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60" r:id="rId2"/>
  </p:sldMasterIdLst>
  <p:notesMasterIdLst>
    <p:notesMasterId r:id="rId35"/>
  </p:notesMasterIdLst>
  <p:sldIdLst>
    <p:sldId id="256" r:id="rId3"/>
    <p:sldId id="257" r:id="rId4"/>
    <p:sldId id="1513" r:id="rId5"/>
    <p:sldId id="1521" r:id="rId6"/>
    <p:sldId id="1529" r:id="rId7"/>
    <p:sldId id="1516" r:id="rId8"/>
    <p:sldId id="1525" r:id="rId9"/>
    <p:sldId id="1517" r:id="rId10"/>
    <p:sldId id="382" r:id="rId11"/>
    <p:sldId id="816" r:id="rId12"/>
    <p:sldId id="814" r:id="rId13"/>
    <p:sldId id="1527" r:id="rId14"/>
    <p:sldId id="538" r:id="rId15"/>
    <p:sldId id="1530" r:id="rId16"/>
    <p:sldId id="1531" r:id="rId17"/>
    <p:sldId id="272" r:id="rId18"/>
    <p:sldId id="1533" r:id="rId19"/>
    <p:sldId id="277" r:id="rId20"/>
    <p:sldId id="655" r:id="rId21"/>
    <p:sldId id="618" r:id="rId22"/>
    <p:sldId id="1532" r:id="rId23"/>
    <p:sldId id="808" r:id="rId24"/>
    <p:sldId id="262" r:id="rId25"/>
    <p:sldId id="656" r:id="rId26"/>
    <p:sldId id="286" r:id="rId27"/>
    <p:sldId id="1519" r:id="rId28"/>
    <p:sldId id="687" r:id="rId29"/>
    <p:sldId id="1518" r:id="rId30"/>
    <p:sldId id="810" r:id="rId31"/>
    <p:sldId id="512" r:id="rId32"/>
    <p:sldId id="617" r:id="rId33"/>
    <p:sldId id="1526" r:id="rId34"/>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Century Gothic" panose="020B0502020202020204"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8" roundtripDataSignature="AMtx7mjIusGly5HOleJcqlKqgtISG6uh3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36"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5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8B8F5CF-CF85-455C-9093-2CB52F2D9E9B}">
  <a:tblStyle styleId="{08B8F5CF-CF85-455C-9093-2CB52F2D9E9B}" styleName="Table_0">
    <a:wholeTbl>
      <a:tcTxStyle b="off" i="off">
        <a:font>
          <a:latin typeface="Tw Cen MT"/>
          <a:ea typeface="Tw Cen MT"/>
          <a:cs typeface="Tw Cen MT"/>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CECE7"/>
          </a:solidFill>
        </a:fill>
      </a:tcStyle>
    </a:wholeTbl>
    <a:band1H>
      <a:tcTxStyle/>
      <a:tcStyle>
        <a:tcBdr/>
        <a:fill>
          <a:solidFill>
            <a:srgbClr val="F8D6CC"/>
          </a:solidFill>
        </a:fill>
      </a:tcStyle>
    </a:band1H>
    <a:band2H>
      <a:tcTxStyle/>
      <a:tcStyle>
        <a:tcBdr/>
      </a:tcStyle>
    </a:band2H>
    <a:band1V>
      <a:tcTxStyle/>
      <a:tcStyle>
        <a:tcBdr/>
        <a:fill>
          <a:solidFill>
            <a:srgbClr val="F8D6CC"/>
          </a:solidFill>
        </a:fill>
      </a:tcStyle>
    </a:band1V>
    <a:band2V>
      <a:tcTxStyle/>
      <a:tcStyle>
        <a:tcBdr/>
      </a:tcStyle>
    </a:band2V>
    <a:lastCol>
      <a:tcTxStyle b="on" i="off">
        <a:font>
          <a:latin typeface="Tw Cen MT"/>
          <a:ea typeface="Tw Cen MT"/>
          <a:cs typeface="Tw Cen MT"/>
        </a:font>
        <a:schemeClr val="lt1"/>
      </a:tcTxStyle>
      <a:tcStyle>
        <a:tcBdr/>
        <a:fill>
          <a:solidFill>
            <a:schemeClr val="accent2"/>
          </a:solidFill>
        </a:fill>
      </a:tcStyle>
    </a:lastCol>
    <a:firstCol>
      <a:tcTxStyle b="on" i="off">
        <a:font>
          <a:latin typeface="Tw Cen MT"/>
          <a:ea typeface="Tw Cen MT"/>
          <a:cs typeface="Tw Cen MT"/>
        </a:font>
        <a:schemeClr val="lt1"/>
      </a:tcTxStyle>
      <a:tcStyle>
        <a:tcBdr/>
        <a:fill>
          <a:solidFill>
            <a:schemeClr val="accent2"/>
          </a:solidFill>
        </a:fill>
      </a:tcStyle>
    </a:firstCol>
    <a:lastRow>
      <a:tcTxStyle b="on" i="off">
        <a:font>
          <a:latin typeface="Tw Cen MT"/>
          <a:ea typeface="Tw Cen MT"/>
          <a:cs typeface="Tw Cen MT"/>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a:tcStyle>
        <a:tcBdr/>
      </a:tcStyle>
    </a:seCell>
    <a:swCell>
      <a:tcTxStyle/>
      <a:tcStyle>
        <a:tcBdr/>
      </a:tcStyle>
    </a:swCell>
    <a:firstRow>
      <a:tcTxStyle b="on" i="off">
        <a:font>
          <a:latin typeface="Tw Cen MT"/>
          <a:ea typeface="Tw Cen MT"/>
          <a:cs typeface="Tw Cen MT"/>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18" autoAdjust="0"/>
    <p:restoredTop sz="65978" autoAdjust="0"/>
  </p:normalViewPr>
  <p:slideViewPr>
    <p:cSldViewPr snapToGrid="0">
      <p:cViewPr varScale="1">
        <p:scale>
          <a:sx n="69" d="100"/>
          <a:sy n="69" d="100"/>
        </p:scale>
        <p:origin x="1592" y="184"/>
      </p:cViewPr>
      <p:guideLst>
        <p:guide pos="3840"/>
        <p:guide orient="horz" pos="2160"/>
      </p:guideLst>
    </p:cSldViewPr>
  </p:slideViewPr>
  <p:notesTextViewPr>
    <p:cViewPr>
      <p:scale>
        <a:sx n="75" d="100"/>
        <a:sy n="75"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68" Type="http://customschemas.google.com/relationships/presentationmetadata" Target="metadata"/><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69" Type="http://schemas.openxmlformats.org/officeDocument/2006/relationships/commentAuthors" Target="commentAuthors.xml"/><Relationship Id="rId8" Type="http://schemas.openxmlformats.org/officeDocument/2006/relationships/slide" Target="slides/slide6.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font" Target="fonts/font6.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linkprotect.cudasvc.com/url?a=https%3a%2f%2fforms.gle%2fY2ztbpRTrkKZRjcp9&amp;c=E,1,Pl_bQDnRWheP_BkLvUN1VrwkScRXME9kbtmolUDBjUWDX4ojTDibJHpT5Ww9dD7-QHR0NcJ1KziXMUV-uCOtQIDNMwOf6gvhSRVOk-7Wjbao&amp;typo=1"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solidFill>
                  <a:schemeClr val="dk1"/>
                </a:solidFill>
                <a:latin typeface="Calibri"/>
                <a:ea typeface="Calibri"/>
                <a:cs typeface="Calibri"/>
                <a:sym typeface="Calibri"/>
              </a:rPr>
              <a:t>Aims of learning a language have not changed – open minds and expose learners to new ideas and cultures -  the content to get there in the early stages has been defined more clearly </a:t>
            </a:r>
          </a:p>
          <a:p>
            <a:pPr marL="0" lvl="0" indent="0" algn="l" rtl="0">
              <a:spcBef>
                <a:spcPts val="0"/>
              </a:spcBef>
              <a:spcAft>
                <a:spcPts val="0"/>
              </a:spcAft>
              <a:buNone/>
            </a:pPr>
            <a:endParaRPr lang="en-GB" sz="120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dirty="0">
                <a:solidFill>
                  <a:schemeClr val="dk1"/>
                </a:solidFill>
                <a:latin typeface="Calibri"/>
                <a:ea typeface="Calibri"/>
                <a:cs typeface="Calibri"/>
                <a:sym typeface="Calibri"/>
              </a:rPr>
              <a:t>Busting a couple of myths along the way</a:t>
            </a:r>
            <a:endParaRPr sz="1200" dirty="0">
              <a:solidFill>
                <a:schemeClr val="dk1"/>
              </a:solidFill>
              <a:latin typeface="Calibri"/>
              <a:ea typeface="Calibri"/>
              <a:cs typeface="Calibri"/>
              <a:sym typeface="Calibri"/>
            </a:endParaRPr>
          </a:p>
        </p:txBody>
      </p:sp>
      <p:sp>
        <p:nvSpPr>
          <p:cNvPr id="70" name="Google Shape;7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Timing: </a:t>
            </a:r>
            <a:r>
              <a:rPr lang="en-GB" b="0" dirty="0"/>
              <a:t>10 minutes</a:t>
            </a:r>
          </a:p>
          <a:p>
            <a:pPr marL="0"/>
            <a:endParaRPr lang="en-GB" dirty="0"/>
          </a:p>
          <a:p>
            <a:pPr marL="0"/>
            <a:r>
              <a:rPr lang="en-GB" b="1" dirty="0"/>
              <a:t>Aims:</a:t>
            </a:r>
          </a:p>
          <a:p>
            <a:pPr marL="57150" indent="-285750">
              <a:buAutoNum type="romanLcParenR"/>
            </a:pPr>
            <a:r>
              <a:rPr lang="en-GB" baseline="0" dirty="0"/>
              <a:t>to learn about the past of a Spanish-speaking city</a:t>
            </a:r>
          </a:p>
          <a:p>
            <a:pPr marL="57150" indent="-285750">
              <a:buAutoNum type="romanLcParenR"/>
            </a:pPr>
            <a:r>
              <a:rPr lang="en-GB" baseline="0" dirty="0"/>
              <a:t>to accurately transcribe the missing words</a:t>
            </a:r>
          </a:p>
          <a:p>
            <a:pPr marL="57150" indent="-285750">
              <a:buAutoNum type="romanLcParenR"/>
            </a:pPr>
            <a:r>
              <a:rPr lang="en-GB" baseline="0" dirty="0"/>
              <a:t>to consolidate understanding of pre-nominal adjectives</a:t>
            </a:r>
          </a:p>
          <a:p>
            <a:pPr marL="57150" indent="-285750">
              <a:buAutoNum type="romanLcParenR"/>
            </a:pPr>
            <a:r>
              <a:rPr lang="en-GB" baseline="0" dirty="0"/>
              <a:t>to demonstrate understanding of key information in the text</a:t>
            </a:r>
          </a:p>
          <a:p>
            <a:pPr marL="0" indent="0">
              <a:buNone/>
            </a:pPr>
            <a:endParaRPr lang="en-GB" dirty="0"/>
          </a:p>
          <a:p>
            <a:pPr marL="0" indent="0">
              <a:buNone/>
            </a:pPr>
            <a:r>
              <a:rPr lang="en-GB" b="1" dirty="0"/>
              <a:t>Procedure:</a:t>
            </a:r>
          </a:p>
          <a:p>
            <a:pPr marL="228600" indent="-228600">
              <a:buAutoNum type="arabicPeriod"/>
            </a:pPr>
            <a:r>
              <a:rPr lang="en-GB" baseline="0" dirty="0"/>
              <a:t>Students write 1-6 down the left hand side of their books.</a:t>
            </a:r>
          </a:p>
          <a:p>
            <a:pPr marL="228600" indent="-228600">
              <a:buAutoNum type="arabicPeriod"/>
            </a:pPr>
            <a:r>
              <a:rPr lang="en-GB" baseline="0" dirty="0"/>
              <a:t>Explain to students that they will hear six pairs of missing words.</a:t>
            </a:r>
          </a:p>
          <a:p>
            <a:pPr marL="228600" indent="-228600">
              <a:buAutoNum type="arabicPeriod"/>
            </a:pPr>
            <a:r>
              <a:rPr lang="en-GB" baseline="0" dirty="0"/>
              <a:t>They listen to the text and write the missing pairs of words. </a:t>
            </a:r>
          </a:p>
          <a:p>
            <a:pPr marL="228600" indent="-228600">
              <a:buAutoNum type="arabicPeriod"/>
            </a:pPr>
            <a:r>
              <a:rPr lang="en-GB" baseline="0" dirty="0"/>
              <a:t>Check answers and give feedback. Elicit oral translations in English of the words in the gaps.</a:t>
            </a:r>
          </a:p>
          <a:p>
            <a:pPr marL="228600" indent="-228600">
              <a:buAutoNum type="arabicPeriod"/>
            </a:pPr>
            <a:r>
              <a:rPr lang="en-GB" baseline="0" dirty="0"/>
              <a:t>Ask students which pairs of words have an adjective before the noun (</a:t>
            </a:r>
            <a:r>
              <a:rPr lang="en-GB" b="1" baseline="0" dirty="0"/>
              <a:t>ANSWER</a:t>
            </a:r>
            <a:r>
              <a:rPr lang="en-GB" baseline="0" dirty="0"/>
              <a:t>: </a:t>
            </a:r>
            <a:r>
              <a:rPr lang="en-GB" baseline="0" dirty="0" err="1"/>
              <a:t>buen</a:t>
            </a:r>
            <a:r>
              <a:rPr lang="en-GB" baseline="0" dirty="0"/>
              <a:t> </a:t>
            </a:r>
            <a:r>
              <a:rPr lang="en-GB" baseline="0" dirty="0" err="1"/>
              <a:t>negocio</a:t>
            </a:r>
            <a:r>
              <a:rPr lang="en-GB" baseline="0" dirty="0"/>
              <a:t>, poco </a:t>
            </a:r>
            <a:r>
              <a:rPr lang="en-GB" baseline="0" dirty="0" err="1"/>
              <a:t>tiempo</a:t>
            </a:r>
            <a:r>
              <a:rPr lang="en-GB" baseline="0" dirty="0"/>
              <a:t>, gran persona).</a:t>
            </a:r>
          </a:p>
          <a:p>
            <a:pPr marL="228600" indent="-228600">
              <a:buAutoNum type="arabicPeriod"/>
            </a:pPr>
            <a:r>
              <a:rPr lang="en-GB" baseline="0" dirty="0"/>
              <a:t>Ask which pairs of words have an adjective after the noun (</a:t>
            </a:r>
            <a:r>
              <a:rPr lang="en-GB" b="1" baseline="0" dirty="0"/>
              <a:t>ANSWER</a:t>
            </a:r>
            <a:r>
              <a:rPr lang="en-GB" baseline="0" dirty="0"/>
              <a:t>: </a:t>
            </a:r>
            <a:r>
              <a:rPr lang="en-GB" baseline="0" dirty="0" err="1"/>
              <a:t>actividad</a:t>
            </a:r>
            <a:r>
              <a:rPr lang="en-GB" baseline="0" dirty="0"/>
              <a:t> illegal, personas </a:t>
            </a:r>
            <a:r>
              <a:rPr lang="en-GB" baseline="0" dirty="0" err="1"/>
              <a:t>importantes</a:t>
            </a:r>
            <a:r>
              <a:rPr lang="en-GB" baseline="0" dirty="0"/>
              <a:t>, barrios </a:t>
            </a:r>
            <a:r>
              <a:rPr lang="en-GB" baseline="0" dirty="0" err="1"/>
              <a:t>pobres</a:t>
            </a:r>
            <a:r>
              <a:rPr lang="en-GB" baseline="0" dirty="0"/>
              <a:t>).</a:t>
            </a:r>
          </a:p>
          <a:p>
            <a:pPr marL="228600" indent="-228600">
              <a:buAutoNum type="arabicPeriod"/>
            </a:pPr>
            <a:r>
              <a:rPr lang="en-GB" baseline="0" dirty="0"/>
              <a:t>To check comprehension of the text on this slide, </a:t>
            </a:r>
            <a:r>
              <a:rPr lang="en-GB" baseline="0"/>
              <a:t>the questions below </a:t>
            </a:r>
            <a:r>
              <a:rPr lang="en-GB" baseline="0" dirty="0"/>
              <a:t>could be asked</a:t>
            </a:r>
            <a:r>
              <a:rPr lang="en-GB" baseline="0"/>
              <a:t>. These could be written on the board by the teacher or distributed on a handout (word doc available with this resource). The answers can be checked orally in English afterwards, with reference to the Spanish text displayed on the board.</a:t>
            </a:r>
          </a:p>
          <a:p>
            <a:pPr marL="0" indent="0">
              <a:buNone/>
            </a:pPr>
            <a:endParaRPr lang="en-GB" baseline="0" dirty="0"/>
          </a:p>
          <a:p>
            <a:pPr marL="0" indent="0">
              <a:buNone/>
            </a:pPr>
            <a:r>
              <a:rPr lang="en-GB" b="1" baseline="0" dirty="0"/>
              <a:t>Comprehension questions:</a:t>
            </a:r>
          </a:p>
          <a:p>
            <a:pPr marL="228600" indent="-228600">
              <a:buAutoNum type="arabicPeriod"/>
            </a:pPr>
            <a:r>
              <a:rPr lang="en-GB" baseline="0" dirty="0"/>
              <a:t>Who was effectively in charge of Medellín twenty years ago? (The Cartel de Medellín)</a:t>
            </a:r>
          </a:p>
          <a:p>
            <a:pPr marL="228600" indent="-228600">
              <a:buAutoNum type="arabicPeriod"/>
            </a:pPr>
            <a:r>
              <a:rPr lang="en-GB" baseline="0" dirty="0"/>
              <a:t>How much could the </a:t>
            </a:r>
            <a:r>
              <a:rPr lang="en-GB" i="1" baseline="0" dirty="0"/>
              <a:t>Cartel de Medellín </a:t>
            </a:r>
            <a:r>
              <a:rPr lang="en-GB" i="0" baseline="0" dirty="0"/>
              <a:t>earn in a day? (Up to 60 million dollars)</a:t>
            </a:r>
          </a:p>
          <a:p>
            <a:pPr marL="228600" indent="-228600">
              <a:buAutoNum type="arabicPeriod"/>
            </a:pPr>
            <a:r>
              <a:rPr lang="en-GB" i="0" baseline="0" dirty="0"/>
              <a:t>What is said about violence? What examples are given? (The group used violence frequently. It killed police officers and kidnapped important people)</a:t>
            </a:r>
          </a:p>
          <a:p>
            <a:pPr marL="228600" indent="-228600">
              <a:buAutoNum type="arabicPeriod"/>
            </a:pPr>
            <a:r>
              <a:rPr lang="en-GB" i="0" baseline="0" dirty="0"/>
              <a:t>Why was Pablo Escobar considered to be a great person? (Because he helped the population in poor neighbourhoods where the government wasn’t present)</a:t>
            </a:r>
          </a:p>
          <a:p>
            <a:pPr marL="228600" indent="-228600">
              <a:buAutoNum type="arabicPeriod"/>
            </a:pPr>
            <a:endParaRPr lang="en-GB" i="0" baseline="0" dirty="0"/>
          </a:p>
          <a:p>
            <a:pPr marL="0" indent="0">
              <a:buNone/>
            </a:pPr>
            <a:r>
              <a:rPr lang="en-GB" b="1" i="0" baseline="0" dirty="0"/>
              <a:t>Notes: </a:t>
            </a:r>
            <a:r>
              <a:rPr lang="en-GB" b="0" i="0" baseline="0" dirty="0"/>
              <a:t>it is assumed that students will be able to understand ‘</a:t>
            </a:r>
            <a:r>
              <a:rPr lang="en-GB" b="0" i="0" baseline="0" dirty="0" err="1"/>
              <a:t>prácticamente</a:t>
            </a:r>
            <a:r>
              <a:rPr lang="en-GB" b="0" i="0" baseline="0" dirty="0"/>
              <a:t>’ given that the word ‘</a:t>
            </a:r>
            <a:r>
              <a:rPr lang="en-GB" b="0" i="0" baseline="0" dirty="0" err="1"/>
              <a:t>práctico</a:t>
            </a:r>
            <a:r>
              <a:rPr lang="en-GB" b="0" i="0" baseline="0" dirty="0"/>
              <a:t>’ has been taught, as well as the meaning of the affix –</a:t>
            </a:r>
            <a:r>
              <a:rPr lang="en-GB" b="0" i="0" baseline="0" dirty="0" err="1"/>
              <a:t>mente</a:t>
            </a:r>
            <a:r>
              <a:rPr lang="en-GB" b="0" i="0" baseline="0" dirty="0"/>
              <a:t>.</a:t>
            </a:r>
            <a:endParaRPr lang="en-GB" b="1" i="0" baseline="0" dirty="0"/>
          </a:p>
          <a:p>
            <a:pPr marL="0" indent="0">
              <a:buNone/>
            </a:pPr>
            <a:r>
              <a:rPr lang="en-GB" i="0" baseline="0" dirty="0"/>
              <a:t>Based on the text length (142 words), 2% of the text is 2.6 words. In the new GCSE, a maximum of 2% of words in a text may be glossed. This is rounded up to the nearest single figure (3) here.</a:t>
            </a:r>
          </a:p>
          <a:p>
            <a:pPr marL="0" indent="0">
              <a:buNone/>
            </a:pPr>
            <a:r>
              <a:rPr lang="en-GB" i="0" baseline="0" dirty="0"/>
              <a:t>One additional cognate (</a:t>
            </a:r>
            <a:r>
              <a:rPr lang="en-GB" i="0" baseline="0" dirty="0" err="1"/>
              <a:t>dólar</a:t>
            </a:r>
            <a:r>
              <a:rPr lang="en-GB" i="0" baseline="0" dirty="0"/>
              <a:t>) is included as it has been used in previous phonics activities.</a:t>
            </a:r>
          </a:p>
          <a:p>
            <a:pPr marL="0" indent="0">
              <a:buNone/>
            </a:pPr>
            <a:r>
              <a:rPr lang="en-GB" i="0" baseline="0" dirty="0"/>
              <a:t>An additional way in which the text could be exploited would be to ask students to identify instances of ‘era’ and their meanings (e.g. ‘[it] was’ for the city, ‘[he] was’ for Escobar).</a:t>
            </a:r>
          </a:p>
          <a:p>
            <a:pPr marL="0" indent="0">
              <a:buNone/>
            </a:pPr>
            <a:endParaRPr lang="en-GB" i="0" baseline="0" dirty="0"/>
          </a:p>
          <a:p>
            <a:pPr marL="0" indent="0">
              <a:buNone/>
            </a:pPr>
            <a:r>
              <a:rPr lang="en-GB" b="1" i="0" baseline="0" dirty="0"/>
              <a:t>Image credits: </a:t>
            </a:r>
            <a:r>
              <a:rPr lang="en-GB" b="0" i="0" baseline="0" dirty="0"/>
              <a:t>Image retrieved from </a:t>
            </a:r>
            <a:r>
              <a:rPr lang="en-GB" i="0" baseline="0" dirty="0"/>
              <a:t>https://</a:t>
            </a:r>
            <a:r>
              <a:rPr lang="en-GB" i="0" baseline="0" dirty="0" err="1"/>
              <a:t>pixabay.com</a:t>
            </a:r>
            <a:r>
              <a:rPr lang="en-GB" i="0" baseline="0" dirty="0"/>
              <a:t>/es/illustrations/pablo-escobar-gr%c3%a1ficos-dise%c3%b1o-4439780/ (image free to use)</a:t>
            </a:r>
          </a:p>
          <a:p>
            <a:pPr marL="0" indent="0">
              <a:buNone/>
            </a:pPr>
            <a:endParaRPr lang="en-GB" i="0" baseline="0" dirty="0"/>
          </a:p>
          <a:p>
            <a:pPr marL="0" indent="0">
              <a:buNone/>
            </a:pPr>
            <a:r>
              <a:rPr lang="en-GB" b="1" i="0" baseline="0" dirty="0"/>
              <a:t>Sources and additional information:</a:t>
            </a:r>
          </a:p>
          <a:p>
            <a:pPr marL="0" rtl="0"/>
            <a:r>
              <a:rPr lang="en-GB" b="0" i="0" baseline="0" dirty="0"/>
              <a:t>Source of information regarding income: </a:t>
            </a:r>
            <a:r>
              <a:rPr lang="en-GB" sz="1200" b="0" i="0" u="none" strike="noStrike" cap="none" dirty="0">
                <a:solidFill>
                  <a:schemeClr val="dk1"/>
                </a:solidFill>
                <a:effectLst/>
                <a:latin typeface="Calibri"/>
                <a:ea typeface="Calibri"/>
                <a:cs typeface="Calibri"/>
                <a:sym typeface="Calibri"/>
              </a:rPr>
              <a:t>Pablo Escobar: The Life and Crimes of the Most Notorious Colombian Drug Lord</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By J.D. Rockefeller</a:t>
            </a:r>
            <a:endParaRPr lang="en-GB" b="0" i="0" baseline="0" dirty="0"/>
          </a:p>
          <a:p>
            <a:pPr marL="0" indent="0">
              <a:buNone/>
            </a:pPr>
            <a:endParaRPr lang="en-GB" i="0" baseline="0" dirty="0"/>
          </a:p>
          <a:p>
            <a:pPr marL="0" indent="0">
              <a:buNone/>
            </a:pPr>
            <a:r>
              <a:rPr lang="en-GB" b="1" i="0" baseline="0" dirty="0"/>
              <a:t>Frequency of glossed words:</a:t>
            </a:r>
          </a:p>
          <a:p>
            <a:pPr marL="0" indent="0">
              <a:buNone/>
            </a:pPr>
            <a:r>
              <a:rPr lang="en-GB" b="0" i="0" baseline="0" dirty="0" err="1"/>
              <a:t>narcotráfico</a:t>
            </a:r>
            <a:r>
              <a:rPr lang="en-GB" b="0" i="0" baseline="0" dirty="0"/>
              <a:t> [3549]; </a:t>
            </a:r>
            <a:r>
              <a:rPr lang="en-GB" b="0" i="0" baseline="0" dirty="0" err="1"/>
              <a:t>secuestrar</a:t>
            </a:r>
            <a:r>
              <a:rPr lang="en-GB" b="0" i="0" baseline="0" dirty="0"/>
              <a:t> [&gt;5000]; </a:t>
            </a:r>
            <a:r>
              <a:rPr lang="en-GB" b="0" i="0" baseline="0" dirty="0" err="1"/>
              <a:t>violencia</a:t>
            </a:r>
            <a:r>
              <a:rPr lang="en-GB" b="0" i="0" baseline="0" dirty="0"/>
              <a:t> [1100]</a:t>
            </a:r>
          </a:p>
          <a:p>
            <a:pPr marL="0" indent="0">
              <a:buNone/>
            </a:pPr>
            <a:endParaRPr lang="en-GB" b="0" i="0" baseline="0" dirty="0"/>
          </a:p>
          <a:p>
            <a:pPr marL="0" indent="0">
              <a:buNone/>
            </a:pPr>
            <a:r>
              <a:rPr lang="en-GB" b="1" i="0" baseline="0" dirty="0"/>
              <a:t>Frequency of cognates:</a:t>
            </a:r>
          </a:p>
          <a:p>
            <a:pPr marL="0" indent="0">
              <a:buNone/>
            </a:pPr>
            <a:r>
              <a:rPr lang="en-GB" b="0" i="0" baseline="0" dirty="0"/>
              <a:t>criminal [2884; </a:t>
            </a:r>
            <a:r>
              <a:rPr lang="en-GB" b="0" i="0" baseline="0" dirty="0" err="1"/>
              <a:t>controlar</a:t>
            </a:r>
            <a:r>
              <a:rPr lang="en-GB" b="0" i="0" baseline="0" dirty="0"/>
              <a:t> [994]; </a:t>
            </a:r>
            <a:r>
              <a:rPr lang="en-GB" b="0" i="0" baseline="0" dirty="0" err="1"/>
              <a:t>dólar</a:t>
            </a:r>
            <a:r>
              <a:rPr lang="en-GB" b="0" i="0" baseline="0" dirty="0"/>
              <a:t> [677]; </a:t>
            </a:r>
            <a:r>
              <a:rPr lang="en-GB" b="0" i="0" baseline="0" dirty="0" err="1"/>
              <a:t>ilegal</a:t>
            </a:r>
            <a:r>
              <a:rPr lang="en-GB" b="0" i="0" baseline="0" dirty="0"/>
              <a:t> [2912]</a:t>
            </a:r>
          </a:p>
          <a:p>
            <a:pPr marL="0" indent="0">
              <a:buNone/>
            </a:pPr>
            <a:endParaRPr lang="en-GB" b="0" i="0" baseline="0" dirty="0"/>
          </a:p>
          <a:p>
            <a:pPr marL="0" indent="0">
              <a:buNone/>
            </a:pPr>
            <a:endParaRPr lang="en-GB" b="0" i="0" baseline="0" dirty="0"/>
          </a:p>
          <a:p>
            <a:pPr marL="0" indent="0">
              <a:buNone/>
            </a:pPr>
            <a:endParaRPr lang="en-GB" b="0" i="0" baseline="0" dirty="0"/>
          </a:p>
          <a:p>
            <a:pPr marL="0" indent="0">
              <a:buNone/>
            </a:pPr>
            <a:endParaRPr lang="en-GB" b="0" i="0" baseline="0" dirty="0"/>
          </a:p>
          <a:p>
            <a:pPr marL="0" indent="0">
              <a:buNone/>
            </a:pPr>
            <a:endParaRPr lang="en-GB" i="0" baseline="0" dirty="0"/>
          </a:p>
          <a:p>
            <a:pPr marL="0" indent="0">
              <a:buNone/>
            </a:pPr>
            <a:endParaRPr lang="en-GB" i="0" baseline="0"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9114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Timing: </a:t>
            </a:r>
            <a:r>
              <a:rPr lang="en-GB" b="0" dirty="0"/>
              <a:t>8 minutes</a:t>
            </a:r>
          </a:p>
          <a:p>
            <a:pPr marL="0"/>
            <a:endParaRPr lang="en-GB" b="1" dirty="0"/>
          </a:p>
          <a:p>
            <a:pPr marL="0"/>
            <a:r>
              <a:rPr lang="en-GB" b="1" dirty="0"/>
              <a:t>Aims: </a:t>
            </a:r>
          </a:p>
          <a:p>
            <a:pPr marL="57150" indent="-285750">
              <a:buAutoNum type="romanLcParenR"/>
            </a:pPr>
            <a:r>
              <a:rPr lang="en-GB" b="0" dirty="0"/>
              <a:t>to</a:t>
            </a:r>
            <a:r>
              <a:rPr lang="en-GB" b="0" baseline="0" dirty="0"/>
              <a:t> learn about present day life in a Spanish-speaking city</a:t>
            </a:r>
          </a:p>
          <a:p>
            <a:pPr marL="57150" indent="-285750">
              <a:buAutoNum type="romanLcParenR"/>
            </a:pPr>
            <a:r>
              <a:rPr lang="en-GB" b="0" baseline="0" dirty="0"/>
              <a:t>to correctly identify the missing words in the gaps</a:t>
            </a:r>
          </a:p>
          <a:p>
            <a:pPr marL="57150" indent="-285750">
              <a:buAutoNum type="romanLcParenR"/>
            </a:pPr>
            <a:r>
              <a:rPr lang="en-GB" b="0" baseline="0" dirty="0"/>
              <a:t>to understand key information in the text</a:t>
            </a:r>
            <a:endParaRPr lang="en-GB" b="1" dirty="0"/>
          </a:p>
          <a:p>
            <a:pPr marL="0"/>
            <a:endParaRPr lang="en-GB" b="1" dirty="0"/>
          </a:p>
          <a:p>
            <a:pPr marL="0"/>
            <a:r>
              <a:rPr lang="en-GB" b="1" dirty="0"/>
              <a:t>Procedure:</a:t>
            </a:r>
          </a:p>
          <a:p>
            <a:pPr marL="0">
              <a:buAutoNum type="arabicPeriod"/>
            </a:pPr>
            <a:r>
              <a:rPr lang="en-GB" b="0" dirty="0"/>
              <a:t>Ask students to read the text and</a:t>
            </a:r>
            <a:r>
              <a:rPr lang="en-GB" b="0" baseline="0" dirty="0"/>
              <a:t> identify which word should go in which gap.</a:t>
            </a:r>
          </a:p>
          <a:p>
            <a:pPr marL="0">
              <a:buAutoNum type="arabicPeriod"/>
            </a:pPr>
            <a:r>
              <a:rPr lang="en-GB" b="0" baseline="0" dirty="0"/>
              <a:t>Teachers may wish to challenge higher achieving students by not showing them the answer options initially.</a:t>
            </a:r>
          </a:p>
          <a:p>
            <a:pPr marL="0">
              <a:buAutoNum type="arabicPeriod"/>
            </a:pPr>
            <a:r>
              <a:rPr lang="en-GB" b="0" baseline="0" dirty="0"/>
              <a:t>Reveal each answer and give feedback. Check understanding of the text via oral translation of each sentence into English.</a:t>
            </a:r>
            <a:endParaRPr lang="en-GB" b="0" dirty="0"/>
          </a:p>
          <a:p>
            <a:pPr marL="0"/>
            <a:endParaRPr lang="en-GB" b="1"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Notes:</a:t>
            </a:r>
            <a:r>
              <a:rPr lang="en-GB" b="1" baseline="0" dirty="0"/>
              <a:t> </a:t>
            </a:r>
            <a:r>
              <a:rPr lang="en-GB" baseline="0" dirty="0"/>
              <a:t>students may be interested to know that Escobar died in 1993 during a military attack by the Colombian armed forces.</a:t>
            </a:r>
            <a:r>
              <a:rPr lang="en-GB" b="0" i="0" baseline="0" dirty="0"/>
              <a:t> To give an indication of Escobar’s popularity, around 25,000 people attended his funeral (https://</a:t>
            </a:r>
            <a:r>
              <a:rPr lang="en-GB" b="0" i="0" baseline="0" dirty="0" err="1"/>
              <a:t>faroutmagazine.co.uk</a:t>
            </a:r>
            <a:r>
              <a:rPr lang="en-GB" b="0" i="0" baseline="0" dirty="0"/>
              <a:t>/how-</a:t>
            </a:r>
            <a:r>
              <a:rPr lang="en-GB" b="0" i="0" baseline="0" dirty="0" err="1"/>
              <a:t>pablo</a:t>
            </a:r>
            <a:r>
              <a:rPr lang="en-GB" b="0" i="0" baseline="0" dirty="0"/>
              <a:t>-</a:t>
            </a:r>
            <a:r>
              <a:rPr lang="en-GB" b="0" i="0" baseline="0" dirty="0" err="1"/>
              <a:t>escobar</a:t>
            </a:r>
            <a:r>
              <a:rPr lang="en-GB" b="0" i="0" baseline="0" dirty="0"/>
              <a:t>-became-symbol-of-resistance-popular-culture/). </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Students were taught the spelling change o &gt; u in the word ‘</a:t>
            </a:r>
            <a:r>
              <a:rPr lang="en-GB" b="0" i="0" baseline="0" dirty="0" err="1"/>
              <a:t>murió</a:t>
            </a:r>
            <a:r>
              <a:rPr lang="en-GB" b="0" i="0" baseline="0" dirty="0"/>
              <a:t>’ in Y9 T2 but it may be worth recapping this.</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baseline="0"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Frequency of unknown words:</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err="1"/>
              <a:t>tranquilamente</a:t>
            </a:r>
            <a:r>
              <a:rPr lang="en-GB" b="0" i="0" baseline="0" dirty="0"/>
              <a:t> [4526] (not glossed as students have learnt ‘</a:t>
            </a:r>
            <a:r>
              <a:rPr lang="en-GB" b="0" i="0" baseline="0" dirty="0" err="1"/>
              <a:t>tranquilo</a:t>
            </a:r>
            <a:r>
              <a:rPr lang="en-GB" b="0" i="0" baseline="0" dirty="0"/>
              <a:t>’ and the affix –</a:t>
            </a:r>
            <a:r>
              <a:rPr lang="en-GB" b="0" i="0" baseline="0" dirty="0" err="1"/>
              <a:t>mente</a:t>
            </a:r>
            <a:r>
              <a:rPr lang="en-GB" b="0" i="0" baseline="0" dirty="0"/>
              <a:t>); </a:t>
            </a:r>
            <a:r>
              <a:rPr lang="en-GB" b="0" i="0" baseline="0" dirty="0" err="1"/>
              <a:t>violencia</a:t>
            </a:r>
            <a:r>
              <a:rPr lang="en-GB" b="0" i="0" baseline="0" dirty="0"/>
              <a:t> [1100]; </a:t>
            </a:r>
            <a:r>
              <a:rPr lang="en-GB" b="0" i="0" baseline="0" dirty="0" err="1"/>
              <a:t>conectar</a:t>
            </a:r>
            <a:r>
              <a:rPr lang="en-GB" b="0" i="0" baseline="0" dirty="0"/>
              <a:t> [1973]</a:t>
            </a:r>
          </a:p>
          <a:p>
            <a:pPr marL="0"/>
            <a:endParaRPr lang="en-GB" baseline="0" dirty="0"/>
          </a:p>
          <a:p>
            <a:pPr marL="0"/>
            <a:r>
              <a:rPr lang="en-GB" b="0" baseline="0" dirty="0"/>
              <a:t>Images free to use from </a:t>
            </a:r>
            <a:r>
              <a:rPr lang="en-GB" b="0" baseline="0" dirty="0" err="1"/>
              <a:t>wikicommons</a:t>
            </a:r>
            <a:r>
              <a:rPr lang="en-GB" b="0" baseline="0" dirty="0"/>
              <a:t> and from the Museo Casa de la Memoria website.</a:t>
            </a:r>
          </a:p>
          <a:p>
            <a:pPr marL="0"/>
            <a:r>
              <a:rPr lang="en-GB" dirty="0"/>
              <a:t>https://</a:t>
            </a:r>
            <a:r>
              <a:rPr lang="en-GB" dirty="0" err="1"/>
              <a:t>commons.wikimedia.org</a:t>
            </a:r>
            <a:r>
              <a:rPr lang="en-GB" dirty="0"/>
              <a:t>/wiki/File:Metrocable_and_Comuna_1_in_Medell%C3%ADn_01.jpg</a:t>
            </a:r>
          </a:p>
          <a:p>
            <a:pPr marL="0"/>
            <a:r>
              <a:rPr lang="en-GB" dirty="0"/>
              <a:t>https://</a:t>
            </a:r>
            <a:r>
              <a:rPr lang="en-GB" dirty="0" err="1"/>
              <a:t>www.museocasadelamemoria.gov.co</a:t>
            </a:r>
            <a:r>
              <a:rPr lang="en-GB" dirty="0"/>
              <a:t>/</a:t>
            </a:r>
            <a:r>
              <a:rPr lang="en-GB" dirty="0" err="1"/>
              <a:t>en</a:t>
            </a:r>
            <a:r>
              <a:rPr lang="en-GB" dirty="0"/>
              <a:t>/</a:t>
            </a:r>
            <a:r>
              <a:rPr lang="en-GB" dirty="0" err="1"/>
              <a:t>elmuseo</a:t>
            </a:r>
            <a:r>
              <a:rPr lang="en-GB" dirty="0"/>
              <a:t>/</a:t>
            </a:r>
            <a:r>
              <a:rPr lang="en-GB" dirty="0" err="1"/>
              <a:t>acerca</a:t>
            </a:r>
            <a:r>
              <a:rPr lang="en-GB" dirty="0"/>
              <a:t>-de-</a:t>
            </a:r>
            <a:r>
              <a:rPr lang="en-GB" dirty="0" err="1"/>
              <a:t>nosotros</a:t>
            </a:r>
            <a:r>
              <a:rPr lang="en-GB" dirty="0"/>
              <a:t>/</a:t>
            </a:r>
          </a:p>
          <a:p>
            <a:pPr marL="0"/>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2022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marR="0" lvl="1" indent="-228600" algn="l" defTabSz="914400" rtl="0" eaLnBrk="1" fontAlgn="auto" latinLnBrk="0" hangingPunct="1">
              <a:lnSpc>
                <a:spcPct val="150000"/>
              </a:lnSpc>
              <a:spcBef>
                <a:spcPts val="0"/>
              </a:spcBef>
              <a:spcAft>
                <a:spcPts val="0"/>
              </a:spcAft>
              <a:buClr>
                <a:srgbClr val="000000"/>
              </a:buClr>
              <a:buSzPts val="1400"/>
              <a:buFont typeface="Arial"/>
              <a:buNone/>
              <a:tabLst/>
              <a:defRPr/>
            </a:pPr>
            <a:r>
              <a:rPr lang="en-US" sz="2400" dirty="0"/>
              <a:t>Inferencing = guessing meaning, using the context and own knowledge</a:t>
            </a:r>
          </a:p>
          <a:p>
            <a:pPr lvl="1">
              <a:lnSpc>
                <a:spcPct val="150000"/>
              </a:lnSpc>
            </a:pPr>
            <a:endParaRPr lang="en-US" sz="24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Strategies, such as use the context to work it out, ask someone, use a dictionary, guess from your world knowledge </a:t>
            </a:r>
            <a:endParaRPr lang="en-GB" sz="12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t>Other contextual factors: </a:t>
            </a:r>
            <a:r>
              <a:rPr lang="en-GB" dirty="0"/>
              <a:t>the relevance of the unknown word for comprehension, and the proportion of unknown words in the text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a:p>
            <a:pPr lvl="1">
              <a:lnSpc>
                <a:spcPct val="150000"/>
              </a:lnSpc>
            </a:pPr>
            <a:endParaRPr lang="en-US" sz="2400" dirty="0"/>
          </a:p>
          <a:p>
            <a:pPr lvl="1">
              <a:lnSpc>
                <a:spcPct val="150000"/>
              </a:lnSpc>
            </a:pPr>
            <a:endParaRPr lang="en-US" sz="2400" dirty="0"/>
          </a:p>
          <a:p>
            <a:pPr lvl="1">
              <a:lnSpc>
                <a:spcPct val="150000"/>
              </a:lnSpc>
            </a:pPr>
            <a:r>
              <a:rPr lang="en-US" sz="2400" dirty="0"/>
              <a:t>for an exam oriented to ‘communication’, we would expect around 85%</a:t>
            </a:r>
          </a:p>
          <a:p>
            <a:pPr lvl="1">
              <a:lnSpc>
                <a:spcPct val="150000"/>
              </a:lnSpc>
            </a:pPr>
            <a:r>
              <a:rPr lang="en-US" sz="2400" dirty="0"/>
              <a:t>approx. 80% in written texts, and 90% in spoken</a:t>
            </a:r>
            <a:r>
              <a:rPr lang="en-US" sz="1050" dirty="0"/>
              <a:t> of running words to be high frequency.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3849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t>To ‘</a:t>
            </a:r>
            <a:r>
              <a:rPr lang="en-GB" sz="1200" i="1" dirty="0"/>
              <a:t>really’ </a:t>
            </a:r>
            <a:r>
              <a:rPr lang="en-GB" sz="1200" dirty="0"/>
              <a:t>understand a text, you need to know 98% of the words in it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t>To ‘</a:t>
            </a:r>
            <a:r>
              <a:rPr lang="en-GB" sz="1200" i="1" dirty="0"/>
              <a:t>just about</a:t>
            </a:r>
            <a:r>
              <a:rPr lang="en-GB" sz="1200" dirty="0"/>
              <a:t>’ understand a text, you need to know at least 90% of words in it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t>See research by Nation, Laufer, and colleagues</a:t>
            </a:r>
          </a:p>
          <a:p>
            <a:endParaRPr lang="en-GB" b="1" dirty="0"/>
          </a:p>
          <a:p>
            <a:r>
              <a:rPr lang="en-GB" b="1" dirty="0"/>
              <a:t>Here is a text about </a:t>
            </a:r>
            <a:r>
              <a:rPr lang="en-GB" b="1" dirty="0" err="1"/>
              <a:t>Hanoucca</a:t>
            </a:r>
            <a:r>
              <a:rPr lang="en-GB" b="1" dirty="0"/>
              <a:t> </a:t>
            </a:r>
          </a:p>
          <a:p>
            <a:r>
              <a:rPr lang="en-GB" b="1" dirty="0"/>
              <a:t>Followed by some practice at inferencing the meaning of words by using the words that we know they have already met several times and have been tested on</a:t>
            </a:r>
          </a:p>
          <a:p>
            <a:r>
              <a:rPr lang="en-GB" b="1" dirty="0"/>
              <a:t>At this stage, lexical inferencing becomes possible because we are confident that they have a critical mass of vocabulary to start doing this.</a:t>
            </a:r>
          </a:p>
          <a:p>
            <a:endParaRPr lang="en-GB" b="1" dirty="0"/>
          </a:p>
          <a:p>
            <a:r>
              <a:rPr lang="en-GB" b="1" dirty="0"/>
              <a:t>Timing: 5 minutes</a:t>
            </a:r>
            <a:br>
              <a:rPr lang="en-GB" dirty="0"/>
            </a:br>
            <a:br>
              <a:rPr lang="en-GB" b="1" dirty="0"/>
            </a:br>
            <a:r>
              <a:rPr lang="en-GB" b="1" dirty="0"/>
              <a:t>Aim: </a:t>
            </a:r>
            <a:r>
              <a:rPr lang="en-GB" b="0" dirty="0"/>
              <a:t>to practise lexical inferencing; the written comprehension of known words to arrive at a general understanding of one unknown word in a sentence context. In addition, to revise previously learnt vocabulary in new contexts.</a:t>
            </a:r>
            <a:br>
              <a:rPr lang="en-GB" dirty="0"/>
            </a:br>
            <a:br>
              <a:rPr lang="en-GB" dirty="0"/>
            </a:br>
            <a:r>
              <a:rPr lang="en-GB" b="1" dirty="0"/>
              <a:t>Procedure:</a:t>
            </a:r>
            <a:br>
              <a:rPr lang="en-GB" dirty="0"/>
            </a:br>
            <a:r>
              <a:rPr lang="en-GB" dirty="0"/>
              <a:t>1. Ensure that students understand the task (as this is the first time they are doing this type of activity). Students need to know that they are aiming to understand the general meaning, rather than specific meaning (though they may in some cases also arrive at this).</a:t>
            </a:r>
          </a:p>
          <a:p>
            <a:r>
              <a:rPr lang="en-GB" dirty="0"/>
              <a:t>2. Students read each text and decide which of the four options is most likely, depending on their understanding of the surrounding words.</a:t>
            </a:r>
          </a:p>
          <a:p>
            <a:r>
              <a:rPr lang="en-GB" dirty="0"/>
              <a:t>3. Click to reveal answers.</a:t>
            </a:r>
          </a:p>
          <a:p>
            <a:r>
              <a:rPr lang="en-GB" dirty="0"/>
              <a:t>4. Proceed to the next slide for the comprehension part of the activity.</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lumi</a:t>
            </a:r>
            <a:r>
              <a:rPr lang="en-GB" b="0" baseline="0" dirty="0">
                <a:latin typeface="Century Gothic" panose="020B0502020202020204" pitchFamily="34" charset="0"/>
              </a:rPr>
              <a:t>ère [1059], </a:t>
            </a:r>
            <a:r>
              <a:rPr lang="en-GB" b="0" baseline="0" dirty="0" err="1">
                <a:latin typeface="Century Gothic" panose="020B0502020202020204" pitchFamily="34" charset="0"/>
              </a:rPr>
              <a:t>allumer</a:t>
            </a:r>
            <a:r>
              <a:rPr lang="en-GB" b="0" baseline="0" dirty="0">
                <a:latin typeface="Century Gothic" panose="020B0502020202020204" pitchFamily="34" charset="0"/>
              </a:rPr>
              <a:t> [3169], bougie [&gt;5000], </a:t>
            </a:r>
            <a:r>
              <a:rPr lang="fr-FR" sz="1200" b="0" dirty="0">
                <a:solidFill>
                  <a:prstClr val="white"/>
                </a:solidFill>
                <a:latin typeface="Century Gothic" panose="020F0302020204030204"/>
              </a:rPr>
              <a:t>deuxième [427], </a:t>
            </a:r>
            <a:r>
              <a:rPr lang="en-GB" b="0" baseline="0" dirty="0" err="1">
                <a:latin typeface="Century Gothic" panose="020B0502020202020204" pitchFamily="34" charset="0"/>
              </a:rPr>
              <a:t>bonté</a:t>
            </a:r>
            <a:r>
              <a:rPr lang="en-GB" b="0" baseline="0" dirty="0">
                <a:latin typeface="Century Gothic" panose="020B0502020202020204" pitchFamily="34" charset="0"/>
              </a:rPr>
              <a:t> [&gt;5000], </a:t>
            </a:r>
            <a:r>
              <a:rPr lang="en-GB" b="0" baseline="0" dirty="0" err="1">
                <a:latin typeface="Century Gothic" panose="020B0502020202020204" pitchFamily="34" charset="0"/>
              </a:rPr>
              <a:t>huile</a:t>
            </a:r>
            <a:r>
              <a:rPr lang="en-GB" b="0" baseline="0" dirty="0">
                <a:latin typeface="Century Gothic" panose="020B0502020202020204" pitchFamily="34" charset="0"/>
              </a:rPr>
              <a:t> [2340], beignet [&gt;5000], </a:t>
            </a:r>
            <a:r>
              <a:rPr lang="en-GB" b="0" baseline="0" dirty="0" err="1">
                <a:latin typeface="Century Gothic" panose="020B0502020202020204" pitchFamily="34" charset="0"/>
              </a:rPr>
              <a:t>toupie</a:t>
            </a:r>
            <a:r>
              <a:rPr lang="en-GB" b="0" baseline="0" dirty="0">
                <a:latin typeface="Century Gothic" panose="020B0502020202020204" pitchFamily="34" charset="0"/>
              </a:rPr>
              <a:t> [&gt;5000]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br>
              <a:rPr lang="en-GB" baseline="0" dirty="0"/>
            </a:br>
            <a:r>
              <a:rPr lang="en-GB" baseline="0" dirty="0" err="1"/>
              <a:t>Hanoucca</a:t>
            </a:r>
            <a:r>
              <a:rPr lang="en-GB" baseline="0" dirty="0"/>
              <a:t> [&gt;5000], </a:t>
            </a:r>
            <a:r>
              <a:rPr lang="en-GB" baseline="0" dirty="0" err="1"/>
              <a:t>bouteille</a:t>
            </a:r>
            <a:r>
              <a:rPr lang="en-GB" baseline="0" dirty="0"/>
              <a:t> [2979], </a:t>
            </a:r>
            <a:r>
              <a:rPr lang="en-GB" baseline="0" dirty="0" err="1"/>
              <a:t>lampe</a:t>
            </a:r>
            <a:r>
              <a:rPr lang="en-GB" baseline="0" dirty="0"/>
              <a:t> [4699], normal [833], familial [1622], spirituel [3047]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606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0314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a:p>
            <a:pPr marL="228600" lvl="0" indent="-152400" algn="l" rtl="0">
              <a:spcBef>
                <a:spcPts val="0"/>
              </a:spcBef>
              <a:spcAft>
                <a:spcPts val="0"/>
              </a:spcAft>
              <a:buClr>
                <a:schemeClr val="dk1"/>
              </a:buClr>
              <a:buSzPts val="1200"/>
              <a:buFont typeface="Calibri"/>
              <a:buNone/>
            </a:pPr>
            <a:endParaRPr dirty="0"/>
          </a:p>
          <a:p>
            <a:pPr marL="0" lvl="0" indent="0" algn="l" rtl="0">
              <a:spcBef>
                <a:spcPts val="0"/>
              </a:spcBef>
              <a:spcAft>
                <a:spcPts val="0"/>
              </a:spcAft>
              <a:buNone/>
            </a:pPr>
            <a:br>
              <a:rPr lang="en-GB" dirty="0"/>
            </a:br>
            <a:endParaRPr dirty="0"/>
          </a:p>
        </p:txBody>
      </p:sp>
      <p:sp>
        <p:nvSpPr>
          <p:cNvPr id="279" name="Google Shape;27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81017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dirty="0"/>
              <a:t>You can see many more NCELP resources for 13-14 year olds, after 200 hours of instruction, that cover topics such as secularism in France, the Berlin Wall and divided Germany, the ‘polite you’.</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One teacher has shared with us some humorous versions of well known fairy tales that they have written with the high frequency words. </a:t>
            </a:r>
          </a:p>
          <a:p>
            <a:endParaRPr lang="en-US" dirty="0"/>
          </a:p>
        </p:txBody>
      </p:sp>
      <p:sp>
        <p:nvSpPr>
          <p:cNvPr id="333" name="Google Shape;33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As much as possible, participants are assigned to courses regionally - led by an NCELP Specialist Teacher near them, with other participants from their region.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offers the potential to make the most of local networking and peer support, both online and potentially also face-to-face.</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 self-study version of the course (with similar certification) for anyone who is unable to access a ‘live’ place will be available shortly.</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If this CPD deck is delivered by others, please use this feedback survey, and paste into the chat: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Google Form: </a:t>
            </a:r>
            <a:r>
              <a:rPr lang="en-GB" sz="1200" u="sng" kern="1200" dirty="0">
                <a:solidFill>
                  <a:schemeClr val="tx1"/>
                </a:solidFill>
                <a:effectLst/>
                <a:latin typeface="+mn-lt"/>
                <a:ea typeface="+mn-ea"/>
                <a:cs typeface="+mn-cs"/>
                <a:hlinkClick r:id="rId3"/>
              </a:rPr>
              <a:t>https://forms.gle/Y2ztbpRTrkKZRjcp9</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7093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2232862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i="0" dirty="0"/>
              <a:t>The size of the word lists seem to be not too far out from other countries and languages. </a:t>
            </a:r>
          </a:p>
          <a:p>
            <a:pPr marL="171450" lvl="0" indent="-171450">
              <a:buFont typeface="Arial" panose="020B0604020202020204" pitchFamily="34" charset="0"/>
              <a:buChar char="•"/>
            </a:pPr>
            <a:r>
              <a:rPr lang="en-GB" i="0" dirty="0"/>
              <a:t>You can see here the languages highlighted in red and the numbers that are most relevant to our age and level of learners in green – the numbers in the new subject content are not much lower even than contexts in which the magic global English is being learned. </a:t>
            </a:r>
          </a:p>
        </p:txBody>
      </p:sp>
      <p:sp>
        <p:nvSpPr>
          <p:cNvPr id="4" name="Slide Number Placeholder 3"/>
          <p:cNvSpPr>
            <a:spLocks noGrp="1"/>
          </p:cNvSpPr>
          <p:nvPr>
            <p:ph type="sldNum" sz="quarter" idx="10"/>
          </p:nvPr>
        </p:nvSpPr>
        <p:spPr/>
        <p:txBody>
          <a:bodyPr/>
          <a:lstStyle/>
          <a:p>
            <a:fld id="{672843D9-4757-4631-B0CD-BAA271821DF5}" type="slidenum">
              <a:rPr lang="en-GB" smtClean="0"/>
              <a:t>22</a:t>
            </a:fld>
            <a:endParaRPr lang="en-GB"/>
          </a:p>
        </p:txBody>
      </p:sp>
    </p:spTree>
    <p:extLst>
      <p:ext uri="{BB962C8B-B14F-4D97-AF65-F5344CB8AC3E}">
        <p14:creationId xmlns:p14="http://schemas.microsoft.com/office/powerpoint/2010/main" val="332052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50%</a:t>
            </a:r>
            <a:r>
              <a:rPr lang="en-US" sz="1200" dirty="0"/>
              <a:t> (51% at foundation and 49% at higher; 46% for AQA and 55% for </a:t>
            </a:r>
            <a:r>
              <a:rPr lang="en-US" sz="1200" dirty="0" err="1"/>
              <a:t>Edexcel</a:t>
            </a:r>
            <a:r>
              <a:rPr lang="en-US" sz="1200" dirty="0"/>
              <a:t>) of words on awarding boards’ current  lists have </a:t>
            </a:r>
            <a:r>
              <a:rPr lang="en-US" sz="1200" b="1" u="sng" dirty="0"/>
              <a:t>never</a:t>
            </a:r>
            <a:r>
              <a:rPr lang="en-US" sz="1200" dirty="0"/>
              <a:t> been used in an exam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solidFill>
              </a:rPr>
              <a:t>21% </a:t>
            </a:r>
            <a:r>
              <a:rPr lang="en-US" sz="1200" b="0" dirty="0">
                <a:solidFill>
                  <a:schemeClr val="accent1"/>
                </a:solidFill>
              </a:rPr>
              <a:t>(20% at foundation and 21% at higher; 22% for AQA and 19% for </a:t>
            </a:r>
            <a:r>
              <a:rPr lang="en-US" sz="1200" b="0" dirty="0" err="1">
                <a:solidFill>
                  <a:schemeClr val="accent1"/>
                </a:solidFill>
              </a:rPr>
              <a:t>Edexcel</a:t>
            </a:r>
            <a:r>
              <a:rPr lang="en-US" sz="1200" b="0" dirty="0">
                <a:solidFill>
                  <a:schemeClr val="accent1"/>
                </a:solidFill>
              </a:rPr>
              <a:t>) </a:t>
            </a:r>
            <a:r>
              <a:rPr lang="en-US" sz="1200" b="1" dirty="0">
                <a:solidFill>
                  <a:schemeClr val="accent1"/>
                </a:solidFill>
              </a:rPr>
              <a:t> </a:t>
            </a:r>
            <a:r>
              <a:rPr lang="en-US" sz="1200" dirty="0"/>
              <a:t>of the words on current lists have only ever been used </a:t>
            </a:r>
            <a:r>
              <a:rPr lang="en-US" sz="1200" b="1" u="sng" dirty="0"/>
              <a:t>once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Only </a:t>
            </a:r>
            <a:r>
              <a:rPr lang="en-GB" b="1" dirty="0"/>
              <a:t>10% </a:t>
            </a:r>
            <a:r>
              <a:rPr lang="en-GB" b="0" dirty="0"/>
              <a:t>(10% for foundation and 10% for higher;10% for AQA and 9% for Edexcel)</a:t>
            </a:r>
            <a:r>
              <a:rPr lang="en-GB" b="1" dirty="0"/>
              <a:t> </a:t>
            </a:r>
            <a:r>
              <a:rPr lang="en-GB" dirty="0"/>
              <a:t>of the word families from the current lists are used in </a:t>
            </a:r>
            <a:r>
              <a:rPr lang="en-GB" i="1" dirty="0"/>
              <a:t>every single</a:t>
            </a:r>
            <a:r>
              <a:rPr lang="en-GB" dirty="0"/>
              <a:t> paper</a:t>
            </a:r>
            <a:r>
              <a:rPr lang="en-GB" sz="11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1" u="sng" dirty="0"/>
          </a:p>
        </p:txBody>
      </p:sp>
      <p:sp>
        <p:nvSpPr>
          <p:cNvPr id="85" name="Google Shape;8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A word family, in this instance, is defined a a word and its inflected forms</a:t>
            </a:r>
          </a:p>
          <a:p>
            <a:pPr marL="0" lvl="0" indent="0" algn="l" rtl="0">
              <a:spcBef>
                <a:spcPts val="0"/>
              </a:spcBef>
              <a:spcAft>
                <a:spcPts val="0"/>
              </a:spcAft>
              <a:buNone/>
            </a:pPr>
            <a:r>
              <a:rPr lang="en-GB" dirty="0"/>
              <a:t>Such as wash, washes, washed – but not washer, or unwashed – so inflectional morphology, but not derivational morphology, as that is harder for learners</a:t>
            </a:r>
          </a:p>
        </p:txBody>
      </p:sp>
      <p:sp>
        <p:nvSpPr>
          <p:cNvPr id="149" name="Google Shape;14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41440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685800" lvl="1" indent="-228600">
              <a:spcBef>
                <a:spcPts val="1000"/>
              </a:spcBef>
              <a:buSzPct val="100000"/>
            </a:pPr>
            <a:r>
              <a:rPr lang="en-GB" sz="2400" b="1" i="1" dirty="0"/>
              <a:t>Glossing allowed</a:t>
            </a:r>
            <a:r>
              <a:rPr lang="en-GB" sz="2400" dirty="0"/>
              <a:t>: up to 2% of words in a text can be glossed</a:t>
            </a:r>
          </a:p>
          <a:p>
            <a:pPr marL="685800" lvl="1" indent="-228600">
              <a:spcBef>
                <a:spcPts val="1000"/>
              </a:spcBef>
              <a:buSzPct val="100000"/>
            </a:pPr>
            <a:r>
              <a:rPr lang="en-GB" sz="2400" b="1" i="1" dirty="0"/>
              <a:t>Use of cognates more constrained</a:t>
            </a:r>
            <a:r>
              <a:rPr lang="en-GB" sz="2400" dirty="0"/>
              <a:t>: same spelling and meaning </a:t>
            </a:r>
            <a:r>
              <a:rPr lang="en-GB" sz="1800" dirty="0"/>
              <a:t>(or 1 letter different, +/- accent, for words of six letters or more)</a:t>
            </a:r>
            <a:r>
              <a:rPr lang="en-GB" sz="2400" dirty="0"/>
              <a:t> up to 2% of a text</a:t>
            </a:r>
          </a:p>
          <a:p>
            <a:pPr marL="685800" lvl="1" indent="-228600">
              <a:buSzPct val="100000"/>
            </a:pPr>
            <a:r>
              <a:rPr lang="en-GB" sz="2400" b="1" i="1" dirty="0"/>
              <a:t>Derivational morphology now clearly defined, based on ‘bang for buck’, and is for reading only</a:t>
            </a:r>
            <a:r>
              <a:rPr lang="en-GB" sz="2400" dirty="0"/>
              <a:t>: derived or base forms of words (where the base or derived form is </a:t>
            </a:r>
            <a:r>
              <a:rPr lang="en-GB" sz="2400" b="1" dirty="0"/>
              <a:t>on </a:t>
            </a:r>
            <a:r>
              <a:rPr lang="en-GB" sz="2400" dirty="0"/>
              <a:t>the list), following patterns specified in the grammar annexes, can be included</a:t>
            </a:r>
          </a:p>
          <a:p>
            <a:pPr marL="685800" lvl="1" indent="-228600">
              <a:buSzPct val="100000"/>
            </a:pPr>
            <a:r>
              <a:rPr lang="en-GB" sz="2400" b="1" i="1" dirty="0"/>
              <a:t>Content is not defined by whether or not a text is ‘authentic’: </a:t>
            </a:r>
            <a:r>
              <a:rPr lang="en-GB" sz="2400" dirty="0"/>
              <a:t>no requirement to include literary, authentic texts but they can be</a:t>
            </a:r>
          </a:p>
          <a:p>
            <a:pPr marL="685800" lvl="1" indent="-228600">
              <a:buSzPct val="100000"/>
            </a:pPr>
            <a:r>
              <a:rPr lang="en-GB" sz="2400" b="1" i="1" dirty="0"/>
              <a:t>A</a:t>
            </a:r>
            <a:r>
              <a:rPr lang="en-GB" sz="2400" b="1" dirty="0"/>
              <a:t> </a:t>
            </a:r>
            <a:r>
              <a:rPr lang="en-GB" sz="2400" b="1" i="1" dirty="0"/>
              <a:t>‘test of inferencing’ will be identifiable, defined, and short</a:t>
            </a:r>
            <a:r>
              <a:rPr lang="en-GB" sz="2400" dirty="0"/>
              <a:t>: students must infer plausible meaning of words </a:t>
            </a:r>
            <a:r>
              <a:rPr lang="en-GB" sz="2400" b="1" i="1" dirty="0"/>
              <a:t>not</a:t>
            </a:r>
            <a:r>
              <a:rPr lang="en-GB" sz="2400" dirty="0"/>
              <a:t> on the list, when words are embedded in sentences that have all </a:t>
            </a:r>
            <a:r>
              <a:rPr lang="en-GB" sz="2400" i="1" dirty="0"/>
              <a:t>other</a:t>
            </a:r>
            <a:r>
              <a:rPr lang="en-GB" sz="2400" dirty="0"/>
              <a:t> words </a:t>
            </a:r>
            <a:r>
              <a:rPr lang="en-GB" sz="2400" b="1" dirty="0"/>
              <a:t>on</a:t>
            </a:r>
            <a:r>
              <a:rPr lang="en-GB" sz="2400" dirty="0"/>
              <a:t> the list</a:t>
            </a:r>
          </a:p>
          <a:p>
            <a:pPr marL="0" lvl="0" indent="0" algn="l" rtl="0">
              <a:spcBef>
                <a:spcPts val="0"/>
              </a:spcBef>
              <a:spcAft>
                <a:spcPts val="0"/>
              </a:spcAft>
              <a:buNone/>
            </a:pPr>
            <a:endParaRPr lang="en-GB" dirty="0"/>
          </a:p>
        </p:txBody>
      </p:sp>
      <p:sp>
        <p:nvSpPr>
          <p:cNvPr id="149" name="Google Shape;14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7017807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t>Making the content more explicit could help awarding organisations and </a:t>
            </a:r>
            <a:r>
              <a:rPr lang="en-GB" sz="1200" dirty="0" err="1"/>
              <a:t>Ofqual</a:t>
            </a:r>
            <a:r>
              <a:rPr lang="en-GB" sz="1200" dirty="0"/>
              <a:t> to ensure accountability for test content</a:t>
            </a:r>
            <a:endParaRPr lang="en-GB" dirty="0"/>
          </a:p>
          <a:p>
            <a:pPr marL="0" lvl="0" indent="0" algn="l" rtl="0">
              <a:spcBef>
                <a:spcPts val="0"/>
              </a:spcBef>
              <a:spcAft>
                <a:spcPts val="0"/>
              </a:spcAft>
              <a:buNone/>
            </a:pPr>
            <a:endParaRPr lang="en-GB" b="0" dirty="0"/>
          </a:p>
        </p:txBody>
      </p:sp>
      <p:sp>
        <p:nvSpPr>
          <p:cNvPr id="156" name="Google Shape;15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11117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dirty="0"/>
              <a:t>All grammar can be tested in reception and production</a:t>
            </a:r>
          </a:p>
          <a:p>
            <a:pPr marL="0" lvl="0" indent="0" algn="l" rtl="0">
              <a:spcBef>
                <a:spcPts val="0"/>
              </a:spcBef>
              <a:spcAft>
                <a:spcPts val="0"/>
              </a:spcAft>
              <a:buNone/>
            </a:pPr>
            <a:r>
              <a:rPr lang="en-GB" b="0" dirty="0"/>
              <a:t>Except for derivational morphology - only in Reading</a:t>
            </a:r>
          </a:p>
        </p:txBody>
      </p:sp>
      <p:sp>
        <p:nvSpPr>
          <p:cNvPr id="156" name="Google Shape;15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76436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r>
              <a:rPr lang="en-GB" sz="1400" b="0" i="0" dirty="0">
                <a:solidFill>
                  <a:srgbClr val="002060"/>
                </a:solidFill>
                <a:effectLst/>
                <a:latin typeface="Century Gothic" panose="020B0502020202020204" pitchFamily="34" charset="0"/>
              </a:rPr>
              <a:t>In this extract from the Year 7 NCELP scheme of work, you can see that students learn a set of –ER verbs in Term 1.2 Week 5. However, they cannot yet use these verbs in the second or third person plural, because these forms are introduced in the weeks that follow. They also cannot use the verbs in any tenses other than the present. </a:t>
            </a:r>
          </a:p>
          <a:p>
            <a:pPr fontAlgn="base"/>
            <a:r>
              <a:rPr lang="en-GB" sz="1400" b="0" i="0" dirty="0">
                <a:solidFill>
                  <a:srgbClr val="002060"/>
                </a:solidFill>
                <a:effectLst/>
                <a:latin typeface="Century Gothic" panose="020B0502020202020204" pitchFamily="34" charset="0"/>
              </a:rPr>
              <a:t>--------</a:t>
            </a:r>
          </a:p>
          <a:p>
            <a:pPr fontAlgn="base"/>
            <a:r>
              <a:rPr lang="en-GB" sz="1400" b="0" i="0" dirty="0">
                <a:solidFill>
                  <a:srgbClr val="002060"/>
                </a:solidFill>
                <a:effectLst/>
                <a:latin typeface="Century Gothic" panose="020B0502020202020204" pitchFamily="34" charset="0"/>
              </a:rPr>
              <a:t>You will see this embedded in one function of the </a:t>
            </a:r>
            <a:r>
              <a:rPr lang="en-GB" sz="1400" b="0" i="0" dirty="0" err="1">
                <a:solidFill>
                  <a:srgbClr val="002060"/>
                </a:solidFill>
                <a:effectLst/>
                <a:latin typeface="Century Gothic" panose="020B0502020202020204" pitchFamily="34" charset="0"/>
              </a:rPr>
              <a:t>MultiLingProfiler</a:t>
            </a:r>
            <a:r>
              <a:rPr lang="en-GB" sz="1400" b="0" i="0" dirty="0">
                <a:solidFill>
                  <a:srgbClr val="002060"/>
                </a:solidFill>
                <a:effectLst/>
                <a:latin typeface="Century Gothic" panose="020B0502020202020204" pitchFamily="34" charset="0"/>
              </a:rPr>
              <a:t> a weekly NCELP syllabus list. These word lists are cumulative, growing along with students’ learning. These lists also differ from most lists in that they make no assumptions about students’ ability to produce all forms of a known headword, and so profile for grammatical as well as semantic knowledge. There is a different list for each week in the NCELP scheme of work, each building on progress in the last.</a:t>
            </a:r>
          </a:p>
          <a:p>
            <a:pPr fontAlgn="base"/>
            <a:r>
              <a:rPr lang="en-GB" sz="1400" b="0" i="0" dirty="0">
                <a:solidFill>
                  <a:srgbClr val="002060"/>
                </a:solidFill>
                <a:effectLst/>
                <a:latin typeface="Century Gothic" panose="020B0502020202020204" pitchFamily="34" charset="0"/>
              </a:rPr>
              <a:t>So, the profiling tool has to recognise students’ grammar progress as well as headword knowledge, and reflect this in results.</a:t>
            </a:r>
          </a:p>
          <a:p>
            <a:pPr fontAlgn="base"/>
            <a:endParaRPr lang="en-GB"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9755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frequency words in small semantically-related sets with a small number of other words deemed to be useful for communication for this group of learners</a:t>
            </a:r>
          </a:p>
          <a:p>
            <a:r>
              <a:rPr lang="en-US" dirty="0"/>
              <a:t>Mixed parts of speech </a:t>
            </a:r>
            <a:r>
              <a:rPr lang="en-US" sz="2000" dirty="0"/>
              <a:t>(v, n, </a:t>
            </a:r>
            <a:r>
              <a:rPr lang="en-US" sz="2000" dirty="0" err="1"/>
              <a:t>adj</a:t>
            </a:r>
            <a:r>
              <a:rPr lang="en-US" sz="2000" dirty="0"/>
              <a:t>, …) </a:t>
            </a:r>
            <a:r>
              <a:rPr lang="en-US" dirty="0"/>
              <a:t>-&gt; create sentences from lesson 1</a:t>
            </a:r>
          </a:p>
          <a:p>
            <a:r>
              <a:rPr lang="en-US" dirty="0"/>
              <a:t>Rather driven by choice of topic-inspired phrases, be driven by challenges of language, which then leads to themes and functions/notions</a:t>
            </a:r>
          </a:p>
          <a:p>
            <a:endParaRPr lang="en-US" dirty="0"/>
          </a:p>
          <a:p>
            <a:pPr lvl="1"/>
            <a:r>
              <a:rPr lang="en-US" dirty="0"/>
              <a:t>Avoiding at the start to foreground input that can mislead learners trying to ‘crack the code’ </a:t>
            </a:r>
          </a:p>
          <a:p>
            <a:pPr marL="914400" lvl="2" indent="0" algn="r">
              <a:buNone/>
            </a:pPr>
            <a:r>
              <a:rPr lang="en-US" sz="1200" dirty="0"/>
              <a:t>(VanPatten, Marsden &amp; Chen/Kasprowicz/McManus)</a:t>
            </a:r>
            <a:endParaRPr lang="en-US" dirty="0"/>
          </a:p>
          <a:p>
            <a:pPr lvl="1"/>
            <a:r>
              <a:rPr lang="en-US" dirty="0"/>
              <a:t>Instead of starting with </a:t>
            </a:r>
            <a:r>
              <a:rPr lang="en-US" i="1" dirty="0"/>
              <a:t>je m’appelle</a:t>
            </a:r>
            <a:endParaRPr lang="en-US" dirty="0"/>
          </a:p>
          <a:p>
            <a:pPr lvl="2"/>
            <a:r>
              <a:rPr lang="en-US" b="1" i="1" u="sng" dirty="0"/>
              <a:t>je m’</a:t>
            </a:r>
            <a:r>
              <a:rPr lang="en-US" i="1" dirty="0"/>
              <a:t> </a:t>
            </a:r>
            <a:r>
              <a:rPr lang="en-US" dirty="0"/>
              <a:t>is not ‘</a:t>
            </a:r>
            <a:r>
              <a:rPr lang="en-US" u="sng" dirty="0"/>
              <a:t>I am </a:t>
            </a:r>
            <a:r>
              <a:rPr lang="en-US" dirty="0"/>
              <a:t>called’ or ‘</a:t>
            </a:r>
            <a:r>
              <a:rPr lang="en-US" u="sng" dirty="0"/>
              <a:t>my name </a:t>
            </a:r>
            <a:r>
              <a:rPr lang="en-US" dirty="0"/>
              <a:t>is’</a:t>
            </a:r>
          </a:p>
          <a:p>
            <a:pPr marL="457200" lvl="1" indent="0">
              <a:buNone/>
            </a:pPr>
            <a:r>
              <a:rPr lang="en-US" dirty="0"/>
              <a:t>-&gt; Use </a:t>
            </a:r>
            <a:r>
              <a:rPr lang="en-US" i="1" dirty="0"/>
              <a:t>Je </a:t>
            </a:r>
            <a:r>
              <a:rPr lang="en-US" i="1" dirty="0" err="1"/>
              <a:t>suis</a:t>
            </a:r>
            <a:r>
              <a:rPr lang="en-US" i="1" dirty="0"/>
              <a:t> </a:t>
            </a:r>
            <a:r>
              <a:rPr lang="en-US" dirty="0"/>
              <a:t>… and </a:t>
            </a:r>
            <a:r>
              <a:rPr lang="en-US" i="1" dirty="0"/>
              <a:t>Tu </a:t>
            </a:r>
            <a:r>
              <a:rPr lang="en-US" i="1" dirty="0" err="1"/>
              <a:t>es</a:t>
            </a:r>
            <a:r>
              <a:rPr lang="en-US" i="1" dirty="0"/>
              <a:t> </a:t>
            </a:r>
            <a:r>
              <a:rPr lang="en-US" dirty="0"/>
              <a:t>… for the same function</a:t>
            </a:r>
          </a:p>
          <a:p>
            <a:r>
              <a:rPr lang="en-US" dirty="0"/>
              <a:t>--------------------------</a:t>
            </a:r>
          </a:p>
          <a:p>
            <a:r>
              <a:rPr lang="en-US" dirty="0"/>
              <a:t>Mitchell &amp; Myles research on chunks</a:t>
            </a:r>
          </a:p>
          <a:p>
            <a:r>
              <a:rPr lang="en-US" dirty="0"/>
              <a:t>Analytic ability – Kasprowicz &amp; Marsden; </a:t>
            </a:r>
            <a:r>
              <a:rPr lang="en-US" dirty="0" err="1"/>
              <a:t>Roehr-Brackin</a:t>
            </a:r>
            <a:endParaRPr lang="en-US" dirty="0"/>
          </a:p>
          <a:p>
            <a:r>
              <a:rPr lang="en-US" dirty="0"/>
              <a:t>Levelling the playing field – aptitude*treatment research</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E498646-FC5C-6045-8C35-38AA1B6AA9DB}" type="slidenum">
              <a:rPr lang="en-US" smtClean="0"/>
              <a:t>29</a:t>
            </a:fld>
            <a:endParaRPr lang="en-US"/>
          </a:p>
        </p:txBody>
      </p:sp>
    </p:spTree>
    <p:extLst>
      <p:ext uri="{BB962C8B-B14F-4D97-AF65-F5344CB8AC3E}">
        <p14:creationId xmlns:p14="http://schemas.microsoft.com/office/powerpoint/2010/main" val="14106127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 is a text about a kite-festival in Dieppe with lots of language awareness activities to help learners understand cognates</a:t>
            </a:r>
          </a:p>
          <a:p>
            <a:r>
              <a:rPr lang="en-US" b="1" dirty="0"/>
              <a:t>Then drawing on their current lexicons – which we know what they are precisely as they have been tracked so carefully - to replace the words</a:t>
            </a:r>
          </a:p>
          <a:p>
            <a:r>
              <a:rPr lang="en-US" b="1" dirty="0"/>
              <a:t>Then giving their reaction to the content of the text by answering a question about whether they would like to go to the festival</a:t>
            </a:r>
          </a:p>
          <a:p>
            <a:r>
              <a:rPr lang="en-US" b="1" dirty="0"/>
              <a:t>----------</a:t>
            </a:r>
          </a:p>
          <a:p>
            <a:r>
              <a:rPr lang="en-US" b="1" dirty="0"/>
              <a:t>Timing: 5 minutes</a:t>
            </a:r>
          </a:p>
          <a:p>
            <a:endParaRPr lang="en-US" b="1" dirty="0"/>
          </a:p>
          <a:p>
            <a:r>
              <a:rPr lang="en-US" b="1" dirty="0"/>
              <a:t>Aim: </a:t>
            </a:r>
            <a:r>
              <a:rPr lang="en-US" b="0" dirty="0"/>
              <a:t>Developing inferencing skills by using surrounding context to work out meaning of unknown words; word substitution with known words.</a:t>
            </a:r>
          </a:p>
          <a:p>
            <a:endParaRPr lang="en-US" b="1" dirty="0"/>
          </a:p>
          <a:p>
            <a:r>
              <a:rPr lang="en-US" b="1" dirty="0"/>
              <a:t>Procedure:</a:t>
            </a:r>
          </a:p>
          <a:p>
            <a:r>
              <a:rPr lang="en-US" b="0" dirty="0"/>
              <a:t>1. Students try to work out the meaning of the highlighted words based on context (text and images) and similarity to English words.</a:t>
            </a:r>
          </a:p>
          <a:p>
            <a:r>
              <a:rPr lang="en-US" b="0" dirty="0"/>
              <a:t>2. If students need some help, click to bring up a clue</a:t>
            </a:r>
          </a:p>
          <a:p>
            <a:r>
              <a:rPr lang="en-US" b="0" dirty="0"/>
              <a:t>3. Click gain to reveal the translations.</a:t>
            </a:r>
          </a:p>
          <a:p>
            <a:r>
              <a:rPr lang="en-US" b="0" dirty="0"/>
              <a:t>4. Click to bring up the extension. Students think of known words that could replace the orange words to make a sensible sentence. </a:t>
            </a:r>
          </a:p>
          <a:p>
            <a:r>
              <a:rPr lang="en-US" b="0" dirty="0"/>
              <a:t>Some suggested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visiteurs</a:t>
            </a:r>
            <a:r>
              <a:rPr lang="en-US" b="1" dirty="0"/>
              <a:t> </a:t>
            </a:r>
            <a:r>
              <a:rPr lang="en-US" b="0" dirty="0"/>
              <a:t>-&gt; gens, enfants, </a:t>
            </a:r>
            <a:r>
              <a:rPr lang="en-US" b="0" dirty="0" err="1"/>
              <a:t>personnes</a:t>
            </a:r>
            <a:r>
              <a:rPr lang="en-US" b="0" dirty="0"/>
              <a:t> … any relevant noun to describe people</a:t>
            </a:r>
          </a:p>
          <a:p>
            <a:r>
              <a:rPr lang="en-US" b="1" dirty="0" err="1"/>
              <a:t>traditionnels</a:t>
            </a:r>
            <a:r>
              <a:rPr lang="en-US" b="0" dirty="0"/>
              <a:t> -&gt; grands, nouveaux… any relevant adjective to describe kites</a:t>
            </a:r>
          </a:p>
          <a:p>
            <a:r>
              <a:rPr lang="en-US" b="1" dirty="0" err="1"/>
              <a:t>acrobates</a:t>
            </a:r>
            <a:r>
              <a:rPr lang="en-US" b="0" dirty="0"/>
              <a:t> -&gt; artistes, chanteurs … any relevant noun to describe performers</a:t>
            </a:r>
          </a:p>
          <a:p>
            <a:r>
              <a:rPr lang="fr-FR" sz="1200" b="1" dirty="0">
                <a:solidFill>
                  <a:schemeClr val="accent2"/>
                </a:solidFill>
                <a:latin typeface="Century Gothic" panose="020F0302020204030204"/>
              </a:rPr>
              <a:t>é</a:t>
            </a:r>
            <a:r>
              <a:rPr lang="en-US" b="1" dirty="0" err="1"/>
              <a:t>vénement</a:t>
            </a:r>
            <a:r>
              <a:rPr lang="en-US" b="1" dirty="0"/>
              <a:t> </a:t>
            </a:r>
            <a:r>
              <a:rPr lang="en-US" b="0" dirty="0"/>
              <a:t>-&gt;</a:t>
            </a:r>
            <a:r>
              <a:rPr lang="en-US" b="1" dirty="0"/>
              <a:t> </a:t>
            </a:r>
            <a:r>
              <a:rPr lang="en-US" b="0" dirty="0"/>
              <a:t>lieu, festival … (note that any relevant masculine noun works here but ‘</a:t>
            </a:r>
            <a:r>
              <a:rPr lang="en-US" b="0" dirty="0" err="1"/>
              <a:t>cet</a:t>
            </a:r>
            <a:r>
              <a:rPr lang="en-US" b="0" dirty="0"/>
              <a:t>’ would need to change to agree)</a:t>
            </a:r>
          </a:p>
          <a:p>
            <a:r>
              <a:rPr lang="en-US" b="1" dirty="0" err="1"/>
              <a:t>illuminés</a:t>
            </a:r>
            <a:r>
              <a:rPr lang="en-US" b="1" dirty="0"/>
              <a:t> </a:t>
            </a:r>
            <a:r>
              <a:rPr lang="en-US" b="0" dirty="0"/>
              <a:t>-&gt;</a:t>
            </a:r>
            <a:r>
              <a:rPr lang="en-US" b="1" dirty="0"/>
              <a:t> </a:t>
            </a:r>
            <a:r>
              <a:rPr lang="en-US" b="0" dirty="0"/>
              <a:t>verts, bons … any relevant adjective to describe kites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lumière </a:t>
            </a:r>
            <a:r>
              <a:rPr lang="en-US" b="0" dirty="0"/>
              <a:t>-&gt;</a:t>
            </a:r>
            <a:r>
              <a:rPr lang="en-US" b="1" dirty="0"/>
              <a:t> </a:t>
            </a:r>
            <a:r>
              <a:rPr lang="en-US" b="0" dirty="0"/>
              <a:t>musique, film … any relevant noun to describe a show</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199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This was a bimodal reading and listening task – where learners are asked to follow the text whilst they listen; every so often the audio stops and they have to say the next word or the previous one, or replace the next word with something else</a:t>
            </a:r>
          </a:p>
          <a:p>
            <a:r>
              <a:rPr lang="en-US" b="1" dirty="0"/>
              <a:t>This was informed by evidence that bimodal input helps learners to segment the input into words and helps their comprehension. </a:t>
            </a:r>
          </a:p>
          <a:p>
            <a:r>
              <a:rPr lang="en-US" b="1" dirty="0"/>
              <a:t>-------------</a:t>
            </a:r>
          </a:p>
          <a:p>
            <a:r>
              <a:rPr lang="en-US" b="1" dirty="0"/>
              <a:t>Timing: </a:t>
            </a:r>
            <a:r>
              <a:rPr lang="en-US" b="0" i="0" dirty="0"/>
              <a:t>8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to</a:t>
            </a:r>
            <a:r>
              <a:rPr lang="en-US" b="0" i="0" baseline="0" dirty="0"/>
              <a:t> reinforce understanding of the difference between ‘se’ and ‘</a:t>
            </a:r>
            <a:r>
              <a:rPr lang="en-US" b="0" i="0" baseline="0" dirty="0" err="1"/>
              <a:t>su</a:t>
            </a:r>
            <a:r>
              <a:rPr lang="en-US" b="0" i="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to </a:t>
            </a:r>
            <a:r>
              <a:rPr lang="en-GB" baseline="0" dirty="0"/>
              <a:t>help students to connect the spoken and written forms of the language more securely.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to consolidate vocabulary and grammar knowledge by eliciting suggested changes to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228600" indent="-228600">
              <a:buAutoNum type="arabicPeriod"/>
            </a:pPr>
            <a:r>
              <a:rPr lang="en-GB" sz="1200" b="0" kern="1200" dirty="0">
                <a:solidFill>
                  <a:schemeClr val="tx1"/>
                </a:solidFill>
                <a:effectLst/>
                <a:latin typeface="+mn-lt"/>
                <a:ea typeface="+mn-ea"/>
                <a:cs typeface="+mn-cs"/>
              </a:rPr>
              <a:t>Students read the text and write ‘se’ or ‘</a:t>
            </a:r>
            <a:r>
              <a:rPr lang="en-GB" sz="1200" b="0" kern="1200" dirty="0" err="1">
                <a:solidFill>
                  <a:schemeClr val="tx1"/>
                </a:solidFill>
                <a:effectLst/>
                <a:latin typeface="+mn-lt"/>
                <a:ea typeface="+mn-ea"/>
                <a:cs typeface="+mn-cs"/>
              </a:rPr>
              <a:t>su</a:t>
            </a:r>
            <a:r>
              <a:rPr lang="en-GB" sz="1200" b="0" kern="1200" dirty="0">
                <a:solidFill>
                  <a:schemeClr val="tx1"/>
                </a:solidFill>
                <a:effectLst/>
                <a:latin typeface="+mn-lt"/>
                <a:ea typeface="+mn-ea"/>
                <a:cs typeface="+mn-cs"/>
              </a:rPr>
              <a:t>’ for each space.</a:t>
            </a:r>
          </a:p>
          <a:p>
            <a:pPr marL="228600" indent="-228600">
              <a:buAutoNum type="arabicPeriod"/>
            </a:pPr>
            <a:r>
              <a:rPr lang="en-GB" sz="1200" b="0" kern="1200" dirty="0">
                <a:solidFill>
                  <a:schemeClr val="tx1"/>
                </a:solidFill>
                <a:effectLst/>
                <a:latin typeface="+mn-lt"/>
                <a:ea typeface="+mn-ea"/>
                <a:cs typeface="+mn-cs"/>
              </a:rPr>
              <a:t>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top right with a player.  Alternatively, the audio is in 6 sections with a pause just after the words 1-5 below, to facilitate easy stop/start. </a:t>
            </a:r>
          </a:p>
          <a:p>
            <a:pPr marL="228600" indent="-228600">
              <a:buAutoNum type="arabicPeriod"/>
            </a:pPr>
            <a:r>
              <a:rPr lang="x-none" sz="1200" kern="1200">
                <a:solidFill>
                  <a:schemeClr val="tx1"/>
                </a:solidFill>
                <a:effectLst/>
                <a:latin typeface="+mn-lt"/>
                <a:ea typeface="+mn-ea"/>
                <a:cs typeface="+mn-cs"/>
              </a:rPr>
              <a:t>To support segmentation, stop the audio and ask students to say:</a:t>
            </a:r>
            <a:br>
              <a:rPr lang="x-none" sz="1200" kern="1200">
                <a:solidFill>
                  <a:schemeClr val="tx1"/>
                </a:solidFill>
                <a:effectLst/>
                <a:latin typeface="+mn-lt"/>
                <a:ea typeface="+mn-ea"/>
                <a:cs typeface="+mn-cs"/>
              </a:rPr>
            </a:br>
            <a:r>
              <a:rPr lang="x-none" sz="1200" kern="1200">
                <a:solidFill>
                  <a:schemeClr val="tx1"/>
                </a:solidFill>
                <a:effectLst/>
                <a:latin typeface="+mn-lt"/>
                <a:ea typeface="+mn-ea"/>
                <a:cs typeface="+mn-cs"/>
              </a:rPr>
              <a:t>a) the next word</a:t>
            </a:r>
            <a:br>
              <a:rPr lang="x-none" sz="1200" kern="1200">
                <a:solidFill>
                  <a:schemeClr val="tx1"/>
                </a:solidFill>
                <a:effectLst/>
                <a:latin typeface="+mn-lt"/>
                <a:ea typeface="+mn-ea"/>
                <a:cs typeface="+mn-cs"/>
              </a:rPr>
            </a:br>
            <a:r>
              <a:rPr lang="x-none" sz="1200" kern="1200">
                <a:solidFill>
                  <a:schemeClr val="tx1"/>
                </a:solidFill>
                <a:effectLst/>
                <a:latin typeface="+mn-lt"/>
                <a:ea typeface="+mn-ea"/>
                <a:cs typeface="+mn-cs"/>
              </a:rPr>
              <a:t>b) the previous word</a:t>
            </a:r>
            <a:r>
              <a:rPr lang="en-GB" sz="1200" b="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In addition, to develop understanding, vocabulary and grammar knowledge, pause at key points and ask students to suggest an alternative word that could replace the next word. </a:t>
            </a:r>
            <a:r>
              <a:rPr lang="en-GB" sz="1200" kern="1200" dirty="0">
                <a:solidFill>
                  <a:schemeClr val="tx1"/>
                </a:solidFill>
                <a:effectLst/>
                <a:latin typeface="+mn-lt"/>
                <a:ea typeface="+mn-ea"/>
                <a:cs typeface="+mn-cs"/>
              </a:rPr>
              <a:t>This is a chance to draw on</a:t>
            </a:r>
            <a:r>
              <a:rPr lang="x-none" sz="1200" kern="1200">
                <a:solidFill>
                  <a:schemeClr val="tx1"/>
                </a:solidFill>
                <a:effectLst/>
                <a:latin typeface="+mn-lt"/>
                <a:ea typeface="+mn-ea"/>
                <a:cs typeface="+mn-cs"/>
              </a:rPr>
              <a:t> previously taught gramma</a:t>
            </a:r>
            <a:r>
              <a:rPr lang="en-GB" sz="1200" kern="1200" dirty="0">
                <a:solidFill>
                  <a:schemeClr val="tx1"/>
                </a:solidFill>
                <a:effectLst/>
                <a:latin typeface="+mn-lt"/>
                <a:ea typeface="+mn-ea"/>
                <a:cs typeface="+mn-cs"/>
              </a:rPr>
              <a:t>r and vocabulary</a:t>
            </a:r>
            <a:r>
              <a:rPr lang="en-GB" sz="1200" kern="1200" baseline="0" dirty="0">
                <a:solidFill>
                  <a:schemeClr val="tx1"/>
                </a:solidFill>
                <a:effectLst/>
                <a:latin typeface="+mn-lt"/>
                <a:ea typeface="+mn-ea"/>
                <a:cs typeface="+mn-cs"/>
              </a:rPr>
              <a:t> </a:t>
            </a:r>
            <a:r>
              <a:rPr lang="x-none" sz="1200" kern="1200">
                <a:solidFill>
                  <a:schemeClr val="tx1"/>
                </a:solidFill>
                <a:effectLst/>
                <a:latin typeface="+mn-lt"/>
                <a:ea typeface="+mn-ea"/>
                <a:cs typeface="+mn-cs"/>
              </a:rPr>
              <a:t>knowledge</a:t>
            </a:r>
            <a:r>
              <a:rPr lang="en-GB" sz="1200" kern="1200" dirty="0">
                <a:solidFill>
                  <a:schemeClr val="tx1"/>
                </a:solidFill>
                <a:effectLst/>
                <a:latin typeface="+mn-lt"/>
                <a:ea typeface="+mn-ea"/>
                <a:cs typeface="+mn-cs"/>
              </a:rPr>
              <a:t>.</a:t>
            </a:r>
            <a:endParaRPr lang="x-none" sz="1200" b="0" kern="120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GB" sz="1200" dirty="0"/>
              <a:t>Es una costumbre única y muy importante para </a:t>
            </a:r>
            <a:r>
              <a:rPr lang="es-GB" sz="1200" b="1" dirty="0"/>
              <a:t>su</a:t>
            </a:r>
            <a:r>
              <a:rPr lang="es-GB" sz="1200" dirty="0"/>
              <a:t>... </a:t>
            </a:r>
            <a:r>
              <a:rPr lang="x-none" sz="1200" b="0" kern="120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nouns</a:t>
            </a:r>
            <a:r>
              <a:rPr lang="es-ES" sz="1200" b="0" kern="1200" dirty="0">
                <a:solidFill>
                  <a:schemeClr val="tx1"/>
                </a:solidFill>
                <a:effectLst/>
                <a:latin typeface="+mn-lt"/>
                <a:ea typeface="+mn-ea"/>
                <a:cs typeface="+mn-cs"/>
              </a:rPr>
              <a:t>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gente, historia, país</a:t>
            </a:r>
            <a:r>
              <a:rPr lang="x-none" sz="1200" b="0" kern="1200">
                <a:solidFill>
                  <a:schemeClr val="tx1"/>
                </a:solidFill>
                <a:effectLst/>
                <a:latin typeface="+mn-lt"/>
                <a:ea typeface="+mn-ea"/>
                <a:cs typeface="+mn-cs"/>
              </a:rPr>
              <a:t>).</a:t>
            </a:r>
            <a:endParaRPr lang="es-GB" sz="1200" dirty="0"/>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GB" sz="1200" dirty="0"/>
              <a:t>y celebra el Día de Muertos con </a:t>
            </a:r>
            <a:r>
              <a:rPr lang="es-GB" sz="1200" b="1" dirty="0"/>
              <a:t>su</a:t>
            </a:r>
            <a:r>
              <a:rPr lang="x-none" sz="1200" b="0" kern="120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nouns</a:t>
            </a:r>
            <a:r>
              <a:rPr lang="es-ES" sz="1200" b="0" kern="1200" dirty="0">
                <a:solidFill>
                  <a:schemeClr val="tx1"/>
                </a:solidFill>
                <a:effectLst/>
                <a:latin typeface="+mn-lt"/>
                <a:ea typeface="+mn-ea"/>
                <a:cs typeface="+mn-cs"/>
              </a:rPr>
              <a:t>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a:t>
            </a:r>
            <a:r>
              <a:rPr lang="es-ES" sz="1200" b="0" kern="1200" baseline="0" dirty="0">
                <a:solidFill>
                  <a:schemeClr val="tx1"/>
                </a:solidFill>
                <a:effectLst/>
                <a:latin typeface="+mn-lt"/>
                <a:ea typeface="+mn-ea"/>
                <a:cs typeface="+mn-cs"/>
              </a:rPr>
              <a:t> </a:t>
            </a:r>
            <a:r>
              <a:rPr lang="es-ES" sz="1200" b="0" kern="1200" dirty="0">
                <a:solidFill>
                  <a:schemeClr val="tx1"/>
                </a:solidFill>
                <a:effectLst/>
                <a:latin typeface="+mn-lt"/>
                <a:ea typeface="+mn-ea"/>
                <a:cs typeface="+mn-cs"/>
              </a:rPr>
              <a:t>padre, madre, primo etc.</a:t>
            </a:r>
            <a:r>
              <a:rPr lang="x-none" sz="1200" b="0" kern="120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b="0" kern="1200" dirty="0">
                <a:solidFill>
                  <a:schemeClr val="tx1"/>
                </a:solidFill>
                <a:effectLst/>
                <a:latin typeface="+mn-lt"/>
                <a:ea typeface="+mn-ea"/>
                <a:cs typeface="+mn-cs"/>
              </a:rPr>
              <a:t>de su abuelo y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a:t>
            </a:r>
            <a:r>
              <a:rPr lang="x-none" sz="1200" b="0" kern="120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in </a:t>
            </a:r>
            <a:r>
              <a:rPr lang="es-ES" sz="1200" b="0" kern="1200" dirty="0" err="1">
                <a:solidFill>
                  <a:schemeClr val="tx1"/>
                </a:solidFill>
                <a:effectLst/>
                <a:latin typeface="+mn-lt"/>
                <a:ea typeface="+mn-ea"/>
                <a:cs typeface="+mn-cs"/>
              </a:rPr>
              <a:t>third</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person</a:t>
            </a:r>
            <a:r>
              <a:rPr lang="es-ES" sz="1200" b="0" kern="1200" dirty="0">
                <a:solidFill>
                  <a:schemeClr val="tx1"/>
                </a:solidFill>
                <a:effectLst/>
                <a:latin typeface="+mn-lt"/>
                <a:ea typeface="+mn-ea"/>
                <a:cs typeface="+mn-cs"/>
              </a:rPr>
              <a:t> singular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after</a:t>
            </a:r>
            <a:r>
              <a:rPr lang="es-ES" sz="1200" b="0" kern="1200" dirty="0">
                <a:solidFill>
                  <a:schemeClr val="tx1"/>
                </a:solidFill>
                <a:effectLst/>
                <a:latin typeface="+mn-lt"/>
                <a:ea typeface="+mn-ea"/>
                <a:cs typeface="+mn-cs"/>
              </a:rPr>
              <a:t> ‘se’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se acuerda de..., se queda,</a:t>
            </a:r>
            <a:r>
              <a:rPr lang="es-ES" sz="1200" b="0" kern="1200" baseline="0" dirty="0">
                <a:solidFill>
                  <a:schemeClr val="tx1"/>
                </a:solidFill>
                <a:effectLst/>
                <a:latin typeface="+mn-lt"/>
                <a:ea typeface="+mn-ea"/>
                <a:cs typeface="+mn-cs"/>
              </a:rPr>
              <a:t> se prepara (para), </a:t>
            </a:r>
            <a:r>
              <a:rPr lang="es-ES" sz="1200" b="0" kern="1200" baseline="0" dirty="0" err="1">
                <a:solidFill>
                  <a:schemeClr val="tx1"/>
                </a:solidFill>
                <a:effectLst/>
                <a:latin typeface="+mn-lt"/>
                <a:ea typeface="+mn-ea"/>
                <a:cs typeface="+mn-cs"/>
              </a:rPr>
              <a:t>etc</a:t>
            </a:r>
            <a:r>
              <a:rPr lang="es-ES" sz="1200" b="0" kern="1200" dirty="0">
                <a:solidFill>
                  <a:schemeClr val="tx1"/>
                </a:solidFill>
                <a:effectLst/>
                <a:latin typeface="+mn-lt"/>
                <a:ea typeface="+mn-ea"/>
                <a:cs typeface="+mn-cs"/>
              </a:rPr>
              <a:t>)</a:t>
            </a:r>
            <a:endParaRPr lang="x-none" sz="1200" b="0" kern="1200">
              <a:solidFill>
                <a:schemeClr val="tx1"/>
              </a:solidFill>
              <a:effectLst/>
              <a:latin typeface="+mn-lt"/>
              <a:ea typeface="+mn-ea"/>
              <a:cs typeface="+mn-cs"/>
            </a:endParaRPr>
          </a:p>
          <a:p>
            <a:pPr marL="285750" indent="-285750">
              <a:buFont typeface="+mj-lt"/>
              <a:buAutoNum type="romanUcPeriod"/>
            </a:pPr>
            <a:r>
              <a:rPr lang="es-ES" sz="1200" b="0" kern="1200" dirty="0">
                <a:solidFill>
                  <a:schemeClr val="tx1"/>
                </a:solidFill>
                <a:effectLst/>
                <a:latin typeface="+mn-lt"/>
                <a:ea typeface="+mn-ea"/>
                <a:cs typeface="+mn-cs"/>
              </a:rPr>
              <a:t>en casa con su familia y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 </a:t>
            </a:r>
            <a:r>
              <a:rPr lang="x-none" sz="1200" b="0" kern="120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after</a:t>
            </a:r>
            <a:r>
              <a:rPr lang="es-ES" sz="1200" b="0" kern="1200" dirty="0">
                <a:solidFill>
                  <a:schemeClr val="tx1"/>
                </a:solidFill>
                <a:effectLst/>
                <a:latin typeface="+mn-lt"/>
                <a:ea typeface="+mn-ea"/>
                <a:cs typeface="+mn-cs"/>
              </a:rPr>
              <a:t> ‘se’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se saca (fotos), se mira en el</a:t>
            </a:r>
            <a:r>
              <a:rPr lang="es-ES" sz="1200" b="0" kern="1200" baseline="0" dirty="0">
                <a:solidFill>
                  <a:schemeClr val="tx1"/>
                </a:solidFill>
                <a:effectLst/>
                <a:latin typeface="+mn-lt"/>
                <a:ea typeface="+mn-ea"/>
                <a:cs typeface="+mn-cs"/>
              </a:rPr>
              <a:t> espejo, se presenta a otra gente</a:t>
            </a:r>
            <a:r>
              <a:rPr lang="x-none" sz="1200" b="0" kern="1200">
                <a:solidFill>
                  <a:schemeClr val="tx1"/>
                </a:solidFill>
                <a:effectLst/>
                <a:latin typeface="+mn-lt"/>
                <a:ea typeface="+mn-ea"/>
                <a:cs typeface="+mn-cs"/>
              </a:rPr>
              <a:t>).</a:t>
            </a:r>
            <a:r>
              <a:rPr lang="en-GB" sz="1200" b="0" kern="1200" dirty="0">
                <a:solidFill>
                  <a:schemeClr val="tx1"/>
                </a:solidFill>
                <a:effectLst/>
                <a:latin typeface="+mn-lt"/>
                <a:ea typeface="+mn-ea"/>
                <a:cs typeface="+mn-cs"/>
              </a:rPr>
              <a:t> </a:t>
            </a:r>
            <a:endParaRPr lang="es-ES" sz="1200" b="0" kern="1200" dirty="0">
              <a:solidFill>
                <a:schemeClr val="tx1"/>
              </a:solidFill>
              <a:effectLst/>
              <a:latin typeface="+mn-lt"/>
              <a:ea typeface="+mn-ea"/>
              <a:cs typeface="+mn-cs"/>
            </a:endParaRPr>
          </a:p>
          <a:p>
            <a:pPr marL="285750" indent="-285750">
              <a:buFont typeface="+mj-lt"/>
              <a:buAutoNum type="romanUcPeriod"/>
            </a:pPr>
            <a:r>
              <a:rPr lang="es-ES" sz="1200" b="0" kern="1200" dirty="0">
                <a:solidFill>
                  <a:schemeClr val="tx1"/>
                </a:solidFill>
                <a:effectLst/>
                <a:latin typeface="+mn-lt"/>
                <a:ea typeface="+mn-ea"/>
                <a:cs typeface="+mn-cs"/>
              </a:rPr>
              <a:t>Por la tarde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a:t>
            </a:r>
            <a:r>
              <a:rPr lang="x-none" sz="1200" b="0" kern="1200">
                <a:solidFill>
                  <a:schemeClr val="tx1"/>
                </a:solidFill>
                <a:effectLst/>
                <a:latin typeface="+mn-lt"/>
                <a:ea typeface="+mn-ea"/>
                <a:cs typeface="+mn-cs"/>
              </a:rPr>
              <a:t>(students are prompted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after</a:t>
            </a:r>
            <a:r>
              <a:rPr lang="es-ES" sz="1200" b="0" kern="1200" dirty="0">
                <a:solidFill>
                  <a:schemeClr val="tx1"/>
                </a:solidFill>
                <a:effectLst/>
                <a:latin typeface="+mn-lt"/>
                <a:ea typeface="+mn-ea"/>
                <a:cs typeface="+mn-cs"/>
              </a:rPr>
              <a:t> ‘se’)</a:t>
            </a:r>
            <a:endParaRPr lang="en-GB" sz="1200" b="0" kern="1200" dirty="0">
              <a:solidFill>
                <a:schemeClr val="tx1"/>
              </a:solidFill>
              <a:effectLst/>
              <a:latin typeface="+mn-lt"/>
              <a:ea typeface="+mn-ea"/>
              <a:cs typeface="+mn-cs"/>
            </a:endParaRPr>
          </a:p>
          <a:p>
            <a:pPr marL="285750" indent="-285750">
              <a:buFont typeface="+mj-lt"/>
              <a:buAutoNum type="romanUcPeriod"/>
            </a:pPr>
            <a:r>
              <a:rPr lang="en-GB" sz="1200" b="0" kern="1200" dirty="0" err="1">
                <a:solidFill>
                  <a:schemeClr val="tx1"/>
                </a:solidFill>
                <a:effectLst/>
                <a:latin typeface="+mn-lt"/>
                <a:ea typeface="+mn-ea"/>
                <a:cs typeface="+mn-cs"/>
              </a:rPr>
              <a:t>va</a:t>
            </a:r>
            <a:r>
              <a:rPr lang="en-GB" sz="1200" b="0" kern="1200" dirty="0">
                <a:solidFill>
                  <a:schemeClr val="tx1"/>
                </a:solidFill>
                <a:effectLst/>
                <a:latin typeface="+mn-lt"/>
                <a:ea typeface="+mn-ea"/>
                <a:cs typeface="+mn-cs"/>
              </a:rPr>
              <a:t> a la </a:t>
            </a:r>
            <a:r>
              <a:rPr lang="en-GB" sz="1200" b="0" kern="1200" dirty="0" err="1">
                <a:solidFill>
                  <a:schemeClr val="tx1"/>
                </a:solidFill>
                <a:effectLst/>
                <a:latin typeface="+mn-lt"/>
                <a:ea typeface="+mn-ea"/>
                <a:cs typeface="+mn-cs"/>
              </a:rPr>
              <a:t>calle</a:t>
            </a:r>
            <a:r>
              <a:rPr lang="en-GB" sz="1200" b="0" kern="1200" dirty="0">
                <a:solidFill>
                  <a:schemeClr val="tx1"/>
                </a:solidFill>
                <a:effectLst/>
                <a:latin typeface="+mn-lt"/>
                <a:ea typeface="+mn-ea"/>
                <a:cs typeface="+mn-cs"/>
              </a:rPr>
              <a:t> con </a:t>
            </a:r>
            <a:r>
              <a:rPr lang="en-GB" sz="1200" b="1" kern="1200" dirty="0" err="1">
                <a:solidFill>
                  <a:schemeClr val="tx1"/>
                </a:solidFill>
                <a:effectLst/>
                <a:latin typeface="+mn-lt"/>
                <a:ea typeface="+mn-ea"/>
                <a:cs typeface="+mn-cs"/>
              </a:rPr>
              <a:t>su</a:t>
            </a:r>
            <a:r>
              <a:rPr lang="en-GB"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students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volunteer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other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possible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nouns</a:t>
            </a:r>
            <a:r>
              <a:rPr lang="es-ES" sz="1200" b="0" kern="1200" baseline="0" dirty="0">
                <a:solidFill>
                  <a:schemeClr val="tx1"/>
                </a:solidFill>
                <a:effectLst/>
                <a:latin typeface="+mn-lt"/>
                <a:ea typeface="+mn-ea"/>
                <a:cs typeface="+mn-cs"/>
              </a:rPr>
              <a:t>)</a:t>
            </a:r>
            <a:endParaRPr lang="x-none" sz="1200" b="0" kern="1200">
              <a:solidFill>
                <a:schemeClr val="tx1"/>
              </a:solidFill>
              <a:effectLst/>
              <a:latin typeface="+mn-lt"/>
              <a:ea typeface="+mn-ea"/>
              <a:cs typeface="+mn-cs"/>
            </a:endParaRPr>
          </a:p>
          <a:p>
            <a:pPr marL="285750" indent="-285750">
              <a:buFont typeface="+mj-lt"/>
              <a:buAutoNum type="romanUcPeriod"/>
            </a:pPr>
            <a:endParaRPr lang="x-none"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Notes: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kern="1200" baseline="0" dirty="0">
                <a:solidFill>
                  <a:schemeClr val="tx1"/>
                </a:solidFill>
                <a:effectLst/>
                <a:latin typeface="+mn-lt"/>
                <a:ea typeface="+mn-ea"/>
                <a:cs typeface="+mn-cs"/>
              </a:rPr>
              <a:t>1. The word for ‘bread’ (‘pan’) will be introduced in the next week’s vocabulary set.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Transcript</a:t>
            </a:r>
          </a:p>
          <a:p>
            <a:pPr marL="0" indent="0">
              <a:buNone/>
            </a:pPr>
            <a:r>
              <a:rPr lang="es-GB" sz="1200" b="0" dirty="0"/>
              <a:t>México tiene muchas tradiciones, pero su tradición del Día de Muertos es especialmente conocida. Es una costumbre única y muy importante para su comunidad porque es una forma de pensar en los muertos. Para los mexicanos, los muertos vienen a la tierra este día.</a:t>
            </a:r>
          </a:p>
          <a:p>
            <a:pPr marL="0" indent="0">
              <a:buNone/>
            </a:pPr>
            <a:r>
              <a:rPr lang="es-GB" sz="1200" b="0" dirty="0"/>
              <a:t>Nadia es mexicana y celebra el Día de Muertos con su familia. Por la mañana se levanta temprano para ayudar a su abuela: preparan pan* de muerto y un poco de fruta para el altar. Sualtar tiene varios niveles. L</a:t>
            </a:r>
            <a:r>
              <a:rPr lang="es-ES" sz="1200" b="0" dirty="0"/>
              <a:t>os niveles del altar son las diferentes partes del mundo: el primer nivel es la tierra y el segundo nivel es el cielo. Nadia pone allí fotos de su abuelo y </a:t>
            </a:r>
            <a:r>
              <a:rPr lang="es-GB" sz="1200" b="0" dirty="0"/>
              <a:t>se </a:t>
            </a:r>
            <a:r>
              <a:rPr lang="es-ES" sz="1200" b="0" dirty="0"/>
              <a:t>sienta al lado de </a:t>
            </a:r>
            <a:r>
              <a:rPr lang="es-GB" sz="1200" b="0" dirty="0">
                <a:solidFill>
                  <a:srgbClr val="E56800"/>
                </a:solidFill>
              </a:rPr>
              <a:t>su</a:t>
            </a:r>
            <a:r>
              <a:rPr lang="es-GB" sz="1200" b="0" dirty="0"/>
              <a:t> </a:t>
            </a:r>
            <a:r>
              <a:rPr lang="es-ES" sz="1200" b="0" dirty="0"/>
              <a:t> abuela. Se queda unas horas en casa con su familia y se acuerda de su abuelo muerto. </a:t>
            </a:r>
          </a:p>
          <a:p>
            <a:pPr marL="0" indent="0">
              <a:buNone/>
            </a:pPr>
            <a:r>
              <a:rPr lang="es-ES" sz="1200" b="0" dirty="0"/>
              <a:t>Por la tarde se pone ropa divertida, </a:t>
            </a:r>
            <a:r>
              <a:rPr lang="es-GB" sz="1200" b="0" dirty="0"/>
              <a:t>se</a:t>
            </a:r>
            <a:r>
              <a:rPr lang="es-ES" sz="1200" b="0" dirty="0"/>
              <a:t>pinta de blanco y negro y va a la calle con su hermano. En su barrio hay un festival con música fuerte y luces de colores. ¡Es muy divertido!</a:t>
            </a:r>
            <a:endParaRPr lang="es-GB" sz="1200" b="0" dirty="0"/>
          </a:p>
          <a:p>
            <a:endParaRPr lang="en-GB" b="1" dirty="0"/>
          </a:p>
          <a:p>
            <a:r>
              <a:rPr lang="en-GB" b="1" dirty="0"/>
              <a:t>Frequency of unknown words and cognates:</a:t>
            </a:r>
          </a:p>
          <a:p>
            <a:r>
              <a:rPr lang="en-GB" b="0" dirty="0"/>
              <a:t>pan [1342]; </a:t>
            </a:r>
            <a:r>
              <a:rPr lang="en-GB" b="0" dirty="0" err="1"/>
              <a:t>cielo</a:t>
            </a:r>
            <a:r>
              <a:rPr lang="en-GB" b="0" dirty="0"/>
              <a:t> [620]; </a:t>
            </a:r>
            <a:r>
              <a:rPr lang="en-GB" b="0" dirty="0" err="1"/>
              <a:t>varios</a:t>
            </a:r>
            <a:r>
              <a:rPr lang="en-GB" b="0" dirty="0"/>
              <a:t> [386]</a:t>
            </a:r>
          </a:p>
          <a:p>
            <a:endParaRPr lang="x-none" b="1"/>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Photos</a:t>
            </a:r>
            <a:r>
              <a:rPr lang="es-ES" b="1" dirty="0"/>
              <a:t>:</a:t>
            </a:r>
            <a:endParaRPr lang="x-none" b="1"/>
          </a:p>
          <a:p>
            <a:r>
              <a:rPr lang="x-none"/>
              <a:t>Photo of </a:t>
            </a:r>
            <a:r>
              <a:rPr lang="es-ES" dirty="0" err="1"/>
              <a:t>the</a:t>
            </a:r>
            <a:r>
              <a:rPr lang="es-ES" dirty="0"/>
              <a:t> </a:t>
            </a:r>
            <a:r>
              <a:rPr lang="es-ES" dirty="0" err="1"/>
              <a:t>child</a:t>
            </a:r>
            <a:r>
              <a:rPr lang="x-none"/>
              <a:t> by </a:t>
            </a:r>
            <a:r>
              <a:rPr lang="es-ES" sz="1200" u="none" strike="noStrike" kern="1200" dirty="0">
                <a:solidFill>
                  <a:schemeClr val="tx1"/>
                </a:solidFill>
                <a:effectLst/>
                <a:latin typeface="+mn-lt"/>
                <a:ea typeface="+mn-ea"/>
                <a:cs typeface="+mn-cs"/>
              </a:rPr>
              <a:t>Christian Newman, </a:t>
            </a:r>
            <a:r>
              <a:rPr lang="es-ES" sz="1200" u="none" strike="noStrike" kern="1200" dirty="0" err="1">
                <a:solidFill>
                  <a:schemeClr val="tx1"/>
                </a:solidFill>
                <a:effectLst/>
                <a:latin typeface="+mn-lt"/>
                <a:ea typeface="+mn-ea"/>
                <a:cs typeface="+mn-cs"/>
              </a:rPr>
              <a:t>from</a:t>
            </a:r>
            <a:r>
              <a:rPr lang="es-ES" sz="1200" u="none" strike="noStrike" kern="1200" dirty="0">
                <a:solidFill>
                  <a:schemeClr val="tx1"/>
                </a:solidFill>
                <a:effectLst/>
                <a:latin typeface="+mn-lt"/>
                <a:ea typeface="+mn-ea"/>
                <a:cs typeface="+mn-cs"/>
              </a:rPr>
              <a:t> </a:t>
            </a:r>
            <a:r>
              <a:rPr lang="es-ES" sz="1200" u="none" strike="noStrike" kern="1200" dirty="0" err="1">
                <a:solidFill>
                  <a:schemeClr val="tx1"/>
                </a:solidFill>
                <a:effectLst/>
                <a:latin typeface="+mn-lt"/>
                <a:ea typeface="+mn-ea"/>
                <a:cs typeface="+mn-cs"/>
              </a:rPr>
              <a:t>Unsplash</a:t>
            </a:r>
            <a:r>
              <a:rPr lang="es-ES" sz="1200" u="none" strike="noStrike" kern="1200" dirty="0">
                <a:solidFill>
                  <a:schemeClr val="tx1"/>
                </a:solidFill>
                <a:effectLst/>
                <a:latin typeface="+mn-lt"/>
                <a:ea typeface="+mn-ea"/>
                <a:cs typeface="+mn-cs"/>
              </a:rPr>
              <a:t>.</a:t>
            </a:r>
          </a:p>
          <a:p>
            <a:r>
              <a:rPr lang="es-ES" sz="1200" u="none" strike="noStrike" kern="1200" dirty="0" err="1">
                <a:solidFill>
                  <a:schemeClr val="tx1"/>
                </a:solidFill>
                <a:effectLst/>
                <a:latin typeface="+mn-lt"/>
                <a:ea typeface="+mn-ea"/>
                <a:cs typeface="+mn-cs"/>
              </a:rPr>
              <a:t>Photo</a:t>
            </a:r>
            <a:r>
              <a:rPr lang="es-ES" sz="1200" u="none" strike="noStrike" kern="1200" dirty="0">
                <a:solidFill>
                  <a:schemeClr val="tx1"/>
                </a:solidFill>
                <a:effectLst/>
                <a:latin typeface="+mn-lt"/>
                <a:ea typeface="+mn-ea"/>
                <a:cs typeface="+mn-cs"/>
              </a:rPr>
              <a:t> of ‘Pan de muertos’ </a:t>
            </a:r>
            <a:r>
              <a:rPr lang="es-ES" sz="1200" u="none" strike="noStrike" kern="1200" dirty="0" err="1">
                <a:solidFill>
                  <a:schemeClr val="tx1"/>
                </a:solidFill>
                <a:effectLst/>
                <a:latin typeface="+mn-lt"/>
                <a:ea typeface="+mn-ea"/>
                <a:cs typeface="+mn-cs"/>
              </a:rPr>
              <a:t>by</a:t>
            </a:r>
            <a:r>
              <a:rPr lang="es-ES" sz="1200" u="none" strike="noStrike" kern="1200" dirty="0">
                <a:solidFill>
                  <a:schemeClr val="tx1"/>
                </a:solidFill>
                <a:effectLst/>
                <a:latin typeface="+mn-lt"/>
                <a:ea typeface="+mn-ea"/>
                <a:cs typeface="+mn-cs"/>
              </a:rPr>
              <a:t> Alejandro Ávila Cortez, </a:t>
            </a:r>
            <a:r>
              <a:rPr lang="es-ES" sz="1200" u="none" strike="noStrike" kern="1200" dirty="0" err="1">
                <a:solidFill>
                  <a:schemeClr val="tx1"/>
                </a:solidFill>
                <a:effectLst/>
                <a:latin typeface="+mn-lt"/>
                <a:ea typeface="+mn-ea"/>
                <a:cs typeface="+mn-cs"/>
              </a:rPr>
              <a:t>from</a:t>
            </a:r>
            <a:r>
              <a:rPr lang="es-ES" sz="1200" u="none" strike="noStrike" kern="1200" dirty="0">
                <a:solidFill>
                  <a:schemeClr val="tx1"/>
                </a:solidFill>
                <a:effectLst/>
                <a:latin typeface="+mn-lt"/>
                <a:ea typeface="+mn-ea"/>
                <a:cs typeface="+mn-cs"/>
              </a:rPr>
              <a:t> </a:t>
            </a:r>
            <a:r>
              <a:rPr lang="es-ES" sz="1200" u="none" strike="noStrike" kern="1200" dirty="0" err="1">
                <a:solidFill>
                  <a:schemeClr val="tx1"/>
                </a:solidFill>
                <a:effectLst/>
                <a:latin typeface="+mn-lt"/>
                <a:ea typeface="+mn-ea"/>
                <a:cs typeface="+mn-cs"/>
              </a:rPr>
              <a:t>Pixabay</a:t>
            </a:r>
            <a:r>
              <a:rPr lang="es-ES" sz="1200" u="none" strike="noStrike" kern="1200" dirty="0">
                <a:solidFill>
                  <a:schemeClr val="tx1"/>
                </a:solidFill>
                <a:effectLst/>
                <a:latin typeface="+mn-lt"/>
                <a:ea typeface="+mn-ea"/>
                <a:cs typeface="+mn-cs"/>
              </a:rPr>
              <a:t>.</a:t>
            </a:r>
            <a:br>
              <a:rPr lang="es-ES" dirty="0">
                <a:effectLst/>
              </a:rPr>
            </a:br>
            <a:endParaRPr lang="es-ES" dirty="0">
              <a:effectLst/>
            </a:endParaRPr>
          </a:p>
          <a:p>
            <a:br>
              <a:rPr lang="es-ES" dirty="0">
                <a:effectLst/>
              </a:rPr>
            </a:br>
            <a:endParaRPr lang="es-ES" dirty="0">
              <a:effectLst/>
            </a:endParaRPr>
          </a:p>
          <a:p>
            <a:endParaRPr lang="es-ES" dirty="0">
              <a:effectLst/>
            </a:endParaRPr>
          </a:p>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29004981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exams held to date including 2018, 2019, 2020, sample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ea typeface="Calibri"/>
                <a:cs typeface="Calibri"/>
                <a:sym typeface="Calibri"/>
              </a:rPr>
              <a:t>The models did not reveal any differences in coverage between </a:t>
            </a:r>
            <a:r>
              <a:rPr lang="en-GB" sz="1200" b="1" i="0" u="none" strike="noStrike" cap="none" dirty="0">
                <a:solidFill>
                  <a:schemeClr val="dk1"/>
                </a:solidFill>
                <a:effectLst/>
                <a:latin typeface="Calibri"/>
                <a:ea typeface="Calibri"/>
                <a:cs typeface="Calibri"/>
                <a:sym typeface="Calibri"/>
              </a:rPr>
              <a:t>the AQA </a:t>
            </a:r>
            <a:r>
              <a:rPr lang="en-GB" sz="1200" b="0" i="0" u="none" strike="noStrike" cap="none" dirty="0">
                <a:solidFill>
                  <a:schemeClr val="dk1"/>
                </a:solidFill>
                <a:effectLst/>
                <a:latin typeface="Calibri"/>
                <a:ea typeface="Calibri"/>
                <a:cs typeface="Calibri"/>
                <a:sym typeface="Calibri"/>
              </a:rPr>
              <a:t>and new GCSE lists in terms of word families used only once for any of the three languages.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ea typeface="Calibri"/>
                <a:cs typeface="Calibri"/>
                <a:sym typeface="Calibri"/>
              </a:rPr>
              <a:t>For Edexcel papers, for German and Spanish, the Edexcel lists provided greater coverage than the new GCSE lists, but </a:t>
            </a:r>
            <a:r>
              <a:rPr lang="en-GB" sz="1200" b="1" i="0" u="none" strike="noStrike" cap="none" dirty="0">
                <a:solidFill>
                  <a:schemeClr val="dk1"/>
                </a:solidFill>
                <a:effectLst/>
                <a:latin typeface="Calibri"/>
                <a:ea typeface="Calibri"/>
                <a:cs typeface="Calibri"/>
                <a:sym typeface="Calibri"/>
              </a:rPr>
              <a:t>only at foundation </a:t>
            </a:r>
            <a:r>
              <a:rPr lang="en-GB" sz="1200" b="0" i="0" u="none" strike="noStrike" cap="none" dirty="0">
                <a:solidFill>
                  <a:schemeClr val="dk1"/>
                </a:solidFill>
                <a:effectLst/>
                <a:latin typeface="Calibri"/>
                <a:ea typeface="Calibri"/>
                <a:cs typeface="Calibri"/>
                <a:sym typeface="Calibri"/>
              </a:rPr>
              <a:t>(OR: German: 34%, 95% CI [12%, 62%], </a:t>
            </a:r>
            <a:r>
              <a:rPr lang="en-GB" sz="1200" b="0" i="1" u="none" strike="noStrike" cap="none" dirty="0">
                <a:solidFill>
                  <a:schemeClr val="dk1"/>
                </a:solidFill>
                <a:effectLst/>
                <a:latin typeface="Calibri"/>
                <a:ea typeface="Calibri"/>
                <a:cs typeface="Calibri"/>
                <a:sym typeface="Calibri"/>
              </a:rPr>
              <a:t>p</a:t>
            </a:r>
            <a:r>
              <a:rPr lang="en-GB" sz="1200" b="0" i="0" u="none" strike="noStrike" cap="none" dirty="0">
                <a:solidFill>
                  <a:schemeClr val="dk1"/>
                </a:solidFill>
                <a:effectLst/>
                <a:latin typeface="Calibri"/>
                <a:ea typeface="Calibri"/>
                <a:cs typeface="Calibri"/>
                <a:sym typeface="Calibri"/>
              </a:rPr>
              <a:t> = .002; Spanish: 29%, 95% CI [5%, 57%], </a:t>
            </a:r>
            <a:r>
              <a:rPr lang="en-GB" sz="1200" b="0" i="1" u="none" strike="noStrike" cap="none" dirty="0">
                <a:solidFill>
                  <a:schemeClr val="dk1"/>
                </a:solidFill>
                <a:effectLst/>
                <a:latin typeface="Calibri"/>
                <a:ea typeface="Calibri"/>
                <a:cs typeface="Calibri"/>
                <a:sym typeface="Calibri"/>
              </a:rPr>
              <a:t>p</a:t>
            </a:r>
            <a:r>
              <a:rPr lang="en-GB" sz="1200" b="0" i="0" u="none" strike="noStrike" cap="none" dirty="0">
                <a:solidFill>
                  <a:schemeClr val="dk1"/>
                </a:solidFill>
                <a:effectLst/>
                <a:latin typeface="Calibri"/>
                <a:ea typeface="Calibri"/>
                <a:cs typeface="Calibri"/>
                <a:sym typeface="Calibri"/>
              </a:rPr>
              <a:t> = .014), and </a:t>
            </a:r>
            <a:r>
              <a:rPr lang="en-GB" sz="1200" b="1" i="0" u="none" strike="noStrike" cap="none" dirty="0">
                <a:solidFill>
                  <a:schemeClr val="dk1"/>
                </a:solidFill>
                <a:effectLst/>
                <a:latin typeface="Calibri"/>
                <a:ea typeface="Calibri"/>
                <a:cs typeface="Calibri"/>
                <a:sym typeface="Calibri"/>
              </a:rPr>
              <a:t>not at higher</a:t>
            </a:r>
            <a:r>
              <a:rPr lang="en-GB" sz="1200" b="0" i="0" u="none" strike="noStrike" cap="none" dirty="0">
                <a:solidFill>
                  <a:schemeClr val="dk1"/>
                </a:solidFill>
                <a:effectLst/>
                <a:latin typeface="Calibri"/>
                <a:ea typeface="Calibri"/>
                <a:cs typeface="Calibri"/>
                <a:sym typeface="Calibri"/>
              </a:rPr>
              <a:t>.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17036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cs typeface="Calibri" panose="020F0502020204030204" pitchFamily="34" charset="0"/>
              </a:rPr>
              <a:t>Currently 50 hours at primary – perhaps 250-300 words might be brought from primary – and ideally the curriculum would be continuous – but at the moment it is not on a wide scale for all children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cs typeface="Calibri" panose="020F0502020204030204" pitchFamily="34" charset="0"/>
              </a:rPr>
              <a:t>Taking account of a term in year 11 where new words are unlikely to be learnt. </a:t>
            </a:r>
          </a:p>
          <a:p>
            <a:endParaRPr lang="en-GB" altLang="ja-JP" dirty="0">
              <a:latin typeface="Century Gothic" panose="020B0502020202020204" pitchFamily="34" charset="0"/>
              <a:cs typeface="Calibri" panose="020F0502020204030204" pitchFamily="34" charset="0"/>
            </a:endParaRPr>
          </a:p>
          <a:p>
            <a:r>
              <a:rPr lang="en-GB" altLang="ja-JP" dirty="0">
                <a:latin typeface="Century Gothic" panose="020B0502020202020204" pitchFamily="34" charset="0"/>
                <a:cs typeface="Calibri" panose="020F0502020204030204" pitchFamily="34" charset="0"/>
              </a:rPr>
              <a:t>productive knowledge, not just receptive </a:t>
            </a:r>
            <a:r>
              <a:rPr lang="en-GB" altLang="ja-JP" sz="1050" dirty="0">
                <a:latin typeface="Century Gothic" panose="020B0502020202020204" pitchFamily="34" charset="0"/>
                <a:cs typeface="Calibri" panose="020F0502020204030204" pitchFamily="34" charset="0"/>
              </a:rPr>
              <a:t>(Nation, Laufer, Meara, Webb)</a:t>
            </a:r>
          </a:p>
          <a:p>
            <a:r>
              <a:rPr lang="en-GB" altLang="ja-JP" dirty="0">
                <a:latin typeface="Century Gothic" panose="020B0502020202020204" pitchFamily="34" charset="0"/>
                <a:cs typeface="Calibri" panose="020F0502020204030204" pitchFamily="34" charset="0"/>
              </a:rPr>
              <a:t>polysemy (multiple meanings) </a:t>
            </a:r>
            <a:endParaRPr lang="en-GB" altLang="ja-JP" sz="1050" dirty="0">
              <a:latin typeface="Century Gothic" panose="020B0502020202020204" pitchFamily="34" charset="0"/>
              <a:cs typeface="Calibri" panose="020F0502020204030204" pitchFamily="34" charset="0"/>
            </a:endParaRPr>
          </a:p>
          <a:p>
            <a:r>
              <a:rPr lang="en-GB" altLang="ja-JP" dirty="0">
                <a:latin typeface="Century Gothic" panose="020B0502020202020204" pitchFamily="34" charset="0"/>
                <a:cs typeface="Calibri" panose="020F0502020204030204" pitchFamily="34" charset="0"/>
              </a:rPr>
              <a:t>‘extreme’ irregulars, as lexical items </a:t>
            </a:r>
            <a:r>
              <a:rPr lang="en-GB" altLang="ja-JP" sz="1000" dirty="0">
                <a:latin typeface="Century Gothic" panose="020B0502020202020204" pitchFamily="34" charset="0"/>
                <a:cs typeface="Calibri" panose="020F0502020204030204" pitchFamily="34" charset="0"/>
              </a:rPr>
              <a:t>(</a:t>
            </a:r>
            <a:r>
              <a:rPr lang="en-GB" altLang="ja-JP" sz="1000" dirty="0" err="1">
                <a:latin typeface="Century Gothic" panose="020B0502020202020204" pitchFamily="34" charset="0"/>
                <a:cs typeface="Calibri" panose="020F0502020204030204" pitchFamily="34" charset="0"/>
              </a:rPr>
              <a:t>Clashen</a:t>
            </a:r>
            <a:r>
              <a:rPr lang="en-GB" altLang="ja-JP" sz="1000" dirty="0">
                <a:latin typeface="Century Gothic" panose="020B0502020202020204" pitchFamily="34" charset="0"/>
                <a:cs typeface="Calibri" panose="020F0502020204030204" pitchFamily="34" charset="0"/>
              </a:rPr>
              <a:t>; </a:t>
            </a:r>
            <a:r>
              <a:rPr lang="en-GB" altLang="ja-JP" sz="1000" dirty="0" err="1">
                <a:latin typeface="Century Gothic" panose="020B0502020202020204" pitchFamily="34" charset="0"/>
                <a:cs typeface="Calibri" panose="020F0502020204030204" pitchFamily="34" charset="0"/>
              </a:rPr>
              <a:t>Gor</a:t>
            </a:r>
            <a:r>
              <a:rPr lang="en-GB" altLang="ja-JP" sz="1000" dirty="0">
                <a:latin typeface="Century Gothic" panose="020B0502020202020204" pitchFamily="34" charset="0"/>
                <a:cs typeface="Calibri" panose="020F0502020204030204" pitchFamily="34" charset="0"/>
              </a:rPr>
              <a:t>; </a:t>
            </a:r>
            <a:r>
              <a:rPr lang="en-GB" altLang="ja-JP" sz="1000" dirty="0" err="1">
                <a:latin typeface="Century Gothic" panose="020B0502020202020204" pitchFamily="34" charset="0"/>
                <a:cs typeface="Calibri" panose="020F0502020204030204" pitchFamily="34" charset="0"/>
              </a:rPr>
              <a:t>Marslen</a:t>
            </a:r>
            <a:r>
              <a:rPr lang="en-GB" altLang="ja-JP" sz="1000" dirty="0">
                <a:latin typeface="Century Gothic" panose="020B0502020202020204" pitchFamily="34" charset="0"/>
                <a:cs typeface="Calibri" panose="020F0502020204030204" pitchFamily="34" charset="0"/>
              </a:rPr>
              <a:t>-Wilson; </a:t>
            </a:r>
            <a:r>
              <a:rPr lang="en-GB" altLang="ja-JP" sz="1000" dirty="0" err="1">
                <a:latin typeface="Century Gothic" panose="020B0502020202020204" pitchFamily="34" charset="0"/>
                <a:cs typeface="Calibri" panose="020F0502020204030204" pitchFamily="34" charset="0"/>
              </a:rPr>
              <a:t>Verríssimo</a:t>
            </a:r>
            <a:r>
              <a:rPr lang="en-GB" altLang="ja-JP" sz="1000" dirty="0">
                <a:latin typeface="Century Gothic" panose="020B0502020202020204" pitchFamily="34" charset="0"/>
                <a:cs typeface="Calibri" panose="020F0502020204030204" pitchFamily="34" charset="0"/>
              </a:rPr>
              <a:t>)</a:t>
            </a:r>
            <a:endParaRPr lang="en-GB" altLang="ja-JP" dirty="0">
              <a:latin typeface="Century Gothic" panose="020B0502020202020204" pitchFamily="34" charset="0"/>
              <a:cs typeface="Calibri" panose="020F0502020204030204" pitchFamily="34" charset="0"/>
            </a:endParaRPr>
          </a:p>
          <a:p>
            <a:r>
              <a:rPr lang="en-GB" altLang="ja-JP" dirty="0">
                <a:latin typeface="Century Gothic" panose="020B0502020202020204" pitchFamily="34" charset="0"/>
                <a:cs typeface="Calibri" panose="020F0502020204030204" pitchFamily="34" charset="0"/>
              </a:rPr>
              <a:t>some multi-word units </a:t>
            </a:r>
            <a:r>
              <a:rPr lang="en-GB" altLang="ja-JP" sz="1050" dirty="0">
                <a:latin typeface="Century Gothic" panose="020B0502020202020204" pitchFamily="34" charset="0"/>
                <a:cs typeface="Calibri" panose="020F0502020204030204" pitchFamily="34" charset="0"/>
              </a:rPr>
              <a:t>(Crossley; Myles, Mitchell &amp; Hopper; </a:t>
            </a:r>
            <a:r>
              <a:rPr lang="en-GB" altLang="ja-JP" sz="1050" dirty="0" err="1">
                <a:latin typeface="Century Gothic" panose="020B0502020202020204" pitchFamily="34" charset="0"/>
                <a:cs typeface="Calibri" panose="020F0502020204030204" pitchFamily="34" charset="0"/>
              </a:rPr>
              <a:t>Siyanova-Chanturia</a:t>
            </a:r>
            <a:r>
              <a:rPr lang="en-GB" altLang="ja-JP" sz="1050" dirty="0">
                <a:latin typeface="Century Gothic" panose="020B0502020202020204" pitchFamily="34" charset="0"/>
                <a:cs typeface="Calibri" panose="020F0502020204030204" pitchFamily="34" charset="0"/>
              </a:rPr>
              <a:t>)</a:t>
            </a:r>
          </a:p>
          <a:p>
            <a:r>
              <a:rPr lang="en-GB" altLang="ja-JP" dirty="0">
                <a:latin typeface="Century Gothic" panose="020B0502020202020204" pitchFamily="34" charset="0"/>
                <a:cs typeface="Calibri" panose="020F0502020204030204" pitchFamily="34" charset="0"/>
              </a:rPr>
              <a:t>some mid-low frequency words e.g., culturally important</a:t>
            </a:r>
          </a:p>
          <a:p>
            <a:r>
              <a:rPr lang="en-GB" dirty="0">
                <a:latin typeface="Century Gothic" panose="020B0502020202020204" pitchFamily="34" charset="0"/>
                <a:cs typeface="Calibri" panose="020F0502020204030204" pitchFamily="34" charset="0"/>
              </a:rPr>
              <a:t>systematic </a:t>
            </a:r>
            <a:r>
              <a:rPr lang="en-GB" b="1" i="1" dirty="0">
                <a:latin typeface="Century Gothic" panose="020B0502020202020204" pitchFamily="34" charset="0"/>
                <a:cs typeface="Calibri" panose="020F0502020204030204" pitchFamily="34" charset="0"/>
              </a:rPr>
              <a:t>revisiting</a:t>
            </a:r>
          </a:p>
          <a:p>
            <a:r>
              <a:rPr lang="en-GB" b="1" i="1" dirty="0">
                <a:solidFill>
                  <a:schemeClr val="accent1">
                    <a:lumMod val="50000"/>
                  </a:schemeClr>
                </a:solidFill>
                <a:latin typeface="Century Gothic" panose="020B0502020202020204" pitchFamily="34" charset="0"/>
              </a:rPr>
              <a:t>spaced</a:t>
            </a:r>
            <a:r>
              <a:rPr lang="en-GB" dirty="0">
                <a:solidFill>
                  <a:schemeClr val="accent1">
                    <a:lumMod val="50000"/>
                  </a:schemeClr>
                </a:solidFill>
                <a:latin typeface="Century Gothic" panose="020B0502020202020204" pitchFamily="34" charset="0"/>
              </a:rPr>
              <a:t> repetition </a:t>
            </a:r>
            <a:r>
              <a:rPr lang="en-GB" sz="1100" dirty="0">
                <a:solidFill>
                  <a:schemeClr val="accent1">
                    <a:lumMod val="50000"/>
                  </a:schemeClr>
                </a:solidFill>
                <a:latin typeface="Century Gothic" panose="020B0502020202020204" pitchFamily="34" charset="0"/>
              </a:rPr>
              <a:t>(e.g., Webb 2007)</a:t>
            </a:r>
          </a:p>
          <a:p>
            <a:endParaRPr lang="en-US" dirty="0"/>
          </a:p>
        </p:txBody>
      </p:sp>
      <p:sp>
        <p:nvSpPr>
          <p:cNvPr id="4" name="Slide Number Placeholder 3"/>
          <p:cNvSpPr>
            <a:spLocks noGrp="1"/>
          </p:cNvSpPr>
          <p:nvPr>
            <p:ph type="sldNum" sz="quarter" idx="5"/>
          </p:nvPr>
        </p:nvSpPr>
        <p:spPr/>
        <p:txBody>
          <a:bodyPr/>
          <a:lstStyle/>
          <a:p>
            <a:fld id="{3F5A5486-B4CB-4A75-B6F7-7E4AABD17098}" type="slidenum">
              <a:rPr kumimoji="1" lang="ja-JP" altLang="en-US" smtClean="0"/>
              <a:t>3</a:t>
            </a:fld>
            <a:endParaRPr kumimoji="1" lang="ja-JP" altLang="en-US"/>
          </a:p>
        </p:txBody>
      </p:sp>
    </p:spTree>
    <p:extLst>
      <p:ext uri="{BB962C8B-B14F-4D97-AF65-F5344CB8AC3E}">
        <p14:creationId xmlns:p14="http://schemas.microsoft.com/office/powerpoint/2010/main" val="924772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if we look across Awarding organizations there was disparity in this – simply in terms of how much language was in the body of language being tested</a:t>
            </a:r>
          </a:p>
          <a:p>
            <a:pPr rtl="0" fontAlgn="t"/>
            <a:r>
              <a:rPr lang="en-US" sz="1200" b="1" i="0" u="none" strike="noStrike" cap="none" dirty="0">
                <a:solidFill>
                  <a:schemeClr val="dk1"/>
                </a:solidFill>
                <a:effectLst/>
                <a:latin typeface="Calibri"/>
                <a:ea typeface="Calibri"/>
                <a:cs typeface="Calibri"/>
                <a:sym typeface="Calibri"/>
              </a:rPr>
              <a:t>Word families used to create ONE exam</a:t>
            </a:r>
            <a:endParaRPr lang="en-GB" sz="1200" b="0" i="0" u="none" strike="noStrike" cap="none" dirty="0">
              <a:solidFill>
                <a:schemeClr val="dk1"/>
              </a:solidFill>
              <a:effectLst/>
              <a:latin typeface="Calibri"/>
              <a:ea typeface="Calibri"/>
              <a:cs typeface="Calibri"/>
              <a:sym typeface="Calibri"/>
            </a:endParaRPr>
          </a:p>
          <a:p>
            <a:pPr rtl="0" fontAlgn="t"/>
            <a:r>
              <a:rPr lang="en-US" sz="1200" b="0" i="0" u="none" strike="noStrike" cap="none" dirty="0">
                <a:solidFill>
                  <a:schemeClr val="dk1"/>
                </a:solidFill>
                <a:effectLst/>
                <a:latin typeface="Calibri"/>
                <a:ea typeface="Calibri"/>
                <a:cs typeface="Calibri"/>
                <a:sym typeface="Calibri"/>
              </a:rPr>
              <a:t>609</a:t>
            </a:r>
            <a:endParaRPr lang="en-GB" sz="1200" b="0" i="0" u="none" strike="noStrike" cap="none" dirty="0">
              <a:solidFill>
                <a:schemeClr val="dk1"/>
              </a:solidFill>
              <a:effectLst/>
              <a:latin typeface="Calibri"/>
              <a:ea typeface="Calibri"/>
              <a:cs typeface="Calibri"/>
              <a:sym typeface="Calibri"/>
            </a:endParaRPr>
          </a:p>
          <a:p>
            <a:pPr rtl="0" fontAlgn="t"/>
            <a:r>
              <a:rPr lang="en-US" sz="1200" b="0" i="0" u="none" strike="noStrike" cap="none" dirty="0">
                <a:solidFill>
                  <a:schemeClr val="dk1"/>
                </a:solidFill>
                <a:effectLst/>
                <a:latin typeface="Calibri"/>
                <a:ea typeface="Calibri"/>
                <a:cs typeface="Calibri"/>
                <a:sym typeface="Calibri"/>
              </a:rPr>
              <a:t>753</a:t>
            </a:r>
            <a:endParaRPr lang="en-GB" sz="1200" b="0" i="0" u="none" strike="noStrike"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7056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Putting all exams together over 4 years, </a:t>
            </a:r>
            <a:r>
              <a:rPr lang="en-GB" sz="1200" dirty="0"/>
              <a:t>approximately </a:t>
            </a:r>
            <a:r>
              <a:rPr lang="en-GB" sz="1200" b="1" dirty="0">
                <a:solidFill>
                  <a:schemeClr val="accent1"/>
                </a:solidFill>
              </a:rPr>
              <a:t>45% </a:t>
            </a:r>
            <a:r>
              <a:rPr lang="en-GB" sz="1200" b="0" dirty="0">
                <a:solidFill>
                  <a:schemeClr val="accent1"/>
                </a:solidFill>
              </a:rPr>
              <a:t>(44% for foundation and 45% for higher; 45% for AQA and 44% for Edexcel)</a:t>
            </a:r>
            <a:r>
              <a:rPr lang="en-GB" sz="1200" b="1" dirty="0">
                <a:solidFill>
                  <a:schemeClr val="accent1"/>
                </a:solidFill>
              </a:rPr>
              <a:t> </a:t>
            </a:r>
            <a:r>
              <a:rPr lang="en-GB" sz="1200" dirty="0"/>
              <a:t>of the word families used are </a:t>
            </a:r>
            <a:r>
              <a:rPr lang="en-GB" sz="1200" b="1" dirty="0"/>
              <a:t>low frequency </a:t>
            </a:r>
            <a:r>
              <a:rPr lang="en-GB" sz="1200" dirty="0"/>
              <a:t>words; </a:t>
            </a:r>
            <a:r>
              <a:rPr lang="en-GB" sz="1200" b="1" u="none" dirty="0">
                <a:solidFill>
                  <a:srgbClr val="FF0000"/>
                </a:solidFill>
              </a:rPr>
              <a:t>60% </a:t>
            </a:r>
            <a:r>
              <a:rPr lang="en-GB" sz="1200" b="0" u="none" dirty="0">
                <a:solidFill>
                  <a:srgbClr val="FF0000"/>
                </a:solidFill>
              </a:rPr>
              <a:t>(58% at foundation and 62% at higher; 65% for AQA and 55% for Edexcel)</a:t>
            </a:r>
            <a:r>
              <a:rPr lang="en-GB" sz="1200" dirty="0">
                <a:solidFill>
                  <a:srgbClr val="FF0000"/>
                </a:solidFill>
              </a:rPr>
              <a:t> of these are </a:t>
            </a:r>
            <a:r>
              <a:rPr lang="en-US" sz="1200" dirty="0">
                <a:solidFill>
                  <a:srgbClr val="FF0000"/>
                </a:solidFill>
              </a:rPr>
              <a:t>not on the word lists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lists ‘cover’ (predict) approximately </a:t>
            </a:r>
            <a:r>
              <a:rPr lang="en-GB" sz="1200" b="1" dirty="0"/>
              <a:t>78% </a:t>
            </a:r>
            <a:r>
              <a:rPr lang="en-GB" sz="1200" b="0" dirty="0"/>
              <a:t>(80% at foundation and 77% at higher; 74% for AQA and 83% for Edexcel)</a:t>
            </a:r>
            <a:r>
              <a:rPr lang="en-GB" sz="1200" b="1" dirty="0"/>
              <a:t> </a:t>
            </a:r>
            <a:r>
              <a:rPr lang="en-GB" sz="1200" dirty="0"/>
              <a:t>of all running words in a typical paper [These are based on </a:t>
            </a:r>
            <a:r>
              <a:rPr lang="en-GB" sz="1200" b="1" i="1" dirty="0"/>
              <a:t>PREDICTED PROBABILITIES</a:t>
            </a:r>
            <a:r>
              <a:rPr lang="en-GB" sz="1200" dirty="0"/>
              <a:t>, not raw counts, so they have been normed for list length].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59742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frequency information that is recommended in the subject content is based on these massive FL corpora mentioned in this slide.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About 80-85% of the most frequent words are the same – no matter which </a:t>
            </a:r>
            <a:r>
              <a:rPr lang="en-GB" b="1" i="1" dirty="0"/>
              <a:t>large, general </a:t>
            </a:r>
            <a:r>
              <a:rPr lang="en-GB" dirty="0"/>
              <a:t>corpus you use</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2675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based on the corpus of all the four papers to date. </a:t>
            </a:r>
          </a:p>
          <a:p>
            <a:r>
              <a:rPr lang="en-US" dirty="0"/>
              <a:t>The pattern is almost the same for an average paper – a single, typical paper.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7993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b="0" dirty="0"/>
          </a:p>
        </p:txBody>
      </p:sp>
      <p:sp>
        <p:nvSpPr>
          <p:cNvPr id="156" name="Google Shape;15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2155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081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6"/>
        <p:cNvGrpSpPr/>
        <p:nvPr/>
      </p:nvGrpSpPr>
      <p:grpSpPr>
        <a:xfrm>
          <a:off x="0" y="0"/>
          <a:ext cx="0" cy="0"/>
          <a:chOff x="0" y="0"/>
          <a:chExt cx="0" cy="0"/>
        </a:xfrm>
      </p:grpSpPr>
      <p:sp>
        <p:nvSpPr>
          <p:cNvPr id="17" name="Google Shape;17;p25"/>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2"/>
        <p:cNvGrpSpPr/>
        <p:nvPr/>
      </p:nvGrpSpPr>
      <p:grpSpPr>
        <a:xfrm>
          <a:off x="0" y="0"/>
          <a:ext cx="0" cy="0"/>
          <a:chOff x="0" y="0"/>
          <a:chExt cx="0" cy="0"/>
        </a:xfrm>
      </p:grpSpPr>
      <p:sp>
        <p:nvSpPr>
          <p:cNvPr id="23" name="Google Shape;23;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 name="Google Shape;25;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 name="Google Shape;27;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00285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68373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4925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60581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7048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486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434289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6331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53393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61756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9"/>
        <p:cNvGrpSpPr/>
        <p:nvPr/>
      </p:nvGrpSpPr>
      <p:grpSpPr>
        <a:xfrm>
          <a:off x="0" y="0"/>
          <a:ext cx="0" cy="0"/>
          <a:chOff x="0" y="0"/>
          <a:chExt cx="0" cy="0"/>
        </a:xfrm>
      </p:grpSpPr>
      <p:sp>
        <p:nvSpPr>
          <p:cNvPr id="20" name="Google Shape;20;p2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80926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120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35"/>
        <p:cNvGrpSpPr/>
        <p:nvPr/>
      </p:nvGrpSpPr>
      <p:grpSpPr>
        <a:xfrm>
          <a:off x="0" y="0"/>
          <a:ext cx="0" cy="0"/>
          <a:chOff x="0" y="0"/>
          <a:chExt cx="0" cy="0"/>
        </a:xfrm>
      </p:grpSpPr>
      <p:sp>
        <p:nvSpPr>
          <p:cNvPr id="36" name="Google Shape;36;p3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7"/>
        <p:cNvGrpSpPr/>
        <p:nvPr/>
      </p:nvGrpSpPr>
      <p:grpSpPr>
        <a:xfrm>
          <a:off x="0" y="0"/>
          <a:ext cx="0" cy="0"/>
          <a:chOff x="0" y="0"/>
          <a:chExt cx="0" cy="0"/>
        </a:xfrm>
      </p:grpSpPr>
      <p:sp>
        <p:nvSpPr>
          <p:cNvPr id="38" name="Google Shape;38;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39" name="Google Shape;39;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40" name="Google Shape;40;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41"/>
        <p:cNvGrpSpPr/>
        <p:nvPr/>
      </p:nvGrpSpPr>
      <p:grpSpPr>
        <a:xfrm>
          <a:off x="0" y="0"/>
          <a:ext cx="0" cy="0"/>
          <a:chOff x="0" y="0"/>
          <a:chExt cx="0" cy="0"/>
        </a:xfrm>
      </p:grpSpPr>
      <p:sp>
        <p:nvSpPr>
          <p:cNvPr id="42" name="Google Shape;42;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32"/>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4" name="Google Shape;44;p3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5" name="Google Shape;4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46" name="Google Shape;4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47" name="Google Shape;4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48"/>
        <p:cNvGrpSpPr/>
        <p:nvPr/>
      </p:nvGrpSpPr>
      <p:grpSpPr>
        <a:xfrm>
          <a:off x="0" y="0"/>
          <a:ext cx="0" cy="0"/>
          <a:chOff x="0" y="0"/>
          <a:chExt cx="0" cy="0"/>
        </a:xfrm>
      </p:grpSpPr>
      <p:sp>
        <p:nvSpPr>
          <p:cNvPr id="49" name="Google Shape;4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33"/>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1" name="Google Shape;51;p3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2" name="Google Shape;52;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3" name="Google Shape;53;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4" name="Google Shape;54;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55"/>
        <p:cNvGrpSpPr/>
        <p:nvPr/>
      </p:nvGrpSpPr>
      <p:grpSpPr>
        <a:xfrm>
          <a:off x="0" y="0"/>
          <a:ext cx="0" cy="0"/>
          <a:chOff x="0" y="0"/>
          <a:chExt cx="0" cy="0"/>
        </a:xfrm>
      </p:grpSpPr>
      <p:sp>
        <p:nvSpPr>
          <p:cNvPr id="56" name="Google Shape;56;p3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9" name="Google Shape;59;p3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60" name="Google Shape;60;p3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61"/>
        <p:cNvGrpSpPr/>
        <p:nvPr/>
      </p:nvGrpSpPr>
      <p:grpSpPr>
        <a:xfrm>
          <a:off x="0" y="0"/>
          <a:ext cx="0" cy="0"/>
          <a:chOff x="0" y="0"/>
          <a:chExt cx="0" cy="0"/>
        </a:xfrm>
      </p:grpSpPr>
      <p:sp>
        <p:nvSpPr>
          <p:cNvPr id="62" name="Google Shape;62;p35"/>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5"/>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3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65" name="Google Shape;65;p3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66" name="Google Shape;66;p3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hyperlink" Target="https://creativecommons.org/licenses/by-nc-sa/4.0/"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4.jp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endParaRPr/>
          </a:p>
        </p:txBody>
      </p:sp>
      <p:pic>
        <p:nvPicPr>
          <p:cNvPr id="12" name="Google Shape;12;p24"/>
          <p:cNvPicPr preferRelativeResize="0"/>
          <p:nvPr/>
        </p:nvPicPr>
        <p:blipFill rotWithShape="1">
          <a:blip r:embed="rId13">
            <a:alphaModFix/>
          </a:blip>
          <a:srcRect/>
          <a:stretch/>
        </p:blipFill>
        <p:spPr>
          <a:xfrm>
            <a:off x="10485120" y="-61459"/>
            <a:ext cx="1627856" cy="563137"/>
          </a:xfrm>
          <a:prstGeom prst="rect">
            <a:avLst/>
          </a:prstGeom>
          <a:noFill/>
          <a:ln>
            <a:noFill/>
          </a:ln>
        </p:spPr>
      </p:pic>
      <p:pic>
        <p:nvPicPr>
          <p:cNvPr id="13" name="Google Shape;13;p24"/>
          <p:cNvPicPr preferRelativeResize="0"/>
          <p:nvPr/>
        </p:nvPicPr>
        <p:blipFill rotWithShape="1">
          <a:blip r:embed="rId14">
            <a:alphaModFix/>
          </a:blip>
          <a:srcRect/>
          <a:stretch/>
        </p:blipFill>
        <p:spPr>
          <a:xfrm>
            <a:off x="1" y="0"/>
            <a:ext cx="4775200" cy="417830"/>
          </a:xfrm>
          <a:prstGeom prst="rect">
            <a:avLst/>
          </a:prstGeom>
          <a:noFill/>
          <a:ln>
            <a:noFill/>
          </a:ln>
        </p:spPr>
      </p:pic>
      <p:sp>
        <p:nvSpPr>
          <p:cNvPr id="14" name="Google Shape;14;p24"/>
          <p:cNvSpPr/>
          <p:nvPr/>
        </p:nvSpPr>
        <p:spPr>
          <a:xfrm>
            <a:off x="9088583" y="6572243"/>
            <a:ext cx="843464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b="0" i="0" u="none" strike="noStrike" cap="none">
                <a:solidFill>
                  <a:srgbClr val="002060"/>
                </a:solidFill>
                <a:latin typeface="Century Gothic"/>
                <a:ea typeface="Century Gothic"/>
                <a:cs typeface="Century Gothic"/>
                <a:sym typeface="Century Gothic"/>
              </a:rPr>
              <a:t>Material</a:t>
            </a:r>
            <a:r>
              <a:rPr lang="en-GB" sz="1100" b="0" i="0" u="none" strike="noStrike" cap="none">
                <a:solidFill>
                  <a:srgbClr val="002060"/>
                </a:solidFill>
                <a:latin typeface="Arial"/>
                <a:ea typeface="Arial"/>
                <a:cs typeface="Arial"/>
                <a:sym typeface="Arial"/>
              </a:rPr>
              <a:t> </a:t>
            </a:r>
            <a:r>
              <a:rPr lang="en-GB" sz="1100" b="0" i="0" u="none" strike="noStrike" cap="none">
                <a:solidFill>
                  <a:srgbClr val="002060"/>
                </a:solidFill>
                <a:latin typeface="Century Gothic"/>
                <a:ea typeface="Century Gothic"/>
                <a:cs typeface="Century Gothic"/>
                <a:sym typeface="Century Gothic"/>
              </a:rPr>
              <a:t>licensed as </a:t>
            </a:r>
            <a:r>
              <a:rPr lang="en-GB" sz="1100" b="1" i="0" u="sng" strike="noStrike" cap="none">
                <a:solidFill>
                  <a:srgbClr val="FFFFFF"/>
                </a:solidFill>
                <a:latin typeface="Century Gothic"/>
                <a:ea typeface="Century Gothic"/>
                <a:cs typeface="Century Gothic"/>
                <a:sym typeface="Century Gothic"/>
                <a:hlinkClick r:id="rId15">
                  <a:extLst>
                    <a:ext uri="{A12FA001-AC4F-418D-AE19-62706E023703}">
                      <ahyp:hlinkClr xmlns:ahyp="http://schemas.microsoft.com/office/drawing/2018/hyperlinkcolor" val="tx"/>
                    </a:ext>
                  </a:extLst>
                </a:hlinkClick>
              </a:rPr>
              <a:t>CC BY-NC-SA 4.0</a:t>
            </a:r>
            <a:br>
              <a:rPr lang="en-GB" sz="1100" b="0" i="0" u="none" strike="noStrike" cap="none">
                <a:solidFill>
                  <a:srgbClr val="000000"/>
                </a:solidFill>
                <a:latin typeface="Century Gothic"/>
                <a:ea typeface="Century Gothic"/>
                <a:cs typeface="Century Gothic"/>
                <a:sym typeface="Century Gothic"/>
              </a:rPr>
            </a:br>
            <a:endParaRPr sz="1100">
              <a:solidFill>
                <a:srgbClr val="000000"/>
              </a:solidFill>
              <a:latin typeface="Century Gothic"/>
              <a:ea typeface="Century Gothic"/>
              <a:cs typeface="Century Gothic"/>
              <a:sym typeface="Century Gothic"/>
            </a:endParaRPr>
          </a:p>
        </p:txBody>
      </p:sp>
      <p:sp>
        <p:nvSpPr>
          <p:cNvPr id="15" name="Google Shape;15;p24"/>
          <p:cNvSpPr/>
          <p:nvPr/>
        </p:nvSpPr>
        <p:spPr>
          <a:xfrm>
            <a:off x="2" y="6572241"/>
            <a:ext cx="843464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50">
                <a:solidFill>
                  <a:srgbClr val="002060"/>
                </a:solidFill>
                <a:latin typeface="Century Gothic"/>
                <a:ea typeface="Century Gothic"/>
                <a:cs typeface="Century Gothic"/>
                <a:sym typeface="Century Gothic"/>
              </a:rPr>
              <a:t>Rachel Hawkes</a:t>
            </a:r>
            <a:endParaRPr sz="1050">
              <a:solidFill>
                <a:srgbClr val="000000"/>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 id="2147483657" r:id="rId7"/>
    <p:sldLayoutId id="2147483658" r:id="rId8"/>
    <p:sldLayoutId id="2147483659" r:id="rId9"/>
    <p:sldLayoutId id="214748367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58722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hyperlink" Target="https://oasis-database.org/concern/summaries/np193916n?locale=en"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resources.ncelp.org/catalog?utf8=%E2%9C%93&amp;search_field=all_fields&amp;q=culture+collection"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resources.ncelp.org/concern/resources/sq87bw293?locale=en" TargetMode="External"/><Relationship Id="rId5" Type="http://schemas.openxmlformats.org/officeDocument/2006/relationships/hyperlink" Target="https://resources.ncelp.org/collections/t148fh31r?locale=en" TargetMode="External"/><Relationship Id="rId4" Type="http://schemas.openxmlformats.org/officeDocument/2006/relationships/hyperlink" Target="https://resources.ncelp.org/collections/tt44pn854?locale=e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hyperlink" Target="http://www.ncelp.org/cpd"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enquiries@ncelp.org"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tiff"/><Relationship Id="rId4" Type="http://schemas.openxmlformats.org/officeDocument/2006/relationships/hyperlink" Target="https://oasis-database.org/"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24.jpeg"/><Relationship Id="rId4" Type="http://schemas.openxmlformats.org/officeDocument/2006/relationships/image" Target="../media/image23.jpeg"/></Relationships>
</file>

<file path=ppt/slides/_rels/slide31.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audio" Target="../media/audio6.wav"/><Relationship Id="rId3" Type="http://schemas.openxmlformats.org/officeDocument/2006/relationships/slideLayout" Target="../slideLayouts/slideLayout12.xml"/><Relationship Id="rId7" Type="http://schemas.openxmlformats.org/officeDocument/2006/relationships/image" Target="../media/image27.jpeg"/><Relationship Id="rId12" Type="http://schemas.openxmlformats.org/officeDocument/2006/relationships/audio" Target="../media/audio5.wav"/><Relationship Id="rId17" Type="http://schemas.openxmlformats.org/officeDocument/2006/relationships/image" Target="../media/image30.png"/><Relationship Id="rId2" Type="http://schemas.openxmlformats.org/officeDocument/2006/relationships/audio" Target="../media/media2.wav"/><Relationship Id="rId16" Type="http://schemas.openxmlformats.org/officeDocument/2006/relationships/audio" Target="../media/audio7.wav"/><Relationship Id="rId1" Type="http://schemas.microsoft.com/office/2007/relationships/media" Target="../media/media2.wav"/><Relationship Id="rId6" Type="http://schemas.openxmlformats.org/officeDocument/2006/relationships/image" Target="../media/image26.tiff"/><Relationship Id="rId11" Type="http://schemas.openxmlformats.org/officeDocument/2006/relationships/audio" Target="../media/audio4.wav"/><Relationship Id="rId5" Type="http://schemas.openxmlformats.org/officeDocument/2006/relationships/image" Target="../media/image25.png"/><Relationship Id="rId15" Type="http://schemas.openxmlformats.org/officeDocument/2006/relationships/image" Target="../media/image29.png"/><Relationship Id="rId10" Type="http://schemas.openxmlformats.org/officeDocument/2006/relationships/audio" Target="../media/audio3.wav"/><Relationship Id="rId4" Type="http://schemas.openxmlformats.org/officeDocument/2006/relationships/notesSlide" Target="../notesSlides/notesSlide27.xml"/><Relationship Id="rId9" Type="http://schemas.openxmlformats.org/officeDocument/2006/relationships/audio" Target="../media/audio2.wav"/><Relationship Id="rId1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resources.ncelp.org/concern/resources/t722h880z?locale=en"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71"/>
        <p:cNvGrpSpPr/>
        <p:nvPr/>
      </p:nvGrpSpPr>
      <p:grpSpPr>
        <a:xfrm>
          <a:off x="0" y="0"/>
          <a:ext cx="0" cy="0"/>
          <a:chOff x="0" y="0"/>
          <a:chExt cx="0" cy="0"/>
        </a:xfrm>
      </p:grpSpPr>
      <p:grpSp>
        <p:nvGrpSpPr>
          <p:cNvPr id="72" name="Google Shape;72;p1" descr="background rectangle"/>
          <p:cNvGrpSpPr/>
          <p:nvPr/>
        </p:nvGrpSpPr>
        <p:grpSpPr>
          <a:xfrm>
            <a:off x="-56445" y="0"/>
            <a:ext cx="12192000" cy="6858000"/>
            <a:chOff x="-56445" y="0"/>
            <a:chExt cx="12192000" cy="6858000"/>
          </a:xfrm>
        </p:grpSpPr>
        <p:grpSp>
          <p:nvGrpSpPr>
            <p:cNvPr id="73" name="Google Shape;73;p1"/>
            <p:cNvGrpSpPr/>
            <p:nvPr/>
          </p:nvGrpSpPr>
          <p:grpSpPr>
            <a:xfrm>
              <a:off x="-56445" y="0"/>
              <a:ext cx="12192000" cy="6858000"/>
              <a:chOff x="0" y="0"/>
              <a:chExt cx="12192000" cy="6858000"/>
            </a:xfrm>
          </p:grpSpPr>
          <p:sp>
            <p:nvSpPr>
              <p:cNvPr id="74" name="Google Shape;74;p1"/>
              <p:cNvSpPr/>
              <p:nvPr/>
            </p:nvSpPr>
            <p:spPr>
              <a:xfrm rot="5400000">
                <a:off x="4992512" y="-341488"/>
                <a:ext cx="6857998" cy="7540978"/>
              </a:xfrm>
              <a:prstGeom prst="triangle">
                <a:avLst>
                  <a:gd name="adj" fmla="val 0"/>
                </a:avLst>
              </a:prstGeom>
              <a:solidFill>
                <a:srgbClr val="FDEF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wentieth Century"/>
                  <a:buNone/>
                </a:pPr>
                <a:endParaRPr sz="1800" b="0" i="0" u="none" strike="noStrike" cap="none">
                  <a:solidFill>
                    <a:srgbClr val="FFFFFF"/>
                  </a:solidFill>
                  <a:latin typeface="Twentieth Century"/>
                  <a:ea typeface="Twentieth Century"/>
                  <a:cs typeface="Twentieth Century"/>
                  <a:sym typeface="Twentieth Century"/>
                </a:endParaRPr>
              </a:p>
            </p:txBody>
          </p:sp>
          <p:sp>
            <p:nvSpPr>
              <p:cNvPr id="75" name="Google Shape;75;p1"/>
              <p:cNvSpPr/>
              <p:nvPr/>
            </p:nvSpPr>
            <p:spPr>
              <a:xfrm>
                <a:off x="0" y="0"/>
                <a:ext cx="4651022" cy="6858000"/>
              </a:xfrm>
              <a:prstGeom prst="rect">
                <a:avLst/>
              </a:prstGeom>
              <a:solidFill>
                <a:srgbClr val="FDEF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wentieth Century"/>
                  <a:buNone/>
                </a:pPr>
                <a:endParaRPr sz="1800" b="0" i="0" u="none" strike="noStrike" cap="none">
                  <a:solidFill>
                    <a:srgbClr val="FFFFFF"/>
                  </a:solidFill>
                  <a:latin typeface="Twentieth Century"/>
                  <a:ea typeface="Twentieth Century"/>
                  <a:cs typeface="Twentieth Century"/>
                  <a:sym typeface="Twentieth Century"/>
                </a:endParaRPr>
              </a:p>
            </p:txBody>
          </p:sp>
        </p:grpSp>
        <p:sp>
          <p:nvSpPr>
            <p:cNvPr id="76" name="Google Shape;76;p1"/>
            <p:cNvSpPr/>
            <p:nvPr/>
          </p:nvSpPr>
          <p:spPr>
            <a:xfrm rot="5400000">
              <a:off x="4636029" y="-341488"/>
              <a:ext cx="6857998" cy="7540978"/>
            </a:xfrm>
            <a:prstGeom prst="triangle">
              <a:avLst>
                <a:gd name="adj" fmla="val 0"/>
              </a:avLst>
            </a:prstGeom>
            <a:solidFill>
              <a:srgbClr val="E56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wentieth Century"/>
                <a:buNone/>
              </a:pPr>
              <a:endParaRPr sz="1800" b="0" i="0" u="none" strike="noStrike" cap="none">
                <a:solidFill>
                  <a:srgbClr val="FFFFFF"/>
                </a:solidFill>
                <a:latin typeface="Twentieth Century"/>
                <a:ea typeface="Twentieth Century"/>
                <a:cs typeface="Twentieth Century"/>
                <a:sym typeface="Twentieth Century"/>
              </a:endParaRPr>
            </a:p>
          </p:txBody>
        </p:sp>
      </p:grpSp>
      <p:sp>
        <p:nvSpPr>
          <p:cNvPr id="77" name="Google Shape;77;p1" descr="background rectangle"/>
          <p:cNvSpPr/>
          <p:nvPr/>
        </p:nvSpPr>
        <p:spPr>
          <a:xfrm>
            <a:off x="-56445" y="0"/>
            <a:ext cx="4350984" cy="6858000"/>
          </a:xfrm>
          <a:prstGeom prst="rect">
            <a:avLst/>
          </a:prstGeom>
          <a:solidFill>
            <a:srgbClr val="E56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wentieth Century"/>
              <a:buNone/>
            </a:pPr>
            <a:endParaRPr sz="1800" b="0" i="0" u="none" strike="noStrike" cap="none">
              <a:solidFill>
                <a:srgbClr val="FFFFFF"/>
              </a:solidFill>
              <a:latin typeface="Twentieth Century"/>
              <a:ea typeface="Twentieth Century"/>
              <a:cs typeface="Twentieth Century"/>
              <a:sym typeface="Twentieth Century"/>
            </a:endParaRPr>
          </a:p>
        </p:txBody>
      </p:sp>
      <p:sp>
        <p:nvSpPr>
          <p:cNvPr id="78" name="Google Shape;78;p1"/>
          <p:cNvSpPr txBox="1">
            <a:spLocks noGrp="1"/>
          </p:cNvSpPr>
          <p:nvPr>
            <p:ph type="ctrTitle"/>
          </p:nvPr>
        </p:nvSpPr>
        <p:spPr>
          <a:xfrm>
            <a:off x="56445" y="2912338"/>
            <a:ext cx="10486049" cy="1426580"/>
          </a:xfrm>
          <a:prstGeom prst="rect">
            <a:avLst/>
          </a:prstGeom>
          <a:noFill/>
          <a:ln>
            <a:noFill/>
          </a:ln>
        </p:spPr>
        <p:txBody>
          <a:bodyPr spcFirstLastPara="1" wrap="square" lIns="91425" tIns="45700" rIns="91425" bIns="45700" anchor="b" anchorCtr="0">
            <a:normAutofit fontScale="90000"/>
          </a:bodyPr>
          <a:lstStyle/>
          <a:p>
            <a:r>
              <a:rPr lang="en-GB" b="1" dirty="0">
                <a:solidFill>
                  <a:schemeClr val="bg1"/>
                </a:solidFill>
              </a:rPr>
              <a:t>Defining and Assessing </a:t>
            </a:r>
            <a:r>
              <a:rPr lang="en-GB" b="1" i="1" dirty="0">
                <a:solidFill>
                  <a:schemeClr val="bg1"/>
                </a:solidFill>
              </a:rPr>
              <a:t>Language Content</a:t>
            </a:r>
            <a:r>
              <a:rPr lang="en-GB" b="1" dirty="0">
                <a:solidFill>
                  <a:schemeClr val="bg1"/>
                </a:solidFill>
              </a:rPr>
              <a:t>: Effects on Curriculum Design</a:t>
            </a:r>
            <a:br>
              <a:rPr lang="en-GB" dirty="0"/>
            </a:br>
            <a:r>
              <a:rPr lang="en-GB" b="1" dirty="0"/>
              <a:t> </a:t>
            </a:r>
            <a:br>
              <a:rPr lang="en-GB" dirty="0"/>
            </a:br>
            <a:br>
              <a:rPr lang="en-GB" sz="4000" b="1" dirty="0">
                <a:solidFill>
                  <a:srgbClr val="FFFFFF"/>
                </a:solidFill>
              </a:rPr>
            </a:br>
            <a:endParaRPr dirty="0"/>
          </a:p>
        </p:txBody>
      </p:sp>
      <p:sp>
        <p:nvSpPr>
          <p:cNvPr id="79" name="Google Shape;79;p1"/>
          <p:cNvSpPr txBox="1">
            <a:spLocks noGrp="1"/>
          </p:cNvSpPr>
          <p:nvPr>
            <p:ph type="subTitle" idx="1"/>
          </p:nvPr>
        </p:nvSpPr>
        <p:spPr>
          <a:xfrm>
            <a:off x="135467" y="3401405"/>
            <a:ext cx="9144000" cy="165576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FFFFFF"/>
              </a:buClr>
              <a:buSzPts val="2400"/>
              <a:buNone/>
            </a:pPr>
            <a:r>
              <a:rPr lang="en-GB" dirty="0">
                <a:solidFill>
                  <a:srgbClr val="FFFFFF"/>
                </a:solidFill>
              </a:rPr>
              <a:t>4 July 2022</a:t>
            </a:r>
            <a:endParaRPr dirty="0"/>
          </a:p>
          <a:p>
            <a:pPr marL="0" lvl="0" indent="0" algn="ctr" rtl="0">
              <a:lnSpc>
                <a:spcPct val="90000"/>
              </a:lnSpc>
              <a:spcBef>
                <a:spcPts val="1000"/>
              </a:spcBef>
              <a:spcAft>
                <a:spcPts val="0"/>
              </a:spcAft>
              <a:buClr>
                <a:srgbClr val="1F3864"/>
              </a:buClr>
              <a:buSzPts val="2400"/>
              <a:buNone/>
            </a:pPr>
            <a:endParaRPr dirty="0"/>
          </a:p>
        </p:txBody>
      </p:sp>
      <p:sp>
        <p:nvSpPr>
          <p:cNvPr id="80" name="Google Shape;80;p1"/>
          <p:cNvSpPr txBox="1"/>
          <p:nvPr/>
        </p:nvSpPr>
        <p:spPr>
          <a:xfrm>
            <a:off x="56445" y="5546233"/>
            <a:ext cx="5071572" cy="1138733"/>
          </a:xfrm>
          <a:prstGeom prst="rect">
            <a:avLst/>
          </a:prstGeom>
          <a:noFill/>
          <a:ln>
            <a:noFill/>
          </a:ln>
        </p:spPr>
        <p:txBody>
          <a:bodyPr spcFirstLastPara="1" wrap="square" lIns="91425" tIns="45700" rIns="91425" bIns="45700" anchor="t" anchorCtr="0">
            <a:spAutoFit/>
          </a:bodyPr>
          <a:lstStyle/>
          <a:p>
            <a:pPr lvl="0">
              <a:buClr>
                <a:srgbClr val="FFFFFF"/>
              </a:buClr>
              <a:buSzPts val="1800"/>
            </a:pPr>
            <a:r>
              <a:rPr lang="en-GB" sz="1800" b="0" i="0" u="none" strike="noStrike" cap="none" dirty="0">
                <a:solidFill>
                  <a:srgbClr val="FFFFFF"/>
                </a:solidFill>
                <a:latin typeface="Century Gothic"/>
                <a:ea typeface="Century Gothic"/>
                <a:cs typeface="Century Gothic"/>
                <a:sym typeface="Century Gothic"/>
              </a:rPr>
              <a:t>Session presenter: </a:t>
            </a:r>
            <a:r>
              <a:rPr lang="en-GB" sz="1800" dirty="0" err="1"/>
              <a:t>Prof.</a:t>
            </a:r>
            <a:r>
              <a:rPr lang="en-GB" sz="1800" dirty="0"/>
              <a:t> Emma Marsden,</a:t>
            </a:r>
          </a:p>
          <a:p>
            <a:pPr lvl="0">
              <a:buClr>
                <a:srgbClr val="FFFFFF"/>
              </a:buClr>
              <a:buSzPts val="1800"/>
            </a:pPr>
            <a:r>
              <a:rPr lang="en-GB" sz="1800" dirty="0"/>
              <a:t>Dept of Education, University of York.</a:t>
            </a:r>
          </a:p>
          <a:p>
            <a:pPr lvl="0">
              <a:buClr>
                <a:srgbClr val="FFFFFF"/>
              </a:buClr>
              <a:buSzPts val="1800"/>
            </a:pPr>
            <a:r>
              <a:rPr lang="en-GB" sz="1500" dirty="0"/>
              <a:t>Director, National Centre for Excellence for Language Pedagogy (NCELP)</a:t>
            </a:r>
            <a:endParaRPr sz="1500" i="0" u="none" strike="noStrike" cap="none" dirty="0">
              <a:solidFill>
                <a:srgbClr val="FFFFFF"/>
              </a:solidFill>
              <a:latin typeface="Century Gothic"/>
              <a:ea typeface="Century Gothic"/>
              <a:cs typeface="Century Gothic"/>
              <a:sym typeface="Century Gothic"/>
            </a:endParaRPr>
          </a:p>
        </p:txBody>
      </p:sp>
      <p:pic>
        <p:nvPicPr>
          <p:cNvPr id="81" name="Google Shape;81;p1"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296863"/>
            <a:ext cx="5158409" cy="867128"/>
          </a:xfrm>
          <a:prstGeom prst="rect">
            <a:avLst/>
          </a:prstGeom>
        </p:spPr>
      </p:pic>
      <p:sp>
        <p:nvSpPr>
          <p:cNvPr id="2" name="Title 1"/>
          <p:cNvSpPr>
            <a:spLocks noGrp="1"/>
          </p:cNvSpPr>
          <p:nvPr>
            <p:ph type="title"/>
          </p:nvPr>
        </p:nvSpPr>
        <p:spPr>
          <a:xfrm>
            <a:off x="136742" y="0"/>
            <a:ext cx="4445197" cy="1325563"/>
          </a:xfrm>
        </p:spPr>
        <p:txBody>
          <a:bodyPr>
            <a:normAutofit/>
          </a:bodyPr>
          <a:lstStyle/>
          <a:p>
            <a:r>
              <a:rPr lang="en-GB" sz="2800" b="1">
                <a:solidFill>
                  <a:schemeClr val="bg1"/>
                </a:solidFill>
                <a:latin typeface="+mj-lt"/>
              </a:rPr>
              <a:t>El pasado de Medellín</a:t>
            </a:r>
          </a:p>
        </p:txBody>
      </p:sp>
      <p:sp>
        <p:nvSpPr>
          <p:cNvPr id="6" name="TextBox 5"/>
          <p:cNvSpPr txBox="1"/>
          <p:nvPr/>
        </p:nvSpPr>
        <p:spPr>
          <a:xfrm>
            <a:off x="349335" y="1106593"/>
            <a:ext cx="11198269" cy="4708981"/>
          </a:xfrm>
          <a:prstGeom prst="rect">
            <a:avLst/>
          </a:prstGeom>
          <a:noFill/>
        </p:spPr>
        <p:txBody>
          <a:bodyPr wrap="square" rtlCol="0">
            <a:spAutoFit/>
          </a:bodyPr>
          <a:lstStyle/>
          <a:p>
            <a:pPr>
              <a:lnSpc>
                <a:spcPct val="150000"/>
              </a:lnSpc>
            </a:pPr>
            <a:r>
              <a:rPr lang="en-GB" sz="2000" dirty="0">
                <a:solidFill>
                  <a:srgbClr val="002060"/>
                </a:solidFill>
                <a:latin typeface="+mj-lt"/>
              </a:rPr>
              <a:t>Medellín </a:t>
            </a:r>
            <a:r>
              <a:rPr lang="en-GB" sz="2000" dirty="0" err="1">
                <a:solidFill>
                  <a:srgbClr val="002060"/>
                </a:solidFill>
                <a:latin typeface="+mj-lt"/>
              </a:rPr>
              <a:t>es</a:t>
            </a:r>
            <a:r>
              <a:rPr lang="en-GB" sz="2000" dirty="0">
                <a:solidFill>
                  <a:srgbClr val="002060"/>
                </a:solidFill>
                <a:latin typeface="+mj-lt"/>
              </a:rPr>
              <a:t> </a:t>
            </a:r>
            <a:r>
              <a:rPr lang="en-GB" sz="2000" dirty="0" err="1">
                <a:solidFill>
                  <a:srgbClr val="002060"/>
                </a:solidFill>
                <a:latin typeface="+mj-lt"/>
              </a:rPr>
              <a:t>una</a:t>
            </a:r>
            <a:r>
              <a:rPr lang="en-GB" sz="2000" dirty="0">
                <a:solidFill>
                  <a:srgbClr val="002060"/>
                </a:solidFill>
                <a:latin typeface="+mj-lt"/>
              </a:rPr>
              <a:t> ciudad </a:t>
            </a:r>
            <a:r>
              <a:rPr lang="en-GB" sz="2000" dirty="0" err="1">
                <a:solidFill>
                  <a:srgbClr val="002060"/>
                </a:solidFill>
                <a:latin typeface="+mj-lt"/>
              </a:rPr>
              <a:t>en</a:t>
            </a:r>
            <a:r>
              <a:rPr lang="en-GB" sz="2000" dirty="0">
                <a:solidFill>
                  <a:srgbClr val="002060"/>
                </a:solidFill>
                <a:latin typeface="+mj-lt"/>
              </a:rPr>
              <a:t> Colombia que </a:t>
            </a:r>
            <a:r>
              <a:rPr lang="en-GB" sz="2000" dirty="0" err="1">
                <a:solidFill>
                  <a:srgbClr val="002060"/>
                </a:solidFill>
                <a:latin typeface="+mj-lt"/>
              </a:rPr>
              <a:t>hace</a:t>
            </a:r>
            <a:r>
              <a:rPr lang="en-GB" sz="2000" dirty="0">
                <a:solidFill>
                  <a:srgbClr val="002060"/>
                </a:solidFill>
                <a:latin typeface="+mj-lt"/>
              </a:rPr>
              <a:t> </a:t>
            </a:r>
            <a:r>
              <a:rPr lang="en-GB" sz="2000" dirty="0" err="1">
                <a:solidFill>
                  <a:srgbClr val="002060"/>
                </a:solidFill>
                <a:latin typeface="+mj-lt"/>
              </a:rPr>
              <a:t>veinte</a:t>
            </a:r>
            <a:r>
              <a:rPr lang="en-GB" sz="2000" dirty="0">
                <a:solidFill>
                  <a:srgbClr val="002060"/>
                </a:solidFill>
                <a:latin typeface="+mj-lt"/>
              </a:rPr>
              <a:t> </a:t>
            </a:r>
            <a:r>
              <a:rPr lang="en-GB" sz="2000" dirty="0" err="1">
                <a:solidFill>
                  <a:srgbClr val="002060"/>
                </a:solidFill>
                <a:latin typeface="+mj-lt"/>
              </a:rPr>
              <a:t>años</a:t>
            </a:r>
            <a:r>
              <a:rPr lang="en-GB" sz="2000" dirty="0">
                <a:solidFill>
                  <a:srgbClr val="002060"/>
                </a:solidFill>
                <a:latin typeface="+mj-lt"/>
              </a:rPr>
              <a:t> era </a:t>
            </a:r>
            <a:r>
              <a:rPr lang="en-GB" sz="2000" dirty="0" err="1">
                <a:solidFill>
                  <a:srgbClr val="002060"/>
                </a:solidFill>
                <a:latin typeface="+mj-lt"/>
              </a:rPr>
              <a:t>muy</a:t>
            </a:r>
            <a:r>
              <a:rPr lang="en-GB" sz="2000" dirty="0">
                <a:solidFill>
                  <a:srgbClr val="002060"/>
                </a:solidFill>
                <a:latin typeface="+mj-lt"/>
              </a:rPr>
              <a:t> </a:t>
            </a:r>
            <a:r>
              <a:rPr lang="en-GB" sz="2000" dirty="0" err="1">
                <a:solidFill>
                  <a:srgbClr val="002060"/>
                </a:solidFill>
                <a:latin typeface="+mj-lt"/>
              </a:rPr>
              <a:t>peligrosa</a:t>
            </a:r>
            <a:r>
              <a:rPr lang="en-GB" sz="2000" dirty="0">
                <a:solidFill>
                  <a:srgbClr val="002060"/>
                </a:solidFill>
                <a:latin typeface="+mj-lt"/>
              </a:rPr>
              <a:t>. Un </a:t>
            </a:r>
            <a:r>
              <a:rPr lang="en-GB" sz="2000" dirty="0" err="1">
                <a:solidFill>
                  <a:srgbClr val="002060"/>
                </a:solidFill>
                <a:latin typeface="+mj-lt"/>
              </a:rPr>
              <a:t>grupo</a:t>
            </a:r>
            <a:r>
              <a:rPr lang="en-GB" sz="2000" dirty="0">
                <a:solidFill>
                  <a:srgbClr val="002060"/>
                </a:solidFill>
                <a:latin typeface="+mj-lt"/>
              </a:rPr>
              <a:t> de </a:t>
            </a:r>
            <a:r>
              <a:rPr lang="en-GB" sz="2000" dirty="0" err="1">
                <a:solidFill>
                  <a:srgbClr val="002060"/>
                </a:solidFill>
                <a:latin typeface="+mj-lt"/>
              </a:rPr>
              <a:t>criminales</a:t>
            </a:r>
            <a:r>
              <a:rPr lang="en-GB" sz="2000" dirty="0">
                <a:solidFill>
                  <a:srgbClr val="002060"/>
                </a:solidFill>
                <a:latin typeface="+mj-lt"/>
              </a:rPr>
              <a:t>, el</a:t>
            </a:r>
            <a:r>
              <a:rPr lang="en-GB" sz="2000" i="1" dirty="0">
                <a:solidFill>
                  <a:srgbClr val="002060"/>
                </a:solidFill>
                <a:latin typeface="+mj-lt"/>
              </a:rPr>
              <a:t> Cartel de Medellín</a:t>
            </a:r>
            <a:r>
              <a:rPr lang="en-GB" sz="2000" dirty="0">
                <a:solidFill>
                  <a:srgbClr val="002060"/>
                </a:solidFill>
                <a:latin typeface="+mj-lt"/>
              </a:rPr>
              <a:t>, </a:t>
            </a:r>
            <a:r>
              <a:rPr lang="en-GB" sz="2000" dirty="0" err="1">
                <a:solidFill>
                  <a:srgbClr val="002060"/>
                </a:solidFill>
                <a:latin typeface="+mj-lt"/>
              </a:rPr>
              <a:t>organizaba</a:t>
            </a:r>
            <a:r>
              <a:rPr lang="en-GB" sz="2000" dirty="0">
                <a:solidFill>
                  <a:srgbClr val="002060"/>
                </a:solidFill>
                <a:latin typeface="+mj-lt"/>
              </a:rPr>
              <a:t> </a:t>
            </a:r>
            <a:r>
              <a:rPr lang="en-GB" sz="2000" dirty="0" err="1">
                <a:solidFill>
                  <a:srgbClr val="002060"/>
                </a:solidFill>
                <a:latin typeface="+mj-lt"/>
              </a:rPr>
              <a:t>redes</a:t>
            </a:r>
            <a:r>
              <a:rPr lang="en-GB" sz="2000" dirty="0">
                <a:solidFill>
                  <a:srgbClr val="002060"/>
                </a:solidFill>
                <a:latin typeface="+mj-lt"/>
              </a:rPr>
              <a:t> de </a:t>
            </a:r>
            <a:r>
              <a:rPr lang="en-GB" sz="2000" dirty="0" err="1">
                <a:solidFill>
                  <a:srgbClr val="002060"/>
                </a:solidFill>
                <a:latin typeface="+mj-lt"/>
              </a:rPr>
              <a:t>narcotráfico</a:t>
            </a:r>
            <a:r>
              <a:rPr lang="en-GB" sz="2000" dirty="0">
                <a:solidFill>
                  <a:srgbClr val="002060"/>
                </a:solidFill>
                <a:latin typeface="+mj-lt"/>
              </a:rPr>
              <a:t>* y </a:t>
            </a:r>
            <a:r>
              <a:rPr lang="en-GB" sz="2000" dirty="0" err="1">
                <a:solidFill>
                  <a:srgbClr val="002060"/>
                </a:solidFill>
                <a:latin typeface="+mj-lt"/>
              </a:rPr>
              <a:t>prácticamente</a:t>
            </a:r>
            <a:r>
              <a:rPr lang="en-GB" sz="2000" dirty="0">
                <a:solidFill>
                  <a:srgbClr val="002060"/>
                </a:solidFill>
                <a:latin typeface="+mj-lt"/>
              </a:rPr>
              <a:t> </a:t>
            </a:r>
            <a:r>
              <a:rPr lang="en-GB" sz="2000" dirty="0" err="1">
                <a:solidFill>
                  <a:srgbClr val="002060"/>
                </a:solidFill>
                <a:latin typeface="+mj-lt"/>
              </a:rPr>
              <a:t>controlaba</a:t>
            </a:r>
            <a:r>
              <a:rPr lang="en-GB" sz="2000" dirty="0">
                <a:solidFill>
                  <a:srgbClr val="002060"/>
                </a:solidFill>
                <a:latin typeface="+mj-lt"/>
              </a:rPr>
              <a:t> la ciudad. El </a:t>
            </a:r>
            <a:r>
              <a:rPr lang="en-GB" sz="2000" dirty="0" err="1">
                <a:solidFill>
                  <a:srgbClr val="002060"/>
                </a:solidFill>
                <a:latin typeface="+mj-lt"/>
              </a:rPr>
              <a:t>narcotráfico</a:t>
            </a:r>
            <a:r>
              <a:rPr lang="en-GB" sz="2000" dirty="0">
                <a:solidFill>
                  <a:srgbClr val="002060"/>
                </a:solidFill>
                <a:latin typeface="+mj-lt"/>
              </a:rPr>
              <a:t> era un </a:t>
            </a:r>
            <a:r>
              <a:rPr lang="en-GB" sz="2000" dirty="0" err="1">
                <a:solidFill>
                  <a:srgbClr val="002060"/>
                </a:solidFill>
                <a:latin typeface="+mj-lt"/>
              </a:rPr>
              <a:t>muy</a:t>
            </a:r>
            <a:r>
              <a:rPr lang="en-GB" sz="2000" dirty="0">
                <a:solidFill>
                  <a:srgbClr val="002060"/>
                </a:solidFill>
                <a:latin typeface="+mj-lt"/>
              </a:rPr>
              <a:t> _______  _________ (el Cartel </a:t>
            </a:r>
            <a:r>
              <a:rPr lang="en-GB" sz="2000" dirty="0" err="1">
                <a:solidFill>
                  <a:srgbClr val="002060"/>
                </a:solidFill>
                <a:latin typeface="+mj-lt"/>
              </a:rPr>
              <a:t>ganaba</a:t>
            </a:r>
            <a:r>
              <a:rPr lang="en-GB" sz="2000" dirty="0">
                <a:solidFill>
                  <a:srgbClr val="002060"/>
                </a:solidFill>
                <a:latin typeface="+mj-lt"/>
              </a:rPr>
              <a:t> hasta </a:t>
            </a:r>
            <a:r>
              <a:rPr lang="en-GB" sz="2000" dirty="0" err="1">
                <a:solidFill>
                  <a:srgbClr val="002060"/>
                </a:solidFill>
                <a:latin typeface="+mj-lt"/>
              </a:rPr>
              <a:t>sesenta</a:t>
            </a:r>
            <a:r>
              <a:rPr lang="en-GB" sz="2000" dirty="0">
                <a:solidFill>
                  <a:srgbClr val="002060"/>
                </a:solidFill>
                <a:latin typeface="+mj-lt"/>
              </a:rPr>
              <a:t> </a:t>
            </a:r>
            <a:r>
              <a:rPr lang="en-GB" sz="2000" dirty="0" err="1">
                <a:solidFill>
                  <a:srgbClr val="002060"/>
                </a:solidFill>
                <a:latin typeface="+mj-lt"/>
              </a:rPr>
              <a:t>millones</a:t>
            </a:r>
            <a:r>
              <a:rPr lang="en-GB" sz="2000" dirty="0">
                <a:solidFill>
                  <a:srgbClr val="002060"/>
                </a:solidFill>
                <a:latin typeface="+mj-lt"/>
              </a:rPr>
              <a:t> de </a:t>
            </a:r>
            <a:r>
              <a:rPr lang="en-GB" sz="2000" dirty="0" err="1">
                <a:solidFill>
                  <a:srgbClr val="002060"/>
                </a:solidFill>
                <a:latin typeface="+mj-lt"/>
              </a:rPr>
              <a:t>dólares</a:t>
            </a:r>
            <a:r>
              <a:rPr lang="en-GB" sz="2000" dirty="0">
                <a:solidFill>
                  <a:srgbClr val="002060"/>
                </a:solidFill>
                <a:latin typeface="+mj-lt"/>
              </a:rPr>
              <a:t> al </a:t>
            </a:r>
            <a:r>
              <a:rPr lang="en-GB" sz="2000" dirty="0" err="1">
                <a:solidFill>
                  <a:srgbClr val="002060"/>
                </a:solidFill>
                <a:latin typeface="+mj-lt"/>
              </a:rPr>
              <a:t>día</a:t>
            </a:r>
            <a:r>
              <a:rPr lang="en-GB" sz="2000" dirty="0">
                <a:solidFill>
                  <a:srgbClr val="002060"/>
                </a:solidFill>
                <a:latin typeface="+mj-lt"/>
              </a:rPr>
              <a:t>), </a:t>
            </a:r>
            <a:r>
              <a:rPr lang="en-GB" sz="2000" dirty="0" err="1">
                <a:solidFill>
                  <a:srgbClr val="002060"/>
                </a:solidFill>
                <a:latin typeface="+mj-lt"/>
              </a:rPr>
              <a:t>así</a:t>
            </a:r>
            <a:r>
              <a:rPr lang="en-GB" sz="2000" dirty="0">
                <a:solidFill>
                  <a:srgbClr val="002060"/>
                </a:solidFill>
                <a:latin typeface="+mj-lt"/>
              </a:rPr>
              <a:t> que era </a:t>
            </a:r>
            <a:r>
              <a:rPr lang="en-GB" sz="2000" dirty="0" err="1">
                <a:solidFill>
                  <a:srgbClr val="002060"/>
                </a:solidFill>
                <a:latin typeface="+mj-lt"/>
              </a:rPr>
              <a:t>posible</a:t>
            </a:r>
            <a:r>
              <a:rPr lang="en-GB" sz="2000" dirty="0">
                <a:solidFill>
                  <a:srgbClr val="002060"/>
                </a:solidFill>
                <a:latin typeface="+mj-lt"/>
              </a:rPr>
              <a:t> </a:t>
            </a:r>
            <a:r>
              <a:rPr lang="en-GB" sz="2000" dirty="0" err="1">
                <a:solidFill>
                  <a:srgbClr val="002060"/>
                </a:solidFill>
                <a:latin typeface="+mj-lt"/>
              </a:rPr>
              <a:t>ganar</a:t>
            </a:r>
            <a:r>
              <a:rPr lang="en-GB" sz="2000" dirty="0">
                <a:solidFill>
                  <a:srgbClr val="002060"/>
                </a:solidFill>
                <a:latin typeface="+mj-lt"/>
              </a:rPr>
              <a:t> </a:t>
            </a:r>
            <a:r>
              <a:rPr lang="en-GB" sz="2000" dirty="0" err="1">
                <a:solidFill>
                  <a:srgbClr val="002060"/>
                </a:solidFill>
                <a:latin typeface="+mj-lt"/>
              </a:rPr>
              <a:t>mucho</a:t>
            </a:r>
            <a:r>
              <a:rPr lang="en-GB" sz="2000" dirty="0">
                <a:solidFill>
                  <a:srgbClr val="002060"/>
                </a:solidFill>
                <a:latin typeface="+mj-lt"/>
              </a:rPr>
              <a:t> </a:t>
            </a:r>
            <a:r>
              <a:rPr lang="en-GB" sz="2000" dirty="0" err="1">
                <a:solidFill>
                  <a:srgbClr val="002060"/>
                </a:solidFill>
                <a:latin typeface="+mj-lt"/>
              </a:rPr>
              <a:t>dinero</a:t>
            </a:r>
            <a:r>
              <a:rPr lang="en-GB" sz="2000" dirty="0">
                <a:solidFill>
                  <a:srgbClr val="002060"/>
                </a:solidFill>
                <a:latin typeface="+mj-lt"/>
              </a:rPr>
              <a:t> </a:t>
            </a:r>
            <a:r>
              <a:rPr lang="en-GB" sz="2000" dirty="0" err="1">
                <a:solidFill>
                  <a:srgbClr val="002060"/>
                </a:solidFill>
                <a:latin typeface="+mj-lt"/>
              </a:rPr>
              <a:t>en</a:t>
            </a:r>
            <a:r>
              <a:rPr lang="en-GB" sz="2000" dirty="0">
                <a:solidFill>
                  <a:srgbClr val="002060"/>
                </a:solidFill>
                <a:latin typeface="+mj-lt"/>
              </a:rPr>
              <a:t> </a:t>
            </a:r>
            <a:r>
              <a:rPr lang="en-GB" sz="2000" dirty="0" err="1">
                <a:solidFill>
                  <a:srgbClr val="002060"/>
                </a:solidFill>
                <a:latin typeface="+mj-lt"/>
              </a:rPr>
              <a:t>muy</a:t>
            </a:r>
            <a:r>
              <a:rPr lang="en-GB" sz="2000" dirty="0">
                <a:solidFill>
                  <a:srgbClr val="002060"/>
                </a:solidFill>
                <a:latin typeface="+mj-lt"/>
              </a:rPr>
              <a:t> ________  _________. Sin embargo, era </a:t>
            </a:r>
            <a:r>
              <a:rPr lang="en-GB" sz="2000" dirty="0" err="1">
                <a:solidFill>
                  <a:srgbClr val="002060"/>
                </a:solidFill>
                <a:latin typeface="+mj-lt"/>
              </a:rPr>
              <a:t>una</a:t>
            </a:r>
            <a:r>
              <a:rPr lang="en-GB" sz="2000" dirty="0">
                <a:solidFill>
                  <a:srgbClr val="002060"/>
                </a:solidFill>
                <a:latin typeface="+mj-lt"/>
              </a:rPr>
              <a:t> ___________  _________ y el </a:t>
            </a:r>
            <a:r>
              <a:rPr lang="en-GB" sz="2000" dirty="0" err="1">
                <a:solidFill>
                  <a:srgbClr val="002060"/>
                </a:solidFill>
                <a:latin typeface="+mj-lt"/>
              </a:rPr>
              <a:t>grupo</a:t>
            </a:r>
            <a:r>
              <a:rPr lang="en-GB" sz="2000" dirty="0">
                <a:solidFill>
                  <a:srgbClr val="002060"/>
                </a:solidFill>
                <a:latin typeface="+mj-lt"/>
              </a:rPr>
              <a:t> </a:t>
            </a:r>
            <a:r>
              <a:rPr lang="en-GB" sz="2000" dirty="0" err="1">
                <a:solidFill>
                  <a:srgbClr val="002060"/>
                </a:solidFill>
                <a:latin typeface="+mj-lt"/>
              </a:rPr>
              <a:t>usaba</a:t>
            </a:r>
            <a:r>
              <a:rPr lang="en-GB" sz="2000" dirty="0">
                <a:solidFill>
                  <a:srgbClr val="002060"/>
                </a:solidFill>
                <a:latin typeface="+mj-lt"/>
              </a:rPr>
              <a:t> la </a:t>
            </a:r>
            <a:r>
              <a:rPr lang="en-GB" sz="2000" dirty="0" err="1">
                <a:solidFill>
                  <a:srgbClr val="002060"/>
                </a:solidFill>
                <a:latin typeface="+mj-lt"/>
              </a:rPr>
              <a:t>violencia</a:t>
            </a:r>
            <a:r>
              <a:rPr lang="en-GB" sz="2000" dirty="0">
                <a:solidFill>
                  <a:srgbClr val="002060"/>
                </a:solidFill>
                <a:latin typeface="+mj-lt"/>
              </a:rPr>
              <a:t>* </a:t>
            </a:r>
            <a:r>
              <a:rPr lang="en-GB" sz="2000" dirty="0" err="1">
                <a:solidFill>
                  <a:srgbClr val="002060"/>
                </a:solidFill>
                <a:latin typeface="+mj-lt"/>
              </a:rPr>
              <a:t>muy</a:t>
            </a:r>
            <a:r>
              <a:rPr lang="en-GB" sz="2000" dirty="0">
                <a:solidFill>
                  <a:srgbClr val="002060"/>
                </a:solidFill>
                <a:latin typeface="+mj-lt"/>
              </a:rPr>
              <a:t> a menudo. </a:t>
            </a:r>
            <a:r>
              <a:rPr lang="en-GB" sz="2000" dirty="0" err="1">
                <a:solidFill>
                  <a:srgbClr val="002060"/>
                </a:solidFill>
                <a:latin typeface="+mj-lt"/>
              </a:rPr>
              <a:t>Mataba</a:t>
            </a:r>
            <a:r>
              <a:rPr lang="en-GB" sz="2000" dirty="0">
                <a:solidFill>
                  <a:srgbClr val="002060"/>
                </a:solidFill>
                <a:latin typeface="+mj-lt"/>
              </a:rPr>
              <a:t> a </a:t>
            </a:r>
            <a:r>
              <a:rPr lang="en-GB" sz="2000" dirty="0" err="1">
                <a:solidFill>
                  <a:srgbClr val="002060"/>
                </a:solidFill>
                <a:latin typeface="+mj-lt"/>
              </a:rPr>
              <a:t>policías</a:t>
            </a:r>
            <a:r>
              <a:rPr lang="en-GB" sz="2000" dirty="0">
                <a:solidFill>
                  <a:srgbClr val="002060"/>
                </a:solidFill>
                <a:latin typeface="+mj-lt"/>
              </a:rPr>
              <a:t> </a:t>
            </a:r>
            <a:r>
              <a:rPr lang="en-GB" sz="2000" dirty="0" err="1">
                <a:solidFill>
                  <a:srgbClr val="002060"/>
                </a:solidFill>
                <a:latin typeface="+mj-lt"/>
              </a:rPr>
              <a:t>en</a:t>
            </a:r>
            <a:r>
              <a:rPr lang="en-GB" sz="2000" dirty="0">
                <a:solidFill>
                  <a:srgbClr val="002060"/>
                </a:solidFill>
                <a:latin typeface="+mj-lt"/>
              </a:rPr>
              <a:t> la </a:t>
            </a:r>
            <a:r>
              <a:rPr lang="en-GB" sz="2000" dirty="0" err="1">
                <a:solidFill>
                  <a:srgbClr val="002060"/>
                </a:solidFill>
                <a:latin typeface="+mj-lt"/>
              </a:rPr>
              <a:t>calle</a:t>
            </a:r>
            <a:r>
              <a:rPr lang="en-GB" sz="2000" dirty="0">
                <a:solidFill>
                  <a:srgbClr val="002060"/>
                </a:solidFill>
                <a:latin typeface="+mj-lt"/>
              </a:rPr>
              <a:t> y </a:t>
            </a:r>
            <a:r>
              <a:rPr lang="en-GB" sz="2000" dirty="0" err="1">
                <a:solidFill>
                  <a:srgbClr val="002060"/>
                </a:solidFill>
                <a:latin typeface="+mj-lt"/>
              </a:rPr>
              <a:t>secuestraba</a:t>
            </a:r>
            <a:r>
              <a:rPr lang="en-GB" sz="2000" dirty="0">
                <a:solidFill>
                  <a:srgbClr val="002060"/>
                </a:solidFill>
                <a:latin typeface="+mj-lt"/>
              </a:rPr>
              <a:t>* a ___________  _____________. A </a:t>
            </a:r>
            <a:r>
              <a:rPr lang="en-GB" sz="2000" dirty="0" err="1">
                <a:solidFill>
                  <a:srgbClr val="002060"/>
                </a:solidFill>
                <a:latin typeface="+mj-lt"/>
              </a:rPr>
              <a:t>pesar</a:t>
            </a:r>
            <a:r>
              <a:rPr lang="en-GB" sz="2000" dirty="0">
                <a:solidFill>
                  <a:srgbClr val="002060"/>
                </a:solidFill>
                <a:latin typeface="+mj-lt"/>
              </a:rPr>
              <a:t> de </a:t>
            </a:r>
            <a:r>
              <a:rPr lang="en-GB" sz="2000" dirty="0" err="1">
                <a:solidFill>
                  <a:srgbClr val="002060"/>
                </a:solidFill>
                <a:latin typeface="+mj-lt"/>
              </a:rPr>
              <a:t>estas</a:t>
            </a:r>
            <a:r>
              <a:rPr lang="en-GB" sz="2000" dirty="0">
                <a:solidFill>
                  <a:srgbClr val="002060"/>
                </a:solidFill>
                <a:latin typeface="+mj-lt"/>
              </a:rPr>
              <a:t> </a:t>
            </a:r>
            <a:r>
              <a:rPr lang="en-GB" sz="2000" dirty="0" err="1">
                <a:solidFill>
                  <a:srgbClr val="002060"/>
                </a:solidFill>
                <a:latin typeface="+mj-lt"/>
              </a:rPr>
              <a:t>acciones</a:t>
            </a:r>
            <a:r>
              <a:rPr lang="en-GB" sz="2000" dirty="0">
                <a:solidFill>
                  <a:srgbClr val="002060"/>
                </a:solidFill>
                <a:latin typeface="+mj-lt"/>
              </a:rPr>
              <a:t>, el jefe del cartel, Pablo Escobar, era </a:t>
            </a:r>
            <a:r>
              <a:rPr lang="en-GB" sz="2000" dirty="0" err="1">
                <a:solidFill>
                  <a:srgbClr val="002060"/>
                </a:solidFill>
                <a:latin typeface="+mj-lt"/>
              </a:rPr>
              <a:t>una</a:t>
            </a:r>
            <a:r>
              <a:rPr lang="en-GB" sz="2000" dirty="0">
                <a:solidFill>
                  <a:srgbClr val="002060"/>
                </a:solidFill>
                <a:latin typeface="+mj-lt"/>
              </a:rPr>
              <a:t> persona popular </a:t>
            </a:r>
            <a:r>
              <a:rPr lang="en-GB" sz="2000" dirty="0" err="1">
                <a:solidFill>
                  <a:srgbClr val="002060"/>
                </a:solidFill>
                <a:latin typeface="+mj-lt"/>
              </a:rPr>
              <a:t>en</a:t>
            </a:r>
            <a:r>
              <a:rPr lang="en-GB" sz="2000" dirty="0">
                <a:solidFill>
                  <a:srgbClr val="002060"/>
                </a:solidFill>
                <a:latin typeface="+mj-lt"/>
              </a:rPr>
              <a:t> </a:t>
            </a:r>
            <a:r>
              <a:rPr lang="en-GB" sz="2000" dirty="0" err="1">
                <a:solidFill>
                  <a:srgbClr val="002060"/>
                </a:solidFill>
                <a:latin typeface="+mj-lt"/>
              </a:rPr>
              <a:t>los</a:t>
            </a:r>
            <a:r>
              <a:rPr lang="en-GB" sz="2000" dirty="0">
                <a:solidFill>
                  <a:srgbClr val="002060"/>
                </a:solidFill>
                <a:latin typeface="+mj-lt"/>
              </a:rPr>
              <a:t> _________  _________. </a:t>
            </a:r>
            <a:r>
              <a:rPr lang="en-GB" sz="2000" dirty="0" err="1">
                <a:solidFill>
                  <a:srgbClr val="002060"/>
                </a:solidFill>
                <a:latin typeface="+mj-lt"/>
              </a:rPr>
              <a:t>Él</a:t>
            </a:r>
            <a:r>
              <a:rPr lang="en-GB" sz="2000" dirty="0">
                <a:solidFill>
                  <a:srgbClr val="002060"/>
                </a:solidFill>
                <a:latin typeface="+mj-lt"/>
              </a:rPr>
              <a:t> </a:t>
            </a:r>
            <a:r>
              <a:rPr lang="en-GB" sz="2000" dirty="0" err="1">
                <a:solidFill>
                  <a:srgbClr val="002060"/>
                </a:solidFill>
                <a:latin typeface="+mj-lt"/>
              </a:rPr>
              <a:t>ayudaba</a:t>
            </a:r>
            <a:r>
              <a:rPr lang="en-GB" sz="2000" dirty="0">
                <a:solidFill>
                  <a:srgbClr val="002060"/>
                </a:solidFill>
                <a:latin typeface="+mj-lt"/>
              </a:rPr>
              <a:t> a la </a:t>
            </a:r>
            <a:r>
              <a:rPr lang="en-GB" sz="2000" dirty="0" err="1">
                <a:solidFill>
                  <a:srgbClr val="002060"/>
                </a:solidFill>
                <a:latin typeface="+mj-lt"/>
              </a:rPr>
              <a:t>población</a:t>
            </a:r>
            <a:r>
              <a:rPr lang="en-GB" sz="2000" dirty="0">
                <a:solidFill>
                  <a:srgbClr val="002060"/>
                </a:solidFill>
                <a:latin typeface="+mj-lt"/>
              </a:rPr>
              <a:t> </a:t>
            </a:r>
            <a:r>
              <a:rPr lang="en-GB" sz="2000" dirty="0" err="1">
                <a:solidFill>
                  <a:srgbClr val="002060"/>
                </a:solidFill>
                <a:latin typeface="+mj-lt"/>
              </a:rPr>
              <a:t>en</a:t>
            </a:r>
            <a:r>
              <a:rPr lang="en-GB" sz="2000" dirty="0">
                <a:solidFill>
                  <a:srgbClr val="002060"/>
                </a:solidFill>
                <a:latin typeface="+mj-lt"/>
              </a:rPr>
              <a:t> </a:t>
            </a:r>
            <a:r>
              <a:rPr lang="en-GB" sz="2000" dirty="0" err="1">
                <a:solidFill>
                  <a:srgbClr val="002060"/>
                </a:solidFill>
                <a:latin typeface="+mj-lt"/>
              </a:rPr>
              <a:t>lugares</a:t>
            </a:r>
            <a:r>
              <a:rPr lang="en-GB" sz="2000" dirty="0">
                <a:solidFill>
                  <a:srgbClr val="002060"/>
                </a:solidFill>
                <a:latin typeface="+mj-lt"/>
              </a:rPr>
              <a:t> </a:t>
            </a:r>
            <a:r>
              <a:rPr lang="en-GB" sz="2000" dirty="0" err="1">
                <a:solidFill>
                  <a:srgbClr val="002060"/>
                </a:solidFill>
                <a:latin typeface="+mj-lt"/>
              </a:rPr>
              <a:t>donde</a:t>
            </a:r>
            <a:r>
              <a:rPr lang="en-GB" sz="2000" dirty="0">
                <a:solidFill>
                  <a:srgbClr val="002060"/>
                </a:solidFill>
                <a:latin typeface="+mj-lt"/>
              </a:rPr>
              <a:t> el </a:t>
            </a:r>
            <a:r>
              <a:rPr lang="en-GB" sz="2000" dirty="0" err="1">
                <a:solidFill>
                  <a:srgbClr val="002060"/>
                </a:solidFill>
                <a:latin typeface="+mj-lt"/>
              </a:rPr>
              <a:t>gobierno</a:t>
            </a:r>
            <a:r>
              <a:rPr lang="en-GB" sz="2000" dirty="0">
                <a:solidFill>
                  <a:srgbClr val="002060"/>
                </a:solidFill>
                <a:latin typeface="+mj-lt"/>
              </a:rPr>
              <a:t> no </a:t>
            </a:r>
            <a:r>
              <a:rPr lang="en-GB" sz="2000" dirty="0" err="1">
                <a:solidFill>
                  <a:srgbClr val="002060"/>
                </a:solidFill>
                <a:latin typeface="+mj-lt"/>
              </a:rPr>
              <a:t>estaba</a:t>
            </a:r>
            <a:r>
              <a:rPr lang="en-GB" sz="2000" dirty="0">
                <a:solidFill>
                  <a:srgbClr val="002060"/>
                </a:solidFill>
                <a:latin typeface="+mj-lt"/>
              </a:rPr>
              <a:t>. Por </a:t>
            </a:r>
            <a:r>
              <a:rPr lang="en-GB" sz="2000" dirty="0" err="1">
                <a:solidFill>
                  <a:srgbClr val="002060"/>
                </a:solidFill>
                <a:latin typeface="+mj-lt"/>
              </a:rPr>
              <a:t>eso</a:t>
            </a:r>
            <a:r>
              <a:rPr lang="en-GB" sz="2000" dirty="0">
                <a:solidFill>
                  <a:srgbClr val="002060"/>
                </a:solidFill>
                <a:latin typeface="+mj-lt"/>
              </a:rPr>
              <a:t> </a:t>
            </a:r>
            <a:r>
              <a:rPr lang="en-GB" sz="2000" dirty="0" err="1">
                <a:solidFill>
                  <a:srgbClr val="002060"/>
                </a:solidFill>
                <a:latin typeface="+mj-lt"/>
              </a:rPr>
              <a:t>mucha</a:t>
            </a:r>
            <a:r>
              <a:rPr lang="en-GB" sz="2000" dirty="0">
                <a:solidFill>
                  <a:srgbClr val="002060"/>
                </a:solidFill>
                <a:latin typeface="+mj-lt"/>
              </a:rPr>
              <a:t> </a:t>
            </a:r>
            <a:r>
              <a:rPr lang="en-GB" sz="2000" dirty="0" err="1">
                <a:solidFill>
                  <a:srgbClr val="002060"/>
                </a:solidFill>
                <a:latin typeface="+mj-lt"/>
              </a:rPr>
              <a:t>gente</a:t>
            </a:r>
            <a:r>
              <a:rPr lang="en-GB" sz="2000" dirty="0">
                <a:solidFill>
                  <a:srgbClr val="002060"/>
                </a:solidFill>
                <a:latin typeface="+mj-lt"/>
              </a:rPr>
              <a:t> de </a:t>
            </a:r>
            <a:r>
              <a:rPr lang="en-GB" sz="2000" dirty="0" err="1">
                <a:solidFill>
                  <a:srgbClr val="002060"/>
                </a:solidFill>
                <a:latin typeface="+mj-lt"/>
              </a:rPr>
              <a:t>estas</a:t>
            </a:r>
            <a:r>
              <a:rPr lang="en-GB" sz="2000" dirty="0">
                <a:solidFill>
                  <a:srgbClr val="002060"/>
                </a:solidFill>
                <a:latin typeface="+mj-lt"/>
              </a:rPr>
              <a:t> </a:t>
            </a:r>
            <a:r>
              <a:rPr lang="en-GB" sz="2000" dirty="0" err="1">
                <a:solidFill>
                  <a:srgbClr val="002060"/>
                </a:solidFill>
                <a:latin typeface="+mj-lt"/>
              </a:rPr>
              <a:t>comunidades</a:t>
            </a:r>
            <a:r>
              <a:rPr lang="en-GB" sz="2000" dirty="0">
                <a:solidFill>
                  <a:srgbClr val="002060"/>
                </a:solidFill>
                <a:latin typeface="+mj-lt"/>
              </a:rPr>
              <a:t> lo </a:t>
            </a:r>
            <a:r>
              <a:rPr lang="en-GB" sz="2000" dirty="0" err="1">
                <a:solidFill>
                  <a:srgbClr val="002060"/>
                </a:solidFill>
                <a:latin typeface="+mj-lt"/>
              </a:rPr>
              <a:t>consideraba</a:t>
            </a:r>
            <a:r>
              <a:rPr lang="en-GB" sz="2000" dirty="0">
                <a:solidFill>
                  <a:srgbClr val="002060"/>
                </a:solidFill>
                <a:latin typeface="+mj-lt"/>
              </a:rPr>
              <a:t> </a:t>
            </a:r>
            <a:r>
              <a:rPr lang="en-GB" sz="2000" dirty="0" err="1">
                <a:solidFill>
                  <a:srgbClr val="002060"/>
                </a:solidFill>
                <a:latin typeface="+mj-lt"/>
              </a:rPr>
              <a:t>una</a:t>
            </a:r>
            <a:r>
              <a:rPr lang="en-GB" sz="2000" dirty="0">
                <a:solidFill>
                  <a:srgbClr val="002060"/>
                </a:solidFill>
                <a:latin typeface="+mj-lt"/>
              </a:rPr>
              <a:t> _______  _________.</a:t>
            </a:r>
          </a:p>
        </p:txBody>
      </p:sp>
      <p:sp>
        <p:nvSpPr>
          <p:cNvPr id="9" name="Rounded Rectangle 11">
            <a:extLst>
              <a:ext uri="{FF2B5EF4-FFF2-40B4-BE49-F238E27FC236}">
                <a16:creationId xmlns:a16="http://schemas.microsoft.com/office/drawing/2014/main" id="{1CC71740-44FF-3A4C-801E-59B86A75BD62}"/>
              </a:ext>
            </a:extLst>
          </p:cNvPr>
          <p:cNvSpPr/>
          <p:nvPr/>
        </p:nvSpPr>
        <p:spPr>
          <a:xfrm>
            <a:off x="8613471" y="258166"/>
            <a:ext cx="331467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10" name="Título 1">
            <a:extLst>
              <a:ext uri="{FF2B5EF4-FFF2-40B4-BE49-F238E27FC236}">
                <a16:creationId xmlns:a16="http://schemas.microsoft.com/office/drawing/2014/main" id="{699DE65B-5090-4A49-BDD4-4B31C4387100}"/>
              </a:ext>
            </a:extLst>
          </p:cNvPr>
          <p:cNvSpPr txBox="1">
            <a:spLocks/>
          </p:cNvSpPr>
          <p:nvPr/>
        </p:nvSpPr>
        <p:spPr>
          <a:xfrm>
            <a:off x="8613471" y="267016"/>
            <a:ext cx="3314672" cy="40092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2000" b="1">
                <a:solidFill>
                  <a:schemeClr val="bg1"/>
                </a:solidFill>
              </a:rPr>
              <a:t>escuchar / escribir / leer</a:t>
            </a:r>
            <a:endParaRPr lang="es-GB" sz="2000" b="1" dirty="0">
              <a:solidFill>
                <a:schemeClr val="bg1"/>
              </a:solidFill>
            </a:endParaRPr>
          </a:p>
        </p:txBody>
      </p:sp>
      <p:sp>
        <p:nvSpPr>
          <p:cNvPr id="3" name="TextBox 2"/>
          <p:cNvSpPr txBox="1"/>
          <p:nvPr/>
        </p:nvSpPr>
        <p:spPr>
          <a:xfrm>
            <a:off x="4390422" y="2037031"/>
            <a:ext cx="887263" cy="400110"/>
          </a:xfrm>
          <a:prstGeom prst="rect">
            <a:avLst/>
          </a:prstGeom>
          <a:noFill/>
        </p:spPr>
        <p:txBody>
          <a:bodyPr wrap="square" rtlCol="0">
            <a:spAutoFit/>
          </a:bodyPr>
          <a:lstStyle/>
          <a:p>
            <a:pPr algn="l"/>
            <a:r>
              <a:rPr lang="en-GB" sz="2000" b="1" dirty="0" err="1">
                <a:solidFill>
                  <a:srgbClr val="002060"/>
                </a:solidFill>
                <a:latin typeface="+mj-lt"/>
              </a:rPr>
              <a:t>buen</a:t>
            </a:r>
            <a:endParaRPr lang="en-GB" sz="2000" b="1" dirty="0">
              <a:solidFill>
                <a:srgbClr val="002060"/>
              </a:solidFill>
              <a:latin typeface="+mj-lt"/>
            </a:endParaRPr>
          </a:p>
        </p:txBody>
      </p:sp>
      <p:sp>
        <p:nvSpPr>
          <p:cNvPr id="11" name="TextBox 10"/>
          <p:cNvSpPr txBox="1"/>
          <p:nvPr/>
        </p:nvSpPr>
        <p:spPr>
          <a:xfrm>
            <a:off x="5563598" y="2037031"/>
            <a:ext cx="1328278" cy="400110"/>
          </a:xfrm>
          <a:prstGeom prst="rect">
            <a:avLst/>
          </a:prstGeom>
          <a:noFill/>
        </p:spPr>
        <p:txBody>
          <a:bodyPr wrap="square" rtlCol="0">
            <a:spAutoFit/>
          </a:bodyPr>
          <a:lstStyle/>
          <a:p>
            <a:pPr algn="l"/>
            <a:r>
              <a:rPr lang="en-GB" sz="2000" b="1" dirty="0" err="1">
                <a:solidFill>
                  <a:srgbClr val="002060"/>
                </a:solidFill>
                <a:latin typeface="+mj-lt"/>
              </a:rPr>
              <a:t>negocio</a:t>
            </a:r>
            <a:endParaRPr lang="en-GB" sz="2000" b="1" dirty="0">
              <a:solidFill>
                <a:srgbClr val="002060"/>
              </a:solidFill>
              <a:latin typeface="+mj-lt"/>
            </a:endParaRPr>
          </a:p>
        </p:txBody>
      </p:sp>
      <p:sp>
        <p:nvSpPr>
          <p:cNvPr id="4" name="Rectangle 3"/>
          <p:cNvSpPr/>
          <p:nvPr/>
        </p:nvSpPr>
        <p:spPr>
          <a:xfrm>
            <a:off x="2499370" y="2974857"/>
            <a:ext cx="1385316" cy="400110"/>
          </a:xfrm>
          <a:prstGeom prst="rect">
            <a:avLst/>
          </a:prstGeom>
        </p:spPr>
        <p:txBody>
          <a:bodyPr wrap="none">
            <a:spAutoFit/>
          </a:bodyPr>
          <a:lstStyle/>
          <a:p>
            <a:r>
              <a:rPr lang="en-GB" sz="2000" b="1" dirty="0" err="1">
                <a:solidFill>
                  <a:srgbClr val="002060"/>
                </a:solidFill>
                <a:latin typeface="+mj-lt"/>
              </a:rPr>
              <a:t>actividad</a:t>
            </a:r>
            <a:endParaRPr lang="en-GB" sz="2000" b="1" dirty="0">
              <a:latin typeface="+mj-lt"/>
            </a:endParaRPr>
          </a:p>
        </p:txBody>
      </p:sp>
      <p:sp>
        <p:nvSpPr>
          <p:cNvPr id="12" name="Rectangle 11"/>
          <p:cNvSpPr/>
          <p:nvPr/>
        </p:nvSpPr>
        <p:spPr>
          <a:xfrm>
            <a:off x="4328932" y="2974857"/>
            <a:ext cx="870751" cy="400110"/>
          </a:xfrm>
          <a:prstGeom prst="rect">
            <a:avLst/>
          </a:prstGeom>
        </p:spPr>
        <p:txBody>
          <a:bodyPr wrap="none">
            <a:spAutoFit/>
          </a:bodyPr>
          <a:lstStyle/>
          <a:p>
            <a:r>
              <a:rPr lang="en-GB" sz="2000" b="1" dirty="0" err="1">
                <a:solidFill>
                  <a:srgbClr val="002060"/>
                </a:solidFill>
                <a:latin typeface="+mj-lt"/>
              </a:rPr>
              <a:t>ilegal</a:t>
            </a:r>
            <a:endParaRPr lang="en-GB" sz="2000" b="1" dirty="0">
              <a:latin typeface="+mj-lt"/>
            </a:endParaRPr>
          </a:p>
        </p:txBody>
      </p:sp>
      <p:sp>
        <p:nvSpPr>
          <p:cNvPr id="13" name="Rectangle 12"/>
          <p:cNvSpPr/>
          <p:nvPr/>
        </p:nvSpPr>
        <p:spPr>
          <a:xfrm>
            <a:off x="8115242" y="2558023"/>
            <a:ext cx="845103" cy="400110"/>
          </a:xfrm>
          <a:prstGeom prst="rect">
            <a:avLst/>
          </a:prstGeom>
        </p:spPr>
        <p:txBody>
          <a:bodyPr wrap="none">
            <a:spAutoFit/>
          </a:bodyPr>
          <a:lstStyle/>
          <a:p>
            <a:r>
              <a:rPr lang="en-GB" sz="2000" b="1" dirty="0" err="1">
                <a:solidFill>
                  <a:srgbClr val="002060"/>
                </a:solidFill>
                <a:latin typeface="+mj-lt"/>
              </a:rPr>
              <a:t>poco</a:t>
            </a:r>
            <a:endParaRPr lang="en-GB" sz="2000" b="1" dirty="0">
              <a:latin typeface="+mj-lt"/>
            </a:endParaRPr>
          </a:p>
        </p:txBody>
      </p:sp>
      <p:sp>
        <p:nvSpPr>
          <p:cNvPr id="14" name="Rectangle 13"/>
          <p:cNvSpPr/>
          <p:nvPr/>
        </p:nvSpPr>
        <p:spPr>
          <a:xfrm>
            <a:off x="9274356" y="2494757"/>
            <a:ext cx="1059906" cy="400110"/>
          </a:xfrm>
          <a:prstGeom prst="rect">
            <a:avLst/>
          </a:prstGeom>
        </p:spPr>
        <p:txBody>
          <a:bodyPr wrap="none">
            <a:spAutoFit/>
          </a:bodyPr>
          <a:lstStyle/>
          <a:p>
            <a:r>
              <a:rPr lang="en-GB" sz="2000" b="1" dirty="0" err="1">
                <a:solidFill>
                  <a:srgbClr val="002060"/>
                </a:solidFill>
                <a:latin typeface="+mj-lt"/>
              </a:rPr>
              <a:t>tiempo</a:t>
            </a:r>
            <a:endParaRPr lang="en-GB" sz="2000" b="1" dirty="0">
              <a:latin typeface="+mj-lt"/>
            </a:endParaRPr>
          </a:p>
        </p:txBody>
      </p:sp>
      <p:sp>
        <p:nvSpPr>
          <p:cNvPr id="15" name="Rectangle 14"/>
          <p:cNvSpPr/>
          <p:nvPr/>
        </p:nvSpPr>
        <p:spPr>
          <a:xfrm>
            <a:off x="5740095" y="3455952"/>
            <a:ext cx="1311578" cy="400110"/>
          </a:xfrm>
          <a:prstGeom prst="rect">
            <a:avLst/>
          </a:prstGeom>
        </p:spPr>
        <p:txBody>
          <a:bodyPr wrap="none">
            <a:spAutoFit/>
          </a:bodyPr>
          <a:lstStyle/>
          <a:p>
            <a:r>
              <a:rPr lang="en-GB" sz="2000" b="1" dirty="0">
                <a:solidFill>
                  <a:srgbClr val="002060"/>
                </a:solidFill>
                <a:latin typeface="+mj-lt"/>
              </a:rPr>
              <a:t>personas</a:t>
            </a:r>
            <a:endParaRPr lang="en-GB" sz="2000" b="1" dirty="0">
              <a:latin typeface="+mj-lt"/>
            </a:endParaRPr>
          </a:p>
        </p:txBody>
      </p:sp>
      <p:sp>
        <p:nvSpPr>
          <p:cNvPr id="16" name="Rectangle 15"/>
          <p:cNvSpPr/>
          <p:nvPr/>
        </p:nvSpPr>
        <p:spPr>
          <a:xfrm>
            <a:off x="7385079" y="3477849"/>
            <a:ext cx="1654620" cy="400110"/>
          </a:xfrm>
          <a:prstGeom prst="rect">
            <a:avLst/>
          </a:prstGeom>
        </p:spPr>
        <p:txBody>
          <a:bodyPr wrap="none">
            <a:spAutoFit/>
          </a:bodyPr>
          <a:lstStyle/>
          <a:p>
            <a:r>
              <a:rPr lang="en-GB" sz="2000" b="1" dirty="0" err="1">
                <a:solidFill>
                  <a:srgbClr val="002060"/>
                </a:solidFill>
                <a:latin typeface="+mj-lt"/>
              </a:rPr>
              <a:t>importantes</a:t>
            </a:r>
            <a:endParaRPr lang="en-GB" sz="2000" b="1" dirty="0">
              <a:latin typeface="+mj-lt"/>
            </a:endParaRPr>
          </a:p>
        </p:txBody>
      </p:sp>
      <p:sp>
        <p:nvSpPr>
          <p:cNvPr id="17" name="Rectangle 16"/>
          <p:cNvSpPr/>
          <p:nvPr/>
        </p:nvSpPr>
        <p:spPr>
          <a:xfrm>
            <a:off x="8921151" y="3899557"/>
            <a:ext cx="1024639" cy="400110"/>
          </a:xfrm>
          <a:prstGeom prst="rect">
            <a:avLst/>
          </a:prstGeom>
        </p:spPr>
        <p:txBody>
          <a:bodyPr wrap="none">
            <a:spAutoFit/>
          </a:bodyPr>
          <a:lstStyle/>
          <a:p>
            <a:r>
              <a:rPr lang="en-GB" sz="2000" b="1" dirty="0">
                <a:solidFill>
                  <a:srgbClr val="002060"/>
                </a:solidFill>
                <a:latin typeface="+mj-lt"/>
              </a:rPr>
              <a:t>barrios</a:t>
            </a:r>
            <a:endParaRPr lang="en-GB" sz="2000" b="1" dirty="0">
              <a:latin typeface="+mj-lt"/>
            </a:endParaRPr>
          </a:p>
        </p:txBody>
      </p:sp>
      <p:sp>
        <p:nvSpPr>
          <p:cNvPr id="18" name="Rectangle 17"/>
          <p:cNvSpPr/>
          <p:nvPr/>
        </p:nvSpPr>
        <p:spPr>
          <a:xfrm>
            <a:off x="514558" y="4420448"/>
            <a:ext cx="1045479" cy="400110"/>
          </a:xfrm>
          <a:prstGeom prst="rect">
            <a:avLst/>
          </a:prstGeom>
        </p:spPr>
        <p:txBody>
          <a:bodyPr wrap="none">
            <a:spAutoFit/>
          </a:bodyPr>
          <a:lstStyle/>
          <a:p>
            <a:r>
              <a:rPr lang="en-GB" sz="2000" b="1" dirty="0" err="1">
                <a:solidFill>
                  <a:srgbClr val="002060"/>
                </a:solidFill>
                <a:latin typeface="+mj-lt"/>
              </a:rPr>
              <a:t>pobres</a:t>
            </a:r>
            <a:endParaRPr lang="en-GB" sz="2000" b="1" dirty="0">
              <a:latin typeface="+mj-lt"/>
            </a:endParaRPr>
          </a:p>
        </p:txBody>
      </p:sp>
      <p:sp>
        <p:nvSpPr>
          <p:cNvPr id="19" name="Rectangle 18"/>
          <p:cNvSpPr/>
          <p:nvPr/>
        </p:nvSpPr>
        <p:spPr>
          <a:xfrm>
            <a:off x="6009322" y="4820558"/>
            <a:ext cx="760144" cy="400110"/>
          </a:xfrm>
          <a:prstGeom prst="rect">
            <a:avLst/>
          </a:prstGeom>
        </p:spPr>
        <p:txBody>
          <a:bodyPr wrap="none">
            <a:spAutoFit/>
          </a:bodyPr>
          <a:lstStyle/>
          <a:p>
            <a:r>
              <a:rPr lang="en-GB" sz="2000" b="1" dirty="0">
                <a:solidFill>
                  <a:srgbClr val="002060"/>
                </a:solidFill>
                <a:latin typeface="+mj-lt"/>
              </a:rPr>
              <a:t>gran</a:t>
            </a:r>
            <a:endParaRPr lang="en-GB" sz="2000" b="1" dirty="0">
              <a:latin typeface="+mj-lt"/>
            </a:endParaRPr>
          </a:p>
        </p:txBody>
      </p:sp>
      <p:sp>
        <p:nvSpPr>
          <p:cNvPr id="20" name="Rectangle 19"/>
          <p:cNvSpPr/>
          <p:nvPr/>
        </p:nvSpPr>
        <p:spPr>
          <a:xfrm>
            <a:off x="7051673" y="4836662"/>
            <a:ext cx="1199367" cy="400110"/>
          </a:xfrm>
          <a:prstGeom prst="rect">
            <a:avLst/>
          </a:prstGeom>
        </p:spPr>
        <p:txBody>
          <a:bodyPr wrap="none">
            <a:spAutoFit/>
          </a:bodyPr>
          <a:lstStyle/>
          <a:p>
            <a:r>
              <a:rPr lang="en-GB" sz="2000" b="1" dirty="0">
                <a:solidFill>
                  <a:srgbClr val="002060"/>
                </a:solidFill>
                <a:latin typeface="+mj-lt"/>
              </a:rPr>
              <a:t>persona</a:t>
            </a:r>
            <a:endParaRPr lang="en-GB" sz="2000" b="1" dirty="0">
              <a:latin typeface="+mj-lt"/>
            </a:endParaRPr>
          </a:p>
        </p:txBody>
      </p:sp>
      <p:sp>
        <p:nvSpPr>
          <p:cNvPr id="22" name="Rounded Rectangle 11">
            <a:extLst>
              <a:ext uri="{FF2B5EF4-FFF2-40B4-BE49-F238E27FC236}">
                <a16:creationId xmlns:a16="http://schemas.microsoft.com/office/drawing/2014/main" id="{1CC71740-44FF-3A4C-801E-59B86A75BD62}"/>
              </a:ext>
            </a:extLst>
          </p:cNvPr>
          <p:cNvSpPr/>
          <p:nvPr/>
        </p:nvSpPr>
        <p:spPr>
          <a:xfrm>
            <a:off x="7536419" y="5432641"/>
            <a:ext cx="454443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sym typeface="Arial"/>
            </a:endParaRPr>
          </a:p>
        </p:txBody>
      </p:sp>
      <p:sp>
        <p:nvSpPr>
          <p:cNvPr id="23" name="Título 1">
            <a:extLst>
              <a:ext uri="{FF2B5EF4-FFF2-40B4-BE49-F238E27FC236}">
                <a16:creationId xmlns:a16="http://schemas.microsoft.com/office/drawing/2014/main" id="{699DE65B-5090-4A49-BDD4-4B31C4387100}"/>
              </a:ext>
            </a:extLst>
          </p:cNvPr>
          <p:cNvSpPr txBox="1">
            <a:spLocks/>
          </p:cNvSpPr>
          <p:nvPr/>
        </p:nvSpPr>
        <p:spPr>
          <a:xfrm>
            <a:off x="7536419" y="5441491"/>
            <a:ext cx="4544439" cy="4009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a:solidFill>
                  <a:schemeClr val="bg1"/>
                </a:solidFill>
              </a:rPr>
              <a:t>*el narcotráfico = drug trafficking</a:t>
            </a:r>
            <a:endParaRPr lang="en-GB" sz="2000" b="1" dirty="0">
              <a:solidFill>
                <a:schemeClr val="bg1"/>
              </a:solidFill>
            </a:endParaRPr>
          </a:p>
        </p:txBody>
      </p:sp>
      <p:sp>
        <p:nvSpPr>
          <p:cNvPr id="24" name="Rounded Rectangle 11">
            <a:extLst>
              <a:ext uri="{FF2B5EF4-FFF2-40B4-BE49-F238E27FC236}">
                <a16:creationId xmlns:a16="http://schemas.microsoft.com/office/drawing/2014/main" id="{1CC71740-44FF-3A4C-801E-59B86A75BD62}"/>
              </a:ext>
            </a:extLst>
          </p:cNvPr>
          <p:cNvSpPr/>
          <p:nvPr/>
        </p:nvSpPr>
        <p:spPr>
          <a:xfrm>
            <a:off x="7536419" y="5919967"/>
            <a:ext cx="454443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sym typeface="Arial"/>
            </a:endParaRPr>
          </a:p>
        </p:txBody>
      </p:sp>
      <p:sp>
        <p:nvSpPr>
          <p:cNvPr id="25" name="Título 1">
            <a:extLst>
              <a:ext uri="{FF2B5EF4-FFF2-40B4-BE49-F238E27FC236}">
                <a16:creationId xmlns:a16="http://schemas.microsoft.com/office/drawing/2014/main" id="{699DE65B-5090-4A49-BDD4-4B31C4387100}"/>
              </a:ext>
            </a:extLst>
          </p:cNvPr>
          <p:cNvSpPr txBox="1">
            <a:spLocks/>
          </p:cNvSpPr>
          <p:nvPr/>
        </p:nvSpPr>
        <p:spPr>
          <a:xfrm>
            <a:off x="7536419" y="5928817"/>
            <a:ext cx="4818743" cy="4009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a:solidFill>
                  <a:schemeClr val="bg1"/>
                </a:solidFill>
              </a:rPr>
              <a:t>*secuestrar = to kidnap, kidnapping</a:t>
            </a:r>
            <a:endParaRPr lang="en-GB" sz="2000" b="1" dirty="0">
              <a:solidFill>
                <a:schemeClr val="bg1"/>
              </a:solidFill>
            </a:endParaRPr>
          </a:p>
        </p:txBody>
      </p:sp>
      <p:sp>
        <p:nvSpPr>
          <p:cNvPr id="27" name="Rounded Rectangle 11">
            <a:extLst>
              <a:ext uri="{FF2B5EF4-FFF2-40B4-BE49-F238E27FC236}">
                <a16:creationId xmlns:a16="http://schemas.microsoft.com/office/drawing/2014/main" id="{1CC71740-44FF-3A4C-801E-59B86A75BD62}"/>
              </a:ext>
            </a:extLst>
          </p:cNvPr>
          <p:cNvSpPr/>
          <p:nvPr/>
        </p:nvSpPr>
        <p:spPr>
          <a:xfrm>
            <a:off x="4124709" y="5906375"/>
            <a:ext cx="326037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sym typeface="Arial"/>
            </a:endParaRPr>
          </a:p>
        </p:txBody>
      </p:sp>
      <p:sp>
        <p:nvSpPr>
          <p:cNvPr id="28" name="Título 1">
            <a:extLst>
              <a:ext uri="{FF2B5EF4-FFF2-40B4-BE49-F238E27FC236}">
                <a16:creationId xmlns:a16="http://schemas.microsoft.com/office/drawing/2014/main" id="{699DE65B-5090-4A49-BDD4-4B31C4387100}"/>
              </a:ext>
            </a:extLst>
          </p:cNvPr>
          <p:cNvSpPr txBox="1">
            <a:spLocks/>
          </p:cNvSpPr>
          <p:nvPr/>
        </p:nvSpPr>
        <p:spPr>
          <a:xfrm>
            <a:off x="4235271" y="5918698"/>
            <a:ext cx="3149808" cy="4009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a:solidFill>
                  <a:schemeClr val="bg1"/>
                </a:solidFill>
              </a:rPr>
              <a:t>*la violencia = violence</a:t>
            </a:r>
            <a:endParaRPr lang="en-GB" sz="2000" b="1" dirty="0">
              <a:solidFill>
                <a:schemeClr val="bg1"/>
              </a:solidFill>
            </a:endParaRPr>
          </a:p>
        </p:txBody>
      </p:sp>
      <p:pic>
        <p:nvPicPr>
          <p:cNvPr id="29" name="Picture 28"/>
          <p:cNvPicPr>
            <a:picLocks noChangeAspect="1"/>
          </p:cNvPicPr>
          <p:nvPr/>
        </p:nvPicPr>
        <p:blipFill rotWithShape="1">
          <a:blip r:embed="rId6"/>
          <a:srcRect l="16110" t="4805" r="9751"/>
          <a:stretch/>
        </p:blipFill>
        <p:spPr>
          <a:xfrm>
            <a:off x="2764469" y="5373718"/>
            <a:ext cx="1120217" cy="865803"/>
          </a:xfrm>
          <a:prstGeom prst="rect">
            <a:avLst/>
          </a:prstGeom>
        </p:spPr>
      </p:pic>
      <p:pic>
        <p:nvPicPr>
          <p:cNvPr id="1030" name="Picture 6" descr="Pablo Escobar Graphics Design - Free image on Pixabay"/>
          <p:cNvPicPr>
            <a:picLocks noChangeAspect="1" noChangeArrowheads="1"/>
          </p:cNvPicPr>
          <p:nvPr/>
        </p:nvPicPr>
        <p:blipFill rotWithShape="1">
          <a:blip r:embed="rId7">
            <a:extLst>
              <a:ext uri="{28A0092B-C50C-407E-A947-70E740481C1C}">
                <a14:useLocalDpi xmlns:a14="http://schemas.microsoft.com/office/drawing/2010/main" val="0"/>
              </a:ext>
            </a:extLst>
          </a:blip>
          <a:srcRect b="31441"/>
          <a:stretch/>
        </p:blipFill>
        <p:spPr bwMode="auto">
          <a:xfrm>
            <a:off x="11093297" y="1866172"/>
            <a:ext cx="1162038" cy="1141938"/>
          </a:xfrm>
          <a:prstGeom prst="rect">
            <a:avLst/>
          </a:prstGeom>
          <a:noFill/>
          <a:extLst>
            <a:ext uri="{909E8E84-426E-40DD-AFC4-6F175D3DCCD1}">
              <a14:hiddenFill xmlns:a14="http://schemas.microsoft.com/office/drawing/2010/main">
                <a:solidFill>
                  <a:srgbClr val="FFFFFF"/>
                </a:solidFill>
              </a14:hiddenFill>
            </a:ext>
          </a:extLst>
        </p:spPr>
      </p:pic>
      <p:sp>
        <p:nvSpPr>
          <p:cNvPr id="1024" name="TextBox 1023"/>
          <p:cNvSpPr txBox="1"/>
          <p:nvPr/>
        </p:nvSpPr>
        <p:spPr>
          <a:xfrm>
            <a:off x="4882542" y="606529"/>
            <a:ext cx="4307399" cy="400110"/>
          </a:xfrm>
          <a:prstGeom prst="rect">
            <a:avLst/>
          </a:prstGeom>
          <a:noFill/>
        </p:spPr>
        <p:txBody>
          <a:bodyPr wrap="square" rtlCol="0">
            <a:spAutoFit/>
          </a:bodyPr>
          <a:lstStyle/>
          <a:p>
            <a:pPr algn="l"/>
            <a:r>
              <a:rPr lang="en-GB" sz="2000" b="1">
                <a:solidFill>
                  <a:schemeClr val="accent5">
                    <a:lumMod val="50000"/>
                  </a:schemeClr>
                </a:solidFill>
                <a:latin typeface="+mj-lt"/>
              </a:rPr>
              <a:t>Escucha y completa el texto.</a:t>
            </a:r>
            <a:endParaRPr lang="en-GB" sz="2000" b="1" dirty="0">
              <a:solidFill>
                <a:schemeClr val="accent5">
                  <a:lumMod val="50000"/>
                </a:schemeClr>
              </a:solidFill>
              <a:latin typeface="+mj-lt"/>
            </a:endParaRPr>
          </a:p>
        </p:txBody>
      </p:sp>
      <p:pic>
        <p:nvPicPr>
          <p:cNvPr id="7" name="Texto medellín.wav" descr="Texto medellín.wav">
            <a:hlinkClick r:id="" action="ppaction://media"/>
            <a:extLst>
              <a:ext uri="{FF2B5EF4-FFF2-40B4-BE49-F238E27FC236}">
                <a16:creationId xmlns:a16="http://schemas.microsoft.com/office/drawing/2014/main" id="{1D1B849E-D8D0-6241-8218-AF431F531D2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1407" y="3461083"/>
            <a:ext cx="812800" cy="812800"/>
          </a:xfrm>
          <a:prstGeom prst="rect">
            <a:avLst/>
          </a:prstGeom>
        </p:spPr>
      </p:pic>
    </p:spTree>
    <p:extLst>
      <p:ext uri="{BB962C8B-B14F-4D97-AF65-F5344CB8AC3E}">
        <p14:creationId xmlns:p14="http://schemas.microsoft.com/office/powerpoint/2010/main" val="291750894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581" y="1083234"/>
            <a:ext cx="10270270" cy="4752840"/>
          </a:xfrm>
          <a:prstGeom prst="rect">
            <a:avLst/>
          </a:prstGeom>
        </p:spPr>
        <p:txBody>
          <a:bodyPr wrap="square">
            <a:spAutoFit/>
          </a:bodyPr>
          <a:lstStyle/>
          <a:p>
            <a:pPr>
              <a:lnSpc>
                <a:spcPct val="150000"/>
              </a:lnSpc>
              <a:spcAft>
                <a:spcPts val="800"/>
              </a:spcAft>
            </a:pP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Escobar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murió</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en</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el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año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1993. Hoy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en</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día Medellín es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mucho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más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__________</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En</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general la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gente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puede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vivir</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tranquilamente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La zona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urbana</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es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bastante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agradable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con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museos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plazas y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parques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Medellín es la </a:t>
            </a: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________ </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ciudad de Colombia que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tiene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su</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_________ metro y una red de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metrocables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(un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tipo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de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transporte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que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conecta</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las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partes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altas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de la ciudad con las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partes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bajas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En</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2012,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incluso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ganó</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un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premio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nivel</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____________ por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estos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proyectos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de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transporte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público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p>
          <a:p>
            <a:pPr>
              <a:lnSpc>
                <a:spcPct val="150000"/>
              </a:lnSpc>
              <a:spcAft>
                <a:spcPts val="800"/>
              </a:spcAft>
            </a:pP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Al </a:t>
            </a: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_________</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tiempo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la ciudad no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olvida</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su</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pasado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________</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En</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2006 el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gobierno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abrió</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un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museo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la “Casa de la Memoria”, para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acordarse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de la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violencia</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y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promover</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el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diálogo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La idea: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aprender</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del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pasado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para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crear</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un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futuro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_______</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a:t>
            </a: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7" name="Rounded Rectangle 11">
            <a:extLst>
              <a:ext uri="{FF2B5EF4-FFF2-40B4-BE49-F238E27FC236}">
                <a16:creationId xmlns:a16="http://schemas.microsoft.com/office/drawing/2014/main" id="{1CC71740-44FF-3A4C-801E-59B86A75BD62}"/>
              </a:ext>
            </a:extLst>
          </p:cNvPr>
          <p:cNvSpPr/>
          <p:nvPr/>
        </p:nvSpPr>
        <p:spPr>
          <a:xfrm>
            <a:off x="10530446" y="258166"/>
            <a:ext cx="139769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8" name="Título 1">
            <a:extLst>
              <a:ext uri="{FF2B5EF4-FFF2-40B4-BE49-F238E27FC236}">
                <a16:creationId xmlns:a16="http://schemas.microsoft.com/office/drawing/2014/main" id="{699DE65B-5090-4A49-BDD4-4B31C4387100}"/>
              </a:ext>
            </a:extLst>
          </p:cNvPr>
          <p:cNvSpPr txBox="1">
            <a:spLocks/>
          </p:cNvSpPr>
          <p:nvPr/>
        </p:nvSpPr>
        <p:spPr>
          <a:xfrm>
            <a:off x="10927422" y="296863"/>
            <a:ext cx="1243149" cy="40092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2000" b="1">
                <a:solidFill>
                  <a:schemeClr val="bg1"/>
                </a:solidFill>
              </a:rPr>
              <a:t>leer</a:t>
            </a:r>
            <a:endParaRPr lang="es-GB" sz="2000" b="1" dirty="0">
              <a:solidFill>
                <a:schemeClr val="bg1"/>
              </a:solidFill>
            </a:endParaRPr>
          </a:p>
        </p:txBody>
      </p:sp>
      <p:sp>
        <p:nvSpPr>
          <p:cNvPr id="2" name="Title 1"/>
          <p:cNvSpPr>
            <a:spLocks noGrp="1"/>
          </p:cNvSpPr>
          <p:nvPr>
            <p:ph type="title"/>
          </p:nvPr>
        </p:nvSpPr>
        <p:spPr>
          <a:xfrm>
            <a:off x="0" y="406227"/>
            <a:ext cx="6878782" cy="505715"/>
          </a:xfrm>
        </p:spPr>
        <p:txBody>
          <a:bodyPr>
            <a:noAutofit/>
          </a:bodyPr>
          <a:lstStyle/>
          <a:p>
            <a:r>
              <a:rPr lang="en-GB" sz="2600" b="1">
                <a:solidFill>
                  <a:schemeClr val="bg1"/>
                </a:solidFill>
                <a:latin typeface="Century Gothic" panose="020B0502020202020204" pitchFamily="34" charset="0"/>
              </a:rPr>
              <a:t>El Medellín de hoy</a:t>
            </a:r>
            <a:endParaRPr lang="en-GB" sz="2600"/>
          </a:p>
        </p:txBody>
      </p:sp>
      <p:graphicFrame>
        <p:nvGraphicFramePr>
          <p:cNvPr id="10" name="Table 9"/>
          <p:cNvGraphicFramePr>
            <a:graphicFrameLocks noGrp="1"/>
          </p:cNvGraphicFramePr>
          <p:nvPr>
            <p:extLst/>
          </p:nvPr>
        </p:nvGraphicFramePr>
        <p:xfrm>
          <a:off x="1763294" y="5866082"/>
          <a:ext cx="7771574" cy="396240"/>
        </p:xfrm>
        <a:graphic>
          <a:graphicData uri="http://schemas.openxmlformats.org/drawingml/2006/table">
            <a:tbl>
              <a:tblPr firstRow="1" bandRow="1">
                <a:tableStyleId>{BC89EF96-8CEA-46FF-86C4-4CE0E7609802}</a:tableStyleId>
              </a:tblPr>
              <a:tblGrid>
                <a:gridCol w="1186530">
                  <a:extLst>
                    <a:ext uri="{9D8B030D-6E8A-4147-A177-3AD203B41FA5}">
                      <a16:colId xmlns:a16="http://schemas.microsoft.com/office/drawing/2014/main" val="12156107"/>
                    </a:ext>
                  </a:extLst>
                </a:gridCol>
                <a:gridCol w="1068720">
                  <a:extLst>
                    <a:ext uri="{9D8B030D-6E8A-4147-A177-3AD203B41FA5}">
                      <a16:colId xmlns:a16="http://schemas.microsoft.com/office/drawing/2014/main" val="3921093773"/>
                    </a:ext>
                  </a:extLst>
                </a:gridCol>
                <a:gridCol w="1632956">
                  <a:extLst>
                    <a:ext uri="{9D8B030D-6E8A-4147-A177-3AD203B41FA5}">
                      <a16:colId xmlns:a16="http://schemas.microsoft.com/office/drawing/2014/main" val="2837971992"/>
                    </a:ext>
                  </a:extLst>
                </a:gridCol>
                <a:gridCol w="1324916">
                  <a:extLst>
                    <a:ext uri="{9D8B030D-6E8A-4147-A177-3AD203B41FA5}">
                      <a16:colId xmlns:a16="http://schemas.microsoft.com/office/drawing/2014/main" val="4162247644"/>
                    </a:ext>
                  </a:extLst>
                </a:gridCol>
                <a:gridCol w="1426232">
                  <a:extLst>
                    <a:ext uri="{9D8B030D-6E8A-4147-A177-3AD203B41FA5}">
                      <a16:colId xmlns:a16="http://schemas.microsoft.com/office/drawing/2014/main" val="1455402995"/>
                    </a:ext>
                  </a:extLst>
                </a:gridCol>
                <a:gridCol w="1132220">
                  <a:extLst>
                    <a:ext uri="{9D8B030D-6E8A-4147-A177-3AD203B41FA5}">
                      <a16:colId xmlns:a16="http://schemas.microsoft.com/office/drawing/2014/main" val="1555851473"/>
                    </a:ext>
                  </a:extLst>
                </a:gridCol>
              </a:tblGrid>
              <a:tr h="370840">
                <a:tc>
                  <a:txBody>
                    <a:bodyPr/>
                    <a:lstStyle/>
                    <a:p>
                      <a:pPr algn="ctr"/>
                      <a:r>
                        <a:rPr lang="en-GB" sz="2000" b="0">
                          <a:solidFill>
                            <a:srgbClr val="002060"/>
                          </a:solidFill>
                          <a:latin typeface="Century Gothic" panose="020B0502020202020204" pitchFamily="34" charset="0"/>
                        </a:rPr>
                        <a:t>propio</a:t>
                      </a:r>
                      <a:endParaRPr lang="en-GB" sz="2000" b="0" dirty="0">
                        <a:solidFill>
                          <a:srgbClr val="002060"/>
                        </a:solidFill>
                        <a:latin typeface="Century Gothic" panose="020B0502020202020204" pitchFamily="34" charset="0"/>
                      </a:endParaRPr>
                    </a:p>
                  </a:txBody>
                  <a:tcPr anchor="ctr"/>
                </a:tc>
                <a:tc>
                  <a:txBody>
                    <a:bodyPr/>
                    <a:lstStyle/>
                    <a:p>
                      <a:pPr algn="ctr"/>
                      <a:r>
                        <a:rPr lang="en-GB" sz="2000" b="0">
                          <a:solidFill>
                            <a:srgbClr val="002060"/>
                          </a:solidFill>
                          <a:latin typeface="Century Gothic" panose="020B0502020202020204" pitchFamily="34" charset="0"/>
                        </a:rPr>
                        <a:t>única</a:t>
                      </a:r>
                      <a:endParaRPr lang="en-GB" sz="2000" b="0" dirty="0">
                        <a:solidFill>
                          <a:srgbClr val="002060"/>
                        </a:solidFill>
                        <a:latin typeface="Century Gothic" panose="020B0502020202020204" pitchFamily="34" charset="0"/>
                      </a:endParaRPr>
                    </a:p>
                  </a:txBody>
                  <a:tcPr anchor="ctr"/>
                </a:tc>
                <a:tc>
                  <a:txBody>
                    <a:bodyPr/>
                    <a:lstStyle/>
                    <a:p>
                      <a:pPr algn="ctr"/>
                      <a:r>
                        <a:rPr lang="en-GB" sz="2000" b="0">
                          <a:solidFill>
                            <a:srgbClr val="002060"/>
                          </a:solidFill>
                          <a:latin typeface="Century Gothic" panose="020B0502020202020204" pitchFamily="34" charset="0"/>
                        </a:rPr>
                        <a:t>mundial</a:t>
                      </a:r>
                      <a:endParaRPr lang="en-GB" sz="2000" b="0" dirty="0">
                        <a:solidFill>
                          <a:srgbClr val="002060"/>
                        </a:solidFill>
                        <a:latin typeface="Century Gothic" panose="020B0502020202020204" pitchFamily="34" charset="0"/>
                      </a:endParaRPr>
                    </a:p>
                  </a:txBody>
                  <a:tcPr anchor="ctr"/>
                </a:tc>
                <a:tc>
                  <a:txBody>
                    <a:bodyPr/>
                    <a:lstStyle/>
                    <a:p>
                      <a:pPr algn="ctr"/>
                      <a:r>
                        <a:rPr lang="en-GB" sz="2000" b="0">
                          <a:solidFill>
                            <a:srgbClr val="002060"/>
                          </a:solidFill>
                          <a:latin typeface="Century Gothic" panose="020B0502020202020204" pitchFamily="34" charset="0"/>
                        </a:rPr>
                        <a:t>oscuro</a:t>
                      </a:r>
                      <a:endParaRPr lang="en-GB" sz="2000" b="0" dirty="0">
                        <a:solidFill>
                          <a:srgbClr val="002060"/>
                        </a:solidFill>
                        <a:latin typeface="Century Gothic" panose="020B0502020202020204" pitchFamily="34" charset="0"/>
                      </a:endParaRPr>
                    </a:p>
                  </a:txBody>
                  <a:tcPr anchor="ctr"/>
                </a:tc>
                <a:tc>
                  <a:txBody>
                    <a:bodyPr/>
                    <a:lstStyle/>
                    <a:p>
                      <a:pPr algn="ctr"/>
                      <a:r>
                        <a:rPr lang="en-GB" sz="2000" b="0" dirty="0" err="1">
                          <a:solidFill>
                            <a:srgbClr val="002060"/>
                          </a:solidFill>
                          <a:latin typeface="Century Gothic" panose="020B0502020202020204" pitchFamily="34" charset="0"/>
                        </a:rPr>
                        <a:t>seguro</a:t>
                      </a:r>
                      <a:endParaRPr lang="en-GB" sz="2000" b="0" dirty="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err="1">
                          <a:solidFill>
                            <a:srgbClr val="002060"/>
                          </a:solidFill>
                          <a:latin typeface="Century Gothic" panose="020B0502020202020204" pitchFamily="34" charset="0"/>
                        </a:rPr>
                        <a:t>mismo</a:t>
                      </a:r>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764940124"/>
                  </a:ext>
                </a:extLst>
              </a:tr>
            </a:tbl>
          </a:graphicData>
        </a:graphic>
      </p:graphicFrame>
      <p:sp>
        <p:nvSpPr>
          <p:cNvPr id="11" name="TextBox 10"/>
          <p:cNvSpPr txBox="1"/>
          <p:nvPr/>
        </p:nvSpPr>
        <p:spPr>
          <a:xfrm>
            <a:off x="220256" y="5904660"/>
            <a:ext cx="15430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Opciones</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3" name="TextBox 2"/>
          <p:cNvSpPr txBox="1"/>
          <p:nvPr/>
        </p:nvSpPr>
        <p:spPr>
          <a:xfrm>
            <a:off x="8414966" y="1175814"/>
            <a:ext cx="1067536"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rPr>
              <a:t>seguro</a:t>
            </a:r>
          </a:p>
        </p:txBody>
      </p:sp>
      <p:pic>
        <p:nvPicPr>
          <p:cNvPr id="1028" name="Picture 4" descr="File:Metrocable and Comuna 1 in Medellín 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5870" y="1790615"/>
            <a:ext cx="1974329" cy="131292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259826" y="2079147"/>
            <a:ext cx="1067536"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rPr>
              <a:t>única</a:t>
            </a:r>
          </a:p>
        </p:txBody>
      </p:sp>
      <p:sp>
        <p:nvSpPr>
          <p:cNvPr id="15" name="TextBox 14"/>
          <p:cNvSpPr txBox="1"/>
          <p:nvPr/>
        </p:nvSpPr>
        <p:spPr>
          <a:xfrm>
            <a:off x="3044664" y="2538197"/>
            <a:ext cx="1067536" cy="400110"/>
          </a:xfrm>
          <a:prstGeom prst="rect">
            <a:avLst/>
          </a:prstGeom>
          <a:noFill/>
        </p:spPr>
        <p:txBody>
          <a:bodyPr wrap="square" rtlCol="0">
            <a:spAutoFit/>
          </a:bodyPr>
          <a:lstStyle/>
          <a:p>
            <a:r>
              <a:rPr lang="en-GB" sz="2000" b="1" dirty="0" err="1">
                <a:solidFill>
                  <a:schemeClr val="accent5">
                    <a:lumMod val="50000"/>
                  </a:schemeClr>
                </a:solidFill>
                <a:latin typeface="Century Gothic" panose="020B0502020202020204" pitchFamily="34" charset="0"/>
              </a:rPr>
              <a:t>propio</a:t>
            </a:r>
            <a:endParaRPr lang="en-GB" sz="2000" b="1" dirty="0">
              <a:solidFill>
                <a:schemeClr val="accent5">
                  <a:lumMod val="50000"/>
                </a:schemeClr>
              </a:solidFill>
              <a:latin typeface="Century Gothic" panose="020B0502020202020204" pitchFamily="34" charset="0"/>
            </a:endParaRPr>
          </a:p>
        </p:txBody>
      </p:sp>
      <p:sp>
        <p:nvSpPr>
          <p:cNvPr id="17" name="TextBox 16"/>
          <p:cNvSpPr txBox="1"/>
          <p:nvPr/>
        </p:nvSpPr>
        <p:spPr>
          <a:xfrm>
            <a:off x="10142022" y="3182666"/>
            <a:ext cx="2174543" cy="400110"/>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El metrocable</a:t>
            </a:r>
          </a:p>
        </p:txBody>
      </p:sp>
      <p:sp>
        <p:nvSpPr>
          <p:cNvPr id="18" name="TextBox 17"/>
          <p:cNvSpPr txBox="1"/>
          <p:nvPr/>
        </p:nvSpPr>
        <p:spPr>
          <a:xfrm>
            <a:off x="4819115" y="3459654"/>
            <a:ext cx="1307293"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mundial</a:t>
            </a:r>
            <a:endParaRPr lang="en-GB" sz="2000" b="1" dirty="0">
              <a:solidFill>
                <a:srgbClr val="002060"/>
              </a:solidFill>
              <a:latin typeface="Century Gothic" panose="020B0502020202020204" pitchFamily="34" charset="0"/>
            </a:endParaRPr>
          </a:p>
        </p:txBody>
      </p:sp>
      <p:sp>
        <p:nvSpPr>
          <p:cNvPr id="19" name="TextBox 18"/>
          <p:cNvSpPr txBox="1"/>
          <p:nvPr/>
        </p:nvSpPr>
        <p:spPr>
          <a:xfrm>
            <a:off x="486409" y="4460449"/>
            <a:ext cx="1307293"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rPr>
              <a:t>mismo</a:t>
            </a:r>
          </a:p>
        </p:txBody>
      </p:sp>
      <p:sp>
        <p:nvSpPr>
          <p:cNvPr id="20" name="TextBox 19"/>
          <p:cNvSpPr txBox="1"/>
          <p:nvPr/>
        </p:nvSpPr>
        <p:spPr>
          <a:xfrm>
            <a:off x="6534143" y="4479983"/>
            <a:ext cx="1307293"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rPr>
              <a:t>oscuro</a:t>
            </a:r>
          </a:p>
        </p:txBody>
      </p:sp>
      <p:sp>
        <p:nvSpPr>
          <p:cNvPr id="21" name="TextBox 20"/>
          <p:cNvSpPr txBox="1"/>
          <p:nvPr/>
        </p:nvSpPr>
        <p:spPr>
          <a:xfrm>
            <a:off x="9101455" y="5370273"/>
            <a:ext cx="1307293"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mejor</a:t>
            </a:r>
            <a:endParaRPr lang="en-GB" sz="2000" b="1" dirty="0">
              <a:solidFill>
                <a:srgbClr val="002060"/>
              </a:solidFill>
              <a:latin typeface="Century Gothic" panose="020B0502020202020204" pitchFamily="34" charset="0"/>
            </a:endParaRPr>
          </a:p>
        </p:txBody>
      </p:sp>
      <p:sp>
        <p:nvSpPr>
          <p:cNvPr id="23" name="Rounded Rectangle 11">
            <a:extLst>
              <a:ext uri="{FF2B5EF4-FFF2-40B4-BE49-F238E27FC236}">
                <a16:creationId xmlns:a16="http://schemas.microsoft.com/office/drawing/2014/main" id="{1CC71740-44FF-3A4C-801E-59B86A75BD62}"/>
              </a:ext>
            </a:extLst>
          </p:cNvPr>
          <p:cNvSpPr/>
          <p:nvPr/>
        </p:nvSpPr>
        <p:spPr>
          <a:xfrm>
            <a:off x="6757832" y="246696"/>
            <a:ext cx="327546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sym typeface="Arial"/>
            </a:endParaRPr>
          </a:p>
        </p:txBody>
      </p:sp>
      <p:sp>
        <p:nvSpPr>
          <p:cNvPr id="24" name="Título 1">
            <a:extLst>
              <a:ext uri="{FF2B5EF4-FFF2-40B4-BE49-F238E27FC236}">
                <a16:creationId xmlns:a16="http://schemas.microsoft.com/office/drawing/2014/main" id="{699DE65B-5090-4A49-BDD4-4B31C4387100}"/>
              </a:ext>
            </a:extLst>
          </p:cNvPr>
          <p:cNvSpPr txBox="1">
            <a:spLocks/>
          </p:cNvSpPr>
          <p:nvPr/>
        </p:nvSpPr>
        <p:spPr>
          <a:xfrm>
            <a:off x="6868394" y="259019"/>
            <a:ext cx="3164391" cy="4009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a:solidFill>
                  <a:schemeClr val="bg1"/>
                </a:solidFill>
              </a:rPr>
              <a:t>*la violencia = violence</a:t>
            </a:r>
            <a:endParaRPr lang="en-GB" sz="2000" b="1" dirty="0">
              <a:solidFill>
                <a:schemeClr val="bg1"/>
              </a:solidFill>
            </a:endParaRPr>
          </a:p>
        </p:txBody>
      </p:sp>
      <p:pic>
        <p:nvPicPr>
          <p:cNvPr id="1030" name="Picture 6" descr="https://www.museocasadelamemoria.gov.co/wp-content/uploads/2016/11/Museo-casa-de-la-Memoria-45-1024x68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5870" y="3975047"/>
            <a:ext cx="2028549" cy="10836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0215939" y="5111979"/>
            <a:ext cx="2174543" cy="707886"/>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La Casa de la Memoria</a:t>
            </a:r>
          </a:p>
        </p:txBody>
      </p:sp>
    </p:spTree>
    <p:extLst>
      <p:ext uri="{BB962C8B-B14F-4D97-AF65-F5344CB8AC3E}">
        <p14:creationId xmlns:p14="http://schemas.microsoft.com/office/powerpoint/2010/main" val="2433172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3C424-60BC-9648-ADCD-BA5F36192941}"/>
              </a:ext>
            </a:extLst>
          </p:cNvPr>
          <p:cNvSpPr>
            <a:spLocks noGrp="1"/>
          </p:cNvSpPr>
          <p:nvPr>
            <p:ph type="title"/>
          </p:nvPr>
        </p:nvSpPr>
        <p:spPr>
          <a:xfrm>
            <a:off x="584616" y="77314"/>
            <a:ext cx="10769184" cy="1001828"/>
          </a:xfrm>
        </p:spPr>
        <p:txBody>
          <a:bodyPr>
            <a:noAutofit/>
          </a:bodyPr>
          <a:lstStyle/>
          <a:p>
            <a:pPr algn="ctr"/>
            <a:r>
              <a:rPr lang="en-US" sz="3200" b="1" dirty="0"/>
              <a:t>3/ “Inferencing skills” still encouraged</a:t>
            </a:r>
          </a:p>
        </p:txBody>
      </p:sp>
      <p:sp>
        <p:nvSpPr>
          <p:cNvPr id="3" name="Text Placeholder 2">
            <a:extLst>
              <a:ext uri="{FF2B5EF4-FFF2-40B4-BE49-F238E27FC236}">
                <a16:creationId xmlns:a16="http://schemas.microsoft.com/office/drawing/2014/main" id="{26530353-DD69-8544-879D-75DF837F7B07}"/>
              </a:ext>
            </a:extLst>
          </p:cNvPr>
          <p:cNvSpPr>
            <a:spLocks noGrp="1"/>
          </p:cNvSpPr>
          <p:nvPr>
            <p:ph type="body" idx="1"/>
          </p:nvPr>
        </p:nvSpPr>
        <p:spPr>
          <a:xfrm>
            <a:off x="265239" y="895739"/>
            <a:ext cx="11621961" cy="5201270"/>
          </a:xfrm>
        </p:spPr>
        <p:txBody>
          <a:bodyPr>
            <a:normAutofit fontScale="62500" lnSpcReduction="20000"/>
          </a:bodyPr>
          <a:lstStyle/>
          <a:p>
            <a:pPr marL="114300" indent="0">
              <a:lnSpc>
                <a:spcPct val="150000"/>
              </a:lnSpc>
              <a:buNone/>
            </a:pPr>
            <a:r>
              <a:rPr lang="en-US" sz="3800" b="1" dirty="0"/>
              <a:t>Has been a very </a:t>
            </a:r>
            <a:r>
              <a:rPr lang="en-US" sz="3800" dirty="0"/>
              <a:t>heavy reliance on </a:t>
            </a:r>
            <a:r>
              <a:rPr lang="en-US" sz="3800" b="1" dirty="0"/>
              <a:t>inferencing</a:t>
            </a:r>
            <a:endParaRPr lang="en-US" sz="3800" dirty="0"/>
          </a:p>
          <a:p>
            <a:pPr marL="114300" indent="0">
              <a:buNone/>
            </a:pPr>
            <a:r>
              <a:rPr lang="en-GB" sz="3200" b="1" dirty="0"/>
              <a:t>But successful inferencing more likely for higher proficiency </a:t>
            </a:r>
            <a:r>
              <a:rPr lang="en-GB" sz="3200" dirty="0"/>
              <a:t>-&gt; </a:t>
            </a:r>
            <a:r>
              <a:rPr lang="en-GB" sz="3200" b="1" i="1" dirty="0"/>
              <a:t>existing </a:t>
            </a:r>
            <a:r>
              <a:rPr lang="en-GB" sz="3200" dirty="0"/>
              <a:t>knowledge helpful</a:t>
            </a:r>
            <a:endParaRPr lang="en-GB" sz="3200" b="1" dirty="0"/>
          </a:p>
          <a:p>
            <a:r>
              <a:rPr lang="en-GB" sz="2600" dirty="0"/>
              <a:t>strategies more effective the </a:t>
            </a:r>
            <a:r>
              <a:rPr lang="en-GB" sz="2600" b="1" dirty="0"/>
              <a:t>more proficient </a:t>
            </a:r>
            <a:r>
              <a:rPr lang="en-GB" sz="2600" dirty="0"/>
              <a:t>learners are </a:t>
            </a:r>
            <a:r>
              <a:rPr lang="en-GB" sz="1800" dirty="0"/>
              <a:t>(</a:t>
            </a:r>
            <a:r>
              <a:rPr lang="en-GB" sz="1800" dirty="0">
                <a:hlinkClick r:id="rId3"/>
              </a:rPr>
              <a:t>Plonsky, 2011</a:t>
            </a:r>
            <a:r>
              <a:rPr lang="en-GB" sz="1800" dirty="0"/>
              <a:t>)</a:t>
            </a:r>
            <a:endParaRPr lang="en-GB" dirty="0"/>
          </a:p>
          <a:p>
            <a:pPr marL="558800" lvl="1" indent="0">
              <a:buNone/>
            </a:pPr>
            <a:r>
              <a:rPr lang="en-GB" sz="1600" dirty="0"/>
              <a:t>(e.g., </a:t>
            </a:r>
            <a:r>
              <a:rPr lang="en-GB" sz="1600" dirty="0" err="1"/>
              <a:t>Albrechtsen</a:t>
            </a:r>
            <a:r>
              <a:rPr lang="en-GB" sz="1600" dirty="0"/>
              <a:t> et al., 2008; </a:t>
            </a:r>
            <a:r>
              <a:rPr lang="en-GB" sz="1600" dirty="0" err="1"/>
              <a:t>Bengeleil</a:t>
            </a:r>
            <a:r>
              <a:rPr lang="en-GB" sz="1600" dirty="0"/>
              <a:t> &amp; </a:t>
            </a:r>
            <a:r>
              <a:rPr lang="en-GB" sz="1600" dirty="0" err="1"/>
              <a:t>Paribakht</a:t>
            </a:r>
            <a:r>
              <a:rPr lang="en-GB" sz="1600" dirty="0"/>
              <a:t>, 2004; Fraser, 1999; H. C. M. Hu &amp; Nassaji, 2012; </a:t>
            </a:r>
            <a:r>
              <a:rPr lang="en-GB" sz="1600" dirty="0" err="1"/>
              <a:t>Huckin</a:t>
            </a:r>
            <a:r>
              <a:rPr lang="en-GB" sz="1600" dirty="0"/>
              <a:t> &amp; Bloch, 1993; Nassaji, 2003; Pulido, 2007; Qian, 2005; Sternberg, 1987; </a:t>
            </a:r>
            <a:r>
              <a:rPr lang="en-GB" sz="1600" dirty="0" err="1"/>
              <a:t>Wesche</a:t>
            </a:r>
            <a:r>
              <a:rPr lang="en-GB" sz="1600" dirty="0"/>
              <a:t> &amp; </a:t>
            </a:r>
            <a:r>
              <a:rPr lang="en-GB" sz="1600" dirty="0" err="1"/>
              <a:t>Paribakht</a:t>
            </a:r>
            <a:r>
              <a:rPr lang="en-GB" sz="1600" dirty="0"/>
              <a:t>, 2009).</a:t>
            </a:r>
          </a:p>
          <a:p>
            <a:pPr marL="114300" indent="0">
              <a:lnSpc>
                <a:spcPct val="150000"/>
              </a:lnSpc>
              <a:buNone/>
            </a:pPr>
            <a:endParaRPr lang="en-GB" b="1" i="1" dirty="0"/>
          </a:p>
          <a:p>
            <a:pPr marL="114300" indent="0">
              <a:lnSpc>
                <a:spcPct val="150000"/>
              </a:lnSpc>
              <a:buNone/>
            </a:pPr>
            <a:r>
              <a:rPr lang="en-US" sz="3400" b="1" i="1" dirty="0"/>
              <a:t>Some inferencing still needed by most students, </a:t>
            </a:r>
            <a:r>
              <a:rPr lang="en-US" sz="3400" dirty="0"/>
              <a:t>as most won’t know </a:t>
            </a:r>
            <a:r>
              <a:rPr lang="en-US" sz="3400" b="1" i="1" dirty="0"/>
              <a:t>all </a:t>
            </a:r>
            <a:r>
              <a:rPr lang="en-US" sz="3400" dirty="0"/>
              <a:t>the words on list </a:t>
            </a:r>
          </a:p>
          <a:p>
            <a:pPr marL="114300" indent="0">
              <a:lnSpc>
                <a:spcPct val="150000"/>
              </a:lnSpc>
              <a:buNone/>
            </a:pPr>
            <a:r>
              <a:rPr lang="en-US" dirty="0"/>
              <a:t>	av. </a:t>
            </a:r>
            <a:r>
              <a:rPr lang="en-GB" dirty="0">
                <a:solidFill>
                  <a:srgbClr val="5B9BD5">
                    <a:lumMod val="50000"/>
                  </a:srgbClr>
                </a:solidFill>
              </a:rPr>
              <a:t>receptive knowledge 564 - 852 words </a:t>
            </a:r>
            <a:r>
              <a:rPr lang="en-GB" sz="2000" dirty="0">
                <a:solidFill>
                  <a:srgbClr val="5B9BD5">
                    <a:lumMod val="50000"/>
                  </a:srgbClr>
                </a:solidFill>
              </a:rPr>
              <a:t>(David, 2008; Milton, 2006)</a:t>
            </a:r>
            <a:endParaRPr lang="en-GB" dirty="0"/>
          </a:p>
          <a:p>
            <a:pPr marL="114300" indent="0">
              <a:lnSpc>
                <a:spcPct val="150000"/>
              </a:lnSpc>
              <a:buNone/>
            </a:pPr>
            <a:endParaRPr lang="en-GB" b="1" i="1" dirty="0"/>
          </a:p>
          <a:p>
            <a:pPr marL="114300" indent="0">
              <a:lnSpc>
                <a:spcPct val="150000"/>
              </a:lnSpc>
              <a:buNone/>
            </a:pPr>
            <a:r>
              <a:rPr lang="en-GB" sz="3800" b="1" i="1" dirty="0"/>
              <a:t>New GCSE includes a</a:t>
            </a:r>
            <a:r>
              <a:rPr lang="en-GB" sz="3800" b="1" dirty="0"/>
              <a:t> </a:t>
            </a:r>
            <a:r>
              <a:rPr lang="en-GB" sz="3800" b="1" i="1" dirty="0"/>
              <a:t>‘test of inferencing’, but identifiable and short</a:t>
            </a:r>
            <a:r>
              <a:rPr lang="en-GB" sz="3800" dirty="0"/>
              <a:t>: students must infer plausible meaning of words </a:t>
            </a:r>
            <a:r>
              <a:rPr lang="en-GB" sz="3800" b="1" i="1" dirty="0"/>
              <a:t>not</a:t>
            </a:r>
            <a:r>
              <a:rPr lang="en-GB" sz="3800" dirty="0"/>
              <a:t> on the list, when words are embedded in sentences that have all </a:t>
            </a:r>
            <a:r>
              <a:rPr lang="en-GB" sz="3800" i="1" dirty="0"/>
              <a:t>other</a:t>
            </a:r>
            <a:r>
              <a:rPr lang="en-GB" sz="3800" dirty="0"/>
              <a:t> words </a:t>
            </a:r>
            <a:r>
              <a:rPr lang="en-GB" sz="3800" b="1" dirty="0"/>
              <a:t>on</a:t>
            </a:r>
            <a:r>
              <a:rPr lang="en-GB" sz="3800" dirty="0"/>
              <a:t> the list</a:t>
            </a:r>
            <a:endParaRPr lang="en-US" sz="3800" b="1" i="1" dirty="0"/>
          </a:p>
        </p:txBody>
      </p:sp>
      <p:sp>
        <p:nvSpPr>
          <p:cNvPr id="4" name="TextBox 3">
            <a:extLst>
              <a:ext uri="{FF2B5EF4-FFF2-40B4-BE49-F238E27FC236}">
                <a16:creationId xmlns:a16="http://schemas.microsoft.com/office/drawing/2014/main" id="{974B579F-1C04-BC4A-81FF-BDFA9BAE4130}"/>
              </a:ext>
            </a:extLst>
          </p:cNvPr>
          <p:cNvSpPr txBox="1"/>
          <p:nvPr/>
        </p:nvSpPr>
        <p:spPr>
          <a:xfrm>
            <a:off x="3012142" y="6097009"/>
            <a:ext cx="9829800" cy="307777"/>
          </a:xfrm>
          <a:prstGeom prst="rect">
            <a:avLst/>
          </a:prstGeom>
          <a:noFill/>
        </p:spPr>
        <p:txBody>
          <a:bodyPr wrap="square" rtlCol="0">
            <a:spAutoFit/>
          </a:bodyPr>
          <a:lstStyle/>
          <a:p>
            <a:r>
              <a:rPr lang="en-US" dirty="0"/>
              <a:t>Dudley &amp; Marsden (in progress). Using word lists for high-stakes exams: Topic-driven versus frequency-informed. </a:t>
            </a:r>
          </a:p>
        </p:txBody>
      </p:sp>
    </p:spTree>
    <p:extLst>
      <p:ext uri="{BB962C8B-B14F-4D97-AF65-F5344CB8AC3E}">
        <p14:creationId xmlns:p14="http://schemas.microsoft.com/office/powerpoint/2010/main" val="363323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3232299" cy="867128"/>
          </a:xfrm>
          <a:prstGeom prst="rect">
            <a:avLst/>
          </a:prstGeom>
        </p:spPr>
      </p:pic>
      <p:sp>
        <p:nvSpPr>
          <p:cNvPr id="4" name="Title 3"/>
          <p:cNvSpPr>
            <a:spLocks noGrp="1"/>
          </p:cNvSpPr>
          <p:nvPr>
            <p:ph type="title"/>
          </p:nvPr>
        </p:nvSpPr>
        <p:spPr>
          <a:xfrm>
            <a:off x="0" y="296864"/>
            <a:ext cx="3508744" cy="707849"/>
          </a:xfrm>
        </p:spPr>
        <p:txBody>
          <a:bodyPr>
            <a:normAutofit/>
          </a:bodyPr>
          <a:lstStyle/>
          <a:p>
            <a:r>
              <a:rPr lang="en-GB" sz="3600" b="1" dirty="0" err="1">
                <a:solidFill>
                  <a:schemeClr val="bg1"/>
                </a:solidFill>
              </a:rPr>
              <a:t>Hanoucca</a:t>
            </a:r>
            <a:endParaRPr lang="en-GB" sz="3600" b="1" dirty="0">
              <a:solidFill>
                <a:schemeClr val="bg1"/>
              </a:solidFill>
            </a:endParaRPr>
          </a:p>
        </p:txBody>
      </p:sp>
      <p:sp>
        <p:nvSpPr>
          <p:cNvPr id="2" name="TextBox 1">
            <a:extLst>
              <a:ext uri="{FF2B5EF4-FFF2-40B4-BE49-F238E27FC236}">
                <a16:creationId xmlns:a16="http://schemas.microsoft.com/office/drawing/2014/main" id="{E34DFDF5-2D65-460D-98C8-2B2620B553D3}"/>
              </a:ext>
            </a:extLst>
          </p:cNvPr>
          <p:cNvSpPr txBox="1"/>
          <p:nvPr/>
        </p:nvSpPr>
        <p:spPr>
          <a:xfrm>
            <a:off x="282077" y="1689646"/>
            <a:ext cx="11662270" cy="2246769"/>
          </a:xfrm>
          <a:prstGeom prst="rect">
            <a:avLst/>
          </a:prstGeom>
          <a:solidFill>
            <a:schemeClr val="accent1">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Pour la communauté juive, la f</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ête importante de décembre est Hanoucca. C’est une fête de</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0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lumières</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et on utilise des bougies pour célébrer. La fête est de huit jours, et on</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0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allume</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une bougie le premier jour, deux bougies la deuxième jour … Les bougies sont un symbole de </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0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bonté </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 Dieu. Dans une vieille histoire juive, une petite bouteille d’</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huile</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 nourri une lampe pendant huit jours, beaucoup plus de temps que normalement. On mange des </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beignets</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comme un symbole de l’huile.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enfants jouent avec des </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toupies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qui contiennent une phrase religieuse. Hanoucca est plus familial et spirituel que religieux.</a:t>
            </a:r>
          </a:p>
        </p:txBody>
      </p:sp>
      <p:sp>
        <p:nvSpPr>
          <p:cNvPr id="3" name="TextBox 2">
            <a:extLst>
              <a:ext uri="{FF2B5EF4-FFF2-40B4-BE49-F238E27FC236}">
                <a16:creationId xmlns:a16="http://schemas.microsoft.com/office/drawing/2014/main" id="{3059EF06-F79B-4D43-935D-D452350DF281}"/>
              </a:ext>
            </a:extLst>
          </p:cNvPr>
          <p:cNvSpPr txBox="1"/>
          <p:nvPr/>
        </p:nvSpPr>
        <p:spPr>
          <a:xfrm>
            <a:off x="247650" y="3981629"/>
            <a:ext cx="11662270" cy="156966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huile :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type of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wood</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plant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liquid</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shoe</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beignet :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type of	drink / chair / cup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food</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toupie :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type of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toy</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book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sweet</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2517BEA4-A394-40A8-B889-69D0E17CB5C0}"/>
              </a:ext>
            </a:extLst>
          </p:cNvPr>
          <p:cNvSpPr txBox="1"/>
          <p:nvPr/>
        </p:nvSpPr>
        <p:spPr>
          <a:xfrm>
            <a:off x="247650" y="1214079"/>
            <a:ext cx="119443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 the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know 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choose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a:t>
            </a:r>
            <a:r>
              <a:rPr kumimoji="0" lang="fr-FR"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general</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meaning</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a:t>
            </a:r>
            <a:r>
              <a:rPr kumimoji="0" lang="fr-FR"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bold</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5" name="Rectangle 24">
            <a:extLst>
              <a:ext uri="{FF2B5EF4-FFF2-40B4-BE49-F238E27FC236}">
                <a16:creationId xmlns:a16="http://schemas.microsoft.com/office/drawing/2014/main" id="{10C66C23-4C01-4972-B718-ACE1B7202A85}"/>
              </a:ext>
            </a:extLst>
          </p:cNvPr>
          <p:cNvSpPr/>
          <p:nvPr/>
        </p:nvSpPr>
        <p:spPr>
          <a:xfrm>
            <a:off x="6038217" y="4406459"/>
            <a:ext cx="1183678" cy="347627"/>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9E004E26-054A-4992-B9ED-F873A8F260D0}"/>
              </a:ext>
            </a:extLst>
          </p:cNvPr>
          <p:cNvSpPr/>
          <p:nvPr/>
        </p:nvSpPr>
        <p:spPr>
          <a:xfrm>
            <a:off x="6883856" y="4754086"/>
            <a:ext cx="892175" cy="3600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B8EA7423-41EC-4900-8F80-4BC474AED440}"/>
              </a:ext>
            </a:extLst>
          </p:cNvPr>
          <p:cNvSpPr/>
          <p:nvPr/>
        </p:nvSpPr>
        <p:spPr>
          <a:xfrm>
            <a:off x="3949675" y="5114086"/>
            <a:ext cx="621183" cy="482417"/>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3" name="Picture 22">
            <a:extLst>
              <a:ext uri="{FF2B5EF4-FFF2-40B4-BE49-F238E27FC236}">
                <a16:creationId xmlns:a16="http://schemas.microsoft.com/office/drawing/2014/main" id="{99DC9396-D4CF-4192-BD12-49FE706A46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5488" y="293135"/>
            <a:ext cx="1005638" cy="1050789"/>
          </a:xfrm>
          <a:prstGeom prst="rect">
            <a:avLst/>
          </a:prstGeom>
        </p:spPr>
      </p:pic>
      <p:sp>
        <p:nvSpPr>
          <p:cNvPr id="19" name="Google Shape;151;p7">
            <a:extLst>
              <a:ext uri="{FF2B5EF4-FFF2-40B4-BE49-F238E27FC236}">
                <a16:creationId xmlns:a16="http://schemas.microsoft.com/office/drawing/2014/main" id="{85CDD4CF-2AFB-2A4A-8BE8-8EF36DFA000A}"/>
              </a:ext>
            </a:extLst>
          </p:cNvPr>
          <p:cNvSpPr txBox="1">
            <a:spLocks/>
          </p:cNvSpPr>
          <p:nvPr/>
        </p:nvSpPr>
        <p:spPr>
          <a:xfrm>
            <a:off x="3508745" y="327693"/>
            <a:ext cx="6999360" cy="644787"/>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600"/>
            </a:pPr>
            <a:r>
              <a:rPr lang="en-GB" dirty="0"/>
              <a:t>Example of inferencing task</a:t>
            </a:r>
          </a:p>
        </p:txBody>
      </p:sp>
    </p:spTree>
    <p:extLst>
      <p:ext uri="{BB962C8B-B14F-4D97-AF65-F5344CB8AC3E}">
        <p14:creationId xmlns:p14="http://schemas.microsoft.com/office/powerpoint/2010/main" val="104435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9C1B5-8F1C-FD45-829C-13976A000E71}"/>
              </a:ext>
            </a:extLst>
          </p:cNvPr>
          <p:cNvSpPr>
            <a:spLocks noGrp="1"/>
          </p:cNvSpPr>
          <p:nvPr>
            <p:ph type="title"/>
          </p:nvPr>
        </p:nvSpPr>
        <p:spPr>
          <a:xfrm>
            <a:off x="636814" y="238705"/>
            <a:ext cx="11287708" cy="1325563"/>
          </a:xfrm>
        </p:spPr>
        <p:txBody>
          <a:bodyPr/>
          <a:lstStyle/>
          <a:p>
            <a:r>
              <a:rPr lang="en-US" b="1" dirty="0"/>
              <a:t>4/ Unprepared use of language </a:t>
            </a:r>
          </a:p>
        </p:txBody>
      </p:sp>
      <p:sp>
        <p:nvSpPr>
          <p:cNvPr id="4" name="Google Shape;285;p17">
            <a:extLst>
              <a:ext uri="{FF2B5EF4-FFF2-40B4-BE49-F238E27FC236}">
                <a16:creationId xmlns:a16="http://schemas.microsoft.com/office/drawing/2014/main" id="{7D9485AB-713D-B34B-A91A-058C2E8573D7}"/>
              </a:ext>
            </a:extLst>
          </p:cNvPr>
          <p:cNvSpPr txBox="1">
            <a:spLocks noGrp="1"/>
          </p:cNvSpPr>
          <p:nvPr>
            <p:ph type="body" idx="1"/>
          </p:nvPr>
        </p:nvSpPr>
        <p:spPr>
          <a:xfrm>
            <a:off x="914401" y="1862848"/>
            <a:ext cx="9386596" cy="3772842"/>
          </a:xfrm>
          <a:prstGeom prst="rect">
            <a:avLst/>
          </a:prstGeom>
          <a:noFill/>
          <a:ln>
            <a:solidFill>
              <a:srgbClr val="92D050"/>
            </a:solidFill>
          </a:ln>
        </p:spPr>
        <p:txBody>
          <a:bodyPr spcFirstLastPara="1" wrap="square" lIns="91425" tIns="45700" rIns="91425" bIns="45700" anchor="t" anchorCtr="0">
            <a:noAutofit/>
          </a:bodyPr>
          <a:lstStyle/>
          <a:p>
            <a:pPr marL="114300" lvl="0" indent="0">
              <a:lnSpc>
                <a:spcPct val="90000"/>
              </a:lnSpc>
              <a:spcBef>
                <a:spcPts val="1000"/>
              </a:spcBef>
              <a:buClr>
                <a:srgbClr val="1F3864"/>
              </a:buClr>
              <a:buSzPts val="2400"/>
              <a:buNone/>
            </a:pPr>
            <a:r>
              <a:rPr lang="en-GB" sz="3200" dirty="0">
                <a:solidFill>
                  <a:schemeClr val="accent1">
                    <a:lumMod val="50000"/>
                  </a:schemeClr>
                </a:solidFill>
                <a:latin typeface="Century Gothic" panose="020B0502020202020204" pitchFamily="34" charset="0"/>
              </a:rPr>
              <a:t>Unprepared conversation after read aloud and after picture stimuli</a:t>
            </a:r>
          </a:p>
          <a:p>
            <a:pPr marL="114300" indent="0">
              <a:buSzPts val="2200"/>
              <a:buNone/>
            </a:pPr>
            <a:endParaRPr lang="en-GB" sz="3200" dirty="0">
              <a:latin typeface="Century Gothic" panose="020B0502020202020204" pitchFamily="34" charset="0"/>
            </a:endParaRPr>
          </a:p>
          <a:p>
            <a:pPr marL="114300" indent="0">
              <a:buSzPts val="2200"/>
              <a:buNone/>
            </a:pPr>
            <a:r>
              <a:rPr lang="en-GB" sz="3200" dirty="0">
                <a:latin typeface="Century Gothic" panose="020B0502020202020204" pitchFamily="34" charset="0"/>
              </a:rPr>
              <a:t>Reducing existing reliance on rote-learning of complex, unanalysed chunks for speaking and writing, which is still happening</a:t>
            </a:r>
          </a:p>
        </p:txBody>
      </p:sp>
    </p:spTree>
    <p:extLst>
      <p:ext uri="{BB962C8B-B14F-4D97-AF65-F5344CB8AC3E}">
        <p14:creationId xmlns:p14="http://schemas.microsoft.com/office/powerpoint/2010/main" val="396520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F9C3F-F525-5D4F-A346-F95DD2FFF961}"/>
              </a:ext>
            </a:extLst>
          </p:cNvPr>
          <p:cNvSpPr>
            <a:spLocks noGrp="1"/>
          </p:cNvSpPr>
          <p:nvPr>
            <p:ph type="title"/>
          </p:nvPr>
        </p:nvSpPr>
        <p:spPr>
          <a:xfrm>
            <a:off x="571500" y="480395"/>
            <a:ext cx="11288486" cy="993841"/>
          </a:xfrm>
        </p:spPr>
        <p:txBody>
          <a:bodyPr>
            <a:normAutofit/>
          </a:bodyPr>
          <a:lstStyle/>
          <a:p>
            <a:r>
              <a:rPr lang="en-GB" sz="3200" dirty="0">
                <a:solidFill>
                  <a:schemeClr val="accent1">
                    <a:lumMod val="50000"/>
                  </a:schemeClr>
                </a:solidFill>
                <a:latin typeface="Century Gothic" panose="020B0502020202020204" pitchFamily="34" charset="0"/>
              </a:rPr>
              <a:t>Over-preparation for current ‘general conversation’… </a:t>
            </a:r>
            <a:endParaRPr lang="en-US" sz="3200" dirty="0"/>
          </a:p>
        </p:txBody>
      </p:sp>
      <p:sp>
        <p:nvSpPr>
          <p:cNvPr id="5" name="Rectangle 4">
            <a:extLst>
              <a:ext uri="{FF2B5EF4-FFF2-40B4-BE49-F238E27FC236}">
                <a16:creationId xmlns:a16="http://schemas.microsoft.com/office/drawing/2014/main" id="{0B00A9D9-D5FA-E442-97D7-1733EF74DD67}"/>
              </a:ext>
            </a:extLst>
          </p:cNvPr>
          <p:cNvSpPr/>
          <p:nvPr/>
        </p:nvSpPr>
        <p:spPr>
          <a:xfrm>
            <a:off x="318407" y="2037645"/>
            <a:ext cx="11555186" cy="400110"/>
          </a:xfrm>
          <a:prstGeom prst="rect">
            <a:avLst/>
          </a:prstGeom>
        </p:spPr>
        <p:txBody>
          <a:bodyPr wrap="square">
            <a:spAutoFit/>
          </a:bodyPr>
          <a:lstStyle/>
          <a:p>
            <a:r>
              <a:rPr lang="en-GB" sz="2000" dirty="0">
                <a:solidFill>
                  <a:schemeClr val="accent1">
                    <a:lumMod val="50000"/>
                  </a:schemeClr>
                </a:solidFill>
                <a:latin typeface="Century Gothic" panose="020B0502020202020204" pitchFamily="34" charset="0"/>
              </a:rPr>
              <a:t>Extract of letter home to parents, 15 June 2022, from high-performing state secondary school</a:t>
            </a:r>
            <a:endParaRPr lang="en-US" sz="2000" dirty="0"/>
          </a:p>
        </p:txBody>
      </p:sp>
      <p:grpSp>
        <p:nvGrpSpPr>
          <p:cNvPr id="11" name="Group 10">
            <a:extLst>
              <a:ext uri="{FF2B5EF4-FFF2-40B4-BE49-F238E27FC236}">
                <a16:creationId xmlns:a16="http://schemas.microsoft.com/office/drawing/2014/main" id="{E79A1DA0-83B3-C540-A08A-0DAF0CC7A60D}"/>
              </a:ext>
            </a:extLst>
          </p:cNvPr>
          <p:cNvGrpSpPr/>
          <p:nvPr/>
        </p:nvGrpSpPr>
        <p:grpSpPr>
          <a:xfrm>
            <a:off x="0" y="2977769"/>
            <a:ext cx="12192000" cy="2703269"/>
            <a:chOff x="-65314" y="2921785"/>
            <a:chExt cx="12192000" cy="2703269"/>
          </a:xfrm>
        </p:grpSpPr>
        <p:pic>
          <p:nvPicPr>
            <p:cNvPr id="4" name="Picture 3">
              <a:extLst>
                <a:ext uri="{FF2B5EF4-FFF2-40B4-BE49-F238E27FC236}">
                  <a16:creationId xmlns:a16="http://schemas.microsoft.com/office/drawing/2014/main" id="{40F60373-F3F9-7B45-9621-8B8C20A6736B}"/>
                </a:ext>
              </a:extLst>
            </p:cNvPr>
            <p:cNvPicPr>
              <a:picLocks noChangeAspect="1"/>
            </p:cNvPicPr>
            <p:nvPr/>
          </p:nvPicPr>
          <p:blipFill rotWithShape="1">
            <a:blip r:embed="rId3"/>
            <a:srcRect l="2959" r="1930"/>
            <a:stretch/>
          </p:blipFill>
          <p:spPr>
            <a:xfrm>
              <a:off x="65314" y="2921785"/>
              <a:ext cx="12061372" cy="2703269"/>
            </a:xfrm>
            <a:prstGeom prst="rect">
              <a:avLst/>
            </a:prstGeom>
          </p:spPr>
        </p:pic>
        <p:sp>
          <p:nvSpPr>
            <p:cNvPr id="7" name="Rectangle 6">
              <a:extLst>
                <a:ext uri="{FF2B5EF4-FFF2-40B4-BE49-F238E27FC236}">
                  <a16:creationId xmlns:a16="http://schemas.microsoft.com/office/drawing/2014/main" id="{5B621F4D-7EEE-5246-8BAD-61EA727394E6}"/>
                </a:ext>
              </a:extLst>
            </p:cNvPr>
            <p:cNvSpPr/>
            <p:nvPr/>
          </p:nvSpPr>
          <p:spPr>
            <a:xfrm>
              <a:off x="-65314" y="4057511"/>
              <a:ext cx="12192000" cy="1567543"/>
            </a:xfrm>
            <a:prstGeom prst="rect">
              <a:avLst/>
            </a:prstGeom>
            <a:solidFill>
              <a:srgbClr val="FFFF00">
                <a:alpha val="36000"/>
              </a:srgbClr>
            </a:solidFill>
            <a:ln>
              <a:solidFill>
                <a:srgbClr val="FFFF00">
                  <a:alpha val="2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145D9AA4-DE8A-A242-88B8-A4DC9CB85E80}"/>
              </a:ext>
            </a:extLst>
          </p:cNvPr>
          <p:cNvGrpSpPr/>
          <p:nvPr/>
        </p:nvGrpSpPr>
        <p:grpSpPr>
          <a:xfrm>
            <a:off x="0" y="2783088"/>
            <a:ext cx="12192000" cy="870498"/>
            <a:chOff x="0" y="2783088"/>
            <a:chExt cx="12192000" cy="870498"/>
          </a:xfrm>
        </p:grpSpPr>
        <p:sp>
          <p:nvSpPr>
            <p:cNvPr id="8" name="Rectangle 7">
              <a:extLst>
                <a:ext uri="{FF2B5EF4-FFF2-40B4-BE49-F238E27FC236}">
                  <a16:creationId xmlns:a16="http://schemas.microsoft.com/office/drawing/2014/main" id="{6566FB71-A04B-8142-9E8C-521BA554C793}"/>
                </a:ext>
              </a:extLst>
            </p:cNvPr>
            <p:cNvSpPr/>
            <p:nvPr/>
          </p:nvSpPr>
          <p:spPr>
            <a:xfrm>
              <a:off x="0" y="2783088"/>
              <a:ext cx="12192000" cy="519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90CB55A-5E0C-1F48-A30A-9ACBDCA3AB27}"/>
                </a:ext>
              </a:extLst>
            </p:cNvPr>
            <p:cNvSpPr/>
            <p:nvPr/>
          </p:nvSpPr>
          <p:spPr>
            <a:xfrm>
              <a:off x="65314" y="3022581"/>
              <a:ext cx="4394719" cy="631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68874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4" name="Rectangle 3">
            <a:extLst>
              <a:ext uri="{FF2B5EF4-FFF2-40B4-BE49-F238E27FC236}">
                <a16:creationId xmlns:a16="http://schemas.microsoft.com/office/drawing/2014/main" id="{41F3549A-DE88-463D-8012-5321A2BADB96}"/>
              </a:ext>
            </a:extLst>
          </p:cNvPr>
          <p:cNvSpPr/>
          <p:nvPr/>
        </p:nvSpPr>
        <p:spPr>
          <a:xfrm>
            <a:off x="317241" y="433100"/>
            <a:ext cx="11561195" cy="438582"/>
          </a:xfrm>
          <a:prstGeom prst="rect">
            <a:avLst/>
          </a:prstGeom>
        </p:spPr>
        <p:txBody>
          <a:bodyPr wrap="square">
            <a:spAutoFit/>
          </a:bodyPr>
          <a:lstStyle/>
          <a:p>
            <a:pPr>
              <a:lnSpc>
                <a:spcPct val="90000"/>
              </a:lnSpc>
              <a:spcBef>
                <a:spcPts val="1000"/>
              </a:spcBef>
              <a:buClr>
                <a:srgbClr val="1F3864"/>
              </a:buClr>
              <a:buSzPts val="2200"/>
            </a:pPr>
            <a:r>
              <a:rPr lang="en-GB" sz="2500" dirty="0">
                <a:solidFill>
                  <a:srgbClr val="1F3864"/>
                </a:solidFill>
                <a:latin typeface="Century Gothic" panose="020B0502020202020204" pitchFamily="34" charset="0"/>
                <a:ea typeface="Century Gothic"/>
                <a:cs typeface="Century Gothic"/>
                <a:sym typeface="Century Gothic"/>
              </a:rPr>
              <a:t>reliance on rote-learning still happening… extracts from twitter June 2022 </a:t>
            </a:r>
          </a:p>
        </p:txBody>
      </p:sp>
      <p:sp>
        <p:nvSpPr>
          <p:cNvPr id="6" name="Google Shape;285;p17">
            <a:extLst>
              <a:ext uri="{FF2B5EF4-FFF2-40B4-BE49-F238E27FC236}">
                <a16:creationId xmlns:a16="http://schemas.microsoft.com/office/drawing/2014/main" id="{54BFEC1C-6CBE-4D44-A808-1079496E0689}"/>
              </a:ext>
            </a:extLst>
          </p:cNvPr>
          <p:cNvSpPr txBox="1"/>
          <p:nvPr/>
        </p:nvSpPr>
        <p:spPr>
          <a:xfrm>
            <a:off x="804397" y="1383493"/>
            <a:ext cx="9870954" cy="4700066"/>
          </a:xfrm>
          <a:prstGeom prst="rect">
            <a:avLst/>
          </a:prstGeom>
          <a:noFill/>
          <a:ln>
            <a:noFill/>
          </a:ln>
        </p:spPr>
        <p:txBody>
          <a:bodyPr spcFirstLastPara="1" wrap="square" lIns="91425" tIns="45700" rIns="91425" bIns="45700" anchor="t" anchorCtr="0">
            <a:noAutofit/>
          </a:bodyPr>
          <a:lstStyle/>
          <a:p>
            <a:pPr lvl="0">
              <a:lnSpc>
                <a:spcPct val="90000"/>
              </a:lnSpc>
              <a:spcBef>
                <a:spcPts val="1000"/>
              </a:spcBef>
              <a:buClr>
                <a:srgbClr val="1F3864"/>
              </a:buClr>
              <a:buSzPts val="2400"/>
            </a:pPr>
            <a:r>
              <a:rPr lang="en-GB" sz="2400" i="1" dirty="0">
                <a:solidFill>
                  <a:schemeClr val="accent1">
                    <a:lumMod val="50000"/>
                  </a:schemeClr>
                </a:solidFill>
                <a:latin typeface="Century Gothic" panose="020B0502020202020204" pitchFamily="34" charset="0"/>
              </a:rPr>
              <a:t>@</a:t>
            </a:r>
            <a:r>
              <a:rPr lang="en-GB" sz="2400" i="1" dirty="0" err="1">
                <a:solidFill>
                  <a:schemeClr val="accent1">
                    <a:lumMod val="50000"/>
                  </a:schemeClr>
                </a:solidFill>
                <a:latin typeface="Century Gothic" panose="020B0502020202020204" pitchFamily="34" charset="0"/>
              </a:rPr>
              <a:t>MikeElliottMFL</a:t>
            </a:r>
            <a:endParaRPr lang="en-GB" sz="2400" i="1" dirty="0">
              <a:solidFill>
                <a:schemeClr val="accent1">
                  <a:lumMod val="50000"/>
                </a:schemeClr>
              </a:solidFill>
              <a:latin typeface="Century Gothic" panose="020B0502020202020204" pitchFamily="34" charset="0"/>
            </a:endParaRPr>
          </a:p>
          <a:p>
            <a:pPr lvl="0">
              <a:lnSpc>
                <a:spcPct val="90000"/>
              </a:lnSpc>
              <a:spcBef>
                <a:spcPts val="1000"/>
              </a:spcBef>
              <a:buClr>
                <a:srgbClr val="1F3864"/>
              </a:buClr>
              <a:buSzPts val="2400"/>
            </a:pPr>
            <a:r>
              <a:rPr lang="en-GB" sz="2400" dirty="0">
                <a:solidFill>
                  <a:schemeClr val="accent1">
                    <a:lumMod val="50000"/>
                  </a:schemeClr>
                </a:solidFill>
                <a:latin typeface="Century Gothic" panose="020B0502020202020204" pitchFamily="34" charset="0"/>
              </a:rPr>
              <a:t>“I would avoid going to any parks this weekend. Judging from last week’s GCSE Speaking Exams, they’re going to be full of Year 11 students. Playing football. With their friends.”</a:t>
            </a:r>
          </a:p>
          <a:p>
            <a:pPr lvl="0">
              <a:lnSpc>
                <a:spcPct val="90000"/>
              </a:lnSpc>
              <a:spcBef>
                <a:spcPts val="1000"/>
              </a:spcBef>
              <a:buClr>
                <a:srgbClr val="1F3864"/>
              </a:buClr>
              <a:buSzPts val="2400"/>
            </a:pPr>
            <a:r>
              <a:rPr lang="en-GB" sz="2400" dirty="0">
                <a:solidFill>
                  <a:schemeClr val="accent1">
                    <a:lumMod val="50000"/>
                  </a:schemeClr>
                </a:solidFill>
                <a:latin typeface="Century Gothic" panose="020B0502020202020204" pitchFamily="34" charset="0"/>
              </a:rPr>
              <a:t>[…]</a:t>
            </a:r>
          </a:p>
          <a:p>
            <a:pPr lvl="0">
              <a:lnSpc>
                <a:spcPct val="90000"/>
              </a:lnSpc>
              <a:spcBef>
                <a:spcPts val="1000"/>
              </a:spcBef>
              <a:buClr>
                <a:srgbClr val="1F3864"/>
              </a:buClr>
              <a:buSzPts val="2400"/>
            </a:pPr>
            <a:r>
              <a:rPr lang="en-GB" sz="2400" dirty="0">
                <a:solidFill>
                  <a:schemeClr val="accent1">
                    <a:lumMod val="50000"/>
                  </a:schemeClr>
                </a:solidFill>
                <a:latin typeface="Century Gothic" panose="020B0502020202020204" pitchFamily="34" charset="0"/>
              </a:rPr>
              <a:t>“You might be ok, most of mine are going to the cinema then restaurant and eating pizza and chips”</a:t>
            </a:r>
          </a:p>
          <a:p>
            <a:pPr lvl="0">
              <a:lnSpc>
                <a:spcPct val="90000"/>
              </a:lnSpc>
              <a:spcBef>
                <a:spcPts val="1000"/>
              </a:spcBef>
              <a:buClr>
                <a:srgbClr val="1F3864"/>
              </a:buClr>
              <a:buSzPts val="2400"/>
            </a:pPr>
            <a:r>
              <a:rPr lang="en-GB" sz="2400" i="1" dirty="0">
                <a:solidFill>
                  <a:schemeClr val="accent1">
                    <a:lumMod val="50000"/>
                  </a:schemeClr>
                </a:solidFill>
                <a:latin typeface="Century Gothic" panose="020B0502020202020204" pitchFamily="34" charset="0"/>
              </a:rPr>
              <a:t>@</a:t>
            </a:r>
            <a:r>
              <a:rPr lang="en-GB" sz="2400" i="1" dirty="0" err="1">
                <a:solidFill>
                  <a:schemeClr val="accent1">
                    <a:lumMod val="50000"/>
                  </a:schemeClr>
                </a:solidFill>
                <a:latin typeface="Century Gothic" panose="020B0502020202020204" pitchFamily="34" charset="0"/>
              </a:rPr>
              <a:t>mfl_swavesey</a:t>
            </a:r>
            <a:r>
              <a:rPr lang="en-GB" sz="2400" i="1" dirty="0">
                <a:solidFill>
                  <a:schemeClr val="accent1">
                    <a:lumMod val="50000"/>
                  </a:schemeClr>
                </a:solidFill>
                <a:latin typeface="Century Gothic" panose="020B0502020202020204" pitchFamily="34" charset="0"/>
              </a:rPr>
              <a:t>, Replying to @</a:t>
            </a:r>
            <a:r>
              <a:rPr lang="en-GB" sz="2400" i="1" dirty="0" err="1">
                <a:solidFill>
                  <a:schemeClr val="accent1">
                    <a:lumMod val="50000"/>
                  </a:schemeClr>
                </a:solidFill>
                <a:latin typeface="Century Gothic" panose="020B0502020202020204" pitchFamily="34" charset="0"/>
              </a:rPr>
              <a:t>MikeElliottMFL</a:t>
            </a:r>
            <a:endParaRPr lang="en-GB" sz="2400" i="1" dirty="0">
              <a:solidFill>
                <a:schemeClr val="accent1">
                  <a:lumMod val="50000"/>
                </a:schemeClr>
              </a:solidFill>
              <a:latin typeface="Century Gothic" panose="020B0502020202020204" pitchFamily="34" charset="0"/>
            </a:endParaRPr>
          </a:p>
          <a:p>
            <a:pPr lvl="0">
              <a:lnSpc>
                <a:spcPct val="90000"/>
              </a:lnSpc>
              <a:spcBef>
                <a:spcPts val="1000"/>
              </a:spcBef>
              <a:buClr>
                <a:srgbClr val="1F3864"/>
              </a:buClr>
              <a:buSzPts val="2400"/>
            </a:pPr>
            <a:r>
              <a:rPr lang="en-GB" sz="2400" dirty="0">
                <a:solidFill>
                  <a:schemeClr val="accent1">
                    <a:lumMod val="50000"/>
                  </a:schemeClr>
                </a:solidFill>
                <a:latin typeface="Century Gothic" panose="020B0502020202020204" pitchFamily="34" charset="0"/>
              </a:rPr>
              <a:t>“They also listened to a lot of Taylor Swift because it is interesting”</a:t>
            </a:r>
          </a:p>
        </p:txBody>
      </p:sp>
    </p:spTree>
    <p:extLst>
      <p:ext uri="{BB962C8B-B14F-4D97-AF65-F5344CB8AC3E}">
        <p14:creationId xmlns:p14="http://schemas.microsoft.com/office/powerpoint/2010/main" val="163225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7450A-7F3D-6E48-B7AF-51EC6636D31B}"/>
              </a:ext>
            </a:extLst>
          </p:cNvPr>
          <p:cNvSpPr>
            <a:spLocks noGrp="1"/>
          </p:cNvSpPr>
          <p:nvPr>
            <p:ph type="title"/>
          </p:nvPr>
        </p:nvSpPr>
        <p:spPr/>
        <p:txBody>
          <a:bodyPr>
            <a:normAutofit fontScale="90000"/>
          </a:bodyPr>
          <a:lstStyle/>
          <a:p>
            <a:r>
              <a:rPr lang="en-US" b="1" i="1" dirty="0"/>
              <a:t>But the key, going forward</a:t>
            </a:r>
            <a:r>
              <a:rPr lang="en-US" dirty="0"/>
              <a:t>: How to reward genuinely unprepared speech …</a:t>
            </a:r>
          </a:p>
        </p:txBody>
      </p:sp>
      <p:sp>
        <p:nvSpPr>
          <p:cNvPr id="3" name="Content Placeholder 2">
            <a:extLst>
              <a:ext uri="{FF2B5EF4-FFF2-40B4-BE49-F238E27FC236}">
                <a16:creationId xmlns:a16="http://schemas.microsoft.com/office/drawing/2014/main" id="{68E14952-784D-DA47-98F6-7A63CF7EEFB8}"/>
              </a:ext>
            </a:extLst>
          </p:cNvPr>
          <p:cNvSpPr>
            <a:spLocks noGrp="1"/>
          </p:cNvSpPr>
          <p:nvPr>
            <p:ph idx="1"/>
          </p:nvPr>
        </p:nvSpPr>
        <p:spPr>
          <a:xfrm>
            <a:off x="838200" y="1993575"/>
            <a:ext cx="10899710" cy="4052661"/>
          </a:xfrm>
        </p:spPr>
        <p:txBody>
          <a:bodyPr/>
          <a:lstStyle/>
          <a:p>
            <a:pPr lvl="0">
              <a:buClr>
                <a:srgbClr val="1F3864"/>
              </a:buClr>
              <a:buSzPts val="2400"/>
            </a:pPr>
            <a:r>
              <a:rPr lang="en-GB" sz="2400" dirty="0">
                <a:solidFill>
                  <a:schemeClr val="accent1">
                    <a:lumMod val="50000"/>
                  </a:schemeClr>
                </a:solidFill>
              </a:rPr>
              <a:t>New GCSE rewards for </a:t>
            </a:r>
            <a:r>
              <a:rPr lang="en-GB" sz="2400" b="1" dirty="0">
                <a:solidFill>
                  <a:srgbClr val="FF0000"/>
                </a:solidFill>
              </a:rPr>
              <a:t>‘clear and comprehensible’</a:t>
            </a:r>
            <a:r>
              <a:rPr lang="en-GB" sz="2400" b="1" dirty="0">
                <a:solidFill>
                  <a:schemeClr val="accent1">
                    <a:lumMod val="50000"/>
                  </a:schemeClr>
                </a:solidFill>
              </a:rPr>
              <a:t> </a:t>
            </a:r>
            <a:r>
              <a:rPr lang="en-GB" sz="2400" dirty="0">
                <a:solidFill>
                  <a:schemeClr val="accent1">
                    <a:lumMod val="50000"/>
                  </a:schemeClr>
                </a:solidFill>
              </a:rPr>
              <a:t>speech</a:t>
            </a:r>
          </a:p>
          <a:p>
            <a:pPr lvl="0">
              <a:buClr>
                <a:srgbClr val="1F3864"/>
              </a:buClr>
              <a:buSzPts val="2400"/>
            </a:pPr>
            <a:endParaRPr lang="en-GB" sz="2400" dirty="0">
              <a:solidFill>
                <a:schemeClr val="accent1">
                  <a:lumMod val="50000"/>
                </a:schemeClr>
              </a:solidFill>
            </a:endParaRPr>
          </a:p>
          <a:p>
            <a:pPr lvl="0">
              <a:buClr>
                <a:srgbClr val="1F3864"/>
              </a:buClr>
              <a:buSzPts val="2400"/>
            </a:pPr>
            <a:r>
              <a:rPr lang="en-GB" sz="2400" dirty="0">
                <a:solidFill>
                  <a:schemeClr val="accent1">
                    <a:lumMod val="50000"/>
                  </a:schemeClr>
                </a:solidFill>
              </a:rPr>
              <a:t>Only 20% of </a:t>
            </a:r>
            <a:r>
              <a:rPr lang="en-GB" sz="2400" b="1" i="1" dirty="0">
                <a:solidFill>
                  <a:schemeClr val="accent1">
                    <a:lumMod val="50000"/>
                  </a:schemeClr>
                </a:solidFill>
              </a:rPr>
              <a:t>whole</a:t>
            </a:r>
            <a:r>
              <a:rPr lang="en-GB" sz="2400" dirty="0">
                <a:solidFill>
                  <a:schemeClr val="accent1">
                    <a:lumMod val="50000"/>
                  </a:schemeClr>
                </a:solidFill>
              </a:rPr>
              <a:t> GCSE can be for </a:t>
            </a:r>
            <a:r>
              <a:rPr lang="en-GB" sz="2400" i="1" dirty="0">
                <a:solidFill>
                  <a:schemeClr val="accent1">
                    <a:lumMod val="50000"/>
                  </a:schemeClr>
                </a:solidFill>
              </a:rPr>
              <a:t>accuracy</a:t>
            </a:r>
            <a:r>
              <a:rPr lang="en-GB" sz="2400" dirty="0">
                <a:solidFill>
                  <a:schemeClr val="accent1">
                    <a:lumMod val="50000"/>
                  </a:schemeClr>
                </a:solidFill>
              </a:rPr>
              <a:t> (including read aloud, writing, listening, reading </a:t>
            </a:r>
          </a:p>
          <a:p>
            <a:pPr marL="0" lvl="0" indent="0">
              <a:buClr>
                <a:srgbClr val="1F3864"/>
              </a:buClr>
              <a:buSzPts val="2400"/>
              <a:buNone/>
            </a:pPr>
            <a:endParaRPr lang="en-GB" sz="2400" dirty="0">
              <a:solidFill>
                <a:schemeClr val="accent1">
                  <a:lumMod val="50000"/>
                </a:schemeClr>
              </a:solidFill>
            </a:endParaRPr>
          </a:p>
          <a:p>
            <a:pPr lvl="1">
              <a:spcBef>
                <a:spcPts val="1000"/>
              </a:spcBef>
              <a:buSzPts val="2400"/>
              <a:buFont typeface="Wingdings" pitchFamily="2" charset="2"/>
              <a:buChar char="Ø"/>
            </a:pPr>
            <a:r>
              <a:rPr lang="en-GB" sz="2400" dirty="0">
                <a:solidFill>
                  <a:schemeClr val="accent1">
                    <a:lumMod val="50000"/>
                  </a:schemeClr>
                </a:solidFill>
              </a:rPr>
              <a:t>reduced emphasis on accuracy for oral production?</a:t>
            </a:r>
          </a:p>
          <a:p>
            <a:pPr lvl="1">
              <a:spcBef>
                <a:spcPts val="1000"/>
              </a:spcBef>
              <a:buSzPts val="2400"/>
              <a:buFont typeface="Wingdings" pitchFamily="2" charset="2"/>
              <a:buChar char="Ø"/>
            </a:pPr>
            <a:r>
              <a:rPr lang="en-GB" sz="2400" dirty="0"/>
              <a:t>confidence to manipulate language creatively when speaking</a:t>
            </a:r>
          </a:p>
          <a:p>
            <a:endParaRPr lang="en-US" dirty="0"/>
          </a:p>
        </p:txBody>
      </p:sp>
    </p:spTree>
    <p:extLst>
      <p:ext uri="{BB962C8B-B14F-4D97-AF65-F5344CB8AC3E}">
        <p14:creationId xmlns:p14="http://schemas.microsoft.com/office/powerpoint/2010/main" val="3148646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2"/>
          <p:cNvSpPr txBox="1">
            <a:spLocks noGrp="1"/>
          </p:cNvSpPr>
          <p:nvPr>
            <p:ph type="title"/>
          </p:nvPr>
        </p:nvSpPr>
        <p:spPr>
          <a:xfrm>
            <a:off x="644577" y="10101"/>
            <a:ext cx="11435806" cy="88640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Century Gothic"/>
              <a:buNone/>
            </a:pPr>
            <a:r>
              <a:rPr lang="en-GB" b="1" dirty="0"/>
              <a:t>Further resources from NCELP</a:t>
            </a:r>
            <a:endParaRPr sz="3200" b="1" dirty="0"/>
          </a:p>
        </p:txBody>
      </p:sp>
      <p:sp>
        <p:nvSpPr>
          <p:cNvPr id="336" name="Google Shape;336;p22"/>
          <p:cNvSpPr txBox="1">
            <a:spLocks noGrp="1"/>
          </p:cNvSpPr>
          <p:nvPr>
            <p:ph type="body" idx="1"/>
          </p:nvPr>
        </p:nvSpPr>
        <p:spPr>
          <a:xfrm>
            <a:off x="298581" y="1543987"/>
            <a:ext cx="11781802" cy="470808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1F3864"/>
              </a:buClr>
              <a:buSzPts val="2800"/>
              <a:buChar char="•"/>
            </a:pPr>
            <a:endParaRPr lang="en-GB" dirty="0"/>
          </a:p>
          <a:p>
            <a:pPr marL="0" indent="0">
              <a:spcBef>
                <a:spcPts val="0"/>
              </a:spcBef>
              <a:buSzPts val="2800"/>
              <a:buNone/>
            </a:pPr>
            <a:r>
              <a:rPr lang="en-US" b="1" dirty="0">
                <a:hlinkClick r:id="rId3"/>
              </a:rPr>
              <a:t>Culture collections</a:t>
            </a:r>
            <a:endParaRPr lang="en-US" dirty="0"/>
          </a:p>
          <a:p>
            <a:pPr marL="0" lvl="0" indent="0" algn="l" rtl="0">
              <a:lnSpc>
                <a:spcPct val="90000"/>
              </a:lnSpc>
              <a:spcBef>
                <a:spcPts val="0"/>
              </a:spcBef>
              <a:spcAft>
                <a:spcPts val="0"/>
              </a:spcAft>
              <a:buClr>
                <a:srgbClr val="1F3864"/>
              </a:buClr>
              <a:buSzPts val="2800"/>
              <a:buNone/>
            </a:pPr>
            <a:endParaRPr lang="en-GB" b="1" dirty="0">
              <a:sym typeface="Wingdings" panose="05000000000000000000" pitchFamily="2" charset="2"/>
              <a:hlinkClick r:id="rId4"/>
            </a:endParaRPr>
          </a:p>
          <a:p>
            <a:pPr marL="0" lvl="0" indent="0" algn="l" rtl="0">
              <a:lnSpc>
                <a:spcPct val="90000"/>
              </a:lnSpc>
              <a:spcBef>
                <a:spcPts val="0"/>
              </a:spcBef>
              <a:spcAft>
                <a:spcPts val="0"/>
              </a:spcAft>
              <a:buClr>
                <a:srgbClr val="1F3864"/>
              </a:buClr>
              <a:buSzPts val="2800"/>
              <a:buNone/>
            </a:pPr>
            <a:r>
              <a:rPr lang="en-GB" b="1" dirty="0">
                <a:sym typeface="Wingdings" panose="05000000000000000000" pitchFamily="2" charset="2"/>
                <a:hlinkClick r:id="rId4"/>
              </a:rPr>
              <a:t>Phonics collection</a:t>
            </a:r>
            <a:endParaRPr b="1" dirty="0"/>
          </a:p>
          <a:p>
            <a:pPr marL="0" lvl="0" indent="0" algn="l" rtl="0">
              <a:lnSpc>
                <a:spcPct val="90000"/>
              </a:lnSpc>
              <a:spcBef>
                <a:spcPts val="1000"/>
              </a:spcBef>
              <a:spcAft>
                <a:spcPts val="0"/>
              </a:spcAft>
              <a:buClr>
                <a:srgbClr val="1F3864"/>
              </a:buClr>
              <a:buSzPts val="2800"/>
              <a:buNone/>
            </a:pPr>
            <a:endParaRPr lang="en-GB" b="1" dirty="0">
              <a:sym typeface="Wingdings" panose="05000000000000000000" pitchFamily="2" charset="2"/>
              <a:hlinkClick r:id="rId5"/>
            </a:endParaRPr>
          </a:p>
          <a:p>
            <a:pPr marL="0" lvl="0" indent="0" algn="l" rtl="0">
              <a:lnSpc>
                <a:spcPct val="90000"/>
              </a:lnSpc>
              <a:spcBef>
                <a:spcPts val="1000"/>
              </a:spcBef>
              <a:spcAft>
                <a:spcPts val="0"/>
              </a:spcAft>
              <a:buClr>
                <a:srgbClr val="1F3864"/>
              </a:buClr>
              <a:buSzPts val="2800"/>
              <a:buNone/>
            </a:pPr>
            <a:r>
              <a:rPr lang="en-GB" b="1" dirty="0">
                <a:sym typeface="Wingdings" panose="05000000000000000000" pitchFamily="2" charset="2"/>
                <a:hlinkClick r:id="rId5"/>
              </a:rPr>
              <a:t>Schemes of Work</a:t>
            </a:r>
            <a:r>
              <a:rPr lang="en-GB" b="1" dirty="0">
                <a:sym typeface="Wingdings" panose="05000000000000000000" pitchFamily="2" charset="2"/>
              </a:rPr>
              <a:t>: </a:t>
            </a:r>
            <a:r>
              <a:rPr lang="en-GB" sz="2400" b="1" dirty="0">
                <a:sym typeface="Wingdings" panose="05000000000000000000" pitchFamily="2" charset="2"/>
              </a:rPr>
              <a:t>fully resourced, adaptable, incl. </a:t>
            </a:r>
            <a:r>
              <a:rPr lang="en-GB" sz="2400" b="1" i="1" dirty="0">
                <a:sym typeface="Wingdings" panose="05000000000000000000" pitchFamily="2" charset="2"/>
              </a:rPr>
              <a:t>communication</a:t>
            </a:r>
            <a:r>
              <a:rPr lang="en-GB" sz="2400" b="1" dirty="0">
                <a:sym typeface="Wingdings" panose="05000000000000000000" pitchFamily="2" charset="2"/>
              </a:rPr>
              <a:t>! </a:t>
            </a:r>
            <a:endParaRPr lang="en-GB" b="1" dirty="0"/>
          </a:p>
          <a:p>
            <a:pPr marL="0" lvl="0" indent="0">
              <a:buSzPts val="2800"/>
              <a:buNone/>
            </a:pPr>
            <a:endParaRPr lang="en-GB" b="1" dirty="0">
              <a:hlinkClick r:id="rId6"/>
            </a:endParaRPr>
          </a:p>
          <a:p>
            <a:pPr marL="0" lvl="0" indent="0">
              <a:buSzPts val="2800"/>
              <a:buNone/>
            </a:pPr>
            <a:r>
              <a:rPr lang="en-GB" b="1" dirty="0">
                <a:hlinkClick r:id="rId6"/>
              </a:rPr>
              <a:t>Sample GCSE word lists</a:t>
            </a:r>
            <a:endParaRPr dirty="0"/>
          </a:p>
        </p:txBody>
      </p:sp>
      <p:sp>
        <p:nvSpPr>
          <p:cNvPr id="5" name="Text Placeholder 4">
            <a:extLst>
              <a:ext uri="{FF2B5EF4-FFF2-40B4-BE49-F238E27FC236}">
                <a16:creationId xmlns:a16="http://schemas.microsoft.com/office/drawing/2014/main" id="{8A638472-5744-8C40-A774-1EBB8AB4C236}"/>
              </a:ext>
            </a:extLst>
          </p:cNvPr>
          <p:cNvSpPr txBox="1">
            <a:spLocks/>
          </p:cNvSpPr>
          <p:nvPr/>
        </p:nvSpPr>
        <p:spPr>
          <a:xfrm>
            <a:off x="644577" y="672882"/>
            <a:ext cx="10515600" cy="871105"/>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F3864"/>
              </a:buClr>
              <a:buSzPts val="1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3pPr>
            <a:lvl4pPr marL="1828800" marR="0" lvl="3" indent="-330200" algn="l" rtl="0">
              <a:lnSpc>
                <a:spcPct val="90000"/>
              </a:lnSpc>
              <a:spcBef>
                <a:spcPts val="500"/>
              </a:spcBef>
              <a:spcAft>
                <a:spcPts val="0"/>
              </a:spcAft>
              <a:buClr>
                <a:srgbClr val="1F3864"/>
              </a:buClr>
              <a:buSzPts val="1600"/>
              <a:buFont typeface="Arial"/>
              <a:buChar char="•"/>
              <a:defRPr sz="1600" b="0" i="0" u="none" strike="noStrike" cap="none">
                <a:solidFill>
                  <a:srgbClr val="1F3864"/>
                </a:solidFill>
                <a:latin typeface="Century Gothic"/>
                <a:ea typeface="Century Gothic"/>
                <a:cs typeface="Century Gothic"/>
                <a:sym typeface="Century Gothic"/>
              </a:defRPr>
            </a:lvl4pPr>
            <a:lvl5pPr marL="2286000" marR="0" lvl="4" indent="-330200" algn="l" rtl="0">
              <a:lnSpc>
                <a:spcPct val="90000"/>
              </a:lnSpc>
              <a:spcBef>
                <a:spcPts val="500"/>
              </a:spcBef>
              <a:spcAft>
                <a:spcPts val="0"/>
              </a:spcAft>
              <a:buClr>
                <a:srgbClr val="1F3864"/>
              </a:buClr>
              <a:buSzPts val="1600"/>
              <a:buFont typeface="Arial"/>
              <a:buChar char="•"/>
              <a:defRPr sz="16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114300" indent="0" algn="ctr">
              <a:buNone/>
            </a:pPr>
            <a:r>
              <a:rPr lang="en-US" sz="5400" dirty="0"/>
              <a:t>https://</a:t>
            </a:r>
            <a:r>
              <a:rPr lang="en-US" sz="5400" dirty="0" err="1"/>
              <a:t>resources.ncelp.org</a:t>
            </a:r>
            <a:r>
              <a:rPr lang="en-US" sz="54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2670048" cy="867128"/>
          </a:xfrm>
          <a:prstGeom prst="rect">
            <a:avLst/>
          </a:prstGeom>
        </p:spPr>
      </p:pic>
      <p:sp>
        <p:nvSpPr>
          <p:cNvPr id="2" name="Title 1"/>
          <p:cNvSpPr>
            <a:spLocks noGrp="1"/>
          </p:cNvSpPr>
          <p:nvPr>
            <p:ph type="title"/>
          </p:nvPr>
        </p:nvSpPr>
        <p:spPr>
          <a:xfrm>
            <a:off x="0" y="0"/>
            <a:ext cx="3449053" cy="1325563"/>
          </a:xfrm>
        </p:spPr>
        <p:txBody>
          <a:bodyPr>
            <a:normAutofit/>
          </a:bodyPr>
          <a:lstStyle/>
          <a:p>
            <a:r>
              <a:rPr lang="en-GB" sz="3200" b="1" dirty="0">
                <a:solidFill>
                  <a:schemeClr val="bg1"/>
                </a:solidFill>
              </a:rPr>
              <a:t>CPD</a:t>
            </a:r>
          </a:p>
        </p:txBody>
      </p:sp>
      <p:sp>
        <p:nvSpPr>
          <p:cNvPr id="9" name="Content Placeholder 8">
            <a:extLst>
              <a:ext uri="{FF2B5EF4-FFF2-40B4-BE49-F238E27FC236}">
                <a16:creationId xmlns:a16="http://schemas.microsoft.com/office/drawing/2014/main" id="{1231F0B8-55C0-4A42-A922-A1466074AFF3}"/>
              </a:ext>
            </a:extLst>
          </p:cNvPr>
          <p:cNvSpPr>
            <a:spLocks noGrp="1"/>
          </p:cNvSpPr>
          <p:nvPr>
            <p:ph sz="half" idx="1"/>
          </p:nvPr>
        </p:nvSpPr>
        <p:spPr>
          <a:xfrm>
            <a:off x="227739" y="1487006"/>
            <a:ext cx="6652315" cy="4351338"/>
          </a:xfrm>
        </p:spPr>
        <p:txBody>
          <a:bodyPr>
            <a:normAutofit/>
          </a:bodyPr>
          <a:lstStyle/>
          <a:p>
            <a:r>
              <a:rPr lang="en-GB" sz="2400" b="1" dirty="0"/>
              <a:t>Free </a:t>
            </a:r>
            <a:r>
              <a:rPr lang="en-GB" sz="2400" dirty="0"/>
              <a:t>to teachers in state schools</a:t>
            </a:r>
            <a:endParaRPr lang="en-GB" sz="2400" b="1" dirty="0"/>
          </a:p>
          <a:p>
            <a:r>
              <a:rPr lang="en-GB" sz="2400" dirty="0"/>
              <a:t>5 remote learning sessions of 2.5 hours</a:t>
            </a:r>
          </a:p>
          <a:p>
            <a:r>
              <a:rPr lang="en-GB" sz="2400" dirty="0"/>
              <a:t>Peer and instructor support</a:t>
            </a:r>
          </a:p>
          <a:p>
            <a:r>
              <a:rPr lang="en-GB" sz="2400" dirty="0"/>
              <a:t>Self-study version available </a:t>
            </a:r>
          </a:p>
          <a:p>
            <a:r>
              <a:rPr lang="en-GB" sz="2400" dirty="0"/>
              <a:t>Register here: </a:t>
            </a:r>
            <a:r>
              <a:rPr lang="en-GB" sz="2400" u="sng" dirty="0">
                <a:solidFill>
                  <a:schemeClr val="tx1"/>
                </a:solidFill>
                <a:hlinkClick r:id="rId4"/>
              </a:rPr>
              <a:t>www.ncelp.org/cpd</a:t>
            </a:r>
            <a:endParaRPr lang="en-GB" sz="2400" dirty="0"/>
          </a:p>
          <a:p>
            <a:endParaRPr lang="en-GB" sz="2400" dirty="0"/>
          </a:p>
          <a:p>
            <a:endParaRPr lang="en-GB" sz="2400" dirty="0"/>
          </a:p>
        </p:txBody>
      </p:sp>
      <p:pic>
        <p:nvPicPr>
          <p:cNvPr id="4" name="Picture 3">
            <a:extLst>
              <a:ext uri="{FF2B5EF4-FFF2-40B4-BE49-F238E27FC236}">
                <a16:creationId xmlns:a16="http://schemas.microsoft.com/office/drawing/2014/main" id="{20C94DE9-15D9-47B6-803F-19083B6CE2A4}"/>
              </a:ext>
            </a:extLst>
          </p:cNvPr>
          <p:cNvPicPr>
            <a:picLocks noChangeAspect="1"/>
          </p:cNvPicPr>
          <p:nvPr/>
        </p:nvPicPr>
        <p:blipFill>
          <a:blip r:embed="rId5"/>
          <a:stretch>
            <a:fillRect/>
          </a:stretch>
        </p:blipFill>
        <p:spPr>
          <a:xfrm>
            <a:off x="6880054" y="296863"/>
            <a:ext cx="4953861" cy="5694009"/>
          </a:xfrm>
          <a:prstGeom prst="rect">
            <a:avLst/>
          </a:prstGeom>
        </p:spPr>
      </p:pic>
    </p:spTree>
    <p:extLst>
      <p:ext uri="{BB962C8B-B14F-4D97-AF65-F5344CB8AC3E}">
        <p14:creationId xmlns:p14="http://schemas.microsoft.com/office/powerpoint/2010/main" val="335022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2"/>
          <p:cNvSpPr txBox="1">
            <a:spLocks noGrp="1"/>
          </p:cNvSpPr>
          <p:nvPr>
            <p:ph type="title"/>
          </p:nvPr>
        </p:nvSpPr>
        <p:spPr>
          <a:xfrm>
            <a:off x="644577"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Century Gothic"/>
              <a:buNone/>
            </a:pPr>
            <a:r>
              <a:rPr lang="en-GB" sz="3200" b="1" dirty="0"/>
              <a:t>1/ New GCSE content defines the vocabulary </a:t>
            </a:r>
            <a:endParaRPr sz="3200" b="1" dirty="0"/>
          </a:p>
        </p:txBody>
      </p:sp>
      <p:sp>
        <p:nvSpPr>
          <p:cNvPr id="88" name="Google Shape;88;p2"/>
          <p:cNvSpPr txBox="1">
            <a:spLocks noGrp="1"/>
          </p:cNvSpPr>
          <p:nvPr>
            <p:ph type="body" idx="1"/>
          </p:nvPr>
        </p:nvSpPr>
        <p:spPr>
          <a:xfrm>
            <a:off x="425303" y="1321410"/>
            <a:ext cx="11416928" cy="4708088"/>
          </a:xfrm>
          <a:prstGeom prst="rect">
            <a:avLst/>
          </a:prstGeom>
          <a:noFill/>
          <a:ln>
            <a:noFill/>
          </a:ln>
        </p:spPr>
        <p:txBody>
          <a:bodyPr spcFirstLastPara="1" wrap="square" lIns="91425" tIns="45700" rIns="91425" bIns="45700" anchor="t" anchorCtr="0">
            <a:normAutofit lnSpcReduction="10000"/>
          </a:bodyPr>
          <a:lstStyle/>
          <a:p>
            <a:pPr marL="0" indent="0">
              <a:buSzPts val="2800"/>
              <a:buNone/>
            </a:pPr>
            <a:r>
              <a:rPr lang="en-GB" dirty="0"/>
              <a:t>Aim to reduce the gap between what is taught / learned and what was being tested</a:t>
            </a:r>
          </a:p>
          <a:p>
            <a:pPr marL="0" indent="0">
              <a:buSzPts val="2800"/>
              <a:buNone/>
            </a:pPr>
            <a:endParaRPr lang="en-GB" dirty="0"/>
          </a:p>
          <a:p>
            <a:pPr>
              <a:lnSpc>
                <a:spcPct val="150000"/>
              </a:lnSpc>
            </a:pPr>
            <a:r>
              <a:rPr lang="en-US" b="1" dirty="0"/>
              <a:t>50%</a:t>
            </a:r>
            <a:r>
              <a:rPr lang="en-US" dirty="0"/>
              <a:t> of words on awarding organisations’ current  lists have </a:t>
            </a:r>
            <a:r>
              <a:rPr lang="en-US" b="1" u="sng" dirty="0"/>
              <a:t>never</a:t>
            </a:r>
            <a:r>
              <a:rPr lang="en-US" dirty="0"/>
              <a:t> been used in an exam </a:t>
            </a:r>
          </a:p>
          <a:p>
            <a:pPr marL="114300" indent="0" algn="r">
              <a:lnSpc>
                <a:spcPct val="150000"/>
              </a:lnSpc>
              <a:buNone/>
            </a:pPr>
            <a:r>
              <a:rPr lang="en-US" sz="1400" dirty="0"/>
              <a:t>averaged across AQA, </a:t>
            </a:r>
            <a:r>
              <a:rPr lang="en-US" sz="1400" dirty="0" err="1"/>
              <a:t>Edexcel</a:t>
            </a:r>
            <a:r>
              <a:rPr lang="en-US" sz="1400" dirty="0"/>
              <a:t>, 3 </a:t>
            </a:r>
            <a:r>
              <a:rPr lang="en-US" sz="1400" dirty="0" err="1"/>
              <a:t>langs</a:t>
            </a:r>
            <a:r>
              <a:rPr lang="en-US" sz="1400" dirty="0"/>
              <a:t>, F &amp; H, 4yrs</a:t>
            </a:r>
          </a:p>
          <a:p>
            <a:pPr>
              <a:lnSpc>
                <a:spcPct val="150000"/>
              </a:lnSpc>
            </a:pPr>
            <a:r>
              <a:rPr lang="en-US" sz="2600" b="1" dirty="0"/>
              <a:t>21% </a:t>
            </a:r>
            <a:r>
              <a:rPr lang="en-US" sz="2600" dirty="0"/>
              <a:t>of words on current lists have only ever been used </a:t>
            </a:r>
            <a:r>
              <a:rPr lang="en-US" sz="2600" b="1" u="sng" dirty="0"/>
              <a:t>once</a:t>
            </a:r>
          </a:p>
          <a:p>
            <a:pPr>
              <a:lnSpc>
                <a:spcPct val="150000"/>
              </a:lnSpc>
            </a:pPr>
            <a:r>
              <a:rPr lang="en-US" sz="2600" dirty="0"/>
              <a:t>Only </a:t>
            </a:r>
            <a:r>
              <a:rPr lang="en-US" sz="2600" b="1" dirty="0"/>
              <a:t>10%</a:t>
            </a:r>
            <a:r>
              <a:rPr lang="en-US" sz="2600" dirty="0"/>
              <a:t> of words on current list are used in every single paper</a:t>
            </a:r>
          </a:p>
          <a:p>
            <a:pPr marL="0" indent="0">
              <a:buSzPts val="2800"/>
              <a:buNone/>
            </a:pPr>
            <a:endParaRPr lang="en-GB" dirty="0"/>
          </a:p>
          <a:p>
            <a:pPr marL="0" indent="0">
              <a:buSzPts val="2800"/>
              <a:buNone/>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B03132-BE50-3243-92CD-35B3CA2DEA38}"/>
              </a:ext>
            </a:extLst>
          </p:cNvPr>
          <p:cNvSpPr>
            <a:spLocks noGrp="1"/>
          </p:cNvSpPr>
          <p:nvPr>
            <p:ph idx="1"/>
          </p:nvPr>
        </p:nvSpPr>
        <p:spPr>
          <a:xfrm>
            <a:off x="984879" y="1501958"/>
            <a:ext cx="8729938" cy="4351338"/>
          </a:xfrm>
        </p:spPr>
        <p:txBody>
          <a:bodyPr>
            <a:normAutofit/>
          </a:bodyPr>
          <a:lstStyle/>
          <a:p>
            <a:pPr marL="0" indent="0">
              <a:buNone/>
            </a:pPr>
            <a:endParaRPr lang="en-GB" dirty="0"/>
          </a:p>
          <a:p>
            <a:r>
              <a:rPr lang="en-GB" dirty="0"/>
              <a:t>Join the mailing list, email: </a:t>
            </a:r>
            <a:r>
              <a:rPr lang="en-GB" dirty="0">
                <a:hlinkClick r:id="rId3"/>
              </a:rPr>
              <a:t>enquiries@ncelp.org</a:t>
            </a:r>
            <a:r>
              <a:rPr lang="en-GB" dirty="0"/>
              <a:t> for regular bulletins about resources arriving on the portal</a:t>
            </a:r>
          </a:p>
          <a:p>
            <a:endParaRPr lang="en-GB" dirty="0"/>
          </a:p>
          <a:p>
            <a:r>
              <a:rPr lang="en-GB" dirty="0"/>
              <a:t>To get monthly alerts to </a:t>
            </a:r>
            <a:r>
              <a:rPr lang="en-GB" b="1" dirty="0"/>
              <a:t>summaries</a:t>
            </a:r>
            <a:r>
              <a:rPr lang="en-GB" dirty="0"/>
              <a:t> of new research, sign up in 10 seconds at </a:t>
            </a:r>
          </a:p>
          <a:p>
            <a:pPr marL="457200" lvl="1" indent="0">
              <a:buNone/>
            </a:pPr>
            <a:r>
              <a:rPr lang="en-GB" sz="2800" dirty="0">
                <a:hlinkClick r:id="rId4"/>
              </a:rPr>
              <a:t>https://oasis-database.org/</a:t>
            </a:r>
            <a:endParaRPr lang="en-GB" sz="2800" dirty="0"/>
          </a:p>
          <a:p>
            <a:endParaRPr lang="en-US" dirty="0"/>
          </a:p>
        </p:txBody>
      </p:sp>
      <p:pic>
        <p:nvPicPr>
          <p:cNvPr id="4" name="Picture 3">
            <a:extLst>
              <a:ext uri="{FF2B5EF4-FFF2-40B4-BE49-F238E27FC236}">
                <a16:creationId xmlns:a16="http://schemas.microsoft.com/office/drawing/2014/main" id="{8FC68D9F-8053-4541-9A71-F6525A2F1D77}"/>
              </a:ext>
            </a:extLst>
          </p:cNvPr>
          <p:cNvPicPr>
            <a:picLocks noChangeAspect="1"/>
          </p:cNvPicPr>
          <p:nvPr/>
        </p:nvPicPr>
        <p:blipFill>
          <a:blip r:embed="rId5"/>
          <a:stretch>
            <a:fillRect/>
          </a:stretch>
        </p:blipFill>
        <p:spPr>
          <a:xfrm>
            <a:off x="9064584" y="1"/>
            <a:ext cx="1881126" cy="1881126"/>
          </a:xfrm>
          <a:prstGeom prst="rect">
            <a:avLst/>
          </a:prstGeom>
        </p:spPr>
      </p:pic>
      <p:pic>
        <p:nvPicPr>
          <p:cNvPr id="5" name="Picture 4">
            <a:extLst>
              <a:ext uri="{FF2B5EF4-FFF2-40B4-BE49-F238E27FC236}">
                <a16:creationId xmlns:a16="http://schemas.microsoft.com/office/drawing/2014/main" id="{4A0099DE-D74F-9E4B-B1A3-F8725AE3CACC}"/>
              </a:ext>
            </a:extLst>
          </p:cNvPr>
          <p:cNvPicPr>
            <a:picLocks noChangeAspect="1"/>
          </p:cNvPicPr>
          <p:nvPr/>
        </p:nvPicPr>
        <p:blipFill rotWithShape="1">
          <a:blip r:embed="rId6"/>
          <a:srcRect/>
          <a:stretch/>
        </p:blipFill>
        <p:spPr>
          <a:xfrm>
            <a:off x="8525978" y="4254760"/>
            <a:ext cx="2958337" cy="799759"/>
          </a:xfrm>
          <a:prstGeom prst="rect">
            <a:avLst/>
          </a:prstGeom>
        </p:spPr>
      </p:pic>
    </p:spTree>
    <p:extLst>
      <p:ext uri="{BB962C8B-B14F-4D97-AF65-F5344CB8AC3E}">
        <p14:creationId xmlns:p14="http://schemas.microsoft.com/office/powerpoint/2010/main" val="103439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82B70-86E3-6448-B83E-FEA538EFF921}"/>
              </a:ext>
            </a:extLst>
          </p:cNvPr>
          <p:cNvSpPr>
            <a:spLocks noGrp="1"/>
          </p:cNvSpPr>
          <p:nvPr>
            <p:ph type="title"/>
          </p:nvPr>
        </p:nvSpPr>
        <p:spPr>
          <a:xfrm>
            <a:off x="2555032" y="1768020"/>
            <a:ext cx="5655907" cy="1325563"/>
          </a:xfrm>
        </p:spPr>
        <p:txBody>
          <a:bodyPr/>
          <a:lstStyle/>
          <a:p>
            <a:r>
              <a:rPr lang="en-US" dirty="0"/>
              <a:t>Spare slides</a:t>
            </a:r>
          </a:p>
        </p:txBody>
      </p:sp>
    </p:spTree>
    <p:extLst>
      <p:ext uri="{BB962C8B-B14F-4D97-AF65-F5344CB8AC3E}">
        <p14:creationId xmlns:p14="http://schemas.microsoft.com/office/powerpoint/2010/main" val="4067642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27" y="153460"/>
            <a:ext cx="12005953" cy="820902"/>
          </a:xfrm>
          <a:prstGeom prst="rect">
            <a:avLst/>
          </a:prstGeom>
        </p:spPr>
      </p:pic>
      <p:sp>
        <p:nvSpPr>
          <p:cNvPr id="2" name="Title 1"/>
          <p:cNvSpPr>
            <a:spLocks noGrp="1"/>
          </p:cNvSpPr>
          <p:nvPr>
            <p:ph type="title"/>
          </p:nvPr>
        </p:nvSpPr>
        <p:spPr>
          <a:xfrm>
            <a:off x="166255" y="0"/>
            <a:ext cx="10125227" cy="1115424"/>
          </a:xfrm>
        </p:spPr>
        <p:txBody>
          <a:bodyPr>
            <a:normAutofit/>
          </a:bodyPr>
          <a:lstStyle/>
          <a:p>
            <a:r>
              <a:rPr lang="en-GB" sz="2800" b="1" dirty="0">
                <a:solidFill>
                  <a:schemeClr val="bg1"/>
                </a:solidFill>
              </a:rPr>
              <a:t>Having a word list is not very unusual</a:t>
            </a:r>
          </a:p>
        </p:txBody>
      </p:sp>
      <p:sp>
        <p:nvSpPr>
          <p:cNvPr id="7" name="Content Placeholder 2">
            <a:extLst>
              <a:ext uri="{FF2B5EF4-FFF2-40B4-BE49-F238E27FC236}">
                <a16:creationId xmlns:a16="http://schemas.microsoft.com/office/drawing/2014/main" id="{F0D3252A-E3C8-B840-AABE-D811AB8D0F5C}"/>
              </a:ext>
            </a:extLst>
          </p:cNvPr>
          <p:cNvSpPr>
            <a:spLocks noGrp="1"/>
          </p:cNvSpPr>
          <p:nvPr>
            <p:ph idx="1"/>
          </p:nvPr>
        </p:nvSpPr>
        <p:spPr>
          <a:xfrm>
            <a:off x="166255" y="1231876"/>
            <a:ext cx="11839698" cy="4851424"/>
          </a:xfrm>
        </p:spPr>
        <p:txBody>
          <a:bodyPr>
            <a:normAutofit/>
          </a:bodyPr>
          <a:lstStyle/>
          <a:p>
            <a:pPr marL="114300" indent="0">
              <a:buNone/>
            </a:pPr>
            <a:r>
              <a:rPr lang="en-GB" b="1" dirty="0"/>
              <a:t>Word lists for </a:t>
            </a:r>
            <a:r>
              <a:rPr lang="en-GB" b="1" u="sng" dirty="0"/>
              <a:t>proficiency tests</a:t>
            </a:r>
            <a:r>
              <a:rPr lang="en-GB" b="1" dirty="0"/>
              <a:t>:</a:t>
            </a:r>
          </a:p>
          <a:p>
            <a:pPr lvl="2"/>
            <a:r>
              <a:rPr lang="en-GB" b="1" dirty="0">
                <a:solidFill>
                  <a:srgbClr val="FF0000"/>
                </a:solidFill>
              </a:rPr>
              <a:t>Japanese</a:t>
            </a:r>
            <a:r>
              <a:rPr lang="en-GB" dirty="0"/>
              <a:t> Language Proficiency Test until 2010 </a:t>
            </a:r>
            <a:r>
              <a:rPr lang="en-GB" sz="1400" dirty="0"/>
              <a:t>(Japan Educational Exchanges and Services, 2009)</a:t>
            </a:r>
          </a:p>
          <a:p>
            <a:pPr marL="1371600" lvl="3" indent="0">
              <a:buNone/>
            </a:pPr>
            <a:r>
              <a:rPr lang="en-GB" dirty="0"/>
              <a:t>~A2: </a:t>
            </a:r>
            <a:r>
              <a:rPr lang="en-GB" dirty="0">
                <a:solidFill>
                  <a:srgbClr val="00B050"/>
                </a:solidFill>
              </a:rPr>
              <a:t>1,500</a:t>
            </a:r>
            <a:r>
              <a:rPr lang="en-GB" dirty="0"/>
              <a:t> words / ~B1: 3,750 words </a:t>
            </a:r>
          </a:p>
          <a:p>
            <a:pPr lvl="2"/>
            <a:r>
              <a:rPr lang="en-GB" b="1" dirty="0">
                <a:solidFill>
                  <a:srgbClr val="FF0000"/>
                </a:solidFill>
              </a:rPr>
              <a:t>German</a:t>
            </a:r>
            <a:r>
              <a:rPr lang="en-GB" dirty="0"/>
              <a:t>-</a:t>
            </a:r>
            <a:r>
              <a:rPr lang="en-GB" dirty="0" err="1"/>
              <a:t>Zertifikat</a:t>
            </a:r>
            <a:r>
              <a:rPr lang="en-GB" dirty="0"/>
              <a:t> Proficiency Test (Goethe-</a:t>
            </a:r>
            <a:r>
              <a:rPr lang="en-GB" dirty="0" err="1"/>
              <a:t>Institut</a:t>
            </a:r>
            <a:r>
              <a:rPr lang="en-GB" dirty="0"/>
              <a:t>, </a:t>
            </a:r>
            <a:r>
              <a:rPr lang="en-GB" sz="1400" dirty="0"/>
              <a:t>2016a, 2016b, 2016c)</a:t>
            </a:r>
          </a:p>
          <a:p>
            <a:pPr marL="1371600" lvl="3" indent="0">
              <a:buNone/>
            </a:pPr>
            <a:r>
              <a:rPr lang="en-GB" dirty="0"/>
              <a:t>A2: </a:t>
            </a:r>
            <a:r>
              <a:rPr lang="en-GB" dirty="0">
                <a:solidFill>
                  <a:srgbClr val="00B050"/>
                </a:solidFill>
              </a:rPr>
              <a:t>1,300</a:t>
            </a:r>
            <a:r>
              <a:rPr lang="en-GB" dirty="0"/>
              <a:t> words / B1: 2,400 words</a:t>
            </a:r>
          </a:p>
          <a:p>
            <a:pPr marL="114300" indent="0">
              <a:buNone/>
            </a:pPr>
            <a:r>
              <a:rPr lang="en-GB" b="1" dirty="0"/>
              <a:t>Word lists for </a:t>
            </a:r>
            <a:r>
              <a:rPr lang="en-GB" b="1" u="sng" dirty="0"/>
              <a:t>curricula</a:t>
            </a:r>
            <a:r>
              <a:rPr lang="en-GB" b="1" dirty="0"/>
              <a:t>: </a:t>
            </a:r>
          </a:p>
          <a:p>
            <a:pPr lvl="2"/>
            <a:r>
              <a:rPr lang="en-GB" dirty="0"/>
              <a:t>France, Ministry of National Education </a:t>
            </a:r>
            <a:r>
              <a:rPr lang="en-GB" sz="1300" dirty="0"/>
              <a:t>(</a:t>
            </a:r>
            <a:r>
              <a:rPr lang="en-GB" sz="1300" dirty="0" err="1"/>
              <a:t>éduscol</a:t>
            </a:r>
            <a:r>
              <a:rPr lang="en-GB" sz="1300" dirty="0"/>
              <a:t>, 2020) </a:t>
            </a:r>
            <a:r>
              <a:rPr lang="en-GB" dirty="0"/>
              <a:t>lists </a:t>
            </a:r>
            <a:r>
              <a:rPr lang="en-GB" dirty="0">
                <a:solidFill>
                  <a:srgbClr val="00B050"/>
                </a:solidFill>
              </a:rPr>
              <a:t>1,500 </a:t>
            </a:r>
            <a:r>
              <a:rPr lang="en-GB" dirty="0"/>
              <a:t>most frequent words in </a:t>
            </a:r>
            <a:r>
              <a:rPr lang="en-GB" b="1" dirty="0">
                <a:solidFill>
                  <a:srgbClr val="FF0000"/>
                </a:solidFill>
              </a:rPr>
              <a:t>French</a:t>
            </a:r>
            <a:r>
              <a:rPr lang="en-GB" b="1" dirty="0"/>
              <a:t> </a:t>
            </a:r>
            <a:r>
              <a:rPr lang="en-GB" dirty="0"/>
              <a:t>for French primary school children (6-11 years)</a:t>
            </a:r>
          </a:p>
          <a:p>
            <a:pPr lvl="2"/>
            <a:r>
              <a:rPr lang="en-GB" dirty="0">
                <a:latin typeface="Calibri" panose="020F0502020204030204" pitchFamily="34" charset="0"/>
                <a:cs typeface="Calibri" panose="020F0502020204030204" pitchFamily="34" charset="0"/>
              </a:rPr>
              <a:t>China, Ministry of Education </a:t>
            </a:r>
            <a:r>
              <a:rPr lang="en-GB" sz="1300" dirty="0">
                <a:latin typeface="Calibri" panose="020F0502020204030204" pitchFamily="34" charset="0"/>
                <a:cs typeface="Calibri" panose="020F0502020204030204" pitchFamily="34" charset="0"/>
              </a:rPr>
              <a:t>(2017) </a:t>
            </a:r>
            <a:r>
              <a:rPr lang="en-GB" dirty="0">
                <a:latin typeface="Calibri" panose="020F0502020204030204" pitchFamily="34" charset="0"/>
                <a:cs typeface="Calibri" panose="020F0502020204030204" pitchFamily="34" charset="0"/>
              </a:rPr>
              <a:t>lists </a:t>
            </a:r>
            <a:r>
              <a:rPr lang="en-GB" dirty="0">
                <a:solidFill>
                  <a:srgbClr val="00B050"/>
                </a:solidFill>
                <a:latin typeface="Calibri" panose="020F0502020204030204" pitchFamily="34" charset="0"/>
                <a:cs typeface="Calibri" panose="020F0502020204030204" pitchFamily="34" charset="0"/>
              </a:rPr>
              <a:t>1,500</a:t>
            </a:r>
            <a:r>
              <a:rPr lang="en-GB" dirty="0">
                <a:latin typeface="Calibri" panose="020F0502020204030204" pitchFamily="34" charset="0"/>
                <a:cs typeface="Calibri" panose="020F0502020204030204" pitchFamily="34" charset="0"/>
              </a:rPr>
              <a:t> words for </a:t>
            </a:r>
            <a:r>
              <a:rPr lang="en-GB" b="1" dirty="0">
                <a:solidFill>
                  <a:srgbClr val="FF0000"/>
                </a:solidFill>
                <a:latin typeface="Calibri" panose="020F0502020204030204" pitchFamily="34" charset="0"/>
                <a:cs typeface="Calibri" panose="020F0502020204030204" pitchFamily="34" charset="0"/>
              </a:rPr>
              <a:t>English </a:t>
            </a:r>
            <a:r>
              <a:rPr lang="en-GB" dirty="0">
                <a:latin typeface="Calibri" panose="020F0502020204030204" pitchFamily="34" charset="0"/>
                <a:cs typeface="Calibri" panose="020F0502020204030204" pitchFamily="34" charset="0"/>
              </a:rPr>
              <a:t>for 16 years olds (after 9 </a:t>
            </a:r>
            <a:r>
              <a:rPr lang="en-GB" dirty="0" err="1">
                <a:latin typeface="Calibri" panose="020F0502020204030204" pitchFamily="34" charset="0"/>
                <a:cs typeface="Calibri" panose="020F0502020204030204" pitchFamily="34" charset="0"/>
              </a:rPr>
              <a:t>yrs</a:t>
            </a:r>
            <a:r>
              <a:rPr lang="en-GB" dirty="0">
                <a:latin typeface="Calibri" panose="020F0502020204030204" pitchFamily="34" charset="0"/>
                <a:cs typeface="Calibri" panose="020F0502020204030204" pitchFamily="34" charset="0"/>
              </a:rPr>
              <a:t> of English)</a:t>
            </a:r>
          </a:p>
          <a:p>
            <a:pPr lvl="2"/>
            <a:r>
              <a:rPr lang="en-GB" dirty="0">
                <a:latin typeface="Calibri" panose="020F0502020204030204" pitchFamily="34" charset="0"/>
                <a:cs typeface="Calibri" panose="020F0502020204030204" pitchFamily="34" charset="0"/>
              </a:rPr>
              <a:t>Hungarian National Core Curriculum for </a:t>
            </a:r>
            <a:r>
              <a:rPr lang="en-GB" b="1" dirty="0">
                <a:solidFill>
                  <a:srgbClr val="FF0000"/>
                </a:solidFill>
                <a:latin typeface="Calibri" panose="020F0502020204030204" pitchFamily="34" charset="0"/>
                <a:cs typeface="Calibri" panose="020F0502020204030204" pitchFamily="34" charset="0"/>
              </a:rPr>
              <a:t>English</a:t>
            </a:r>
            <a:r>
              <a:rPr lang="en-GB" dirty="0">
                <a:latin typeface="Calibri" panose="020F0502020204030204" pitchFamily="34" charset="0"/>
                <a:cs typeface="Calibri" panose="020F0502020204030204" pitchFamily="34" charset="0"/>
              </a:rPr>
              <a:t> </a:t>
            </a:r>
            <a:r>
              <a:rPr lang="en-GB" sz="1300" dirty="0">
                <a:latin typeface="Calibri" panose="020F0502020204030204" pitchFamily="34" charset="0"/>
                <a:cs typeface="Calibri" panose="020F0502020204030204" pitchFamily="34" charset="0"/>
              </a:rPr>
              <a:t>(</a:t>
            </a:r>
            <a:r>
              <a:rPr lang="en-GB" sz="1300" dirty="0" err="1">
                <a:latin typeface="Calibri" panose="020F0502020204030204" pitchFamily="34" charset="0"/>
                <a:cs typeface="Calibri" panose="020F0502020204030204" pitchFamily="34" charset="0"/>
              </a:rPr>
              <a:t>Krizsán</a:t>
            </a:r>
            <a:r>
              <a:rPr lang="en-GB" sz="1300" dirty="0">
                <a:latin typeface="Calibri" panose="020F0502020204030204" pitchFamily="34" charset="0"/>
                <a:cs typeface="Calibri" panose="020F0502020204030204" pitchFamily="34" charset="0"/>
              </a:rPr>
              <a:t>, 2003): </a:t>
            </a:r>
            <a:r>
              <a:rPr lang="en-GB" dirty="0">
                <a:solidFill>
                  <a:srgbClr val="00B050"/>
                </a:solidFill>
                <a:latin typeface="Calibri" panose="020F0502020204030204" pitchFamily="34" charset="0"/>
                <a:cs typeface="Calibri" panose="020F0502020204030204" pitchFamily="34" charset="0"/>
              </a:rPr>
              <a:t>1,200 </a:t>
            </a:r>
            <a:r>
              <a:rPr lang="en-GB" dirty="0">
                <a:latin typeface="Calibri" panose="020F0502020204030204" pitchFamily="34" charset="0"/>
                <a:cs typeface="Calibri" panose="020F0502020204030204" pitchFamily="34" charset="0"/>
              </a:rPr>
              <a:t>active vocabulary for </a:t>
            </a:r>
            <a:r>
              <a:rPr lang="en-US" dirty="0">
                <a:latin typeface="Calibri" panose="020F0502020204030204" pitchFamily="34" charset="0"/>
                <a:cs typeface="Calibri" panose="020F0502020204030204" pitchFamily="34" charset="0"/>
              </a:rPr>
              <a:t>13-14 year </a:t>
            </a:r>
            <a:r>
              <a:rPr lang="en-US" dirty="0" err="1">
                <a:latin typeface="Calibri" panose="020F0502020204030204" pitchFamily="34" charset="0"/>
                <a:cs typeface="Calibri" panose="020F0502020204030204" pitchFamily="34" charset="0"/>
              </a:rPr>
              <a:t>olds</a:t>
            </a:r>
            <a:endParaRPr lang="en-US" dirty="0">
              <a:latin typeface="Calibri" panose="020F0502020204030204" pitchFamily="34" charset="0"/>
              <a:cs typeface="Calibri" panose="020F0502020204030204" pitchFamily="34" charset="0"/>
            </a:endParaRPr>
          </a:p>
          <a:p>
            <a:pPr marL="114300" indent="0">
              <a:buNone/>
            </a:pPr>
            <a:r>
              <a:rPr lang="en-GB" b="1" u="sng" dirty="0"/>
              <a:t>Guidelines</a:t>
            </a:r>
            <a:r>
              <a:rPr lang="en-GB" b="1" dirty="0"/>
              <a:t> about number of words: </a:t>
            </a:r>
          </a:p>
          <a:p>
            <a:pPr lvl="2"/>
            <a:r>
              <a:rPr lang="en-GB" dirty="0"/>
              <a:t>Japanese Ministry of Education </a:t>
            </a:r>
            <a:r>
              <a:rPr lang="en-GB" sz="1300" dirty="0"/>
              <a:t>(MEXT, 2008, 2009, 2016, 2017, 2018) </a:t>
            </a:r>
            <a:r>
              <a:rPr lang="en-GB" b="1" dirty="0">
                <a:solidFill>
                  <a:srgbClr val="FF0000"/>
                </a:solidFill>
              </a:rPr>
              <a:t>English</a:t>
            </a:r>
            <a:r>
              <a:rPr lang="en-GB" dirty="0"/>
              <a:t>: Junior high school students: </a:t>
            </a:r>
            <a:r>
              <a:rPr lang="en-GB" dirty="0">
                <a:solidFill>
                  <a:srgbClr val="00B050"/>
                </a:solidFill>
              </a:rPr>
              <a:t>1,200 </a:t>
            </a:r>
            <a:r>
              <a:rPr lang="en-GB" dirty="0"/>
              <a:t>words; High school students: </a:t>
            </a:r>
            <a:r>
              <a:rPr lang="en-GB" dirty="0">
                <a:solidFill>
                  <a:srgbClr val="00B050"/>
                </a:solidFill>
              </a:rPr>
              <a:t>1,800</a:t>
            </a:r>
            <a:r>
              <a:rPr lang="en-GB" dirty="0"/>
              <a:t> words</a:t>
            </a:r>
            <a:endParaRPr lang="en-US" dirty="0">
              <a:latin typeface="Century Gothic" panose="020B0502020202020204" pitchFamily="34" charset="0"/>
            </a:endParaRPr>
          </a:p>
          <a:p>
            <a:pPr marL="914400" lvl="2" indent="0">
              <a:buNone/>
            </a:pPr>
            <a:endParaRPr lang="en-GB" sz="1300" b="1" dirty="0"/>
          </a:p>
          <a:p>
            <a:pPr marL="914400" lvl="2" indent="0">
              <a:buNone/>
            </a:pPr>
            <a:endParaRPr lang="en-GB" dirty="0"/>
          </a:p>
        </p:txBody>
      </p:sp>
    </p:spTree>
    <p:extLst>
      <p:ext uri="{BB962C8B-B14F-4D97-AF65-F5344CB8AC3E}">
        <p14:creationId xmlns:p14="http://schemas.microsoft.com/office/powerpoint/2010/main" val="5520306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7"/>
          <p:cNvSpPr txBox="1">
            <a:spLocks noGrp="1"/>
          </p:cNvSpPr>
          <p:nvPr>
            <p:ph type="title"/>
          </p:nvPr>
        </p:nvSpPr>
        <p:spPr>
          <a:xfrm>
            <a:off x="497173" y="0"/>
            <a:ext cx="11407516" cy="97451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3600"/>
              <a:buFont typeface="Century Gothic"/>
              <a:buNone/>
            </a:pPr>
            <a:r>
              <a:rPr lang="en-GB" sz="2800" b="1" dirty="0"/>
              <a:t>Key differences in 2022 Subject Content.  [1/4]</a:t>
            </a:r>
            <a:endParaRPr sz="3600" dirty="0"/>
          </a:p>
        </p:txBody>
      </p:sp>
      <p:sp>
        <p:nvSpPr>
          <p:cNvPr id="152" name="Google Shape;152;p7"/>
          <p:cNvSpPr txBox="1">
            <a:spLocks noGrp="1"/>
          </p:cNvSpPr>
          <p:nvPr>
            <p:ph type="body" idx="1"/>
          </p:nvPr>
        </p:nvSpPr>
        <p:spPr>
          <a:xfrm>
            <a:off x="497173" y="969308"/>
            <a:ext cx="11407516" cy="52982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rgbClr val="1F3864"/>
              </a:buClr>
              <a:buSzPct val="100000"/>
              <a:buNone/>
            </a:pPr>
            <a:r>
              <a:rPr lang="en-GB" b="1" dirty="0"/>
              <a:t>The lexicon</a:t>
            </a:r>
            <a:r>
              <a:rPr lang="en-GB" dirty="0"/>
              <a:t> is specified: </a:t>
            </a:r>
          </a:p>
          <a:p>
            <a:pPr marL="228600" lvl="0" indent="-228600" algn="l" rtl="0">
              <a:lnSpc>
                <a:spcPct val="90000"/>
              </a:lnSpc>
              <a:spcBef>
                <a:spcPts val="1000"/>
              </a:spcBef>
              <a:spcAft>
                <a:spcPts val="0"/>
              </a:spcAft>
              <a:buClr>
                <a:srgbClr val="1F3864"/>
              </a:buClr>
              <a:buSzPct val="100000"/>
              <a:buChar char="•"/>
            </a:pPr>
            <a:r>
              <a:rPr lang="en-GB" dirty="0"/>
              <a:t>1,200 word families [Foundation],1700 [Higher], </a:t>
            </a:r>
          </a:p>
          <a:p>
            <a:pPr marL="228600" lvl="0" indent="-228600" algn="l" rtl="0">
              <a:lnSpc>
                <a:spcPct val="90000"/>
              </a:lnSpc>
              <a:spcBef>
                <a:spcPts val="1000"/>
              </a:spcBef>
              <a:spcAft>
                <a:spcPts val="0"/>
              </a:spcAft>
              <a:buClr>
                <a:srgbClr val="1F3864"/>
              </a:buClr>
              <a:buSzPct val="100000"/>
              <a:buChar char="•"/>
            </a:pPr>
            <a:r>
              <a:rPr lang="en-GB" dirty="0"/>
              <a:t>85% from most common 2000 word families, </a:t>
            </a:r>
          </a:p>
          <a:p>
            <a:pPr marL="228600" lvl="0" indent="-228600" algn="l" rtl="0">
              <a:lnSpc>
                <a:spcPct val="90000"/>
              </a:lnSpc>
              <a:spcBef>
                <a:spcPts val="1000"/>
              </a:spcBef>
              <a:spcAft>
                <a:spcPts val="0"/>
              </a:spcAft>
              <a:buClr>
                <a:srgbClr val="1F3864"/>
              </a:buClr>
              <a:buSzPct val="100000"/>
              <a:buChar char="•"/>
            </a:pPr>
            <a:r>
              <a:rPr lang="en-GB" dirty="0"/>
              <a:t>30 multiword units </a:t>
            </a:r>
            <a:r>
              <a:rPr lang="en-GB" sz="2000" dirty="0"/>
              <a:t>(of up to five words) </a:t>
            </a:r>
            <a:endParaRPr lang="en-GB" dirty="0"/>
          </a:p>
          <a:p>
            <a:pPr marL="228600" lvl="0" indent="-228600" algn="l" rtl="0">
              <a:lnSpc>
                <a:spcPct val="90000"/>
              </a:lnSpc>
              <a:spcBef>
                <a:spcPts val="1000"/>
              </a:spcBef>
              <a:spcAft>
                <a:spcPts val="0"/>
              </a:spcAft>
              <a:buClr>
                <a:srgbClr val="1F3864"/>
              </a:buClr>
              <a:buSzPct val="100000"/>
              <a:buChar char="•"/>
            </a:pPr>
            <a:r>
              <a:rPr lang="en-GB" dirty="0"/>
              <a:t>20 cultural / geographical terms</a:t>
            </a:r>
          </a:p>
          <a:p>
            <a:pPr marL="0" lvl="0" indent="0">
              <a:buSzPct val="100000"/>
              <a:buNone/>
            </a:pPr>
            <a:endParaRPr lang="en-GB" dirty="0"/>
          </a:p>
          <a:p>
            <a:pPr marL="0" lvl="0" indent="0">
              <a:buSzPct val="100000"/>
              <a:buNone/>
            </a:pPr>
            <a:r>
              <a:rPr lang="en-GB" dirty="0"/>
              <a:t>All tasks fully accomplishable using only language from the defined vocabulary and grammar lists</a:t>
            </a:r>
          </a:p>
          <a:p>
            <a:pPr marL="685800" lvl="1" indent="-228600">
              <a:buSzPct val="100000"/>
            </a:pPr>
            <a:r>
              <a:rPr lang="en-GB" sz="2400" dirty="0"/>
              <a:t>Full credit given for successful production of language beyond content</a:t>
            </a:r>
            <a:endParaRPr lang="en-GB" sz="2400" b="1" dirty="0"/>
          </a:p>
          <a:p>
            <a:pPr marL="685800" lvl="1" indent="-228600">
              <a:spcBef>
                <a:spcPts val="1000"/>
              </a:spcBef>
              <a:buSzPct val="100000"/>
            </a:pPr>
            <a:endParaRPr lang="en-GB" dirty="0"/>
          </a:p>
        </p:txBody>
      </p:sp>
      <p:sp>
        <p:nvSpPr>
          <p:cNvPr id="3" name="Oval Callout 2">
            <a:extLst>
              <a:ext uri="{FF2B5EF4-FFF2-40B4-BE49-F238E27FC236}">
                <a16:creationId xmlns:a16="http://schemas.microsoft.com/office/drawing/2014/main" id="{BFACBF34-BFD8-7945-AA24-19073D3D1B64}"/>
              </a:ext>
            </a:extLst>
          </p:cNvPr>
          <p:cNvSpPr/>
          <p:nvPr/>
        </p:nvSpPr>
        <p:spPr>
          <a:xfrm>
            <a:off x="7474738" y="2102714"/>
            <a:ext cx="4295574" cy="2184473"/>
          </a:xfrm>
          <a:prstGeom prst="wedgeEllipseCallout">
            <a:avLst>
              <a:gd name="adj1" fmla="val -115922"/>
              <a:gd name="adj2" fmla="val -735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Is it very unusual to have a word list? </a:t>
            </a:r>
          </a:p>
        </p:txBody>
      </p:sp>
    </p:spTree>
    <p:extLst>
      <p:ext uri="{BB962C8B-B14F-4D97-AF65-F5344CB8AC3E}">
        <p14:creationId xmlns:p14="http://schemas.microsoft.com/office/powerpoint/2010/main" val="214958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7"/>
          <p:cNvSpPr txBox="1">
            <a:spLocks noGrp="1"/>
          </p:cNvSpPr>
          <p:nvPr>
            <p:ph type="title"/>
          </p:nvPr>
        </p:nvSpPr>
        <p:spPr>
          <a:xfrm>
            <a:off x="619592" y="314794"/>
            <a:ext cx="11407516" cy="676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3600"/>
              <a:buFont typeface="Century Gothic"/>
              <a:buNone/>
            </a:pPr>
            <a:r>
              <a:rPr lang="en-GB" sz="3600" b="1" dirty="0"/>
              <a:t>Key difference in 2022 Subject Content [2/4]</a:t>
            </a:r>
            <a:endParaRPr dirty="0"/>
          </a:p>
        </p:txBody>
      </p:sp>
      <p:sp>
        <p:nvSpPr>
          <p:cNvPr id="152" name="Google Shape;152;p7"/>
          <p:cNvSpPr txBox="1">
            <a:spLocks noGrp="1"/>
          </p:cNvSpPr>
          <p:nvPr>
            <p:ph type="body" idx="1"/>
          </p:nvPr>
        </p:nvSpPr>
        <p:spPr>
          <a:xfrm>
            <a:off x="482183" y="1134116"/>
            <a:ext cx="11197653" cy="493690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rgbClr val="1F3864"/>
              </a:buClr>
              <a:buSzPct val="100000"/>
              <a:buNone/>
            </a:pPr>
            <a:r>
              <a:rPr lang="en-GB" sz="3200" dirty="0"/>
              <a:t>Vocabulary in </a:t>
            </a:r>
            <a:r>
              <a:rPr lang="en-GB" sz="3200" b="1" dirty="0"/>
              <a:t>Reading only</a:t>
            </a:r>
            <a:r>
              <a:rPr lang="en-GB" sz="3200" dirty="0"/>
              <a:t>:</a:t>
            </a:r>
          </a:p>
          <a:p>
            <a:pPr marL="685800" lvl="1" indent="-228600">
              <a:spcBef>
                <a:spcPts val="1000"/>
              </a:spcBef>
              <a:buSzPct val="100000"/>
            </a:pPr>
            <a:r>
              <a:rPr lang="en-GB" sz="2400" b="1" i="1" dirty="0"/>
              <a:t>Glossing allowed</a:t>
            </a:r>
            <a:r>
              <a:rPr lang="en-GB" sz="2400" dirty="0"/>
              <a:t>: up to 2% of words in a text can be glossed</a:t>
            </a:r>
          </a:p>
          <a:p>
            <a:pPr marL="685800" lvl="1" indent="-228600">
              <a:spcBef>
                <a:spcPts val="1000"/>
              </a:spcBef>
              <a:buSzPct val="100000"/>
            </a:pPr>
            <a:endParaRPr lang="en-GB" sz="2400" b="1" i="1" dirty="0"/>
          </a:p>
          <a:p>
            <a:pPr marL="685800" lvl="1" indent="-228600">
              <a:spcBef>
                <a:spcPts val="1000"/>
              </a:spcBef>
              <a:buSzPct val="100000"/>
            </a:pPr>
            <a:r>
              <a:rPr lang="en-GB" sz="2400" b="1" i="1" dirty="0"/>
              <a:t>Use of cognates more constrained</a:t>
            </a:r>
            <a:r>
              <a:rPr lang="en-GB" sz="2400" dirty="0"/>
              <a:t>: ‘same/very similar’ spelling and meaning</a:t>
            </a:r>
          </a:p>
          <a:p>
            <a:pPr marL="685800" lvl="1" indent="-228600">
              <a:buSzPct val="100000"/>
            </a:pPr>
            <a:endParaRPr lang="en-GB" sz="2400" b="1" i="1" dirty="0"/>
          </a:p>
          <a:p>
            <a:pPr marL="685800" lvl="1" indent="-228600">
              <a:buSzPct val="100000"/>
            </a:pPr>
            <a:r>
              <a:rPr lang="en-GB" sz="2400" b="1" i="1" dirty="0"/>
              <a:t>Derivational morphology now clearly defined, based on ‘bang for buck’</a:t>
            </a:r>
            <a:endParaRPr lang="en-GB" sz="2400" dirty="0"/>
          </a:p>
          <a:p>
            <a:pPr marL="457200" lvl="1" indent="0">
              <a:buSzPct val="100000"/>
              <a:buNone/>
            </a:pPr>
            <a:endParaRPr lang="en-GB" sz="2400" dirty="0"/>
          </a:p>
          <a:p>
            <a:pPr marL="685800" lvl="1" indent="-228600">
              <a:buSzPct val="100000"/>
            </a:pPr>
            <a:endParaRPr lang="en-GB" sz="2400" dirty="0"/>
          </a:p>
        </p:txBody>
      </p:sp>
    </p:spTree>
    <p:extLst>
      <p:ext uri="{BB962C8B-B14F-4D97-AF65-F5344CB8AC3E}">
        <p14:creationId xmlns:p14="http://schemas.microsoft.com/office/powerpoint/2010/main" val="142438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E216F43F-5380-4325-A0F6-EA5101495D2A}"/>
              </a:ext>
            </a:extLst>
          </p:cNvPr>
          <p:cNvSpPr/>
          <p:nvPr/>
        </p:nvSpPr>
        <p:spPr>
          <a:xfrm>
            <a:off x="659219" y="1354268"/>
            <a:ext cx="11249245" cy="4857183"/>
          </a:xfrm>
          <a:prstGeom prst="roundRect">
            <a:avLst/>
          </a:prstGeom>
          <a:solidFill>
            <a:srgbClr val="FFF9F3"/>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kern="1200" dirty="0">
                <a:solidFill>
                  <a:schemeClr val="accent1">
                    <a:lumMod val="50000"/>
                  </a:schemeClr>
                </a:solidFill>
                <a:latin typeface="Century Gothic" panose="020B0502020202020204" pitchFamily="34" charset="0"/>
              </a:rPr>
              <a:t>M</a:t>
            </a:r>
            <a:r>
              <a:rPr kumimoji="0" lang="en-GB" sz="28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sym typeface="Arial"/>
              </a:rPr>
              <a:t>uch</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rPr>
              <a:t> greater transparency</a:t>
            </a:r>
            <a:r>
              <a:rPr kumimoji="0" lang="en-GB" sz="2800" b="0" i="0" u="none" strike="noStrike" kern="1200" cap="none" spc="0" normalizeH="0" noProof="0" dirty="0">
                <a:ln>
                  <a:noFill/>
                </a:ln>
                <a:solidFill>
                  <a:schemeClr val="accent1">
                    <a:lumMod val="50000"/>
                  </a:schemeClr>
                </a:solidFill>
                <a:effectLst/>
                <a:uLnTx/>
                <a:uFillTx/>
                <a:latin typeface="Century Gothic" panose="020B0502020202020204" pitchFamily="34" charset="0"/>
                <a:sym typeface="Arial"/>
              </a:rPr>
              <a:t> about what </a:t>
            </a:r>
            <a:r>
              <a:rPr lang="en-GB" sz="2800" kern="1200" dirty="0">
                <a:solidFill>
                  <a:schemeClr val="accent1">
                    <a:lumMod val="50000"/>
                  </a:schemeClr>
                </a:solidFill>
                <a:latin typeface="Century Gothic" panose="020B0502020202020204" pitchFamily="34" charset="0"/>
              </a:rPr>
              <a:t>can</a:t>
            </a:r>
            <a:r>
              <a:rPr kumimoji="0" lang="en-GB" sz="2800" b="0" i="0" u="none" strike="noStrike" kern="1200" cap="none" spc="0" normalizeH="0" noProof="0" dirty="0">
                <a:ln>
                  <a:noFill/>
                </a:ln>
                <a:solidFill>
                  <a:schemeClr val="accent1">
                    <a:lumMod val="50000"/>
                  </a:schemeClr>
                </a:solidFill>
                <a:effectLst/>
                <a:uLnTx/>
                <a:uFillTx/>
                <a:latin typeface="Century Gothic" panose="020B0502020202020204" pitchFamily="34" charset="0"/>
                <a:sym typeface="Arial"/>
              </a:rPr>
              <a:t> be tested </a:t>
            </a:r>
          </a:p>
          <a:p>
            <a:pPr marR="0" lvl="0" algn="l" defTabSz="914400" rtl="0" eaLnBrk="1" fontAlgn="auto" latinLnBrk="0" hangingPunct="1">
              <a:lnSpc>
                <a:spcPct val="100000"/>
              </a:lnSpc>
              <a:spcBef>
                <a:spcPts val="0"/>
              </a:spcBef>
              <a:spcAft>
                <a:spcPts val="0"/>
              </a:spcAft>
              <a:buClrTx/>
              <a:buSzTx/>
              <a:tabLst/>
              <a:defRPr/>
            </a:pPr>
            <a:r>
              <a:rPr kumimoji="0" lang="en-GB" sz="2000" b="0" i="0" u="none" strike="noStrike" kern="1200" cap="none" spc="0" normalizeH="0" noProof="0" dirty="0">
                <a:ln>
                  <a:noFill/>
                </a:ln>
                <a:solidFill>
                  <a:schemeClr val="accent1">
                    <a:lumMod val="50000"/>
                  </a:schemeClr>
                </a:solidFill>
                <a:effectLst/>
                <a:uLnTx/>
                <a:uFillTx/>
                <a:latin typeface="Century Gothic" panose="020B0502020202020204" pitchFamily="34" charset="0"/>
                <a:sym typeface="Arial"/>
              </a:rPr>
              <a:t>(e.g., interrogative types laid out)</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rPr>
              <a:t>Some features cut completely (e.g., subjunctive)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rPr>
              <a:t>Some features moved from Foundation</a:t>
            </a:r>
            <a:r>
              <a:rPr kumimoji="0" lang="en-GB" sz="2800" b="0" i="0" u="none" strike="noStrike" kern="1200" cap="none" spc="0" normalizeH="0" noProof="0" dirty="0">
                <a:ln>
                  <a:noFill/>
                </a:ln>
                <a:solidFill>
                  <a:schemeClr val="accent1">
                    <a:lumMod val="50000"/>
                  </a:schemeClr>
                </a:solidFill>
                <a:effectLst/>
                <a:uLnTx/>
                <a:uFillTx/>
                <a:latin typeface="Century Gothic" panose="020B0502020202020204" pitchFamily="34" charset="0"/>
                <a:sym typeface="Arial"/>
              </a:rPr>
              <a:t> </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rPr>
              <a:t>to Higher </a:t>
            </a:r>
          </a:p>
          <a:p>
            <a:pPr lvl="2">
              <a:buClrTx/>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rPr>
              <a:t>(e.g. </a:t>
            </a:r>
            <a:r>
              <a:rPr lang="en-GB" sz="2000" i="1" kern="1200" dirty="0" err="1">
                <a:solidFill>
                  <a:schemeClr val="accent1">
                    <a:lumMod val="50000"/>
                  </a:schemeClr>
                </a:solidFill>
                <a:latin typeface="Century Gothic" panose="020B0502020202020204" pitchFamily="34" charset="0"/>
              </a:rPr>
              <a:t>depuis</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rPr>
              <a:t> +present; inflectional future)</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endParaRPr>
          </a:p>
          <a:p>
            <a:pPr marL="457200" lvl="0" indent="-457200">
              <a:lnSpc>
                <a:spcPct val="90000"/>
              </a:lnSpc>
              <a:spcBef>
                <a:spcPts val="1000"/>
              </a:spcBef>
              <a:buClr>
                <a:srgbClr val="1F3864"/>
              </a:buClr>
              <a:buSzPts val="2800"/>
              <a:buFont typeface="Arial" panose="020B0604020202020204" pitchFamily="34" charset="0"/>
              <a:buChar char="•"/>
            </a:pPr>
            <a:r>
              <a:rPr lang="en-GB" sz="2800" dirty="0">
                <a:solidFill>
                  <a:schemeClr val="accent1">
                    <a:lumMod val="50000"/>
                  </a:schemeClr>
                </a:solidFill>
                <a:latin typeface="Century Gothic" panose="020B0502020202020204" pitchFamily="34" charset="0"/>
              </a:rPr>
              <a:t>Some features divided into sub-components: some can be tested at foundation, and some only at higher</a:t>
            </a:r>
          </a:p>
          <a:p>
            <a:pPr marL="685800" lvl="1" indent="-228600">
              <a:lnSpc>
                <a:spcPct val="90000"/>
              </a:lnSpc>
              <a:spcBef>
                <a:spcPts val="500"/>
              </a:spcBef>
              <a:buClr>
                <a:srgbClr val="1F3864"/>
              </a:buClr>
              <a:buSzPts val="2000"/>
              <a:buChar char="•"/>
            </a:pPr>
            <a:r>
              <a:rPr lang="en-GB" sz="2000" dirty="0">
                <a:solidFill>
                  <a:schemeClr val="accent1">
                    <a:lumMod val="50000"/>
                  </a:schemeClr>
                </a:solidFill>
                <a:latin typeface="Century Gothic" panose="020B0502020202020204" pitchFamily="34" charset="0"/>
              </a:rPr>
              <a:t>reflexive use of verbs</a:t>
            </a:r>
          </a:p>
          <a:p>
            <a:pPr marL="685800" lvl="1" indent="-228600">
              <a:lnSpc>
                <a:spcPct val="90000"/>
              </a:lnSpc>
              <a:spcBef>
                <a:spcPts val="500"/>
              </a:spcBef>
              <a:buClr>
                <a:srgbClr val="1F3864"/>
              </a:buClr>
              <a:buSzPts val="2000"/>
              <a:buChar char="•"/>
            </a:pPr>
            <a:r>
              <a:rPr lang="en-GB" sz="2000" dirty="0">
                <a:solidFill>
                  <a:schemeClr val="accent1">
                    <a:lumMod val="50000"/>
                  </a:schemeClr>
                </a:solidFill>
                <a:latin typeface="Century Gothic" panose="020B0502020202020204" pitchFamily="34" charset="0"/>
              </a:rPr>
              <a:t>present tense irregular verbs</a:t>
            </a:r>
          </a:p>
        </p:txBody>
      </p:sp>
      <p:sp>
        <p:nvSpPr>
          <p:cNvPr id="7" name="Google Shape;151;p7">
            <a:extLst>
              <a:ext uri="{FF2B5EF4-FFF2-40B4-BE49-F238E27FC236}">
                <a16:creationId xmlns:a16="http://schemas.microsoft.com/office/drawing/2014/main" id="{1559DA0B-D43E-C84A-8F78-C6C0E493CA47}"/>
              </a:ext>
            </a:extLst>
          </p:cNvPr>
          <p:cNvSpPr txBox="1">
            <a:spLocks/>
          </p:cNvSpPr>
          <p:nvPr/>
        </p:nvSpPr>
        <p:spPr>
          <a:xfrm>
            <a:off x="891308" y="0"/>
            <a:ext cx="10515600" cy="68892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600"/>
            </a:pPr>
            <a:r>
              <a:rPr lang="en-GB" sz="3200" b="1" dirty="0"/>
              <a:t>Key difference in 2022 Subject Content [3/4]</a:t>
            </a:r>
            <a:endParaRPr lang="en-GB" sz="4000" dirty="0"/>
          </a:p>
        </p:txBody>
      </p:sp>
      <p:sp>
        <p:nvSpPr>
          <p:cNvPr id="4" name="Rectangle 3">
            <a:extLst>
              <a:ext uri="{FF2B5EF4-FFF2-40B4-BE49-F238E27FC236}">
                <a16:creationId xmlns:a16="http://schemas.microsoft.com/office/drawing/2014/main" id="{74E60D52-2EC8-3B46-9986-190FF078F67C}"/>
              </a:ext>
            </a:extLst>
          </p:cNvPr>
          <p:cNvSpPr/>
          <p:nvPr/>
        </p:nvSpPr>
        <p:spPr>
          <a:xfrm>
            <a:off x="194876" y="688920"/>
            <a:ext cx="11908464" cy="507831"/>
          </a:xfrm>
          <a:prstGeom prst="rect">
            <a:avLst/>
          </a:prstGeom>
        </p:spPr>
        <p:txBody>
          <a:bodyPr wrap="square">
            <a:spAutoFit/>
          </a:bodyPr>
          <a:lstStyle/>
          <a:p>
            <a:r>
              <a:rPr lang="en-GB" sz="2700" b="1" dirty="0"/>
              <a:t>Grammar content simplified, clarified, and sequenced: </a:t>
            </a:r>
            <a:endParaRPr lang="en-US" sz="2700" dirty="0"/>
          </a:p>
        </p:txBody>
      </p:sp>
    </p:spTree>
    <p:extLst>
      <p:ext uri="{BB962C8B-B14F-4D97-AF65-F5344CB8AC3E}">
        <p14:creationId xmlns:p14="http://schemas.microsoft.com/office/powerpoint/2010/main" val="241952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E216F43F-5380-4325-A0F6-EA5101495D2A}"/>
              </a:ext>
            </a:extLst>
          </p:cNvPr>
          <p:cNvSpPr/>
          <p:nvPr/>
        </p:nvSpPr>
        <p:spPr>
          <a:xfrm>
            <a:off x="551067" y="1261586"/>
            <a:ext cx="11421193" cy="5015095"/>
          </a:xfrm>
          <a:prstGeom prst="roundRect">
            <a:avLst/>
          </a:prstGeom>
          <a:solidFill>
            <a:srgbClr val="FFF9F3"/>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rPr>
              <a:t>Some </a:t>
            </a:r>
            <a:r>
              <a:rPr kumimoji="0" lang="en-GB" sz="2800" b="0" i="0" u="none" strike="noStrike" kern="1200" cap="none" spc="0" normalizeH="0" noProof="0" dirty="0">
                <a:ln>
                  <a:noFill/>
                </a:ln>
                <a:solidFill>
                  <a:schemeClr val="accent1">
                    <a:lumMod val="50000"/>
                  </a:schemeClr>
                </a:solidFill>
                <a:effectLst/>
                <a:uLnTx/>
                <a:uFillTx/>
                <a:latin typeface="Century Gothic" panose="020B0502020202020204" pitchFamily="34" charset="0"/>
                <a:sym typeface="Arial"/>
              </a:rPr>
              <a:t>features removed completely </a:t>
            </a:r>
            <a:r>
              <a:rPr kumimoji="0" lang="en-GB" sz="2000" b="0" i="0" u="none" strike="noStrike" kern="1200" cap="none" spc="0" normalizeH="0" noProof="0" dirty="0">
                <a:ln>
                  <a:noFill/>
                </a:ln>
                <a:solidFill>
                  <a:schemeClr val="accent1">
                    <a:lumMod val="50000"/>
                  </a:schemeClr>
                </a:solidFill>
                <a:effectLst/>
                <a:uLnTx/>
                <a:uFillTx/>
                <a:latin typeface="Century Gothic" panose="020B0502020202020204" pitchFamily="34" charset="0"/>
                <a:sym typeface="Arial"/>
              </a:rPr>
              <a:t>(e.g., subjunctive)</a:t>
            </a:r>
          </a:p>
          <a:p>
            <a:pPr marR="0" lvl="0" algn="l" defTabSz="914400" rtl="0" eaLnBrk="1" fontAlgn="auto" latinLnBrk="0" hangingPunct="1">
              <a:lnSpc>
                <a:spcPct val="100000"/>
              </a:lnSpc>
              <a:spcBef>
                <a:spcPts val="0"/>
              </a:spcBef>
              <a:spcAft>
                <a:spcPts val="0"/>
              </a:spcAft>
              <a:buClrTx/>
              <a:buSzTx/>
              <a:tabLst/>
              <a:defRPr/>
            </a:pPr>
            <a:endParaRPr lang="en-GB" sz="2800" kern="1200" dirty="0">
              <a:solidFill>
                <a:schemeClr val="accent1">
                  <a:lumMod val="50000"/>
                </a:schemeClr>
              </a:solidFill>
              <a:latin typeface="Century Gothic" panose="020B0502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dirty="0">
                <a:solidFill>
                  <a:schemeClr val="accent1">
                    <a:lumMod val="50000"/>
                  </a:schemeClr>
                </a:solidFill>
                <a:latin typeface="Century Gothic" panose="020B0502020202020204" pitchFamily="34" charset="0"/>
              </a:rPr>
              <a:t>Some features given tolerance in production at foundation </a:t>
            </a:r>
            <a:r>
              <a:rPr lang="en-GB" sz="2400" dirty="0">
                <a:solidFill>
                  <a:schemeClr val="accent1">
                    <a:lumMod val="50000"/>
                  </a:schemeClr>
                </a:solidFill>
                <a:latin typeface="Century Gothic" panose="020B0502020202020204" pitchFamily="34" charset="0"/>
              </a:rPr>
              <a:t>(e.g., minor spelling changes in present tense stems), </a:t>
            </a:r>
            <a:r>
              <a:rPr lang="en-GB" sz="2800" dirty="0">
                <a:solidFill>
                  <a:schemeClr val="accent1">
                    <a:lumMod val="50000"/>
                  </a:schemeClr>
                </a:solidFill>
                <a:latin typeface="Century Gothic" panose="020B0502020202020204" pitchFamily="34" charset="0"/>
              </a:rPr>
              <a:t>and are then credit bearing at Higher</a:t>
            </a:r>
          </a:p>
          <a:p>
            <a:pPr marR="0" lvl="0" algn="l" defTabSz="914400" rtl="0" eaLnBrk="1" fontAlgn="auto" latinLnBrk="0" hangingPunct="1">
              <a:lnSpc>
                <a:spcPct val="100000"/>
              </a:lnSpc>
              <a:spcBef>
                <a:spcPts val="0"/>
              </a:spcBef>
              <a:spcAft>
                <a:spcPts val="0"/>
              </a:spcAft>
              <a:buClrTx/>
              <a:buSzTx/>
              <a:tabLst/>
              <a:defRPr/>
            </a:pPr>
            <a:endPar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rPr>
              <a:t>Some </a:t>
            </a:r>
            <a:r>
              <a:rPr kumimoji="0" lang="en-GB" sz="2800" b="0" i="0" u="none" strike="noStrike" kern="1200" cap="none" spc="0" normalizeH="0" noProof="0" dirty="0">
                <a:ln>
                  <a:noFill/>
                </a:ln>
                <a:solidFill>
                  <a:schemeClr val="accent1">
                    <a:lumMod val="50000"/>
                  </a:schemeClr>
                </a:solidFill>
                <a:effectLst/>
                <a:uLnTx/>
                <a:uFillTx/>
                <a:latin typeface="Century Gothic" panose="020B0502020202020204" pitchFamily="34" charset="0"/>
                <a:sym typeface="Arial"/>
              </a:rPr>
              <a:t>moved from ‘grammar’ to ‘vocabulary’ </a:t>
            </a:r>
            <a:r>
              <a:rPr kumimoji="0" lang="en-GB" sz="2400" b="0" i="0" u="none" strike="noStrike" kern="1200" cap="none" spc="0" normalizeH="0" noProof="0" dirty="0">
                <a:ln>
                  <a:noFill/>
                </a:ln>
                <a:solidFill>
                  <a:schemeClr val="accent1">
                    <a:lumMod val="50000"/>
                  </a:schemeClr>
                </a:solidFill>
                <a:effectLst/>
                <a:uLnTx/>
                <a:uFillTx/>
                <a:latin typeface="Century Gothic" panose="020B0502020202020204" pitchFamily="34" charset="0"/>
                <a:sym typeface="Arial"/>
              </a:rPr>
              <a:t>(e.g., adverbs, pronouns)</a:t>
            </a:r>
          </a:p>
        </p:txBody>
      </p:sp>
      <p:sp>
        <p:nvSpPr>
          <p:cNvPr id="7" name="Google Shape;151;p7">
            <a:extLst>
              <a:ext uri="{FF2B5EF4-FFF2-40B4-BE49-F238E27FC236}">
                <a16:creationId xmlns:a16="http://schemas.microsoft.com/office/drawing/2014/main" id="{1559DA0B-D43E-C84A-8F78-C6C0E493CA47}"/>
              </a:ext>
            </a:extLst>
          </p:cNvPr>
          <p:cNvSpPr txBox="1">
            <a:spLocks/>
          </p:cNvSpPr>
          <p:nvPr/>
        </p:nvSpPr>
        <p:spPr>
          <a:xfrm>
            <a:off x="891308" y="169084"/>
            <a:ext cx="10515600" cy="68892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600"/>
            </a:pPr>
            <a:r>
              <a:rPr lang="en-GB" sz="3200" b="1" dirty="0"/>
              <a:t>Key difference in 2022 Subject Content </a:t>
            </a:r>
            <a:r>
              <a:rPr lang="en-GB" sz="2800" b="1" dirty="0"/>
              <a:t>[3/4]</a:t>
            </a:r>
            <a:endParaRPr lang="en-GB" sz="4000" dirty="0"/>
          </a:p>
        </p:txBody>
      </p:sp>
      <p:sp>
        <p:nvSpPr>
          <p:cNvPr id="5" name="Rectangle 4">
            <a:extLst>
              <a:ext uri="{FF2B5EF4-FFF2-40B4-BE49-F238E27FC236}">
                <a16:creationId xmlns:a16="http://schemas.microsoft.com/office/drawing/2014/main" id="{26E9D8D5-36C5-FD47-A74E-733A633BB0FC}"/>
              </a:ext>
            </a:extLst>
          </p:cNvPr>
          <p:cNvSpPr/>
          <p:nvPr/>
        </p:nvSpPr>
        <p:spPr>
          <a:xfrm>
            <a:off x="307431" y="858004"/>
            <a:ext cx="6603035" cy="369332"/>
          </a:xfrm>
          <a:prstGeom prst="rect">
            <a:avLst/>
          </a:prstGeom>
        </p:spPr>
        <p:txBody>
          <a:bodyPr wrap="square">
            <a:spAutoFit/>
          </a:bodyPr>
          <a:lstStyle/>
          <a:p>
            <a:r>
              <a:rPr lang="en-GB" sz="1800" b="1" dirty="0"/>
              <a:t>Grammar content: </a:t>
            </a:r>
            <a:endParaRPr lang="en-US" sz="1800" dirty="0"/>
          </a:p>
        </p:txBody>
      </p:sp>
    </p:spTree>
    <p:extLst>
      <p:ext uri="{BB962C8B-B14F-4D97-AF65-F5344CB8AC3E}">
        <p14:creationId xmlns:p14="http://schemas.microsoft.com/office/powerpoint/2010/main" val="173336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484584" cy="1325563"/>
          </a:xfrm>
        </p:spPr>
        <p:txBody>
          <a:bodyPr>
            <a:normAutofit/>
          </a:bodyPr>
          <a:lstStyle/>
          <a:p>
            <a:r>
              <a:rPr lang="en-GB" sz="3600" b="1" dirty="0">
                <a:solidFill>
                  <a:schemeClr val="bg1"/>
                </a:solidFill>
              </a:rPr>
              <a:t>2. Design</a:t>
            </a:r>
          </a:p>
        </p:txBody>
      </p:sp>
      <p:sp>
        <p:nvSpPr>
          <p:cNvPr id="14" name="Rectangle: Rounded Corners 13">
            <a:extLst>
              <a:ext uri="{FF2B5EF4-FFF2-40B4-BE49-F238E27FC236}">
                <a16:creationId xmlns:a16="http://schemas.microsoft.com/office/drawing/2014/main" id="{DB0E2841-D092-4E1B-A9D8-EA2BC9CBB926}"/>
              </a:ext>
            </a:extLst>
          </p:cNvPr>
          <p:cNvSpPr/>
          <p:nvPr/>
        </p:nvSpPr>
        <p:spPr>
          <a:xfrm>
            <a:off x="206464" y="1643743"/>
            <a:ext cx="4488366" cy="4582511"/>
          </a:xfrm>
          <a:prstGeom prst="roundRect">
            <a:avLst/>
          </a:prstGeom>
          <a:solidFill>
            <a:schemeClr val="accent1">
              <a:lumMod val="20000"/>
              <a:lumOff val="80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rIns="0" rtlCol="0" anchor="ctr"/>
          <a:lstStyle/>
          <a:p>
            <a:pPr>
              <a:defRPr/>
            </a:pPr>
            <a:endParaRPr lang="en-GB" sz="2400" dirty="0">
              <a:solidFill>
                <a:srgbClr val="002060"/>
              </a:solidFill>
              <a:latin typeface="Century Gothic" panose="020B0502020202020204" pitchFamily="34" charset="0"/>
            </a:endParaRPr>
          </a:p>
          <a:p>
            <a:pPr>
              <a:defRPr/>
            </a:pPr>
            <a:r>
              <a:rPr lang="en-GB" sz="2400" b="1" dirty="0">
                <a:solidFill>
                  <a:srgbClr val="002060"/>
                </a:solidFill>
                <a:latin typeface="Century Gothic" panose="020B0502020202020204" pitchFamily="34" charset="0"/>
              </a:rPr>
              <a:t>grammatical growth: </a:t>
            </a:r>
            <a:r>
              <a:rPr lang="en-GB" sz="2400" dirty="0">
                <a:solidFill>
                  <a:srgbClr val="002060"/>
                </a:solidFill>
                <a:latin typeface="Century Gothic" panose="020B0502020202020204" pitchFamily="34" charset="0"/>
              </a:rPr>
              <a:t> word families gradually get larger as new features are introduced </a:t>
            </a:r>
          </a:p>
          <a:p>
            <a:pPr>
              <a:defRPr/>
            </a:pPr>
            <a:endParaRPr lang="en-GB" sz="2400" dirty="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E05795F4-3084-43F8-873D-464D4E29ACB1}"/>
              </a:ext>
            </a:extLst>
          </p:cNvPr>
          <p:cNvSpPr txBox="1"/>
          <p:nvPr/>
        </p:nvSpPr>
        <p:spPr>
          <a:xfrm>
            <a:off x="323851" y="662781"/>
            <a:ext cx="11544300" cy="46166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GB" sz="2400" b="1" dirty="0">
                <a:solidFill>
                  <a:srgbClr val="002060"/>
                </a:solidFill>
                <a:latin typeface="Century Gothic" panose="020B0502020202020204" pitchFamily="34" charset="0"/>
              </a:rPr>
              <a:t>Planning systematic vocabulary and grammatical growth </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4" name="Table 3">
            <a:extLst>
              <a:ext uri="{FF2B5EF4-FFF2-40B4-BE49-F238E27FC236}">
                <a16:creationId xmlns:a16="http://schemas.microsoft.com/office/drawing/2014/main" id="{273AC953-5591-B34A-80B3-72682F3475C1}"/>
              </a:ext>
            </a:extLst>
          </p:cNvPr>
          <p:cNvGraphicFramePr>
            <a:graphicFrameLocks noGrp="1"/>
          </p:cNvGraphicFramePr>
          <p:nvPr>
            <p:extLst/>
          </p:nvPr>
        </p:nvGraphicFramePr>
        <p:xfrm>
          <a:off x="4694831" y="1428031"/>
          <a:ext cx="7030445" cy="640080"/>
        </p:xfrm>
        <a:graphic>
          <a:graphicData uri="http://schemas.openxmlformats.org/drawingml/2006/table">
            <a:tbl>
              <a:tblPr firstRow="1" bandRow="1">
                <a:tableStyleId>{5C22544A-7EE6-4342-B048-85BDC9FD1C3A}</a:tableStyleId>
              </a:tblPr>
              <a:tblGrid>
                <a:gridCol w="791569">
                  <a:extLst>
                    <a:ext uri="{9D8B030D-6E8A-4147-A177-3AD203B41FA5}">
                      <a16:colId xmlns:a16="http://schemas.microsoft.com/office/drawing/2014/main" val="4149412059"/>
                    </a:ext>
                  </a:extLst>
                </a:gridCol>
                <a:gridCol w="2359050">
                  <a:extLst>
                    <a:ext uri="{9D8B030D-6E8A-4147-A177-3AD203B41FA5}">
                      <a16:colId xmlns:a16="http://schemas.microsoft.com/office/drawing/2014/main" val="1952625706"/>
                    </a:ext>
                  </a:extLst>
                </a:gridCol>
                <a:gridCol w="3879826">
                  <a:extLst>
                    <a:ext uri="{9D8B030D-6E8A-4147-A177-3AD203B41FA5}">
                      <a16:colId xmlns:a16="http://schemas.microsoft.com/office/drawing/2014/main" val="1095449038"/>
                    </a:ext>
                  </a:extLst>
                </a:gridCol>
              </a:tblGrid>
              <a:tr h="370840">
                <a:tc>
                  <a:txBody>
                    <a:bodyPr/>
                    <a:lstStyle/>
                    <a:p>
                      <a:r>
                        <a:rPr lang="en-US" dirty="0"/>
                        <a:t>lesson</a:t>
                      </a:r>
                    </a:p>
                  </a:txBody>
                  <a:tcPr/>
                </a:tc>
                <a:tc>
                  <a:txBody>
                    <a:bodyPr/>
                    <a:lstStyle/>
                    <a:p>
                      <a:r>
                        <a:rPr lang="en-US" dirty="0"/>
                        <a:t>word families grow</a:t>
                      </a:r>
                    </a:p>
                  </a:txBody>
                  <a:tcPr/>
                </a:tc>
                <a:tc>
                  <a:txBody>
                    <a:bodyPr/>
                    <a:lstStyle/>
                    <a:p>
                      <a:r>
                        <a:rPr lang="en-US" dirty="0"/>
                        <a:t>number of words grows</a:t>
                      </a:r>
                    </a:p>
                  </a:txBody>
                  <a:tcPr/>
                </a:tc>
                <a:extLst>
                  <a:ext uri="{0D108BD9-81ED-4DB2-BD59-A6C34878D82A}">
                    <a16:rowId xmlns:a16="http://schemas.microsoft.com/office/drawing/2014/main" val="1638249850"/>
                  </a:ext>
                </a:extLst>
              </a:tr>
            </a:tbl>
          </a:graphicData>
        </a:graphic>
      </p:graphicFrame>
      <p:pic>
        <p:nvPicPr>
          <p:cNvPr id="11" name="Picture 10">
            <a:extLst>
              <a:ext uri="{FF2B5EF4-FFF2-40B4-BE49-F238E27FC236}">
                <a16:creationId xmlns:a16="http://schemas.microsoft.com/office/drawing/2014/main" id="{5CD11958-FA8A-1548-836D-CB2C9F1F3138}"/>
              </a:ext>
            </a:extLst>
          </p:cNvPr>
          <p:cNvPicPr>
            <a:picLocks noChangeAspect="1"/>
          </p:cNvPicPr>
          <p:nvPr/>
        </p:nvPicPr>
        <p:blipFill rotWithShape="1">
          <a:blip r:embed="rId3"/>
          <a:srcRect l="9107"/>
          <a:stretch/>
        </p:blipFill>
        <p:spPr>
          <a:xfrm>
            <a:off x="5041902" y="1910953"/>
            <a:ext cx="6826250" cy="4339478"/>
          </a:xfrm>
          <a:prstGeom prst="rect">
            <a:avLst/>
          </a:prstGeom>
        </p:spPr>
      </p:pic>
      <p:sp>
        <p:nvSpPr>
          <p:cNvPr id="7" name="Oval 6">
            <a:extLst>
              <a:ext uri="{FF2B5EF4-FFF2-40B4-BE49-F238E27FC236}">
                <a16:creationId xmlns:a16="http://schemas.microsoft.com/office/drawing/2014/main" id="{11CCEBDD-D3A9-064F-8B20-7361854D0935}"/>
              </a:ext>
              <a:ext uri="{C183D7F6-B498-43B3-948B-1728B52AA6E4}">
                <adec:decorative xmlns:adec="http://schemas.microsoft.com/office/drawing/2017/decorative" val="1"/>
              </a:ext>
            </a:extLst>
          </p:cNvPr>
          <p:cNvSpPr/>
          <p:nvPr/>
        </p:nvSpPr>
        <p:spPr>
          <a:xfrm>
            <a:off x="6699640" y="2558891"/>
            <a:ext cx="829873" cy="706517"/>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0C3B6A5-B1F4-C94F-8BBB-CF13F67E083E}"/>
              </a:ext>
              <a:ext uri="{C183D7F6-B498-43B3-948B-1728B52AA6E4}">
                <adec:decorative xmlns:adec="http://schemas.microsoft.com/office/drawing/2017/decorative" val="1"/>
              </a:ext>
            </a:extLst>
          </p:cNvPr>
          <p:cNvSpPr/>
          <p:nvPr/>
        </p:nvSpPr>
        <p:spPr>
          <a:xfrm>
            <a:off x="6880615" y="3982878"/>
            <a:ext cx="829873" cy="706517"/>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E32FF73-11F7-BD4A-90FF-4B6C2F917AD0}"/>
              </a:ext>
              <a:ext uri="{C183D7F6-B498-43B3-948B-1728B52AA6E4}">
                <adec:decorative xmlns:adec="http://schemas.microsoft.com/office/drawing/2017/decorative" val="1"/>
              </a:ext>
            </a:extLst>
          </p:cNvPr>
          <p:cNvSpPr/>
          <p:nvPr/>
        </p:nvSpPr>
        <p:spPr>
          <a:xfrm>
            <a:off x="6699640" y="5406866"/>
            <a:ext cx="829873" cy="706517"/>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743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E4186D-7945-7C41-94DE-774C8BDC3D2C}"/>
              </a:ext>
            </a:extLst>
          </p:cNvPr>
          <p:cNvSpPr>
            <a:spLocks noGrp="1"/>
          </p:cNvSpPr>
          <p:nvPr>
            <p:ph type="body" idx="1"/>
          </p:nvPr>
        </p:nvSpPr>
        <p:spPr>
          <a:xfrm>
            <a:off x="482271" y="1724217"/>
            <a:ext cx="11093792" cy="3672242"/>
          </a:xfrm>
        </p:spPr>
        <p:txBody>
          <a:bodyPr>
            <a:normAutofit lnSpcReduction="10000"/>
          </a:bodyPr>
          <a:lstStyle/>
          <a:p>
            <a:pPr marL="0" lvl="0" indent="0">
              <a:spcBef>
                <a:spcPts val="0"/>
              </a:spcBef>
              <a:buSzPct val="100000"/>
              <a:buNone/>
            </a:pPr>
            <a:r>
              <a:rPr lang="en-GB" b="1" dirty="0"/>
              <a:t>No longer just ‘isolated skills’ of L, R, S, W </a:t>
            </a:r>
          </a:p>
          <a:p>
            <a:pPr marL="0" lvl="0" indent="0">
              <a:spcBef>
                <a:spcPts val="0"/>
              </a:spcBef>
              <a:buSzPct val="100000"/>
              <a:buNone/>
            </a:pPr>
            <a:endParaRPr lang="en-GB" b="1" dirty="0"/>
          </a:p>
          <a:p>
            <a:pPr marL="0" lvl="0" indent="0">
              <a:spcBef>
                <a:spcPts val="0"/>
              </a:spcBef>
              <a:buSzPct val="100000"/>
              <a:buNone/>
            </a:pPr>
            <a:r>
              <a:rPr lang="en-GB" b="1" dirty="0"/>
              <a:t>Addition of sound-spelling correspondences (phonics)</a:t>
            </a:r>
          </a:p>
          <a:p>
            <a:pPr marL="0" lvl="0" indent="0">
              <a:spcBef>
                <a:spcPts val="0"/>
              </a:spcBef>
              <a:buSzPct val="100000"/>
              <a:buNone/>
            </a:pPr>
            <a:endParaRPr lang="en-GB" b="1" dirty="0"/>
          </a:p>
          <a:p>
            <a:pPr marL="0" lvl="0" indent="0">
              <a:spcBef>
                <a:spcPts val="0"/>
              </a:spcBef>
              <a:buSzPct val="100000"/>
              <a:buNone/>
            </a:pPr>
            <a:r>
              <a:rPr lang="en-GB" dirty="0"/>
              <a:t>Students demonstrate ability in:</a:t>
            </a:r>
          </a:p>
          <a:p>
            <a:pPr marL="0" lvl="0" indent="0">
              <a:spcBef>
                <a:spcPts val="0"/>
              </a:spcBef>
              <a:buSzPct val="100000"/>
              <a:buNone/>
            </a:pPr>
            <a:endParaRPr lang="en-GB" sz="3200" dirty="0"/>
          </a:p>
          <a:p>
            <a:pPr marL="685800" lvl="1" indent="-228600">
              <a:spcBef>
                <a:spcPts val="0"/>
              </a:spcBef>
              <a:buSzPct val="100000"/>
            </a:pPr>
            <a:r>
              <a:rPr lang="en-GB" sz="2400" b="1" dirty="0"/>
              <a:t>transcription</a:t>
            </a:r>
            <a:r>
              <a:rPr lang="en-GB" sz="2400" dirty="0"/>
              <a:t> (dictation)</a:t>
            </a:r>
          </a:p>
          <a:p>
            <a:pPr marL="457200" lvl="1" indent="0">
              <a:spcBef>
                <a:spcPts val="0"/>
              </a:spcBef>
              <a:buSzPct val="100000"/>
              <a:buNone/>
            </a:pPr>
            <a:endParaRPr lang="en-GB" sz="2400" dirty="0"/>
          </a:p>
          <a:p>
            <a:pPr marL="685800" lvl="1" indent="-228600">
              <a:spcBef>
                <a:spcPts val="0"/>
              </a:spcBef>
              <a:buSzPct val="100000"/>
            </a:pPr>
            <a:r>
              <a:rPr lang="en-GB" sz="2400" b="1" dirty="0"/>
              <a:t>decoding</a:t>
            </a:r>
            <a:r>
              <a:rPr lang="en-GB" sz="2400" dirty="0"/>
              <a:t> (reading aloud + show comprehension in unprepared conversation)</a:t>
            </a:r>
          </a:p>
          <a:p>
            <a:pPr marL="0" indent="0">
              <a:buSzPct val="100000"/>
              <a:buNone/>
            </a:pPr>
            <a:endParaRPr lang="en-GB" dirty="0"/>
          </a:p>
        </p:txBody>
      </p:sp>
      <p:sp>
        <p:nvSpPr>
          <p:cNvPr id="4" name="Google Shape;151;p7">
            <a:extLst>
              <a:ext uri="{FF2B5EF4-FFF2-40B4-BE49-F238E27FC236}">
                <a16:creationId xmlns:a16="http://schemas.microsoft.com/office/drawing/2014/main" id="{6129A09C-DF62-7947-A71E-65163E5D48EB}"/>
              </a:ext>
            </a:extLst>
          </p:cNvPr>
          <p:cNvSpPr txBox="1">
            <a:spLocks noGrp="1"/>
          </p:cNvSpPr>
          <p:nvPr>
            <p:ph type="title"/>
          </p:nvPr>
        </p:nvSpPr>
        <p:spPr>
          <a:xfrm>
            <a:off x="1004339" y="290382"/>
            <a:ext cx="10349459" cy="93915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3600"/>
              <a:buFont typeface="Century Gothic"/>
              <a:buNone/>
            </a:pPr>
            <a:r>
              <a:rPr lang="en-GB" sz="3200" b="1" dirty="0"/>
              <a:t>Key difference in 2022 Subject Content [4/4]</a:t>
            </a:r>
            <a:endParaRPr sz="4000" dirty="0"/>
          </a:p>
        </p:txBody>
      </p:sp>
    </p:spTree>
    <p:extLst>
      <p:ext uri="{BB962C8B-B14F-4D97-AF65-F5344CB8AC3E}">
        <p14:creationId xmlns:p14="http://schemas.microsoft.com/office/powerpoint/2010/main" val="381852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79253-C291-F843-9A5B-6B09C2A7D0EA}"/>
              </a:ext>
            </a:extLst>
          </p:cNvPr>
          <p:cNvSpPr>
            <a:spLocks noGrp="1"/>
          </p:cNvSpPr>
          <p:nvPr>
            <p:ph type="title"/>
          </p:nvPr>
        </p:nvSpPr>
        <p:spPr>
          <a:xfrm>
            <a:off x="838199" y="365125"/>
            <a:ext cx="10921409" cy="1486824"/>
          </a:xfrm>
        </p:spPr>
        <p:txBody>
          <a:bodyPr>
            <a:normAutofit fontScale="90000"/>
          </a:bodyPr>
          <a:lstStyle/>
          <a:p>
            <a:pPr algn="ctr"/>
            <a:r>
              <a:rPr lang="en-US" sz="3800" b="1" dirty="0"/>
              <a:t>How to sequence a curriculum, if not with phrases from topics on ‘my routine’, ‘school’, ‘jobs’?</a:t>
            </a:r>
          </a:p>
        </p:txBody>
      </p:sp>
      <p:sp>
        <p:nvSpPr>
          <p:cNvPr id="3" name="Content Placeholder 2">
            <a:extLst>
              <a:ext uri="{FF2B5EF4-FFF2-40B4-BE49-F238E27FC236}">
                <a16:creationId xmlns:a16="http://schemas.microsoft.com/office/drawing/2014/main" id="{B0DF662E-F4EA-2A41-A427-80DF761C3E5C}"/>
              </a:ext>
            </a:extLst>
          </p:cNvPr>
          <p:cNvSpPr>
            <a:spLocks noGrp="1"/>
          </p:cNvSpPr>
          <p:nvPr>
            <p:ph idx="1"/>
          </p:nvPr>
        </p:nvSpPr>
        <p:spPr>
          <a:xfrm>
            <a:off x="234172" y="2005113"/>
            <a:ext cx="11746334" cy="4241837"/>
          </a:xfrm>
        </p:spPr>
        <p:txBody>
          <a:bodyPr>
            <a:normAutofit/>
          </a:bodyPr>
          <a:lstStyle/>
          <a:p>
            <a:pPr marL="114300" indent="0">
              <a:buNone/>
            </a:pPr>
            <a:r>
              <a:rPr lang="en-US" dirty="0"/>
              <a:t>Challenges of </a:t>
            </a:r>
            <a:r>
              <a:rPr lang="en-US" b="1" i="1" dirty="0"/>
              <a:t>specific language </a:t>
            </a:r>
            <a:r>
              <a:rPr lang="en-US" dirty="0"/>
              <a:t>drives initial curriculum choices</a:t>
            </a:r>
          </a:p>
          <a:p>
            <a:endParaRPr lang="en-US" dirty="0"/>
          </a:p>
          <a:p>
            <a:pPr marL="114300" indent="0">
              <a:buNone/>
            </a:pPr>
            <a:r>
              <a:rPr lang="en-US" dirty="0"/>
              <a:t>But can </a:t>
            </a:r>
            <a:r>
              <a:rPr lang="en-US" b="1" i="1" dirty="0"/>
              <a:t>maintain focus on communicative contexts &amp; functions</a:t>
            </a:r>
          </a:p>
          <a:p>
            <a:pPr marL="0" indent="0">
              <a:buNone/>
            </a:pPr>
            <a:endParaRPr lang="en-US" dirty="0"/>
          </a:p>
          <a:p>
            <a:pPr marL="0" indent="0">
              <a:buNone/>
            </a:pPr>
            <a:r>
              <a:rPr lang="en-US" dirty="0"/>
              <a:t>Themes and context of use emerge from the language…</a:t>
            </a:r>
          </a:p>
          <a:p>
            <a:pPr marL="342900"/>
            <a:endParaRPr lang="en-US" dirty="0"/>
          </a:p>
          <a:p>
            <a:pPr marL="0" indent="0">
              <a:buNone/>
            </a:pPr>
            <a:endParaRPr lang="en-US" dirty="0"/>
          </a:p>
        </p:txBody>
      </p:sp>
    </p:spTree>
    <p:extLst>
      <p:ext uri="{BB962C8B-B14F-4D97-AF65-F5344CB8AC3E}">
        <p14:creationId xmlns:p14="http://schemas.microsoft.com/office/powerpoint/2010/main" val="121278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9BB0-DA7C-F64F-9372-8B166FF3C15C}"/>
              </a:ext>
            </a:extLst>
          </p:cNvPr>
          <p:cNvSpPr>
            <a:spLocks noGrp="1"/>
          </p:cNvSpPr>
          <p:nvPr>
            <p:ph type="title"/>
          </p:nvPr>
        </p:nvSpPr>
        <p:spPr>
          <a:xfrm>
            <a:off x="497360" y="0"/>
            <a:ext cx="10771691" cy="1353312"/>
          </a:xfrm>
        </p:spPr>
        <p:txBody>
          <a:bodyPr>
            <a:noAutofit/>
          </a:bodyPr>
          <a:lstStyle/>
          <a:p>
            <a:r>
              <a:rPr lang="en-US" sz="3200" b="1" dirty="0">
                <a:solidFill>
                  <a:schemeClr val="accent1">
                    <a:lumMod val="50000"/>
                  </a:schemeClr>
                </a:solidFill>
              </a:rPr>
              <a:t>H</a:t>
            </a:r>
            <a:r>
              <a:rPr lang="en-US" sz="3200" b="1" dirty="0"/>
              <a:t>ow many words can be learnt? </a:t>
            </a:r>
          </a:p>
        </p:txBody>
      </p:sp>
      <p:sp>
        <p:nvSpPr>
          <p:cNvPr id="4" name="Rectangle: Rounded Corners 22">
            <a:extLst>
              <a:ext uri="{FF2B5EF4-FFF2-40B4-BE49-F238E27FC236}">
                <a16:creationId xmlns:a16="http://schemas.microsoft.com/office/drawing/2014/main" id="{02F13891-BDC1-E244-84A5-309DF988AE81}"/>
              </a:ext>
            </a:extLst>
          </p:cNvPr>
          <p:cNvSpPr/>
          <p:nvPr/>
        </p:nvSpPr>
        <p:spPr>
          <a:xfrm>
            <a:off x="242596" y="1156996"/>
            <a:ext cx="11644603" cy="5188939"/>
          </a:xfrm>
          <a:prstGeom prst="roundRect">
            <a:avLst/>
          </a:prstGeom>
          <a:solidFill>
            <a:schemeClr val="accent1">
              <a:lumMod val="40000"/>
              <a:lumOff val="6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GB" sz="3200" b="1" dirty="0">
                <a:solidFill>
                  <a:schemeClr val="accent1">
                    <a:lumMod val="50000"/>
                  </a:schemeClr>
                </a:solidFill>
              </a:rPr>
              <a:t>450 hours available ! </a:t>
            </a:r>
          </a:p>
          <a:p>
            <a:endParaRPr lang="en-GB" sz="3200" b="1" dirty="0">
              <a:solidFill>
                <a:schemeClr val="accent1">
                  <a:lumMod val="50000"/>
                </a:schemeClr>
              </a:solidFill>
            </a:endParaRPr>
          </a:p>
          <a:p>
            <a:pPr lvl="1"/>
            <a:r>
              <a:rPr lang="en-GB" sz="3200" b="1" dirty="0">
                <a:solidFill>
                  <a:schemeClr val="tx1"/>
                </a:solidFill>
                <a:latin typeface="Calibri" panose="020F0502020204030204" pitchFamily="34" charset="0"/>
                <a:cs typeface="Calibri" panose="020F0502020204030204" pitchFamily="34" charset="0"/>
              </a:rPr>
              <a:t>Average of 10 words per week (including </a:t>
            </a:r>
            <a:r>
              <a:rPr lang="en-GB" sz="3200" b="1" i="1" dirty="0">
                <a:solidFill>
                  <a:schemeClr val="tx1"/>
                </a:solidFill>
                <a:latin typeface="Calibri" panose="020F0502020204030204" pitchFamily="34" charset="0"/>
                <a:cs typeface="Calibri" panose="020F0502020204030204" pitchFamily="34" charset="0"/>
              </a:rPr>
              <a:t>productive </a:t>
            </a:r>
            <a:r>
              <a:rPr lang="en-GB" sz="3200" b="1" dirty="0">
                <a:solidFill>
                  <a:schemeClr val="tx1"/>
                </a:solidFill>
                <a:latin typeface="Calibri" panose="020F0502020204030204" pitchFamily="34" charset="0"/>
                <a:cs typeface="Calibri" panose="020F0502020204030204" pitchFamily="34" charset="0"/>
              </a:rPr>
              <a:t>knowledge)</a:t>
            </a:r>
          </a:p>
          <a:p>
            <a:pPr lvl="1"/>
            <a:r>
              <a:rPr lang="en-GB" sz="3200" b="1" dirty="0">
                <a:solidFill>
                  <a:schemeClr val="tx1"/>
                </a:solidFill>
                <a:latin typeface="Calibri" panose="020F0502020204030204" pitchFamily="34" charset="0"/>
                <a:cs typeface="Calibri" panose="020F0502020204030204" pitchFamily="34" charset="0"/>
              </a:rPr>
              <a:t>-&gt; 360 words per year * 5 years  =&gt;</a:t>
            </a:r>
          </a:p>
          <a:p>
            <a:pPr lvl="1"/>
            <a:endParaRPr lang="en-GB" sz="3200" b="1" u="sng" dirty="0">
              <a:solidFill>
                <a:schemeClr val="tx1"/>
              </a:solidFill>
              <a:latin typeface="Calibri" panose="020F0502020204030204" pitchFamily="34" charset="0"/>
              <a:cs typeface="Calibri" panose="020F0502020204030204" pitchFamily="34" charset="0"/>
            </a:endParaRPr>
          </a:p>
          <a:p>
            <a:pPr lvl="1"/>
            <a:r>
              <a:rPr lang="en-GB" sz="3200" b="1" u="sng" dirty="0">
                <a:solidFill>
                  <a:schemeClr val="tx1"/>
                </a:solidFill>
                <a:latin typeface="Calibri" panose="020F0502020204030204" pitchFamily="34" charset="0"/>
                <a:cs typeface="Calibri" panose="020F0502020204030204" pitchFamily="34" charset="0"/>
              </a:rPr>
              <a:t>1,700 words</a:t>
            </a:r>
            <a:r>
              <a:rPr lang="en-GB" sz="3200" b="1" dirty="0">
                <a:solidFill>
                  <a:schemeClr val="tx1"/>
                </a:solidFill>
                <a:latin typeface="Calibri" panose="020F0502020204030204" pitchFamily="34" charset="0"/>
                <a:cs typeface="Calibri" panose="020F0502020204030204" pitchFamily="34" charset="0"/>
              </a:rPr>
              <a:t>, for highest achievers</a:t>
            </a:r>
          </a:p>
          <a:p>
            <a:pPr lvl="1"/>
            <a:endParaRPr lang="en-GB" sz="3200" b="1" dirty="0">
              <a:solidFill>
                <a:schemeClr val="tx1"/>
              </a:solidFill>
              <a:latin typeface="Calibri" panose="020F0502020204030204" pitchFamily="34" charset="0"/>
              <a:cs typeface="Calibri" panose="020F0502020204030204" pitchFamily="34" charset="0"/>
            </a:endParaRPr>
          </a:p>
          <a:p>
            <a:r>
              <a:rPr lang="en-GB" sz="1800" dirty="0">
                <a:solidFill>
                  <a:srgbClr val="5B9BD5">
                    <a:lumMod val="50000"/>
                  </a:srgbClr>
                </a:solidFill>
              </a:rPr>
              <a:t>Milton (2006) found 852 words known by average year 11 = </a:t>
            </a:r>
            <a:r>
              <a:rPr lang="en-GB" sz="1600" dirty="0">
                <a:solidFill>
                  <a:srgbClr val="5B9BD5">
                    <a:lumMod val="50000"/>
                  </a:srgbClr>
                </a:solidFill>
              </a:rPr>
              <a:t>4 words learned per lesson</a:t>
            </a:r>
            <a:endParaRPr lang="en-GB" sz="1800" dirty="0">
              <a:solidFill>
                <a:srgbClr val="5B9BD5">
                  <a:lumMod val="50000"/>
                </a:srgbClr>
              </a:solidFill>
            </a:endParaRPr>
          </a:p>
          <a:p>
            <a:r>
              <a:rPr lang="en-GB" sz="1800" dirty="0">
                <a:solidFill>
                  <a:srgbClr val="5B9BD5">
                    <a:lumMod val="50000"/>
                  </a:srgbClr>
                </a:solidFill>
              </a:rPr>
              <a:t>See Milton (2015) for a recommendation to learn a list of </a:t>
            </a:r>
            <a:r>
              <a:rPr lang="en-GB" sz="1800" b="1" dirty="0">
                <a:solidFill>
                  <a:srgbClr val="5B9BD5">
                    <a:lumMod val="50000"/>
                  </a:srgbClr>
                </a:solidFill>
              </a:rPr>
              <a:t>1,500</a:t>
            </a:r>
          </a:p>
          <a:p>
            <a:endParaRPr lang="en-GB" sz="2400" dirty="0">
              <a:solidFill>
                <a:schemeClr val="accent1">
                  <a:lumMod val="50000"/>
                </a:schemeClr>
              </a:solidFill>
            </a:endParaRPr>
          </a:p>
          <a:p>
            <a:pPr lvl="1"/>
            <a:endParaRPr lang="en-GB" sz="32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055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05F9D8-567D-4AEB-AA6E-A1DF2EAA0FA9}"/>
              </a:ext>
            </a:extLst>
          </p:cNvPr>
          <p:cNvSpPr txBox="1"/>
          <p:nvPr/>
        </p:nvSpPr>
        <p:spPr>
          <a:xfrm>
            <a:off x="123675" y="1209217"/>
            <a:ext cx="7411141" cy="43858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5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Comment dit-on les mots orange en anglais ?</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575126" cy="707849"/>
          </a:xfrm>
        </p:spPr>
        <p:txBody>
          <a:bodyPr>
            <a:normAutofit/>
          </a:bodyPr>
          <a:lstStyle/>
          <a:p>
            <a:r>
              <a:rPr lang="en-GB" sz="3600" b="1" dirty="0">
                <a:solidFill>
                  <a:schemeClr val="bg1"/>
                </a:solidFill>
              </a:rPr>
              <a:t>Le festival de Dieppe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972800" y="249869"/>
            <a:ext cx="937120"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F3E11188-B433-5A4A-A669-78C0EE9B8445}"/>
              </a:ext>
            </a:extLst>
          </p:cNvPr>
          <p:cNvSpPr txBox="1"/>
          <p:nvPr/>
        </p:nvSpPr>
        <p:spPr>
          <a:xfrm>
            <a:off x="134280" y="1716108"/>
            <a:ext cx="1172992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festival de Dieppe est le plus grand* festival de cerfs-volants* au monde.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On trouve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festival sur la plage.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visiteurs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viennent de beaucoup de pays pour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regarder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cerfs-volants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traditionnels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l'art et des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acrobates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aspect important du festival est qu’on peut visiter sans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acheter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billet. Il est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gratuit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beaucoup d'activités pour les enfants et le festival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encourage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l'imagination. Cet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événement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culturel célèbre les relations internationales. Pendant le dernier week-end du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festival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 regarde les cerfs-volants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illuminés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pendant un show son* et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lumière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Je pense à visiter le </a:t>
            </a:r>
            <a:b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festival. </a:t>
            </a:r>
            <a:r>
              <a:rPr kumimoji="0" lang="fr-FR"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veut voyager au festival avec ma famille ?</a:t>
            </a:r>
            <a:endPar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50" name="Picture 2" descr="Kite, Festival, Beach, Color, Wind, Sky, Fly">
            <a:extLst>
              <a:ext uri="{FF2B5EF4-FFF2-40B4-BE49-F238E27FC236}">
                <a16:creationId xmlns:a16="http://schemas.microsoft.com/office/drawing/2014/main" id="{9CA46838-43DF-4452-8BEE-1A3DAB51ED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417"/>
          <a:stretch/>
        </p:blipFill>
        <p:spPr bwMode="auto">
          <a:xfrm>
            <a:off x="6568864" y="220274"/>
            <a:ext cx="2619035" cy="144192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eople, Lotus, Water Lilies, Flowers, Pond, Plants">
            <a:extLst>
              <a:ext uri="{FF2B5EF4-FFF2-40B4-BE49-F238E27FC236}">
                <a16:creationId xmlns:a16="http://schemas.microsoft.com/office/drawing/2014/main" id="{EBDDACEB-E270-4B65-8D5D-8401C4D27DF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260"/>
          <a:stretch/>
        </p:blipFill>
        <p:spPr bwMode="auto">
          <a:xfrm>
            <a:off x="9071579" y="4798932"/>
            <a:ext cx="2818209" cy="1493469"/>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16">
            <a:extLst>
              <a:ext uri="{FF2B5EF4-FFF2-40B4-BE49-F238E27FC236}">
                <a16:creationId xmlns:a16="http://schemas.microsoft.com/office/drawing/2014/main" id="{7CFA9065-31FF-4FC0-B92C-23095E25E104}"/>
              </a:ext>
            </a:extLst>
          </p:cNvPr>
          <p:cNvSpPr/>
          <p:nvPr/>
        </p:nvSpPr>
        <p:spPr>
          <a:xfrm>
            <a:off x="1445110" y="1979970"/>
            <a:ext cx="1141862" cy="491699"/>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visitors</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Speech Bubble: Rectangle 17">
            <a:extLst>
              <a:ext uri="{FF2B5EF4-FFF2-40B4-BE49-F238E27FC236}">
                <a16:creationId xmlns:a16="http://schemas.microsoft.com/office/drawing/2014/main" id="{303F08FA-D774-4850-8DAD-14A34C0E50AE}"/>
              </a:ext>
            </a:extLst>
          </p:cNvPr>
          <p:cNvSpPr/>
          <p:nvPr/>
        </p:nvSpPr>
        <p:spPr>
          <a:xfrm>
            <a:off x="2180509" y="2508436"/>
            <a:ext cx="1462077" cy="491699"/>
          </a:xfrm>
          <a:prstGeom prst="wedgeRectCallout">
            <a:avLst>
              <a:gd name="adj1" fmla="val -58862"/>
              <a:gd name="adj2" fmla="val 37519"/>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traditional</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Speech Bubble: Rectangle 18">
            <a:extLst>
              <a:ext uri="{FF2B5EF4-FFF2-40B4-BE49-F238E27FC236}">
                <a16:creationId xmlns:a16="http://schemas.microsoft.com/office/drawing/2014/main" id="{B6B51186-AFB3-45DD-9C37-677B582EF7F0}"/>
              </a:ext>
            </a:extLst>
          </p:cNvPr>
          <p:cNvSpPr/>
          <p:nvPr/>
        </p:nvSpPr>
        <p:spPr>
          <a:xfrm>
            <a:off x="5479349" y="2342627"/>
            <a:ext cx="1462077" cy="491699"/>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acrobats</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Speech Bubble: Rectangle 19">
            <a:extLst>
              <a:ext uri="{FF2B5EF4-FFF2-40B4-BE49-F238E27FC236}">
                <a16:creationId xmlns:a16="http://schemas.microsoft.com/office/drawing/2014/main" id="{049EB8AD-97AA-4BB5-866B-BA61FD0CC466}"/>
              </a:ext>
            </a:extLst>
          </p:cNvPr>
          <p:cNvSpPr/>
          <p:nvPr/>
        </p:nvSpPr>
        <p:spPr>
          <a:xfrm>
            <a:off x="8012445" y="3117235"/>
            <a:ext cx="832932" cy="491699"/>
          </a:xfrm>
          <a:prstGeom prst="wedgeRectCallout">
            <a:avLst>
              <a:gd name="adj1" fmla="val -71978"/>
              <a:gd name="adj2" fmla="val -6305"/>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free</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Speech Bubble: Rectangle 20">
            <a:extLst>
              <a:ext uri="{FF2B5EF4-FFF2-40B4-BE49-F238E27FC236}">
                <a16:creationId xmlns:a16="http://schemas.microsoft.com/office/drawing/2014/main" id="{81B16812-3A98-43A4-A5E5-18AC418DF5CD}"/>
              </a:ext>
            </a:extLst>
          </p:cNvPr>
          <p:cNvSpPr/>
          <p:nvPr/>
        </p:nvSpPr>
        <p:spPr>
          <a:xfrm>
            <a:off x="4548188" y="3491680"/>
            <a:ext cx="1081894" cy="491699"/>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event</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2" name="Speech Bubble: Rectangle 21">
            <a:extLst>
              <a:ext uri="{FF2B5EF4-FFF2-40B4-BE49-F238E27FC236}">
                <a16:creationId xmlns:a16="http://schemas.microsoft.com/office/drawing/2014/main" id="{D6CBDA3E-2BA2-4266-B277-4D36932FCE58}"/>
              </a:ext>
            </a:extLst>
          </p:cNvPr>
          <p:cNvSpPr/>
          <p:nvPr/>
        </p:nvSpPr>
        <p:spPr>
          <a:xfrm>
            <a:off x="8893109" y="3887327"/>
            <a:ext cx="1604820" cy="491699"/>
          </a:xfrm>
          <a:prstGeom prst="wedgeRectCallout">
            <a:avLst>
              <a:gd name="adj1" fmla="val 34173"/>
              <a:gd name="adj2" fmla="val 76378"/>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illuminated</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3" name="Speech Bubble: Rectangle 22">
            <a:extLst>
              <a:ext uri="{FF2B5EF4-FFF2-40B4-BE49-F238E27FC236}">
                <a16:creationId xmlns:a16="http://schemas.microsoft.com/office/drawing/2014/main" id="{7921FE70-FDED-4074-B593-CAC52A56E1E1}"/>
              </a:ext>
            </a:extLst>
          </p:cNvPr>
          <p:cNvSpPr/>
          <p:nvPr/>
        </p:nvSpPr>
        <p:spPr>
          <a:xfrm>
            <a:off x="5280879" y="4622612"/>
            <a:ext cx="929508" cy="491699"/>
          </a:xfrm>
          <a:prstGeom prst="wedgeRectCallout">
            <a:avLst>
              <a:gd name="adj1" fmla="val -61682"/>
              <a:gd name="adj2" fmla="val 1436"/>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light</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4" name="Speech Bubble: Rectangle 23">
            <a:extLst>
              <a:ext uri="{FF2B5EF4-FFF2-40B4-BE49-F238E27FC236}">
                <a16:creationId xmlns:a16="http://schemas.microsoft.com/office/drawing/2014/main" id="{E372412B-A6AE-4E31-8DFF-79D4D71EF855}"/>
              </a:ext>
            </a:extLst>
          </p:cNvPr>
          <p:cNvSpPr/>
          <p:nvPr/>
        </p:nvSpPr>
        <p:spPr>
          <a:xfrm>
            <a:off x="1038647" y="1279374"/>
            <a:ext cx="2034614" cy="1021736"/>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What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noun</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look like?</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5" name="Speech Bubble: Rectangle 24">
            <a:extLst>
              <a:ext uri="{FF2B5EF4-FFF2-40B4-BE49-F238E27FC236}">
                <a16:creationId xmlns:a16="http://schemas.microsoft.com/office/drawing/2014/main" id="{3550C9FE-84D6-48E1-A67B-8A955C97E7C4}"/>
              </a:ext>
            </a:extLst>
          </p:cNvPr>
          <p:cNvSpPr/>
          <p:nvPr/>
        </p:nvSpPr>
        <p:spPr>
          <a:xfrm>
            <a:off x="1163201" y="1662196"/>
            <a:ext cx="2137559" cy="1021736"/>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What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adjective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look like?</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Speech Bubble: Rectangle 25">
            <a:extLst>
              <a:ext uri="{FF2B5EF4-FFF2-40B4-BE49-F238E27FC236}">
                <a16:creationId xmlns:a16="http://schemas.microsoft.com/office/drawing/2014/main" id="{3ABAAA92-66C1-419C-8136-B89718C27557}"/>
              </a:ext>
            </a:extLst>
          </p:cNvPr>
          <p:cNvSpPr/>
          <p:nvPr/>
        </p:nvSpPr>
        <p:spPr>
          <a:xfrm>
            <a:off x="4976853" y="1691601"/>
            <a:ext cx="2034614" cy="1021736"/>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What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noun</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look like?</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Speech Bubble: Rectangle 26">
            <a:extLst>
              <a:ext uri="{FF2B5EF4-FFF2-40B4-BE49-F238E27FC236}">
                <a16:creationId xmlns:a16="http://schemas.microsoft.com/office/drawing/2014/main" id="{5A7C0DD9-C6EC-416D-A1B6-E14EEAE384CE}"/>
              </a:ext>
            </a:extLst>
          </p:cNvPr>
          <p:cNvSpPr/>
          <p:nvPr/>
        </p:nvSpPr>
        <p:spPr>
          <a:xfrm>
            <a:off x="7625216" y="1894717"/>
            <a:ext cx="3270745" cy="1021736"/>
          </a:xfrm>
          <a:prstGeom prst="wedgeRectCallout">
            <a:avLst>
              <a:gd name="adj1" fmla="val -43277"/>
              <a:gd name="adj2" fmla="val 84595"/>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What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sentence tell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about the festival?</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Speech Bubble: Rectangle 27">
            <a:extLst>
              <a:ext uri="{FF2B5EF4-FFF2-40B4-BE49-F238E27FC236}">
                <a16:creationId xmlns:a16="http://schemas.microsoft.com/office/drawing/2014/main" id="{27825684-222C-41D6-9904-B524ED753F34}"/>
              </a:ext>
            </a:extLst>
          </p:cNvPr>
          <p:cNvSpPr/>
          <p:nvPr/>
        </p:nvSpPr>
        <p:spPr>
          <a:xfrm>
            <a:off x="3747261" y="2763442"/>
            <a:ext cx="2034614" cy="1021736"/>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start of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looks like the English</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Speech Bubble: Rectangle 28">
            <a:extLst>
              <a:ext uri="{FF2B5EF4-FFF2-40B4-BE49-F238E27FC236}">
                <a16:creationId xmlns:a16="http://schemas.microsoft.com/office/drawing/2014/main" id="{EB06D9DA-6A69-4D79-ACE7-6D5D5611990C}"/>
              </a:ext>
            </a:extLst>
          </p:cNvPr>
          <p:cNvSpPr/>
          <p:nvPr/>
        </p:nvSpPr>
        <p:spPr>
          <a:xfrm>
            <a:off x="9988858" y="3111440"/>
            <a:ext cx="2034614" cy="1021736"/>
          </a:xfrm>
          <a:prstGeom prst="wedgeRectCallout">
            <a:avLst>
              <a:gd name="adj1" fmla="val 8138"/>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What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adjective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look like?</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Speech Bubble: Rectangle 29">
            <a:extLst>
              <a:ext uri="{FF2B5EF4-FFF2-40B4-BE49-F238E27FC236}">
                <a16:creationId xmlns:a16="http://schemas.microsoft.com/office/drawing/2014/main" id="{7DD47017-05ED-431E-A065-4381A39D0265}"/>
              </a:ext>
            </a:extLst>
          </p:cNvPr>
          <p:cNvSpPr/>
          <p:nvPr/>
        </p:nvSpPr>
        <p:spPr>
          <a:xfrm>
            <a:off x="1602631" y="3459659"/>
            <a:ext cx="4344921" cy="1021736"/>
          </a:xfrm>
          <a:prstGeom prst="wedgeRectCallout">
            <a:avLst>
              <a:gd name="adj1" fmla="val 10548"/>
              <a:gd name="adj2" fmla="val 78432"/>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This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has the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same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stem as the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previous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one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worked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out.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What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might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mean</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A50D7A57-2798-4399-83BE-9D1D8FFF1877}"/>
              </a:ext>
            </a:extLst>
          </p:cNvPr>
          <p:cNvSpPr txBox="1"/>
          <p:nvPr/>
        </p:nvSpPr>
        <p:spPr>
          <a:xfrm>
            <a:off x="123675" y="5352485"/>
            <a:ext cx="8315239"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What</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words</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already</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know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could</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use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instead</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words</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orange?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300" b="1" i="1" dirty="0" err="1">
                <a:solidFill>
                  <a:srgbClr val="4472C4">
                    <a:lumMod val="50000"/>
                  </a:srgbClr>
                </a:solidFill>
                <a:latin typeface="Century Gothic" panose="020F0302020204030204"/>
              </a:rPr>
              <a:t>Answer</a:t>
            </a:r>
            <a:r>
              <a:rPr lang="fr-FR" sz="2300" b="1" i="1" dirty="0">
                <a:solidFill>
                  <a:srgbClr val="4472C4">
                    <a:lumMod val="50000"/>
                  </a:srgbClr>
                </a:solidFill>
                <a:latin typeface="Century Gothic" panose="020F0302020204030204"/>
              </a:rPr>
              <a:t> the question at the end.</a:t>
            </a:r>
            <a:endParaRPr kumimoji="0" lang="fr-FR" sz="23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Rectangle: Rounded Corners 31">
            <a:extLst>
              <a:ext uri="{FF2B5EF4-FFF2-40B4-BE49-F238E27FC236}">
                <a16:creationId xmlns:a16="http://schemas.microsoft.com/office/drawing/2014/main" id="{33479A32-B617-43E5-B53E-BB28262A17EE}"/>
              </a:ext>
            </a:extLst>
          </p:cNvPr>
          <p:cNvSpPr/>
          <p:nvPr/>
        </p:nvSpPr>
        <p:spPr>
          <a:xfrm>
            <a:off x="9204517" y="553514"/>
            <a:ext cx="2935869" cy="1198703"/>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*le plus grand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biggest</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*le cerf-volant = kite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*le son =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sound</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4787998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8DA013-6E05-594B-91E7-747C97CD3C63}"/>
              </a:ext>
            </a:extLst>
          </p:cNvPr>
          <p:cNvSpPr>
            <a:spLocks noGrp="1"/>
          </p:cNvSpPr>
          <p:nvPr>
            <p:ph type="title"/>
          </p:nvPr>
        </p:nvSpPr>
        <p:spPr>
          <a:xfrm>
            <a:off x="237190" y="229620"/>
            <a:ext cx="6928108" cy="451417"/>
          </a:xfrm>
        </p:spPr>
        <p:txBody>
          <a:bodyPr>
            <a:normAutofit fontScale="90000"/>
          </a:bodyPr>
          <a:lstStyle/>
          <a:p>
            <a:r>
              <a:rPr lang="es-GB" sz="2800" b="1"/>
              <a:t>Una tradición mexicana: el Día de Muertos</a:t>
            </a:r>
            <a:endParaRPr lang="es-GB" sz="2800" b="1" dirty="0"/>
          </a:p>
        </p:txBody>
      </p:sp>
      <p:sp>
        <p:nvSpPr>
          <p:cNvPr id="3" name="Marcador de contenido 2">
            <a:extLst>
              <a:ext uri="{FF2B5EF4-FFF2-40B4-BE49-F238E27FC236}">
                <a16:creationId xmlns:a16="http://schemas.microsoft.com/office/drawing/2014/main" id="{D998554C-6664-CD4F-A106-F4716080EDAB}"/>
              </a:ext>
            </a:extLst>
          </p:cNvPr>
          <p:cNvSpPr>
            <a:spLocks noGrp="1"/>
          </p:cNvSpPr>
          <p:nvPr>
            <p:ph idx="1"/>
          </p:nvPr>
        </p:nvSpPr>
        <p:spPr>
          <a:xfrm>
            <a:off x="237191" y="714277"/>
            <a:ext cx="8035964" cy="602782"/>
          </a:xfrm>
        </p:spPr>
        <p:txBody>
          <a:bodyPr>
            <a:normAutofit/>
          </a:bodyPr>
          <a:lstStyle/>
          <a:p>
            <a:pPr marL="0" indent="0">
              <a:buNone/>
            </a:pPr>
            <a:r>
              <a:rPr lang="es-GB" sz="2500"/>
              <a:t>Lee y escucha el texto sobre el Día de Muertos:</a:t>
            </a:r>
            <a:endParaRPr lang="es-GB" sz="2500" dirty="0"/>
          </a:p>
        </p:txBody>
      </p:sp>
      <p:pic>
        <p:nvPicPr>
          <p:cNvPr id="4" name="Imagen 3">
            <a:extLst>
              <a:ext uri="{FF2B5EF4-FFF2-40B4-BE49-F238E27FC236}">
                <a16:creationId xmlns:a16="http://schemas.microsoft.com/office/drawing/2014/main" id="{99D7FDB1-9410-D64C-9ABF-9411B6754661}"/>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267618" y="2872386"/>
            <a:ext cx="1757851" cy="1386191"/>
          </a:xfrm>
          <a:prstGeom prst="rect">
            <a:avLst/>
          </a:prstGeom>
        </p:spPr>
      </p:pic>
      <p:sp>
        <p:nvSpPr>
          <p:cNvPr id="5" name="Rounded Rectangle 11">
            <a:extLst>
              <a:ext uri="{FF2B5EF4-FFF2-40B4-BE49-F238E27FC236}">
                <a16:creationId xmlns:a16="http://schemas.microsoft.com/office/drawing/2014/main" id="{537CE922-6AD0-AA49-A2C9-F79B4DA6D541}"/>
              </a:ext>
            </a:extLst>
          </p:cNvPr>
          <p:cNvSpPr/>
          <p:nvPr/>
        </p:nvSpPr>
        <p:spPr>
          <a:xfrm>
            <a:off x="9773588" y="139203"/>
            <a:ext cx="218122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Marcador de contenido 2">
            <a:extLst>
              <a:ext uri="{FF2B5EF4-FFF2-40B4-BE49-F238E27FC236}">
                <a16:creationId xmlns:a16="http://schemas.microsoft.com/office/drawing/2014/main" id="{8C0485C1-CD2C-6947-B491-B174914CD507}"/>
              </a:ext>
            </a:extLst>
          </p:cNvPr>
          <p:cNvSpPr txBox="1">
            <a:spLocks/>
          </p:cNvSpPr>
          <p:nvPr/>
        </p:nvSpPr>
        <p:spPr>
          <a:xfrm>
            <a:off x="237190" y="1409075"/>
            <a:ext cx="9851507" cy="49014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GB" sz="2200" dirty="0"/>
              <a:t>México tiene muchas tradiciones, pero su</a:t>
            </a:r>
            <a:r>
              <a:rPr lang="es-GB" sz="2200" b="1" dirty="0"/>
              <a:t> </a:t>
            </a:r>
            <a:r>
              <a:rPr lang="es-GB" sz="2200" dirty="0"/>
              <a:t>tradición del Día de Muertos es especialmente conocida. Es una costumbre única y muy importante para su</a:t>
            </a:r>
            <a:r>
              <a:rPr lang="es-GB" sz="2200" b="1" dirty="0"/>
              <a:t> </a:t>
            </a:r>
            <a:r>
              <a:rPr lang="es-GB" sz="2200" dirty="0"/>
              <a:t>comunidad porque es una forma de pensar en los muertos. Para los mexicanos, los muertos vienen a </a:t>
            </a:r>
            <a:r>
              <a:rPr lang="es-GB" sz="2200"/>
              <a:t>la </a:t>
            </a:r>
            <a:r>
              <a:rPr lang="en-GB" sz="2200"/>
              <a:t>t</a:t>
            </a:r>
            <a:r>
              <a:rPr lang="es-GB" sz="2200"/>
              <a:t>ierra </a:t>
            </a:r>
            <a:r>
              <a:rPr lang="es-GB" sz="2200" dirty="0"/>
              <a:t>este día.</a:t>
            </a:r>
          </a:p>
          <a:p>
            <a:pPr marL="0" indent="0">
              <a:buNone/>
            </a:pPr>
            <a:r>
              <a:rPr lang="es-GB" sz="2200" dirty="0"/>
              <a:t>Nadia es mexicana y celebra el Día de Muertos con su</a:t>
            </a:r>
            <a:r>
              <a:rPr lang="es-GB" sz="2200" b="1" dirty="0"/>
              <a:t> </a:t>
            </a:r>
            <a:r>
              <a:rPr lang="es-GB" sz="2200" dirty="0"/>
              <a:t>familia. Por la mañana se levanta temprano para ayudar a su abuela: preparan pan* de muerto y un poco de fruta para el altar. Su altar </a:t>
            </a:r>
            <a:r>
              <a:rPr lang="es-GB" sz="2200"/>
              <a:t>tiene varios</a:t>
            </a:r>
            <a:r>
              <a:rPr lang="en-GB" sz="2200"/>
              <a:t>*</a:t>
            </a:r>
            <a:r>
              <a:rPr lang="es-GB" sz="2200"/>
              <a:t> </a:t>
            </a:r>
            <a:r>
              <a:rPr lang="es-GB" sz="2200" dirty="0"/>
              <a:t>niveles. L</a:t>
            </a:r>
            <a:r>
              <a:rPr lang="es-ES" sz="2200" dirty="0"/>
              <a:t>os niveles del altar son las diferentes partes del mundo: el primer nivel es la tierra y el segundo nivel es </a:t>
            </a:r>
            <a:r>
              <a:rPr lang="es-ES" sz="2200"/>
              <a:t>el cielo*. </a:t>
            </a:r>
            <a:r>
              <a:rPr lang="es-ES" sz="2200" dirty="0"/>
              <a:t>Nadia pone allí fotos de su abuelo y se sienta al lado de su</a:t>
            </a:r>
            <a:r>
              <a:rPr lang="es-ES" sz="2200" b="1" dirty="0"/>
              <a:t> </a:t>
            </a:r>
            <a:r>
              <a:rPr lang="es-ES" sz="2200" dirty="0"/>
              <a:t>abuela. Se queda unas horas en casa con su familia y se acuerda de su abuelo muerto. </a:t>
            </a:r>
          </a:p>
          <a:p>
            <a:pPr marL="0" indent="0">
              <a:buNone/>
            </a:pPr>
            <a:r>
              <a:rPr lang="es-ES" sz="2200" dirty="0"/>
              <a:t>Por la tarde se pone ropa divertida, se pinta de blanco y negro y va a la calle con su hermano. En su barrio hay un festival con música fuerte y luces de colores. ¡Es muy divertido!</a:t>
            </a:r>
            <a:endParaRPr lang="es-GB" sz="2200" dirty="0"/>
          </a:p>
        </p:txBody>
      </p:sp>
      <p:pic>
        <p:nvPicPr>
          <p:cNvPr id="23" name="Imagen 22">
            <a:extLst>
              <a:ext uri="{FF2B5EF4-FFF2-40B4-BE49-F238E27FC236}">
                <a16:creationId xmlns:a16="http://schemas.microsoft.com/office/drawing/2014/main" id="{DDA78F3B-31ED-9E47-9FE7-7CD21B812385}"/>
              </a:ext>
            </a:extLst>
          </p:cNvPr>
          <p:cNvPicPr>
            <a:picLocks noChangeAspect="1"/>
          </p:cNvPicPr>
          <p:nvPr/>
        </p:nvPicPr>
        <p:blipFill>
          <a:blip r:embed="rId6"/>
          <a:stretch>
            <a:fillRect/>
          </a:stretch>
        </p:blipFill>
        <p:spPr>
          <a:xfrm>
            <a:off x="8569805" y="153539"/>
            <a:ext cx="1028700" cy="1244600"/>
          </a:xfrm>
          <a:prstGeom prst="rect">
            <a:avLst/>
          </a:prstGeom>
        </p:spPr>
      </p:pic>
      <p:pic>
        <p:nvPicPr>
          <p:cNvPr id="1026" name="Picture 2" descr="closeup photo of woman wearing pink top">
            <a:extLst>
              <a:ext uri="{FF2B5EF4-FFF2-40B4-BE49-F238E27FC236}">
                <a16:creationId xmlns:a16="http://schemas.microsoft.com/office/drawing/2014/main" id="{B8D24684-5166-1647-9A30-84CDF88906B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356" t="8470" r="10419" b="1898"/>
          <a:stretch/>
        </p:blipFill>
        <p:spPr bwMode="auto">
          <a:xfrm>
            <a:off x="10248773" y="4344992"/>
            <a:ext cx="1757851" cy="1339474"/>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16">
            <a:extLst>
              <a:ext uri="{FF2B5EF4-FFF2-40B4-BE49-F238E27FC236}">
                <a16:creationId xmlns:a16="http://schemas.microsoft.com/office/drawing/2014/main" id="{9D4AAF4B-E9C9-5449-8DD2-9DD54E797EC5}"/>
              </a:ext>
            </a:extLst>
          </p:cNvPr>
          <p:cNvSpPr/>
          <p:nvPr/>
        </p:nvSpPr>
        <p:spPr>
          <a:xfrm>
            <a:off x="10469046" y="876779"/>
            <a:ext cx="1246610" cy="214219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Custom 22">
            <a:hlinkClick r:id="" action="ppaction://noaction" highlightClick="1">
              <a:snd r:embed="rId8" name="Text part 1.wav"/>
            </a:hlinkClick>
            <a:extLst>
              <a:ext uri="{FF2B5EF4-FFF2-40B4-BE49-F238E27FC236}">
                <a16:creationId xmlns:a16="http://schemas.microsoft.com/office/drawing/2014/main" id="{33EFD365-4E9C-8E40-949A-0051D0C0E82E}"/>
              </a:ext>
            </a:extLst>
          </p:cNvPr>
          <p:cNvSpPr/>
          <p:nvPr/>
        </p:nvSpPr>
        <p:spPr>
          <a:xfrm>
            <a:off x="10641051" y="1002557"/>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9" name="Action Button: Custom 22">
            <a:hlinkClick r:id="" action="ppaction://noaction" highlightClick="1">
              <a:snd r:embed="rId9" name="Text part 2.wav"/>
            </a:hlinkClick>
            <a:extLst>
              <a:ext uri="{FF2B5EF4-FFF2-40B4-BE49-F238E27FC236}">
                <a16:creationId xmlns:a16="http://schemas.microsoft.com/office/drawing/2014/main" id="{95107CB5-FA40-1448-B385-B5C8D2A1B242}"/>
              </a:ext>
            </a:extLst>
          </p:cNvPr>
          <p:cNvSpPr/>
          <p:nvPr/>
        </p:nvSpPr>
        <p:spPr>
          <a:xfrm>
            <a:off x="10657947" y="1516718"/>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0" name="Action Button: Custom 22">
            <a:hlinkClick r:id="" action="ppaction://noaction" highlightClick="1">
              <a:snd r:embed="rId10" name="Text part 3.wav"/>
            </a:hlinkClick>
            <a:extLst>
              <a:ext uri="{FF2B5EF4-FFF2-40B4-BE49-F238E27FC236}">
                <a16:creationId xmlns:a16="http://schemas.microsoft.com/office/drawing/2014/main" id="{3643201F-9D52-1748-9DCE-5793469474E5}"/>
              </a:ext>
            </a:extLst>
          </p:cNvPr>
          <p:cNvSpPr/>
          <p:nvPr/>
        </p:nvSpPr>
        <p:spPr>
          <a:xfrm>
            <a:off x="10657947" y="2030879"/>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1" name="Action Button: Custom 22">
            <a:hlinkClick r:id="" action="ppaction://noaction" highlightClick="1">
              <a:snd r:embed="rId11" name="Text part 4.wav"/>
            </a:hlinkClick>
            <a:extLst>
              <a:ext uri="{FF2B5EF4-FFF2-40B4-BE49-F238E27FC236}">
                <a16:creationId xmlns:a16="http://schemas.microsoft.com/office/drawing/2014/main" id="{DAFB98C6-1757-204B-A58E-022718B6BD52}"/>
              </a:ext>
            </a:extLst>
          </p:cNvPr>
          <p:cNvSpPr/>
          <p:nvPr/>
        </p:nvSpPr>
        <p:spPr>
          <a:xfrm>
            <a:off x="10657947" y="254504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2" name="Action Button: Custom 22">
            <a:hlinkClick r:id="" action="ppaction://noaction" highlightClick="1">
              <a:snd r:embed="rId12" name="Text part 5.wav"/>
            </a:hlinkClick>
            <a:extLst>
              <a:ext uri="{FF2B5EF4-FFF2-40B4-BE49-F238E27FC236}">
                <a16:creationId xmlns:a16="http://schemas.microsoft.com/office/drawing/2014/main" id="{FE8C7FE7-CB4D-6E4F-AE9A-BC7F1BDFE0F5}"/>
              </a:ext>
            </a:extLst>
          </p:cNvPr>
          <p:cNvSpPr/>
          <p:nvPr/>
        </p:nvSpPr>
        <p:spPr>
          <a:xfrm>
            <a:off x="11165432" y="995732"/>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3" name="Action Button: Custom 22">
            <a:hlinkClick r:id="" action="ppaction://noaction" highlightClick="1">
              <a:snd r:embed="rId13" name="Text part 6.wav"/>
            </a:hlinkClick>
            <a:extLst>
              <a:ext uri="{FF2B5EF4-FFF2-40B4-BE49-F238E27FC236}">
                <a16:creationId xmlns:a16="http://schemas.microsoft.com/office/drawing/2014/main" id="{60D00BC8-E85B-B242-BE49-A478C327D9F5}"/>
              </a:ext>
            </a:extLst>
          </p:cNvPr>
          <p:cNvSpPr/>
          <p:nvPr/>
        </p:nvSpPr>
        <p:spPr>
          <a:xfrm>
            <a:off x="11165432" y="1509893"/>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6" name="CuadroTexto 25">
            <a:extLst>
              <a:ext uri="{FF2B5EF4-FFF2-40B4-BE49-F238E27FC236}">
                <a16:creationId xmlns:a16="http://schemas.microsoft.com/office/drawing/2014/main" id="{E45F6FF5-29B8-3446-AF70-204D66147B94}"/>
              </a:ext>
            </a:extLst>
          </p:cNvPr>
          <p:cNvSpPr txBox="1"/>
          <p:nvPr/>
        </p:nvSpPr>
        <p:spPr>
          <a:xfrm>
            <a:off x="4980975" y="5895688"/>
            <a:ext cx="7144350" cy="400110"/>
          </a:xfrm>
          <a:prstGeom prst="rect">
            <a:avLst/>
          </a:prstGeom>
          <a:solidFill>
            <a:schemeClr val="accent4">
              <a:lumMod val="20000"/>
              <a:lumOff val="80000"/>
            </a:schemeClr>
          </a:solidFill>
        </p:spPr>
        <p:txBody>
          <a:bodyPr wrap="square" rtlCol="0">
            <a:spAutoFit/>
          </a:bodyPr>
          <a:lstStyle/>
          <a:p>
            <a:r>
              <a:rPr lang="en-GB" sz="2000" dirty="0">
                <a:solidFill>
                  <a:schemeClr val="accent5">
                    <a:lumMod val="50000"/>
                  </a:schemeClr>
                </a:solidFill>
              </a:rPr>
              <a:t>*el </a:t>
            </a:r>
            <a:r>
              <a:rPr lang="es-GB" sz="2000">
                <a:solidFill>
                  <a:schemeClr val="accent5">
                    <a:lumMod val="50000"/>
                  </a:schemeClr>
                </a:solidFill>
              </a:rPr>
              <a:t>pan = bread</a:t>
            </a:r>
            <a:r>
              <a:rPr lang="en-GB" sz="2000" dirty="0">
                <a:solidFill>
                  <a:schemeClr val="accent5">
                    <a:lumMod val="50000"/>
                  </a:schemeClr>
                </a:solidFill>
              </a:rPr>
              <a:t>; *el </a:t>
            </a:r>
            <a:r>
              <a:rPr lang="en-GB" sz="2000" dirty="0" err="1">
                <a:solidFill>
                  <a:schemeClr val="accent5">
                    <a:lumMod val="50000"/>
                  </a:schemeClr>
                </a:solidFill>
              </a:rPr>
              <a:t>cielo</a:t>
            </a:r>
            <a:r>
              <a:rPr lang="en-GB" sz="2000" dirty="0">
                <a:solidFill>
                  <a:schemeClr val="accent5">
                    <a:lumMod val="50000"/>
                  </a:schemeClr>
                </a:solidFill>
              </a:rPr>
              <a:t> = sky, heaven; *</a:t>
            </a:r>
            <a:r>
              <a:rPr lang="en-GB" sz="2000" dirty="0" err="1">
                <a:solidFill>
                  <a:schemeClr val="accent5">
                    <a:lumMod val="50000"/>
                  </a:schemeClr>
                </a:solidFill>
              </a:rPr>
              <a:t>varios</a:t>
            </a:r>
            <a:r>
              <a:rPr lang="en-GB" sz="2000" dirty="0">
                <a:solidFill>
                  <a:schemeClr val="accent5">
                    <a:lumMod val="50000"/>
                  </a:schemeClr>
                </a:solidFill>
              </a:rPr>
              <a:t> = various</a:t>
            </a:r>
            <a:endParaRPr lang="es-GB" sz="2000" dirty="0">
              <a:solidFill>
                <a:schemeClr val="accent5">
                  <a:lumMod val="50000"/>
                </a:schemeClr>
              </a:solidFill>
            </a:endParaRPr>
          </a:p>
        </p:txBody>
      </p:sp>
      <p:grpSp>
        <p:nvGrpSpPr>
          <p:cNvPr id="25" name="Grupo 24">
            <a:extLst>
              <a:ext uri="{FF2B5EF4-FFF2-40B4-BE49-F238E27FC236}">
                <a16:creationId xmlns:a16="http://schemas.microsoft.com/office/drawing/2014/main" id="{DC446E14-D4BF-ED4A-96E6-47B192B02653}"/>
              </a:ext>
            </a:extLst>
          </p:cNvPr>
          <p:cNvGrpSpPr/>
          <p:nvPr/>
        </p:nvGrpSpPr>
        <p:grpSpPr>
          <a:xfrm>
            <a:off x="3423576" y="1252031"/>
            <a:ext cx="5284849" cy="3562505"/>
            <a:chOff x="5754034" y="1886420"/>
            <a:chExt cx="5284849" cy="3562505"/>
          </a:xfrm>
        </p:grpSpPr>
        <p:sp>
          <p:nvSpPr>
            <p:cNvPr id="24" name="Llamada ovalada 23">
              <a:extLst>
                <a:ext uri="{FF2B5EF4-FFF2-40B4-BE49-F238E27FC236}">
                  <a16:creationId xmlns:a16="http://schemas.microsoft.com/office/drawing/2014/main" id="{7C0BA11E-4379-2E47-81CF-14F65C281675}"/>
                </a:ext>
              </a:extLst>
            </p:cNvPr>
            <p:cNvSpPr/>
            <p:nvPr/>
          </p:nvSpPr>
          <p:spPr>
            <a:xfrm>
              <a:off x="5754034" y="1886420"/>
              <a:ext cx="5284849" cy="3562505"/>
            </a:xfrm>
            <a:prstGeom prst="wedgeEllipseCallout">
              <a:avLst>
                <a:gd name="adj1" fmla="val -66169"/>
                <a:gd name="adj2" fmla="val 14414"/>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s-GB" sz="2000" dirty="0">
                  <a:solidFill>
                    <a:schemeClr val="accent5">
                      <a:lumMod val="50000"/>
                    </a:schemeClr>
                  </a:solidFill>
                </a:rPr>
                <a:t>‘Pan de muerto’ es un tipo de pan tradicional en este día.</a:t>
              </a:r>
            </a:p>
          </p:txBody>
        </p:sp>
        <p:pic>
          <p:nvPicPr>
            <p:cNvPr id="2050" name="Picture 2" descr="Pan, Pan Dulce, Comida, Tradicionales, Café, Flores">
              <a:extLst>
                <a:ext uri="{FF2B5EF4-FFF2-40B4-BE49-F238E27FC236}">
                  <a16:creationId xmlns:a16="http://schemas.microsoft.com/office/drawing/2014/main" id="{7339592A-1E29-344F-8A14-4750471C2CFD}"/>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9205" b="20546"/>
            <a:stretch/>
          </p:blipFill>
          <p:spPr bwMode="auto">
            <a:xfrm>
              <a:off x="7249741" y="2151107"/>
              <a:ext cx="2129420" cy="1783944"/>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Imagen 22" descr="Dibujo animado de un personaje animado&#10;&#10;Descripción generada automáticamente con confianza media">
            <a:extLst>
              <a:ext uri="{FF2B5EF4-FFF2-40B4-BE49-F238E27FC236}">
                <a16:creationId xmlns:a16="http://schemas.microsoft.com/office/drawing/2014/main" id="{1C1772CF-83D1-7342-8673-136EADC821AE}"/>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7976298" y="143283"/>
            <a:ext cx="582982" cy="1242156"/>
          </a:xfrm>
          <a:prstGeom prst="rect">
            <a:avLst/>
          </a:prstGeom>
        </p:spPr>
      </p:pic>
      <p:cxnSp>
        <p:nvCxnSpPr>
          <p:cNvPr id="8" name="Straight Connector 7"/>
          <p:cNvCxnSpPr/>
          <p:nvPr/>
        </p:nvCxnSpPr>
        <p:spPr>
          <a:xfrm flipV="1">
            <a:off x="411480" y="3672840"/>
            <a:ext cx="2072640" cy="762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sp>
        <p:nvSpPr>
          <p:cNvPr id="34" name="Action Button: Custom 22">
            <a:hlinkClick r:id="" action="ppaction://noaction" highlightClick="1">
              <a:snd r:embed="rId16" name="Text part 7.wav"/>
            </a:hlinkClick>
            <a:extLst>
              <a:ext uri="{FF2B5EF4-FFF2-40B4-BE49-F238E27FC236}">
                <a16:creationId xmlns:a16="http://schemas.microsoft.com/office/drawing/2014/main" id="{60D00BC8-E85B-B242-BE49-A478C327D9F5}"/>
              </a:ext>
            </a:extLst>
          </p:cNvPr>
          <p:cNvSpPr/>
          <p:nvPr/>
        </p:nvSpPr>
        <p:spPr>
          <a:xfrm>
            <a:off x="11165432" y="202290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7</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Full tex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685291" y="740256"/>
            <a:ext cx="609600" cy="609600"/>
          </a:xfrm>
          <a:prstGeom prst="rect">
            <a:avLst/>
          </a:prstGeom>
        </p:spPr>
      </p:pic>
    </p:spTree>
    <p:extLst>
      <p:ext uri="{BB962C8B-B14F-4D97-AF65-F5344CB8AC3E}">
        <p14:creationId xmlns:p14="http://schemas.microsoft.com/office/powerpoint/2010/main" val="335529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4"/>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19881" fill="hold"/>
                                        <p:tgtEl>
                                          <p:spTgt spid="14"/>
                                        </p:tgtEl>
                                      </p:cBhvr>
                                    </p:cmd>
                                  </p:childTnLst>
                                </p:cTn>
                              </p:par>
                            </p:childTnLst>
                          </p:cTn>
                        </p:par>
                      </p:childTnLst>
                    </p:cTn>
                  </p:par>
                </p:childTnLst>
              </p:cTn>
              <p:nextCondLst>
                <p:cond evt="onClick" delay="0">
                  <p:tgtEl>
                    <p:spTgt spid="14"/>
                  </p:tgtEl>
                </p:cond>
              </p:nextCondLst>
            </p:seq>
            <p:audio>
              <p:cMediaNode vol="80000">
                <p:cTn id="20" fill="hold" display="0">
                  <p:stCondLst>
                    <p:cond delay="indefinite"/>
                  </p:stCondLst>
                  <p:endCondLst>
                    <p:cond evt="onStopAudio" delay="0">
                      <p:tgtEl>
                        <p:sldTgt/>
                      </p:tgtEl>
                    </p:cond>
                  </p:endCondLst>
                </p:cTn>
                <p:tgtEl>
                  <p:spTgt spid="1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981AF-0B8F-D248-A3B8-8407A5CB6DBE}"/>
              </a:ext>
            </a:extLst>
          </p:cNvPr>
          <p:cNvSpPr>
            <a:spLocks noGrp="1"/>
          </p:cNvSpPr>
          <p:nvPr>
            <p:ph type="title"/>
          </p:nvPr>
        </p:nvSpPr>
        <p:spPr>
          <a:xfrm>
            <a:off x="741829" y="0"/>
            <a:ext cx="10977282" cy="932329"/>
          </a:xfrm>
        </p:spPr>
        <p:txBody>
          <a:bodyPr>
            <a:noAutofit/>
          </a:bodyPr>
          <a:lstStyle/>
          <a:p>
            <a:r>
              <a:rPr lang="en-US" sz="2800" dirty="0"/>
              <a:t>A frequency-informed list is </a:t>
            </a:r>
            <a:r>
              <a:rPr lang="en-US" sz="2800" b="1" dirty="0"/>
              <a:t>equally useful </a:t>
            </a:r>
            <a:r>
              <a:rPr lang="en-US" sz="2800" i="1" dirty="0"/>
              <a:t>even for words only used </a:t>
            </a:r>
            <a:r>
              <a:rPr lang="en-US" sz="2800" b="1" i="1" dirty="0"/>
              <a:t>once</a:t>
            </a:r>
            <a:r>
              <a:rPr lang="en-US" sz="2800" i="1" dirty="0"/>
              <a:t> in current GCSEs </a:t>
            </a:r>
            <a:endParaRPr lang="en-US" sz="2800" dirty="0"/>
          </a:p>
        </p:txBody>
      </p:sp>
      <p:pic>
        <p:nvPicPr>
          <p:cNvPr id="4" name="Picture 3" descr="Diagram, schematic&#10;&#10;Description automatically generated">
            <a:extLst>
              <a:ext uri="{FF2B5EF4-FFF2-40B4-BE49-F238E27FC236}">
                <a16:creationId xmlns:a16="http://schemas.microsoft.com/office/drawing/2014/main" id="{A8C24DA6-2D9B-7041-B4D4-89083E25AE8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434354" y="1255059"/>
            <a:ext cx="8982634" cy="5199530"/>
          </a:xfrm>
          <a:prstGeom prst="rect">
            <a:avLst/>
          </a:prstGeom>
        </p:spPr>
      </p:pic>
      <p:sp>
        <p:nvSpPr>
          <p:cNvPr id="5" name="Text Placeholder 2">
            <a:extLst>
              <a:ext uri="{FF2B5EF4-FFF2-40B4-BE49-F238E27FC236}">
                <a16:creationId xmlns:a16="http://schemas.microsoft.com/office/drawing/2014/main" id="{29C096AC-4417-C546-AA0D-7CA7C379BC74}"/>
              </a:ext>
            </a:extLst>
          </p:cNvPr>
          <p:cNvSpPr>
            <a:spLocks noGrp="1"/>
          </p:cNvSpPr>
          <p:nvPr>
            <p:ph type="body" idx="1"/>
          </p:nvPr>
        </p:nvSpPr>
        <p:spPr>
          <a:xfrm>
            <a:off x="268941" y="5988424"/>
            <a:ext cx="11923059" cy="412377"/>
          </a:xfrm>
        </p:spPr>
        <p:txBody>
          <a:bodyPr>
            <a:normAutofit/>
          </a:bodyPr>
          <a:lstStyle/>
          <a:p>
            <a:pPr marL="114300" indent="0">
              <a:buNone/>
            </a:pPr>
            <a:r>
              <a:rPr lang="en-GB" sz="2000" dirty="0"/>
              <a:t>Predicted probability of a word family only used once so far being from each word lists</a:t>
            </a:r>
            <a:endParaRPr lang="en-US" sz="2000" dirty="0"/>
          </a:p>
        </p:txBody>
      </p:sp>
      <p:sp>
        <p:nvSpPr>
          <p:cNvPr id="6" name="Rectangle 5">
            <a:extLst>
              <a:ext uri="{FF2B5EF4-FFF2-40B4-BE49-F238E27FC236}">
                <a16:creationId xmlns:a16="http://schemas.microsoft.com/office/drawing/2014/main" id="{E0912FD9-AD5A-9847-8342-6EC2B0D0C0FF}"/>
              </a:ext>
            </a:extLst>
          </p:cNvPr>
          <p:cNvSpPr/>
          <p:nvPr/>
        </p:nvSpPr>
        <p:spPr>
          <a:xfrm>
            <a:off x="1281038" y="880791"/>
            <a:ext cx="7303602" cy="461665"/>
          </a:xfrm>
          <a:prstGeom prst="rect">
            <a:avLst/>
          </a:prstGeom>
        </p:spPr>
        <p:txBody>
          <a:bodyPr wrap="none">
            <a:spAutoFit/>
          </a:bodyPr>
          <a:lstStyle/>
          <a:p>
            <a:r>
              <a:rPr lang="en-US" sz="2400" dirty="0"/>
              <a:t>For all current AQA lists and all Higher </a:t>
            </a:r>
            <a:r>
              <a:rPr lang="en-US" sz="2400" dirty="0" err="1"/>
              <a:t>Edexcel</a:t>
            </a:r>
            <a:r>
              <a:rPr lang="en-US" sz="2400" dirty="0"/>
              <a:t> lists </a:t>
            </a:r>
          </a:p>
        </p:txBody>
      </p:sp>
    </p:spTree>
    <p:extLst>
      <p:ext uri="{BB962C8B-B14F-4D97-AF65-F5344CB8AC3E}">
        <p14:creationId xmlns:p14="http://schemas.microsoft.com/office/powerpoint/2010/main" val="214307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AAD41-8807-C144-B7BC-267C350A1DAD}"/>
              </a:ext>
            </a:extLst>
          </p:cNvPr>
          <p:cNvSpPr>
            <a:spLocks noGrp="1"/>
          </p:cNvSpPr>
          <p:nvPr>
            <p:ph type="title"/>
          </p:nvPr>
        </p:nvSpPr>
        <p:spPr>
          <a:xfrm>
            <a:off x="744894" y="387089"/>
            <a:ext cx="10515600" cy="807229"/>
          </a:xfrm>
        </p:spPr>
        <p:txBody>
          <a:bodyPr/>
          <a:lstStyle/>
          <a:p>
            <a:r>
              <a:rPr lang="en-US" dirty="0"/>
              <a:t>Words needed to create three exams</a:t>
            </a:r>
          </a:p>
        </p:txBody>
      </p:sp>
      <p:graphicFrame>
        <p:nvGraphicFramePr>
          <p:cNvPr id="4" name="Table 3">
            <a:extLst>
              <a:ext uri="{FF2B5EF4-FFF2-40B4-BE49-F238E27FC236}">
                <a16:creationId xmlns:a16="http://schemas.microsoft.com/office/drawing/2014/main" id="{81684BE6-20EB-5141-9B25-B31571FA894D}"/>
              </a:ext>
            </a:extLst>
          </p:cNvPr>
          <p:cNvGraphicFramePr>
            <a:graphicFrameLocks noGrp="1"/>
          </p:cNvGraphicFramePr>
          <p:nvPr>
            <p:extLst>
              <p:ext uri="{D42A27DB-BD31-4B8C-83A1-F6EECF244321}">
                <p14:modId xmlns:p14="http://schemas.microsoft.com/office/powerpoint/2010/main" val="3701332479"/>
              </p:ext>
            </p:extLst>
          </p:nvPr>
        </p:nvGraphicFramePr>
        <p:xfrm>
          <a:off x="927688" y="1314037"/>
          <a:ext cx="6422156" cy="2335106"/>
        </p:xfrm>
        <a:graphic>
          <a:graphicData uri="http://schemas.openxmlformats.org/drawingml/2006/table">
            <a:tbl>
              <a:tblPr firstRow="1" bandRow="1">
                <a:tableStyleId>{5C22544A-7EE6-4342-B048-85BDC9FD1C3A}</a:tableStyleId>
              </a:tblPr>
              <a:tblGrid>
                <a:gridCol w="2737312">
                  <a:extLst>
                    <a:ext uri="{9D8B030D-6E8A-4147-A177-3AD203B41FA5}">
                      <a16:colId xmlns:a16="http://schemas.microsoft.com/office/drawing/2014/main" val="861897505"/>
                    </a:ext>
                  </a:extLst>
                </a:gridCol>
                <a:gridCol w="3684844">
                  <a:extLst>
                    <a:ext uri="{9D8B030D-6E8A-4147-A177-3AD203B41FA5}">
                      <a16:colId xmlns:a16="http://schemas.microsoft.com/office/drawing/2014/main" val="4228499681"/>
                    </a:ext>
                  </a:extLst>
                </a:gridCol>
              </a:tblGrid>
              <a:tr h="1234718">
                <a:tc>
                  <a:txBody>
                    <a:bodyPr/>
                    <a:lstStyle/>
                    <a:p>
                      <a:pPr algn="l"/>
                      <a:r>
                        <a:rPr lang="en-US" sz="2400" i="0" dirty="0"/>
                        <a:t>Tier of GCSE</a:t>
                      </a:r>
                    </a:p>
                  </a:txBody>
                  <a:tcPr anchor="b"/>
                </a:tc>
                <a:tc>
                  <a:txBody>
                    <a:bodyPr/>
                    <a:lstStyle/>
                    <a:p>
                      <a:r>
                        <a:rPr lang="en-US" sz="2400" dirty="0"/>
                        <a:t>Word families used to create THREE exams</a:t>
                      </a:r>
                    </a:p>
                  </a:txBody>
                  <a:tcPr/>
                </a:tc>
                <a:extLst>
                  <a:ext uri="{0D108BD9-81ED-4DB2-BD59-A6C34878D82A}">
                    <a16:rowId xmlns:a16="http://schemas.microsoft.com/office/drawing/2014/main" val="97716192"/>
                  </a:ext>
                </a:extLst>
              </a:tr>
              <a:tr h="550194">
                <a:tc>
                  <a:txBody>
                    <a:bodyPr/>
                    <a:lstStyle/>
                    <a:p>
                      <a:r>
                        <a:rPr lang="en-US" sz="2400" dirty="0"/>
                        <a:t>Foundation</a:t>
                      </a:r>
                    </a:p>
                  </a:txBody>
                  <a:tcPr/>
                </a:tc>
                <a:tc>
                  <a:txBody>
                    <a:bodyPr/>
                    <a:lstStyle/>
                    <a:p>
                      <a:r>
                        <a:rPr lang="en-US" sz="2400" dirty="0"/>
                        <a:t>1,173</a:t>
                      </a:r>
                    </a:p>
                  </a:txBody>
                  <a:tcPr/>
                </a:tc>
                <a:extLst>
                  <a:ext uri="{0D108BD9-81ED-4DB2-BD59-A6C34878D82A}">
                    <a16:rowId xmlns:a16="http://schemas.microsoft.com/office/drawing/2014/main" val="2076497504"/>
                  </a:ext>
                </a:extLst>
              </a:tr>
              <a:tr h="550194">
                <a:tc>
                  <a:txBody>
                    <a:bodyPr/>
                    <a:lstStyle/>
                    <a:p>
                      <a:r>
                        <a:rPr lang="en-US" sz="2400" dirty="0"/>
                        <a:t>Higher</a:t>
                      </a:r>
                    </a:p>
                  </a:txBody>
                  <a:tcPr/>
                </a:tc>
                <a:tc>
                  <a:txBody>
                    <a:bodyPr/>
                    <a:lstStyle/>
                    <a:p>
                      <a:r>
                        <a:rPr lang="en-US" sz="2400" dirty="0"/>
                        <a:t>1,542</a:t>
                      </a:r>
                    </a:p>
                  </a:txBody>
                  <a:tcPr/>
                </a:tc>
                <a:extLst>
                  <a:ext uri="{0D108BD9-81ED-4DB2-BD59-A6C34878D82A}">
                    <a16:rowId xmlns:a16="http://schemas.microsoft.com/office/drawing/2014/main" val="2020269779"/>
                  </a:ext>
                </a:extLst>
              </a:tr>
            </a:tbl>
          </a:graphicData>
        </a:graphic>
      </p:graphicFrame>
      <p:sp>
        <p:nvSpPr>
          <p:cNvPr id="5" name="Rectangle 4">
            <a:extLst>
              <a:ext uri="{FF2B5EF4-FFF2-40B4-BE49-F238E27FC236}">
                <a16:creationId xmlns:a16="http://schemas.microsoft.com/office/drawing/2014/main" id="{70F1D232-FFC4-DD4E-BAFD-1BCD3E7B5566}"/>
              </a:ext>
            </a:extLst>
          </p:cNvPr>
          <p:cNvSpPr/>
          <p:nvPr/>
        </p:nvSpPr>
        <p:spPr>
          <a:xfrm>
            <a:off x="7856375" y="1958370"/>
            <a:ext cx="3665376" cy="523220"/>
          </a:xfrm>
          <a:prstGeom prst="rect">
            <a:avLst/>
          </a:prstGeom>
        </p:spPr>
        <p:txBody>
          <a:bodyPr wrap="square">
            <a:spAutoFit/>
          </a:bodyPr>
          <a:lstStyle/>
          <a:p>
            <a:r>
              <a:rPr lang="en-US" dirty="0"/>
              <a:t>Median of range across awarding organisations &amp; languages</a:t>
            </a:r>
          </a:p>
        </p:txBody>
      </p:sp>
      <p:sp>
        <p:nvSpPr>
          <p:cNvPr id="6" name="Content Placeholder 2">
            <a:extLst>
              <a:ext uri="{FF2B5EF4-FFF2-40B4-BE49-F238E27FC236}">
                <a16:creationId xmlns:a16="http://schemas.microsoft.com/office/drawing/2014/main" id="{3C0C9975-154A-E344-BCD1-183B998B70C7}"/>
              </a:ext>
            </a:extLst>
          </p:cNvPr>
          <p:cNvSpPr txBox="1">
            <a:spLocks/>
          </p:cNvSpPr>
          <p:nvPr/>
        </p:nvSpPr>
        <p:spPr>
          <a:xfrm>
            <a:off x="565609" y="4292082"/>
            <a:ext cx="10280521" cy="21509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F8D3F"/>
              </a:buClr>
              <a:buFont typeface="Wingdings" panose="05000000000000000000" pitchFamily="2" charset="2"/>
              <a:buChar char="§"/>
              <a:defRPr sz="3600"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Clr>
                <a:srgbClr val="FF8D3F"/>
              </a:buClr>
              <a:buFont typeface="Wingdings" panose="05000000000000000000" pitchFamily="2" charset="2"/>
              <a:buChar char="§"/>
              <a:defRPr sz="3200" kern="1200">
                <a:solidFill>
                  <a:schemeClr val="accent5">
                    <a:lumMod val="75000"/>
                  </a:schemeClr>
                </a:solidFill>
                <a:latin typeface="+mn-lt"/>
                <a:ea typeface="+mn-ea"/>
                <a:cs typeface="+mn-cs"/>
              </a:defRPr>
            </a:lvl2pPr>
            <a:lvl3pPr marL="1143000" indent="-228600" algn="l" defTabSz="914400" rtl="0" eaLnBrk="1" latinLnBrk="0" hangingPunct="1">
              <a:lnSpc>
                <a:spcPct val="90000"/>
              </a:lnSpc>
              <a:spcBef>
                <a:spcPts val="500"/>
              </a:spcBef>
              <a:buClr>
                <a:srgbClr val="FF8D3F"/>
              </a:buClr>
              <a:buFont typeface="Wingdings" panose="05000000000000000000" pitchFamily="2" charset="2"/>
              <a:buChar char="§"/>
              <a:defRPr sz="2800" kern="1200">
                <a:solidFill>
                  <a:schemeClr val="accent5">
                    <a:lumMod val="75000"/>
                  </a:schemeClr>
                </a:solidFill>
                <a:latin typeface="+mn-lt"/>
                <a:ea typeface="+mn-ea"/>
                <a:cs typeface="+mn-cs"/>
              </a:defRPr>
            </a:lvl3pPr>
            <a:lvl4pPr marL="1600200" indent="-228600" algn="l" defTabSz="914400" rtl="0" eaLnBrk="1" latinLnBrk="0" hangingPunct="1">
              <a:lnSpc>
                <a:spcPct val="90000"/>
              </a:lnSpc>
              <a:spcBef>
                <a:spcPts val="500"/>
              </a:spcBef>
              <a:buClr>
                <a:srgbClr val="FF8D3F"/>
              </a:buClr>
              <a:buFont typeface="Wingdings" panose="05000000000000000000" pitchFamily="2" charset="2"/>
              <a:buChar char="§"/>
              <a:defRPr sz="2400" kern="1200">
                <a:solidFill>
                  <a:schemeClr val="accent5">
                    <a:lumMod val="75000"/>
                  </a:schemeClr>
                </a:solidFill>
                <a:latin typeface="+mn-lt"/>
                <a:ea typeface="+mn-ea"/>
                <a:cs typeface="+mn-cs"/>
              </a:defRPr>
            </a:lvl4pPr>
            <a:lvl5pPr marL="2057400" indent="-228600" algn="l" defTabSz="914400" rtl="0" eaLnBrk="1" latinLnBrk="0" hangingPunct="1">
              <a:lnSpc>
                <a:spcPct val="90000"/>
              </a:lnSpc>
              <a:spcBef>
                <a:spcPts val="500"/>
              </a:spcBef>
              <a:buClr>
                <a:srgbClr val="FF8D3F"/>
              </a:buClr>
              <a:buFont typeface="Wingdings" panose="05000000000000000000" pitchFamily="2" charset="2"/>
              <a:buChar char="§"/>
              <a:defRPr sz="2400" kern="1200">
                <a:solidFill>
                  <a:schemeClr val="accent5">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t>2015 GCSE </a:t>
            </a:r>
            <a:r>
              <a:rPr lang="en-GB" sz="2400" i="1" dirty="0"/>
              <a:t>minimum</a:t>
            </a:r>
            <a:r>
              <a:rPr lang="en-GB" sz="2400" dirty="0"/>
              <a:t> word lists, AQA:</a:t>
            </a:r>
          </a:p>
          <a:p>
            <a:pPr marL="0" indent="0">
              <a:buNone/>
            </a:pPr>
            <a:r>
              <a:rPr lang="en-GB" sz="2800" dirty="0"/>
              <a:t>Spanish: </a:t>
            </a:r>
            <a:r>
              <a:rPr lang="en-GB" sz="2800" b="1" u="sng" dirty="0"/>
              <a:t>1,566 word families </a:t>
            </a:r>
          </a:p>
          <a:p>
            <a:pPr marL="0" indent="0">
              <a:buNone/>
            </a:pPr>
            <a:r>
              <a:rPr lang="en-GB" sz="2800" dirty="0"/>
              <a:t>French: </a:t>
            </a:r>
            <a:r>
              <a:rPr lang="en-GB" sz="2800" b="1" u="sng" dirty="0"/>
              <a:t>1,300 word families</a:t>
            </a:r>
          </a:p>
          <a:p>
            <a:pPr marL="0" indent="0">
              <a:buNone/>
            </a:pPr>
            <a:r>
              <a:rPr lang="en-GB" sz="2800" dirty="0"/>
              <a:t>German: </a:t>
            </a:r>
            <a:r>
              <a:rPr lang="en-GB" sz="2800" b="1" u="sng" dirty="0"/>
              <a:t>1,632 word families</a:t>
            </a:r>
          </a:p>
        </p:txBody>
      </p:sp>
    </p:spTree>
    <p:extLst>
      <p:ext uri="{BB962C8B-B14F-4D97-AF65-F5344CB8AC3E}">
        <p14:creationId xmlns:p14="http://schemas.microsoft.com/office/powerpoint/2010/main" val="37398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C49CE-F729-054F-8B1B-846246E47D36}"/>
              </a:ext>
            </a:extLst>
          </p:cNvPr>
          <p:cNvSpPr>
            <a:spLocks noGrp="1"/>
          </p:cNvSpPr>
          <p:nvPr>
            <p:ph type="title"/>
          </p:nvPr>
        </p:nvSpPr>
        <p:spPr/>
        <p:txBody>
          <a:bodyPr>
            <a:normAutofit/>
          </a:bodyPr>
          <a:lstStyle/>
          <a:p>
            <a:r>
              <a:rPr lang="en-US" b="1" dirty="0"/>
              <a:t>2/  Vocabulary more ‘reusable’ </a:t>
            </a:r>
            <a:br>
              <a:rPr lang="en-US" dirty="0"/>
            </a:br>
            <a:r>
              <a:rPr lang="en-US" sz="4000" i="1" dirty="0"/>
              <a:t>(i.e., high frequency)</a:t>
            </a:r>
            <a:endParaRPr lang="en-US" i="1" dirty="0"/>
          </a:p>
        </p:txBody>
      </p:sp>
      <p:sp>
        <p:nvSpPr>
          <p:cNvPr id="3" name="Text Placeholder 2">
            <a:extLst>
              <a:ext uri="{FF2B5EF4-FFF2-40B4-BE49-F238E27FC236}">
                <a16:creationId xmlns:a16="http://schemas.microsoft.com/office/drawing/2014/main" id="{80864DA2-BF89-6E45-B399-017B705821B2}"/>
              </a:ext>
            </a:extLst>
          </p:cNvPr>
          <p:cNvSpPr>
            <a:spLocks noGrp="1"/>
          </p:cNvSpPr>
          <p:nvPr>
            <p:ph type="body" idx="1"/>
          </p:nvPr>
        </p:nvSpPr>
        <p:spPr>
          <a:xfrm>
            <a:off x="413657" y="1936586"/>
            <a:ext cx="11364685" cy="4202955"/>
          </a:xfrm>
        </p:spPr>
        <p:txBody>
          <a:bodyPr>
            <a:normAutofit fontScale="92500"/>
          </a:bodyPr>
          <a:lstStyle/>
          <a:p>
            <a:pPr marL="114300" indent="0">
              <a:lnSpc>
                <a:spcPct val="150000"/>
              </a:lnSpc>
              <a:buNone/>
            </a:pPr>
            <a:r>
              <a:rPr lang="en-US" sz="2400" dirty="0"/>
              <a:t>Over 4 years of exams, </a:t>
            </a:r>
            <a:r>
              <a:rPr lang="en-GB" sz="2400" dirty="0"/>
              <a:t>approx. </a:t>
            </a:r>
            <a:r>
              <a:rPr lang="en-GB" sz="2400" b="1" dirty="0"/>
              <a:t>45%</a:t>
            </a:r>
            <a:r>
              <a:rPr lang="en-GB" sz="2400" dirty="0"/>
              <a:t> of word families have been </a:t>
            </a:r>
            <a:r>
              <a:rPr lang="en-GB" sz="2400" b="1" dirty="0"/>
              <a:t>low frequency</a:t>
            </a:r>
            <a:r>
              <a:rPr lang="en-GB" sz="2400" dirty="0"/>
              <a:t>; </a:t>
            </a:r>
          </a:p>
          <a:p>
            <a:pPr lvl="1">
              <a:lnSpc>
                <a:spcPct val="150000"/>
              </a:lnSpc>
            </a:pPr>
            <a:r>
              <a:rPr lang="en-GB" sz="2200" b="1" dirty="0"/>
              <a:t>60% of these low frequency words are </a:t>
            </a:r>
            <a:r>
              <a:rPr lang="en-US" sz="2200" b="1" dirty="0"/>
              <a:t>not on the current word lists</a:t>
            </a:r>
          </a:p>
          <a:p>
            <a:pPr marL="114300" indent="0">
              <a:lnSpc>
                <a:spcPct val="150000"/>
              </a:lnSpc>
              <a:buNone/>
            </a:pPr>
            <a:r>
              <a:rPr lang="en-US" sz="2400" dirty="0"/>
              <a:t>Lower frequency words twice as likely </a:t>
            </a:r>
            <a:r>
              <a:rPr lang="en-US" sz="2400" b="1" i="1" dirty="0"/>
              <a:t>to change, year on year,</a:t>
            </a:r>
            <a:r>
              <a:rPr lang="en-US" sz="2400" dirty="0"/>
              <a:t> as high frequency</a:t>
            </a:r>
          </a:p>
          <a:p>
            <a:pPr marL="114300" indent="0">
              <a:lnSpc>
                <a:spcPct val="150000"/>
              </a:lnSpc>
              <a:buNone/>
            </a:pPr>
            <a:r>
              <a:rPr lang="en-US" sz="2400" dirty="0"/>
              <a:t>The </a:t>
            </a:r>
            <a:r>
              <a:rPr lang="en-US" sz="2400" i="1" dirty="0"/>
              <a:t>deeper </a:t>
            </a:r>
            <a:r>
              <a:rPr lang="en-US" sz="2400" dirty="0"/>
              <a:t>a topic goes, the less likely those words will be met in other topics </a:t>
            </a:r>
          </a:p>
          <a:p>
            <a:pPr marL="558800" lvl="1" indent="0">
              <a:lnSpc>
                <a:spcPct val="150000"/>
              </a:lnSpc>
              <a:buNone/>
            </a:pPr>
            <a:r>
              <a:rPr lang="en-US" sz="1900" dirty="0"/>
              <a:t>need to re-do same topics (‘at doctors’, ‘in restaurant’) to get enough usage of low freq words</a:t>
            </a:r>
          </a:p>
          <a:p>
            <a:pPr marL="558800" lvl="1" indent="0">
              <a:lnSpc>
                <a:spcPct val="150000"/>
              </a:lnSpc>
              <a:buNone/>
            </a:pPr>
            <a:r>
              <a:rPr lang="en-US" sz="1900" dirty="0"/>
              <a:t>2026 -&gt;better circumlocution?: use known high frequency words to describe unknown words</a:t>
            </a:r>
          </a:p>
          <a:p>
            <a:endParaRPr lang="en-US" sz="1400" dirty="0"/>
          </a:p>
        </p:txBody>
      </p:sp>
    </p:spTree>
    <p:extLst>
      <p:ext uri="{BB962C8B-B14F-4D97-AF65-F5344CB8AC3E}">
        <p14:creationId xmlns:p14="http://schemas.microsoft.com/office/powerpoint/2010/main" val="156201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C0FB-C76B-8C40-A28B-B4FB7C86124E}"/>
              </a:ext>
            </a:extLst>
          </p:cNvPr>
          <p:cNvSpPr>
            <a:spLocks noGrp="1"/>
          </p:cNvSpPr>
          <p:nvPr>
            <p:ph type="title"/>
          </p:nvPr>
        </p:nvSpPr>
        <p:spPr>
          <a:xfrm>
            <a:off x="347329" y="443073"/>
            <a:ext cx="11539871" cy="1325563"/>
          </a:xfrm>
        </p:spPr>
        <p:txBody>
          <a:bodyPr>
            <a:normAutofit/>
          </a:bodyPr>
          <a:lstStyle/>
          <a:p>
            <a:r>
              <a:rPr lang="en-US" sz="4000" dirty="0"/>
              <a:t>Why should 85% be high frequency words? </a:t>
            </a:r>
          </a:p>
        </p:txBody>
      </p:sp>
      <p:sp>
        <p:nvSpPr>
          <p:cNvPr id="3" name="Text Placeholder 2">
            <a:extLst>
              <a:ext uri="{FF2B5EF4-FFF2-40B4-BE49-F238E27FC236}">
                <a16:creationId xmlns:a16="http://schemas.microsoft.com/office/drawing/2014/main" id="{4D183769-928B-8044-B3EF-B5951B59E698}"/>
              </a:ext>
            </a:extLst>
          </p:cNvPr>
          <p:cNvSpPr>
            <a:spLocks noGrp="1"/>
          </p:cNvSpPr>
          <p:nvPr>
            <p:ph type="body" idx="1"/>
          </p:nvPr>
        </p:nvSpPr>
        <p:spPr>
          <a:xfrm>
            <a:off x="560438" y="1729737"/>
            <a:ext cx="11454352" cy="4351338"/>
          </a:xfrm>
        </p:spPr>
        <p:txBody>
          <a:bodyPr>
            <a:normAutofit/>
          </a:bodyPr>
          <a:lstStyle/>
          <a:p>
            <a:pPr marL="0" indent="0">
              <a:buNone/>
            </a:pPr>
            <a:r>
              <a:rPr lang="en-GB" dirty="0"/>
              <a:t>The 2,000 most common words in a language generally cover…</a:t>
            </a:r>
          </a:p>
          <a:p>
            <a:pPr indent="-457200"/>
            <a:r>
              <a:rPr lang="en-GB" dirty="0"/>
              <a:t>80 – 87 % of an average written text </a:t>
            </a:r>
            <a:r>
              <a:rPr lang="en-GB" sz="1400" dirty="0"/>
              <a:t>(Meara, 1995; Nation, 2001; Nation &amp; Waring, 1997).</a:t>
            </a:r>
          </a:p>
          <a:p>
            <a:pPr indent="-457200"/>
            <a:r>
              <a:rPr lang="en-GB" dirty="0"/>
              <a:t>90+ % of words in informal conversation </a:t>
            </a:r>
            <a:r>
              <a:rPr lang="en-GB" sz="1400" dirty="0"/>
              <a:t>(Nation, 2001)</a:t>
            </a:r>
            <a:endParaRPr lang="en-GB" dirty="0"/>
          </a:p>
          <a:p>
            <a:pPr marL="0" indent="0">
              <a:buNone/>
            </a:pPr>
            <a:endParaRPr lang="en-GB" dirty="0"/>
          </a:p>
          <a:p>
            <a:pPr marL="0" indent="0">
              <a:buNone/>
            </a:pPr>
            <a:r>
              <a:rPr lang="en-GB" dirty="0"/>
              <a:t>Massive </a:t>
            </a:r>
            <a:r>
              <a:rPr lang="en-GB" dirty="0">
                <a:hlinkClick r:id="rId3"/>
              </a:rPr>
              <a:t>corpora</a:t>
            </a:r>
            <a:r>
              <a:rPr lang="en-GB" dirty="0"/>
              <a:t> </a:t>
            </a:r>
            <a:r>
              <a:rPr lang="en-GB" sz="1800" dirty="0"/>
              <a:t>French 23 million; Spanish 2 billion; German 20 million</a:t>
            </a:r>
            <a:endParaRPr lang="en-GB" dirty="0"/>
          </a:p>
          <a:p>
            <a:pPr marL="0" indent="0">
              <a:buNone/>
            </a:pPr>
            <a:r>
              <a:rPr lang="en-GB" dirty="0"/>
              <a:t>show that </a:t>
            </a:r>
            <a:r>
              <a:rPr lang="en-GB" b="1" i="1" dirty="0"/>
              <a:t>very</a:t>
            </a:r>
            <a:r>
              <a:rPr lang="en-GB" dirty="0"/>
              <a:t> </a:t>
            </a:r>
            <a:r>
              <a:rPr lang="en-GB" b="1" i="1" dirty="0"/>
              <a:t>most</a:t>
            </a:r>
            <a:r>
              <a:rPr lang="en-GB" dirty="0"/>
              <a:t> frequent words change very little, </a:t>
            </a:r>
            <a:r>
              <a:rPr lang="en-GB" sz="2500" dirty="0"/>
              <a:t>over </a:t>
            </a:r>
            <a:r>
              <a:rPr lang="en-GB" sz="2500" b="1" i="1" dirty="0"/>
              <a:t>time</a:t>
            </a:r>
            <a:r>
              <a:rPr lang="en-GB" sz="2500" dirty="0"/>
              <a:t> </a:t>
            </a:r>
            <a:r>
              <a:rPr lang="en-GB" sz="2500" b="1" i="1" dirty="0"/>
              <a:t>or context</a:t>
            </a:r>
            <a:endParaRPr lang="en-GB" dirty="0"/>
          </a:p>
          <a:p>
            <a:endParaRPr lang="en-US" dirty="0"/>
          </a:p>
        </p:txBody>
      </p:sp>
      <p:sp>
        <p:nvSpPr>
          <p:cNvPr id="4" name="TextBox 3">
            <a:extLst>
              <a:ext uri="{FF2B5EF4-FFF2-40B4-BE49-F238E27FC236}">
                <a16:creationId xmlns:a16="http://schemas.microsoft.com/office/drawing/2014/main" id="{7F2372A1-B9E0-E747-AC22-2BEB62E544E9}"/>
              </a:ext>
            </a:extLst>
          </p:cNvPr>
          <p:cNvSpPr txBox="1"/>
          <p:nvPr/>
        </p:nvSpPr>
        <p:spPr>
          <a:xfrm>
            <a:off x="560438" y="289183"/>
            <a:ext cx="9733935" cy="400110"/>
          </a:xfrm>
          <a:prstGeom prst="rect">
            <a:avLst/>
          </a:prstGeom>
          <a:noFill/>
        </p:spPr>
        <p:txBody>
          <a:bodyPr wrap="square" rtlCol="0">
            <a:spAutoFit/>
          </a:bodyPr>
          <a:lstStyle/>
          <a:p>
            <a:r>
              <a:rPr lang="en-US" sz="2000" dirty="0"/>
              <a:t>Greater transparency &amp; systematicity in choosing the language content</a:t>
            </a:r>
          </a:p>
        </p:txBody>
      </p:sp>
    </p:spTree>
    <p:extLst>
      <p:ext uri="{BB962C8B-B14F-4D97-AF65-F5344CB8AC3E}">
        <p14:creationId xmlns:p14="http://schemas.microsoft.com/office/powerpoint/2010/main" val="74218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EABA40-CCC5-DC44-AE05-5802FCAC93E9}"/>
              </a:ext>
            </a:extLst>
          </p:cNvPr>
          <p:cNvSpPr>
            <a:spLocks noGrp="1"/>
          </p:cNvSpPr>
          <p:nvPr>
            <p:ph type="body" idx="1"/>
          </p:nvPr>
        </p:nvSpPr>
        <p:spPr>
          <a:xfrm>
            <a:off x="257735" y="5916706"/>
            <a:ext cx="11923059" cy="484095"/>
          </a:xfrm>
        </p:spPr>
        <p:txBody>
          <a:bodyPr>
            <a:normAutofit/>
          </a:bodyPr>
          <a:lstStyle/>
          <a:p>
            <a:pPr marL="114300" indent="0">
              <a:buNone/>
            </a:pPr>
            <a:r>
              <a:rPr lang="en-GB" sz="1800" dirty="0"/>
              <a:t>Predicted probability of a word family in corpus of exams being from each word list</a:t>
            </a:r>
            <a:endParaRPr lang="en-US" sz="1800" dirty="0"/>
          </a:p>
        </p:txBody>
      </p:sp>
      <p:pic>
        <p:nvPicPr>
          <p:cNvPr id="4" name="Picture 3" descr="Calendar&#10;&#10;Description automatically generated with low confidence">
            <a:extLst>
              <a:ext uri="{FF2B5EF4-FFF2-40B4-BE49-F238E27FC236}">
                <a16:creationId xmlns:a16="http://schemas.microsoft.com/office/drawing/2014/main" id="{1C3733B8-E68D-984A-AB92-0222E27175A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47632" y="1084730"/>
            <a:ext cx="8713695" cy="4831977"/>
          </a:xfrm>
          <a:prstGeom prst="rect">
            <a:avLst/>
          </a:prstGeom>
        </p:spPr>
      </p:pic>
      <p:sp>
        <p:nvSpPr>
          <p:cNvPr id="5" name="Rectangle 4">
            <a:extLst>
              <a:ext uri="{FF2B5EF4-FFF2-40B4-BE49-F238E27FC236}">
                <a16:creationId xmlns:a16="http://schemas.microsoft.com/office/drawing/2014/main" id="{97469112-A0D7-BD43-BCF7-9B03D5D18850}"/>
              </a:ext>
            </a:extLst>
          </p:cNvPr>
          <p:cNvSpPr/>
          <p:nvPr/>
        </p:nvSpPr>
        <p:spPr>
          <a:xfrm>
            <a:off x="480343" y="253733"/>
            <a:ext cx="11084859" cy="830997"/>
          </a:xfrm>
          <a:prstGeom prst="rect">
            <a:avLst/>
          </a:prstGeom>
        </p:spPr>
        <p:txBody>
          <a:bodyPr wrap="square">
            <a:spAutoFit/>
          </a:bodyPr>
          <a:lstStyle/>
          <a:p>
            <a:r>
              <a:rPr lang="en-US" sz="2400" dirty="0"/>
              <a:t>A 85% high frequency list predicts </a:t>
            </a:r>
            <a:r>
              <a:rPr lang="en-US" sz="2400" b="1" i="1" dirty="0"/>
              <a:t>more of the content of current </a:t>
            </a:r>
            <a:r>
              <a:rPr lang="en-US" sz="2400" dirty="0"/>
              <a:t>exams compared to the current word lists</a:t>
            </a:r>
          </a:p>
        </p:txBody>
      </p:sp>
    </p:spTree>
    <p:extLst>
      <p:ext uri="{BB962C8B-B14F-4D97-AF65-F5344CB8AC3E}">
        <p14:creationId xmlns:p14="http://schemas.microsoft.com/office/powerpoint/2010/main" val="423987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E216F43F-5380-4325-A0F6-EA5101495D2A}"/>
              </a:ext>
            </a:extLst>
          </p:cNvPr>
          <p:cNvSpPr/>
          <p:nvPr/>
        </p:nvSpPr>
        <p:spPr>
          <a:xfrm>
            <a:off x="559837" y="1791479"/>
            <a:ext cx="10915322" cy="4478692"/>
          </a:xfrm>
          <a:prstGeom prst="roundRect">
            <a:avLst/>
          </a:prstGeom>
          <a:solidFill>
            <a:srgbClr val="FFF9F3"/>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GB" sz="3600" dirty="0">
                <a:solidFill>
                  <a:schemeClr val="accent5">
                    <a:lumMod val="50000"/>
                  </a:schemeClr>
                </a:solidFill>
                <a:latin typeface="Century Gothic" panose="020B0502020202020204" pitchFamily="34" charset="0"/>
              </a:rPr>
              <a:t>No. </a:t>
            </a:r>
          </a:p>
          <a:p>
            <a:r>
              <a:rPr lang="en-GB" sz="3600" dirty="0">
                <a:solidFill>
                  <a:schemeClr val="accent5">
                    <a:lumMod val="50000"/>
                  </a:schemeClr>
                </a:solidFill>
                <a:latin typeface="Century Gothic" panose="020B0502020202020204" pitchFamily="34" charset="0"/>
              </a:rPr>
              <a:t>A new GCSE list has an average of </a:t>
            </a:r>
            <a:r>
              <a:rPr lang="en-GB" sz="3600" b="1" dirty="0">
                <a:solidFill>
                  <a:schemeClr val="accent5">
                    <a:lumMod val="50000"/>
                  </a:schemeClr>
                </a:solidFill>
                <a:latin typeface="Century Gothic" panose="020B0502020202020204" pitchFamily="34" charset="0"/>
              </a:rPr>
              <a:t>13% fewer </a:t>
            </a:r>
            <a:r>
              <a:rPr lang="en-GB" sz="3600" dirty="0">
                <a:solidFill>
                  <a:schemeClr val="accent5">
                    <a:lumMod val="50000"/>
                  </a:schemeClr>
                </a:solidFill>
                <a:latin typeface="Century Gothic" panose="020B0502020202020204" pitchFamily="34" charset="0"/>
              </a:rPr>
              <a:t>word families than a current list, </a:t>
            </a:r>
          </a:p>
          <a:p>
            <a:endParaRPr lang="en-GB" sz="3600" dirty="0">
              <a:solidFill>
                <a:schemeClr val="accent5">
                  <a:lumMod val="50000"/>
                </a:schemeClr>
              </a:solidFill>
              <a:latin typeface="Century Gothic" panose="020B0502020202020204" pitchFamily="34" charset="0"/>
            </a:endParaRPr>
          </a:p>
          <a:p>
            <a:r>
              <a:rPr lang="en-GB" sz="3600" dirty="0">
                <a:solidFill>
                  <a:schemeClr val="accent5">
                    <a:lumMod val="50000"/>
                  </a:schemeClr>
                </a:solidFill>
                <a:latin typeface="Century Gothic" panose="020B0502020202020204" pitchFamily="34" charset="0"/>
              </a:rPr>
              <a:t>but provides </a:t>
            </a:r>
            <a:r>
              <a:rPr lang="en-GB" sz="3600" b="1" dirty="0">
                <a:solidFill>
                  <a:schemeClr val="accent5">
                    <a:lumMod val="50000"/>
                  </a:schemeClr>
                </a:solidFill>
                <a:latin typeface="Century Gothic" panose="020B0502020202020204" pitchFamily="34" charset="0"/>
              </a:rPr>
              <a:t>34% more</a:t>
            </a:r>
            <a:r>
              <a:rPr lang="en-GB" sz="3600" dirty="0">
                <a:solidFill>
                  <a:schemeClr val="accent5">
                    <a:lumMod val="50000"/>
                  </a:schemeClr>
                </a:solidFill>
                <a:latin typeface="Century Gothic" panose="020B0502020202020204" pitchFamily="34" charset="0"/>
              </a:rPr>
              <a:t> coverage of the word families in typical A level exam </a:t>
            </a:r>
          </a:p>
          <a:p>
            <a:endParaRPr lang="en-GB" sz="2000" dirty="0">
              <a:solidFill>
                <a:schemeClr val="accent5">
                  <a:lumMod val="50000"/>
                </a:schemeClr>
              </a:solidFill>
              <a:latin typeface="Century Gothic" panose="020B0502020202020204" pitchFamily="34" charset="0"/>
            </a:endParaRPr>
          </a:p>
          <a:p>
            <a:r>
              <a:rPr lang="en-GB" sz="2000" dirty="0">
                <a:solidFill>
                  <a:schemeClr val="accent5">
                    <a:lumMod val="50000"/>
                  </a:schemeClr>
                </a:solidFill>
                <a:latin typeface="Century Gothic" panose="020B0502020202020204" pitchFamily="34" charset="0"/>
              </a:rPr>
              <a:t>(averaging across AQA </a:t>
            </a:r>
            <a:r>
              <a:rPr lang="en-GB" sz="2000" i="1" dirty="0">
                <a:solidFill>
                  <a:schemeClr val="accent5">
                    <a:lumMod val="50000"/>
                  </a:schemeClr>
                </a:solidFill>
                <a:latin typeface="Century Gothic" panose="020B0502020202020204" pitchFamily="34" charset="0"/>
              </a:rPr>
              <a:t>and</a:t>
            </a:r>
            <a:r>
              <a:rPr lang="en-GB" sz="2000" dirty="0">
                <a:solidFill>
                  <a:schemeClr val="accent5">
                    <a:lumMod val="50000"/>
                  </a:schemeClr>
                </a:solidFill>
                <a:latin typeface="Century Gothic" panose="020B0502020202020204" pitchFamily="34" charset="0"/>
              </a:rPr>
              <a:t> Edexcel).</a:t>
            </a:r>
            <a:endParaRPr lang="en-GB" sz="3600" dirty="0">
              <a:solidFill>
                <a:schemeClr val="accent5">
                  <a:lumMod val="50000"/>
                </a:schemeClr>
              </a:solidFill>
              <a:latin typeface="Century Gothic" panose="020B0502020202020204" pitchFamily="34" charset="0"/>
            </a:endParaRPr>
          </a:p>
        </p:txBody>
      </p:sp>
      <p:sp>
        <p:nvSpPr>
          <p:cNvPr id="7" name="Google Shape;158;p8">
            <a:extLst>
              <a:ext uri="{FF2B5EF4-FFF2-40B4-BE49-F238E27FC236}">
                <a16:creationId xmlns:a16="http://schemas.microsoft.com/office/drawing/2014/main" id="{791A2AB0-8FCF-D944-8C8C-8D87C768BEC7}"/>
              </a:ext>
            </a:extLst>
          </p:cNvPr>
          <p:cNvSpPr txBox="1">
            <a:spLocks noGrp="1"/>
          </p:cNvSpPr>
          <p:nvPr>
            <p:ph type="title"/>
          </p:nvPr>
        </p:nvSpPr>
        <p:spPr>
          <a:xfrm>
            <a:off x="852433" y="489804"/>
            <a:ext cx="10515600" cy="976025"/>
          </a:xfrm>
          <a:prstGeom prst="rect">
            <a:avLst/>
          </a:prstGeom>
          <a:noFill/>
          <a:ln>
            <a:noFill/>
          </a:ln>
        </p:spPr>
        <p:txBody>
          <a:bodyPr spcFirstLastPara="1" wrap="square" lIns="91425" tIns="45700" rIns="91425" bIns="45700" anchor="ctr" anchorCtr="0">
            <a:normAutofit/>
          </a:bodyPr>
          <a:lstStyle/>
          <a:p>
            <a:pPr lvl="0">
              <a:buSzPts val="4400"/>
            </a:pPr>
            <a:r>
              <a:rPr lang="en-GB" sz="3200" dirty="0"/>
              <a:t>Does this ‘constrained’ lexicon mean that students would be less well prepared for an A level exam?</a:t>
            </a:r>
            <a:endParaRPr sz="3200" dirty="0"/>
          </a:p>
        </p:txBody>
      </p:sp>
    </p:spTree>
    <p:extLst>
      <p:ext uri="{BB962C8B-B14F-4D97-AF65-F5344CB8AC3E}">
        <p14:creationId xmlns:p14="http://schemas.microsoft.com/office/powerpoint/2010/main" val="260944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6836" y="385332"/>
            <a:ext cx="10460391" cy="823739"/>
          </a:xfrm>
          <a:prstGeom prst="rect">
            <a:avLst/>
          </a:prstGeom>
        </p:spPr>
      </p:pic>
      <p:sp>
        <p:nvSpPr>
          <p:cNvPr id="2" name="Title 1"/>
          <p:cNvSpPr>
            <a:spLocks noGrp="1"/>
          </p:cNvSpPr>
          <p:nvPr>
            <p:ph type="title"/>
          </p:nvPr>
        </p:nvSpPr>
        <p:spPr>
          <a:xfrm>
            <a:off x="238202" y="257412"/>
            <a:ext cx="9390989" cy="994172"/>
          </a:xfrm>
        </p:spPr>
        <p:txBody>
          <a:bodyPr>
            <a:normAutofit/>
          </a:bodyPr>
          <a:lstStyle/>
          <a:p>
            <a:r>
              <a:rPr lang="en-GB" sz="2400" b="1" dirty="0">
                <a:solidFill>
                  <a:schemeClr val="bg1"/>
                </a:solidFill>
              </a:rPr>
              <a:t>Communicative contexts and themes </a:t>
            </a:r>
            <a:r>
              <a:rPr lang="en-GB" sz="2400" b="1" i="1" u="sng" dirty="0">
                <a:solidFill>
                  <a:schemeClr val="bg1"/>
                </a:solidFill>
              </a:rPr>
              <a:t>emerge from </a:t>
            </a:r>
            <a:r>
              <a:rPr lang="en-GB" sz="2400" b="1" dirty="0">
                <a:solidFill>
                  <a:schemeClr val="bg1"/>
                </a:solidFill>
              </a:rPr>
              <a:t>language </a:t>
            </a:r>
          </a:p>
        </p:txBody>
      </p:sp>
      <p:grpSp>
        <p:nvGrpSpPr>
          <p:cNvPr id="3" name="Group 2">
            <a:extLst>
              <a:ext uri="{FF2B5EF4-FFF2-40B4-BE49-F238E27FC236}">
                <a16:creationId xmlns:a16="http://schemas.microsoft.com/office/drawing/2014/main" id="{B9C0ED7A-0B9F-F948-A425-A63CFB36BD5F}"/>
              </a:ext>
            </a:extLst>
          </p:cNvPr>
          <p:cNvGrpSpPr/>
          <p:nvPr/>
        </p:nvGrpSpPr>
        <p:grpSpPr>
          <a:xfrm>
            <a:off x="533201" y="1787081"/>
            <a:ext cx="9517936" cy="4072189"/>
            <a:chOff x="1620194" y="3089063"/>
            <a:chExt cx="8977033" cy="3340616"/>
          </a:xfrm>
        </p:grpSpPr>
        <p:grpSp>
          <p:nvGrpSpPr>
            <p:cNvPr id="48" name="Group 47">
              <a:extLst>
                <a:ext uri="{FF2B5EF4-FFF2-40B4-BE49-F238E27FC236}">
                  <a16:creationId xmlns:a16="http://schemas.microsoft.com/office/drawing/2014/main" id="{D6EFDC38-0DC4-4BA2-B8EE-CD04A8ED3022}"/>
                </a:ext>
              </a:extLst>
            </p:cNvPr>
            <p:cNvGrpSpPr/>
            <p:nvPr/>
          </p:nvGrpSpPr>
          <p:grpSpPr>
            <a:xfrm>
              <a:off x="1620194" y="3089063"/>
              <a:ext cx="8787809" cy="961782"/>
              <a:chOff x="98575" y="1970300"/>
              <a:chExt cx="11717079" cy="1282376"/>
            </a:xfrm>
          </p:grpSpPr>
          <p:pic>
            <p:nvPicPr>
              <p:cNvPr id="37" name="Picture 36">
                <a:extLst>
                  <a:ext uri="{FF2B5EF4-FFF2-40B4-BE49-F238E27FC236}">
                    <a16:creationId xmlns:a16="http://schemas.microsoft.com/office/drawing/2014/main" id="{79E7BA17-90EB-49DA-BDD3-CBCA2363B679}"/>
                  </a:ext>
                </a:extLst>
              </p:cNvPr>
              <p:cNvPicPr>
                <a:picLocks noChangeAspect="1"/>
              </p:cNvPicPr>
              <p:nvPr/>
            </p:nvPicPr>
            <p:blipFill>
              <a:blip r:embed="rId4"/>
              <a:stretch>
                <a:fillRect/>
              </a:stretch>
            </p:blipFill>
            <p:spPr>
              <a:xfrm>
                <a:off x="98575" y="1970300"/>
                <a:ext cx="11717079" cy="1282376"/>
              </a:xfrm>
              <a:prstGeom prst="rect">
                <a:avLst/>
              </a:prstGeom>
              <a:ln>
                <a:solidFill>
                  <a:schemeClr val="accent1">
                    <a:lumMod val="50000"/>
                  </a:schemeClr>
                </a:solidFill>
              </a:ln>
            </p:spPr>
          </p:pic>
          <p:sp>
            <p:nvSpPr>
              <p:cNvPr id="45" name="Rectangle: Rounded Corners 44">
                <a:extLst>
                  <a:ext uri="{FF2B5EF4-FFF2-40B4-BE49-F238E27FC236}">
                    <a16:creationId xmlns:a16="http://schemas.microsoft.com/office/drawing/2014/main" id="{A3CDB9A0-6A82-4A3A-94B8-5FF0D5DC4DB5}"/>
                  </a:ext>
                </a:extLst>
              </p:cNvPr>
              <p:cNvSpPr/>
              <p:nvPr/>
            </p:nvSpPr>
            <p:spPr>
              <a:xfrm>
                <a:off x="2863850" y="1970300"/>
                <a:ext cx="3041650" cy="1200150"/>
              </a:xfrm>
              <a:prstGeom prst="roundRect">
                <a:avLst/>
              </a:prstGeom>
              <a:noFill/>
              <a:ln w="28575">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nvGrpSpPr>
            <p:cNvPr id="49" name="Group 48">
              <a:extLst>
                <a:ext uri="{FF2B5EF4-FFF2-40B4-BE49-F238E27FC236}">
                  <a16:creationId xmlns:a16="http://schemas.microsoft.com/office/drawing/2014/main" id="{6EC325FC-2844-4A86-AD96-3514EEBEFB71}"/>
                </a:ext>
              </a:extLst>
            </p:cNvPr>
            <p:cNvGrpSpPr/>
            <p:nvPr/>
          </p:nvGrpSpPr>
          <p:grpSpPr>
            <a:xfrm>
              <a:off x="1714806" y="4098388"/>
              <a:ext cx="8787809" cy="900113"/>
              <a:chOff x="224725" y="3185030"/>
              <a:chExt cx="11717078" cy="1200150"/>
            </a:xfrm>
          </p:grpSpPr>
          <p:pic>
            <p:nvPicPr>
              <p:cNvPr id="39" name="Picture 38">
                <a:extLst>
                  <a:ext uri="{FF2B5EF4-FFF2-40B4-BE49-F238E27FC236}">
                    <a16:creationId xmlns:a16="http://schemas.microsoft.com/office/drawing/2014/main" id="{0E560422-8B70-4863-AAA8-01547DD419D8}"/>
                  </a:ext>
                </a:extLst>
              </p:cNvPr>
              <p:cNvPicPr>
                <a:picLocks noChangeAspect="1"/>
              </p:cNvPicPr>
              <p:nvPr/>
            </p:nvPicPr>
            <p:blipFill>
              <a:blip r:embed="rId5"/>
              <a:stretch>
                <a:fillRect/>
              </a:stretch>
            </p:blipFill>
            <p:spPr>
              <a:xfrm>
                <a:off x="224725" y="3185030"/>
                <a:ext cx="11717078" cy="1200150"/>
              </a:xfrm>
              <a:prstGeom prst="rect">
                <a:avLst/>
              </a:prstGeom>
              <a:ln>
                <a:solidFill>
                  <a:schemeClr val="accent1">
                    <a:lumMod val="50000"/>
                  </a:schemeClr>
                </a:solidFill>
              </a:ln>
            </p:spPr>
          </p:pic>
          <p:sp>
            <p:nvSpPr>
              <p:cNvPr id="46" name="Rectangle: Rounded Corners 45">
                <a:extLst>
                  <a:ext uri="{FF2B5EF4-FFF2-40B4-BE49-F238E27FC236}">
                    <a16:creationId xmlns:a16="http://schemas.microsoft.com/office/drawing/2014/main" id="{6CBED469-FD41-470C-9775-E60968E967BB}"/>
                  </a:ext>
                </a:extLst>
              </p:cNvPr>
              <p:cNvSpPr/>
              <p:nvPr/>
            </p:nvSpPr>
            <p:spPr>
              <a:xfrm>
                <a:off x="7316254" y="3193138"/>
                <a:ext cx="1281646" cy="1176231"/>
              </a:xfrm>
              <a:prstGeom prst="roundRect">
                <a:avLst/>
              </a:prstGeom>
              <a:noFill/>
              <a:ln w="28575">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nvGrpSpPr>
            <p:cNvPr id="50" name="Group 49">
              <a:extLst>
                <a:ext uri="{FF2B5EF4-FFF2-40B4-BE49-F238E27FC236}">
                  <a16:creationId xmlns:a16="http://schemas.microsoft.com/office/drawing/2014/main" id="{0C4E20E0-7C6B-4FCF-BB3D-4A4025874F68}"/>
                </a:ext>
              </a:extLst>
            </p:cNvPr>
            <p:cNvGrpSpPr/>
            <p:nvPr/>
          </p:nvGrpSpPr>
          <p:grpSpPr>
            <a:xfrm>
              <a:off x="1809418" y="4983221"/>
              <a:ext cx="8787809" cy="1446458"/>
              <a:chOff x="350875" y="4364809"/>
              <a:chExt cx="11717078" cy="1928610"/>
            </a:xfrm>
          </p:grpSpPr>
          <p:pic>
            <p:nvPicPr>
              <p:cNvPr id="43" name="Picture 42">
                <a:extLst>
                  <a:ext uri="{FF2B5EF4-FFF2-40B4-BE49-F238E27FC236}">
                    <a16:creationId xmlns:a16="http://schemas.microsoft.com/office/drawing/2014/main" id="{5E5936D9-85D1-4997-A085-F0FC8F390EB5}"/>
                  </a:ext>
                </a:extLst>
              </p:cNvPr>
              <p:cNvPicPr>
                <a:picLocks noChangeAspect="1"/>
              </p:cNvPicPr>
              <p:nvPr/>
            </p:nvPicPr>
            <p:blipFill>
              <a:blip r:embed="rId6"/>
              <a:stretch>
                <a:fillRect/>
              </a:stretch>
            </p:blipFill>
            <p:spPr>
              <a:xfrm>
                <a:off x="350875" y="4369369"/>
                <a:ext cx="11717078" cy="1924050"/>
              </a:xfrm>
              <a:prstGeom prst="rect">
                <a:avLst/>
              </a:prstGeom>
              <a:ln>
                <a:solidFill>
                  <a:schemeClr val="accent1">
                    <a:lumMod val="50000"/>
                  </a:schemeClr>
                </a:solidFill>
              </a:ln>
            </p:spPr>
          </p:pic>
          <p:sp>
            <p:nvSpPr>
              <p:cNvPr id="47" name="Rectangle: Rounded Corners 46">
                <a:extLst>
                  <a:ext uri="{FF2B5EF4-FFF2-40B4-BE49-F238E27FC236}">
                    <a16:creationId xmlns:a16="http://schemas.microsoft.com/office/drawing/2014/main" id="{45663951-7768-49E3-A61D-9EF8088CDBCC}"/>
                  </a:ext>
                </a:extLst>
              </p:cNvPr>
              <p:cNvSpPr/>
              <p:nvPr/>
            </p:nvSpPr>
            <p:spPr>
              <a:xfrm>
                <a:off x="2990803" y="4364809"/>
                <a:ext cx="5390096" cy="1924050"/>
              </a:xfrm>
              <a:prstGeom prst="roundRect">
                <a:avLst/>
              </a:prstGeom>
              <a:noFill/>
              <a:ln w="28575">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sp>
        <p:nvSpPr>
          <p:cNvPr id="14" name="Oval Callout 13">
            <a:extLst>
              <a:ext uri="{FF2B5EF4-FFF2-40B4-BE49-F238E27FC236}">
                <a16:creationId xmlns:a16="http://schemas.microsoft.com/office/drawing/2014/main" id="{61527889-E694-E74D-A488-4CB8BDFF6401}"/>
              </a:ext>
            </a:extLst>
          </p:cNvPr>
          <p:cNvSpPr/>
          <p:nvPr/>
        </p:nvSpPr>
        <p:spPr>
          <a:xfrm>
            <a:off x="4796640" y="1045028"/>
            <a:ext cx="3552881" cy="1042905"/>
          </a:xfrm>
          <a:prstGeom prst="wedgeEllipseCallout">
            <a:avLst>
              <a:gd name="adj1" fmla="val 80290"/>
              <a:gd name="adj2" fmla="val 679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latin typeface="Calibri" panose="020F0502020204030204" pitchFamily="34" charset="0"/>
                <a:cs typeface="Calibri" panose="020F0502020204030204" pitchFamily="34" charset="0"/>
              </a:rPr>
              <a:t>Talking about people’s lives</a:t>
            </a:r>
          </a:p>
        </p:txBody>
      </p:sp>
      <p:sp>
        <p:nvSpPr>
          <p:cNvPr id="15" name="Oval Callout 14">
            <a:extLst>
              <a:ext uri="{FF2B5EF4-FFF2-40B4-BE49-F238E27FC236}">
                <a16:creationId xmlns:a16="http://schemas.microsoft.com/office/drawing/2014/main" id="{83E5F96C-1090-0147-BA83-7155632C1CFB}"/>
              </a:ext>
            </a:extLst>
          </p:cNvPr>
          <p:cNvSpPr/>
          <p:nvPr/>
        </p:nvSpPr>
        <p:spPr>
          <a:xfrm>
            <a:off x="7802074" y="2450359"/>
            <a:ext cx="4329497" cy="1299686"/>
          </a:xfrm>
          <a:prstGeom prst="wedgeEllipseCallout">
            <a:avLst>
              <a:gd name="adj1" fmla="val -11470"/>
              <a:gd name="adj2" fmla="val 637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latin typeface="Calibri" panose="020F0502020204030204" pitchFamily="34" charset="0"/>
                <a:cs typeface="Calibri" panose="020F0502020204030204" pitchFamily="34" charset="0"/>
              </a:rPr>
              <a:t>Asking about future intentions</a:t>
            </a:r>
          </a:p>
        </p:txBody>
      </p:sp>
      <p:sp>
        <p:nvSpPr>
          <p:cNvPr id="16" name="Oval Callout 15">
            <a:extLst>
              <a:ext uri="{FF2B5EF4-FFF2-40B4-BE49-F238E27FC236}">
                <a16:creationId xmlns:a16="http://schemas.microsoft.com/office/drawing/2014/main" id="{FA9F0C4D-DE3A-344A-B91A-7EE245ACD2D2}"/>
              </a:ext>
            </a:extLst>
          </p:cNvPr>
          <p:cNvSpPr/>
          <p:nvPr/>
        </p:nvSpPr>
        <p:spPr>
          <a:xfrm>
            <a:off x="4796640" y="3903718"/>
            <a:ext cx="4431993" cy="1934912"/>
          </a:xfrm>
          <a:prstGeom prst="wedgeEllipseCallout">
            <a:avLst>
              <a:gd name="adj1" fmla="val 62142"/>
              <a:gd name="adj2" fmla="val 405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latin typeface="Calibri" panose="020F0502020204030204" pitchFamily="34" charset="0"/>
                <a:cs typeface="Calibri" panose="020F0502020204030204" pitchFamily="34" charset="0"/>
              </a:rPr>
              <a:t>Talking about the environment</a:t>
            </a:r>
          </a:p>
        </p:txBody>
      </p:sp>
    </p:spTree>
    <p:extLst>
      <p:ext uri="{BB962C8B-B14F-4D97-AF65-F5344CB8AC3E}">
        <p14:creationId xmlns:p14="http://schemas.microsoft.com/office/powerpoint/2010/main" val="237957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6474</TotalTime>
  <Words>6519</Words>
  <Application>Microsoft Macintosh PowerPoint</Application>
  <PresentationFormat>Widescreen</PresentationFormat>
  <Paragraphs>529</Paragraphs>
  <Slides>32</Slides>
  <Notes>28</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Century Gothic</vt:lpstr>
      <vt:lpstr>Twentieth Century</vt:lpstr>
      <vt:lpstr>Times New Roman</vt:lpstr>
      <vt:lpstr>Calibri</vt:lpstr>
      <vt:lpstr>Arial</vt:lpstr>
      <vt:lpstr>Wingdings</vt:lpstr>
      <vt:lpstr>1_Office Theme</vt:lpstr>
      <vt:lpstr>2_Office Theme</vt:lpstr>
      <vt:lpstr>Defining and Assessing Language Content: Effects on Curriculum Design    </vt:lpstr>
      <vt:lpstr>1/ New GCSE content defines the vocabulary </vt:lpstr>
      <vt:lpstr>How many words can be learnt? </vt:lpstr>
      <vt:lpstr>Words needed to create three exams</vt:lpstr>
      <vt:lpstr>2/  Vocabulary more ‘reusable’  (i.e., high frequency)</vt:lpstr>
      <vt:lpstr>Why should 85% be high frequency words? </vt:lpstr>
      <vt:lpstr>PowerPoint Presentation</vt:lpstr>
      <vt:lpstr>Does this ‘constrained’ lexicon mean that students would be less well prepared for an A level exam?</vt:lpstr>
      <vt:lpstr>Communicative contexts and themes emerge from language </vt:lpstr>
      <vt:lpstr>El pasado de Medellín</vt:lpstr>
      <vt:lpstr>El Medellín de hoy</vt:lpstr>
      <vt:lpstr>3/ “Inferencing skills” still encouraged</vt:lpstr>
      <vt:lpstr>Hanoucca</vt:lpstr>
      <vt:lpstr>4/ Unprepared use of language </vt:lpstr>
      <vt:lpstr>Over-preparation for current ‘general conversation’… </vt:lpstr>
      <vt:lpstr>PowerPoint Presentation</vt:lpstr>
      <vt:lpstr>But the key, going forward: How to reward genuinely unprepared speech …</vt:lpstr>
      <vt:lpstr>Further resources from NCELP</vt:lpstr>
      <vt:lpstr>CPD</vt:lpstr>
      <vt:lpstr>PowerPoint Presentation</vt:lpstr>
      <vt:lpstr>Spare slides</vt:lpstr>
      <vt:lpstr>Having a word list is not very unusual</vt:lpstr>
      <vt:lpstr>Key differences in 2022 Subject Content.  [1/4]</vt:lpstr>
      <vt:lpstr>Key difference in 2022 Subject Content [2/4]</vt:lpstr>
      <vt:lpstr>PowerPoint Presentation</vt:lpstr>
      <vt:lpstr>PowerPoint Presentation</vt:lpstr>
      <vt:lpstr>2. Design</vt:lpstr>
      <vt:lpstr>Key difference in 2022 Subject Content [4/4]</vt:lpstr>
      <vt:lpstr>How to sequence a curriculum, if not with phrases from topics on ‘my routine’, ‘school’, ‘jobs’?</vt:lpstr>
      <vt:lpstr>Le festival de Dieppe </vt:lpstr>
      <vt:lpstr>Una tradición mexicana: el Día de Muertos</vt:lpstr>
      <vt:lpstr>A frequency-informed list is equally useful even for words only used once in current GCSEs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TRG 2 GCSE Consultation</dc:title>
  <dc:creator>Rachel Hawkes</dc:creator>
  <cp:lastModifiedBy>Microsoft Office User</cp:lastModifiedBy>
  <cp:revision>271</cp:revision>
  <dcterms:created xsi:type="dcterms:W3CDTF">2020-11-07T18:31:19Z</dcterms:created>
  <dcterms:modified xsi:type="dcterms:W3CDTF">2022-07-04T12:36:37Z</dcterms:modified>
</cp:coreProperties>
</file>