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93" r:id="rId2"/>
    <p:sldId id="292" r:id="rId3"/>
    <p:sldId id="296" r:id="rId4"/>
    <p:sldId id="294" r:id="rId5"/>
    <p:sldId id="295" r:id="rId6"/>
    <p:sldId id="353" r:id="rId7"/>
    <p:sldId id="354" r:id="rId8"/>
    <p:sldId id="355" r:id="rId9"/>
    <p:sldId id="356" r:id="rId10"/>
    <p:sldId id="357" r:id="rId11"/>
    <p:sldId id="358" r:id="rId12"/>
    <p:sldId id="360" r:id="rId13"/>
  </p:sldIdLst>
  <p:sldSz cx="12192000" cy="6858000"/>
  <p:notesSz cx="6889750" cy="1002188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ZK7jZjPbVMIEw2no23rKB5hc9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50C3E2-F675-493C-9CC6-FCEAB38A1184}">
  <a:tblStyle styleId="{F150C3E2-F675-493C-9CC6-FCEAB38A11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1303099-ABCB-4887-B11C-3948C9C65C57}" styleName="Table_1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6E6"/>
          </a:solidFill>
        </a:fill>
      </a:tcStyle>
    </a:wholeTbl>
    <a:band1H>
      <a:tcTxStyle/>
      <a:tcStyle>
        <a:tcBdr/>
        <a:fill>
          <a:solidFill>
            <a:srgbClr val="FFEC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C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102" d="100"/>
          <a:sy n="102" d="100"/>
        </p:scale>
        <p:origin x="95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5558" cy="5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2597" y="0"/>
            <a:ext cx="2985558" cy="5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.com/de/lernerportr%C3%A4ts-archiv-hi/a-5690969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.com/de/lernerportr%C3%A4ts-archiv-hi/a-5690969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.com/de/lernerportr%C3%A4ts-archiv-hi/a-5690969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.com/de/lernerportr%C3%A4ts-archiv-hi/a-5690969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Auftakt</a:t>
            </a:r>
            <a:r>
              <a:rPr lang="en-US" b="1" dirty="0"/>
              <a:t> </a:t>
            </a:r>
            <a:r>
              <a:rPr lang="en-US" b="0" dirty="0"/>
              <a:t>activities allow for a staggered arrival to the lesson, and/or for the teacher to engage with individual students. All the necessary information is on the slide, and students can begin the task on arrival.</a:t>
            </a:r>
          </a:p>
          <a:p>
            <a:endParaRPr lang="en-US" b="1" dirty="0"/>
          </a:p>
          <a:p>
            <a:r>
              <a:rPr lang="en-US" b="1" dirty="0"/>
              <a:t>Timing:</a:t>
            </a:r>
            <a:r>
              <a:rPr lang="en-US" dirty="0"/>
              <a:t> 3 minutes</a:t>
            </a:r>
          </a:p>
          <a:p>
            <a:endParaRPr lang="en-US" dirty="0"/>
          </a:p>
          <a:p>
            <a:r>
              <a:rPr lang="en-US" b="1" dirty="0"/>
              <a:t>Aim:</a:t>
            </a:r>
            <a:r>
              <a:rPr lang="en-US" dirty="0"/>
              <a:t> to revisit the formation of compound nouns through familiar language from KS3 as a lead into the grammar revisit.</a:t>
            </a:r>
          </a:p>
          <a:p>
            <a:endParaRPr lang="en-GB" dirty="0"/>
          </a:p>
          <a:p>
            <a:r>
              <a:rPr lang="en-GB" b="1" dirty="0"/>
              <a:t>Procedure</a:t>
            </a:r>
            <a:r>
              <a:rPr lang="en-GB" dirty="0"/>
              <a:t>: </a:t>
            </a:r>
          </a:p>
          <a:p>
            <a:pPr marL="228600" indent="-228600">
              <a:buAutoNum type="arabicParenR"/>
            </a:pPr>
            <a:r>
              <a:rPr lang="en-GB" dirty="0"/>
              <a:t>Students read the instructions and work out the four compounds.</a:t>
            </a:r>
          </a:p>
          <a:p>
            <a:pPr marL="228600" indent="-228600">
              <a:buAutoNum type="arabicParenR"/>
            </a:pPr>
            <a:r>
              <a:rPr lang="en-GB" dirty="0"/>
              <a:t>Click once to reveal all the answers.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568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 </a:t>
            </a:r>
            <a:r>
              <a:rPr lang="en-US" b="0" dirty="0"/>
              <a:t>8 minutes</a:t>
            </a:r>
          </a:p>
          <a:p>
            <a:endParaRPr lang="en-US" b="0" dirty="0"/>
          </a:p>
          <a:p>
            <a:r>
              <a:rPr lang="en-US" b="1" dirty="0"/>
              <a:t>Aim: </a:t>
            </a:r>
            <a:r>
              <a:rPr lang="en-US" b="0" dirty="0"/>
              <a:t>to </a:t>
            </a:r>
            <a:r>
              <a:rPr lang="en-US" b="0" dirty="0" err="1"/>
              <a:t>practise</a:t>
            </a:r>
            <a:r>
              <a:rPr lang="en-US" b="0" dirty="0"/>
              <a:t> using compound nouns and word pattern 1 &amp; 2 in speaking modality and using the informal ‘du’ form of address. </a:t>
            </a:r>
          </a:p>
          <a:p>
            <a:endParaRPr lang="en-US" b="0" dirty="0"/>
          </a:p>
          <a:p>
            <a:r>
              <a:rPr lang="en-GB" b="1" dirty="0"/>
              <a:t>Procedure:</a:t>
            </a:r>
          </a:p>
          <a:p>
            <a:pPr marL="228600" indent="-228600">
              <a:buAutoNum type="arabicParenR"/>
            </a:pPr>
            <a:r>
              <a:rPr lang="en-GB" b="0" dirty="0"/>
              <a:t>Give the students 2 minutes to prepare answers for themselves</a:t>
            </a:r>
          </a:p>
          <a:p>
            <a:pPr marL="228600" indent="-228600">
              <a:buAutoNum type="arabicParenR"/>
            </a:pPr>
            <a:r>
              <a:rPr lang="en-GB" b="0" dirty="0"/>
              <a:t>Partner A asks the questions on the slide to Partner B whilst the teacher moves around and listens to the interviews. Then partners swap roles. Partner A has to note how many compound nouns were used in each answer. </a:t>
            </a:r>
          </a:p>
          <a:p>
            <a:pPr marL="228600" indent="-228600">
              <a:buAutoNum type="arabicParenR"/>
            </a:pPr>
            <a:r>
              <a:rPr lang="en-GB" b="0" dirty="0"/>
              <a:t>Swap roles and repeat. </a:t>
            </a:r>
          </a:p>
          <a:p>
            <a:pPr marL="0" indent="0"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872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 this is the Higher version. A foundation version is available on the next slide. </a:t>
            </a:r>
          </a:p>
          <a:p>
            <a:r>
              <a:rPr lang="en-US" b="1" dirty="0"/>
              <a:t>Timing:</a:t>
            </a:r>
            <a:r>
              <a:rPr lang="en-US" dirty="0"/>
              <a:t> 8 minutes</a:t>
            </a:r>
          </a:p>
          <a:p>
            <a:endParaRPr lang="en-US" dirty="0"/>
          </a:p>
          <a:p>
            <a:r>
              <a:rPr lang="en-US" b="1" dirty="0"/>
              <a:t>Aim: </a:t>
            </a:r>
            <a:r>
              <a:rPr lang="en-US" b="0" dirty="0"/>
              <a:t>to </a:t>
            </a:r>
            <a:r>
              <a:rPr lang="en-US" b="0" dirty="0" err="1"/>
              <a:t>practise</a:t>
            </a:r>
            <a:r>
              <a:rPr lang="en-US" b="0" dirty="0"/>
              <a:t> and consolidate use of compound nouns through translation.</a:t>
            </a:r>
          </a:p>
          <a:p>
            <a:endParaRPr lang="en-US" b="0" dirty="0"/>
          </a:p>
          <a:p>
            <a:r>
              <a:rPr lang="en-US" b="1" dirty="0"/>
              <a:t>Procedure: </a:t>
            </a:r>
            <a:endParaRPr lang="en-US" b="0" dirty="0"/>
          </a:p>
          <a:p>
            <a:pPr marL="228600" indent="-228600">
              <a:buAutoNum type="arabicPeriod"/>
            </a:pPr>
            <a:r>
              <a:rPr lang="en-US" b="0" dirty="0"/>
              <a:t>Working in pairs or alone, students translate the sentences from the text into English.</a:t>
            </a:r>
            <a:endParaRPr lang="en-GB" b="1" dirty="0"/>
          </a:p>
          <a:p>
            <a:pPr marL="228600" indent="-228600">
              <a:buAutoNum type="arabicPeriod"/>
            </a:pPr>
            <a:r>
              <a:rPr lang="en-GB" b="0" dirty="0"/>
              <a:t>Discuss answers as a class. Note this part of the task can be deferred to the start of the next lesson. Suggested translations are below but allow for a variety of answers to discuss the possible variations in the translation and to reinforce the idea that there is more than one way to translate; difference does not necessarily mean the translation is wrong. </a:t>
            </a:r>
          </a:p>
          <a:p>
            <a:pPr marL="228600" indent="-228600">
              <a:buAutoNum type="arabicPeriod"/>
            </a:pPr>
            <a:endParaRPr lang="en-GB" b="0" dirty="0"/>
          </a:p>
          <a:p>
            <a:pPr marL="0" indent="0">
              <a:buNone/>
            </a:pPr>
            <a:r>
              <a:rPr lang="en-GB" b="0" dirty="0"/>
              <a:t>Suggested translations:</a:t>
            </a:r>
          </a:p>
          <a:p>
            <a:pPr marL="228600" indent="-228600">
              <a:buAutoNum type="arabicPeriod"/>
            </a:pPr>
            <a:r>
              <a:rPr lang="en-GB" b="0" dirty="0"/>
              <a:t>An Interview about learning German. </a:t>
            </a:r>
          </a:p>
          <a:p>
            <a:pPr marL="228600" indent="-228600">
              <a:buAutoNum type="arabicPeriod"/>
            </a:pPr>
            <a:r>
              <a:rPr lang="en-GB" b="0" dirty="0"/>
              <a:t>I learn/ am learning German because it is my favourite language. My mother tongue/first language is Urdu, but now/ at the moment, my main / principal language is English. </a:t>
            </a:r>
          </a:p>
          <a:p>
            <a:pPr marL="228600" indent="-228600">
              <a:buAutoNum type="arabicPeriod"/>
            </a:pPr>
            <a:r>
              <a:rPr lang="en-GB" b="0" dirty="0"/>
              <a:t>The many different adjective endings. Yes, that’s the main problem for me. Completely/really different from Urdu. </a:t>
            </a:r>
          </a:p>
          <a:p>
            <a:pPr marL="228600" indent="-228600">
              <a:buAutoNum type="arabicPeriod"/>
            </a:pPr>
            <a:r>
              <a:rPr lang="en-GB" b="0" dirty="0"/>
              <a:t>To travel to Germany and watch Bayern Munich, my favourite football team play. </a:t>
            </a:r>
          </a:p>
          <a:p>
            <a:pPr marL="228600" indent="-228600">
              <a:buAutoNum type="arabicPeriod"/>
            </a:pPr>
            <a:r>
              <a:rPr lang="en-GB" b="0" dirty="0"/>
              <a:t>My main tip/ principal tip is to explain grammar well. I like answering grammar questions.</a:t>
            </a:r>
          </a:p>
          <a:p>
            <a:pPr marL="228600" indent="-228600">
              <a:buAutoNum type="arabicPeriod"/>
            </a:pPr>
            <a:r>
              <a:rPr lang="en-GB" b="0" dirty="0"/>
              <a:t>Fridge – or cool cupboard in English. That is logical but also funny.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729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is the </a:t>
            </a:r>
            <a:r>
              <a:rPr lang="en-US" b="1"/>
              <a:t>Foundation version.</a:t>
            </a:r>
          </a:p>
          <a:p>
            <a:r>
              <a:rPr lang="en-US" b="1" dirty="0"/>
              <a:t>Timing:</a:t>
            </a:r>
            <a:r>
              <a:rPr lang="en-US" dirty="0"/>
              <a:t> 8 minutes</a:t>
            </a:r>
          </a:p>
          <a:p>
            <a:endParaRPr lang="en-US" dirty="0"/>
          </a:p>
          <a:p>
            <a:r>
              <a:rPr lang="en-US" b="1" dirty="0"/>
              <a:t>Aim: </a:t>
            </a:r>
            <a:r>
              <a:rPr lang="en-US" b="0" dirty="0"/>
              <a:t>to </a:t>
            </a:r>
            <a:r>
              <a:rPr lang="en-US" b="0" dirty="0" err="1"/>
              <a:t>practise</a:t>
            </a:r>
            <a:r>
              <a:rPr lang="en-US" b="0" dirty="0"/>
              <a:t> and consolidate use of compound nouns through translation.</a:t>
            </a:r>
          </a:p>
          <a:p>
            <a:endParaRPr lang="en-US" b="0" dirty="0"/>
          </a:p>
          <a:p>
            <a:r>
              <a:rPr lang="en-US" b="1" dirty="0"/>
              <a:t>Procedure: </a:t>
            </a:r>
            <a:endParaRPr lang="en-US" b="0" dirty="0"/>
          </a:p>
          <a:p>
            <a:pPr marL="228600" indent="-228600">
              <a:buAutoNum type="arabicPeriod"/>
            </a:pPr>
            <a:r>
              <a:rPr lang="en-US" b="0" dirty="0"/>
              <a:t>Working in pairs or alone, students translate the sentences from the text into English.</a:t>
            </a:r>
            <a:endParaRPr lang="en-GB" b="1" dirty="0"/>
          </a:p>
          <a:p>
            <a:pPr marL="228600" indent="-228600">
              <a:buAutoNum type="arabicPeriod"/>
            </a:pPr>
            <a:r>
              <a:rPr lang="en-GB" b="0" dirty="0"/>
              <a:t>Discuss answers as a class. Note this part of the task can be deferred to the start of the next lesson. Suggested translations are below but allow for a variety of answers to discuss the possible variations in the translation and to reinforce the idea that there is more than one way to translate; difference does not necessarily mean the translation is wrong. </a:t>
            </a:r>
          </a:p>
          <a:p>
            <a:pPr marL="228600" indent="-228600">
              <a:buAutoNum type="arabicPeriod"/>
            </a:pPr>
            <a:endParaRPr lang="en-GB" b="0" dirty="0"/>
          </a:p>
          <a:p>
            <a:pPr marL="0" indent="0">
              <a:buNone/>
            </a:pPr>
            <a:r>
              <a:rPr lang="en-GB" b="0" dirty="0"/>
              <a:t>Suggested translations:</a:t>
            </a:r>
          </a:p>
          <a:p>
            <a:pPr marL="228600" indent="-228600">
              <a:buAutoNum type="arabicPeriod"/>
            </a:pPr>
            <a:r>
              <a:rPr lang="en-GB" b="0" dirty="0"/>
              <a:t>An Interview about learning German. </a:t>
            </a:r>
          </a:p>
          <a:p>
            <a:pPr marL="228600" indent="-228600">
              <a:buAutoNum type="arabicPeriod"/>
            </a:pPr>
            <a:r>
              <a:rPr lang="en-GB" b="0" dirty="0"/>
              <a:t>I learn/ am learning German because it is my favourite language. My mother tongue/first language is Urdu, but now/ at the moment, my main / principal language is English. </a:t>
            </a:r>
          </a:p>
          <a:p>
            <a:pPr marL="228600" indent="-228600">
              <a:buAutoNum type="arabicPeriod"/>
            </a:pPr>
            <a:r>
              <a:rPr lang="en-GB" b="0" dirty="0"/>
              <a:t>The many different adjective endings. Yes, that’s the main problem for me. Completely/really different from Urdu. </a:t>
            </a:r>
          </a:p>
          <a:p>
            <a:pPr marL="228600" indent="-228600">
              <a:buAutoNum type="arabicPeriod"/>
            </a:pPr>
            <a:r>
              <a:rPr lang="en-GB" b="0" dirty="0"/>
              <a:t>I would like to see/ watch my favourite football team Bayern Munich. </a:t>
            </a:r>
          </a:p>
          <a:p>
            <a:pPr marL="228600" indent="-228600">
              <a:buAutoNum type="arabicPeriod"/>
            </a:pPr>
            <a:r>
              <a:rPr lang="en-GB" b="0" dirty="0"/>
              <a:t>My main tip/ principal tip is to explain grammar well. I like answering grammar questions.</a:t>
            </a:r>
          </a:p>
          <a:p>
            <a:pPr marL="228600" indent="-228600">
              <a:buAutoNum type="arabicPeriod"/>
            </a:pPr>
            <a:r>
              <a:rPr lang="en-GB" b="0" dirty="0"/>
              <a:t>Fridge – or cool cupboard in English. That is logical but also funny.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24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 </a:t>
            </a:r>
            <a:r>
              <a:rPr lang="en-US" b="0" dirty="0"/>
              <a:t>5 </a:t>
            </a:r>
            <a:r>
              <a:rPr lang="en-US" dirty="0"/>
              <a:t>minutes (two slides)</a:t>
            </a:r>
          </a:p>
          <a:p>
            <a:endParaRPr lang="en-US" dirty="0"/>
          </a:p>
          <a:p>
            <a:r>
              <a:rPr lang="en-US" b="1" dirty="0"/>
              <a:t>Aim: </a:t>
            </a:r>
            <a:r>
              <a:rPr lang="en-US" b="0" dirty="0"/>
              <a:t>to revisit rules of how to construct compound nouns. 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Procedure: </a:t>
            </a:r>
          </a:p>
          <a:p>
            <a:r>
              <a:rPr lang="en-US" dirty="0"/>
              <a:t>Cycle through the explanations and examples. </a:t>
            </a:r>
          </a:p>
          <a:p>
            <a:endParaRPr lang="en-US" dirty="0"/>
          </a:p>
          <a:p>
            <a:r>
              <a:rPr lang="en-US" b="1" dirty="0"/>
              <a:t>Note</a:t>
            </a:r>
            <a:r>
              <a:rPr lang="en-US" dirty="0"/>
              <a:t>: it would be worth prompting students to give the meaning of</a:t>
            </a:r>
            <a:r>
              <a:rPr lang="en-US" b="1" dirty="0"/>
              <a:t> </a:t>
            </a:r>
            <a:r>
              <a:rPr lang="en-US" b="1" i="1" dirty="0" err="1"/>
              <a:t>Vorname</a:t>
            </a:r>
            <a:r>
              <a:rPr lang="en-US" dirty="0"/>
              <a:t>, after presenting </a:t>
            </a:r>
            <a:r>
              <a:rPr lang="en-US" b="1" i="1" dirty="0" err="1"/>
              <a:t>Nachname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505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Procedure: </a:t>
            </a:r>
          </a:p>
          <a:p>
            <a:pPr marL="228600" indent="-228600">
              <a:buAutoNum type="arabicPeriod"/>
            </a:pPr>
            <a:r>
              <a:rPr lang="en-GB" dirty="0"/>
              <a:t>Present the information and examples. </a:t>
            </a:r>
          </a:p>
          <a:p>
            <a:pPr marL="228600" indent="-228600">
              <a:buAutoNum type="arabicPeriod"/>
            </a:pPr>
            <a:r>
              <a:rPr lang="en-GB" dirty="0"/>
              <a:t>Answer any questions students may have.</a:t>
            </a:r>
          </a:p>
          <a:p>
            <a:pPr marL="228600" indent="-228600">
              <a:buAutoNum type="arabicPeriod"/>
            </a:pPr>
            <a:r>
              <a:rPr lang="en-GB" dirty="0"/>
              <a:t>Ask the students to explain the meanings of the compound nouns in the bottom right-hand side.  </a:t>
            </a:r>
          </a:p>
          <a:p>
            <a:endParaRPr lang="en-GB" dirty="0"/>
          </a:p>
          <a:p>
            <a:pPr fontAlgn="base" hangingPunct="0">
              <a:lnSpc>
                <a:spcPct val="120000"/>
              </a:lnSpc>
              <a:spcAft>
                <a:spcPts val="1200"/>
              </a:spcAft>
              <a:tabLst>
                <a:tab pos="1650365" algn="l"/>
              </a:tabLst>
            </a:pPr>
            <a:r>
              <a:rPr lang="en-GB" b="1" dirty="0"/>
              <a:t>Source</a:t>
            </a:r>
            <a:r>
              <a:rPr lang="en-GB" dirty="0"/>
              <a:t>: </a:t>
            </a:r>
            <a:r>
              <a:rPr lang="en-GB" b="1" dirty="0"/>
              <a:t>GCSE Subject content</a:t>
            </a:r>
            <a:br>
              <a:rPr lang="en-GB" dirty="0"/>
            </a:br>
            <a:r>
              <a:rPr lang="en-GB" sz="1800" b="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Formation of compound nouns, including final word gender rule: </a:t>
            </a:r>
            <a:endParaRPr lang="en-GB" sz="1800" b="0" dirty="0">
              <a:solidFill>
                <a:srgbClr val="0D0D0D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fontAlgn="base" hangingPunct="0">
              <a:lnSpc>
                <a:spcPct val="120000"/>
              </a:lnSpc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1650365" algn="l"/>
              </a:tabLst>
            </a:pP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many compounds add additional connecting letters: -</a:t>
            </a:r>
            <a:r>
              <a:rPr lang="en-GB" sz="1800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e, -s/-es, -n/-</a:t>
            </a:r>
            <a:r>
              <a:rPr lang="en-GB" sz="180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en</a:t>
            </a:r>
            <a:r>
              <a:rPr lang="en-GB" sz="1800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-</a:t>
            </a:r>
            <a:r>
              <a:rPr lang="en-GB" sz="180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ens</a:t>
            </a:r>
            <a:r>
              <a:rPr lang="en-GB" sz="1800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-er</a:t>
            </a: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(e.g., </a:t>
            </a:r>
            <a:r>
              <a:rPr lang="en-GB" sz="180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Arbeitsstunden</a:t>
            </a: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  <a:endParaRPr lang="en-GB" sz="1800" dirty="0">
              <a:solidFill>
                <a:srgbClr val="0D0D0D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fontAlgn="base" hangingPunct="0">
              <a:lnSpc>
                <a:spcPct val="120000"/>
              </a:lnSpc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1650365" algn="l"/>
              </a:tabLst>
            </a:pP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some omit -</a:t>
            </a:r>
            <a:r>
              <a:rPr lang="en-GB" sz="1800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e/-</a:t>
            </a:r>
            <a:r>
              <a:rPr lang="en-GB" sz="180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en</a:t>
            </a: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from the first word (e.g., </a:t>
            </a:r>
            <a:r>
              <a:rPr lang="en-GB" sz="180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Schulbuch</a:t>
            </a: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GB" sz="180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Wohnzimmer</a:t>
            </a: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  <a:endParaRPr lang="en-GB" sz="1800" dirty="0">
              <a:solidFill>
                <a:srgbClr val="0D0D0D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fontAlgn="base" hangingPunct="0">
              <a:lnSpc>
                <a:spcPct val="120000"/>
              </a:lnSpc>
              <a:spcAft>
                <a:spcPts val="1200"/>
              </a:spcAft>
              <a:tabLst>
                <a:tab pos="1650365" algn="l"/>
              </a:tabLst>
            </a:pP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omission or unnecessary addition of connecting letters will </a:t>
            </a:r>
            <a:r>
              <a:rPr lang="en-GB" sz="18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not</a:t>
            </a: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be credit-bearing.</a:t>
            </a:r>
            <a:b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Compounds can also be adjectives (e.g., </a:t>
            </a:r>
            <a:r>
              <a:rPr lang="en-GB" sz="180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dunkelgrün</a:t>
            </a: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 or verbs (e.g., </a:t>
            </a:r>
            <a:r>
              <a:rPr lang="en-GB" sz="180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ausgehen</a:t>
            </a: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).</a:t>
            </a:r>
            <a:endParaRPr lang="en-GB" sz="1800" dirty="0">
              <a:solidFill>
                <a:srgbClr val="0D0D0D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530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</a:t>
            </a:r>
            <a:r>
              <a:rPr lang="en-US" dirty="0"/>
              <a:t>: 2 minutes</a:t>
            </a:r>
          </a:p>
          <a:p>
            <a:endParaRPr lang="en-US" dirty="0"/>
          </a:p>
          <a:p>
            <a:r>
              <a:rPr lang="en-US" b="1" dirty="0"/>
              <a:t>Aim: </a:t>
            </a:r>
            <a:r>
              <a:rPr lang="en-US" b="0" dirty="0"/>
              <a:t>to revisit rules for word pattern 1 &amp; 2 prior to a written exercise. </a:t>
            </a:r>
          </a:p>
          <a:p>
            <a:endParaRPr lang="en-US" b="0" dirty="0"/>
          </a:p>
          <a:p>
            <a:r>
              <a:rPr lang="en-US" b="1" dirty="0"/>
              <a:t>Procedure: </a:t>
            </a:r>
            <a:endParaRPr lang="en-US" b="0" dirty="0"/>
          </a:p>
          <a:p>
            <a:r>
              <a:rPr lang="en-US" b="0" dirty="0"/>
              <a:t>1. Cycle through the information. </a:t>
            </a:r>
          </a:p>
          <a:p>
            <a:r>
              <a:rPr lang="en-US" b="0" dirty="0"/>
              <a:t>2. Answer any questions the students may have.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42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</a:t>
            </a:r>
            <a:r>
              <a:rPr lang="en-US" dirty="0"/>
              <a:t>: 5 minutes </a:t>
            </a:r>
          </a:p>
          <a:p>
            <a:endParaRPr lang="en-US" b="1" dirty="0"/>
          </a:p>
          <a:p>
            <a:r>
              <a:rPr lang="en-US" b="1" dirty="0"/>
              <a:t>Aim</a:t>
            </a:r>
            <a:r>
              <a:rPr lang="en-US" b="0" dirty="0"/>
              <a:t>: to </a:t>
            </a:r>
            <a:r>
              <a:rPr lang="en-US" b="0" dirty="0" err="1"/>
              <a:t>practise</a:t>
            </a:r>
            <a:r>
              <a:rPr lang="en-US" b="0" dirty="0"/>
              <a:t> making compound words using word patterns 1 &amp; 2. </a:t>
            </a:r>
          </a:p>
          <a:p>
            <a:endParaRPr lang="en-US" b="0" dirty="0"/>
          </a:p>
          <a:p>
            <a:r>
              <a:rPr lang="en-US" b="1" dirty="0"/>
              <a:t>Procedure: </a:t>
            </a:r>
          </a:p>
          <a:p>
            <a:pPr marL="228600" indent="-228600">
              <a:buAutoNum type="arabicParenR"/>
            </a:pPr>
            <a:r>
              <a:rPr lang="en-US" b="0" dirty="0"/>
              <a:t>Working in pairs students write as many compound words starting with Haupt- or </a:t>
            </a:r>
            <a:r>
              <a:rPr lang="en-US" b="0" dirty="0" err="1"/>
              <a:t>Lieblings</a:t>
            </a:r>
            <a:r>
              <a:rPr lang="en-US" b="0" dirty="0"/>
              <a:t>- as they can. </a:t>
            </a:r>
          </a:p>
          <a:p>
            <a:pPr marL="228600" indent="-228600">
              <a:buAutoNum type="arabicParenR"/>
            </a:pPr>
            <a:r>
              <a:rPr lang="en-US" b="0" dirty="0"/>
              <a:t>F</a:t>
            </a:r>
            <a:r>
              <a:rPr lang="en-GB" b="0" dirty="0" err="1"/>
              <a:t>eedback</a:t>
            </a:r>
            <a:r>
              <a:rPr lang="en-GB" b="0" dirty="0"/>
              <a:t> orally to whole class.</a:t>
            </a:r>
          </a:p>
          <a:p>
            <a:endParaRPr lang="en-GB" b="1" dirty="0"/>
          </a:p>
          <a:p>
            <a:r>
              <a:rPr lang="en-GB" b="1" dirty="0"/>
              <a:t>Possible compounds include but are not limited to</a:t>
            </a:r>
            <a:r>
              <a:rPr lang="en-GB" b="0" dirty="0"/>
              <a:t>:</a:t>
            </a:r>
          </a:p>
          <a:p>
            <a:r>
              <a:rPr lang="en-GB" b="0" dirty="0" err="1"/>
              <a:t>Hauptartikel</a:t>
            </a:r>
            <a:r>
              <a:rPr lang="en-GB" b="0" dirty="0"/>
              <a:t>, </a:t>
            </a:r>
            <a:r>
              <a:rPr lang="en-GB" b="0" dirty="0" err="1"/>
              <a:t>Hauptfehler</a:t>
            </a:r>
            <a:r>
              <a:rPr lang="en-GB" b="0" dirty="0"/>
              <a:t>, </a:t>
            </a:r>
            <a:r>
              <a:rPr lang="en-GB" b="0" dirty="0" err="1"/>
              <a:t>Hauptfrage</a:t>
            </a:r>
            <a:r>
              <a:rPr lang="en-GB" b="0" dirty="0"/>
              <a:t>, </a:t>
            </a:r>
            <a:r>
              <a:rPr lang="en-GB" b="0" dirty="0" err="1"/>
              <a:t>Hauptsache</a:t>
            </a:r>
            <a:r>
              <a:rPr lang="en-GB" b="0" dirty="0"/>
              <a:t>, </a:t>
            </a:r>
            <a:r>
              <a:rPr lang="en-GB" b="0" dirty="0" err="1"/>
              <a:t>Hauptunterschied</a:t>
            </a:r>
            <a:r>
              <a:rPr lang="en-GB" b="0" dirty="0"/>
              <a:t>, </a:t>
            </a:r>
            <a:r>
              <a:rPr lang="en-GB" b="0" dirty="0" err="1"/>
              <a:t>Hauptsatz</a:t>
            </a:r>
            <a:r>
              <a:rPr lang="en-GB" b="0" dirty="0"/>
              <a:t>, </a:t>
            </a:r>
            <a:r>
              <a:rPr lang="en-GB" b="0" dirty="0" err="1"/>
              <a:t>Hauptbegriff</a:t>
            </a:r>
            <a:r>
              <a:rPr lang="en-GB" b="0" dirty="0"/>
              <a:t>, </a:t>
            </a:r>
            <a:r>
              <a:rPr lang="en-GB" b="0" dirty="0" err="1"/>
              <a:t>Hauptgespräch</a:t>
            </a:r>
            <a:r>
              <a:rPr lang="en-GB" b="0" dirty="0"/>
              <a:t>, </a:t>
            </a:r>
            <a:r>
              <a:rPr lang="en-GB" b="0" dirty="0" err="1"/>
              <a:t>Hauptaufgabe</a:t>
            </a:r>
            <a:endParaRPr lang="en-GB" b="0" dirty="0"/>
          </a:p>
          <a:p>
            <a:r>
              <a:rPr lang="en-GB" b="0" dirty="0" err="1"/>
              <a:t>Lieblingswort</a:t>
            </a:r>
            <a:r>
              <a:rPr lang="en-GB" b="0" dirty="0"/>
              <a:t>, </a:t>
            </a:r>
            <a:r>
              <a:rPr lang="en-GB" b="0" dirty="0" err="1"/>
              <a:t>Lieblingsbuch</a:t>
            </a:r>
            <a:r>
              <a:rPr lang="en-GB" b="0" dirty="0"/>
              <a:t>, </a:t>
            </a:r>
            <a:r>
              <a:rPr lang="en-GB" b="0" dirty="0" err="1"/>
              <a:t>Lieblingskind</a:t>
            </a:r>
            <a:r>
              <a:rPr lang="en-GB" b="0" dirty="0"/>
              <a:t>, </a:t>
            </a:r>
            <a:r>
              <a:rPr lang="en-GB" b="0" dirty="0" err="1"/>
              <a:t>Lieblingslied</a:t>
            </a:r>
            <a:r>
              <a:rPr lang="en-GB" b="0" dirty="0"/>
              <a:t>, </a:t>
            </a:r>
            <a:r>
              <a:rPr lang="en-GB" b="0" dirty="0" err="1"/>
              <a:t>Lieblingsaufgabe</a:t>
            </a:r>
            <a:r>
              <a:rPr lang="en-GB" b="0" dirty="0"/>
              <a:t>, </a:t>
            </a:r>
            <a:r>
              <a:rPr lang="en-GB" b="0" dirty="0" err="1"/>
              <a:t>Lieblingshobby</a:t>
            </a:r>
            <a:r>
              <a:rPr lang="en-GB" b="0" dirty="0"/>
              <a:t>, </a:t>
            </a:r>
            <a:r>
              <a:rPr lang="en-GB" b="0" dirty="0" err="1"/>
              <a:t>Lieblingssache</a:t>
            </a:r>
            <a:r>
              <a:rPr lang="en-GB" b="0" dirty="0"/>
              <a:t>, </a:t>
            </a:r>
            <a:r>
              <a:rPr lang="en-GB" b="0" dirty="0" err="1"/>
              <a:t>Lieblingsbild</a:t>
            </a:r>
            <a:r>
              <a:rPr lang="en-GB" b="0" dirty="0"/>
              <a:t>, </a:t>
            </a:r>
            <a:r>
              <a:rPr lang="en-GB" b="0" dirty="0" err="1"/>
              <a:t>Lieblingsgespräch</a:t>
            </a:r>
            <a:r>
              <a:rPr lang="en-GB" b="0" dirty="0"/>
              <a:t>, </a:t>
            </a:r>
            <a:r>
              <a:rPr lang="en-GB" b="0" dirty="0" err="1"/>
              <a:t>Lieblingssatz</a:t>
            </a:r>
            <a:r>
              <a:rPr lang="en-GB" b="0" dirty="0"/>
              <a:t>, </a:t>
            </a:r>
            <a:r>
              <a:rPr lang="en-GB" b="0" dirty="0" err="1"/>
              <a:t>Lieblingsausdruck</a:t>
            </a:r>
            <a:endParaRPr lang="en-GB" b="0" dirty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687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Higher version: slide 1 / 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</a:t>
            </a:r>
            <a:r>
              <a:rPr lang="en-US" b="0" dirty="0"/>
              <a:t>: 8 minutes</a:t>
            </a:r>
          </a:p>
          <a:p>
            <a:r>
              <a:rPr lang="en-US" b="1" dirty="0"/>
              <a:t>Aim: </a:t>
            </a:r>
            <a:r>
              <a:rPr lang="en-US" b="0" dirty="0"/>
              <a:t>to </a:t>
            </a:r>
            <a:r>
              <a:rPr lang="en-GB" b="0" noProof="0" dirty="0"/>
              <a:t>practise</a:t>
            </a:r>
            <a:r>
              <a:rPr lang="en-US" b="0" dirty="0"/>
              <a:t> </a:t>
            </a:r>
            <a:r>
              <a:rPr lang="en-US" b="0" dirty="0" err="1"/>
              <a:t>Lieblings</a:t>
            </a:r>
            <a:r>
              <a:rPr lang="en-US" b="0" dirty="0"/>
              <a:t>/Haupt as well as other compound nouns in context, to be able to hear their sound and write the word accurately. The listening activity is in two parts. </a:t>
            </a:r>
          </a:p>
          <a:p>
            <a:endParaRPr lang="en-US" b="1" dirty="0"/>
          </a:p>
          <a:p>
            <a:r>
              <a:rPr lang="en-GB" b="1" dirty="0"/>
              <a:t>Procedure</a:t>
            </a:r>
            <a:r>
              <a:rPr lang="en-GB" b="0" dirty="0"/>
              <a:t>: </a:t>
            </a:r>
          </a:p>
          <a:p>
            <a:pPr marL="228600" indent="-228600">
              <a:buAutoNum type="arabicPeriod"/>
            </a:pPr>
            <a:r>
              <a:rPr lang="en-GB" b="0" dirty="0"/>
              <a:t>Listen to the audio and transcribe the missing compound. All compounds are </a:t>
            </a:r>
            <a:r>
              <a:rPr lang="en-GB" b="0" dirty="0" err="1"/>
              <a:t>Lieblings</a:t>
            </a:r>
            <a:r>
              <a:rPr lang="en-GB" b="0" dirty="0"/>
              <a:t>-/Haupt- but ask students additionally to identify other compound words in the text. (</a:t>
            </a:r>
            <a:r>
              <a:rPr lang="en-GB" b="0" dirty="0" err="1"/>
              <a:t>Muttersprache</a:t>
            </a:r>
            <a:r>
              <a:rPr lang="en-GB" b="0" dirty="0"/>
              <a:t>, Deutschland, </a:t>
            </a:r>
            <a:r>
              <a:rPr lang="en-GB" b="0" dirty="0" err="1"/>
              <a:t>Adjektivenendungen</a:t>
            </a:r>
            <a:r>
              <a:rPr lang="en-GB" b="0" dirty="0"/>
              <a:t>).</a:t>
            </a:r>
          </a:p>
          <a:p>
            <a:pPr marL="228600" indent="-228600">
              <a:buAutoNum type="arabicPeriod"/>
            </a:pPr>
            <a:r>
              <a:rPr lang="en-GB" b="0" dirty="0"/>
              <a:t>Then ask the following questions/ give as a short reading exercise: 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lphaUcPeriod"/>
            </a:pPr>
            <a:r>
              <a:rPr lang="en-US" sz="12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Why does Shalini learn German? (Answer: Because it is her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favourite</a:t>
            </a:r>
            <a:r>
              <a:rPr lang="en-US" sz="12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language)</a:t>
            </a:r>
            <a:endParaRPr lang="en-GB" sz="1200" dirty="0">
              <a:effectLst/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50000"/>
              </a:lnSpc>
              <a:buFont typeface="+mj-lt"/>
              <a:buAutoNum type="alphaUcPeriod"/>
            </a:pPr>
            <a:r>
              <a:rPr lang="en-US" sz="12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What is her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favourite</a:t>
            </a:r>
            <a:r>
              <a:rPr lang="en-US" sz="12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city and why? (Answer: Heidelberg because she loves the old buildings) </a:t>
            </a:r>
            <a:endParaRPr lang="en-GB" sz="1200" dirty="0">
              <a:effectLst/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50000"/>
              </a:lnSpc>
              <a:buFont typeface="+mj-lt"/>
              <a:buAutoNum type="alphaUcPeriod"/>
            </a:pPr>
            <a:r>
              <a:rPr lang="en-US" sz="12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What does Shalini find difficult about learning German? (Answer: the many adjective endings)</a:t>
            </a:r>
            <a:endParaRPr lang="en-GB" sz="1200" dirty="0">
              <a:effectLst/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50000"/>
              </a:lnSpc>
              <a:buFont typeface="+mj-lt"/>
              <a:buAutoNum type="alphaUcPeriod"/>
            </a:pPr>
            <a:r>
              <a:rPr lang="en-US" sz="12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What is her big dream? (Answer: To travel to Germany and watch Bayern Munich – her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favourite</a:t>
            </a:r>
            <a:r>
              <a:rPr lang="en-US" sz="12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team – play, and to have a conversation with Julian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Nagelsmann</a:t>
            </a:r>
            <a:r>
              <a:rPr lang="en-US" sz="12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GB" sz="1200" dirty="0">
              <a:effectLst/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3. Move to the 2</a:t>
            </a:r>
            <a:r>
              <a:rPr lang="en-GB" b="0" baseline="30000" dirty="0"/>
              <a:t>nd</a:t>
            </a:r>
            <a:r>
              <a:rPr lang="en-GB" b="0" dirty="0"/>
              <a:t> slide to complete the 2</a:t>
            </a:r>
            <a:r>
              <a:rPr lang="en-GB" b="0" baseline="30000" dirty="0"/>
              <a:t>nd</a:t>
            </a:r>
            <a:r>
              <a:rPr lang="en-GB" b="0" dirty="0"/>
              <a:t> part of the gap fill.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Note</a:t>
            </a:r>
            <a:r>
              <a:rPr lang="en-GB" b="0" dirty="0"/>
              <a:t>: The vocabulary in focus this week is highlighted dark red.  Elicit the meanings from students.</a:t>
            </a:r>
          </a:p>
          <a:p>
            <a:endParaRPr lang="en-GB" b="0" dirty="0"/>
          </a:p>
          <a:p>
            <a:r>
              <a:rPr lang="en-GB" b="0" dirty="0"/>
              <a:t>Source attribution: </a:t>
            </a:r>
            <a:r>
              <a:rPr lang="en-GB" sz="18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https://www.dw.com/de/lernerportr%C3%A4ts-archiv-hi/a-5690969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829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Foundation version: slide 1 / 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</a:t>
            </a:r>
            <a:r>
              <a:rPr lang="en-US" b="0" dirty="0"/>
              <a:t>: 8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Aim: </a:t>
            </a:r>
            <a:r>
              <a:rPr lang="en-US" b="0" dirty="0"/>
              <a:t>to </a:t>
            </a:r>
            <a:r>
              <a:rPr lang="en-GB" b="0" noProof="0" dirty="0"/>
              <a:t>practise</a:t>
            </a:r>
            <a:r>
              <a:rPr lang="en-US" b="0" dirty="0"/>
              <a:t> </a:t>
            </a:r>
            <a:r>
              <a:rPr lang="en-US" b="0" dirty="0" err="1"/>
              <a:t>Lieblings</a:t>
            </a:r>
            <a:r>
              <a:rPr lang="en-US" b="0" dirty="0"/>
              <a:t>/Haupt as well as other compound nouns in context, to be able to hear their sound and write the word accurately. The listening activity is in two parts. </a:t>
            </a:r>
          </a:p>
          <a:p>
            <a:endParaRPr lang="en-US" b="1" dirty="0"/>
          </a:p>
          <a:p>
            <a:r>
              <a:rPr lang="en-GB" b="1" dirty="0"/>
              <a:t>Procedure</a:t>
            </a:r>
            <a:r>
              <a:rPr lang="en-GB" b="0" dirty="0"/>
              <a:t>: </a:t>
            </a:r>
          </a:p>
          <a:p>
            <a:pPr marL="228600" indent="-228600">
              <a:buAutoNum type="arabicPeriod"/>
            </a:pPr>
            <a:r>
              <a:rPr lang="en-GB" b="0" dirty="0"/>
              <a:t>Listen to the audio and transcribe the missing compound. All compounds are </a:t>
            </a:r>
            <a:r>
              <a:rPr lang="en-GB" b="0" dirty="0" err="1"/>
              <a:t>Lieblings</a:t>
            </a:r>
            <a:r>
              <a:rPr lang="en-GB" b="0" dirty="0"/>
              <a:t>-/Haupt- but ask students additionally to identify other compound words in the text. (</a:t>
            </a:r>
            <a:r>
              <a:rPr lang="en-GB" b="0" dirty="0" err="1"/>
              <a:t>Muttersprache</a:t>
            </a:r>
            <a:r>
              <a:rPr lang="en-GB" b="0" dirty="0"/>
              <a:t>, Deutschland, </a:t>
            </a:r>
            <a:r>
              <a:rPr lang="en-GB" b="0" dirty="0" err="1"/>
              <a:t>Adjektivenendungen</a:t>
            </a:r>
            <a:r>
              <a:rPr lang="en-GB" b="0" dirty="0"/>
              <a:t>).</a:t>
            </a:r>
          </a:p>
          <a:p>
            <a:pPr marL="228600" indent="-228600">
              <a:buAutoNum type="arabicPeriod"/>
            </a:pPr>
            <a:r>
              <a:rPr lang="en-GB" b="0" dirty="0"/>
              <a:t>Then ask the following questions/ give as a short reading exercise: 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lphaUcPeriod"/>
            </a:pPr>
            <a:r>
              <a:rPr lang="en-US" sz="12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Why does Shalini learn German? (Answer: Because it is her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favourite</a:t>
            </a:r>
            <a:r>
              <a:rPr lang="en-US" sz="12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language)</a:t>
            </a:r>
            <a:endParaRPr lang="en-GB" sz="1200" dirty="0">
              <a:effectLst/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50000"/>
              </a:lnSpc>
              <a:buFont typeface="+mj-lt"/>
              <a:buAutoNum type="alphaUcPeriod"/>
            </a:pPr>
            <a:r>
              <a:rPr lang="en-US" sz="12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What is her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favourite</a:t>
            </a:r>
            <a:r>
              <a:rPr lang="en-US" sz="12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city and why? (Answer: Heidelberg because she loves the old buildings) </a:t>
            </a:r>
            <a:endParaRPr lang="en-GB" sz="1200" dirty="0">
              <a:effectLst/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50000"/>
              </a:lnSpc>
              <a:buFont typeface="+mj-lt"/>
              <a:buAutoNum type="alphaUcPeriod"/>
            </a:pPr>
            <a:r>
              <a:rPr lang="en-US" sz="12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What does Shalini find difficult about learning German? (Answer: the many adjective endings)</a:t>
            </a:r>
            <a:endParaRPr lang="en-GB" sz="1200" dirty="0">
              <a:effectLst/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50000"/>
              </a:lnSpc>
              <a:buFont typeface="+mj-lt"/>
              <a:buAutoNum type="alphaUcPeriod"/>
            </a:pPr>
            <a:r>
              <a:rPr lang="en-US" sz="12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What is her big dream? (Answer: To travel to Germany and watch Bayern Munich – her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favourite</a:t>
            </a:r>
            <a:r>
              <a:rPr lang="en-US" sz="12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team – play, and to have a conversation with Julian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Nagelsmann</a:t>
            </a:r>
            <a:r>
              <a:rPr lang="en-US" sz="12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GB" sz="1200" dirty="0">
              <a:effectLst/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3. Move to the 2</a:t>
            </a:r>
            <a:r>
              <a:rPr lang="en-GB" b="0" baseline="30000" dirty="0"/>
              <a:t>nd</a:t>
            </a:r>
            <a:r>
              <a:rPr lang="en-GB" b="0" dirty="0"/>
              <a:t> slide to complete the 2</a:t>
            </a:r>
            <a:r>
              <a:rPr lang="en-GB" b="0" baseline="30000" dirty="0"/>
              <a:t>nd</a:t>
            </a:r>
            <a:r>
              <a:rPr lang="en-GB" b="0" dirty="0"/>
              <a:t> part of the gap fill.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Note</a:t>
            </a:r>
            <a:r>
              <a:rPr lang="en-GB" b="0" dirty="0"/>
              <a:t>: The vocabulary in focus this week is highlighted dark red.  Elicit the meanings from students.</a:t>
            </a:r>
          </a:p>
          <a:p>
            <a:endParaRPr lang="en-GB" b="0" dirty="0"/>
          </a:p>
          <a:p>
            <a:r>
              <a:rPr lang="en-GB" b="0" dirty="0"/>
              <a:t>Source attribution: </a:t>
            </a:r>
            <a:r>
              <a:rPr lang="en-GB" sz="18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https://www.dw.com/de/lernerportr%C3%A4ts-archiv-hi/a-5690969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485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Higher version: slide 2 / 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r>
              <a:rPr lang="en-GB" b="0" dirty="0"/>
              <a:t>Source attribution: </a:t>
            </a:r>
            <a:r>
              <a:rPr lang="en-GB" sz="18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https://www.dw.com/de/lernerportr%C3%A4ts-archiv-hi/a-5690969</a:t>
            </a:r>
            <a:r>
              <a:rPr lang="en-GB" sz="18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[Last accessed: 07.12. 22]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050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Foundation version: slide 2 / 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Source attribution: </a:t>
            </a:r>
            <a:r>
              <a:rPr lang="en-GB" sz="18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https://www.dw.com/de/lernerportr%C3%A4ts-archiv-hi/a-5690969</a:t>
            </a:r>
            <a:r>
              <a:rPr lang="en-GB" sz="18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[Last accessed: 07.12. 22]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64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Slide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&amp;_Numbers">
  <p:cSld name="Title_&amp;_Number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>
            <a:spLocks noGrp="1"/>
          </p:cNvSpPr>
          <p:nvPr>
            <p:ph type="body" idx="1"/>
          </p:nvPr>
        </p:nvSpPr>
        <p:spPr>
          <a:xfrm>
            <a:off x="1099128" y="1707156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>
            <a:spLocks noGrp="1"/>
          </p:cNvSpPr>
          <p:nvPr>
            <p:ph type="body" idx="2"/>
          </p:nvPr>
        </p:nvSpPr>
        <p:spPr>
          <a:xfrm>
            <a:off x="1082563" y="2754077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>
            <a:spLocks noGrp="1"/>
          </p:cNvSpPr>
          <p:nvPr>
            <p:ph type="body" idx="3"/>
          </p:nvPr>
        </p:nvSpPr>
        <p:spPr>
          <a:xfrm>
            <a:off x="1075937" y="3860634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>
            <a:spLocks noGrp="1"/>
          </p:cNvSpPr>
          <p:nvPr>
            <p:ph type="body" idx="4"/>
          </p:nvPr>
        </p:nvSpPr>
        <p:spPr>
          <a:xfrm>
            <a:off x="1089189" y="5076521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>
            <a:spLocks noGrp="1"/>
          </p:cNvSpPr>
          <p:nvPr>
            <p:ph type="body" idx="5"/>
          </p:nvPr>
        </p:nvSpPr>
        <p:spPr>
          <a:xfrm>
            <a:off x="6608720" y="1720408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>
            <a:spLocks noGrp="1"/>
          </p:cNvSpPr>
          <p:nvPr>
            <p:ph type="body" idx="6"/>
          </p:nvPr>
        </p:nvSpPr>
        <p:spPr>
          <a:xfrm>
            <a:off x="6592155" y="2767329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>
            <a:spLocks noGrp="1"/>
          </p:cNvSpPr>
          <p:nvPr>
            <p:ph type="body" idx="7"/>
          </p:nvPr>
        </p:nvSpPr>
        <p:spPr>
          <a:xfrm>
            <a:off x="6585529" y="3873886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>
            <a:spLocks noGrp="1"/>
          </p:cNvSpPr>
          <p:nvPr>
            <p:ph type="body" idx="8"/>
          </p:nvPr>
        </p:nvSpPr>
        <p:spPr>
          <a:xfrm>
            <a:off x="6598781" y="5089773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_Only">
  <p:cSld name="Numbers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>
            <a:spLocks noGrp="1"/>
          </p:cNvSpPr>
          <p:nvPr>
            <p:ph type="body" idx="1"/>
          </p:nvPr>
        </p:nvSpPr>
        <p:spPr>
          <a:xfrm>
            <a:off x="1099128" y="1240017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>
            <a:spLocks noGrp="1"/>
          </p:cNvSpPr>
          <p:nvPr>
            <p:ph type="body" idx="2"/>
          </p:nvPr>
        </p:nvSpPr>
        <p:spPr>
          <a:xfrm>
            <a:off x="1082563" y="2286938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>
            <a:spLocks noGrp="1"/>
          </p:cNvSpPr>
          <p:nvPr>
            <p:ph type="body" idx="3"/>
          </p:nvPr>
        </p:nvSpPr>
        <p:spPr>
          <a:xfrm>
            <a:off x="1075937" y="3393495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>
            <a:spLocks noGrp="1"/>
          </p:cNvSpPr>
          <p:nvPr>
            <p:ph type="body" idx="4"/>
          </p:nvPr>
        </p:nvSpPr>
        <p:spPr>
          <a:xfrm>
            <a:off x="1089189" y="4609382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>
            <a:spLocks noGrp="1"/>
          </p:cNvSpPr>
          <p:nvPr>
            <p:ph type="body" idx="5"/>
          </p:nvPr>
        </p:nvSpPr>
        <p:spPr>
          <a:xfrm>
            <a:off x="6608720" y="1253269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>
            <a:spLocks noGrp="1"/>
          </p:cNvSpPr>
          <p:nvPr>
            <p:ph type="body" idx="6"/>
          </p:nvPr>
        </p:nvSpPr>
        <p:spPr>
          <a:xfrm>
            <a:off x="6592155" y="2300190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>
            <a:spLocks noGrp="1"/>
          </p:cNvSpPr>
          <p:nvPr>
            <p:ph type="body" idx="7"/>
          </p:nvPr>
        </p:nvSpPr>
        <p:spPr>
          <a:xfrm>
            <a:off x="6585529" y="3406747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body" idx="8"/>
          </p:nvPr>
        </p:nvSpPr>
        <p:spPr>
          <a:xfrm>
            <a:off x="6598781" y="4622634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&amp;_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9AA6F7-5009-43DA-A5BA-A7357987A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2799C8-81C0-4519-88E3-F9A241FAF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063" y="1065213"/>
            <a:ext cx="11514137" cy="5105400"/>
          </a:xfrm>
        </p:spPr>
        <p:txBody>
          <a:bodyPr/>
          <a:lstStyle>
            <a:lvl1pPr marL="0" indent="0">
              <a:buNone/>
              <a:defRPr sz="2400">
                <a:solidFill>
                  <a:srgbClr val="525050"/>
                </a:solidFill>
              </a:defRPr>
            </a:lvl1pPr>
            <a:lvl2pPr marL="457200" indent="0">
              <a:buNone/>
              <a:defRPr sz="2200">
                <a:solidFill>
                  <a:srgbClr val="525050"/>
                </a:solidFill>
              </a:defRPr>
            </a:lvl2pPr>
            <a:lvl3pPr marL="914400" indent="0">
              <a:buNone/>
              <a:defRPr>
                <a:solidFill>
                  <a:srgbClr val="525050"/>
                </a:solidFill>
              </a:defRPr>
            </a:lvl3pPr>
            <a:lvl4pPr marL="1371600" indent="0">
              <a:buNone/>
              <a:defRPr>
                <a:solidFill>
                  <a:srgbClr val="525050"/>
                </a:solidFill>
              </a:defRPr>
            </a:lvl4pPr>
            <a:lvl5pPr marL="1828800" indent="0">
              <a:buNone/>
              <a:defRPr sz="1600">
                <a:solidFill>
                  <a:srgbClr val="525050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45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_Box_Only">
  <p:cSld name="Text_Box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body" idx="1"/>
          </p:nvPr>
        </p:nvSpPr>
        <p:spPr>
          <a:xfrm>
            <a:off x="266531" y="212956"/>
            <a:ext cx="11691690" cy="601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2200"/>
              <a:buNone/>
              <a:defRPr sz="2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_Only">
  <p:cSld name="Tab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&amp;_Callout">
  <p:cSld name="Title_&amp;_Call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>
            <a:spLocks noGrp="1"/>
          </p:cNvSpPr>
          <p:nvPr>
            <p:ph type="body" idx="1"/>
          </p:nvPr>
        </p:nvSpPr>
        <p:spPr>
          <a:xfrm>
            <a:off x="1449850" y="1757778"/>
            <a:ext cx="3681444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C3C"/>
              </a:buClr>
              <a:buSzPts val="2400"/>
              <a:buNone/>
              <a:defRPr>
                <a:solidFill>
                  <a:srgbClr val="3D3C3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200"/>
              <a:buNone/>
              <a:defRPr>
                <a:solidFill>
                  <a:srgbClr val="3D3C3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000"/>
              <a:buNone/>
              <a:defRPr>
                <a:solidFill>
                  <a:srgbClr val="3D3C3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>
            <a:spLocks noGrp="1"/>
          </p:cNvSpPr>
          <p:nvPr>
            <p:ph type="body" idx="2"/>
          </p:nvPr>
        </p:nvSpPr>
        <p:spPr>
          <a:xfrm flipH="1">
            <a:off x="6991927" y="1790106"/>
            <a:ext cx="3694546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C3C"/>
              </a:buClr>
              <a:buSzPts val="2400"/>
              <a:buNone/>
              <a:defRPr>
                <a:solidFill>
                  <a:srgbClr val="3D3C3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200"/>
              <a:buNone/>
              <a:defRPr>
                <a:solidFill>
                  <a:srgbClr val="3D3C3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000"/>
              <a:buNone/>
              <a:defRPr>
                <a:solidFill>
                  <a:srgbClr val="3D3C3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_Only">
  <p:cSld name="Callout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>
            <a:spLocks noGrp="1"/>
          </p:cNvSpPr>
          <p:nvPr>
            <p:ph type="body" idx="1"/>
          </p:nvPr>
        </p:nvSpPr>
        <p:spPr>
          <a:xfrm>
            <a:off x="1449850" y="1757778"/>
            <a:ext cx="3681444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C3C"/>
              </a:buClr>
              <a:buSzPts val="2400"/>
              <a:buNone/>
              <a:defRPr>
                <a:solidFill>
                  <a:srgbClr val="3D3C3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200"/>
              <a:buNone/>
              <a:defRPr>
                <a:solidFill>
                  <a:srgbClr val="3D3C3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000"/>
              <a:buNone/>
              <a:defRPr>
                <a:solidFill>
                  <a:srgbClr val="3D3C3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>
            <a:spLocks noGrp="1"/>
          </p:cNvSpPr>
          <p:nvPr>
            <p:ph type="body" idx="2"/>
          </p:nvPr>
        </p:nvSpPr>
        <p:spPr>
          <a:xfrm flipH="1">
            <a:off x="6991927" y="1790106"/>
            <a:ext cx="3694546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C3C"/>
              </a:buClr>
              <a:buSzPts val="2400"/>
              <a:buNone/>
              <a:defRPr>
                <a:solidFill>
                  <a:srgbClr val="3D3C3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200"/>
              <a:buNone/>
              <a:defRPr>
                <a:solidFill>
                  <a:srgbClr val="3D3C3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000"/>
              <a:buNone/>
              <a:defRPr>
                <a:solidFill>
                  <a:srgbClr val="3D3C3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&amp;_Gloss_Box">
  <p:cSld name="Title_&amp;_Gloss_Box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>
            <a:spLocks noGrp="1"/>
          </p:cNvSpPr>
          <p:nvPr>
            <p:ph type="body" idx="1"/>
          </p:nvPr>
        </p:nvSpPr>
        <p:spPr>
          <a:xfrm>
            <a:off x="3544261" y="1951024"/>
            <a:ext cx="4826664" cy="2645545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C3C"/>
              </a:buClr>
              <a:buSzPts val="2400"/>
              <a:buNone/>
              <a:defRPr>
                <a:solidFill>
                  <a:srgbClr val="3D3C3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200"/>
              <a:buNone/>
              <a:defRPr>
                <a:solidFill>
                  <a:srgbClr val="3D3C3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000"/>
              <a:buNone/>
              <a:defRPr>
                <a:solidFill>
                  <a:srgbClr val="3D3C3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oss_Box_Only">
  <p:cSld name="Gloss_Box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>
            <a:spLocks noGrp="1"/>
          </p:cNvSpPr>
          <p:nvPr>
            <p:ph type="body" idx="1"/>
          </p:nvPr>
        </p:nvSpPr>
        <p:spPr>
          <a:xfrm>
            <a:off x="3544261" y="1951024"/>
            <a:ext cx="4826664" cy="2645545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C3C"/>
              </a:buClr>
              <a:buSzPts val="2400"/>
              <a:buNone/>
              <a:defRPr>
                <a:solidFill>
                  <a:srgbClr val="3D3C3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200"/>
              <a:buNone/>
              <a:defRPr>
                <a:solidFill>
                  <a:srgbClr val="3D3C3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000"/>
              <a:buNone/>
              <a:defRPr>
                <a:solidFill>
                  <a:srgbClr val="3D3C3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&amp;_Chart">
  <p:cSld name="Title_&amp;_Char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>
            <a:spLocks noGrp="1"/>
          </p:cNvSpPr>
          <p:nvPr>
            <p:ph type="chart" idx="2"/>
          </p:nvPr>
        </p:nvSpPr>
        <p:spPr>
          <a:xfrm>
            <a:off x="534193" y="1260306"/>
            <a:ext cx="11123613" cy="468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title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_Only">
  <p:cSld name="Chart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>
            <a:spLocks noGrp="1"/>
          </p:cNvSpPr>
          <p:nvPr>
            <p:ph type="chart" idx="2"/>
          </p:nvPr>
        </p:nvSpPr>
        <p:spPr>
          <a:xfrm>
            <a:off x="558800" y="461639"/>
            <a:ext cx="11123613" cy="543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3200"/>
              <a:buFont typeface="Century Gothic"/>
              <a:buNone/>
              <a:defRPr sz="3200" b="1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A51C0F-2455-9116-60E3-187E84030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150927"/>
            <a:ext cx="8011305" cy="647577"/>
          </a:xfrm>
        </p:spPr>
        <p:txBody>
          <a:bodyPr>
            <a:normAutofit/>
          </a:bodyPr>
          <a:lstStyle/>
          <a:p>
            <a:r>
              <a:rPr lang="en-US" dirty="0"/>
              <a:t>Word </a:t>
            </a:r>
            <a:r>
              <a:rPr lang="en-US" dirty="0" err="1"/>
              <a:t>Maths</a:t>
            </a:r>
            <a:r>
              <a:rPr lang="en-US" dirty="0"/>
              <a:t>. Divide and conquer!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17E2B8-169D-4D12-6EEB-B4B8A4938C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1154113"/>
            <a:ext cx="11514137" cy="510540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dirty="0"/>
              <a:t>Divide the German compound nouns into </a:t>
            </a:r>
            <a:r>
              <a:rPr lang="en-US" b="1" dirty="0"/>
              <a:t>two words</a:t>
            </a:r>
            <a:r>
              <a:rPr lang="en-US" dirty="0"/>
              <a:t>.</a:t>
            </a:r>
          </a:p>
          <a:p>
            <a:pPr marL="457200" indent="-457200">
              <a:buAutoNum type="arabicPeriod"/>
            </a:pPr>
            <a:r>
              <a:rPr lang="en-US" dirty="0"/>
              <a:t>Write the </a:t>
            </a:r>
            <a:r>
              <a:rPr lang="en-US" i="1" dirty="0"/>
              <a:t>literal</a:t>
            </a:r>
            <a:r>
              <a:rPr lang="en-US" dirty="0"/>
              <a:t> English meaning of each.</a:t>
            </a:r>
          </a:p>
          <a:p>
            <a:pPr marL="457200" indent="-457200">
              <a:buAutoNum type="arabicPeriod"/>
            </a:pPr>
            <a:r>
              <a:rPr lang="en-US" dirty="0"/>
              <a:t>Work out the English translation of the compound word.</a:t>
            </a:r>
            <a:endParaRPr lang="en-GB" sz="2800" i="1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dirty="0"/>
              <a:t> a) </a:t>
            </a:r>
            <a:r>
              <a:rPr lang="en-US" dirty="0" err="1"/>
              <a:t>Haustier</a:t>
            </a:r>
            <a:r>
              <a:rPr lang="en-US" dirty="0"/>
              <a:t> =</a:t>
            </a:r>
          </a:p>
          <a:p>
            <a:r>
              <a:rPr lang="en-US" dirty="0"/>
              <a:t> b) </a:t>
            </a:r>
            <a:r>
              <a:rPr lang="en-US" dirty="0" err="1"/>
              <a:t>Handschuh</a:t>
            </a:r>
            <a:r>
              <a:rPr lang="en-US" dirty="0"/>
              <a:t> = </a:t>
            </a:r>
          </a:p>
          <a:p>
            <a:r>
              <a:rPr lang="en-US" dirty="0"/>
              <a:t> c) </a:t>
            </a:r>
            <a:r>
              <a:rPr lang="en-US" dirty="0" err="1"/>
              <a:t>Hausaufgaben</a:t>
            </a:r>
            <a:r>
              <a:rPr lang="en-US" dirty="0"/>
              <a:t> = </a:t>
            </a:r>
          </a:p>
          <a:p>
            <a:r>
              <a:rPr lang="en-US" dirty="0"/>
              <a:t> d) </a:t>
            </a:r>
            <a:r>
              <a:rPr lang="en-US" dirty="0" err="1"/>
              <a:t>Schlafzimmer</a:t>
            </a:r>
            <a:r>
              <a:rPr lang="en-US" dirty="0"/>
              <a:t> =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DFC3695-86FA-624F-C4F0-5933060D6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8" y="34782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5F2B90-050F-D9F2-F5AA-6D46FB8A23BB}"/>
              </a:ext>
            </a:extLst>
          </p:cNvPr>
          <p:cNvSpPr txBox="1"/>
          <p:nvPr/>
        </p:nvSpPr>
        <p:spPr>
          <a:xfrm>
            <a:off x="3233057" y="4134227"/>
            <a:ext cx="8958944" cy="15696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/>
              <a:t>a) Haus (</a:t>
            </a:r>
            <a:r>
              <a:rPr lang="en-US" sz="2400" b="1" dirty="0"/>
              <a:t>house</a:t>
            </a:r>
            <a:r>
              <a:rPr lang="en-US" sz="2400" dirty="0"/>
              <a:t>) + Tier (</a:t>
            </a:r>
            <a:r>
              <a:rPr lang="en-US" sz="2400" b="1" dirty="0"/>
              <a:t>animal</a:t>
            </a:r>
            <a:r>
              <a:rPr lang="en-US" sz="2400" dirty="0"/>
              <a:t>)  	=       	</a:t>
            </a:r>
            <a:r>
              <a:rPr lang="en-US" sz="2400" b="1" dirty="0"/>
              <a:t>pet</a:t>
            </a:r>
          </a:p>
          <a:p>
            <a:r>
              <a:rPr lang="en-US" sz="2400" dirty="0"/>
              <a:t> b) Hand (</a:t>
            </a:r>
            <a:r>
              <a:rPr lang="en-US" sz="2400" b="1" dirty="0"/>
              <a:t>hand</a:t>
            </a:r>
            <a:r>
              <a:rPr lang="en-US" sz="2400" dirty="0"/>
              <a:t>) + Schuh (</a:t>
            </a:r>
            <a:r>
              <a:rPr lang="en-US" sz="2400" b="1" dirty="0"/>
              <a:t>shoe</a:t>
            </a:r>
            <a:r>
              <a:rPr lang="en-US" sz="2400" dirty="0"/>
              <a:t>) 	= 	</a:t>
            </a:r>
            <a:r>
              <a:rPr lang="en-US" sz="2400" b="1" dirty="0"/>
              <a:t>glove</a:t>
            </a:r>
          </a:p>
          <a:p>
            <a:r>
              <a:rPr lang="en-US" sz="2400" dirty="0"/>
              <a:t> c) Haus (</a:t>
            </a:r>
            <a:r>
              <a:rPr lang="en-US" sz="2400" b="1" dirty="0"/>
              <a:t>house</a:t>
            </a:r>
            <a:r>
              <a:rPr lang="en-US" sz="2400" dirty="0"/>
              <a:t>) + </a:t>
            </a:r>
            <a:r>
              <a:rPr lang="en-US" sz="2400" dirty="0" err="1"/>
              <a:t>Aufgaben</a:t>
            </a:r>
            <a:r>
              <a:rPr lang="en-US" sz="2400" dirty="0"/>
              <a:t> (</a:t>
            </a:r>
            <a:r>
              <a:rPr lang="en-US" sz="2400" b="1" dirty="0"/>
              <a:t>tasks</a:t>
            </a:r>
            <a:r>
              <a:rPr lang="en-US" sz="2400" dirty="0"/>
              <a:t>) 	=  	</a:t>
            </a:r>
            <a:r>
              <a:rPr lang="en-US" sz="2400" b="1" dirty="0"/>
              <a:t>homework</a:t>
            </a:r>
          </a:p>
          <a:p>
            <a:r>
              <a:rPr lang="en-US" sz="2400" dirty="0"/>
              <a:t> d) </a:t>
            </a:r>
            <a:r>
              <a:rPr lang="en-US" sz="2400" dirty="0" err="1"/>
              <a:t>Schlaf</a:t>
            </a:r>
            <a:r>
              <a:rPr lang="en-US" sz="2400" dirty="0"/>
              <a:t> (</a:t>
            </a:r>
            <a:r>
              <a:rPr lang="en-US" sz="2400" b="1" dirty="0"/>
              <a:t>sleep</a:t>
            </a:r>
            <a:r>
              <a:rPr lang="en-US" sz="2400" dirty="0"/>
              <a:t>) + Zimmer (</a:t>
            </a:r>
            <a:r>
              <a:rPr lang="en-US" sz="2400" b="1" dirty="0"/>
              <a:t>room</a:t>
            </a:r>
            <a:r>
              <a:rPr lang="en-US" sz="2400" dirty="0"/>
              <a:t>) 	= 	</a:t>
            </a:r>
            <a:r>
              <a:rPr lang="en-US" sz="2400" b="1" dirty="0"/>
              <a:t>bedroom</a:t>
            </a:r>
            <a:endParaRPr lang="en-US" sz="2400" dirty="0"/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ED384465-5931-7AE1-6AA9-54E619A14A63}"/>
              </a:ext>
            </a:extLst>
          </p:cNvPr>
          <p:cNvSpPr/>
          <p:nvPr/>
        </p:nvSpPr>
        <p:spPr>
          <a:xfrm>
            <a:off x="9321624" y="659258"/>
            <a:ext cx="2870376" cy="1929026"/>
          </a:xfrm>
          <a:prstGeom prst="wedgeRoundRectCallout">
            <a:avLst>
              <a:gd name="adj1" fmla="val -45256"/>
              <a:gd name="adj2" fmla="val 18550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Lerntipp</a:t>
            </a:r>
            <a:r>
              <a:rPr lang="en-US" sz="2400" dirty="0"/>
              <a:t>! If you don’t know a German word, break it down to try to work it out!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08CCDC-2DAC-43D6-B021-7D037918F99A}"/>
              </a:ext>
            </a:extLst>
          </p:cNvPr>
          <p:cNvSpPr txBox="1"/>
          <p:nvPr/>
        </p:nvSpPr>
        <p:spPr>
          <a:xfrm>
            <a:off x="1054237" y="2967335"/>
            <a:ext cx="7380895" cy="461665"/>
          </a:xfrm>
          <a:prstGeom prst="rect">
            <a:avLst/>
          </a:prstGeom>
          <a:solidFill>
            <a:srgbClr val="FFF6D4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das </a:t>
            </a:r>
            <a:r>
              <a:rPr lang="en-GB" sz="2400" b="1" dirty="0"/>
              <a:t>Faultier</a:t>
            </a:r>
            <a:r>
              <a:rPr lang="en-GB" sz="2400" dirty="0"/>
              <a:t> </a:t>
            </a:r>
            <a:r>
              <a:rPr lang="en-GB" sz="2400" dirty="0">
                <a:sym typeface="Wingdings" panose="05000000000000000000" pitchFamily="2" charset="2"/>
              </a:rPr>
              <a:t></a:t>
            </a:r>
            <a:r>
              <a:rPr lang="en-GB" sz="2400" b="1" dirty="0">
                <a:sym typeface="Wingdings" panose="05000000000000000000" pitchFamily="2" charset="2"/>
              </a:rPr>
              <a:t> </a:t>
            </a:r>
            <a:r>
              <a:rPr lang="en-GB" sz="2400" b="1" u="sng" dirty="0" err="1">
                <a:sym typeface="Wingdings" panose="05000000000000000000" pitchFamily="2" charset="2"/>
              </a:rPr>
              <a:t>faul</a:t>
            </a:r>
            <a:r>
              <a:rPr lang="en-GB" sz="2400" b="1" dirty="0">
                <a:sym typeface="Wingdings" panose="05000000000000000000" pitchFamily="2" charset="2"/>
              </a:rPr>
              <a:t> </a:t>
            </a:r>
            <a:r>
              <a:rPr lang="en-GB" sz="2400" dirty="0">
                <a:sym typeface="Wingdings" panose="05000000000000000000" pitchFamily="2" charset="2"/>
              </a:rPr>
              <a:t>(</a:t>
            </a:r>
            <a:r>
              <a:rPr lang="en-GB" sz="2400" b="1" dirty="0">
                <a:sym typeface="Wingdings" panose="05000000000000000000" pitchFamily="2" charset="2"/>
              </a:rPr>
              <a:t>lazy</a:t>
            </a:r>
            <a:r>
              <a:rPr lang="en-GB" sz="2400" dirty="0">
                <a:sym typeface="Wingdings" panose="05000000000000000000" pitchFamily="2" charset="2"/>
              </a:rPr>
              <a:t>) + </a:t>
            </a:r>
            <a:r>
              <a:rPr lang="en-GB" sz="2400" b="1" u="sng" dirty="0">
                <a:sym typeface="Wingdings" panose="05000000000000000000" pitchFamily="2" charset="2"/>
              </a:rPr>
              <a:t>Tier</a:t>
            </a:r>
            <a:r>
              <a:rPr lang="en-GB" sz="2400" dirty="0">
                <a:sym typeface="Wingdings" panose="05000000000000000000" pitchFamily="2" charset="2"/>
              </a:rPr>
              <a:t> (</a:t>
            </a:r>
            <a:r>
              <a:rPr lang="en-GB" sz="2400" b="1" dirty="0">
                <a:sym typeface="Wingdings" panose="05000000000000000000" pitchFamily="2" charset="2"/>
              </a:rPr>
              <a:t>animal</a:t>
            </a:r>
            <a:r>
              <a:rPr lang="en-GB" sz="2400" dirty="0">
                <a:sym typeface="Wingdings" panose="05000000000000000000" pitchFamily="2" charset="2"/>
              </a:rPr>
              <a:t>) = sloth</a:t>
            </a:r>
            <a:endParaRPr lang="en-GB" sz="2400" dirty="0"/>
          </a:p>
        </p:txBody>
      </p:sp>
      <p:pic>
        <p:nvPicPr>
          <p:cNvPr id="12" name="Picture 11" descr="An adult sloth holding a baby sloth hanging from a tree branch">
            <a:extLst>
              <a:ext uri="{FF2B5EF4-FFF2-40B4-BE49-F238E27FC236}">
                <a16:creationId xmlns:a16="http://schemas.microsoft.com/office/drawing/2014/main" id="{0F8BF696-1169-332C-9C47-24AC4B5532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304" y="2697166"/>
            <a:ext cx="1318434" cy="1036242"/>
          </a:xfrm>
          <a:prstGeom prst="rect">
            <a:avLst/>
          </a:prstGeom>
        </p:spPr>
      </p:pic>
      <p:sp>
        <p:nvSpPr>
          <p:cNvPr id="13" name="Flowchart: Alternate Process 11">
            <a:extLst>
              <a:ext uri="{FF2B5EF4-FFF2-40B4-BE49-F238E27FC236}">
                <a16:creationId xmlns:a16="http://schemas.microsoft.com/office/drawing/2014/main" id="{58C67328-EEEB-4328-B4E5-BBA18FCC9E96}"/>
              </a:ext>
            </a:extLst>
          </p:cNvPr>
          <p:cNvSpPr/>
          <p:nvPr/>
        </p:nvSpPr>
        <p:spPr>
          <a:xfrm>
            <a:off x="10893287" y="96025"/>
            <a:ext cx="1202180" cy="47383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Auftakt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6428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88A1F-FDDD-2DE2-52DA-349FE50F4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597"/>
            <a:ext cx="10243752" cy="647577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Partnerarbeit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– Interview </a:t>
            </a:r>
            <a:r>
              <a:rPr lang="de-DE" sz="320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über das Deutschlernen!</a:t>
            </a:r>
            <a:br>
              <a:rPr lang="en-GB" sz="320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40F25943-22D9-F00E-DDC4-F110AD07A2E1}"/>
              </a:ext>
            </a:extLst>
          </p:cNvPr>
          <p:cNvSpPr/>
          <p:nvPr/>
        </p:nvSpPr>
        <p:spPr>
          <a:xfrm>
            <a:off x="9996615" y="213557"/>
            <a:ext cx="2089469" cy="47383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sprechen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E01424C-5876-BD43-CC1F-444F1A0DF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781" y="883915"/>
            <a:ext cx="2107378" cy="1392449"/>
          </a:xfrm>
          <a:prstGeom prst="rect">
            <a:avLst/>
          </a:prstGeom>
        </p:spPr>
      </p:pic>
      <p:pic>
        <p:nvPicPr>
          <p:cNvPr id="8" name="Picture 7" descr="Spiral bound notepad with questions on">
            <a:extLst>
              <a:ext uri="{FF2B5EF4-FFF2-40B4-BE49-F238E27FC236}">
                <a16:creationId xmlns:a16="http://schemas.microsoft.com/office/drawing/2014/main" id="{114EEA5A-3354-0524-F8DC-E62A88BBF8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31"/>
            <a:ext cx="9304706" cy="56699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33121F-718C-1AB1-05D0-CDE8BD809DF2}"/>
              </a:ext>
            </a:extLst>
          </p:cNvPr>
          <p:cNvSpPr txBox="1"/>
          <p:nvPr/>
        </p:nvSpPr>
        <p:spPr>
          <a:xfrm>
            <a:off x="317913" y="1761437"/>
            <a:ext cx="7784756" cy="724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Warum lernst du Deutsch?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8501B0-9BCB-41FA-1970-3479016A55A2}"/>
              </a:ext>
            </a:extLst>
          </p:cNvPr>
          <p:cNvSpPr txBox="1"/>
          <p:nvPr/>
        </p:nvSpPr>
        <p:spPr>
          <a:xfrm>
            <a:off x="317913" y="2468814"/>
            <a:ext cx="8534400" cy="724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Hast du eine Lieblingsstadt? Warum?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2535F6-89E1-ABD3-1757-A7367FAA98A1}"/>
              </a:ext>
            </a:extLst>
          </p:cNvPr>
          <p:cNvSpPr txBox="1"/>
          <p:nvPr/>
        </p:nvSpPr>
        <p:spPr>
          <a:xfrm>
            <a:off x="317913" y="3276531"/>
            <a:ext cx="8718550" cy="713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Was findest du an Deutsch schwierig?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FEC18A-C5C0-B0C4-657B-AE32CE35DB17}"/>
              </a:ext>
            </a:extLst>
          </p:cNvPr>
          <p:cNvSpPr txBox="1"/>
          <p:nvPr/>
        </p:nvSpPr>
        <p:spPr>
          <a:xfrm>
            <a:off x="292513" y="4415813"/>
            <a:ext cx="885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4. Hast du einen Tipp für Deutschlehrer oder Deutschlerner?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DC9545-2B4A-610C-5215-75AB95BAA74A}"/>
              </a:ext>
            </a:extLst>
          </p:cNvPr>
          <p:cNvSpPr txBox="1"/>
          <p:nvPr/>
        </p:nvSpPr>
        <p:spPr>
          <a:xfrm>
            <a:off x="292513" y="5226482"/>
            <a:ext cx="8883650" cy="713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5. Hast du ein deutsches Lieblingswort?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129FE3-2522-8CD4-4ECC-AD72A4F2FC6B}"/>
              </a:ext>
            </a:extLst>
          </p:cNvPr>
          <p:cNvSpPr txBox="1"/>
          <p:nvPr/>
        </p:nvSpPr>
        <p:spPr>
          <a:xfrm>
            <a:off x="9131713" y="2485994"/>
            <a:ext cx="27794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Person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stellt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die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Fragen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und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schreibt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Notizen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Person B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antwortet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516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A5435C0-5BEA-4E8C-8D50-F992D6DCDC39}"/>
              </a:ext>
            </a:extLst>
          </p:cNvPr>
          <p:cNvSpPr txBox="1"/>
          <p:nvPr/>
        </p:nvSpPr>
        <p:spPr>
          <a:xfrm>
            <a:off x="403092" y="2934881"/>
            <a:ext cx="11075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3. The many different adjective endings.  Yes, that is the main problem for me. Completely different from Urdu!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CB3F0B-7090-0D25-C185-7A77A6D7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157"/>
            <a:ext cx="5352288" cy="64757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Interview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Übersetzung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CA38A-CD2C-BC6C-36D2-5126035C6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err="1"/>
              <a:t>Übersetzen</a:t>
            </a:r>
            <a:r>
              <a:rPr lang="en-GB" b="1" dirty="0"/>
              <a:t> Sie die </a:t>
            </a:r>
            <a:r>
              <a:rPr lang="en-GB" b="1" dirty="0" err="1"/>
              <a:t>folgenden</a:t>
            </a:r>
            <a:r>
              <a:rPr lang="en-GB" b="1" dirty="0"/>
              <a:t> </a:t>
            </a:r>
            <a:r>
              <a:rPr lang="en-GB" b="1" dirty="0" err="1"/>
              <a:t>Sätze</a:t>
            </a:r>
            <a:r>
              <a:rPr lang="en-GB" b="1" dirty="0"/>
              <a:t> </a:t>
            </a:r>
            <a:r>
              <a:rPr lang="en-GB" b="1" dirty="0" err="1"/>
              <a:t>aus</a:t>
            </a:r>
            <a:r>
              <a:rPr lang="en-GB" b="1" dirty="0"/>
              <a:t> </a:t>
            </a:r>
            <a:r>
              <a:rPr lang="en-GB" b="1" dirty="0" err="1"/>
              <a:t>dem</a:t>
            </a:r>
            <a:r>
              <a:rPr lang="en-GB" b="1" dirty="0"/>
              <a:t> Interview auf </a:t>
            </a:r>
            <a:r>
              <a:rPr lang="en-GB" b="1" dirty="0" err="1"/>
              <a:t>Englisch</a:t>
            </a:r>
            <a:r>
              <a:rPr lang="en-GB" b="1" dirty="0"/>
              <a:t>: </a:t>
            </a:r>
          </a:p>
          <a:p>
            <a:endParaRPr lang="en-GB" b="1" dirty="0"/>
          </a:p>
          <a:p>
            <a:endParaRPr lang="en-GB" dirty="0"/>
          </a:p>
          <a:p>
            <a:endParaRPr lang="de-DE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de-DE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de-DE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de-DE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de-DE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de-DE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de-DE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de-DE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de-DE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e-D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77A87AF3-4502-DAC3-4E8F-0FDFB141A12A}"/>
              </a:ext>
            </a:extLst>
          </p:cNvPr>
          <p:cNvSpPr/>
          <p:nvPr/>
        </p:nvSpPr>
        <p:spPr>
          <a:xfrm>
            <a:off x="10559440" y="153338"/>
            <a:ext cx="1526643" cy="47383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schreiben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5DE1640E-60DD-0CDE-32F7-BE31C166CF1F}"/>
              </a:ext>
            </a:extLst>
          </p:cNvPr>
          <p:cNvSpPr/>
          <p:nvPr/>
        </p:nvSpPr>
        <p:spPr>
          <a:xfrm>
            <a:off x="382287" y="2939587"/>
            <a:ext cx="11103781" cy="863263"/>
          </a:xfrm>
          <a:prstGeom prst="round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Die vielen verschiedenen Adjektivendungen! Ja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das ist für mich das Hauptproblem.  Echt anders als Urdu!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08B5D6-86C8-48FA-A561-01A6445EC1E7}"/>
              </a:ext>
            </a:extLst>
          </p:cNvPr>
          <p:cNvSpPr txBox="1"/>
          <p:nvPr/>
        </p:nvSpPr>
        <p:spPr>
          <a:xfrm>
            <a:off x="388384" y="1539988"/>
            <a:ext cx="1107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1. Interview about learning German.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00E4AA-C988-4706-8912-DB255062F72D}"/>
              </a:ext>
            </a:extLst>
          </p:cNvPr>
          <p:cNvSpPr txBox="1"/>
          <p:nvPr/>
        </p:nvSpPr>
        <p:spPr>
          <a:xfrm>
            <a:off x="388383" y="2113068"/>
            <a:ext cx="11075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2. I am learning German because it is my favourite language. My mother tongue is Urdu, but now my main language is English. 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809F58A0-C7C8-FF97-1453-FE565C33B32B}"/>
              </a:ext>
            </a:extLst>
          </p:cNvPr>
          <p:cNvSpPr/>
          <p:nvPr/>
        </p:nvSpPr>
        <p:spPr>
          <a:xfrm>
            <a:off x="383273" y="2117104"/>
            <a:ext cx="11099115" cy="863263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2. Ich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lerne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Deutsch, weil es meine Lieblingsfremdsprache ist. Meine Muttersprache ist Urdu, aber jetzt ist meine Hauptsprache Englisch.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A414D2-E51A-42D4-A03C-C217C5C20924}"/>
              </a:ext>
            </a:extLst>
          </p:cNvPr>
          <p:cNvSpPr txBox="1"/>
          <p:nvPr/>
        </p:nvSpPr>
        <p:spPr>
          <a:xfrm>
            <a:off x="417166" y="4676919"/>
            <a:ext cx="11075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5. My main tip is to explain the grammar well.  I like answering grammar questions.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6DE7DB-FCA1-45D9-A2E9-6673D7AE8701}"/>
              </a:ext>
            </a:extLst>
          </p:cNvPr>
          <p:cNvSpPr txBox="1"/>
          <p:nvPr/>
        </p:nvSpPr>
        <p:spPr>
          <a:xfrm>
            <a:off x="382287" y="5576231"/>
            <a:ext cx="1107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6. Fridge! “Cool cupboard” in English! That is logical but also funny.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31E403-407D-4616-A3D9-528C63EA111B}"/>
              </a:ext>
            </a:extLst>
          </p:cNvPr>
          <p:cNvSpPr txBox="1"/>
          <p:nvPr/>
        </p:nvSpPr>
        <p:spPr>
          <a:xfrm>
            <a:off x="451124" y="3880523"/>
            <a:ext cx="11075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4. To go to Germany to see my favourite football team, Bayern Munich, play.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6DAFE1EB-D184-D23E-8A7F-4E1B58392C88}"/>
              </a:ext>
            </a:extLst>
          </p:cNvPr>
          <p:cNvSpPr/>
          <p:nvPr/>
        </p:nvSpPr>
        <p:spPr>
          <a:xfrm>
            <a:off x="373064" y="5476891"/>
            <a:ext cx="11120354" cy="863263"/>
          </a:xfrm>
          <a:prstGeom prst="round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6. Kühlschrank! "Cool cupboard", auf Englisch! Das ist logisch, aber auch  lustig. 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8896FC63-C422-E74E-2CEE-3EA47E1330A7}"/>
              </a:ext>
            </a:extLst>
          </p:cNvPr>
          <p:cNvSpPr/>
          <p:nvPr/>
        </p:nvSpPr>
        <p:spPr>
          <a:xfrm>
            <a:off x="378987" y="4613628"/>
            <a:ext cx="11113180" cy="863263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5. Mein Haupttipp ist, die Grammatik gut zu erklären. Ich beantworte gerne  Grammatikfragen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02C80036-293B-1726-8FBA-A1EFABE82405}"/>
              </a:ext>
            </a:extLst>
          </p:cNvPr>
          <p:cNvSpPr/>
          <p:nvPr/>
        </p:nvSpPr>
        <p:spPr>
          <a:xfrm>
            <a:off x="387769" y="3765878"/>
            <a:ext cx="11105648" cy="863263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4.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ach Deutschland zu reisen, um meine Lieblingsfußballmannschaft, Bayern München, spielen zu sehen.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F6212B5F-E9CB-9FBD-EB68-27996B23A111}"/>
              </a:ext>
            </a:extLst>
          </p:cNvPr>
          <p:cNvSpPr/>
          <p:nvPr/>
        </p:nvSpPr>
        <p:spPr>
          <a:xfrm>
            <a:off x="397608" y="1468094"/>
            <a:ext cx="11088460" cy="647577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+mn-cs"/>
              </a:rPr>
              <a:t>1.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Interview über das Deutschlernen</a:t>
            </a:r>
          </a:p>
        </p:txBody>
      </p:sp>
    </p:spTree>
    <p:extLst>
      <p:ext uri="{BB962C8B-B14F-4D97-AF65-F5344CB8AC3E}">
        <p14:creationId xmlns:p14="http://schemas.microsoft.com/office/powerpoint/2010/main" val="45732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3" grpId="0" animBg="1"/>
      <p:bldP spid="12" grpId="0" animBg="1"/>
      <p:bldP spid="10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A5435C0-5BEA-4E8C-8D50-F992D6DCDC39}"/>
              </a:ext>
            </a:extLst>
          </p:cNvPr>
          <p:cNvSpPr txBox="1"/>
          <p:nvPr/>
        </p:nvSpPr>
        <p:spPr>
          <a:xfrm>
            <a:off x="403092" y="2934881"/>
            <a:ext cx="11075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3. The many different adjective endings.  Yes, that is the main problem for me. Completely different from Urdu!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CB3F0B-7090-0D25-C185-7A77A6D7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157"/>
            <a:ext cx="5352288" cy="64757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Interview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Übersetzung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CA38A-CD2C-BC6C-36D2-5126035C6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err="1"/>
              <a:t>Übersetzen</a:t>
            </a:r>
            <a:r>
              <a:rPr lang="en-GB" b="1" dirty="0"/>
              <a:t> Sie die </a:t>
            </a:r>
            <a:r>
              <a:rPr lang="en-GB" b="1" dirty="0" err="1"/>
              <a:t>folgenden</a:t>
            </a:r>
            <a:r>
              <a:rPr lang="en-GB" b="1" dirty="0"/>
              <a:t> </a:t>
            </a:r>
            <a:r>
              <a:rPr lang="en-GB" b="1" dirty="0" err="1"/>
              <a:t>Sätze</a:t>
            </a:r>
            <a:r>
              <a:rPr lang="en-GB" b="1" dirty="0"/>
              <a:t> </a:t>
            </a:r>
            <a:r>
              <a:rPr lang="en-GB" b="1" dirty="0" err="1"/>
              <a:t>aus</a:t>
            </a:r>
            <a:r>
              <a:rPr lang="en-GB" b="1" dirty="0"/>
              <a:t> </a:t>
            </a:r>
            <a:r>
              <a:rPr lang="en-GB" b="1" dirty="0" err="1"/>
              <a:t>dem</a:t>
            </a:r>
            <a:r>
              <a:rPr lang="en-GB" b="1" dirty="0"/>
              <a:t> Interview auf </a:t>
            </a:r>
            <a:r>
              <a:rPr lang="en-GB" b="1" dirty="0" err="1"/>
              <a:t>Englisch</a:t>
            </a:r>
            <a:r>
              <a:rPr lang="en-GB" b="1" dirty="0"/>
              <a:t>: </a:t>
            </a:r>
          </a:p>
          <a:p>
            <a:endParaRPr lang="en-GB" b="1" dirty="0"/>
          </a:p>
          <a:p>
            <a:endParaRPr lang="en-GB" dirty="0"/>
          </a:p>
          <a:p>
            <a:endParaRPr lang="de-DE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de-DE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de-DE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de-DE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de-DE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de-DE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de-DE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de-DE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de-DE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e-D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77A87AF3-4502-DAC3-4E8F-0FDFB141A12A}"/>
              </a:ext>
            </a:extLst>
          </p:cNvPr>
          <p:cNvSpPr/>
          <p:nvPr/>
        </p:nvSpPr>
        <p:spPr>
          <a:xfrm>
            <a:off x="10559440" y="153338"/>
            <a:ext cx="1526643" cy="47383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schreiben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5DE1640E-60DD-0CDE-32F7-BE31C166CF1F}"/>
              </a:ext>
            </a:extLst>
          </p:cNvPr>
          <p:cNvSpPr/>
          <p:nvPr/>
        </p:nvSpPr>
        <p:spPr>
          <a:xfrm>
            <a:off x="382287" y="2939587"/>
            <a:ext cx="11103781" cy="863263"/>
          </a:xfrm>
          <a:prstGeom prst="round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Die vielen verschiedenen Adjektivendungen! Ja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das ist für mich das Hauptproblem.  Echt anders als Urdu!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08B5D6-86C8-48FA-A561-01A6445EC1E7}"/>
              </a:ext>
            </a:extLst>
          </p:cNvPr>
          <p:cNvSpPr txBox="1"/>
          <p:nvPr/>
        </p:nvSpPr>
        <p:spPr>
          <a:xfrm>
            <a:off x="388384" y="1539988"/>
            <a:ext cx="1107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1. Interview about learning German.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00E4AA-C988-4706-8912-DB255062F72D}"/>
              </a:ext>
            </a:extLst>
          </p:cNvPr>
          <p:cNvSpPr txBox="1"/>
          <p:nvPr/>
        </p:nvSpPr>
        <p:spPr>
          <a:xfrm>
            <a:off x="388383" y="2113068"/>
            <a:ext cx="11075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2. I am learning German because it is my favourite language. My mother tongue is Urdu, but now my main language is English. 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809F58A0-C7C8-FF97-1453-FE565C33B32B}"/>
              </a:ext>
            </a:extLst>
          </p:cNvPr>
          <p:cNvSpPr/>
          <p:nvPr/>
        </p:nvSpPr>
        <p:spPr>
          <a:xfrm>
            <a:off x="383273" y="2117104"/>
            <a:ext cx="11099115" cy="863263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2. Ich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lerne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Deutsch, weil es meine Lieblingsfremdsprache ist. Meine Muttersprache ist Urdu, aber jetzt ist meine Hauptsprache Englisch.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A414D2-E51A-42D4-A03C-C217C5C20924}"/>
              </a:ext>
            </a:extLst>
          </p:cNvPr>
          <p:cNvSpPr txBox="1"/>
          <p:nvPr/>
        </p:nvSpPr>
        <p:spPr>
          <a:xfrm>
            <a:off x="417166" y="4676919"/>
            <a:ext cx="11075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5. My main tip is to explain the grammar well.  I like answering grammar questions.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6DE7DB-FCA1-45D9-A2E9-6673D7AE8701}"/>
              </a:ext>
            </a:extLst>
          </p:cNvPr>
          <p:cNvSpPr txBox="1"/>
          <p:nvPr/>
        </p:nvSpPr>
        <p:spPr>
          <a:xfrm>
            <a:off x="382287" y="5576231"/>
            <a:ext cx="1107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6. Fridge! “Cool cupboard” in English! That is logical but also funny.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31E403-407D-4616-A3D9-528C63EA111B}"/>
              </a:ext>
            </a:extLst>
          </p:cNvPr>
          <p:cNvSpPr txBox="1"/>
          <p:nvPr/>
        </p:nvSpPr>
        <p:spPr>
          <a:xfrm>
            <a:off x="451124" y="3880523"/>
            <a:ext cx="11075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4. To go to Germany to see my favourite football team, Bayern Munich, play.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6DAFE1EB-D184-D23E-8A7F-4E1B58392C88}"/>
              </a:ext>
            </a:extLst>
          </p:cNvPr>
          <p:cNvSpPr/>
          <p:nvPr/>
        </p:nvSpPr>
        <p:spPr>
          <a:xfrm>
            <a:off x="373064" y="5476891"/>
            <a:ext cx="11120354" cy="863263"/>
          </a:xfrm>
          <a:prstGeom prst="round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6. Kühlschrank! "Cool cupboard", auf Englisch! Das ist logisch, aber auch  lustig. 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8896FC63-C422-E74E-2CEE-3EA47E1330A7}"/>
              </a:ext>
            </a:extLst>
          </p:cNvPr>
          <p:cNvSpPr/>
          <p:nvPr/>
        </p:nvSpPr>
        <p:spPr>
          <a:xfrm>
            <a:off x="378987" y="4613628"/>
            <a:ext cx="11113180" cy="863263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5. Mein Haupttipp ist, die Grammatik gut zu erklären. Ich beantworte gerne  Grammatikfragen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02C80036-293B-1726-8FBA-A1EFABE82405}"/>
              </a:ext>
            </a:extLst>
          </p:cNvPr>
          <p:cNvSpPr/>
          <p:nvPr/>
        </p:nvSpPr>
        <p:spPr>
          <a:xfrm>
            <a:off x="387769" y="3765878"/>
            <a:ext cx="11105648" cy="863263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4. Ich möchte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meine Lieblingsfußballmannschaft, Bayern München, sehen.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F6212B5F-E9CB-9FBD-EB68-27996B23A111}"/>
              </a:ext>
            </a:extLst>
          </p:cNvPr>
          <p:cNvSpPr/>
          <p:nvPr/>
        </p:nvSpPr>
        <p:spPr>
          <a:xfrm>
            <a:off x="397608" y="1468094"/>
            <a:ext cx="11088460" cy="647577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+mn-cs"/>
              </a:rPr>
              <a:t>1.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Interview über das Deutschlernen</a:t>
            </a:r>
          </a:p>
        </p:txBody>
      </p:sp>
    </p:spTree>
    <p:extLst>
      <p:ext uri="{BB962C8B-B14F-4D97-AF65-F5344CB8AC3E}">
        <p14:creationId xmlns:p14="http://schemas.microsoft.com/office/powerpoint/2010/main" val="23358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3" grpId="0" animBg="1"/>
      <p:bldP spid="12" grpId="0" animBg="1"/>
      <p:bldP spid="10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BC08D0-A259-2E00-9A99-84B35ACE4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Nouns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150A91-828D-823C-B582-C3D4CBFCFF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063" y="877323"/>
            <a:ext cx="11514137" cy="5105400"/>
          </a:xfrm>
        </p:spPr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C344EE-410B-E949-D57E-D06BFBEDB8AA}"/>
              </a:ext>
            </a:extLst>
          </p:cNvPr>
          <p:cNvSpPr txBox="1"/>
          <p:nvPr/>
        </p:nvSpPr>
        <p:spPr>
          <a:xfrm>
            <a:off x="304800" y="877323"/>
            <a:ext cx="11299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German, combine two or more words to create one compound. </a:t>
            </a:r>
          </a:p>
          <a:p>
            <a:endParaRPr lang="en-US" sz="2400" dirty="0"/>
          </a:p>
          <a:p>
            <a:r>
              <a:rPr lang="en-US" sz="2400" b="1" dirty="0" err="1"/>
              <a:t>Zum</a:t>
            </a:r>
            <a:r>
              <a:rPr lang="en-US" sz="2400" b="1" dirty="0"/>
              <a:t> </a:t>
            </a:r>
            <a:r>
              <a:rPr lang="en-US" sz="2400" b="1" dirty="0" err="1"/>
              <a:t>Beispiel</a:t>
            </a:r>
            <a:r>
              <a:rPr lang="en-US" sz="2400" b="1" dirty="0"/>
              <a:t>: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A102583-9362-C061-884B-EA6A61791AC3}"/>
              </a:ext>
            </a:extLst>
          </p:cNvPr>
          <p:cNvSpPr/>
          <p:nvPr/>
        </p:nvSpPr>
        <p:spPr>
          <a:xfrm>
            <a:off x="9223234" y="1294713"/>
            <a:ext cx="2902908" cy="1509851"/>
          </a:xfrm>
          <a:prstGeom prst="wedgeRoundRectCallout">
            <a:avLst>
              <a:gd name="adj1" fmla="val -63741"/>
              <a:gd name="adj2" fmla="val 17812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last noun gives the new compound its gender e.g., </a:t>
            </a:r>
            <a:br>
              <a:rPr lang="en-US" sz="2000" dirty="0"/>
            </a:br>
            <a:r>
              <a:rPr lang="en-US" sz="2000" b="1" dirty="0"/>
              <a:t>die</a:t>
            </a:r>
            <a:r>
              <a:rPr lang="en-US" sz="2000" dirty="0"/>
              <a:t> Hand, </a:t>
            </a:r>
            <a:r>
              <a:rPr lang="en-US" sz="2000" b="1" dirty="0"/>
              <a:t>der</a:t>
            </a:r>
            <a:r>
              <a:rPr lang="en-US" sz="2000" dirty="0"/>
              <a:t> Schuh </a:t>
            </a:r>
            <a:br>
              <a:rPr lang="en-US" sz="2000" dirty="0"/>
            </a:b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b="1" dirty="0">
                <a:sym typeface="Wingdings" panose="05000000000000000000" pitchFamily="2" charset="2"/>
              </a:rPr>
              <a:t>der </a:t>
            </a:r>
            <a:r>
              <a:rPr lang="en-US" sz="2000" dirty="0" err="1">
                <a:sym typeface="Wingdings" panose="05000000000000000000" pitchFamily="2" charset="2"/>
              </a:rPr>
              <a:t>Handschuh</a:t>
            </a:r>
            <a:r>
              <a:rPr lang="en-US" sz="2000" dirty="0">
                <a:sym typeface="Wingdings" panose="05000000000000000000" pitchFamily="2" charset="2"/>
              </a:rPr>
              <a:t>.</a:t>
            </a:r>
            <a:endParaRPr lang="en-GB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81B35F-D9E7-4329-8413-B5D4020A321C}"/>
              </a:ext>
            </a:extLst>
          </p:cNvPr>
          <p:cNvSpPr txBox="1"/>
          <p:nvPr/>
        </p:nvSpPr>
        <p:spPr>
          <a:xfrm>
            <a:off x="304800" y="4681567"/>
            <a:ext cx="75592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Most compounds are nouns but there are also: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9AC511-267E-4FD3-824C-6E8150DCCCCD}"/>
              </a:ext>
            </a:extLst>
          </p:cNvPr>
          <p:cNvSpPr txBox="1"/>
          <p:nvPr/>
        </p:nvSpPr>
        <p:spPr>
          <a:xfrm>
            <a:off x="373063" y="2059978"/>
            <a:ext cx="2889544" cy="461665"/>
          </a:xfrm>
          <a:prstGeom prst="rect">
            <a:avLst/>
          </a:prstGeom>
          <a:solidFill>
            <a:srgbClr val="FFF6D4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Noun + noun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AE50C7-8DF1-42AE-AE0C-F2157C03D514}"/>
              </a:ext>
            </a:extLst>
          </p:cNvPr>
          <p:cNvSpPr txBox="1"/>
          <p:nvPr/>
        </p:nvSpPr>
        <p:spPr>
          <a:xfrm>
            <a:off x="373063" y="2727646"/>
            <a:ext cx="2902907" cy="461665"/>
          </a:xfrm>
          <a:prstGeom prst="rect">
            <a:avLst/>
          </a:prstGeom>
          <a:solidFill>
            <a:srgbClr val="FFF6D4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Adjective + noun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66314E-C5BE-4F39-ACCB-B4DD2A7EC1C5}"/>
              </a:ext>
            </a:extLst>
          </p:cNvPr>
          <p:cNvSpPr txBox="1"/>
          <p:nvPr/>
        </p:nvSpPr>
        <p:spPr>
          <a:xfrm>
            <a:off x="373063" y="3386859"/>
            <a:ext cx="2902907" cy="461665"/>
          </a:xfrm>
          <a:prstGeom prst="rect">
            <a:avLst/>
          </a:prstGeom>
          <a:solidFill>
            <a:srgbClr val="FFF6D4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Verb stem + noun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4DEE07-FE75-4D9C-AEDA-4CA23F9DA5EE}"/>
              </a:ext>
            </a:extLst>
          </p:cNvPr>
          <p:cNvSpPr txBox="1"/>
          <p:nvPr/>
        </p:nvSpPr>
        <p:spPr>
          <a:xfrm>
            <a:off x="373063" y="4028436"/>
            <a:ext cx="2902907" cy="461665"/>
          </a:xfrm>
          <a:prstGeom prst="rect">
            <a:avLst/>
          </a:prstGeom>
          <a:solidFill>
            <a:srgbClr val="FFF6D4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Preposition + noun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7EC6DF-F14A-4BBC-8E7B-C50FBE92291E}"/>
              </a:ext>
            </a:extLst>
          </p:cNvPr>
          <p:cNvSpPr txBox="1"/>
          <p:nvPr/>
        </p:nvSpPr>
        <p:spPr>
          <a:xfrm>
            <a:off x="3322647" y="2049639"/>
            <a:ext cx="576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</a:t>
            </a:r>
            <a:r>
              <a:rPr lang="en-US" sz="2400" dirty="0"/>
              <a:t>and + </a:t>
            </a:r>
            <a:r>
              <a:rPr lang="en-US" sz="2400" b="1" dirty="0"/>
              <a:t>S</a:t>
            </a:r>
            <a:r>
              <a:rPr lang="en-US" sz="2400" dirty="0"/>
              <a:t>chuh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ym typeface="Wingdings" panose="05000000000000000000" pitchFamily="2" charset="2"/>
              </a:rPr>
              <a:t>H</a:t>
            </a:r>
            <a:r>
              <a:rPr lang="en-US" sz="2400" dirty="0" err="1">
                <a:sym typeface="Wingdings" panose="05000000000000000000" pitchFamily="2" charset="2"/>
              </a:rPr>
              <a:t>and</a:t>
            </a:r>
            <a:r>
              <a:rPr lang="en-US" sz="2400" b="1" dirty="0" err="1">
                <a:sym typeface="Wingdings" panose="05000000000000000000" pitchFamily="2" charset="2"/>
              </a:rPr>
              <a:t>s</a:t>
            </a:r>
            <a:r>
              <a:rPr lang="en-US" sz="2400" dirty="0" err="1">
                <a:sym typeface="Wingdings" panose="05000000000000000000" pitchFamily="2" charset="2"/>
              </a:rPr>
              <a:t>chuh</a:t>
            </a:r>
            <a:r>
              <a:rPr lang="en-US" sz="2400" dirty="0">
                <a:sym typeface="Wingdings" panose="05000000000000000000" pitchFamily="2" charset="2"/>
              </a:rPr>
              <a:t> (glove)</a:t>
            </a:r>
            <a:endParaRPr lang="en-US" sz="2400" dirty="0"/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DEA26D9A-9296-40E2-AD25-B10B259DF802}"/>
              </a:ext>
            </a:extLst>
          </p:cNvPr>
          <p:cNvSpPr/>
          <p:nvPr/>
        </p:nvSpPr>
        <p:spPr>
          <a:xfrm>
            <a:off x="5333287" y="1392645"/>
            <a:ext cx="2617640" cy="617187"/>
          </a:xfrm>
          <a:prstGeom prst="wedgeRoundRectCallout">
            <a:avLst>
              <a:gd name="adj1" fmla="val -22212"/>
              <a:gd name="adj2" fmla="val 74578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Only the 1</a:t>
            </a:r>
            <a:r>
              <a:rPr lang="en-US" sz="2000" baseline="30000" dirty="0"/>
              <a:t>st</a:t>
            </a:r>
            <a:r>
              <a:rPr lang="en-US" sz="2000" dirty="0"/>
              <a:t> noun is </a:t>
            </a:r>
            <a:r>
              <a:rPr lang="en-US" sz="2000" dirty="0" err="1"/>
              <a:t>capitalised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507600-EA54-4784-849F-C2C5D66916E7}"/>
              </a:ext>
            </a:extLst>
          </p:cNvPr>
          <p:cNvSpPr txBox="1"/>
          <p:nvPr/>
        </p:nvSpPr>
        <p:spPr>
          <a:xfrm>
            <a:off x="3322647" y="2691601"/>
            <a:ext cx="639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</a:t>
            </a:r>
            <a:r>
              <a:rPr lang="en-US" sz="2400" dirty="0"/>
              <a:t>remd + </a:t>
            </a:r>
            <a:r>
              <a:rPr lang="en-US" sz="2400" b="1" dirty="0"/>
              <a:t>W</a:t>
            </a:r>
            <a:r>
              <a:rPr lang="en-US" sz="2400" dirty="0"/>
              <a:t>ort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ym typeface="Wingdings" panose="05000000000000000000" pitchFamily="2" charset="2"/>
              </a:rPr>
              <a:t>F</a:t>
            </a:r>
            <a:r>
              <a:rPr lang="en-US" sz="2400" dirty="0" err="1">
                <a:sym typeface="Wingdings" panose="05000000000000000000" pitchFamily="2" charset="2"/>
              </a:rPr>
              <a:t>remd</a:t>
            </a:r>
            <a:r>
              <a:rPr lang="en-US" sz="2400" b="1" dirty="0" err="1">
                <a:sym typeface="Wingdings" panose="05000000000000000000" pitchFamily="2" charset="2"/>
              </a:rPr>
              <a:t>w</a:t>
            </a:r>
            <a:r>
              <a:rPr lang="en-US" sz="2400" dirty="0" err="1">
                <a:sym typeface="Wingdings" panose="05000000000000000000" pitchFamily="2" charset="2"/>
              </a:rPr>
              <a:t>ort</a:t>
            </a:r>
            <a:r>
              <a:rPr lang="en-US" sz="2400" dirty="0">
                <a:sym typeface="Wingdings" panose="05000000000000000000" pitchFamily="2" charset="2"/>
              </a:rPr>
              <a:t> (foreign word)</a:t>
            </a:r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4AAD59-D266-43FD-9D6B-DE02FC946045}"/>
              </a:ext>
            </a:extLst>
          </p:cNvPr>
          <p:cNvSpPr txBox="1"/>
          <p:nvPr/>
        </p:nvSpPr>
        <p:spPr>
          <a:xfrm>
            <a:off x="3344232" y="3415596"/>
            <a:ext cx="740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W</a:t>
            </a:r>
            <a:r>
              <a:rPr lang="en-US" sz="2400" dirty="0" err="1"/>
              <a:t>ohn</a:t>
            </a:r>
            <a:r>
              <a:rPr lang="en-US" sz="2400" dirty="0"/>
              <a:t> + </a:t>
            </a:r>
            <a:r>
              <a:rPr lang="en-US" sz="2400" b="1" dirty="0"/>
              <a:t>O</a:t>
            </a:r>
            <a:r>
              <a:rPr lang="en-US" sz="2400" dirty="0"/>
              <a:t>rt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ym typeface="Wingdings" panose="05000000000000000000" pitchFamily="2" charset="2"/>
              </a:rPr>
              <a:t>W</a:t>
            </a:r>
            <a:r>
              <a:rPr lang="en-US" sz="2400" dirty="0" err="1">
                <a:sym typeface="Wingdings" panose="05000000000000000000" pitchFamily="2" charset="2"/>
              </a:rPr>
              <a:t>ohn</a:t>
            </a:r>
            <a:r>
              <a:rPr lang="en-US" sz="2400" b="1" dirty="0" err="1">
                <a:sym typeface="Wingdings" panose="05000000000000000000" pitchFamily="2" charset="2"/>
              </a:rPr>
              <a:t>o</a:t>
            </a:r>
            <a:r>
              <a:rPr lang="en-US" sz="2400" dirty="0" err="1">
                <a:sym typeface="Wingdings" panose="05000000000000000000" pitchFamily="2" charset="2"/>
              </a:rPr>
              <a:t>rt</a:t>
            </a:r>
            <a:r>
              <a:rPr lang="en-US" sz="2400" dirty="0">
                <a:sym typeface="Wingdings" panose="05000000000000000000" pitchFamily="2" charset="2"/>
              </a:rPr>
              <a:t> (place where you live)</a:t>
            </a: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D18F41-8F48-4C5D-8466-113B82EBFD8C}"/>
              </a:ext>
            </a:extLst>
          </p:cNvPr>
          <p:cNvSpPr txBox="1"/>
          <p:nvPr/>
        </p:nvSpPr>
        <p:spPr>
          <a:xfrm>
            <a:off x="3344232" y="4006743"/>
            <a:ext cx="740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</a:t>
            </a:r>
            <a:r>
              <a:rPr lang="en-US" sz="2400" dirty="0" err="1"/>
              <a:t>ach</a:t>
            </a:r>
            <a:r>
              <a:rPr lang="en-US" sz="2400" dirty="0"/>
              <a:t> + </a:t>
            </a:r>
            <a:r>
              <a:rPr lang="en-US" sz="2400" b="1" dirty="0"/>
              <a:t>N</a:t>
            </a:r>
            <a:r>
              <a:rPr lang="en-US" sz="2400" dirty="0"/>
              <a:t>ame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ym typeface="Wingdings" panose="05000000000000000000" pitchFamily="2" charset="2"/>
              </a:rPr>
              <a:t>N</a:t>
            </a:r>
            <a:r>
              <a:rPr lang="en-US" sz="2400" dirty="0" err="1">
                <a:sym typeface="Wingdings" panose="05000000000000000000" pitchFamily="2" charset="2"/>
              </a:rPr>
              <a:t>ach</a:t>
            </a:r>
            <a:r>
              <a:rPr lang="en-US" sz="2400" b="1" dirty="0" err="1">
                <a:sym typeface="Wingdings" panose="05000000000000000000" pitchFamily="2" charset="2"/>
              </a:rPr>
              <a:t>n</a:t>
            </a:r>
            <a:r>
              <a:rPr lang="en-US" sz="2400" dirty="0" err="1">
                <a:sym typeface="Wingdings" panose="05000000000000000000" pitchFamily="2" charset="2"/>
              </a:rPr>
              <a:t>ame</a:t>
            </a:r>
            <a:r>
              <a:rPr lang="en-US" sz="2400" dirty="0">
                <a:sym typeface="Wingdings" panose="05000000000000000000" pitchFamily="2" charset="2"/>
              </a:rPr>
              <a:t> (surname)</a:t>
            </a:r>
            <a:endParaRPr lang="en-US" sz="2400" dirty="0"/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2D91CFF0-28D7-4D9D-A70E-71FDBA6F38EB}"/>
              </a:ext>
            </a:extLst>
          </p:cNvPr>
          <p:cNvSpPr/>
          <p:nvPr/>
        </p:nvSpPr>
        <p:spPr>
          <a:xfrm>
            <a:off x="7864013" y="4428395"/>
            <a:ext cx="4262129" cy="1285981"/>
          </a:xfrm>
          <a:prstGeom prst="wedgeRoundRectCallout">
            <a:avLst>
              <a:gd name="adj1" fmla="val -91277"/>
              <a:gd name="adj2" fmla="val -51074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</a:t>
            </a:r>
            <a:r>
              <a:rPr lang="en-US" sz="2000" b="1" dirty="0"/>
              <a:t>adjective</a:t>
            </a:r>
            <a:r>
              <a:rPr lang="en-US" sz="2000" dirty="0"/>
              <a:t> | </a:t>
            </a:r>
            <a:r>
              <a:rPr lang="en-US" sz="2000" b="1" dirty="0"/>
              <a:t>verb stem </a:t>
            </a:r>
            <a:r>
              <a:rPr lang="en-US" sz="2000" dirty="0"/>
              <a:t>| </a:t>
            </a:r>
            <a:r>
              <a:rPr lang="en-US" sz="2000" b="1" dirty="0"/>
              <a:t>preposition </a:t>
            </a:r>
            <a:r>
              <a:rPr lang="en-US" sz="2000" dirty="0"/>
              <a:t>is capitalized to start the new noun.</a:t>
            </a:r>
            <a:endParaRPr lang="en-GB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2E1B49-CE8B-46A5-8590-5BCE1B4B5456}"/>
              </a:ext>
            </a:extLst>
          </p:cNvPr>
          <p:cNvSpPr txBox="1"/>
          <p:nvPr/>
        </p:nvSpPr>
        <p:spPr>
          <a:xfrm>
            <a:off x="373063" y="5147250"/>
            <a:ext cx="3385582" cy="461665"/>
          </a:xfrm>
          <a:prstGeom prst="rect">
            <a:avLst/>
          </a:prstGeom>
          <a:solidFill>
            <a:srgbClr val="FFF6D4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Adjective + adjective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5C8547-150A-4DBD-93A9-DF2D25FADFEA}"/>
              </a:ext>
            </a:extLst>
          </p:cNvPr>
          <p:cNvSpPr txBox="1"/>
          <p:nvPr/>
        </p:nvSpPr>
        <p:spPr>
          <a:xfrm>
            <a:off x="373063" y="5695436"/>
            <a:ext cx="3385582" cy="461665"/>
          </a:xfrm>
          <a:prstGeom prst="rect">
            <a:avLst/>
          </a:prstGeom>
          <a:solidFill>
            <a:srgbClr val="FFF6D4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Verb + preposition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237915-8536-4D4E-AAA0-E2C724404A14}"/>
              </a:ext>
            </a:extLst>
          </p:cNvPr>
          <p:cNvSpPr txBox="1"/>
          <p:nvPr/>
        </p:nvSpPr>
        <p:spPr>
          <a:xfrm>
            <a:off x="3758645" y="5107443"/>
            <a:ext cx="576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ym typeface="Wingdings" panose="05000000000000000000" pitchFamily="2" charset="2"/>
              </a:rPr>
              <a:t>d</a:t>
            </a:r>
            <a:r>
              <a:rPr lang="en-US" sz="2400" dirty="0" err="1">
                <a:sym typeface="Wingdings" panose="05000000000000000000" pitchFamily="2" charset="2"/>
              </a:rPr>
              <a:t>unkel</a:t>
            </a:r>
            <a:r>
              <a:rPr lang="en-US" sz="2400" b="1" dirty="0" err="1">
                <a:sym typeface="Wingdings" panose="05000000000000000000" pitchFamily="2" charset="2"/>
              </a:rPr>
              <a:t>g</a:t>
            </a:r>
            <a:r>
              <a:rPr lang="en-US" sz="2400" dirty="0" err="1">
                <a:sym typeface="Wingdings" panose="05000000000000000000" pitchFamily="2" charset="2"/>
              </a:rPr>
              <a:t>rün</a:t>
            </a:r>
            <a:r>
              <a:rPr lang="en-US" sz="2400" dirty="0">
                <a:sym typeface="Wingdings" panose="05000000000000000000" pitchFamily="2" charset="2"/>
              </a:rPr>
              <a:t>(dark green)</a:t>
            </a:r>
            <a:endParaRPr lang="en-US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1ED46B-226C-49C2-9A39-8747453151BD}"/>
              </a:ext>
            </a:extLst>
          </p:cNvPr>
          <p:cNvSpPr txBox="1"/>
          <p:nvPr/>
        </p:nvSpPr>
        <p:spPr>
          <a:xfrm>
            <a:off x="3758645" y="5655629"/>
            <a:ext cx="338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ym typeface="Wingdings" panose="05000000000000000000" pitchFamily="2" charset="2"/>
              </a:rPr>
              <a:t>a</a:t>
            </a:r>
            <a:r>
              <a:rPr lang="en-US" sz="2400" dirty="0" err="1">
                <a:sym typeface="Wingdings" panose="05000000000000000000" pitchFamily="2" charset="2"/>
              </a:rPr>
              <a:t>us</a:t>
            </a:r>
            <a:r>
              <a:rPr lang="en-US" sz="2400" b="1" dirty="0" err="1">
                <a:sym typeface="Wingdings" panose="05000000000000000000" pitchFamily="2" charset="2"/>
              </a:rPr>
              <a:t>g</a:t>
            </a:r>
            <a:r>
              <a:rPr lang="en-US" sz="2400" dirty="0" err="1">
                <a:sym typeface="Wingdings" panose="05000000000000000000" pitchFamily="2" charset="2"/>
              </a:rPr>
              <a:t>ehen</a:t>
            </a:r>
            <a:r>
              <a:rPr lang="en-US" sz="2400" dirty="0">
                <a:sym typeface="Wingdings" panose="05000000000000000000" pitchFamily="2" charset="2"/>
              </a:rPr>
              <a:t> (to go out)</a:t>
            </a:r>
            <a:endParaRPr lang="en-US" sz="2400" dirty="0"/>
          </a:p>
        </p:txBody>
      </p:sp>
      <p:sp>
        <p:nvSpPr>
          <p:cNvPr id="38" name="Flowchart: Alternate Process 11">
            <a:extLst>
              <a:ext uri="{FF2B5EF4-FFF2-40B4-BE49-F238E27FC236}">
                <a16:creationId xmlns:a16="http://schemas.microsoft.com/office/drawing/2014/main" id="{C739341C-1443-4955-9C5A-772C3CFD985B}"/>
              </a:ext>
            </a:extLst>
          </p:cNvPr>
          <p:cNvSpPr/>
          <p:nvPr/>
        </p:nvSpPr>
        <p:spPr>
          <a:xfrm>
            <a:off x="10416208" y="96025"/>
            <a:ext cx="1679259" cy="47383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Grammatik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6800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4" grpId="0"/>
      <p:bldP spid="16" grpId="0" animBg="1"/>
      <p:bldP spid="17" grpId="0" animBg="1"/>
      <p:bldP spid="18" grpId="0" animBg="1"/>
      <p:bldP spid="19" grpId="0" animBg="1"/>
      <p:bldP spid="28" grpId="0"/>
      <p:bldP spid="29" grpId="0" animBg="1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01828-C529-8EFF-CD10-2DA48CDF4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3557"/>
            <a:ext cx="4384111" cy="647577"/>
          </a:xfrm>
        </p:spPr>
        <p:txBody>
          <a:bodyPr/>
          <a:lstStyle/>
          <a:p>
            <a:r>
              <a:rPr lang="en-US" dirty="0"/>
              <a:t>Connecting letters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73A3F-9DB7-DCBF-AE19-92F3BA9AF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063" y="1036736"/>
            <a:ext cx="11514137" cy="5105400"/>
          </a:xfrm>
        </p:spPr>
        <p:txBody>
          <a:bodyPr>
            <a:normAutofit/>
          </a:bodyPr>
          <a:lstStyle/>
          <a:p>
            <a:r>
              <a:rPr lang="en-US" dirty="0"/>
              <a:t>Compounds sometimes have </a:t>
            </a:r>
            <a:r>
              <a:rPr lang="en-US" b="1" dirty="0"/>
              <a:t>fewer</a:t>
            </a:r>
            <a:r>
              <a:rPr lang="en-US" dirty="0"/>
              <a:t> or </a:t>
            </a:r>
            <a:r>
              <a:rPr lang="en-US" b="1" dirty="0"/>
              <a:t>additional </a:t>
            </a:r>
            <a:r>
              <a:rPr lang="en-US" dirty="0"/>
              <a:t>letters to make them easier to say: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48A256AC-900C-713A-6841-6A84D3FA8A55}"/>
              </a:ext>
            </a:extLst>
          </p:cNvPr>
          <p:cNvSpPr/>
          <p:nvPr/>
        </p:nvSpPr>
        <p:spPr>
          <a:xfrm>
            <a:off x="145775" y="5163769"/>
            <a:ext cx="3393282" cy="1028471"/>
          </a:xfrm>
          <a:prstGeom prst="wedgeEllipseCallout">
            <a:avLst>
              <a:gd name="adj1" fmla="val 56900"/>
              <a:gd name="adj2" fmla="val -31563"/>
            </a:avLst>
          </a:prstGeom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6E9A66E9-6250-11BF-5922-23805A8818D0}"/>
              </a:ext>
            </a:extLst>
          </p:cNvPr>
          <p:cNvSpPr/>
          <p:nvPr/>
        </p:nvSpPr>
        <p:spPr>
          <a:xfrm>
            <a:off x="10416208" y="96025"/>
            <a:ext cx="1679259" cy="47383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Grammatik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24FA2B-BAF1-1483-C3CF-65AF6CDFAD3F}"/>
              </a:ext>
            </a:extLst>
          </p:cNvPr>
          <p:cNvSpPr txBox="1"/>
          <p:nvPr/>
        </p:nvSpPr>
        <p:spPr>
          <a:xfrm>
            <a:off x="528687" y="3548830"/>
            <a:ext cx="8646239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GB" sz="2400" b="1" dirty="0"/>
              <a:t>+</a:t>
            </a:r>
            <a:r>
              <a:rPr lang="en-GB" sz="2400" dirty="0"/>
              <a:t>‘</a:t>
            </a:r>
            <a:r>
              <a:rPr lang="en-GB" sz="2400" b="1" dirty="0"/>
              <a:t>e</a:t>
            </a:r>
            <a:r>
              <a:rPr lang="en-GB" sz="2400" dirty="0"/>
              <a:t>’ e.g., Tag + </a:t>
            </a:r>
            <a:r>
              <a:rPr lang="en-GB" sz="2400" b="1" dirty="0"/>
              <a:t>e</a:t>
            </a:r>
            <a:r>
              <a:rPr lang="en-GB" sz="2400" dirty="0"/>
              <a:t> + Buch – </a:t>
            </a:r>
            <a:r>
              <a:rPr lang="en-GB" sz="2400" dirty="0" err="1"/>
              <a:t>Tag</a:t>
            </a:r>
            <a:r>
              <a:rPr lang="en-GB" sz="2400" b="1" dirty="0" err="1"/>
              <a:t>e</a:t>
            </a:r>
            <a:r>
              <a:rPr lang="en-GB" sz="2400" dirty="0" err="1"/>
              <a:t>buch</a:t>
            </a:r>
            <a:r>
              <a:rPr lang="en-GB" sz="2400" dirty="0"/>
              <a:t> = diary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026AB3-A9E5-C483-B665-04E24776C8E1}"/>
              </a:ext>
            </a:extLst>
          </p:cNvPr>
          <p:cNvSpPr txBox="1"/>
          <p:nvPr/>
        </p:nvSpPr>
        <p:spPr>
          <a:xfrm>
            <a:off x="528687" y="2679633"/>
            <a:ext cx="8646239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GB" sz="2400" b="1" dirty="0"/>
              <a:t>+</a:t>
            </a:r>
            <a:r>
              <a:rPr lang="en-GB" sz="2400" dirty="0"/>
              <a:t>‘</a:t>
            </a:r>
            <a:r>
              <a:rPr lang="en-GB" sz="2400" b="1" dirty="0"/>
              <a:t>s/</a:t>
            </a:r>
            <a:r>
              <a:rPr lang="en-GB" sz="2400" b="1" dirty="0" err="1"/>
              <a:t>es</a:t>
            </a:r>
            <a:r>
              <a:rPr lang="en-GB" sz="2400" dirty="0" err="1"/>
              <a:t>’</a:t>
            </a:r>
            <a:r>
              <a:rPr lang="en-GB" sz="2400" dirty="0"/>
              <a:t> e.g., Arbeit + </a:t>
            </a:r>
            <a:r>
              <a:rPr lang="en-GB" sz="2400" b="1" dirty="0"/>
              <a:t>s </a:t>
            </a:r>
            <a:r>
              <a:rPr lang="en-GB" sz="2400" dirty="0"/>
              <a:t>+ Tag – </a:t>
            </a:r>
            <a:r>
              <a:rPr lang="en-GB" sz="2400" dirty="0" err="1"/>
              <a:t>Arbeit</a:t>
            </a:r>
            <a:r>
              <a:rPr lang="en-GB" sz="2400" b="1" dirty="0" err="1"/>
              <a:t>s</a:t>
            </a:r>
            <a:r>
              <a:rPr lang="en-GB" sz="2400" dirty="0" err="1"/>
              <a:t>tag</a:t>
            </a:r>
            <a:r>
              <a:rPr lang="en-GB" sz="2400" dirty="0"/>
              <a:t> = working 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8E5C4B-BE9D-4313-35B7-7BD07D999376}"/>
              </a:ext>
            </a:extLst>
          </p:cNvPr>
          <p:cNvSpPr txBox="1"/>
          <p:nvPr/>
        </p:nvSpPr>
        <p:spPr>
          <a:xfrm>
            <a:off x="528688" y="4470427"/>
            <a:ext cx="11358512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GB" sz="2400" b="1" dirty="0"/>
              <a:t>+</a:t>
            </a:r>
            <a:r>
              <a:rPr lang="en-GB" sz="2400" dirty="0"/>
              <a:t>‘</a:t>
            </a:r>
            <a:r>
              <a:rPr lang="en-GB" sz="2400" b="1" dirty="0"/>
              <a:t>n/ </a:t>
            </a:r>
            <a:r>
              <a:rPr lang="en-GB" sz="2400" b="1" dirty="0" err="1"/>
              <a:t>en</a:t>
            </a:r>
            <a:r>
              <a:rPr lang="en-GB" sz="2400" dirty="0"/>
              <a:t>’ e.g., </a:t>
            </a:r>
            <a:r>
              <a:rPr lang="en-GB" sz="2400" dirty="0" err="1"/>
              <a:t>Sprache</a:t>
            </a:r>
            <a:r>
              <a:rPr lang="en-GB" sz="2400" dirty="0"/>
              <a:t> + </a:t>
            </a:r>
            <a:r>
              <a:rPr lang="en-GB" sz="2400" b="1" dirty="0"/>
              <a:t>n</a:t>
            </a:r>
            <a:r>
              <a:rPr lang="en-GB" sz="2400" dirty="0"/>
              <a:t> + </a:t>
            </a:r>
            <a:r>
              <a:rPr lang="en-GB" sz="2400" dirty="0" err="1"/>
              <a:t>Frage</a:t>
            </a:r>
            <a:r>
              <a:rPr lang="en-GB" sz="2400" dirty="0"/>
              <a:t> – </a:t>
            </a:r>
            <a:r>
              <a:rPr lang="en-GB" sz="2400" dirty="0" err="1"/>
              <a:t>Sprache</a:t>
            </a:r>
            <a:r>
              <a:rPr lang="en-GB" sz="2400" b="1" dirty="0" err="1"/>
              <a:t>n</a:t>
            </a:r>
            <a:r>
              <a:rPr lang="en-GB" sz="2400" dirty="0" err="1"/>
              <a:t>frage</a:t>
            </a:r>
            <a:r>
              <a:rPr lang="en-GB" sz="2400" dirty="0"/>
              <a:t> = language question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71725B1-1948-4D77-8759-A59D19DEBE59}"/>
              </a:ext>
            </a:extLst>
          </p:cNvPr>
          <p:cNvSpPr/>
          <p:nvPr/>
        </p:nvSpPr>
        <p:spPr>
          <a:xfrm>
            <a:off x="9673267" y="1786297"/>
            <a:ext cx="2145670" cy="1494181"/>
          </a:xfrm>
          <a:prstGeom prst="wedgeRoundRectCallout">
            <a:avLst>
              <a:gd name="adj1" fmla="val -17881"/>
              <a:gd name="adj2" fmla="val 85328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Connectors are needed for about 1/3 compounds.</a:t>
            </a:r>
            <a:endParaRPr lang="en-GB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449D2D-13C5-4AF1-879F-F2D1967F85C9}"/>
              </a:ext>
            </a:extLst>
          </p:cNvPr>
          <p:cNvSpPr txBox="1"/>
          <p:nvPr/>
        </p:nvSpPr>
        <p:spPr>
          <a:xfrm>
            <a:off x="528688" y="1894523"/>
            <a:ext cx="8646238" cy="46166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GB" sz="2400" b="1" dirty="0"/>
              <a:t>-</a:t>
            </a:r>
            <a:r>
              <a:rPr lang="en-GB" sz="2400" dirty="0"/>
              <a:t>‘</a:t>
            </a:r>
            <a:r>
              <a:rPr lang="en-GB" sz="2400" b="1" dirty="0"/>
              <a:t>e</a:t>
            </a:r>
            <a:r>
              <a:rPr lang="en-GB" sz="2400" dirty="0"/>
              <a:t>’ e.g., Schule - </a:t>
            </a:r>
            <a:r>
              <a:rPr lang="en-GB" sz="2400" b="1" dirty="0"/>
              <a:t>e</a:t>
            </a:r>
            <a:r>
              <a:rPr lang="en-GB" sz="2400" dirty="0"/>
              <a:t> + Buch – </a:t>
            </a:r>
            <a:r>
              <a:rPr lang="en-GB" sz="2400" dirty="0" err="1"/>
              <a:t>Schulbuch</a:t>
            </a:r>
            <a:r>
              <a:rPr lang="en-GB" sz="2400" dirty="0"/>
              <a:t> = school book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67586B-FA54-495D-BCFB-83E032F5AD6A}"/>
              </a:ext>
            </a:extLst>
          </p:cNvPr>
          <p:cNvSpPr txBox="1"/>
          <p:nvPr/>
        </p:nvSpPr>
        <p:spPr>
          <a:xfrm>
            <a:off x="145774" y="5312546"/>
            <a:ext cx="34058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There is no limit to the length of compounds!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3A4F3D-626F-BA93-8E1E-70795572FB13}"/>
              </a:ext>
            </a:extLst>
          </p:cNvPr>
          <p:cNvSpPr/>
          <p:nvPr/>
        </p:nvSpPr>
        <p:spPr>
          <a:xfrm>
            <a:off x="4198776" y="5107694"/>
            <a:ext cx="7620161" cy="1153527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Sprachenlernmöglichkeiten</a:t>
            </a:r>
            <a:r>
              <a:rPr lang="en-US" sz="2400" dirty="0"/>
              <a:t> | </a:t>
            </a:r>
            <a:r>
              <a:rPr lang="en-US" sz="2400" dirty="0" err="1"/>
              <a:t>Fremdwörterbuch</a:t>
            </a:r>
            <a:r>
              <a:rPr lang="en-US" sz="2400" dirty="0"/>
              <a:t> | </a:t>
            </a:r>
            <a:r>
              <a:rPr lang="en-US" sz="2400" dirty="0" err="1"/>
              <a:t>Fremdsprachenunterrichtsmaterialien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2795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5" grpId="0" animBg="1"/>
      <p:bldP spid="7" grpId="0" animBg="1"/>
      <p:bldP spid="14" grpId="0" animBg="1"/>
      <p:bldP spid="15" grpId="0" animBg="1"/>
      <p:bldP spid="16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8E8F5-6B64-DC74-BE9F-840B369B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7"/>
            <a:ext cx="4732638" cy="647577"/>
          </a:xfrm>
        </p:spPr>
        <p:txBody>
          <a:bodyPr/>
          <a:lstStyle/>
          <a:p>
            <a:r>
              <a:rPr lang="en-US" dirty="0"/>
              <a:t>Word Patterns 1 &amp;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9A0A2-8834-EA2A-4A79-C1CC35ACA6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931" y="1065213"/>
            <a:ext cx="4270139" cy="541165"/>
          </a:xfrm>
        </p:spPr>
        <p:txBody>
          <a:bodyPr>
            <a:noAutofit/>
          </a:bodyPr>
          <a:lstStyle/>
          <a:p>
            <a:r>
              <a:rPr lang="en-US" dirty="0"/>
              <a:t>Remember: </a:t>
            </a:r>
            <a:r>
              <a:rPr lang="en-US" b="1" dirty="0" err="1"/>
              <a:t>Lieblings</a:t>
            </a:r>
            <a:r>
              <a:rPr lang="en-US" dirty="0"/>
              <a:t>- = ?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29CE3203-EAD1-264E-3952-1A5C30E023E8}"/>
              </a:ext>
            </a:extLst>
          </p:cNvPr>
          <p:cNvSpPr/>
          <p:nvPr/>
        </p:nvSpPr>
        <p:spPr>
          <a:xfrm>
            <a:off x="10468363" y="111272"/>
            <a:ext cx="1627820" cy="47383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Grammatik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439A5D-C344-4941-9E3B-7AD2D7F8DFF8}"/>
              </a:ext>
            </a:extLst>
          </p:cNvPr>
          <p:cNvSpPr txBox="1"/>
          <p:nvPr/>
        </p:nvSpPr>
        <p:spPr>
          <a:xfrm>
            <a:off x="4324865" y="1028417"/>
            <a:ext cx="2375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favourite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6DA8A9-358D-70B1-2404-75EC20C59E83}"/>
              </a:ext>
            </a:extLst>
          </p:cNvPr>
          <p:cNvSpPr txBox="1"/>
          <p:nvPr/>
        </p:nvSpPr>
        <p:spPr>
          <a:xfrm>
            <a:off x="2215649" y="1526878"/>
            <a:ext cx="2109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Haupt</a:t>
            </a:r>
            <a:r>
              <a:rPr lang="en-US" sz="2400" dirty="0"/>
              <a:t>-     = ?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449A3F-78F1-4ECF-1B09-38053AF7C8CE}"/>
              </a:ext>
            </a:extLst>
          </p:cNvPr>
          <p:cNvSpPr txBox="1"/>
          <p:nvPr/>
        </p:nvSpPr>
        <p:spPr>
          <a:xfrm>
            <a:off x="4324865" y="1539234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main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FFF25-98ED-E192-549B-F80B97511AE6}"/>
              </a:ext>
            </a:extLst>
          </p:cNvPr>
          <p:cNvSpPr txBox="1"/>
          <p:nvPr/>
        </p:nvSpPr>
        <p:spPr>
          <a:xfrm>
            <a:off x="338931" y="2518855"/>
            <a:ext cx="10155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They work exactly like other compound nouns: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F40634-085E-EB6D-0919-559B4A6ADE6A}"/>
              </a:ext>
            </a:extLst>
          </p:cNvPr>
          <p:cNvSpPr txBox="1"/>
          <p:nvPr/>
        </p:nvSpPr>
        <p:spPr>
          <a:xfrm>
            <a:off x="360053" y="3137466"/>
            <a:ext cx="8510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Lieblings</a:t>
            </a:r>
            <a:r>
              <a:rPr lang="en-US" sz="2400" dirty="0"/>
              <a:t> + </a:t>
            </a:r>
            <a:r>
              <a:rPr lang="en-US" sz="2400" dirty="0" err="1"/>
              <a:t>Sprache</a:t>
            </a:r>
            <a:r>
              <a:rPr lang="en-US" sz="2400" dirty="0"/>
              <a:t> (f)  =	 </a:t>
            </a:r>
            <a:r>
              <a:rPr lang="en-US" sz="2400" dirty="0" err="1"/>
              <a:t>Lieblingssprache</a:t>
            </a:r>
            <a:r>
              <a:rPr lang="en-US" sz="2400" dirty="0"/>
              <a:t> (f)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  <a:r>
              <a:rPr lang="en-US" sz="2400" dirty="0" err="1"/>
              <a:t>Meine</a:t>
            </a:r>
            <a:r>
              <a:rPr lang="en-US" sz="2400" dirty="0"/>
              <a:t> </a:t>
            </a:r>
            <a:r>
              <a:rPr lang="en-US" sz="2400" b="1" dirty="0" err="1"/>
              <a:t>Lieblingssprache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… !</a:t>
            </a:r>
          </a:p>
          <a:p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381A25-D77C-139F-5B7C-742282AEC232}"/>
              </a:ext>
            </a:extLst>
          </p:cNvPr>
          <p:cNvSpPr txBox="1"/>
          <p:nvPr/>
        </p:nvSpPr>
        <p:spPr>
          <a:xfrm>
            <a:off x="357075" y="4823291"/>
            <a:ext cx="8912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Haupt + </a:t>
            </a:r>
            <a:r>
              <a:rPr lang="en-US" sz="2400" dirty="0" err="1"/>
              <a:t>Unterschied</a:t>
            </a:r>
            <a:r>
              <a:rPr lang="en-US" sz="2400" dirty="0"/>
              <a:t> (m) = </a:t>
            </a:r>
            <a:r>
              <a:rPr lang="en-US" sz="2400" dirty="0" err="1"/>
              <a:t>Hauptunterschied</a:t>
            </a:r>
            <a:r>
              <a:rPr lang="en-US" sz="2400" dirty="0"/>
              <a:t> (m)</a:t>
            </a:r>
          </a:p>
          <a:p>
            <a:endParaRPr lang="en-US" sz="2400" dirty="0"/>
          </a:p>
          <a:p>
            <a:r>
              <a:rPr lang="en-US" sz="2400" dirty="0"/>
              <a:t>	Der </a:t>
            </a:r>
            <a:r>
              <a:rPr lang="en-US" sz="2400" b="1" dirty="0" err="1"/>
              <a:t>Hauptunterschied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…</a:t>
            </a:r>
          </a:p>
          <a:p>
            <a:endParaRPr lang="en-US" sz="2400" dirty="0"/>
          </a:p>
          <a:p>
            <a:endParaRPr lang="en-GB" sz="2400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571D922-5787-4E4D-B477-D08B5C165A56}"/>
              </a:ext>
            </a:extLst>
          </p:cNvPr>
          <p:cNvSpPr/>
          <p:nvPr/>
        </p:nvSpPr>
        <p:spPr>
          <a:xfrm>
            <a:off x="6512719" y="562875"/>
            <a:ext cx="3955644" cy="1278902"/>
          </a:xfrm>
          <a:prstGeom prst="wedgeRoundRectCallout">
            <a:avLst>
              <a:gd name="adj1" fmla="val -70144"/>
              <a:gd name="adj2" fmla="val 45952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Add these prefixes before almost any noun to make a new word.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590BE4-A80B-422F-A0F1-DB2B85A16CDA}"/>
              </a:ext>
            </a:extLst>
          </p:cNvPr>
          <p:cNvSpPr txBox="1"/>
          <p:nvPr/>
        </p:nvSpPr>
        <p:spPr>
          <a:xfrm>
            <a:off x="6512719" y="3892997"/>
            <a:ext cx="6175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My </a:t>
            </a:r>
            <a:r>
              <a:rPr lang="en-US" sz="2400" b="1" dirty="0" err="1"/>
              <a:t>favourite</a:t>
            </a:r>
            <a:r>
              <a:rPr lang="en-US" sz="2400" b="1" dirty="0"/>
              <a:t> language </a:t>
            </a:r>
            <a:r>
              <a:rPr lang="en-US" sz="2400" dirty="0"/>
              <a:t>is … 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878AC3-A4DB-4C28-9822-7F8B7222A71A}"/>
              </a:ext>
            </a:extLst>
          </p:cNvPr>
          <p:cNvSpPr txBox="1"/>
          <p:nvPr/>
        </p:nvSpPr>
        <p:spPr>
          <a:xfrm>
            <a:off x="6512719" y="5657671"/>
            <a:ext cx="5583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main difference </a:t>
            </a:r>
            <a:r>
              <a:rPr lang="en-US" sz="2400" dirty="0"/>
              <a:t>is …</a:t>
            </a:r>
          </a:p>
        </p:txBody>
      </p:sp>
    </p:spTree>
    <p:extLst>
      <p:ext uri="{BB962C8B-B14F-4D97-AF65-F5344CB8AC3E}">
        <p14:creationId xmlns:p14="http://schemas.microsoft.com/office/powerpoint/2010/main" val="424294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11" grpId="0"/>
      <p:bldP spid="12" grpId="0"/>
      <p:bldP spid="13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96BA-5EB5-35F1-B8AC-AF925C26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Compound Nouns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40EC8-3CC5-066E-BFEB-A28DAE686C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4523232" y="3429000"/>
            <a:ext cx="3803901" cy="3976053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FF66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endParaRPr lang="en-GB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B3605F87-6ED2-365C-2F75-CE6A989550BC}"/>
              </a:ext>
            </a:extLst>
          </p:cNvPr>
          <p:cNvSpPr/>
          <p:nvPr/>
        </p:nvSpPr>
        <p:spPr>
          <a:xfrm>
            <a:off x="8513805" y="213557"/>
            <a:ext cx="3090366" cy="47383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Grammatik</a:t>
            </a:r>
            <a:endParaRPr lang="en-GB" sz="2400" b="1" dirty="0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B942FADD-997C-5D70-0765-ACB0A083EA3A}"/>
              </a:ext>
            </a:extLst>
          </p:cNvPr>
          <p:cNvSpPr/>
          <p:nvPr/>
        </p:nvSpPr>
        <p:spPr>
          <a:xfrm>
            <a:off x="148281" y="861134"/>
            <a:ext cx="11495077" cy="5210482"/>
          </a:xfrm>
          <a:prstGeom prst="flowChartConnector">
            <a:avLst/>
          </a:prstGeom>
          <a:noFill/>
          <a:ln w="571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890B1A-ED1A-7ED6-EEEC-1AB91570942D}"/>
              </a:ext>
            </a:extLst>
          </p:cNvPr>
          <p:cNvSpPr txBox="1"/>
          <p:nvPr/>
        </p:nvSpPr>
        <p:spPr>
          <a:xfrm>
            <a:off x="4261909" y="1246820"/>
            <a:ext cx="1244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a typeface="Times New Roman" panose="02020603050405020304" pitchFamily="18" charset="0"/>
                <a:cs typeface="Calibri" panose="020F0502020204030204" pitchFamily="34" charset="0"/>
              </a:rPr>
              <a:t>Artikel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DC718B-45CF-32CB-8EAB-DEFB3376B137}"/>
              </a:ext>
            </a:extLst>
          </p:cNvPr>
          <p:cNvSpPr txBox="1"/>
          <p:nvPr/>
        </p:nvSpPr>
        <p:spPr>
          <a:xfrm>
            <a:off x="6538702" y="2206751"/>
            <a:ext cx="1877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Bedeutung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C30EF6-BEAD-5602-478E-C272A21D2ABC}"/>
              </a:ext>
            </a:extLst>
          </p:cNvPr>
          <p:cNvSpPr txBox="1"/>
          <p:nvPr/>
        </p:nvSpPr>
        <p:spPr>
          <a:xfrm>
            <a:off x="6927608" y="3235542"/>
            <a:ext cx="1877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ea typeface="Times New Roman" panose="02020603050405020304" pitchFamily="18" charset="0"/>
                <a:cs typeface="Calibri" panose="020F0502020204030204" pitchFamily="34" charset="0"/>
              </a:rPr>
              <a:t>Gespräch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A9358-6A45-C974-67A2-DF7CCC44918E}"/>
              </a:ext>
            </a:extLst>
          </p:cNvPr>
          <p:cNvSpPr txBox="1"/>
          <p:nvPr/>
        </p:nvSpPr>
        <p:spPr>
          <a:xfrm>
            <a:off x="4957035" y="3578091"/>
            <a:ext cx="93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Sinn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C6F822-619B-F86E-8FA2-47714620B7B0}"/>
              </a:ext>
            </a:extLst>
          </p:cNvPr>
          <p:cNvSpPr txBox="1"/>
          <p:nvPr/>
        </p:nvSpPr>
        <p:spPr>
          <a:xfrm>
            <a:off x="3171803" y="2899074"/>
            <a:ext cx="93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Satz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FF058D-D8BB-C7C4-4C36-D66AF1C74397}"/>
              </a:ext>
            </a:extLst>
          </p:cNvPr>
          <p:cNvSpPr txBox="1"/>
          <p:nvPr/>
        </p:nvSpPr>
        <p:spPr>
          <a:xfrm>
            <a:off x="6729986" y="4191914"/>
            <a:ext cx="1462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Reihe</a:t>
            </a:r>
            <a:endParaRPr lang="en-GB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AC7D56-980E-089C-87E8-D42D928BFF50}"/>
              </a:ext>
            </a:extLst>
          </p:cNvPr>
          <p:cNvSpPr txBox="1"/>
          <p:nvPr/>
        </p:nvSpPr>
        <p:spPr>
          <a:xfrm>
            <a:off x="5626607" y="1315398"/>
            <a:ext cx="1424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Abend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3E84D4-CC74-35D9-492F-42F48AB48E2F}"/>
              </a:ext>
            </a:extLst>
          </p:cNvPr>
          <p:cNvSpPr txBox="1"/>
          <p:nvPr/>
        </p:nvSpPr>
        <p:spPr>
          <a:xfrm>
            <a:off x="676943" y="2683726"/>
            <a:ext cx="2011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ea typeface="Times New Roman" panose="02020603050405020304" pitchFamily="18" charset="0"/>
                <a:cs typeface="Calibri" panose="020F0502020204030204" pitchFamily="34" charset="0"/>
              </a:rPr>
              <a:t>Unterschied</a:t>
            </a:r>
            <a:r>
              <a:rPr lang="en-GB" sz="24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GB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0B25D-D473-7D81-A624-198848CEEB43}"/>
              </a:ext>
            </a:extLst>
          </p:cNvPr>
          <p:cNvSpPr txBox="1"/>
          <p:nvPr/>
        </p:nvSpPr>
        <p:spPr>
          <a:xfrm>
            <a:off x="9159258" y="4015863"/>
            <a:ext cx="121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Kind</a:t>
            </a:r>
            <a:endParaRPr lang="en-GB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2CB416-53E4-DA1B-7F62-F1B6CF60AB0D}"/>
              </a:ext>
            </a:extLst>
          </p:cNvPr>
          <p:cNvSpPr txBox="1"/>
          <p:nvPr/>
        </p:nvSpPr>
        <p:spPr>
          <a:xfrm>
            <a:off x="5489983" y="5090303"/>
            <a:ext cx="121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Bild</a:t>
            </a:r>
            <a:endParaRPr lang="en-GB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A44729-EF20-56B4-CA0D-C3AED5AB0449}"/>
              </a:ext>
            </a:extLst>
          </p:cNvPr>
          <p:cNvSpPr txBox="1"/>
          <p:nvPr/>
        </p:nvSpPr>
        <p:spPr>
          <a:xfrm>
            <a:off x="9271935" y="3007333"/>
            <a:ext cx="157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Antwort</a:t>
            </a:r>
            <a:endParaRPr lang="en-GB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4F9D94-3A4F-6D17-8245-C8BE68D32A02}"/>
              </a:ext>
            </a:extLst>
          </p:cNvPr>
          <p:cNvSpPr txBox="1"/>
          <p:nvPr/>
        </p:nvSpPr>
        <p:spPr>
          <a:xfrm>
            <a:off x="7291044" y="1527115"/>
            <a:ext cx="2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Aufgabe</a:t>
            </a:r>
            <a:endParaRPr lang="en-GB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72B886-E317-8F83-DEB5-C3EA4AEB3A66}"/>
              </a:ext>
            </a:extLst>
          </p:cNvPr>
          <p:cNvSpPr txBox="1"/>
          <p:nvPr/>
        </p:nvSpPr>
        <p:spPr>
          <a:xfrm>
            <a:off x="7204236" y="5080936"/>
            <a:ext cx="121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Blatt</a:t>
            </a:r>
            <a:endParaRPr lang="en-GB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EB07C3-9963-84F3-92FD-00BDCA40A346}"/>
              </a:ext>
            </a:extLst>
          </p:cNvPr>
          <p:cNvSpPr txBox="1"/>
          <p:nvPr/>
        </p:nvSpPr>
        <p:spPr>
          <a:xfrm>
            <a:off x="3504571" y="5099315"/>
            <a:ext cx="121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Buch</a:t>
            </a:r>
            <a:endParaRPr lang="en-GB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5826F8-A385-E102-28A5-60A1316EBA33}"/>
              </a:ext>
            </a:extLst>
          </p:cNvPr>
          <p:cNvSpPr txBox="1"/>
          <p:nvPr/>
        </p:nvSpPr>
        <p:spPr>
          <a:xfrm>
            <a:off x="3133603" y="2251508"/>
            <a:ext cx="121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Fehler</a:t>
            </a:r>
            <a:endParaRPr lang="en-GB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5738B8-4ED4-954E-9F76-6513769A6A88}"/>
              </a:ext>
            </a:extLst>
          </p:cNvPr>
          <p:cNvSpPr txBox="1"/>
          <p:nvPr/>
        </p:nvSpPr>
        <p:spPr>
          <a:xfrm>
            <a:off x="4672647" y="2013400"/>
            <a:ext cx="121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Frage</a:t>
            </a:r>
            <a:endParaRPr lang="en-GB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7ACB03-D2FA-E62C-84A8-127B867318D0}"/>
              </a:ext>
            </a:extLst>
          </p:cNvPr>
          <p:cNvSpPr txBox="1"/>
          <p:nvPr/>
        </p:nvSpPr>
        <p:spPr>
          <a:xfrm>
            <a:off x="3124383" y="3785031"/>
            <a:ext cx="121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Hobby</a:t>
            </a:r>
            <a:endParaRPr lang="en-GB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7391C6-B0D2-3470-C471-FE3EB73C202A}"/>
              </a:ext>
            </a:extLst>
          </p:cNvPr>
          <p:cNvSpPr txBox="1"/>
          <p:nvPr/>
        </p:nvSpPr>
        <p:spPr>
          <a:xfrm>
            <a:off x="5200599" y="2879214"/>
            <a:ext cx="175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Interview</a:t>
            </a:r>
            <a:endParaRPr lang="en-GB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FFC088-A41C-7615-E40D-12AE1C52674B}"/>
              </a:ext>
            </a:extLst>
          </p:cNvPr>
          <p:cNvSpPr txBox="1"/>
          <p:nvPr/>
        </p:nvSpPr>
        <p:spPr>
          <a:xfrm>
            <a:off x="2013640" y="4388889"/>
            <a:ext cx="121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Lied</a:t>
            </a:r>
            <a:endParaRPr lang="en-GB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14A085-B8B3-481B-CB6B-B965554FD7C2}"/>
              </a:ext>
            </a:extLst>
          </p:cNvPr>
          <p:cNvSpPr txBox="1"/>
          <p:nvPr/>
        </p:nvSpPr>
        <p:spPr>
          <a:xfrm>
            <a:off x="9224318" y="2244233"/>
            <a:ext cx="121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Sache</a:t>
            </a:r>
            <a:endParaRPr lang="en-GB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05E7DA-D14F-1311-DC8F-BA579920A65E}"/>
              </a:ext>
            </a:extLst>
          </p:cNvPr>
          <p:cNvSpPr txBox="1"/>
          <p:nvPr/>
        </p:nvSpPr>
        <p:spPr>
          <a:xfrm>
            <a:off x="3452921" y="4451749"/>
            <a:ext cx="2527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Vergangenheit</a:t>
            </a:r>
            <a:endParaRPr lang="en-GB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24DB8-DB91-E163-3EB4-070F661BE20A}"/>
              </a:ext>
            </a:extLst>
          </p:cNvPr>
          <p:cNvSpPr txBox="1"/>
          <p:nvPr/>
        </p:nvSpPr>
        <p:spPr>
          <a:xfrm>
            <a:off x="2619656" y="1572457"/>
            <a:ext cx="1244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ea typeface="Times New Roman" panose="02020603050405020304" pitchFamily="18" charset="0"/>
                <a:cs typeface="Calibri" panose="020F0502020204030204" pitchFamily="34" charset="0"/>
              </a:rPr>
              <a:t>Vorteil</a:t>
            </a:r>
            <a:endParaRPr lang="en-GB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7C1CDA-6B27-9890-4B95-DA8B79F7C644}"/>
              </a:ext>
            </a:extLst>
          </p:cNvPr>
          <p:cNvSpPr txBox="1"/>
          <p:nvPr/>
        </p:nvSpPr>
        <p:spPr>
          <a:xfrm>
            <a:off x="8085953" y="4499525"/>
            <a:ext cx="1244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a typeface="Times New Roman" panose="02020603050405020304" pitchFamily="18" charset="0"/>
                <a:cs typeface="Calibri" panose="020F0502020204030204" pitchFamily="34" charset="0"/>
              </a:rPr>
              <a:t>Wand</a:t>
            </a:r>
            <a:endParaRPr lang="en-GB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0A65B4-6B69-F8B8-47FE-71A52669AA28}"/>
              </a:ext>
            </a:extLst>
          </p:cNvPr>
          <p:cNvSpPr txBox="1"/>
          <p:nvPr/>
        </p:nvSpPr>
        <p:spPr>
          <a:xfrm>
            <a:off x="847651" y="3974624"/>
            <a:ext cx="1244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a typeface="Times New Roman" panose="02020603050405020304" pitchFamily="18" charset="0"/>
                <a:cs typeface="Calibri" panose="020F0502020204030204" pitchFamily="34" charset="0"/>
              </a:rPr>
              <a:t>Wort</a:t>
            </a:r>
            <a:endParaRPr lang="en-GB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F84F2A-92EA-51E6-F344-8C264CB9F8DD}"/>
              </a:ext>
            </a:extLst>
          </p:cNvPr>
          <p:cNvSpPr txBox="1"/>
          <p:nvPr/>
        </p:nvSpPr>
        <p:spPr>
          <a:xfrm>
            <a:off x="9899401" y="3512959"/>
            <a:ext cx="22504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FF66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Ausdruck</a:t>
            </a:r>
            <a:endParaRPr lang="en-GB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B80FF71-8030-546F-FC20-BBC01743B450}"/>
              </a:ext>
            </a:extLst>
          </p:cNvPr>
          <p:cNvSpPr txBox="1"/>
          <p:nvPr/>
        </p:nvSpPr>
        <p:spPr>
          <a:xfrm>
            <a:off x="5227218" y="5590623"/>
            <a:ext cx="22504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FF66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Übung</a:t>
            </a:r>
            <a:endParaRPr lang="en-GB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C35590-7BC3-F5EC-61A2-6A21E797BF78}"/>
              </a:ext>
            </a:extLst>
          </p:cNvPr>
          <p:cNvSpPr txBox="1"/>
          <p:nvPr/>
        </p:nvSpPr>
        <p:spPr>
          <a:xfrm>
            <a:off x="287972" y="3469180"/>
            <a:ext cx="22504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cs typeface="Calibri" panose="020F0502020204030204" pitchFamily="34" charset="0"/>
              </a:rPr>
              <a:t>B</a:t>
            </a:r>
            <a:r>
              <a:rPr lang="en-GB" sz="2400" dirty="0" err="1">
                <a:solidFill>
                  <a:srgbClr val="FF6600"/>
                </a:solidFill>
                <a:cs typeface="Calibri" panose="020F0502020204030204" pitchFamily="34" charset="0"/>
              </a:rPr>
              <a:t>egriff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68643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DA715733-EC4C-431D-9535-9EDDE8684C4D}"/>
              </a:ext>
            </a:extLst>
          </p:cNvPr>
          <p:cNvSpPr txBox="1"/>
          <p:nvPr/>
        </p:nvSpPr>
        <p:spPr>
          <a:xfrm>
            <a:off x="6142485" y="1060174"/>
            <a:ext cx="6049515" cy="1434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Was finden Sie an Deutsch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schwierig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B0B2F3-EEFC-C162-6816-774C8885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157"/>
            <a:ext cx="9064487" cy="846617"/>
          </a:xfrm>
        </p:spPr>
        <p:txBody>
          <a:bodyPr anchor="ctr">
            <a:noAutofit/>
          </a:bodyPr>
          <a:lstStyle/>
          <a:p>
            <a:r>
              <a:rPr lang="de-DE" sz="280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Interview mit Shalini über das Deutschlernen!</a:t>
            </a:r>
            <a:endParaRPr lang="en-GB" sz="28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CB05D-AEBA-18E9-5E3E-28337946AF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931" y="1060174"/>
            <a:ext cx="5757069" cy="523807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de-DE" sz="22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Warum lernen Sie Deutsch? </a:t>
            </a:r>
          </a:p>
          <a:p>
            <a:pPr>
              <a:lnSpc>
                <a:spcPct val="110000"/>
              </a:lnSpc>
            </a:pPr>
            <a:endParaRPr lang="de-DE" sz="2200" b="1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de-DE" sz="2200" b="1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de-DE" sz="2200" b="1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de-DE" sz="22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de-DE" sz="2200" b="1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de-DE" sz="22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2200" dirty="0">
                <a:latin typeface="+mn-lt"/>
              </a:rPr>
              <a:t>	</a:t>
            </a:r>
            <a:endParaRPr lang="en-GB" sz="2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GB" sz="2200" dirty="0">
              <a:latin typeface="+mn-lt"/>
            </a:endParaRP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E6A9E9A8-B96B-31A7-3498-C55D5B629085}"/>
              </a:ext>
            </a:extLst>
          </p:cNvPr>
          <p:cNvSpPr/>
          <p:nvPr/>
        </p:nvSpPr>
        <p:spPr>
          <a:xfrm>
            <a:off x="10296939" y="213557"/>
            <a:ext cx="1789145" cy="47383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hören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lesen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96502B-750F-1C18-1A89-10931A7E72A1}"/>
              </a:ext>
            </a:extLst>
          </p:cNvPr>
          <p:cNvSpPr/>
          <p:nvPr/>
        </p:nvSpPr>
        <p:spPr>
          <a:xfrm>
            <a:off x="4157643" y="6446538"/>
            <a:ext cx="3833533" cy="356948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2C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*die Mannschaft - team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FFF2C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C43132-C52A-46DC-87AF-64EA61E3263E}"/>
              </a:ext>
            </a:extLst>
          </p:cNvPr>
          <p:cNvSpPr txBox="1"/>
          <p:nvPr/>
        </p:nvSpPr>
        <p:spPr>
          <a:xfrm>
            <a:off x="385416" y="1468543"/>
            <a:ext cx="5757069" cy="2059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Ich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lerne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Deutsch, weil es meine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Lieblingsfremdsprache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 ist. Meine Muttersprache ist Urdu, aber jetzt ist meine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Hauptsprache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Englisch.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A4536E-E065-4256-A986-7B7E1A0078CB}"/>
              </a:ext>
            </a:extLst>
          </p:cNvPr>
          <p:cNvSpPr txBox="1"/>
          <p:nvPr/>
        </p:nvSpPr>
        <p:spPr>
          <a:xfrm>
            <a:off x="338931" y="4613732"/>
            <a:ext cx="5735479" cy="1551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Heidelberg ist meine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Lieblingsstadt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Ich habe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einen Artikel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über sie gelesen.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 Ich liebe alte Gebäude.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08E9F-BFD2-4453-893C-2B9636C13D83}"/>
              </a:ext>
            </a:extLst>
          </p:cNvPr>
          <p:cNvSpPr txBox="1"/>
          <p:nvPr/>
        </p:nvSpPr>
        <p:spPr>
          <a:xfrm>
            <a:off x="6208315" y="1464965"/>
            <a:ext cx="5917853" cy="2059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Die vielen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verschiedenen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Adjektivendungen! Ja, ich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betone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 es. Das ist für mich das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Hauptproblem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!  Echt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anders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 als Urdu!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DC5924-E5BE-4677-B6D7-819B128BAFEB}"/>
              </a:ext>
            </a:extLst>
          </p:cNvPr>
          <p:cNvSpPr txBox="1"/>
          <p:nvPr/>
        </p:nvSpPr>
        <p:spPr>
          <a:xfrm>
            <a:off x="6168231" y="4105900"/>
            <a:ext cx="5957937" cy="20592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ach Deutschland zu reisen, um meine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Lieblingsfußballmannschaft*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Bayern München, zu sehen. Ich möchte auch ein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Gespräch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 mit Julian Nagelsmann führen.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8817BD-9AE3-465B-B0E4-4636C308C119}"/>
              </a:ext>
            </a:extLst>
          </p:cNvPr>
          <p:cNvSpPr txBox="1"/>
          <p:nvPr/>
        </p:nvSpPr>
        <p:spPr>
          <a:xfrm>
            <a:off x="266700" y="3701644"/>
            <a:ext cx="5829300" cy="80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Haben Sie eine Lieblingsstadt in Deutschland, und warum?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38C9A9-9C7D-47D3-94C3-F680561DA1EE}"/>
              </a:ext>
            </a:extLst>
          </p:cNvPr>
          <p:cNvSpPr txBox="1"/>
          <p:nvPr/>
        </p:nvSpPr>
        <p:spPr>
          <a:xfrm>
            <a:off x="6096000" y="3622845"/>
            <a:ext cx="6049515" cy="433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Was ist ihr Haupttraum?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6874DF-2A26-4D46-98CD-0AC04530E2C5}"/>
              </a:ext>
            </a:extLst>
          </p:cNvPr>
          <p:cNvSpPr/>
          <p:nvPr/>
        </p:nvSpPr>
        <p:spPr>
          <a:xfrm>
            <a:off x="385416" y="2137658"/>
            <a:ext cx="3176934" cy="3569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._____________________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4DA0BD-3A68-44C6-9180-3A6B3684370F}"/>
              </a:ext>
            </a:extLst>
          </p:cNvPr>
          <p:cNvSpPr/>
          <p:nvPr/>
        </p:nvSpPr>
        <p:spPr>
          <a:xfrm>
            <a:off x="1327623" y="3024952"/>
            <a:ext cx="2003406" cy="4992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.___________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E6DFB13-5DBC-4E40-ACAA-597084FB0C29}"/>
              </a:ext>
            </a:extLst>
          </p:cNvPr>
          <p:cNvSpPr/>
          <p:nvPr/>
        </p:nvSpPr>
        <p:spPr>
          <a:xfrm>
            <a:off x="2411358" y="3674700"/>
            <a:ext cx="1951636" cy="49929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.__________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1C2C735-F5C3-4BB2-B95C-2299B5EF77B0}"/>
              </a:ext>
            </a:extLst>
          </p:cNvPr>
          <p:cNvSpPr/>
          <p:nvPr/>
        </p:nvSpPr>
        <p:spPr>
          <a:xfrm>
            <a:off x="8384490" y="2560769"/>
            <a:ext cx="2104983" cy="499295"/>
          </a:xfrm>
          <a:prstGeom prst="round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.__________!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4380CAA-F6B0-4462-861F-9D1A39F9EDC8}"/>
              </a:ext>
            </a:extLst>
          </p:cNvPr>
          <p:cNvSpPr/>
          <p:nvPr/>
        </p:nvSpPr>
        <p:spPr>
          <a:xfrm>
            <a:off x="3206670" y="4652485"/>
            <a:ext cx="1951636" cy="499295"/>
          </a:xfrm>
          <a:prstGeom prst="roundRect">
            <a:avLst/>
          </a:prstGeom>
          <a:solidFill>
            <a:srgbClr val="FFF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.__________.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BA2C614-27BD-4DBB-B3C1-4DD42A181EBD}"/>
              </a:ext>
            </a:extLst>
          </p:cNvPr>
          <p:cNvSpPr/>
          <p:nvPr/>
        </p:nvSpPr>
        <p:spPr>
          <a:xfrm>
            <a:off x="7557177" y="3556682"/>
            <a:ext cx="2104983" cy="49929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6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.__________?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D260074-EDCE-4CD2-8026-413B6DB5EDAB}"/>
              </a:ext>
            </a:extLst>
          </p:cNvPr>
          <p:cNvSpPr/>
          <p:nvPr/>
        </p:nvSpPr>
        <p:spPr>
          <a:xfrm>
            <a:off x="6208315" y="4677819"/>
            <a:ext cx="3850085" cy="499295"/>
          </a:xfrm>
          <a:prstGeom prst="round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7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.__________________________,</a:t>
            </a:r>
          </a:p>
        </p:txBody>
      </p:sp>
      <p:pic>
        <p:nvPicPr>
          <p:cNvPr id="6" name="10.1.1.3 L1 slide 7.mp3">
            <a:hlinkClick r:id="" action="ppaction://media"/>
            <a:extLst>
              <a:ext uri="{FF2B5EF4-FFF2-40B4-BE49-F238E27FC236}">
                <a16:creationId xmlns:a16="http://schemas.microsoft.com/office/drawing/2014/main" id="{AD80D126-7224-2AB2-870A-A30B00C120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30581" y="1443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7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57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DA715733-EC4C-431D-9535-9EDDE8684C4D}"/>
              </a:ext>
            </a:extLst>
          </p:cNvPr>
          <p:cNvSpPr txBox="1"/>
          <p:nvPr/>
        </p:nvSpPr>
        <p:spPr>
          <a:xfrm>
            <a:off x="6142485" y="1060174"/>
            <a:ext cx="6049515" cy="1434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Was finden Sie an Deutsch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schwierig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B0B2F3-EEFC-C162-6816-774C8885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7"/>
            <a:ext cx="9064487" cy="846617"/>
          </a:xfrm>
        </p:spPr>
        <p:txBody>
          <a:bodyPr anchor="ctr">
            <a:noAutofit/>
          </a:bodyPr>
          <a:lstStyle/>
          <a:p>
            <a:r>
              <a:rPr lang="de-DE" sz="280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Interview mit Shalini über das Deutschlernen!</a:t>
            </a:r>
            <a:endParaRPr lang="en-GB" sz="28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CB05D-AEBA-18E9-5E3E-28337946AF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931" y="1060174"/>
            <a:ext cx="5757069" cy="523807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de-DE" sz="22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Warum lernen Sie Deutsch? </a:t>
            </a:r>
          </a:p>
          <a:p>
            <a:pPr>
              <a:lnSpc>
                <a:spcPct val="110000"/>
              </a:lnSpc>
            </a:pPr>
            <a:endParaRPr lang="de-DE" sz="2200" b="1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de-DE" sz="2200" b="1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de-DE" sz="2200" b="1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de-DE" sz="22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de-DE" sz="2200" b="1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de-DE" sz="22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2200" dirty="0">
                <a:latin typeface="+mn-lt"/>
              </a:rPr>
              <a:t>	</a:t>
            </a:r>
            <a:endParaRPr lang="en-GB" sz="2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GB" sz="2200" dirty="0">
              <a:latin typeface="+mn-lt"/>
            </a:endParaRP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E6A9E9A8-B96B-31A7-3498-C55D5B629085}"/>
              </a:ext>
            </a:extLst>
          </p:cNvPr>
          <p:cNvSpPr/>
          <p:nvPr/>
        </p:nvSpPr>
        <p:spPr>
          <a:xfrm>
            <a:off x="10296939" y="213557"/>
            <a:ext cx="1789145" cy="47383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hören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lesen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96502B-750F-1C18-1A89-10931A7E72A1}"/>
              </a:ext>
            </a:extLst>
          </p:cNvPr>
          <p:cNvSpPr/>
          <p:nvPr/>
        </p:nvSpPr>
        <p:spPr>
          <a:xfrm>
            <a:off x="4157643" y="6446538"/>
            <a:ext cx="3833533" cy="356948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2C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*die Mannschaft - team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FFF2C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C43132-C52A-46DC-87AF-64EA61E3263E}"/>
              </a:ext>
            </a:extLst>
          </p:cNvPr>
          <p:cNvSpPr txBox="1"/>
          <p:nvPr/>
        </p:nvSpPr>
        <p:spPr>
          <a:xfrm>
            <a:off x="385416" y="1468543"/>
            <a:ext cx="5757069" cy="2059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Ich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lerne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Deutsch, weil es meine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Lieblingsfremdsprache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 ist. Meine Muttersprache ist Urdu, aber jetzt ist meine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Hauptsprache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Englisch.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A4536E-E065-4256-A986-7B7E1A0078CB}"/>
              </a:ext>
            </a:extLst>
          </p:cNvPr>
          <p:cNvSpPr txBox="1"/>
          <p:nvPr/>
        </p:nvSpPr>
        <p:spPr>
          <a:xfrm>
            <a:off x="338931" y="4613732"/>
            <a:ext cx="5735479" cy="1551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Heidelberg ist meine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Lieblingsstadt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Ich habe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einen Artikel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über sie gelesen.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 Ich liebe alte Gebäude.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08E9F-BFD2-4453-893C-2B9636C13D83}"/>
              </a:ext>
            </a:extLst>
          </p:cNvPr>
          <p:cNvSpPr txBox="1"/>
          <p:nvPr/>
        </p:nvSpPr>
        <p:spPr>
          <a:xfrm>
            <a:off x="6208315" y="1464965"/>
            <a:ext cx="5917853" cy="1551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Die vielen Adjektivendungen! Ja, die sind für mich das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Hauptproblem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!  Echt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anders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als Urdu!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DC5924-E5BE-4677-B6D7-819B128BAFEB}"/>
              </a:ext>
            </a:extLst>
          </p:cNvPr>
          <p:cNvSpPr txBox="1"/>
          <p:nvPr/>
        </p:nvSpPr>
        <p:spPr>
          <a:xfrm>
            <a:off x="6168231" y="4105900"/>
            <a:ext cx="5957937" cy="20592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ach Deutschland zu reisen! Ich möchte meine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Lieblingsfußballmannschaft*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Bayern München sehen und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ein Gespräch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mit Julian Nagelsmann führen.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8817BD-9AE3-465B-B0E4-4636C308C119}"/>
              </a:ext>
            </a:extLst>
          </p:cNvPr>
          <p:cNvSpPr txBox="1"/>
          <p:nvPr/>
        </p:nvSpPr>
        <p:spPr>
          <a:xfrm>
            <a:off x="266700" y="3701644"/>
            <a:ext cx="5829300" cy="80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Haben Sie eine Lieblingsstadt in Deutschland, und warum?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38C9A9-9C7D-47D3-94C3-F680561DA1EE}"/>
              </a:ext>
            </a:extLst>
          </p:cNvPr>
          <p:cNvSpPr txBox="1"/>
          <p:nvPr/>
        </p:nvSpPr>
        <p:spPr>
          <a:xfrm>
            <a:off x="6096000" y="3622845"/>
            <a:ext cx="6049515" cy="433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Was ist ihr Haupttraum?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6874DF-2A26-4D46-98CD-0AC04530E2C5}"/>
              </a:ext>
            </a:extLst>
          </p:cNvPr>
          <p:cNvSpPr/>
          <p:nvPr/>
        </p:nvSpPr>
        <p:spPr>
          <a:xfrm>
            <a:off x="385416" y="2137658"/>
            <a:ext cx="3176934" cy="356948"/>
          </a:xfrm>
          <a:prstGeom prst="round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._____________________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4DA0BD-3A68-44C6-9180-3A6B3684370F}"/>
              </a:ext>
            </a:extLst>
          </p:cNvPr>
          <p:cNvSpPr/>
          <p:nvPr/>
        </p:nvSpPr>
        <p:spPr>
          <a:xfrm>
            <a:off x="1327623" y="3024952"/>
            <a:ext cx="2003406" cy="499295"/>
          </a:xfrm>
          <a:prstGeom prst="round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.___________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E6DFB13-5DBC-4E40-ACAA-597084FB0C29}"/>
              </a:ext>
            </a:extLst>
          </p:cNvPr>
          <p:cNvSpPr/>
          <p:nvPr/>
        </p:nvSpPr>
        <p:spPr>
          <a:xfrm>
            <a:off x="2411358" y="3674700"/>
            <a:ext cx="1951636" cy="49929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.__________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1C2C735-F5C3-4BB2-B95C-2299B5EF77B0}"/>
              </a:ext>
            </a:extLst>
          </p:cNvPr>
          <p:cNvSpPr/>
          <p:nvPr/>
        </p:nvSpPr>
        <p:spPr>
          <a:xfrm>
            <a:off x="8011995" y="2055843"/>
            <a:ext cx="2104983" cy="499295"/>
          </a:xfrm>
          <a:prstGeom prst="round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.__________!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4380CAA-F6B0-4462-861F-9D1A39F9EDC8}"/>
              </a:ext>
            </a:extLst>
          </p:cNvPr>
          <p:cNvSpPr/>
          <p:nvPr/>
        </p:nvSpPr>
        <p:spPr>
          <a:xfrm>
            <a:off x="3206670" y="4652485"/>
            <a:ext cx="1951636" cy="499295"/>
          </a:xfrm>
          <a:prstGeom prst="round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.__________.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BA2C614-27BD-4DBB-B3C1-4DD42A181EBD}"/>
              </a:ext>
            </a:extLst>
          </p:cNvPr>
          <p:cNvSpPr/>
          <p:nvPr/>
        </p:nvSpPr>
        <p:spPr>
          <a:xfrm>
            <a:off x="7557177" y="3556682"/>
            <a:ext cx="2104983" cy="49929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6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.__________?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D260074-EDCE-4CD2-8026-413B6DB5EDAB}"/>
              </a:ext>
            </a:extLst>
          </p:cNvPr>
          <p:cNvSpPr/>
          <p:nvPr/>
        </p:nvSpPr>
        <p:spPr>
          <a:xfrm>
            <a:off x="7204293" y="4696051"/>
            <a:ext cx="4172563" cy="499295"/>
          </a:xfrm>
          <a:prstGeom prst="round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7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.__________________________</a:t>
            </a:r>
          </a:p>
        </p:txBody>
      </p:sp>
      <p:pic>
        <p:nvPicPr>
          <p:cNvPr id="6" name="10.1.1.3 L1 slide 8 foundation.mp3">
            <a:hlinkClick r:id="" action="ppaction://media"/>
            <a:extLst>
              <a:ext uri="{FF2B5EF4-FFF2-40B4-BE49-F238E27FC236}">
                <a16:creationId xmlns:a16="http://schemas.microsoft.com/office/drawing/2014/main" id="{46E08E47-FEBB-247E-AF44-C739DB3A13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47785" y="2142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8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36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B2F3-EEFC-C162-6816-774C8885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7"/>
            <a:ext cx="9064487" cy="846617"/>
          </a:xfrm>
        </p:spPr>
        <p:txBody>
          <a:bodyPr anchor="ctr">
            <a:noAutofit/>
          </a:bodyPr>
          <a:lstStyle/>
          <a:p>
            <a:r>
              <a:rPr lang="de-DE" sz="280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Interview mit Shalini über das Deutschlernen!</a:t>
            </a:r>
            <a:endParaRPr lang="en-GB" sz="28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CB05D-AEBA-18E9-5E3E-28337946AF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66" y="1044703"/>
            <a:ext cx="6090839" cy="5238079"/>
          </a:xfrm>
        </p:spPr>
        <p:txBody>
          <a:bodyPr>
            <a:noAutofit/>
          </a:bodyPr>
          <a:lstStyle/>
          <a:p>
            <a:r>
              <a:rPr lang="de-DE" sz="22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Verwechseln* Sie manchmal bestimmte deutschen Wörter? </a:t>
            </a:r>
          </a:p>
          <a:p>
            <a:pPr>
              <a:lnSpc>
                <a:spcPct val="110000"/>
              </a:lnSpc>
            </a:pPr>
            <a:endParaRPr lang="de-DE" sz="2200" b="1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de-DE" sz="2200" b="1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de-DE" sz="22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de-DE" sz="2200" b="1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de-DE" sz="22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2200" dirty="0">
                <a:latin typeface="+mn-lt"/>
              </a:rPr>
              <a:t>	</a:t>
            </a:r>
            <a:endParaRPr lang="en-GB" sz="2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GB" sz="2200" dirty="0">
              <a:latin typeface="+mn-lt"/>
            </a:endParaRP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E6A9E9A8-B96B-31A7-3498-C55D5B629085}"/>
              </a:ext>
            </a:extLst>
          </p:cNvPr>
          <p:cNvSpPr/>
          <p:nvPr/>
        </p:nvSpPr>
        <p:spPr>
          <a:xfrm>
            <a:off x="10296939" y="213557"/>
            <a:ext cx="1789145" cy="47383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hören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lesen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96502B-750F-1C18-1A89-10931A7E72A1}"/>
              </a:ext>
            </a:extLst>
          </p:cNvPr>
          <p:cNvSpPr/>
          <p:nvPr/>
        </p:nvSpPr>
        <p:spPr>
          <a:xfrm>
            <a:off x="7119257" y="5908220"/>
            <a:ext cx="5018777" cy="374562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2C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*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2C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verwechseln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2C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to confuse, mix up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FFF2C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C43132-C52A-46DC-87AF-64EA61E3263E}"/>
              </a:ext>
            </a:extLst>
          </p:cNvPr>
          <p:cNvSpPr txBox="1"/>
          <p:nvPr/>
        </p:nvSpPr>
        <p:spPr>
          <a:xfrm>
            <a:off x="125857" y="1682186"/>
            <a:ext cx="6049515" cy="25669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Ja!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Einige, einzige und eigene. . . Sie sehen ähnlich aus,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sie klingen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sogar ähnlich, aber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der Sinn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ist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anders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. Aber dann habe ich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den Unterschied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verstanden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 und gelernt, und es ist nicht mehr mein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Hauptproblem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A4536E-E065-4256-A986-7B7E1A0078CB}"/>
              </a:ext>
            </a:extLst>
          </p:cNvPr>
          <p:cNvSpPr txBox="1"/>
          <p:nvPr/>
        </p:nvSpPr>
        <p:spPr>
          <a:xfrm>
            <a:off x="6300663" y="1170717"/>
            <a:ext cx="5765480" cy="2567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Ich beantworte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gerne Grammatik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fragen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, wenn mein Deutschlehrer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unterrichtet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.  Seine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Übungen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 sind deutlich,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er bildet verschiedene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Sätze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.  Ta-da!  Ich verstehe es!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DC5924-E5BE-4677-B6D7-819B128BAFEB}"/>
              </a:ext>
            </a:extLst>
          </p:cNvPr>
          <p:cNvSpPr txBox="1"/>
          <p:nvPr/>
        </p:nvSpPr>
        <p:spPr>
          <a:xfrm>
            <a:off x="6300663" y="4336954"/>
            <a:ext cx="5800007" cy="10436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Kühlschrank! "Cool cupboard", auf Englisch! Das ist logisch, aber auch lustig. 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8817BD-9AE3-465B-B0E4-4636C308C119}"/>
              </a:ext>
            </a:extLst>
          </p:cNvPr>
          <p:cNvSpPr txBox="1"/>
          <p:nvPr/>
        </p:nvSpPr>
        <p:spPr>
          <a:xfrm>
            <a:off x="23399" y="4235689"/>
            <a:ext cx="5829300" cy="42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Haben Sie einen Tipp für Deutschlehrer?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38C9A9-9C7D-47D3-94C3-F680561DA1EE}"/>
              </a:ext>
            </a:extLst>
          </p:cNvPr>
          <p:cNvSpPr txBox="1"/>
          <p:nvPr/>
        </p:nvSpPr>
        <p:spPr>
          <a:xfrm>
            <a:off x="6300663" y="3860690"/>
            <a:ext cx="60495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Haben Sie ein deutsches Lieblingswort?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4DA0BD-3A68-44C6-9180-3A6B3684370F}"/>
              </a:ext>
            </a:extLst>
          </p:cNvPr>
          <p:cNvSpPr/>
          <p:nvPr/>
        </p:nvSpPr>
        <p:spPr>
          <a:xfrm>
            <a:off x="3770334" y="3758029"/>
            <a:ext cx="2207656" cy="499295"/>
          </a:xfrm>
          <a:prstGeom prst="round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8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.___________!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E6DFB13-5DBC-4E40-ACAA-597084FB0C29}"/>
              </a:ext>
            </a:extLst>
          </p:cNvPr>
          <p:cNvSpPr/>
          <p:nvPr/>
        </p:nvSpPr>
        <p:spPr>
          <a:xfrm>
            <a:off x="9750577" y="3826487"/>
            <a:ext cx="1951636" cy="49929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._________?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1312E8-CC3D-4858-A76E-5A30235CC81D}"/>
              </a:ext>
            </a:extLst>
          </p:cNvPr>
          <p:cNvSpPr txBox="1"/>
          <p:nvPr/>
        </p:nvSpPr>
        <p:spPr>
          <a:xfrm>
            <a:off x="101937" y="4661255"/>
            <a:ext cx="6058152" cy="1654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Mein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Haupttipp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 ist, die Grammatik gut zu erklären. Meine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Lieblingsübungen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 beim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Deutschlernen sind Grammatik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aufgaben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4380CAA-F6B0-4462-861F-9D1A39F9EDC8}"/>
              </a:ext>
            </a:extLst>
          </p:cNvPr>
          <p:cNvSpPr/>
          <p:nvPr/>
        </p:nvSpPr>
        <p:spPr>
          <a:xfrm>
            <a:off x="844877" y="4736341"/>
            <a:ext cx="1441123" cy="499295"/>
          </a:xfrm>
          <a:prstGeom prst="round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9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._______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6874DF-2A26-4D46-98CD-0AC04530E2C5}"/>
              </a:ext>
            </a:extLst>
          </p:cNvPr>
          <p:cNvSpPr/>
          <p:nvPr/>
        </p:nvSpPr>
        <p:spPr>
          <a:xfrm>
            <a:off x="2286000" y="5267758"/>
            <a:ext cx="2508069" cy="4992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10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._______________</a:t>
            </a:r>
          </a:p>
        </p:txBody>
      </p:sp>
      <p:pic>
        <p:nvPicPr>
          <p:cNvPr id="6" name="10.1.1.3 L1 slide 9.mp3">
            <a:hlinkClick r:id="" action="ppaction://media"/>
            <a:extLst>
              <a:ext uri="{FF2B5EF4-FFF2-40B4-BE49-F238E27FC236}">
                <a16:creationId xmlns:a16="http://schemas.microsoft.com/office/drawing/2014/main" id="{EBE17757-7DD9-DE5C-AAE2-28299A7380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83403" y="1162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6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4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3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B2F3-EEFC-C162-6816-774C8885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843"/>
            <a:ext cx="9064487" cy="846617"/>
          </a:xfrm>
        </p:spPr>
        <p:txBody>
          <a:bodyPr anchor="ctr">
            <a:noAutofit/>
          </a:bodyPr>
          <a:lstStyle/>
          <a:p>
            <a:r>
              <a:rPr lang="de-DE" sz="280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Interview mit Shalini über das Deutschlernen!</a:t>
            </a:r>
            <a:endParaRPr lang="en-GB" sz="28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CB05D-AEBA-18E9-5E3E-28337946AF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66" y="1044703"/>
            <a:ext cx="6090839" cy="5238079"/>
          </a:xfrm>
        </p:spPr>
        <p:txBody>
          <a:bodyPr>
            <a:noAutofit/>
          </a:bodyPr>
          <a:lstStyle/>
          <a:p>
            <a:r>
              <a:rPr lang="de-DE" sz="22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Verwechseln* Sie manchmal bestimmte deutschen Wörter? </a:t>
            </a:r>
          </a:p>
          <a:p>
            <a:pPr>
              <a:lnSpc>
                <a:spcPct val="110000"/>
              </a:lnSpc>
            </a:pPr>
            <a:endParaRPr lang="de-DE" sz="2200" b="1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de-DE" sz="2200" b="1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de-DE" sz="22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de-DE" sz="2200" b="1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de-DE" sz="22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2200" dirty="0">
                <a:latin typeface="+mn-lt"/>
              </a:rPr>
              <a:t>	</a:t>
            </a:r>
            <a:endParaRPr lang="en-GB" sz="2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GB" sz="2200" dirty="0">
              <a:latin typeface="+mn-lt"/>
            </a:endParaRP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E6A9E9A8-B96B-31A7-3498-C55D5B629085}"/>
              </a:ext>
            </a:extLst>
          </p:cNvPr>
          <p:cNvSpPr/>
          <p:nvPr/>
        </p:nvSpPr>
        <p:spPr>
          <a:xfrm>
            <a:off x="10296939" y="213557"/>
            <a:ext cx="1789145" cy="47383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hören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lesen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96502B-750F-1C18-1A89-10931A7E72A1}"/>
              </a:ext>
            </a:extLst>
          </p:cNvPr>
          <p:cNvSpPr/>
          <p:nvPr/>
        </p:nvSpPr>
        <p:spPr>
          <a:xfrm>
            <a:off x="7119257" y="5908220"/>
            <a:ext cx="5018777" cy="374562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2C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*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2C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verwechseln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2C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to confuse, mix up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FFF2C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C43132-C52A-46DC-87AF-64EA61E3263E}"/>
              </a:ext>
            </a:extLst>
          </p:cNvPr>
          <p:cNvSpPr txBox="1"/>
          <p:nvPr/>
        </p:nvSpPr>
        <p:spPr>
          <a:xfrm>
            <a:off x="125857" y="1682186"/>
            <a:ext cx="6049515" cy="2567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Ja! einige, einzige und eigene. Besonders, wenn alle drei in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einem Satz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sind. Sie sehen ähnlich aus, aber der Sinn ist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anders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. Aber jetzt habe ich den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Unterschied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gelernt, und es ist nicht mehr mein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Hauptproblem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A4536E-E065-4256-A986-7B7E1A0078CB}"/>
              </a:ext>
            </a:extLst>
          </p:cNvPr>
          <p:cNvSpPr txBox="1"/>
          <p:nvPr/>
        </p:nvSpPr>
        <p:spPr>
          <a:xfrm>
            <a:off x="6342850" y="1708152"/>
            <a:ext cx="5443274" cy="1551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Ich beantworte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gerne Grammatik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fragen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. Ich beantworte sie gerne im Klassenzimmer.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DC5924-E5BE-4677-B6D7-819B128BAFEB}"/>
              </a:ext>
            </a:extLst>
          </p:cNvPr>
          <p:cNvSpPr txBox="1"/>
          <p:nvPr/>
        </p:nvSpPr>
        <p:spPr>
          <a:xfrm>
            <a:off x="6342850" y="3947593"/>
            <a:ext cx="5800007" cy="10436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Kühlschrank! "Cool cupboard", auf Englisch! Das ist logisch, aber auch lustig. 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8817BD-9AE3-465B-B0E4-4636C308C119}"/>
              </a:ext>
            </a:extLst>
          </p:cNvPr>
          <p:cNvSpPr txBox="1"/>
          <p:nvPr/>
        </p:nvSpPr>
        <p:spPr>
          <a:xfrm>
            <a:off x="23399" y="4235689"/>
            <a:ext cx="5829300" cy="42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Haben Sie einen Tipp für Deutschlehrer?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38C9A9-9C7D-47D3-94C3-F680561DA1EE}"/>
              </a:ext>
            </a:extLst>
          </p:cNvPr>
          <p:cNvSpPr txBox="1"/>
          <p:nvPr/>
        </p:nvSpPr>
        <p:spPr>
          <a:xfrm>
            <a:off x="6270035" y="3448298"/>
            <a:ext cx="60495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Haben Sie ein deutsches </a:t>
            </a:r>
            <a:r>
              <a:rPr kumimoji="0" lang="de-DE" sz="2200" b="1" i="0" u="sng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Lieblingswort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4DA0BD-3A68-44C6-9180-3A6B3684370F}"/>
              </a:ext>
            </a:extLst>
          </p:cNvPr>
          <p:cNvSpPr/>
          <p:nvPr/>
        </p:nvSpPr>
        <p:spPr>
          <a:xfrm>
            <a:off x="3150614" y="3732461"/>
            <a:ext cx="2143640" cy="499295"/>
          </a:xfrm>
          <a:prstGeom prst="round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8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.___________!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E6DFB13-5DBC-4E40-ACAA-597084FB0C29}"/>
              </a:ext>
            </a:extLst>
          </p:cNvPr>
          <p:cNvSpPr/>
          <p:nvPr/>
        </p:nvSpPr>
        <p:spPr>
          <a:xfrm>
            <a:off x="9746211" y="3393318"/>
            <a:ext cx="1951636" cy="49929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._________?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1312E8-CC3D-4858-A76E-5A30235CC81D}"/>
              </a:ext>
            </a:extLst>
          </p:cNvPr>
          <p:cNvSpPr txBox="1"/>
          <p:nvPr/>
        </p:nvSpPr>
        <p:spPr>
          <a:xfrm>
            <a:off x="101937" y="4661255"/>
            <a:ext cx="6058152" cy="1654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Mein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Haupttipp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 ist: die Grammatik gut erklären. Meine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Lieblingsübungen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 beim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Deutschlernen sind Grammatik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aufgaben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4380CAA-F6B0-4462-861F-9D1A39F9EDC8}"/>
              </a:ext>
            </a:extLst>
          </p:cNvPr>
          <p:cNvSpPr/>
          <p:nvPr/>
        </p:nvSpPr>
        <p:spPr>
          <a:xfrm>
            <a:off x="869560" y="4723076"/>
            <a:ext cx="1441123" cy="499295"/>
          </a:xfrm>
          <a:prstGeom prst="round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9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._______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6874DF-2A26-4D46-98CD-0AC04530E2C5}"/>
              </a:ext>
            </a:extLst>
          </p:cNvPr>
          <p:cNvSpPr/>
          <p:nvPr/>
        </p:nvSpPr>
        <p:spPr>
          <a:xfrm>
            <a:off x="2310683" y="5253281"/>
            <a:ext cx="2508069" cy="4992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10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._______________</a:t>
            </a:r>
          </a:p>
        </p:txBody>
      </p:sp>
      <p:pic>
        <p:nvPicPr>
          <p:cNvPr id="6" name="10.1.1.3 L1 slide 10.mp3">
            <a:hlinkClick r:id="" action="ppaction://media"/>
            <a:extLst>
              <a:ext uri="{FF2B5EF4-FFF2-40B4-BE49-F238E27FC236}">
                <a16:creationId xmlns:a16="http://schemas.microsoft.com/office/drawing/2014/main" id="{B2731957-9EF4-6330-BC66-1A55673EE7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22245" y="1037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6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75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30" grpId="0" animBg="1"/>
      <p:bldP spid="11" grpId="0" animBg="1"/>
    </p:bldLst>
  </p:timing>
</p:sld>
</file>

<file path=ppt/theme/theme1.xml><?xml version="1.0" encoding="utf-8"?>
<a:theme xmlns:a="http://schemas.openxmlformats.org/drawingml/2006/main" name="NCELP_German_2022">
  <a:themeElements>
    <a:clrScheme name="NCELP_German">
      <a:dk1>
        <a:srgbClr val="525050"/>
      </a:dk1>
      <a:lt1>
        <a:srgbClr val="3D3C3C"/>
      </a:lt1>
      <a:dk2>
        <a:srgbClr val="FFCC00"/>
      </a:dk2>
      <a:lt2>
        <a:srgbClr val="FFFFFF"/>
      </a:lt2>
      <a:accent1>
        <a:srgbClr val="FFCC00"/>
      </a:accent1>
      <a:accent2>
        <a:srgbClr val="AD1519"/>
      </a:accent2>
      <a:accent3>
        <a:srgbClr val="525050"/>
      </a:accent3>
      <a:accent4>
        <a:srgbClr val="FEE599"/>
      </a:accent4>
      <a:accent5>
        <a:srgbClr val="EA5559"/>
      </a:accent5>
      <a:accent6>
        <a:srgbClr val="FFF2CC"/>
      </a:accent6>
      <a:hlink>
        <a:srgbClr val="0071DC"/>
      </a:hlink>
      <a:folHlink>
        <a:srgbClr val="6F3B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3132</Words>
  <Application>Microsoft Macintosh PowerPoint</Application>
  <PresentationFormat>Widescreen</PresentationFormat>
  <Paragraphs>400</Paragraphs>
  <Slides>12</Slides>
  <Notes>12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Symbol</vt:lpstr>
      <vt:lpstr>Century Gothic</vt:lpstr>
      <vt:lpstr>Arial</vt:lpstr>
      <vt:lpstr>Calibri</vt:lpstr>
      <vt:lpstr>NCELP_German_2022</vt:lpstr>
      <vt:lpstr>Word Maths. Divide and conquer!</vt:lpstr>
      <vt:lpstr>Compound Nouns</vt:lpstr>
      <vt:lpstr>Connecting letters</vt:lpstr>
      <vt:lpstr>Word Patterns 1 &amp; 2</vt:lpstr>
      <vt:lpstr>Compound Nouns</vt:lpstr>
      <vt:lpstr>Interview mit Shalini über das Deutschlernen!</vt:lpstr>
      <vt:lpstr>Interview mit Shalini über das Deutschlernen!</vt:lpstr>
      <vt:lpstr>Interview mit Shalini über das Deutschlernen!</vt:lpstr>
      <vt:lpstr>Interview mit Shalini über das Deutschlernen!</vt:lpstr>
      <vt:lpstr>Partnerarbeit – Interview über das Deutschlernen!  </vt:lpstr>
      <vt:lpstr>Interview Übersetzung</vt:lpstr>
      <vt:lpstr>Interview Übersetzung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Maths. Divide and conquer!</dc:title>
  <dc:creator>Janine Turner</dc:creator>
  <cp:lastModifiedBy>Mary Richardson</cp:lastModifiedBy>
  <cp:revision>1</cp:revision>
  <dcterms:created xsi:type="dcterms:W3CDTF">2022-07-18T08:36:51Z</dcterms:created>
  <dcterms:modified xsi:type="dcterms:W3CDTF">2023-02-28T15:07:53Z</dcterms:modified>
</cp:coreProperties>
</file>