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1"/>
  </p:sldMasterIdLst>
  <p:notesMasterIdLst>
    <p:notesMasterId r:id="rId7"/>
  </p:notesMasterIdLst>
  <p:sldIdLst>
    <p:sldId id="259" r:id="rId2"/>
    <p:sldId id="274" r:id="rId3"/>
    <p:sldId id="275" r:id="rId4"/>
    <p:sldId id="276" r:id="rId5"/>
    <p:sldId id="277"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4F75"/>
    <a:srgbClr val="115076"/>
    <a:srgbClr val="FFE8CB"/>
    <a:srgbClr val="FFF4E7"/>
    <a:srgbClr val="D1DFEF"/>
    <a:srgbClr val="EBEFF7"/>
    <a:srgbClr val="E3EAFD"/>
    <a:srgbClr val="DAA520"/>
    <a:srgbClr val="FBF0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235" autoAdjust="0"/>
    <p:restoredTop sz="74535" autoAdjust="0"/>
  </p:normalViewPr>
  <p:slideViewPr>
    <p:cSldViewPr snapToGrid="0">
      <p:cViewPr varScale="1">
        <p:scale>
          <a:sx n="81" d="100"/>
          <a:sy n="81" d="100"/>
        </p:scale>
        <p:origin x="1080" y="9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9BAE9C-ACF2-4362-814B-1AB50972AD2E}" type="datetimeFigureOut">
              <a:rPr lang="en-GB" smtClean="0"/>
              <a:t>30/07/2020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1212F4-EB5A-464B-92EC-DACFCB1CC2CD}" type="slidenum">
              <a:rPr lang="en-GB" smtClean="0"/>
              <a:t>‹#›</a:t>
            </a:fld>
            <a:endParaRPr lang="en-GB"/>
          </a:p>
        </p:txBody>
      </p:sp>
    </p:spTree>
    <p:extLst>
      <p:ext uri="{BB962C8B-B14F-4D97-AF65-F5344CB8AC3E}">
        <p14:creationId xmlns:p14="http://schemas.microsoft.com/office/powerpoint/2010/main" val="2351856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Notes:</a:t>
            </a:r>
          </a:p>
          <a:p>
            <a:pPr marL="228600" indent="-228600">
              <a:buFont typeface="+mj-lt"/>
              <a:buAutoNum type="arabicPeriod"/>
            </a:pPr>
            <a:r>
              <a:rPr lang="en-GB"/>
              <a:t>These practice assessment questions closely mirror the format of the various sections in the Term 3 ‘Applying your</a:t>
            </a:r>
            <a:r>
              <a:rPr lang="en-GB" baseline="0"/>
              <a:t> knowledge’ </a:t>
            </a:r>
            <a:r>
              <a:rPr lang="en-GB"/>
              <a:t>Assessments.</a:t>
            </a:r>
            <a:r>
              <a:rPr lang="en-GB" baseline="0"/>
              <a:t> However, there are only two question items per section in this practice sequence. The rubrics are almost exactly as they would appear in the real test.</a:t>
            </a:r>
          </a:p>
          <a:p>
            <a:pPr marL="228600" indent="-228600">
              <a:buFont typeface="+mj-lt"/>
              <a:buAutoNum type="arabicPeriod"/>
            </a:pPr>
            <a:r>
              <a:rPr lang="en-GB" baseline="0"/>
              <a:t>The timings for each section have been left as for the real thing, in order for students to gain an appreciation of how long they would be working on each type of question. Please point out to them that working through the two example questions here may not take as long (though with any explanation and discussion as may be useful with the class factored in, it may be that longer is actually spent on each section than would be the case for the real test).</a:t>
            </a:r>
          </a:p>
          <a:p>
            <a:pPr marL="228600" indent="-228600">
              <a:buFont typeface="+mj-lt"/>
              <a:buAutoNum type="arabicPeriod"/>
            </a:pPr>
            <a:r>
              <a:rPr lang="en-GB" baseline="0"/>
              <a:t>For the listening section, the audio is accessible via the ‘player’ button on the slide. The text is recorded only once; please click the play button again after 20 seconds have elapsed. N.B. Please advise students that the text is shorter than the one in the real assessment.</a:t>
            </a:r>
          </a:p>
          <a:p>
            <a:pPr marL="228600" indent="-228600">
              <a:buFont typeface="+mj-lt"/>
              <a:buAutoNum type="arabicPeriod"/>
            </a:pPr>
            <a:r>
              <a:rPr lang="en-GB" baseline="0"/>
              <a:t>All of the vocabulary items are taken from the NCELP scheme of work leading up to the assessment week; these are not therefore frequency-referenced here.</a:t>
            </a:r>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4282441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Transcript</a:t>
            </a:r>
          </a:p>
          <a:p>
            <a:r>
              <a:rPr lang="de-DE" sz="1200" kern="1200" dirty="0">
                <a:solidFill>
                  <a:schemeClr val="tx1"/>
                </a:solidFill>
                <a:effectLst/>
                <a:latin typeface="+mn-lt"/>
                <a:ea typeface="+mn-ea"/>
                <a:cs typeface="+mn-cs"/>
              </a:rPr>
              <a:t>Hallo!  Ich heiße Mia. Am Wochenende macht mein Bruder Wolfgang seine Hausaufgaben. Meine Oma liest ein Buch.</a:t>
            </a:r>
            <a:r>
              <a:rPr lang="de-DE" sz="1200" kern="1200" baseline="0" dirty="0">
                <a:solidFill>
                  <a:schemeClr val="tx1"/>
                </a:solidFill>
                <a:effectLst/>
                <a:latin typeface="+mn-lt"/>
                <a:ea typeface="+mn-ea"/>
                <a:cs typeface="+mn-cs"/>
              </a:rPr>
              <a:t> </a:t>
            </a:r>
            <a:r>
              <a:rPr lang="de-DE" sz="1200" kern="1200" dirty="0">
                <a:solidFill>
                  <a:schemeClr val="tx1"/>
                </a:solidFill>
                <a:effectLst/>
                <a:latin typeface="+mn-lt"/>
                <a:ea typeface="+mn-ea"/>
                <a:cs typeface="+mn-cs"/>
              </a:rPr>
              <a:t>Am Samstag rede ich mit Freuden</a:t>
            </a:r>
            <a:r>
              <a:rPr lang="de-DE" sz="1200" kern="1200" baseline="0" dirty="0">
                <a:solidFill>
                  <a:schemeClr val="tx1"/>
                </a:solidFill>
                <a:effectLst/>
                <a:latin typeface="+mn-lt"/>
                <a:ea typeface="+mn-ea"/>
                <a:cs typeface="+mn-cs"/>
              </a:rPr>
              <a:t> am Telefon. Danach gehe ich mit Mutti in ein Geschäft.</a:t>
            </a:r>
            <a:r>
              <a:rPr lang="de-DE" sz="1200" kern="1200" dirty="0">
                <a:solidFill>
                  <a:schemeClr val="tx1"/>
                </a:solidFill>
                <a:effectLst/>
                <a:latin typeface="+mn-lt"/>
                <a:ea typeface="+mn-ea"/>
                <a:cs typeface="+mn-cs"/>
              </a:rPr>
              <a:t> </a:t>
            </a:r>
          </a:p>
          <a:p>
            <a:r>
              <a:rPr lang="de-DE" sz="1200" kern="1200" dirty="0">
                <a:solidFill>
                  <a:schemeClr val="tx1"/>
                </a:solidFill>
                <a:effectLst/>
                <a:latin typeface="+mn-lt"/>
                <a:ea typeface="+mn-ea"/>
                <a:cs typeface="+mn-cs"/>
              </a:rPr>
              <a:t>[20 SECOND</a:t>
            </a:r>
            <a:r>
              <a:rPr lang="de-DE" sz="1200" kern="1200" baseline="0" dirty="0">
                <a:solidFill>
                  <a:schemeClr val="tx1"/>
                </a:solidFill>
                <a:effectLst/>
                <a:latin typeface="+mn-lt"/>
                <a:ea typeface="+mn-ea"/>
                <a:cs typeface="+mn-cs"/>
              </a:rPr>
              <a:t> PAUSE</a:t>
            </a:r>
            <a:r>
              <a:rPr lang="de-DE" sz="1200" kern="1200" dirty="0">
                <a:solidFill>
                  <a:schemeClr val="tx1"/>
                </a:solidFill>
                <a:effectLst/>
                <a:latin typeface="+mn-lt"/>
                <a:ea typeface="+mn-ea"/>
                <a:cs typeface="+mn-cs"/>
              </a:rPr>
              <a:t>]. </a:t>
            </a:r>
          </a:p>
          <a:p>
            <a:r>
              <a:rPr lang="de-DE" sz="1200" kern="1200" dirty="0">
                <a:solidFill>
                  <a:schemeClr val="tx1"/>
                </a:solidFill>
                <a:effectLst/>
                <a:latin typeface="+mn-lt"/>
                <a:ea typeface="+mn-ea"/>
                <a:cs typeface="+mn-cs"/>
              </a:rPr>
              <a:t>(Repeat:) Hallo!  Ich heiße Mia. Am Wochenende macht mein Bruder Wolfgang seine Hausaufgaben. Meine Oma liest ein Buch.</a:t>
            </a:r>
            <a:r>
              <a:rPr lang="de-DE" sz="1200" kern="1200" baseline="0" dirty="0">
                <a:solidFill>
                  <a:schemeClr val="tx1"/>
                </a:solidFill>
                <a:effectLst/>
                <a:latin typeface="+mn-lt"/>
                <a:ea typeface="+mn-ea"/>
                <a:cs typeface="+mn-cs"/>
              </a:rPr>
              <a:t> </a:t>
            </a:r>
            <a:r>
              <a:rPr lang="de-DE" sz="1200" kern="1200" dirty="0">
                <a:solidFill>
                  <a:schemeClr val="tx1"/>
                </a:solidFill>
                <a:effectLst/>
                <a:latin typeface="+mn-lt"/>
                <a:ea typeface="+mn-ea"/>
                <a:cs typeface="+mn-cs"/>
              </a:rPr>
              <a:t>Am Samstag rede ich mit Freuden</a:t>
            </a:r>
            <a:r>
              <a:rPr lang="de-DE" sz="1200" kern="1200" baseline="0" dirty="0">
                <a:solidFill>
                  <a:schemeClr val="tx1"/>
                </a:solidFill>
                <a:effectLst/>
                <a:latin typeface="+mn-lt"/>
                <a:ea typeface="+mn-ea"/>
                <a:cs typeface="+mn-cs"/>
              </a:rPr>
              <a:t> am Telefon. Danach gehe ich mit Mutti in ein Geschäft.</a:t>
            </a:r>
            <a:r>
              <a:rPr lang="de-DE" sz="1200" kern="1200" dirty="0">
                <a:solidFill>
                  <a:schemeClr val="tx1"/>
                </a:solidFill>
                <a:effectLst/>
                <a:latin typeface="+mn-lt"/>
                <a:ea typeface="+mn-ea"/>
                <a:cs typeface="+mn-cs"/>
              </a:rPr>
              <a:t> </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2319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6960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4485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GB" dirty="0"/>
            </a:br>
            <a:r>
              <a:rPr lang="en-GB" dirty="0"/>
              <a:t>When you do this part of the test, you will probably want to record it to send to your teacher.</a:t>
            </a:r>
            <a:br>
              <a:rPr lang="en-GB" dirty="0"/>
            </a:br>
            <a:r>
              <a:rPr lang="en-GB" dirty="0"/>
              <a:t>There are many ways to record and send audio.  Make sure you use the one your teacher recommends.</a:t>
            </a:r>
            <a:br>
              <a:rPr lang="en-GB" dirty="0"/>
            </a:br>
            <a:r>
              <a:rPr lang="en-GB" dirty="0"/>
              <a:t>If she or he doesn’t have a preference, there is a suggested platform to use given in the instructions on the test that you are now ready to download.</a:t>
            </a:r>
            <a:br>
              <a:rPr lang="en-GB" dirty="0"/>
            </a:br>
            <a:br>
              <a:rPr lang="en-GB" dirty="0"/>
            </a:br>
            <a:r>
              <a:rPr lang="en-GB" dirty="0"/>
              <a:t>Good luck for your test.  Now, close the video and click next on the page to download and complete your assessment.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41076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TextBox 3"/>
          <p:cNvSpPr txBox="1"/>
          <p:nvPr userDrawn="1"/>
        </p:nvSpPr>
        <p:spPr>
          <a:xfrm>
            <a:off x="8240891" y="6494075"/>
            <a:ext cx="1986844" cy="276999"/>
          </a:xfrm>
          <a:prstGeom prst="rect">
            <a:avLst/>
          </a:prstGeom>
          <a:noFill/>
        </p:spPr>
        <p:txBody>
          <a:bodyPr wrap="square" rtlCol="0">
            <a:spAutoFit/>
          </a:bodyPr>
          <a:lstStyle/>
          <a:p>
            <a:r>
              <a:rPr lang="en-GB" sz="1200" dirty="0">
                <a:solidFill>
                  <a:schemeClr val="bg1"/>
                </a:solidFill>
                <a:latin typeface="Century Gothic" panose="020B0502020202020204" pitchFamily="34" charset="0"/>
              </a:rPr>
              <a:t>Rachel Hawkes</a:t>
            </a:r>
          </a:p>
        </p:txBody>
      </p:sp>
    </p:spTree>
    <p:extLst>
      <p:ext uri="{BB962C8B-B14F-4D97-AF65-F5344CB8AC3E}">
        <p14:creationId xmlns:p14="http://schemas.microsoft.com/office/powerpoint/2010/main" val="2083859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95811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620002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4471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37907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837081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1798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01343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531769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9418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687476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p:cNvSpPr txBox="1"/>
          <p:nvPr userDrawn="1"/>
        </p:nvSpPr>
        <p:spPr>
          <a:xfrm>
            <a:off x="8240891" y="6494075"/>
            <a:ext cx="1986844" cy="276999"/>
          </a:xfrm>
          <a:prstGeom prst="rect">
            <a:avLst/>
          </a:prstGeom>
          <a:noFill/>
        </p:spPr>
        <p:txBody>
          <a:bodyPr wrap="square" rtlCol="0">
            <a:spAutoFit/>
          </a:bodyPr>
          <a:lstStyle/>
          <a:p>
            <a:r>
              <a:rPr lang="en-GB" sz="1200" dirty="0">
                <a:solidFill>
                  <a:schemeClr val="bg1"/>
                </a:solidFill>
                <a:latin typeface="Century Gothic" panose="020B0502020202020204" pitchFamily="34" charset="0"/>
              </a:rPr>
              <a:t>Rachel Hawkes</a:t>
            </a:r>
          </a:p>
        </p:txBody>
      </p:sp>
    </p:spTree>
    <p:extLst>
      <p:ext uri="{BB962C8B-B14F-4D97-AF65-F5344CB8AC3E}">
        <p14:creationId xmlns:p14="http://schemas.microsoft.com/office/powerpoint/2010/main" val="1376745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996265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3" name="Group 2" descr="background rectangle">
            <a:extLst>
              <a:ext uri="{C183D7F6-B498-43B3-948B-1728B52AA6E4}">
                <adec:decorative xmlns:adec="http://schemas.microsoft.com/office/drawing/2017/decorative" val="1"/>
              </a:ext>
            </a:extLst>
          </p:cNvPr>
          <p:cNvGrpSpPr/>
          <p:nvPr/>
        </p:nvGrpSpPr>
        <p:grpSpPr>
          <a:xfrm>
            <a:off x="-56445" y="0"/>
            <a:ext cx="12192000" cy="6858000"/>
            <a:chOff x="-56445" y="0"/>
            <a:chExt cx="12192000" cy="6858000"/>
          </a:xfrm>
        </p:grpSpPr>
        <p:grpSp>
          <p:nvGrpSpPr>
            <p:cNvPr id="8" name="Group 7"/>
            <p:cNvGrpSpPr/>
            <p:nvPr/>
          </p:nvGrpSpPr>
          <p:grpSpPr>
            <a:xfrm>
              <a:off x="-56445" y="0"/>
              <a:ext cx="12192000" cy="6858000"/>
              <a:chOff x="0" y="0"/>
              <a:chExt cx="12192000" cy="6858000"/>
            </a:xfrm>
            <a:solidFill>
              <a:srgbClr val="FBF0D5"/>
            </a:solidFill>
          </p:grpSpPr>
          <p:sp>
            <p:nvSpPr>
              <p:cNvPr id="9" name="Isosceles Triangle 8">
                <a:extLst>
                  <a:ext uri="{C183D7F6-B498-43B3-948B-1728B52AA6E4}">
                    <adec:decorative xmlns:adec="http://schemas.microsoft.com/office/drawing/2017/decorative" val="1"/>
                  </a:ext>
                </a:extLst>
              </p:cNvPr>
              <p:cNvSpPr/>
              <p:nvPr/>
            </p:nvSpPr>
            <p:spPr>
              <a:xfrm rot="5400000">
                <a:off x="4992512" y="-341488"/>
                <a:ext cx="6857998" cy="7540978"/>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prstClr val="white"/>
                  </a:solidFill>
                </a:endParaRPr>
              </a:p>
            </p:txBody>
          </p:sp>
          <p:sp>
            <p:nvSpPr>
              <p:cNvPr id="10" name="Rectangle 9">
                <a:extLst>
                  <a:ext uri="{C183D7F6-B498-43B3-948B-1728B52AA6E4}">
                    <adec:decorative xmlns:adec="http://schemas.microsoft.com/office/drawing/2017/decorative" val="1"/>
                  </a:ext>
                </a:extLst>
              </p:cNvPr>
              <p:cNvSpPr/>
              <p:nvPr/>
            </p:nvSpPr>
            <p:spPr>
              <a:xfrm>
                <a:off x="0" y="0"/>
                <a:ext cx="465102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prstClr val="white"/>
                  </a:solidFill>
                </a:endParaRPr>
              </a:p>
            </p:txBody>
          </p:sp>
        </p:grpSp>
        <p:sp>
          <p:nvSpPr>
            <p:cNvPr id="4" name="Isosceles Triangle 3">
              <a:extLst>
                <a:ext uri="{C183D7F6-B498-43B3-948B-1728B52AA6E4}">
                  <adec:decorative xmlns:adec="http://schemas.microsoft.com/office/drawing/2017/decorative" val="1"/>
                </a:ext>
              </a:extLst>
            </p:cNvPr>
            <p:cNvSpPr/>
            <p:nvPr/>
          </p:nvSpPr>
          <p:spPr>
            <a:xfrm rot="5400000">
              <a:off x="4636029" y="-341488"/>
              <a:ext cx="6857998" cy="7540978"/>
            </a:xfrm>
            <a:prstGeom prst="triangle">
              <a:avLst>
                <a:gd name="adj" fmla="val 0"/>
              </a:avLst>
            </a:prstGeom>
            <a:solidFill>
              <a:srgbClr val="DAA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prstClr val="white"/>
                </a:solidFill>
              </a:endParaRPr>
            </a:p>
          </p:txBody>
        </p:sp>
        <p:sp>
          <p:nvSpPr>
            <p:cNvPr id="5" name="Rectangle 4">
              <a:extLst>
                <a:ext uri="{C183D7F6-B498-43B3-948B-1728B52AA6E4}">
                  <adec:decorative xmlns:adec="http://schemas.microsoft.com/office/drawing/2017/decorative" val="1"/>
                </a:ext>
              </a:extLst>
            </p:cNvPr>
            <p:cNvSpPr/>
            <p:nvPr/>
          </p:nvSpPr>
          <p:spPr>
            <a:xfrm>
              <a:off x="-56445" y="0"/>
              <a:ext cx="4350984" cy="6858000"/>
            </a:xfrm>
            <a:prstGeom prst="rect">
              <a:avLst/>
            </a:prstGeom>
            <a:solidFill>
              <a:srgbClr val="DAA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prstClr val="white"/>
                </a:solidFill>
              </a:endParaRPr>
            </a:p>
          </p:txBody>
        </p:sp>
      </p:grpSp>
      <p:sp>
        <p:nvSpPr>
          <p:cNvPr id="6" name="Title 5">
            <a:extLst>
              <a:ext uri="{FF2B5EF4-FFF2-40B4-BE49-F238E27FC236}">
                <a16:creationId xmlns:a16="http://schemas.microsoft.com/office/drawing/2014/main" id="{558E7B9B-A11A-154E-80B4-563231C87435}"/>
              </a:ext>
            </a:extLst>
          </p:cNvPr>
          <p:cNvSpPr>
            <a:spLocks noGrp="1"/>
          </p:cNvSpPr>
          <p:nvPr>
            <p:ph type="ctrTitle"/>
          </p:nvPr>
        </p:nvSpPr>
        <p:spPr>
          <a:xfrm>
            <a:off x="112745" y="1500929"/>
            <a:ext cx="6657324" cy="1485422"/>
          </a:xfrm>
        </p:spPr>
        <p:txBody>
          <a:bodyPr>
            <a:normAutofit/>
          </a:bodyPr>
          <a:lstStyle/>
          <a:p>
            <a:pPr algn="l"/>
            <a:r>
              <a:rPr lang="en-GB" sz="4000" b="1">
                <a:solidFill>
                  <a:prstClr val="white"/>
                </a:solidFill>
              </a:rPr>
              <a:t>Practice assessment</a:t>
            </a:r>
            <a:endParaRPr lang="en-US" dirty="0"/>
          </a:p>
        </p:txBody>
      </p:sp>
      <p:sp>
        <p:nvSpPr>
          <p:cNvPr id="7" name="Subtitle 6">
            <a:extLst>
              <a:ext uri="{FF2B5EF4-FFF2-40B4-BE49-F238E27FC236}">
                <a16:creationId xmlns:a16="http://schemas.microsoft.com/office/drawing/2014/main" id="{7F2214FE-0DF5-6741-9332-4A2CB0FF908A}"/>
              </a:ext>
            </a:extLst>
          </p:cNvPr>
          <p:cNvSpPr>
            <a:spLocks noGrp="1"/>
          </p:cNvSpPr>
          <p:nvPr>
            <p:ph type="subTitle" idx="1"/>
          </p:nvPr>
        </p:nvSpPr>
        <p:spPr>
          <a:xfrm>
            <a:off x="112745" y="2951812"/>
            <a:ext cx="7382608" cy="571756"/>
          </a:xfrm>
        </p:spPr>
        <p:txBody>
          <a:bodyPr/>
          <a:lstStyle/>
          <a:p>
            <a:pPr algn="l"/>
            <a:r>
              <a:rPr lang="en-GB" sz="3000">
                <a:solidFill>
                  <a:prstClr val="white"/>
                </a:solidFill>
              </a:rPr>
              <a:t>Year 7 German</a:t>
            </a:r>
            <a:endParaRPr lang="en-US" dirty="0"/>
          </a:p>
        </p:txBody>
      </p:sp>
      <p:sp>
        <p:nvSpPr>
          <p:cNvPr id="13" name="Subtitle 6">
            <a:extLst>
              <a:ext uri="{FF2B5EF4-FFF2-40B4-BE49-F238E27FC236}">
                <a16:creationId xmlns:a16="http://schemas.microsoft.com/office/drawing/2014/main" id="{2D438FA5-2CAB-4E24-9AEE-607776023B37}"/>
              </a:ext>
            </a:extLst>
          </p:cNvPr>
          <p:cNvSpPr txBox="1">
            <a:spLocks/>
          </p:cNvSpPr>
          <p:nvPr/>
        </p:nvSpPr>
        <p:spPr>
          <a:xfrm>
            <a:off x="165632" y="3820023"/>
            <a:ext cx="6604437" cy="57175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accent5">
                    <a:lumMod val="50000"/>
                  </a:schemeClr>
                </a:solidFill>
                <a:latin typeface="Century Gothic" panose="020B0502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accent5">
                    <a:lumMod val="50000"/>
                  </a:schemeClr>
                </a:solidFill>
                <a:latin typeface="Century Gothic" panose="020B0502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accent5">
                    <a:lumMod val="50000"/>
                  </a:schemeClr>
                </a:solidFill>
                <a:latin typeface="Century Gothic" panose="020B0502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accent5">
                    <a:lumMod val="50000"/>
                  </a:schemeClr>
                </a:solidFill>
                <a:latin typeface="Century Gothic" panose="020B0502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accent5">
                    <a:lumMod val="50000"/>
                  </a:schemeClr>
                </a:solidFill>
                <a:latin typeface="Century Gothic" panose="020B0502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000">
                <a:solidFill>
                  <a:prstClr val="white"/>
                </a:solidFill>
              </a:rPr>
              <a:t>Term 3 ‘applying knowledge’ test</a:t>
            </a:r>
            <a:endParaRPr lang="en-GB" sz="3000" dirty="0">
              <a:solidFill>
                <a:prstClr val="white"/>
              </a:solidFill>
            </a:endParaRPr>
          </a:p>
          <a:p>
            <a:endParaRPr lang="en-US" dirty="0"/>
          </a:p>
        </p:txBody>
      </p:sp>
      <p:sp>
        <p:nvSpPr>
          <p:cNvPr id="12" name="Title 3">
            <a:extLst>
              <a:ext uri="{FF2B5EF4-FFF2-40B4-BE49-F238E27FC236}">
                <a16:creationId xmlns:a16="http://schemas.microsoft.com/office/drawing/2014/main" id="{7B424077-B2D5-46AA-BDA8-6FF15DA500E8}"/>
              </a:ext>
            </a:extLst>
          </p:cNvPr>
          <p:cNvSpPr txBox="1">
            <a:spLocks/>
          </p:cNvSpPr>
          <p:nvPr/>
        </p:nvSpPr>
        <p:spPr>
          <a:xfrm>
            <a:off x="161930" y="4982504"/>
            <a:ext cx="5784972" cy="998893"/>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sp>
        <p:nvSpPr>
          <p:cNvPr id="14" name="Title 3">
            <a:extLst>
              <a:ext uri="{FF2B5EF4-FFF2-40B4-BE49-F238E27FC236}">
                <a16:creationId xmlns:a16="http://schemas.microsoft.com/office/drawing/2014/main" id="{638AEC8F-C9FD-A549-80E9-260E66E632C7}"/>
              </a:ext>
            </a:extLst>
          </p:cNvPr>
          <p:cNvSpPr txBox="1">
            <a:spLocks/>
          </p:cNvSpPr>
          <p:nvPr/>
        </p:nvSpPr>
        <p:spPr>
          <a:xfrm>
            <a:off x="161930" y="5779725"/>
            <a:ext cx="4132609" cy="1078275"/>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lang="en-GB" sz="1400" dirty="0">
                <a:solidFill>
                  <a:prstClr val="white"/>
                </a:solidFill>
                <a:latin typeface="Century Gothic" panose="020B0502020202020204" pitchFamily="34" charset="0"/>
              </a:rPr>
              <a:t>Date updated</a:t>
            </a:r>
            <a:r>
              <a:rPr lang="en-GB" sz="1400">
                <a:solidFill>
                  <a:prstClr val="white"/>
                </a:solidFill>
                <a:latin typeface="Century Gothic" panose="020B0502020202020204" pitchFamily="34" charset="0"/>
              </a:rPr>
              <a:t>: 29/07/20</a:t>
            </a:r>
            <a:endParaRPr kumimoji="0" lang="en-GB" sz="14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pic>
        <p:nvPicPr>
          <p:cNvPr id="15" name="Picture 14" descr="NCELP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spTree>
    <p:extLst>
      <p:ext uri="{BB962C8B-B14F-4D97-AF65-F5344CB8AC3E}">
        <p14:creationId xmlns:p14="http://schemas.microsoft.com/office/powerpoint/2010/main" val="1125696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descr="background rectangle">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94041"/>
            <a:ext cx="6807200" cy="869950"/>
          </a:xfrm>
          <a:prstGeom prst="rect">
            <a:avLst/>
          </a:prstGeom>
        </p:spPr>
      </p:pic>
      <p:sp>
        <p:nvSpPr>
          <p:cNvPr id="4" name="Title 3"/>
          <p:cNvSpPr>
            <a:spLocks noGrp="1"/>
          </p:cNvSpPr>
          <p:nvPr>
            <p:ph type="title"/>
          </p:nvPr>
        </p:nvSpPr>
        <p:spPr>
          <a:xfrm>
            <a:off x="-72086" y="280417"/>
            <a:ext cx="6631382" cy="721474"/>
          </a:xfrm>
        </p:spPr>
        <p:txBody>
          <a:bodyPr>
            <a:normAutofit/>
          </a:bodyPr>
          <a:lstStyle/>
          <a:p>
            <a:r>
              <a:rPr lang="en-GB" sz="2800" b="1">
                <a:solidFill>
                  <a:schemeClr val="bg1"/>
                </a:solidFill>
              </a:rPr>
              <a:t>Section A (Listening)</a:t>
            </a:r>
            <a:endParaRPr lang="en-GB" sz="2800" b="1" dirty="0">
              <a:solidFill>
                <a:schemeClr val="bg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997500323"/>
              </p:ext>
            </p:extLst>
          </p:nvPr>
        </p:nvGraphicFramePr>
        <p:xfrm>
          <a:off x="432816" y="4459113"/>
          <a:ext cx="11369040" cy="1630969"/>
        </p:xfrm>
        <a:graphic>
          <a:graphicData uri="http://schemas.openxmlformats.org/drawingml/2006/table">
            <a:tbl>
              <a:tblPr firstRow="1" firstCol="1" bandRow="1">
                <a:tableStyleId>{5C22544A-7EE6-4342-B048-85BDC9FD1C3A}</a:tableStyleId>
              </a:tblPr>
              <a:tblGrid>
                <a:gridCol w="4470209">
                  <a:extLst>
                    <a:ext uri="{9D8B030D-6E8A-4147-A177-3AD203B41FA5}">
                      <a16:colId xmlns:a16="http://schemas.microsoft.com/office/drawing/2014/main" val="3269003089"/>
                    </a:ext>
                  </a:extLst>
                </a:gridCol>
                <a:gridCol w="1696912">
                  <a:extLst>
                    <a:ext uri="{9D8B030D-6E8A-4147-A177-3AD203B41FA5}">
                      <a16:colId xmlns:a16="http://schemas.microsoft.com/office/drawing/2014/main" val="948114015"/>
                    </a:ext>
                  </a:extLst>
                </a:gridCol>
                <a:gridCol w="1859280">
                  <a:extLst>
                    <a:ext uri="{9D8B030D-6E8A-4147-A177-3AD203B41FA5}">
                      <a16:colId xmlns:a16="http://schemas.microsoft.com/office/drawing/2014/main" val="1515445611"/>
                    </a:ext>
                  </a:extLst>
                </a:gridCol>
                <a:gridCol w="1704201">
                  <a:extLst>
                    <a:ext uri="{9D8B030D-6E8A-4147-A177-3AD203B41FA5}">
                      <a16:colId xmlns:a16="http://schemas.microsoft.com/office/drawing/2014/main" val="2683920428"/>
                    </a:ext>
                  </a:extLst>
                </a:gridCol>
                <a:gridCol w="1638438">
                  <a:extLst>
                    <a:ext uri="{9D8B030D-6E8A-4147-A177-3AD203B41FA5}">
                      <a16:colId xmlns:a16="http://schemas.microsoft.com/office/drawing/2014/main" val="1554706261"/>
                    </a:ext>
                  </a:extLst>
                </a:gridCol>
              </a:tblGrid>
              <a:tr h="830305">
                <a:tc>
                  <a:txBody>
                    <a:bodyPr/>
                    <a:lstStyle/>
                    <a:p>
                      <a:pPr>
                        <a:lnSpc>
                          <a:spcPct val="107000"/>
                        </a:lnSpc>
                        <a:spcAft>
                          <a:spcPts val="0"/>
                        </a:spcAft>
                      </a:pPr>
                      <a:r>
                        <a:rPr lang="en-GB" sz="2000">
                          <a:solidFill>
                            <a:srgbClr val="104F75"/>
                          </a:solidFill>
                          <a:effectLst/>
                        </a:rPr>
                        <a:t> </a:t>
                      </a:r>
                      <a:endParaRPr lang="en-GB" sz="200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000">
                          <a:solidFill>
                            <a:srgbClr val="104F75"/>
                          </a:solidFill>
                          <a:effectLst/>
                        </a:rPr>
                        <a:t>Mia</a:t>
                      </a:r>
                      <a:endParaRPr lang="en-GB" sz="200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000">
                          <a:solidFill>
                            <a:srgbClr val="104F75"/>
                          </a:solidFill>
                          <a:effectLst/>
                        </a:rPr>
                        <a:t>Wolfgang</a:t>
                      </a:r>
                      <a:endParaRPr lang="en-GB" sz="200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000">
                          <a:solidFill>
                            <a:srgbClr val="104F75"/>
                          </a:solidFill>
                          <a:effectLst/>
                        </a:rPr>
                        <a:t>Mia and Wolfgang</a:t>
                      </a:r>
                      <a:endParaRPr lang="en-GB" sz="200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000">
                          <a:solidFill>
                            <a:srgbClr val="104F75"/>
                          </a:solidFill>
                          <a:effectLst/>
                        </a:rPr>
                        <a:t>Their grandma</a:t>
                      </a:r>
                      <a:endParaRPr lang="en-GB" sz="200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59199061"/>
                  </a:ext>
                </a:extLst>
              </a:tr>
              <a:tr h="400332">
                <a:tc>
                  <a:txBody>
                    <a:bodyPr/>
                    <a:lstStyle/>
                    <a:p>
                      <a:pPr>
                        <a:lnSpc>
                          <a:spcPct val="107000"/>
                        </a:lnSpc>
                        <a:spcAft>
                          <a:spcPts val="0"/>
                        </a:spcAft>
                      </a:pPr>
                      <a:r>
                        <a:rPr lang="en-GB" sz="2000">
                          <a:solidFill>
                            <a:srgbClr val="104F75"/>
                          </a:solidFill>
                          <a:effectLst/>
                        </a:rPr>
                        <a:t>1. does homework at</a:t>
                      </a:r>
                      <a:r>
                        <a:rPr lang="en-GB" sz="2000" baseline="0">
                          <a:solidFill>
                            <a:srgbClr val="104F75"/>
                          </a:solidFill>
                          <a:effectLst/>
                        </a:rPr>
                        <a:t> the weekend</a:t>
                      </a:r>
                      <a:endParaRPr lang="en-GB" sz="200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2000">
                          <a:solidFill>
                            <a:srgbClr val="104F75"/>
                          </a:solidFill>
                          <a:effectLst/>
                        </a:rPr>
                        <a:t>☐</a:t>
                      </a:r>
                      <a:endParaRPr lang="en-GB" sz="200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2000">
                          <a:solidFill>
                            <a:srgbClr val="104F75"/>
                          </a:solidFill>
                          <a:effectLst/>
                        </a:rPr>
                        <a:t>☐</a:t>
                      </a:r>
                      <a:endParaRPr lang="en-GB" sz="200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2000">
                          <a:solidFill>
                            <a:srgbClr val="104F75"/>
                          </a:solidFill>
                          <a:effectLst/>
                        </a:rPr>
                        <a:t>☐</a:t>
                      </a:r>
                      <a:endParaRPr lang="en-GB" sz="200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2000">
                          <a:solidFill>
                            <a:srgbClr val="104F75"/>
                          </a:solidFill>
                          <a:effectLst/>
                        </a:rPr>
                        <a:t>☐</a:t>
                      </a:r>
                      <a:endParaRPr lang="en-GB" sz="200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12473864"/>
                  </a:ext>
                </a:extLst>
              </a:tr>
              <a:tr h="400332">
                <a:tc>
                  <a:txBody>
                    <a:bodyPr/>
                    <a:lstStyle/>
                    <a:p>
                      <a:pPr>
                        <a:lnSpc>
                          <a:spcPct val="107000"/>
                        </a:lnSpc>
                        <a:spcAft>
                          <a:spcPts val="0"/>
                        </a:spcAft>
                      </a:pPr>
                      <a:r>
                        <a:rPr lang="en-GB" sz="2000">
                          <a:solidFill>
                            <a:srgbClr val="104F75"/>
                          </a:solidFill>
                          <a:effectLst/>
                        </a:rPr>
                        <a:t>2. goes to the shop on Saturdays</a:t>
                      </a:r>
                      <a:endParaRPr lang="en-GB" sz="200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2000">
                          <a:solidFill>
                            <a:srgbClr val="104F75"/>
                          </a:solidFill>
                          <a:effectLst/>
                        </a:rPr>
                        <a:t>☐</a:t>
                      </a:r>
                      <a:endParaRPr lang="en-GB" sz="200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2000">
                          <a:solidFill>
                            <a:srgbClr val="104F75"/>
                          </a:solidFill>
                          <a:effectLst/>
                        </a:rPr>
                        <a:t>☐</a:t>
                      </a:r>
                      <a:endParaRPr lang="en-GB" sz="200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2000">
                          <a:solidFill>
                            <a:srgbClr val="104F75"/>
                          </a:solidFill>
                          <a:effectLst/>
                        </a:rPr>
                        <a:t>☐</a:t>
                      </a:r>
                      <a:endParaRPr lang="en-GB" sz="200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2000">
                          <a:solidFill>
                            <a:srgbClr val="104F75"/>
                          </a:solidFill>
                          <a:effectLst/>
                        </a:rPr>
                        <a:t>☐</a:t>
                      </a:r>
                      <a:endParaRPr lang="en-GB" sz="200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71146"/>
                  </a:ext>
                </a:extLst>
              </a:tr>
            </a:tbl>
          </a:graphicData>
        </a:graphic>
      </p:graphicFrame>
      <p:sp>
        <p:nvSpPr>
          <p:cNvPr id="6" name="Rectangle 1"/>
          <p:cNvSpPr>
            <a:spLocks noChangeArrowheads="1"/>
          </p:cNvSpPr>
          <p:nvPr/>
        </p:nvSpPr>
        <p:spPr bwMode="auto">
          <a:xfrm>
            <a:off x="432816" y="1485391"/>
            <a:ext cx="10915904" cy="255454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000" b="1" i="0" u="none" strike="noStrike" cap="none" normalizeH="0" baseline="0">
                <a:ln>
                  <a:noFill/>
                </a:ln>
                <a:solidFill>
                  <a:srgbClr val="104F75"/>
                </a:solidFill>
                <a:effectLst/>
                <a:ea typeface="Times New Roman" panose="02020603050405020304" pitchFamily="18" charset="0"/>
                <a:cs typeface="Arial" panose="020B0604020202020204" pitchFamily="34" charset="0"/>
              </a:rPr>
              <a:t>SEC</a:t>
            </a:r>
            <a:r>
              <a:rPr kumimoji="0" lang="en-GB" altLang="en-US" sz="2000" b="1" i="0" u="none" strike="noStrike" cap="none" normalizeH="0" baseline="0">
                <a:ln>
                  <a:noFill/>
                </a:ln>
                <a:solidFill>
                  <a:srgbClr val="104F75"/>
                </a:solidFill>
                <a:effectLst/>
                <a:ea typeface="SimSun" panose="02010600030101010101" pitchFamily="2" charset="-122"/>
                <a:cs typeface="Arial" panose="020B0604020202020204" pitchFamily="34" charset="0"/>
              </a:rPr>
              <a:t>TION A (LISTENING)</a:t>
            </a:r>
            <a:endParaRPr kumimoji="0" lang="en-GB" altLang="en-US" sz="2000" b="0" i="0" u="none" strike="noStrike" cap="none" normalizeH="0" baseline="0">
              <a:ln>
                <a:noFill/>
              </a:ln>
              <a:solidFill>
                <a:srgbClr val="104F75"/>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GB" altLang="zh-CN" sz="2000" b="0" i="0" u="none" strike="noStrike" cap="none" normalizeH="0" baseline="0">
                <a:ln>
                  <a:noFill/>
                </a:ln>
                <a:solidFill>
                  <a:srgbClr val="104F75"/>
                </a:solidFill>
                <a:effectLst/>
                <a:ea typeface="SimSun" panose="02010600030101010101" pitchFamily="2" charset="-122"/>
                <a:cs typeface="Times New Roman" panose="02020603050405020304" pitchFamily="18" charset="0"/>
              </a:rPr>
            </a:br>
            <a:r>
              <a:rPr kumimoji="0" lang="en-GB" altLang="zh-CN" sz="2000" b="0" i="0" u="none" strike="noStrike" cap="none" normalizeH="0" baseline="0">
                <a:ln>
                  <a:noFill/>
                </a:ln>
                <a:solidFill>
                  <a:srgbClr val="104F75"/>
                </a:solidFill>
                <a:effectLst/>
                <a:ea typeface="SimSun" panose="02010600030101010101" pitchFamily="2" charset="-122"/>
                <a:cs typeface="Times New Roman" panose="02020603050405020304" pitchFamily="18" charset="0"/>
              </a:rPr>
              <a:t>You will hear Mia talking about life at home.</a:t>
            </a:r>
            <a:endParaRPr kumimoji="0" lang="en-GB" altLang="zh-CN" sz="2000" b="0" i="0" u="none" strike="noStrike" cap="none" normalizeH="0" baseline="0">
              <a:ln>
                <a:noFill/>
              </a:ln>
              <a:solidFill>
                <a:srgbClr val="104F75"/>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CN" sz="2000" i="0" u="none" strike="noStrike" cap="none" normalizeH="0" baseline="0">
                <a:ln>
                  <a:noFill/>
                </a:ln>
                <a:solidFill>
                  <a:srgbClr val="104F75"/>
                </a:solidFill>
                <a:effectLst/>
                <a:ea typeface="DengXian"/>
                <a:cs typeface="Times New Roman" panose="02020603050405020304" pitchFamily="18" charset="0"/>
              </a:rPr>
              <a:t>P</a:t>
            </a:r>
            <a:r>
              <a:rPr kumimoji="0" lang="en-GB" altLang="zh-CN" sz="2000" b="0" i="0" u="none" strike="noStrike" cap="none" normalizeH="0" baseline="0">
                <a:ln>
                  <a:noFill/>
                </a:ln>
                <a:solidFill>
                  <a:srgbClr val="104F75"/>
                </a:solidFill>
                <a:effectLst/>
                <a:ea typeface="DengXian"/>
                <a:cs typeface="Times New Roman" panose="02020603050405020304" pitchFamily="18" charset="0"/>
              </a:rPr>
              <a:t>ut a cross (x) under the person or people that the statement is about.</a:t>
            </a:r>
            <a:endParaRPr kumimoji="0" lang="en-GB" altLang="zh-CN" sz="2000" b="0" i="0" u="none" strike="noStrike" cap="none" normalizeH="0" baseline="0">
              <a:ln>
                <a:noFill/>
              </a:ln>
              <a:solidFill>
                <a:srgbClr val="104F75"/>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CN" sz="2000" b="0" i="0" u="none" strike="noStrike" cap="none" normalizeH="0" baseline="0">
                <a:ln>
                  <a:noFill/>
                </a:ln>
                <a:solidFill>
                  <a:srgbClr val="104F75"/>
                </a:solidFill>
                <a:effectLst/>
                <a:ea typeface="SimSun" panose="02010600030101010101" pitchFamily="2" charset="-122"/>
                <a:cs typeface="Times New Roman" panose="02020603050405020304" pitchFamily="18" charset="0"/>
              </a:rPr>
              <a:t>You will hear the story </a:t>
            </a:r>
            <a:r>
              <a:rPr kumimoji="0" lang="en-GB" altLang="zh-CN" sz="2000" b="1" i="0" u="none" strike="noStrike" cap="none" normalizeH="0" baseline="0">
                <a:ln>
                  <a:noFill/>
                </a:ln>
                <a:solidFill>
                  <a:srgbClr val="104F75"/>
                </a:solidFill>
                <a:effectLst/>
                <a:ea typeface="SimSun" panose="02010600030101010101" pitchFamily="2" charset="-122"/>
                <a:cs typeface="Times New Roman" panose="02020603050405020304" pitchFamily="18" charset="0"/>
              </a:rPr>
              <a:t>twice</a:t>
            </a:r>
            <a:r>
              <a:rPr kumimoji="0" lang="en-GB" altLang="zh-CN" sz="2000" b="0" i="0" u="none" strike="noStrike" cap="none" normalizeH="0" baseline="0">
                <a:ln>
                  <a:noFill/>
                </a:ln>
                <a:solidFill>
                  <a:srgbClr val="104F75"/>
                </a:solidFill>
                <a:effectLst/>
                <a:ea typeface="SimSun" panose="02010600030101010101" pitchFamily="2" charset="-122"/>
                <a:cs typeface="Times New Roman" panose="02020603050405020304" pitchFamily="18" charset="0"/>
              </a:rPr>
              <a:t>. There will be a 20 second pause in between.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CN" sz="2000" b="0" i="0" u="none" strike="noStrike" cap="none" normalizeH="0" baseline="0">
                <a:ln>
                  <a:noFill/>
                </a:ln>
                <a:solidFill>
                  <a:srgbClr val="104F75"/>
                </a:solidFill>
                <a:effectLst/>
                <a:ea typeface="SimSun" panose="02010600030101010101" pitchFamily="2" charset="-122"/>
                <a:cs typeface="Times New Roman" panose="02020603050405020304" pitchFamily="18" charset="0"/>
              </a:rPr>
              <a:t>After hearing it twice, you will have </a:t>
            </a:r>
            <a:r>
              <a:rPr kumimoji="0" lang="en-GB" altLang="zh-CN" sz="2000" b="1" i="0" u="none" strike="noStrike" cap="none" normalizeH="0" baseline="0">
                <a:ln>
                  <a:noFill/>
                </a:ln>
                <a:solidFill>
                  <a:srgbClr val="104F75"/>
                </a:solidFill>
                <a:effectLst/>
                <a:ea typeface="SimSun" panose="02010600030101010101" pitchFamily="2" charset="-122"/>
                <a:cs typeface="Times New Roman" panose="02020603050405020304" pitchFamily="18" charset="0"/>
              </a:rPr>
              <a:t>another </a:t>
            </a:r>
            <a:r>
              <a:rPr kumimoji="0" lang="en-GB" altLang="zh-CN" sz="2000" b="0" i="0" u="none" strike="noStrike" cap="none" normalizeH="0" baseline="0">
                <a:ln>
                  <a:noFill/>
                </a:ln>
                <a:solidFill>
                  <a:srgbClr val="104F75"/>
                </a:solidFill>
                <a:effectLst/>
                <a:ea typeface="SimSun" panose="02010600030101010101" pitchFamily="2" charset="-122"/>
                <a:cs typeface="Times New Roman" panose="02020603050405020304" pitchFamily="18" charset="0"/>
              </a:rPr>
              <a:t>minute to finish the grid.</a:t>
            </a:r>
            <a:endParaRPr kumimoji="0" lang="en-GB" altLang="zh-CN" sz="2000" b="0" i="0" u="none" strike="noStrike" cap="none" normalizeH="0" baseline="0">
              <a:ln>
                <a:noFill/>
              </a:ln>
              <a:solidFill>
                <a:srgbClr val="104F75"/>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zh-CN" sz="2000" b="1" i="0" u="none" strike="noStrike" cap="none" normalizeH="0" baseline="0">
              <a:ln>
                <a:noFill/>
              </a:ln>
              <a:solidFill>
                <a:srgbClr val="104F75"/>
              </a:solidFill>
              <a:effectLst/>
              <a:ea typeface="SimSu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CN" sz="2000" b="1" i="0" u="none" strike="noStrike" cap="none" normalizeH="0" baseline="0">
                <a:ln>
                  <a:noFill/>
                </a:ln>
                <a:solidFill>
                  <a:srgbClr val="104F75"/>
                </a:solidFill>
                <a:effectLst/>
                <a:ea typeface="SimSun" panose="02010600030101010101" pitchFamily="2" charset="-122"/>
                <a:cs typeface="Times New Roman" panose="02020603050405020304" pitchFamily="18" charset="0"/>
              </a:rPr>
              <a:t>Who …?</a:t>
            </a:r>
            <a:endParaRPr kumimoji="0" lang="en-GB" altLang="zh-CN" sz="2000" b="0" i="0" u="none" strike="noStrike" cap="none" normalizeH="0" baseline="0">
              <a:ln>
                <a:noFill/>
              </a:ln>
              <a:solidFill>
                <a:srgbClr val="104F75"/>
              </a:solidFill>
              <a:effectLst/>
            </a:endParaRPr>
          </a:p>
        </p:txBody>
      </p:sp>
      <p:sp>
        <p:nvSpPr>
          <p:cNvPr id="11" name="TextBox 10"/>
          <p:cNvSpPr txBox="1"/>
          <p:nvPr/>
        </p:nvSpPr>
        <p:spPr>
          <a:xfrm>
            <a:off x="5599106" y="5660937"/>
            <a:ext cx="547678" cy="400110"/>
          </a:xfrm>
          <a:prstGeom prst="rect">
            <a:avLst/>
          </a:prstGeom>
          <a:noFill/>
        </p:spPr>
        <p:txBody>
          <a:bodyPr wrap="square" rtlCol="0">
            <a:spAutoFit/>
          </a:bodyPr>
          <a:lstStyle/>
          <a:p>
            <a:pPr algn="l"/>
            <a:r>
              <a:rPr lang="en-GB" sz="2000">
                <a:solidFill>
                  <a:schemeClr val="accent5">
                    <a:lumMod val="50000"/>
                  </a:schemeClr>
                </a:solidFill>
              </a:rPr>
              <a:t>x</a:t>
            </a:r>
            <a:endParaRPr lang="en-GB" sz="2000" dirty="0">
              <a:solidFill>
                <a:schemeClr val="accent5">
                  <a:lumMod val="50000"/>
                </a:schemeClr>
              </a:solidFill>
            </a:endParaRPr>
          </a:p>
        </p:txBody>
      </p:sp>
      <p:sp>
        <p:nvSpPr>
          <p:cNvPr id="12" name="TextBox 11"/>
          <p:cNvSpPr txBox="1"/>
          <p:nvPr/>
        </p:nvSpPr>
        <p:spPr>
          <a:xfrm>
            <a:off x="7370443" y="5260929"/>
            <a:ext cx="547678" cy="400110"/>
          </a:xfrm>
          <a:prstGeom prst="rect">
            <a:avLst/>
          </a:prstGeom>
          <a:noFill/>
        </p:spPr>
        <p:txBody>
          <a:bodyPr wrap="square" rtlCol="0">
            <a:spAutoFit/>
          </a:bodyPr>
          <a:lstStyle/>
          <a:p>
            <a:pPr algn="l"/>
            <a:r>
              <a:rPr lang="en-GB" sz="2000">
                <a:solidFill>
                  <a:schemeClr val="accent5">
                    <a:lumMod val="50000"/>
                  </a:schemeClr>
                </a:solidFill>
              </a:rPr>
              <a:t>x</a:t>
            </a:r>
            <a:endParaRPr lang="en-GB" sz="2000" dirty="0">
              <a:solidFill>
                <a:schemeClr val="accent5">
                  <a:lumMod val="50000"/>
                </a:schemeClr>
              </a:solidFill>
            </a:endParaRPr>
          </a:p>
        </p:txBody>
      </p:sp>
      <p:sp>
        <p:nvSpPr>
          <p:cNvPr id="13" name="Rounded Rectangular Callout 12"/>
          <p:cNvSpPr/>
          <p:nvPr/>
        </p:nvSpPr>
        <p:spPr>
          <a:xfrm>
            <a:off x="9329404" y="89262"/>
            <a:ext cx="2540000" cy="875016"/>
          </a:xfrm>
          <a:prstGeom prst="wedgeRoundRectCallout">
            <a:avLst/>
          </a:prstGeom>
          <a:solidFill>
            <a:srgbClr val="104F75"/>
          </a:solidFill>
          <a:ln>
            <a:solidFill>
              <a:srgbClr val="104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There are two marks for each item</a:t>
            </a:r>
          </a:p>
        </p:txBody>
      </p:sp>
      <p:sp>
        <p:nvSpPr>
          <p:cNvPr id="14" name="Action Button: Custom 16">
            <a:hlinkClick r:id="" action="ppaction://noaction" highlightClick="1">
              <a:snd r:embed="rId5" name="ApplyingKnowledgeS2Once.wav"/>
            </a:hlinkClick>
            <a:extLst>
              <a:ext uri="{FF2B5EF4-FFF2-40B4-BE49-F238E27FC236}">
                <a16:creationId xmlns:a16="http://schemas.microsoft.com/office/drawing/2014/main" id="{FCC3AB89-D2A6-44AC-8D90-BED93F496C8C}"/>
              </a:ext>
            </a:extLst>
          </p:cNvPr>
          <p:cNvSpPr/>
          <p:nvPr/>
        </p:nvSpPr>
        <p:spPr>
          <a:xfrm>
            <a:off x="569021" y="4658826"/>
            <a:ext cx="495495" cy="455716"/>
          </a:xfrm>
          <a:prstGeom prst="actionButtonBlank">
            <a:avLst/>
          </a:prstGeom>
          <a:solidFill>
            <a:schemeClr val="accent1">
              <a:lumMod val="50000"/>
            </a:schemeClr>
          </a:solidFill>
          <a:ln>
            <a:solidFill>
              <a:srgbClr val="DAA52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en-GB" sz="2800" b="1" dirty="0">
                <a:solidFill>
                  <a:prstClr val="white"/>
                </a:solidFill>
              </a:rPr>
              <a:t>1</a:t>
            </a:r>
          </a:p>
        </p:txBody>
      </p:sp>
    </p:spTree>
    <p:extLst>
      <p:ext uri="{BB962C8B-B14F-4D97-AF65-F5344CB8AC3E}">
        <p14:creationId xmlns:p14="http://schemas.microsoft.com/office/powerpoint/2010/main" val="2772325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ctangle 6"/>
          <p:cNvSpPr>
            <a:spLocks noChangeArrowheads="1"/>
          </p:cNvSpPr>
          <p:nvPr/>
        </p:nvSpPr>
        <p:spPr bwMode="auto">
          <a:xfrm>
            <a:off x="152400" y="1730961"/>
            <a:ext cx="11339964"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CN" sz="2000" b="0" i="0" u="none" strike="noStrike" cap="none" normalizeH="0" baseline="0">
                <a:ln>
                  <a:noFill/>
                </a:ln>
                <a:solidFill>
                  <a:srgbClr val="2F5496"/>
                </a:solidFill>
                <a:effectLst/>
                <a:ea typeface="SimSun" panose="02010600030101010101" pitchFamily="2" charset="-122"/>
                <a:cs typeface="Times New Roman" panose="02020603050405020304" pitchFamily="18" charset="0"/>
              </a:rPr>
              <a:t>Mia and Wolfgang are sharing opinions about school. </a:t>
            </a:r>
            <a:r>
              <a:rPr kumimoji="0" lang="en-GB" altLang="zh-CN" sz="2000" b="1" i="0" u="none" strike="noStrike" cap="none" normalizeH="0" baseline="0">
                <a:ln>
                  <a:noFill/>
                </a:ln>
                <a:solidFill>
                  <a:srgbClr val="2F5496"/>
                </a:solidFill>
                <a:effectLst/>
                <a:ea typeface="SimSun" panose="02010600030101010101" pitchFamily="2" charset="-122"/>
                <a:cs typeface="Times New Roman" panose="02020603050405020304" pitchFamily="18" charset="0"/>
              </a:rPr>
              <a:t>Translate</a:t>
            </a:r>
            <a:r>
              <a:rPr kumimoji="0" lang="en-GB" altLang="zh-CN" sz="2000" b="0" i="0" u="none" strike="noStrike" cap="none" normalizeH="0" baseline="0">
                <a:ln>
                  <a:noFill/>
                </a:ln>
                <a:solidFill>
                  <a:srgbClr val="2F5496"/>
                </a:solidFill>
                <a:effectLst/>
                <a:ea typeface="SimSun" panose="02010600030101010101" pitchFamily="2" charset="-122"/>
                <a:cs typeface="Times New Roman" panose="02020603050405020304" pitchFamily="18" charset="0"/>
              </a:rPr>
              <a:t> what they say into </a:t>
            </a:r>
            <a:r>
              <a:rPr kumimoji="0" lang="en-GB" altLang="zh-CN" sz="2000" b="1" i="0" u="none" strike="noStrike" cap="none" normalizeH="0" baseline="0">
                <a:ln>
                  <a:noFill/>
                </a:ln>
                <a:solidFill>
                  <a:srgbClr val="2F5496"/>
                </a:solidFill>
                <a:effectLst/>
                <a:ea typeface="SimSun" panose="02010600030101010101" pitchFamily="2" charset="-122"/>
                <a:cs typeface="Times New Roman" panose="02020603050405020304" pitchFamily="18" charset="0"/>
              </a:rPr>
              <a:t>English</a:t>
            </a:r>
            <a:r>
              <a:rPr kumimoji="0" lang="en-GB" altLang="zh-CN" sz="2000" b="0" i="0" u="none" strike="noStrike" cap="none" normalizeH="0" baseline="0">
                <a:ln>
                  <a:noFill/>
                </a:ln>
                <a:solidFill>
                  <a:srgbClr val="2F5496"/>
                </a:solidFill>
                <a:effectLst/>
                <a:ea typeface="SimSun" panose="02010600030101010101" pitchFamily="2" charset="-122"/>
                <a:cs typeface="Times New Roman" panose="02020603050405020304" pitchFamily="18" charset="0"/>
              </a:rPr>
              <a:t>.</a:t>
            </a:r>
            <a:endParaRPr kumimoji="0" lang="en-GB" altLang="zh-CN" sz="20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CN" sz="2000" b="1" i="0" u="none" strike="noStrike" cap="none" normalizeH="0" baseline="0">
                <a:ln>
                  <a:noFill/>
                </a:ln>
                <a:solidFill>
                  <a:srgbClr val="2F5496"/>
                </a:solidFill>
                <a:effectLst/>
                <a:ea typeface="SimSun" panose="02010600030101010101" pitchFamily="2" charset="-122"/>
                <a:cs typeface="Times New Roman" panose="02020603050405020304" pitchFamily="18" charset="0"/>
              </a:rPr>
              <a:t>Write</a:t>
            </a:r>
            <a:r>
              <a:rPr kumimoji="0" lang="en-GB" altLang="zh-CN" sz="2000" b="0" i="0" u="none" strike="noStrike" cap="none" normalizeH="0" baseline="0">
                <a:ln>
                  <a:noFill/>
                </a:ln>
                <a:solidFill>
                  <a:srgbClr val="2F5496"/>
                </a:solidFill>
                <a:effectLst/>
                <a:ea typeface="SimSun" panose="02010600030101010101" pitchFamily="2" charset="-122"/>
                <a:cs typeface="Times New Roman" panose="02020603050405020304" pitchFamily="18" charset="0"/>
              </a:rPr>
              <a:t> your answer </a:t>
            </a:r>
            <a:r>
              <a:rPr kumimoji="0" lang="en-GB" altLang="zh-CN" sz="2000" b="1" i="0" u="none" strike="noStrike" cap="none" normalizeH="0" baseline="0">
                <a:ln>
                  <a:noFill/>
                </a:ln>
                <a:solidFill>
                  <a:srgbClr val="2F5496"/>
                </a:solidFill>
                <a:effectLst/>
                <a:ea typeface="SimSun" panose="02010600030101010101" pitchFamily="2" charset="-122"/>
                <a:cs typeface="Times New Roman" panose="02020603050405020304" pitchFamily="18" charset="0"/>
              </a:rPr>
              <a:t>in English</a:t>
            </a:r>
            <a:r>
              <a:rPr kumimoji="0" lang="en-GB" altLang="zh-CN" sz="2000" b="0" i="0" u="none" strike="noStrike" cap="none" normalizeH="0" baseline="0">
                <a:ln>
                  <a:noFill/>
                </a:ln>
                <a:solidFill>
                  <a:srgbClr val="2F5496"/>
                </a:solidFill>
                <a:effectLst/>
                <a:ea typeface="SimSun" panose="02010600030101010101" pitchFamily="2" charset="-122"/>
                <a:cs typeface="Times New Roman" panose="02020603050405020304" pitchFamily="18" charset="0"/>
              </a:rPr>
              <a:t> in the box on the right.</a:t>
            </a:r>
            <a:endParaRPr kumimoji="0" lang="en-GB" altLang="zh-CN" sz="20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CN" sz="2000" b="0" i="0" u="none" strike="noStrike" cap="none" normalizeH="0" baseline="0">
                <a:ln>
                  <a:noFill/>
                </a:ln>
                <a:solidFill>
                  <a:srgbClr val="2F5496"/>
                </a:solidFill>
                <a:effectLst/>
                <a:ea typeface="SimSun" panose="02010600030101010101" pitchFamily="2" charset="-122"/>
                <a:cs typeface="Times New Roman" panose="02020603050405020304" pitchFamily="18" charset="0"/>
              </a:rPr>
              <a:t>This part of the test will take around </a:t>
            </a:r>
            <a:r>
              <a:rPr kumimoji="0" lang="en-GB" altLang="zh-CN" sz="2000" b="1" i="0" u="none" strike="noStrike" cap="none" normalizeH="0" baseline="0">
                <a:ln>
                  <a:noFill/>
                </a:ln>
                <a:solidFill>
                  <a:srgbClr val="2F5496"/>
                </a:solidFill>
                <a:effectLst/>
                <a:ea typeface="SimSun" panose="02010600030101010101" pitchFamily="2" charset="-122"/>
                <a:cs typeface="Times New Roman" panose="02020603050405020304" pitchFamily="18" charset="0"/>
              </a:rPr>
              <a:t>10 </a:t>
            </a:r>
            <a:r>
              <a:rPr kumimoji="0" lang="en-GB" altLang="zh-CN" sz="2000" b="0" i="0" u="none" strike="noStrike" cap="none" normalizeH="0" baseline="0">
                <a:ln>
                  <a:noFill/>
                </a:ln>
                <a:solidFill>
                  <a:srgbClr val="2F5496"/>
                </a:solidFill>
                <a:effectLst/>
                <a:ea typeface="SimSun" panose="02010600030101010101" pitchFamily="2" charset="-122"/>
                <a:cs typeface="Times New Roman" panose="02020603050405020304" pitchFamily="18" charset="0"/>
              </a:rPr>
              <a:t>minutes.</a:t>
            </a:r>
            <a:endParaRPr kumimoji="0" lang="en-GB" altLang="zh-CN" sz="20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zh-CN" sz="2000" b="0" i="0" u="none" strike="noStrike" cap="none" normalizeH="0" baseline="0">
              <a:ln>
                <a:noFill/>
              </a:ln>
              <a:solidFill>
                <a:schemeClr val="tx1"/>
              </a:solidFill>
              <a:effectLst/>
            </a:endParaRPr>
          </a:p>
        </p:txBody>
      </p:sp>
      <p:pic>
        <p:nvPicPr>
          <p:cNvPr id="3" name="Picture 2" descr="background rectangle">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94041"/>
            <a:ext cx="6807200" cy="869950"/>
          </a:xfrm>
          <a:prstGeom prst="rect">
            <a:avLst/>
          </a:prstGeom>
        </p:spPr>
      </p:pic>
      <p:sp>
        <p:nvSpPr>
          <p:cNvPr id="4" name="Title 3"/>
          <p:cNvSpPr>
            <a:spLocks noGrp="1"/>
          </p:cNvSpPr>
          <p:nvPr>
            <p:ph type="title"/>
          </p:nvPr>
        </p:nvSpPr>
        <p:spPr>
          <a:xfrm>
            <a:off x="-72086" y="280417"/>
            <a:ext cx="6381446" cy="721474"/>
          </a:xfrm>
        </p:spPr>
        <p:txBody>
          <a:bodyPr>
            <a:normAutofit/>
          </a:bodyPr>
          <a:lstStyle/>
          <a:p>
            <a:r>
              <a:rPr lang="en-GB" sz="2800" b="1">
                <a:solidFill>
                  <a:schemeClr val="bg1"/>
                </a:solidFill>
              </a:rPr>
              <a:t>Section B (Reading)</a:t>
            </a:r>
            <a:endParaRPr lang="en-GB" sz="2800" b="1" dirty="0">
              <a:solidFill>
                <a:schemeClr val="bg1"/>
              </a:solidFill>
            </a:endParaRPr>
          </a:p>
        </p:txBody>
      </p:sp>
      <p:sp>
        <p:nvSpPr>
          <p:cNvPr id="14" name="Rounded Rectangular Callout 13"/>
          <p:cNvSpPr/>
          <p:nvPr/>
        </p:nvSpPr>
        <p:spPr>
          <a:xfrm>
            <a:off x="213065" y="4566722"/>
            <a:ext cx="11723794" cy="1585342"/>
          </a:xfrm>
          <a:prstGeom prst="wedgeRoundRectCallout">
            <a:avLst>
              <a:gd name="adj1" fmla="val -14508"/>
              <a:gd name="adj2" fmla="val 58580"/>
              <a:gd name="adj3" fmla="val 16667"/>
            </a:avLst>
          </a:prstGeom>
          <a:solidFill>
            <a:srgbClr val="104F75"/>
          </a:solidFill>
          <a:ln>
            <a:solidFill>
              <a:srgbClr val="104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a:t>1 </a:t>
            </a:r>
            <a:r>
              <a:rPr lang="en-GB"/>
              <a:t>mark awarded where the meaning of a phrase is fully communicated. </a:t>
            </a:r>
          </a:p>
          <a:p>
            <a:r>
              <a:rPr lang="en-GB" b="1"/>
              <a:t>0.5</a:t>
            </a:r>
            <a:r>
              <a:rPr lang="en-GB"/>
              <a:t> mark awarded where the meaning of a phrase is partially communicated. </a:t>
            </a:r>
          </a:p>
          <a:p>
            <a:r>
              <a:rPr lang="en-GB"/>
              <a:t>Partial communication may be due to lack of clarity in the use of English grammar.</a:t>
            </a:r>
          </a:p>
          <a:p>
            <a:r>
              <a:rPr lang="en-GB" b="1"/>
              <a:t>0</a:t>
            </a:r>
            <a:r>
              <a:rPr lang="en-GB"/>
              <a:t> mark awarded where the meaning of a phrase is not communicated.</a:t>
            </a:r>
          </a:p>
        </p:txBody>
      </p:sp>
      <p:sp>
        <p:nvSpPr>
          <p:cNvPr id="15" name="Text Box 2" descr="text box for answers"/>
          <p:cNvSpPr txBox="1">
            <a:spLocks noChangeArrowheads="1"/>
          </p:cNvSpPr>
          <p:nvPr/>
        </p:nvSpPr>
        <p:spPr bwMode="auto">
          <a:xfrm>
            <a:off x="6807200" y="3204337"/>
            <a:ext cx="4710414" cy="487680"/>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noAutofit/>
          </a:bodyPr>
          <a:lstStyle/>
          <a:p>
            <a:pPr>
              <a:lnSpc>
                <a:spcPct val="115000"/>
              </a:lnSpc>
              <a:spcAft>
                <a:spcPts val="800"/>
              </a:spcAft>
            </a:pPr>
            <a:r>
              <a:rPr lang="en-GB" sz="2000">
                <a:solidFill>
                  <a:srgbClr val="115076"/>
                </a:solidFill>
                <a:effectLst/>
                <a:ea typeface="SimSun" panose="02010600030101010101" pitchFamily="2" charset="-122"/>
                <a:cs typeface="Times New Roman" panose="02020603050405020304" pitchFamily="18" charset="0"/>
              </a:rPr>
              <a:t> ___________________________________</a:t>
            </a:r>
          </a:p>
        </p:txBody>
      </p:sp>
      <p:sp>
        <p:nvSpPr>
          <p:cNvPr id="2" name="Text Box 2"/>
          <p:cNvSpPr txBox="1">
            <a:spLocks noChangeArrowheads="1"/>
          </p:cNvSpPr>
          <p:nvPr/>
        </p:nvSpPr>
        <p:spPr bwMode="auto">
          <a:xfrm>
            <a:off x="335280" y="3163697"/>
            <a:ext cx="6471920" cy="14030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zh-CN" sz="2000" b="0" i="0" u="none" strike="noStrike" cap="none" normalizeH="0" baseline="0">
                <a:ln>
                  <a:noFill/>
                </a:ln>
                <a:solidFill>
                  <a:srgbClr val="2F5496"/>
                </a:solidFill>
                <a:effectLst/>
                <a:ea typeface="SimSun" panose="02010600030101010101" pitchFamily="2" charset="-122"/>
                <a:cs typeface="Times New Roman" panose="02020603050405020304" pitchFamily="18" charset="0"/>
              </a:rPr>
              <a:t>Mia und Wolfgang sind heute zu Hause.  </a:t>
            </a:r>
            <a:endParaRPr kumimoji="0" lang="de-DE" altLang="zh-CN" sz="20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zh-CN" sz="2000" b="0" i="0" u="none" strike="noStrike" cap="none" normalizeH="0" baseline="0">
              <a:ln>
                <a:noFill/>
              </a:ln>
              <a:solidFill>
                <a:srgbClr val="2F5496"/>
              </a:solidFill>
              <a:effectLst/>
              <a:ea typeface="SimSu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zh-CN" sz="2000" b="0" i="0" u="none" strike="noStrike" cap="none" normalizeH="0" baseline="0">
                <a:ln>
                  <a:noFill/>
                </a:ln>
                <a:solidFill>
                  <a:srgbClr val="2F5496"/>
                </a:solidFill>
                <a:effectLst/>
                <a:ea typeface="SimSun" panose="02010600030101010101" pitchFamily="2" charset="-122"/>
                <a:cs typeface="Times New Roman" panose="02020603050405020304" pitchFamily="18" charset="0"/>
              </a:rPr>
              <a:t>„Ich mag nicht Mathematik,“ sagt Wolfgang.</a:t>
            </a:r>
            <a:endParaRPr kumimoji="0" lang="de-DE" altLang="zh-CN" sz="2000" b="0" i="0" u="none" strike="noStrike" cap="none" normalizeH="0" baseline="0">
              <a:ln>
                <a:noFill/>
              </a:ln>
              <a:solidFill>
                <a:schemeClr val="tx1"/>
              </a:solidFill>
              <a:effectLst/>
            </a:endParaRPr>
          </a:p>
        </p:txBody>
      </p:sp>
      <p:sp>
        <p:nvSpPr>
          <p:cNvPr id="16" name="Text Box 2" descr="text box for answers"/>
          <p:cNvSpPr txBox="1">
            <a:spLocks noChangeArrowheads="1"/>
          </p:cNvSpPr>
          <p:nvPr/>
        </p:nvSpPr>
        <p:spPr bwMode="auto">
          <a:xfrm>
            <a:off x="6689074" y="3137438"/>
            <a:ext cx="5280660" cy="364238"/>
          </a:xfrm>
          <a:prstGeom prst="rect">
            <a:avLst/>
          </a:prstGeom>
          <a:solidFill>
            <a:srgbClr val="FFFFFF"/>
          </a:solidFill>
          <a:ln w="9525">
            <a:solidFill>
              <a:sysClr val="window" lastClr="FFFFFF"/>
            </a:solidFill>
            <a:miter lim="800000"/>
            <a:headEnd/>
            <a:tailEnd/>
          </a:ln>
        </p:spPr>
        <p:txBody>
          <a:bodyPr rot="0" vert="horz" wrap="square" lIns="91440" tIns="45720" rIns="91440" bIns="45720" anchor="t" anchorCtr="0">
            <a:noAutofit/>
          </a:bodyPr>
          <a:lstStyle/>
          <a:p>
            <a:pPr>
              <a:lnSpc>
                <a:spcPct val="115000"/>
              </a:lnSpc>
              <a:spcAft>
                <a:spcPts val="800"/>
              </a:spcAft>
            </a:pPr>
            <a:r>
              <a:rPr lang="en-GB" sz="2000">
                <a:effectLst/>
                <a:ea typeface="SimSun" panose="02010600030101010101" pitchFamily="2" charset="-122"/>
                <a:cs typeface="Times New Roman" panose="02020603050405020304" pitchFamily="18" charset="0"/>
              </a:rPr>
              <a:t> </a:t>
            </a:r>
            <a:r>
              <a:rPr lang="en-GB" sz="2000">
                <a:solidFill>
                  <a:srgbClr val="104F75"/>
                </a:solidFill>
                <a:effectLst/>
                <a:ea typeface="SimSun" panose="02010600030101010101" pitchFamily="2" charset="-122"/>
                <a:cs typeface="Times New Roman" panose="02020603050405020304" pitchFamily="18" charset="0"/>
              </a:rPr>
              <a:t>Mia and Wolfgang are at home today.</a:t>
            </a:r>
          </a:p>
        </p:txBody>
      </p:sp>
      <p:sp>
        <p:nvSpPr>
          <p:cNvPr id="6" name="Rectangle 10"/>
          <p:cNvSpPr>
            <a:spLocks noChangeArrowheads="1"/>
          </p:cNvSpPr>
          <p:nvPr/>
        </p:nvSpPr>
        <p:spPr bwMode="auto">
          <a:xfrm>
            <a:off x="152400" y="2421225"/>
            <a:ext cx="1847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sz="2000"/>
          </a:p>
        </p:txBody>
      </p:sp>
      <p:sp>
        <p:nvSpPr>
          <p:cNvPr id="7" name="Rectangle 11"/>
          <p:cNvSpPr>
            <a:spLocks noChangeArrowheads="1"/>
          </p:cNvSpPr>
          <p:nvPr/>
        </p:nvSpPr>
        <p:spPr bwMode="auto">
          <a:xfrm>
            <a:off x="152400" y="2421225"/>
            <a:ext cx="1847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sz="2000"/>
          </a:p>
        </p:txBody>
      </p:sp>
      <p:sp>
        <p:nvSpPr>
          <p:cNvPr id="29" name="Text Box 2" descr="text box for answers"/>
          <p:cNvSpPr txBox="1">
            <a:spLocks noChangeArrowheads="1"/>
          </p:cNvSpPr>
          <p:nvPr/>
        </p:nvSpPr>
        <p:spPr bwMode="auto">
          <a:xfrm>
            <a:off x="6807200" y="3790359"/>
            <a:ext cx="4710414" cy="487680"/>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noAutofit/>
          </a:bodyPr>
          <a:lstStyle/>
          <a:p>
            <a:pPr>
              <a:lnSpc>
                <a:spcPct val="115000"/>
              </a:lnSpc>
              <a:spcAft>
                <a:spcPts val="800"/>
              </a:spcAft>
            </a:pPr>
            <a:r>
              <a:rPr lang="en-GB" sz="2000">
                <a:solidFill>
                  <a:srgbClr val="115076"/>
                </a:solidFill>
                <a:effectLst/>
                <a:ea typeface="SimSun" panose="02010600030101010101" pitchFamily="2" charset="-122"/>
                <a:cs typeface="Times New Roman" panose="02020603050405020304" pitchFamily="18" charset="0"/>
              </a:rPr>
              <a:t> ___________________________________</a:t>
            </a:r>
          </a:p>
        </p:txBody>
      </p:sp>
      <p:sp>
        <p:nvSpPr>
          <p:cNvPr id="30" name="Text Box 2" descr="text box for answers"/>
          <p:cNvSpPr txBox="1">
            <a:spLocks noChangeArrowheads="1"/>
          </p:cNvSpPr>
          <p:nvPr/>
        </p:nvSpPr>
        <p:spPr bwMode="auto">
          <a:xfrm>
            <a:off x="6748137" y="3732657"/>
            <a:ext cx="5280660" cy="364238"/>
          </a:xfrm>
          <a:prstGeom prst="rect">
            <a:avLst/>
          </a:prstGeom>
          <a:solidFill>
            <a:srgbClr val="FFFFFF"/>
          </a:solidFill>
          <a:ln w="9525">
            <a:solidFill>
              <a:sysClr val="window" lastClr="FFFFFF"/>
            </a:solidFill>
            <a:miter lim="800000"/>
            <a:headEnd/>
            <a:tailEnd/>
          </a:ln>
        </p:spPr>
        <p:txBody>
          <a:bodyPr rot="0" vert="horz" wrap="square" lIns="91440" tIns="45720" rIns="91440" bIns="45720" anchor="t" anchorCtr="0">
            <a:noAutofit/>
          </a:bodyPr>
          <a:lstStyle/>
          <a:p>
            <a:pPr>
              <a:lnSpc>
                <a:spcPct val="115000"/>
              </a:lnSpc>
              <a:spcAft>
                <a:spcPts val="800"/>
              </a:spcAft>
            </a:pPr>
            <a:r>
              <a:rPr lang="en-GB" sz="2000">
                <a:effectLst/>
                <a:ea typeface="SimSun" panose="02010600030101010101" pitchFamily="2" charset="-122"/>
                <a:cs typeface="Times New Roman" panose="02020603050405020304" pitchFamily="18" charset="0"/>
              </a:rPr>
              <a:t> </a:t>
            </a:r>
            <a:r>
              <a:rPr lang="en-GB" sz="2000">
                <a:solidFill>
                  <a:srgbClr val="115076"/>
                </a:solidFill>
                <a:effectLst/>
                <a:ea typeface="SimSun" panose="02010600030101010101" pitchFamily="2" charset="-122"/>
                <a:cs typeface="Times New Roman" panose="02020603050405020304" pitchFamily="18" charset="0"/>
              </a:rPr>
              <a:t>”I do not like maths,” says Wolfgang.</a:t>
            </a:r>
          </a:p>
        </p:txBody>
      </p:sp>
    </p:spTree>
    <p:extLst>
      <p:ext uri="{BB962C8B-B14F-4D97-AF65-F5344CB8AC3E}">
        <p14:creationId xmlns:p14="http://schemas.microsoft.com/office/powerpoint/2010/main" val="2066151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3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descr="background rectangle">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94041"/>
            <a:ext cx="6807200" cy="869950"/>
          </a:xfrm>
          <a:prstGeom prst="rect">
            <a:avLst/>
          </a:prstGeom>
        </p:spPr>
      </p:pic>
      <p:sp>
        <p:nvSpPr>
          <p:cNvPr id="4" name="Title 3"/>
          <p:cNvSpPr>
            <a:spLocks noGrp="1"/>
          </p:cNvSpPr>
          <p:nvPr>
            <p:ph type="title"/>
          </p:nvPr>
        </p:nvSpPr>
        <p:spPr>
          <a:xfrm>
            <a:off x="-72086" y="280417"/>
            <a:ext cx="6604966" cy="721474"/>
          </a:xfrm>
        </p:spPr>
        <p:txBody>
          <a:bodyPr>
            <a:normAutofit/>
          </a:bodyPr>
          <a:lstStyle/>
          <a:p>
            <a:r>
              <a:rPr lang="en-GB" sz="2800" b="1">
                <a:solidFill>
                  <a:schemeClr val="bg1"/>
                </a:solidFill>
              </a:rPr>
              <a:t>Section C (Writing)</a:t>
            </a:r>
            <a:endParaRPr lang="en-GB" sz="2800" b="1" dirty="0">
              <a:solidFill>
                <a:schemeClr val="bg1"/>
              </a:solidFill>
            </a:endParaRPr>
          </a:p>
        </p:txBody>
      </p:sp>
      <p:sp>
        <p:nvSpPr>
          <p:cNvPr id="11" name="Rounded Rectangular Callout 10"/>
          <p:cNvSpPr/>
          <p:nvPr/>
        </p:nvSpPr>
        <p:spPr>
          <a:xfrm>
            <a:off x="213065" y="4566722"/>
            <a:ext cx="11723794" cy="1585342"/>
          </a:xfrm>
          <a:prstGeom prst="wedgeRoundRectCallout">
            <a:avLst>
              <a:gd name="adj1" fmla="val -14508"/>
              <a:gd name="adj2" fmla="val 58580"/>
              <a:gd name="adj3" fmla="val 16667"/>
            </a:avLst>
          </a:prstGeom>
          <a:solidFill>
            <a:srgbClr val="104F75"/>
          </a:solidFill>
          <a:ln>
            <a:solidFill>
              <a:srgbClr val="104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a:t>1 </a:t>
            </a:r>
            <a:r>
              <a:rPr lang="en-GB"/>
              <a:t>mark awarded where the meaning of a phrase is fully communicated and all or some of the features tested are accurately produced.</a:t>
            </a:r>
          </a:p>
          <a:p>
            <a:r>
              <a:rPr lang="en-GB" b="1"/>
              <a:t>0.5</a:t>
            </a:r>
            <a:r>
              <a:rPr lang="en-GB"/>
              <a:t> mark awarded where the meaning of a phrase is communicated but few or none of the features tested are accurately produced.</a:t>
            </a:r>
          </a:p>
          <a:p>
            <a:r>
              <a:rPr lang="en-GB" b="1"/>
              <a:t>0</a:t>
            </a:r>
            <a:r>
              <a:rPr lang="en-GB"/>
              <a:t> marks awarded where the meaning of a phrase is not communicated.</a:t>
            </a:r>
          </a:p>
        </p:txBody>
      </p:sp>
      <p:sp>
        <p:nvSpPr>
          <p:cNvPr id="6" name="Rectangle 5"/>
          <p:cNvSpPr/>
          <p:nvPr/>
        </p:nvSpPr>
        <p:spPr>
          <a:xfrm>
            <a:off x="504224" y="1417896"/>
            <a:ext cx="11141475" cy="1186607"/>
          </a:xfrm>
          <a:prstGeom prst="rect">
            <a:avLst/>
          </a:prstGeom>
        </p:spPr>
        <p:txBody>
          <a:bodyPr wrap="square">
            <a:spAutoFit/>
          </a:bodyPr>
          <a:lstStyle/>
          <a:p>
            <a:pPr>
              <a:lnSpc>
                <a:spcPct val="107000"/>
              </a:lnSpc>
              <a:spcAft>
                <a:spcPts val="800"/>
              </a:spcAft>
            </a:pPr>
            <a:r>
              <a:rPr lang="en-GB">
                <a:solidFill>
                  <a:srgbClr val="2F5496"/>
                </a:solidFill>
                <a:latin typeface="Century Gothic" panose="020B0502020202020204" pitchFamily="34" charset="0"/>
                <a:ea typeface="SimSun" panose="02010600030101010101" pitchFamily="2" charset="-122"/>
                <a:cs typeface="Times New Roman" panose="02020603050405020304" pitchFamily="18" charset="0"/>
              </a:rPr>
              <a:t>Read the text below about Wolfgang’s Monday. </a:t>
            </a:r>
            <a:r>
              <a:rPr lang="en-GB" b="1">
                <a:solidFill>
                  <a:srgbClr val="2F5496"/>
                </a:solidFill>
                <a:latin typeface="Century Gothic" panose="020B0502020202020204" pitchFamily="34" charset="0"/>
                <a:ea typeface="SimSun" panose="02010600030101010101" pitchFamily="2" charset="-122"/>
                <a:cs typeface="Times New Roman" panose="02020603050405020304" pitchFamily="18" charset="0"/>
              </a:rPr>
              <a:t>Translate</a:t>
            </a:r>
            <a:r>
              <a:rPr lang="en-GB">
                <a:solidFill>
                  <a:srgbClr val="2F5496"/>
                </a:solidFill>
                <a:latin typeface="Century Gothic" panose="020B0502020202020204" pitchFamily="34" charset="0"/>
                <a:ea typeface="SimSun" panose="02010600030101010101" pitchFamily="2" charset="-122"/>
                <a:cs typeface="Times New Roman" panose="02020603050405020304" pitchFamily="18" charset="0"/>
              </a:rPr>
              <a:t> what it says into </a:t>
            </a:r>
            <a:r>
              <a:rPr lang="en-GB" b="1">
                <a:solidFill>
                  <a:srgbClr val="2F5496"/>
                </a:solidFill>
                <a:latin typeface="Century Gothic" panose="020B0502020202020204" pitchFamily="34" charset="0"/>
                <a:ea typeface="SimSun" panose="02010600030101010101" pitchFamily="2" charset="-122"/>
                <a:cs typeface="Times New Roman" panose="02020603050405020304" pitchFamily="18" charset="0"/>
              </a:rPr>
              <a:t>German</a:t>
            </a:r>
            <a:r>
              <a:rPr lang="en-GB">
                <a:solidFill>
                  <a:srgbClr val="2F5496"/>
                </a:solidFill>
                <a:latin typeface="Century Gothic" panose="020B0502020202020204" pitchFamily="34" charset="0"/>
                <a:ea typeface="SimSun" panose="02010600030101010101" pitchFamily="2" charset="-122"/>
                <a:cs typeface="Times New Roman" panose="02020603050405020304" pitchFamily="18" charset="0"/>
              </a:rPr>
              <a:t>. </a:t>
            </a:r>
            <a:endParaRPr lang="en-GB" sz="2000">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800"/>
              </a:spcAft>
            </a:pPr>
            <a:r>
              <a:rPr lang="en-GB" b="1">
                <a:solidFill>
                  <a:srgbClr val="2F5496"/>
                </a:solidFill>
                <a:latin typeface="Century Gothic" panose="020B0502020202020204" pitchFamily="34" charset="0"/>
                <a:ea typeface="SimSun" panose="02010600030101010101" pitchFamily="2" charset="-122"/>
                <a:cs typeface="Times New Roman" panose="02020603050405020304" pitchFamily="18" charset="0"/>
              </a:rPr>
              <a:t>Write</a:t>
            </a:r>
            <a:r>
              <a:rPr lang="en-GB">
                <a:solidFill>
                  <a:srgbClr val="2F5496"/>
                </a:solidFill>
                <a:latin typeface="Century Gothic" panose="020B0502020202020204" pitchFamily="34" charset="0"/>
                <a:ea typeface="SimSun" panose="02010600030101010101" pitchFamily="2" charset="-122"/>
                <a:cs typeface="Times New Roman" panose="02020603050405020304" pitchFamily="18" charset="0"/>
              </a:rPr>
              <a:t> your answer </a:t>
            </a:r>
            <a:r>
              <a:rPr lang="en-GB" b="1">
                <a:solidFill>
                  <a:srgbClr val="2F5496"/>
                </a:solidFill>
                <a:latin typeface="Century Gothic" panose="020B0502020202020204" pitchFamily="34" charset="0"/>
                <a:ea typeface="SimSun" panose="02010600030101010101" pitchFamily="2" charset="-122"/>
                <a:cs typeface="Times New Roman" panose="02020603050405020304" pitchFamily="18" charset="0"/>
              </a:rPr>
              <a:t>in German</a:t>
            </a:r>
            <a:r>
              <a:rPr lang="en-GB">
                <a:solidFill>
                  <a:srgbClr val="2F5496"/>
                </a:solidFill>
                <a:latin typeface="Century Gothic" panose="020B0502020202020204" pitchFamily="34" charset="0"/>
                <a:ea typeface="SimSun" panose="02010600030101010101" pitchFamily="2" charset="-122"/>
                <a:cs typeface="Times New Roman" panose="02020603050405020304" pitchFamily="18" charset="0"/>
              </a:rPr>
              <a:t> on the right of the page.</a:t>
            </a:r>
            <a:endParaRPr lang="en-GB" sz="2000">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800"/>
              </a:spcAft>
            </a:pPr>
            <a:r>
              <a:rPr lang="en-GB">
                <a:solidFill>
                  <a:srgbClr val="2F5496"/>
                </a:solidFill>
                <a:latin typeface="Century Gothic" panose="020B0502020202020204" pitchFamily="34" charset="0"/>
                <a:ea typeface="SimSun" panose="02010600030101010101" pitchFamily="2" charset="-122"/>
                <a:cs typeface="Times New Roman" panose="02020603050405020304" pitchFamily="18" charset="0"/>
              </a:rPr>
              <a:t>This part of the test will take around </a:t>
            </a:r>
            <a:r>
              <a:rPr lang="en-GB" b="1">
                <a:solidFill>
                  <a:srgbClr val="2F5496"/>
                </a:solidFill>
                <a:latin typeface="Century Gothic" panose="020B0502020202020204" pitchFamily="34" charset="0"/>
                <a:ea typeface="SimSun" panose="02010600030101010101" pitchFamily="2" charset="-122"/>
                <a:cs typeface="Times New Roman" panose="02020603050405020304" pitchFamily="18" charset="0"/>
              </a:rPr>
              <a:t>15 </a:t>
            </a:r>
            <a:r>
              <a:rPr lang="en-GB">
                <a:solidFill>
                  <a:srgbClr val="2F5496"/>
                </a:solidFill>
                <a:latin typeface="Century Gothic" panose="020B0502020202020204" pitchFamily="34" charset="0"/>
                <a:ea typeface="SimSun" panose="02010600030101010101" pitchFamily="2" charset="-122"/>
                <a:cs typeface="Times New Roman" panose="02020603050405020304" pitchFamily="18" charset="0"/>
              </a:rPr>
              <a:t>minutes.</a:t>
            </a:r>
            <a:endParaRPr lang="en-GB" sz="2000">
              <a:effectLst/>
              <a:latin typeface="Century Gothic" panose="020B0502020202020204" pitchFamily="34" charset="0"/>
              <a:ea typeface="SimSun" panose="02010600030101010101" pitchFamily="2" charset="-122"/>
              <a:cs typeface="Times New Roman" panose="02020603050405020304" pitchFamily="18" charset="0"/>
            </a:endParaRPr>
          </a:p>
        </p:txBody>
      </p:sp>
      <p:sp>
        <p:nvSpPr>
          <p:cNvPr id="13" name="Text Box 2" descr="text box for answers"/>
          <p:cNvSpPr txBox="1">
            <a:spLocks noChangeArrowheads="1"/>
          </p:cNvSpPr>
          <p:nvPr/>
        </p:nvSpPr>
        <p:spPr bwMode="auto">
          <a:xfrm>
            <a:off x="5721595" y="3099562"/>
            <a:ext cx="6307202" cy="487680"/>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noAutofit/>
          </a:bodyPr>
          <a:lstStyle/>
          <a:p>
            <a:pPr>
              <a:lnSpc>
                <a:spcPct val="115000"/>
              </a:lnSpc>
              <a:spcAft>
                <a:spcPts val="800"/>
              </a:spcAft>
            </a:pPr>
            <a:r>
              <a:rPr lang="en-GB" sz="2000">
                <a:solidFill>
                  <a:srgbClr val="115076"/>
                </a:solidFill>
                <a:effectLst/>
                <a:ea typeface="SimSun" panose="02010600030101010101" pitchFamily="2" charset="-122"/>
                <a:cs typeface="Times New Roman" panose="02020603050405020304" pitchFamily="18" charset="0"/>
              </a:rPr>
              <a:t> _______________________________________________</a:t>
            </a:r>
          </a:p>
        </p:txBody>
      </p:sp>
      <p:sp>
        <p:nvSpPr>
          <p:cNvPr id="18" name="Text Box 2"/>
          <p:cNvSpPr txBox="1">
            <a:spLocks noChangeArrowheads="1"/>
          </p:cNvSpPr>
          <p:nvPr/>
        </p:nvSpPr>
        <p:spPr bwMode="auto">
          <a:xfrm>
            <a:off x="504224" y="2714920"/>
            <a:ext cx="4874895" cy="14030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zh-CN" sz="2000" b="0" i="0" u="none" strike="noStrike" cap="none" normalizeH="0" baseline="0">
                <a:ln>
                  <a:noFill/>
                </a:ln>
                <a:solidFill>
                  <a:srgbClr val="2F5496"/>
                </a:solidFill>
                <a:effectLst/>
                <a:ea typeface="SimSun" panose="02010600030101010101" pitchFamily="2" charset="-122"/>
                <a:cs typeface="Times New Roman" panose="02020603050405020304" pitchFamily="18" charset="0"/>
              </a:rPr>
              <a:t>On Monday afternoons </a:t>
            </a: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zh-CN" sz="2000" b="0" i="0" u="none" strike="noStrike" cap="none" normalizeH="0" baseline="0">
                <a:ln>
                  <a:noFill/>
                </a:ln>
                <a:solidFill>
                  <a:srgbClr val="2F5496"/>
                </a:solidFill>
                <a:effectLst/>
                <a:ea typeface="SimSun" panose="02010600030101010101" pitchFamily="2" charset="-122"/>
                <a:cs typeface="Times New Roman" panose="02020603050405020304" pitchFamily="18" charset="0"/>
              </a:rPr>
              <a:t>Wolfgang plays football.</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zh-CN" sz="2000" b="0" i="0" u="none" strike="noStrike" cap="none" normalizeH="0" baseline="0">
              <a:ln>
                <a:noFill/>
              </a:ln>
              <a:solidFill>
                <a:srgbClr val="2F5496"/>
              </a:solidFill>
              <a:effectLst/>
              <a:ea typeface="SimSu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zh-CN" sz="2000" b="0" i="0" u="none" strike="noStrike" cap="none" normalizeH="0" baseline="0">
              <a:ln>
                <a:noFill/>
              </a:ln>
              <a:solidFill>
                <a:srgbClr val="2F5496"/>
              </a:solidFill>
              <a:effectLst/>
              <a:ea typeface="SimSu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zh-CN" sz="2000" b="0" i="0" u="none" strike="noStrike" cap="none" normalizeH="0" baseline="0">
                <a:ln>
                  <a:noFill/>
                </a:ln>
                <a:solidFill>
                  <a:srgbClr val="2F5496"/>
                </a:solidFill>
                <a:effectLst/>
                <a:ea typeface="SimSun" panose="02010600030101010101" pitchFamily="2" charset="-122"/>
                <a:cs typeface="Times New Roman" panose="02020603050405020304" pitchFamily="18" charset="0"/>
              </a:rPr>
              <a:t>He goes to the park with friends.</a:t>
            </a:r>
            <a:endParaRPr kumimoji="0" lang="de-DE" altLang="zh-CN" sz="2000" b="0" i="0" u="none" strike="noStrike" cap="none" normalizeH="0" baseline="0">
              <a:ln>
                <a:noFill/>
              </a:ln>
              <a:solidFill>
                <a:schemeClr val="tx1"/>
              </a:solidFill>
              <a:effectLst/>
            </a:endParaRPr>
          </a:p>
        </p:txBody>
      </p:sp>
      <p:sp>
        <p:nvSpPr>
          <p:cNvPr id="19" name="Text Box 2" descr="text box for answers"/>
          <p:cNvSpPr txBox="1">
            <a:spLocks noChangeArrowheads="1"/>
          </p:cNvSpPr>
          <p:nvPr/>
        </p:nvSpPr>
        <p:spPr bwMode="auto">
          <a:xfrm>
            <a:off x="5721595" y="3050992"/>
            <a:ext cx="6307202" cy="364238"/>
          </a:xfrm>
          <a:prstGeom prst="rect">
            <a:avLst/>
          </a:prstGeom>
          <a:solidFill>
            <a:srgbClr val="FFFFFF"/>
          </a:solidFill>
          <a:ln w="9525">
            <a:solidFill>
              <a:sysClr val="window" lastClr="FFFFFF"/>
            </a:solidFill>
            <a:miter lim="800000"/>
            <a:headEnd/>
            <a:tailEnd/>
          </a:ln>
        </p:spPr>
        <p:txBody>
          <a:bodyPr rot="0" vert="horz" wrap="square" lIns="91440" tIns="45720" rIns="91440" bIns="45720" anchor="t" anchorCtr="0">
            <a:noAutofit/>
          </a:bodyPr>
          <a:lstStyle/>
          <a:p>
            <a:pPr lvl="0" eaLnBrk="0" fontAlgn="base" hangingPunct="0">
              <a:spcBef>
                <a:spcPct val="0"/>
              </a:spcBef>
              <a:spcAft>
                <a:spcPct val="0"/>
              </a:spcAft>
            </a:pPr>
            <a:r>
              <a:rPr lang="en-GB" sz="2000">
                <a:effectLst/>
                <a:ea typeface="SimSun" panose="02010600030101010101" pitchFamily="2" charset="-122"/>
                <a:cs typeface="Times New Roman" panose="02020603050405020304" pitchFamily="18" charset="0"/>
              </a:rPr>
              <a:t> </a:t>
            </a:r>
            <a:r>
              <a:rPr lang="de-DE" altLang="zh-CN" sz="2000">
                <a:solidFill>
                  <a:srgbClr val="2F5496"/>
                </a:solidFill>
                <a:ea typeface="SimSun" panose="02010600030101010101" pitchFamily="2" charset="-122"/>
                <a:cs typeface="Times New Roman" panose="02020603050405020304" pitchFamily="18" charset="0"/>
              </a:rPr>
              <a:t>Am Montagnachmittag spielt Wolfgang Fußball.</a:t>
            </a:r>
            <a:endParaRPr lang="de-DE" altLang="zh-CN" sz="2000"/>
          </a:p>
        </p:txBody>
      </p:sp>
      <p:sp>
        <p:nvSpPr>
          <p:cNvPr id="20" name="Text Box 2" descr="text box for answers"/>
          <p:cNvSpPr txBox="1">
            <a:spLocks noChangeArrowheads="1"/>
          </p:cNvSpPr>
          <p:nvPr/>
        </p:nvSpPr>
        <p:spPr bwMode="auto">
          <a:xfrm>
            <a:off x="5721596" y="3954655"/>
            <a:ext cx="6307202" cy="487680"/>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noAutofit/>
          </a:bodyPr>
          <a:lstStyle/>
          <a:p>
            <a:pPr>
              <a:lnSpc>
                <a:spcPct val="115000"/>
              </a:lnSpc>
              <a:spcAft>
                <a:spcPts val="800"/>
              </a:spcAft>
            </a:pPr>
            <a:r>
              <a:rPr lang="en-GB" sz="2000">
                <a:solidFill>
                  <a:srgbClr val="115076"/>
                </a:solidFill>
                <a:effectLst/>
                <a:ea typeface="SimSun" panose="02010600030101010101" pitchFamily="2" charset="-122"/>
                <a:cs typeface="Times New Roman" panose="02020603050405020304" pitchFamily="18" charset="0"/>
              </a:rPr>
              <a:t> </a:t>
            </a:r>
            <a:r>
              <a:rPr lang="en-GB" sz="2000">
                <a:solidFill>
                  <a:srgbClr val="115076"/>
                </a:solidFill>
                <a:ea typeface="SimSun" panose="02010600030101010101" pitchFamily="2" charset="-122"/>
                <a:cs typeface="Times New Roman" panose="02020603050405020304" pitchFamily="18" charset="0"/>
              </a:rPr>
              <a:t>_______________________________________________</a:t>
            </a:r>
          </a:p>
        </p:txBody>
      </p:sp>
      <p:sp>
        <p:nvSpPr>
          <p:cNvPr id="21" name="Text Box 2" descr="text box for answers"/>
          <p:cNvSpPr txBox="1">
            <a:spLocks noChangeArrowheads="1"/>
          </p:cNvSpPr>
          <p:nvPr/>
        </p:nvSpPr>
        <p:spPr bwMode="auto">
          <a:xfrm>
            <a:off x="6576687" y="3866007"/>
            <a:ext cx="5280660" cy="364238"/>
          </a:xfrm>
          <a:prstGeom prst="rect">
            <a:avLst/>
          </a:prstGeom>
          <a:solidFill>
            <a:srgbClr val="FFFFFF"/>
          </a:solidFill>
          <a:ln w="9525">
            <a:solidFill>
              <a:sysClr val="window" lastClr="FFFFFF"/>
            </a:solidFill>
            <a:miter lim="800000"/>
            <a:headEnd/>
            <a:tailEnd/>
          </a:ln>
        </p:spPr>
        <p:txBody>
          <a:bodyPr rot="0" vert="horz" wrap="square" lIns="91440" tIns="45720" rIns="91440" bIns="45720" anchor="t" anchorCtr="0">
            <a:noAutofit/>
          </a:bodyPr>
          <a:lstStyle/>
          <a:p>
            <a:pPr>
              <a:lnSpc>
                <a:spcPct val="115000"/>
              </a:lnSpc>
              <a:spcAft>
                <a:spcPts val="800"/>
              </a:spcAft>
            </a:pPr>
            <a:r>
              <a:rPr lang="en-GB" sz="2000">
                <a:solidFill>
                  <a:srgbClr val="115076"/>
                </a:solidFill>
                <a:effectLst/>
                <a:ea typeface="SimSun" panose="02010600030101010101" pitchFamily="2" charset="-122"/>
                <a:cs typeface="Times New Roman" panose="02020603050405020304" pitchFamily="18" charset="0"/>
              </a:rPr>
              <a:t> Er </a:t>
            </a:r>
            <a:r>
              <a:rPr lang="en-GB" sz="2000">
                <a:solidFill>
                  <a:srgbClr val="104F75"/>
                </a:solidFill>
                <a:effectLst/>
                <a:ea typeface="SimSun" panose="02010600030101010101" pitchFamily="2" charset="-122"/>
                <a:cs typeface="Times New Roman" panose="02020603050405020304" pitchFamily="18" charset="0"/>
              </a:rPr>
              <a:t>geht mit Freunden in den Park.</a:t>
            </a:r>
          </a:p>
        </p:txBody>
      </p:sp>
    </p:spTree>
    <p:extLst>
      <p:ext uri="{BB962C8B-B14F-4D97-AF65-F5344CB8AC3E}">
        <p14:creationId xmlns:p14="http://schemas.microsoft.com/office/powerpoint/2010/main" val="1214724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9" grpId="0" animBg="1"/>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059" name="Picture 11" descr="https://images.unsplash.com/photo-1563877956737-b05d63c96390?ixlib=rb-1.2.1&amp;ixid=eyJhcHBfaWQiOjEyMDd9&amp;auto=format&amp;fit=crop&amp;w=1000&amp;q=8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84515" y="621022"/>
            <a:ext cx="25400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background rectangle">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294041"/>
            <a:ext cx="6807200" cy="869950"/>
          </a:xfrm>
          <a:prstGeom prst="rect">
            <a:avLst/>
          </a:prstGeom>
        </p:spPr>
      </p:pic>
      <p:sp>
        <p:nvSpPr>
          <p:cNvPr id="4" name="Title 3"/>
          <p:cNvSpPr>
            <a:spLocks noGrp="1"/>
          </p:cNvSpPr>
          <p:nvPr>
            <p:ph type="title"/>
          </p:nvPr>
        </p:nvSpPr>
        <p:spPr>
          <a:xfrm>
            <a:off x="-72087" y="280417"/>
            <a:ext cx="6249367" cy="721474"/>
          </a:xfrm>
        </p:spPr>
        <p:txBody>
          <a:bodyPr>
            <a:normAutofit/>
          </a:bodyPr>
          <a:lstStyle/>
          <a:p>
            <a:r>
              <a:rPr lang="en-GB" sz="2800" b="1">
                <a:solidFill>
                  <a:schemeClr val="bg1"/>
                </a:solidFill>
              </a:rPr>
              <a:t>Section D (Speaking)</a:t>
            </a:r>
            <a:endParaRPr lang="en-GB" sz="2800" b="1" dirty="0">
              <a:solidFill>
                <a:schemeClr val="bg1"/>
              </a:solidFill>
            </a:endParaRPr>
          </a:p>
        </p:txBody>
      </p:sp>
      <p:sp>
        <p:nvSpPr>
          <p:cNvPr id="5" name="Rectangle 6"/>
          <p:cNvSpPr>
            <a:spLocks noChangeArrowheads="1"/>
          </p:cNvSpPr>
          <p:nvPr/>
        </p:nvSpPr>
        <p:spPr bwMode="auto">
          <a:xfrm>
            <a:off x="2179465" y="2526023"/>
            <a:ext cx="4348672" cy="805757"/>
          </a:xfrm>
          <a:prstGeom prst="rect">
            <a:avLst/>
          </a:prstGeom>
          <a:noFill/>
          <a:ln w="12700">
            <a:solidFill>
              <a:srgbClr val="1F3763"/>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a:ln>
                  <a:noFill/>
                </a:ln>
                <a:solidFill>
                  <a:srgbClr val="115076"/>
                </a:solidFill>
                <a:effectLst/>
                <a:ea typeface="SimSun" panose="02010600030101010101" pitchFamily="2" charset="-122"/>
                <a:cs typeface="Times New Roman" panose="02020603050405020304" pitchFamily="18" charset="0"/>
              </a:rPr>
              <a:t>1. There are people in the street.</a:t>
            </a:r>
            <a:endParaRPr kumimoji="0" lang="en-US" altLang="zh-CN" sz="2000" b="0" i="0" u="none" strike="noStrike" cap="none" normalizeH="0" baseline="0">
              <a:ln>
                <a:noFill/>
              </a:ln>
              <a:solidFill>
                <a:srgbClr val="115076"/>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a:ln>
                  <a:noFill/>
                </a:ln>
                <a:solidFill>
                  <a:srgbClr val="115076"/>
                </a:solidFill>
                <a:effectLst/>
                <a:ea typeface="SimSun" panose="02010600030101010101" pitchFamily="2" charset="-122"/>
                <a:cs typeface="Times New Roman" panose="02020603050405020304" pitchFamily="18" charset="0"/>
              </a:rPr>
              <a:t>2. The shops are very big.</a:t>
            </a:r>
            <a:endParaRPr kumimoji="0" lang="en-US" altLang="zh-CN" sz="2000" b="0" i="0" u="none" strike="noStrike" cap="none" normalizeH="0" baseline="0">
              <a:ln>
                <a:noFill/>
              </a:ln>
              <a:solidFill>
                <a:srgbClr val="115076"/>
              </a:solidFill>
              <a:effectLst/>
            </a:endParaRPr>
          </a:p>
        </p:txBody>
      </p:sp>
      <p:sp>
        <p:nvSpPr>
          <p:cNvPr id="10" name="Rectangle 5"/>
          <p:cNvSpPr>
            <a:spLocks noChangeArrowheads="1"/>
          </p:cNvSpPr>
          <p:nvPr/>
        </p:nvSpPr>
        <p:spPr bwMode="auto">
          <a:xfrm>
            <a:off x="197928" y="1366465"/>
            <a:ext cx="7930072"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CN" sz="2000" b="0" i="0" u="none" strike="noStrike" cap="none" normalizeH="0" baseline="0">
                <a:ln>
                  <a:noFill/>
                </a:ln>
                <a:solidFill>
                  <a:srgbClr val="115076"/>
                </a:solidFill>
                <a:effectLst/>
                <a:ea typeface="SimSun" panose="02010600030101010101" pitchFamily="2" charset="-122"/>
                <a:cs typeface="Times New Roman" panose="02020603050405020304" pitchFamily="18" charset="0"/>
              </a:rPr>
              <a:t>Look at the picture.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CN" sz="2000" b="0" i="0" u="none" strike="noStrike" cap="none" normalizeH="0" baseline="0">
                <a:ln>
                  <a:noFill/>
                </a:ln>
                <a:solidFill>
                  <a:srgbClr val="115076"/>
                </a:solidFill>
                <a:effectLst/>
                <a:ea typeface="SimSun" panose="02010600030101010101" pitchFamily="2" charset="-122"/>
                <a:cs typeface="Times New Roman" panose="02020603050405020304" pitchFamily="18" charset="0"/>
              </a:rPr>
              <a:t>It is now Saturday in the town centre.</a:t>
            </a:r>
            <a:endParaRPr kumimoji="0" lang="en-GB" altLang="zh-CN" sz="2000" b="0" i="0" u="none" strike="noStrike" cap="none" normalizeH="0" baseline="0">
              <a:ln>
                <a:noFill/>
              </a:ln>
              <a:solidFill>
                <a:srgbClr val="115076"/>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CN" sz="2000" b="0" i="0" u="none" strike="noStrike" cap="none" normalizeH="0" baseline="0">
                <a:ln>
                  <a:noFill/>
                </a:ln>
                <a:solidFill>
                  <a:srgbClr val="115076"/>
                </a:solidFill>
                <a:effectLst/>
                <a:ea typeface="SimSun" panose="02010600030101010101" pitchFamily="2" charset="-122"/>
                <a:cs typeface="Times New Roman" panose="02020603050405020304" pitchFamily="18" charset="0"/>
              </a:rPr>
              <a:t>Describe it to a friend</a:t>
            </a:r>
            <a:r>
              <a:rPr kumimoji="0" lang="en-GB" altLang="zh-CN" sz="2000" b="1" i="0" u="none" strike="noStrike" cap="none" normalizeH="0" baseline="0">
                <a:ln>
                  <a:noFill/>
                </a:ln>
                <a:solidFill>
                  <a:srgbClr val="115076"/>
                </a:solidFill>
                <a:effectLst/>
                <a:ea typeface="SimSun" panose="02010600030101010101" pitchFamily="2" charset="-122"/>
                <a:cs typeface="Times New Roman" panose="02020603050405020304" pitchFamily="18" charset="0"/>
              </a:rPr>
              <a:t> by saying </a:t>
            </a:r>
            <a:r>
              <a:rPr kumimoji="0" lang="en-GB" altLang="zh-CN" sz="2000" b="0" i="0" u="none" strike="noStrike" cap="none" normalizeH="0" baseline="0">
                <a:ln>
                  <a:noFill/>
                </a:ln>
                <a:solidFill>
                  <a:srgbClr val="115076"/>
                </a:solidFill>
                <a:effectLst/>
                <a:ea typeface="SimSun" panose="02010600030101010101" pitchFamily="2" charset="-122"/>
                <a:cs typeface="Times New Roman" panose="02020603050405020304" pitchFamily="18" charset="0"/>
              </a:rPr>
              <a:t>these sentences in German:</a:t>
            </a:r>
            <a:endParaRPr kumimoji="0" lang="en-GB" altLang="zh-CN" sz="2000" b="0" i="0" u="none" strike="noStrike" cap="none" normalizeH="0" baseline="0">
              <a:ln>
                <a:noFill/>
              </a:ln>
              <a:solidFill>
                <a:srgbClr val="115076"/>
              </a:solidFill>
              <a:effectLst/>
            </a:endParaRPr>
          </a:p>
        </p:txBody>
      </p:sp>
      <p:sp>
        <p:nvSpPr>
          <p:cNvPr id="11" name="Rectangle 7"/>
          <p:cNvSpPr>
            <a:spLocks noChangeArrowheads="1"/>
          </p:cNvSpPr>
          <p:nvPr/>
        </p:nvSpPr>
        <p:spPr bwMode="auto">
          <a:xfrm>
            <a:off x="167485" y="3446280"/>
            <a:ext cx="9001856"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CN" sz="2000" b="0" i="0" u="none" strike="noStrike" cap="none" normalizeH="0" baseline="0" bmk="">
                <a:ln>
                  <a:noFill/>
                </a:ln>
                <a:solidFill>
                  <a:srgbClr val="115076"/>
                </a:solidFill>
                <a:effectLst/>
                <a:ea typeface="SimSun" panose="02010600030101010101" pitchFamily="2" charset="-122"/>
                <a:cs typeface="Times New Roman" panose="02020603050405020304" pitchFamily="18" charset="0"/>
              </a:rPr>
              <a:t>Take </a:t>
            </a:r>
            <a:r>
              <a:rPr kumimoji="0" lang="en-GB" altLang="zh-CN" sz="2000" b="1" i="0" u="none" strike="noStrike" cap="none" normalizeH="0" baseline="0" bmk="">
                <a:ln>
                  <a:noFill/>
                </a:ln>
                <a:solidFill>
                  <a:srgbClr val="115076"/>
                </a:solidFill>
                <a:effectLst/>
                <a:ea typeface="SimSun" panose="02010600030101010101" pitchFamily="2" charset="-122"/>
                <a:cs typeface="Times New Roman" panose="02020603050405020304" pitchFamily="18" charset="0"/>
              </a:rPr>
              <a:t>up to</a:t>
            </a:r>
            <a:r>
              <a:rPr kumimoji="0" lang="en-GB" altLang="zh-CN" sz="2000" b="0" i="0" u="none" strike="noStrike" cap="none" normalizeH="0" baseline="0" bmk="">
                <a:ln>
                  <a:noFill/>
                </a:ln>
                <a:solidFill>
                  <a:srgbClr val="115076"/>
                </a:solidFill>
                <a:effectLst/>
                <a:ea typeface="SimSun" panose="02010600030101010101" pitchFamily="2" charset="-122"/>
                <a:cs typeface="Times New Roman" panose="02020603050405020304" pitchFamily="18" charset="0"/>
              </a:rPr>
              <a:t> </a:t>
            </a:r>
            <a:r>
              <a:rPr kumimoji="0" lang="en-GB" altLang="zh-CN" sz="2000" b="1" i="0" u="none" strike="noStrike" cap="none" normalizeH="0" baseline="0" bmk="">
                <a:ln>
                  <a:noFill/>
                </a:ln>
                <a:solidFill>
                  <a:srgbClr val="115076"/>
                </a:solidFill>
                <a:effectLst/>
                <a:ea typeface="SimSun" panose="02010600030101010101" pitchFamily="2" charset="-122"/>
                <a:cs typeface="Times New Roman" panose="02020603050405020304" pitchFamily="18" charset="0"/>
              </a:rPr>
              <a:t>one minute</a:t>
            </a:r>
            <a:r>
              <a:rPr kumimoji="0" lang="en-GB" altLang="zh-CN" sz="2000" b="0" i="0" u="none" strike="noStrike" cap="none" normalizeH="0" baseline="0" bmk="">
                <a:ln>
                  <a:noFill/>
                </a:ln>
                <a:solidFill>
                  <a:srgbClr val="115076"/>
                </a:solidFill>
                <a:effectLst/>
                <a:ea typeface="SimSun" panose="02010600030101010101" pitchFamily="2" charset="-122"/>
                <a:cs typeface="Times New Roman" panose="02020603050405020304" pitchFamily="18" charset="0"/>
              </a:rPr>
              <a:t> to think about what to say each time, but don’t write your sentences down. T</a:t>
            </a:r>
            <a:r>
              <a:rPr kumimoji="0" lang="en-GB" altLang="zh-CN" sz="2000" b="0" i="0" u="none" strike="noStrike" cap="none" normalizeH="0" baseline="0">
                <a:ln>
                  <a:noFill/>
                </a:ln>
                <a:solidFill>
                  <a:srgbClr val="115076"/>
                </a:solidFill>
                <a:effectLst/>
                <a:ea typeface="SimSun" panose="02010600030101010101" pitchFamily="2" charset="-122"/>
                <a:cs typeface="Times New Roman" panose="02020603050405020304" pitchFamily="18" charset="0"/>
              </a:rPr>
              <a:t>o help you work out what to say,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CN" sz="2000" b="0" i="0" u="none" strike="noStrike" cap="none" normalizeH="0" baseline="0">
                <a:ln>
                  <a:noFill/>
                </a:ln>
                <a:solidFill>
                  <a:srgbClr val="115076"/>
                </a:solidFill>
                <a:effectLst/>
                <a:ea typeface="SimSun" panose="02010600030101010101" pitchFamily="2" charset="-122"/>
                <a:cs typeface="Times New Roman" panose="02020603050405020304" pitchFamily="18" charset="0"/>
              </a:rPr>
              <a:t>try to </a:t>
            </a:r>
            <a:r>
              <a:rPr kumimoji="0" lang="en-GB" altLang="zh-CN" sz="2000" b="1" i="0" u="none" strike="noStrike" cap="none" normalizeH="0" baseline="0">
                <a:ln>
                  <a:noFill/>
                </a:ln>
                <a:solidFill>
                  <a:srgbClr val="115076"/>
                </a:solidFill>
                <a:effectLst/>
                <a:ea typeface="SimSun" panose="02010600030101010101" pitchFamily="2" charset="-122"/>
                <a:cs typeface="Times New Roman" panose="02020603050405020304" pitchFamily="18" charset="0"/>
              </a:rPr>
              <a:t>break each sentence</a:t>
            </a:r>
            <a:r>
              <a:rPr kumimoji="0" lang="en-GB" altLang="zh-CN" sz="2000" b="0" i="0" u="none" strike="noStrike" cap="none" normalizeH="0" baseline="0">
                <a:ln>
                  <a:noFill/>
                </a:ln>
                <a:solidFill>
                  <a:srgbClr val="115076"/>
                </a:solidFill>
                <a:effectLst/>
                <a:ea typeface="SimSun" panose="02010600030101010101" pitchFamily="2" charset="-122"/>
                <a:cs typeface="Times New Roman" panose="02020603050405020304" pitchFamily="18" charset="0"/>
              </a:rPr>
              <a:t> </a:t>
            </a:r>
            <a:r>
              <a:rPr kumimoji="0" lang="en-GB" altLang="zh-CN" sz="2000" b="1" i="0" u="none" strike="noStrike" cap="none" normalizeH="0" baseline="0">
                <a:ln>
                  <a:noFill/>
                </a:ln>
                <a:solidFill>
                  <a:srgbClr val="115076"/>
                </a:solidFill>
                <a:effectLst/>
                <a:ea typeface="SimSun" panose="02010600030101010101" pitchFamily="2" charset="-122"/>
                <a:cs typeface="Times New Roman" panose="02020603050405020304" pitchFamily="18" charset="0"/>
              </a:rPr>
              <a:t>down</a:t>
            </a:r>
            <a:r>
              <a:rPr kumimoji="0" lang="en-GB" altLang="zh-CN" sz="2000" b="0" i="0" u="none" strike="noStrike" cap="none" normalizeH="0" baseline="0">
                <a:ln>
                  <a:noFill/>
                </a:ln>
                <a:solidFill>
                  <a:srgbClr val="115076"/>
                </a:solidFill>
                <a:effectLst/>
                <a:ea typeface="SimSun" panose="02010600030101010101" pitchFamily="2" charset="-122"/>
                <a:cs typeface="Times New Roman" panose="02020603050405020304" pitchFamily="18" charset="0"/>
              </a:rPr>
              <a:t> into groups of words in your head.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CN" sz="2000" b="0" i="0" u="none" strike="noStrike" cap="none" normalizeH="0" baseline="0">
                <a:ln>
                  <a:noFill/>
                </a:ln>
                <a:solidFill>
                  <a:srgbClr val="115076"/>
                </a:solidFill>
                <a:effectLst/>
                <a:ea typeface="SimSun" panose="02010600030101010101" pitchFamily="2" charset="-122"/>
                <a:cs typeface="Times New Roman" panose="02020603050405020304" pitchFamily="18" charset="0"/>
              </a:rPr>
              <a:t>It doesn’t matter if you make a mistake - just have a go!</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CN" sz="2000" b="0" i="0" u="none" strike="noStrike" cap="none" normalizeH="0" baseline="0">
                <a:ln>
                  <a:noFill/>
                </a:ln>
                <a:solidFill>
                  <a:srgbClr val="115076"/>
                </a:solidFill>
                <a:effectLst/>
                <a:ea typeface="SimSun" panose="02010600030101010101" pitchFamily="2" charset="-122"/>
                <a:cs typeface="Times New Roman" panose="02020603050405020304" pitchFamily="18" charset="0"/>
              </a:rPr>
              <a:t>It doesn’t matter if you speak slowly - just keep going! </a:t>
            </a:r>
            <a:endParaRPr kumimoji="0" lang="en-GB" altLang="zh-CN" sz="2000" b="0" i="0" u="none" strike="noStrike" cap="none" normalizeH="0" baseline="0">
              <a:ln>
                <a:noFill/>
              </a:ln>
              <a:solidFill>
                <a:srgbClr val="115076"/>
              </a:solidFill>
              <a:effectLst/>
            </a:endParaRPr>
          </a:p>
        </p:txBody>
      </p:sp>
      <p:sp>
        <p:nvSpPr>
          <p:cNvPr id="15" name="Rectangle 6"/>
          <p:cNvSpPr>
            <a:spLocks noChangeArrowheads="1"/>
          </p:cNvSpPr>
          <p:nvPr/>
        </p:nvSpPr>
        <p:spPr bwMode="auto">
          <a:xfrm>
            <a:off x="2179465" y="2526022"/>
            <a:ext cx="4348672" cy="805757"/>
          </a:xfrm>
          <a:prstGeom prst="rect">
            <a:avLst/>
          </a:prstGeom>
          <a:noFill/>
          <a:ln w="12700">
            <a:solidFill>
              <a:srgbClr val="1F3763"/>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a:ln>
                  <a:noFill/>
                </a:ln>
                <a:solidFill>
                  <a:srgbClr val="115076"/>
                </a:solidFill>
                <a:effectLst/>
                <a:ea typeface="SimSun" panose="02010600030101010101" pitchFamily="2" charset="-122"/>
                <a:cs typeface="Times New Roman" panose="02020603050405020304" pitchFamily="18" charset="0"/>
              </a:rPr>
              <a:t>1. </a:t>
            </a:r>
            <a:r>
              <a:rPr lang="en-US" altLang="zh-CN" sz="2000">
                <a:solidFill>
                  <a:srgbClr val="115076"/>
                </a:solidFill>
                <a:ea typeface="SimSun" panose="02010600030101010101" pitchFamily="2" charset="-122"/>
                <a:cs typeface="Times New Roman" panose="02020603050405020304" pitchFamily="18" charset="0"/>
              </a:rPr>
              <a:t>Es gibt Leute auf der Straße</a:t>
            </a:r>
            <a:r>
              <a:rPr kumimoji="0" lang="en-US" altLang="zh-CN" sz="2000" b="0" i="0" u="none" strike="noStrike" cap="none" normalizeH="0" baseline="0">
                <a:ln>
                  <a:noFill/>
                </a:ln>
                <a:solidFill>
                  <a:srgbClr val="115076"/>
                </a:solidFill>
                <a:effectLst/>
                <a:ea typeface="SimSun" panose="02010600030101010101" pitchFamily="2" charset="-122"/>
                <a:cs typeface="Times New Roman" panose="02020603050405020304" pitchFamily="18" charset="0"/>
              </a:rPr>
              <a:t>.</a:t>
            </a:r>
            <a:endParaRPr kumimoji="0" lang="en-US" altLang="zh-CN" sz="2000" b="0" i="0" u="none" strike="noStrike" cap="none" normalizeH="0" baseline="0">
              <a:ln>
                <a:noFill/>
              </a:ln>
              <a:solidFill>
                <a:srgbClr val="115076"/>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a:ln>
                  <a:noFill/>
                </a:ln>
                <a:solidFill>
                  <a:srgbClr val="115076"/>
                </a:solidFill>
                <a:effectLst/>
                <a:ea typeface="SimSun" panose="02010600030101010101" pitchFamily="2" charset="-122"/>
                <a:cs typeface="Times New Roman" panose="02020603050405020304" pitchFamily="18" charset="0"/>
              </a:rPr>
              <a:t>2. Die</a:t>
            </a:r>
            <a:r>
              <a:rPr kumimoji="0" lang="en-US" altLang="zh-CN" sz="2000" b="0" i="0" u="none" strike="noStrike" cap="none" normalizeH="0">
                <a:ln>
                  <a:noFill/>
                </a:ln>
                <a:solidFill>
                  <a:srgbClr val="115076"/>
                </a:solidFill>
                <a:effectLst/>
                <a:ea typeface="SimSun" panose="02010600030101010101" pitchFamily="2" charset="-122"/>
                <a:cs typeface="Times New Roman" panose="02020603050405020304" pitchFamily="18" charset="0"/>
              </a:rPr>
              <a:t> Geschäfte sind sehr groß</a:t>
            </a:r>
            <a:r>
              <a:rPr kumimoji="0" lang="en-US" altLang="zh-CN" sz="2000" b="0" i="0" u="none" strike="noStrike" cap="none" normalizeH="0" baseline="0">
                <a:ln>
                  <a:noFill/>
                </a:ln>
                <a:solidFill>
                  <a:srgbClr val="115076"/>
                </a:solidFill>
                <a:effectLst/>
                <a:ea typeface="SimSun" panose="02010600030101010101" pitchFamily="2" charset="-122"/>
                <a:cs typeface="Times New Roman" panose="02020603050405020304" pitchFamily="18" charset="0"/>
              </a:rPr>
              <a:t>.</a:t>
            </a:r>
            <a:endParaRPr kumimoji="0" lang="en-US" altLang="zh-CN" sz="2000" b="0" i="0" u="none" strike="noStrike" cap="none" normalizeH="0" baseline="0">
              <a:ln>
                <a:noFill/>
              </a:ln>
              <a:solidFill>
                <a:srgbClr val="115076"/>
              </a:solidFill>
              <a:effectLst/>
            </a:endParaRPr>
          </a:p>
        </p:txBody>
      </p:sp>
      <p:sp>
        <p:nvSpPr>
          <p:cNvPr id="16" name="Rounded Rectangular Callout 15"/>
          <p:cNvSpPr/>
          <p:nvPr/>
        </p:nvSpPr>
        <p:spPr>
          <a:xfrm>
            <a:off x="811084" y="3643848"/>
            <a:ext cx="10045699" cy="3096296"/>
          </a:xfrm>
          <a:prstGeom prst="wedgeRoundRectCallout">
            <a:avLst>
              <a:gd name="adj1" fmla="val -29047"/>
              <a:gd name="adj2" fmla="val -58845"/>
              <a:gd name="adj3" fmla="val 16667"/>
            </a:avLst>
          </a:prstGeom>
          <a:solidFill>
            <a:srgbClr val="104F75"/>
          </a:solidFill>
          <a:ln>
            <a:solidFill>
              <a:srgbClr val="104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t>For </a:t>
            </a:r>
            <a:r>
              <a:rPr lang="en-GB" b="1"/>
              <a:t>meaning </a:t>
            </a:r>
            <a:r>
              <a:rPr lang="en-GB"/>
              <a:t>(per sentence):</a:t>
            </a:r>
          </a:p>
          <a:p>
            <a:r>
              <a:rPr lang="en-GB" b="1"/>
              <a:t>2 marks</a:t>
            </a:r>
            <a:r>
              <a:rPr lang="en-GB"/>
              <a:t> awarded where the meaning of the sentence is fully communicated with little effort required on the part of the listener.</a:t>
            </a:r>
          </a:p>
          <a:p>
            <a:r>
              <a:rPr lang="en-GB" b="1"/>
              <a:t>1 mark </a:t>
            </a:r>
            <a:r>
              <a:rPr lang="en-GB"/>
              <a:t>awarded where the meaning of the sentence is fully communicated with some effort required on the part of the listener.</a:t>
            </a:r>
          </a:p>
          <a:p>
            <a:r>
              <a:rPr lang="en-GB" b="1"/>
              <a:t>0 marks</a:t>
            </a:r>
            <a:r>
              <a:rPr lang="en-GB"/>
              <a:t> awarded where the meaning of the sentence is not communicated.</a:t>
            </a:r>
          </a:p>
          <a:p>
            <a:endParaRPr lang="en-GB"/>
          </a:p>
          <a:p>
            <a:r>
              <a:rPr lang="en-GB"/>
              <a:t>For </a:t>
            </a:r>
            <a:r>
              <a:rPr lang="en-GB" b="1"/>
              <a:t>accuracy </a:t>
            </a:r>
            <a:r>
              <a:rPr lang="en-GB"/>
              <a:t>(per sentence)</a:t>
            </a:r>
            <a:r>
              <a:rPr lang="en-GB" b="1"/>
              <a:t>:</a:t>
            </a:r>
            <a:endParaRPr lang="en-GB"/>
          </a:p>
          <a:p>
            <a:r>
              <a:rPr lang="en-GB" b="1"/>
              <a:t>2 marks</a:t>
            </a:r>
            <a:r>
              <a:rPr lang="en-GB"/>
              <a:t> awarded where all or most of the features tested are accurately produced.</a:t>
            </a:r>
          </a:p>
          <a:p>
            <a:r>
              <a:rPr lang="en-GB" b="1"/>
              <a:t>1 mark</a:t>
            </a:r>
            <a:r>
              <a:rPr lang="en-GB"/>
              <a:t> awarded where some of the features tested are accurately produced.</a:t>
            </a:r>
          </a:p>
          <a:p>
            <a:r>
              <a:rPr lang="en-GB" b="1"/>
              <a:t>0 marks</a:t>
            </a:r>
            <a:r>
              <a:rPr lang="en-GB"/>
              <a:t> awarded where few or none of the features tested are accurately produced.</a:t>
            </a:r>
          </a:p>
        </p:txBody>
      </p:sp>
    </p:spTree>
    <p:extLst>
      <p:ext uri="{BB962C8B-B14F-4D97-AF65-F5344CB8AC3E}">
        <p14:creationId xmlns:p14="http://schemas.microsoft.com/office/powerpoint/2010/main" val="3343792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P spid="16" grpId="0" animBg="1"/>
    </p:bld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2400" dirty="0">
            <a:solidFill>
              <a:schemeClr val="accent5">
                <a:lumMod val="50000"/>
              </a:schemeClr>
            </a:solidFill>
          </a:defRPr>
        </a:defPPr>
      </a:lstStyle>
    </a:txDef>
  </a:objectDefaults>
  <a:extraClrSchemeLst/>
  <a:extLst>
    <a:ext uri="{05A4C25C-085E-4340-85A3-A5531E510DB2}">
      <thm15:themeFamily xmlns:thm15="http://schemas.microsoft.com/office/thememl/2012/main" name="Presentation3" id="{ED67C606-AF9C-7242-AF89-7E0EA20FADA6}" vid="{57BDA786-453C-1140-BFAB-14CE2D2BCFC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German_template (1)</Template>
  <TotalTime>2486</TotalTime>
  <Words>1080</Words>
  <Application>Microsoft Office PowerPoint</Application>
  <PresentationFormat>Widescreen</PresentationFormat>
  <Paragraphs>99</Paragraphs>
  <Slides>5</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Century Gothic</vt:lpstr>
      <vt:lpstr>1_Office Theme</vt:lpstr>
      <vt:lpstr>Practice assessment</vt:lpstr>
      <vt:lpstr>Section A (Listening)</vt:lpstr>
      <vt:lpstr>Section B (Reading)</vt:lpstr>
      <vt:lpstr>Section C (Writing)</vt:lpstr>
      <vt:lpstr>Section D (Speaking)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Context title</dc:title>
  <dc:creator>Rachel Hawkes</dc:creator>
  <cp:lastModifiedBy>Rachel Hawkes</cp:lastModifiedBy>
  <cp:revision>679</cp:revision>
  <dcterms:created xsi:type="dcterms:W3CDTF">2020-06-03T16:44:05Z</dcterms:created>
  <dcterms:modified xsi:type="dcterms:W3CDTF">2020-07-30T10:38:34Z</dcterms:modified>
</cp:coreProperties>
</file>