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 id="2147483720" r:id="rId4"/>
    <p:sldMasterId id="2147483732" r:id="rId5"/>
  </p:sldMasterIdLst>
  <p:notesMasterIdLst>
    <p:notesMasterId r:id="rId54"/>
  </p:notesMasterIdLst>
  <p:sldIdLst>
    <p:sldId id="258" r:id="rId6"/>
    <p:sldId id="677" r:id="rId7"/>
    <p:sldId id="678" r:id="rId8"/>
    <p:sldId id="636" r:id="rId9"/>
    <p:sldId id="545" r:id="rId10"/>
    <p:sldId id="546" r:id="rId11"/>
    <p:sldId id="324" r:id="rId12"/>
    <p:sldId id="645" r:id="rId13"/>
    <p:sldId id="646" r:id="rId14"/>
    <p:sldId id="543" r:id="rId15"/>
    <p:sldId id="668" r:id="rId16"/>
    <p:sldId id="516" r:id="rId17"/>
    <p:sldId id="322" r:id="rId18"/>
    <p:sldId id="323" r:id="rId19"/>
    <p:sldId id="656" r:id="rId20"/>
    <p:sldId id="657" r:id="rId21"/>
    <p:sldId id="658" r:id="rId22"/>
    <p:sldId id="659" r:id="rId23"/>
    <p:sldId id="660" r:id="rId24"/>
    <p:sldId id="661" r:id="rId25"/>
    <p:sldId id="662" r:id="rId26"/>
    <p:sldId id="504" r:id="rId27"/>
    <p:sldId id="676" r:id="rId28"/>
    <p:sldId id="505" r:id="rId29"/>
    <p:sldId id="637" r:id="rId30"/>
    <p:sldId id="638" r:id="rId31"/>
    <p:sldId id="317" r:id="rId32"/>
    <p:sldId id="533" r:id="rId33"/>
    <p:sldId id="536" r:id="rId34"/>
    <p:sldId id="648" r:id="rId35"/>
    <p:sldId id="649" r:id="rId36"/>
    <p:sldId id="650" r:id="rId37"/>
    <p:sldId id="652" r:id="rId38"/>
    <p:sldId id="653" r:id="rId39"/>
    <p:sldId id="654" r:id="rId40"/>
    <p:sldId id="519" r:id="rId41"/>
    <p:sldId id="644" r:id="rId42"/>
    <p:sldId id="663" r:id="rId43"/>
    <p:sldId id="664" r:id="rId44"/>
    <p:sldId id="651" r:id="rId45"/>
    <p:sldId id="665" r:id="rId46"/>
    <p:sldId id="666" r:id="rId47"/>
    <p:sldId id="667" r:id="rId48"/>
    <p:sldId id="655" r:id="rId49"/>
    <p:sldId id="547" r:id="rId50"/>
    <p:sldId id="520" r:id="rId51"/>
    <p:sldId id="521" r:id="rId52"/>
    <p:sldId id="679" r:id="rId5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CE8"/>
    <a:srgbClr val="F8D7CD"/>
    <a:srgbClr val="FC10EB"/>
    <a:srgbClr val="E6E6E6"/>
    <a:srgbClr val="E87D1E"/>
    <a:srgbClr val="D2DEEF"/>
    <a:srgbClr val="EAE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84076" autoAdjust="0"/>
  </p:normalViewPr>
  <p:slideViewPr>
    <p:cSldViewPr snapToGrid="0">
      <p:cViewPr varScale="1">
        <p:scale>
          <a:sx n="56" d="100"/>
          <a:sy n="56" d="100"/>
        </p:scale>
        <p:origin x="1056" y="4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1497D6-9B68-4E82-81C3-54FBE6279588}" type="datetimeFigureOut">
              <a:rPr lang="fr-FR" smtClean="0"/>
              <a:t>25/06/2021</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52EE0-2C3E-4A34-8CBA-F6C963C84F9B}" type="slidenum">
              <a:rPr lang="fr-FR" smtClean="0"/>
              <a:t>‹#›</a:t>
            </a:fld>
            <a:endParaRPr lang="fr-FR"/>
          </a:p>
        </p:txBody>
      </p:sp>
    </p:spTree>
    <p:extLst>
      <p:ext uri="{BB962C8B-B14F-4D97-AF65-F5344CB8AC3E}">
        <p14:creationId xmlns:p14="http://schemas.microsoft.com/office/powerpoint/2010/main" val="1198784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Revisit SSC </a:t>
            </a:r>
            <a:r>
              <a:rPr lang="en-GB" b="1" dirty="0"/>
              <a:t>[um/un]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comparative forms of adverbs</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irregular comparative adverb </a:t>
            </a:r>
            <a:r>
              <a:rPr lang="en-GB" b="0" i="1" dirty="0" err="1"/>
              <a:t>mieux</a:t>
            </a:r>
            <a:r>
              <a:rPr lang="en-GB" b="0" i="0" dirty="0"/>
              <a:t> and contrast with adjective </a:t>
            </a:r>
            <a:r>
              <a:rPr lang="en-GB" b="0" i="1" dirty="0" err="1"/>
              <a:t>meilleur</a:t>
            </a:r>
            <a:r>
              <a:rPr lang="en-GB" b="0" i="1" dirty="0"/>
              <a:t>(e)</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8.3.1.3 (introduce) </a:t>
            </a:r>
            <a:r>
              <a:rPr lang="fr-FR" dirty="0"/>
              <a:t>décision [370], soin [1109], dur [1029], facilement [1194], lentement [2637], mal</a:t>
            </a:r>
            <a:r>
              <a:rPr lang="fr-FR" baseline="30000" dirty="0"/>
              <a:t>1</a:t>
            </a:r>
            <a:r>
              <a:rPr lang="fr-FR" dirty="0"/>
              <a:t> [277], mieux [217], vite [711]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8.2.2.2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finir [583], nourrir [1261], chat [3138], dimanche [1235], heure [99], jeudi [1112], lundi [1091], mardi [1044], mercredi [1168], minute [375], vendredi [1086]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8.1.2.6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carte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[955], côté [123], foot(</a:t>
            </a:r>
            <a:r>
              <a:rPr lang="fr-FR" sz="1200" b="0" i="0" u="none" strike="noStrike" kern="1200" cap="none" dirty="0" err="1">
                <a:solidFill>
                  <a:schemeClr val="tx1"/>
                </a:solidFill>
                <a:effectLst/>
                <a:latin typeface="+mn-lt"/>
                <a:ea typeface="Calibri"/>
                <a:cs typeface="Calibri"/>
                <a:sym typeface="Calibri"/>
              </a:rPr>
              <a:t>ball</a:t>
            </a:r>
            <a:r>
              <a:rPr lang="fr-FR" sz="1200" b="0" i="0" u="none" strike="noStrike" kern="1200" cap="none" dirty="0">
                <a:solidFill>
                  <a:schemeClr val="tx1"/>
                </a:solidFill>
                <a:effectLst/>
                <a:latin typeface="+mn-lt"/>
                <a:ea typeface="Calibri"/>
                <a:cs typeface="Calibri"/>
                <a:sym typeface="Calibri"/>
              </a:rPr>
              <a:t>) [2602], guitare [&gt;5000], instrument [1650], pétanque [&gt;5000] piano [4967], droit [1293], gauche [607], loin [341], près [225]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present the adverbial forms of </a:t>
            </a:r>
            <a:r>
              <a:rPr lang="en-US" b="0" i="1" dirty="0"/>
              <a:t>bon</a:t>
            </a:r>
            <a:r>
              <a:rPr lang="en-US" b="0" i="0" baseline="0" dirty="0"/>
              <a:t> and </a:t>
            </a:r>
            <a:r>
              <a:rPr lang="en-US" b="0" i="1" baseline="0" dirty="0" err="1"/>
              <a:t>meilleur</a:t>
            </a:r>
            <a:r>
              <a:rPr lang="en-US" b="0" i="1" baseline="0" dirty="0"/>
              <a:t>.</a:t>
            </a:r>
          </a:p>
          <a:p>
            <a:endParaRPr lang="en-US" b="1" dirty="0"/>
          </a:p>
          <a:p>
            <a:r>
              <a:rPr lang="en-GB" b="1" dirty="0"/>
              <a:t>Procedure:</a:t>
            </a:r>
            <a:br>
              <a:rPr lang="en-GB" dirty="0"/>
            </a:br>
            <a:r>
              <a:rPr lang="en-GB" dirty="0"/>
              <a:t>1. Cycle through the information on the slide using the animation sequence.</a:t>
            </a:r>
          </a:p>
          <a:p>
            <a:r>
              <a:rPr lang="en-GB" dirty="0"/>
              <a:t>NB: To reduce cognitive load for these young learners, a very simple interpretation of the exception to the rule is provided here. If students ask for further clarification of the exception, teacher can mention that </a:t>
            </a:r>
            <a:r>
              <a:rPr lang="en-GB" i="1" dirty="0" err="1"/>
              <a:t>C’est</a:t>
            </a:r>
            <a:r>
              <a:rPr lang="en-GB" i="1" dirty="0"/>
              <a:t> bon </a:t>
            </a:r>
            <a:r>
              <a:rPr lang="en-GB" dirty="0"/>
              <a:t>is normally only encountered when describing the sensory aspects of a noun (e.g. taste). </a:t>
            </a:r>
            <a:r>
              <a:rPr lang="en-GB" i="1" dirty="0" err="1"/>
              <a:t>C’est</a:t>
            </a:r>
            <a:r>
              <a:rPr lang="en-GB" i="1" dirty="0"/>
              <a:t> bien </a:t>
            </a:r>
            <a:r>
              <a:rPr lang="en-GB" i="0" dirty="0"/>
              <a:t>implies a moral/intellectual judgement.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jazz [&gt;5000], </a:t>
            </a:r>
            <a:r>
              <a:rPr lang="en-GB" baseline="0" dirty="0" err="1"/>
              <a:t>classique</a:t>
            </a:r>
            <a:r>
              <a:rPr lang="en-GB" baseline="0" dirty="0"/>
              <a:t> [1845]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present cross-linguistic differences between the English word ‘better’, and the two French equivalents </a:t>
            </a:r>
            <a:r>
              <a:rPr lang="en-US" b="0" i="1" dirty="0" err="1"/>
              <a:t>mieux</a:t>
            </a:r>
            <a:r>
              <a:rPr lang="en-US" b="0" i="1" dirty="0"/>
              <a:t> </a:t>
            </a:r>
            <a:r>
              <a:rPr lang="en-US" b="0" i="0" dirty="0"/>
              <a:t>and</a:t>
            </a:r>
            <a:r>
              <a:rPr lang="en-US" b="0" dirty="0"/>
              <a:t> </a:t>
            </a:r>
            <a:r>
              <a:rPr lang="en-US" b="0" i="1" baseline="0" dirty="0" err="1"/>
              <a:t>meilleur</a:t>
            </a:r>
            <a:r>
              <a:rPr lang="en-US" b="0" i="1" baseline="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36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comparative forms </a:t>
            </a:r>
            <a:r>
              <a:rPr lang="en-US" b="0" i="1" dirty="0" err="1"/>
              <a:t>meilleur</a:t>
            </a:r>
            <a:r>
              <a:rPr lang="en-US" b="0" i="1" dirty="0"/>
              <a:t>(e)</a:t>
            </a:r>
            <a:r>
              <a:rPr lang="en-US" b="0" baseline="0" dirty="0"/>
              <a:t> </a:t>
            </a:r>
            <a:r>
              <a:rPr lang="en-US" b="0" i="0" baseline="0" dirty="0"/>
              <a:t>and </a:t>
            </a:r>
            <a:r>
              <a:rPr lang="en-US" b="0" i="1" baseline="0" dirty="0" err="1"/>
              <a:t>mieux</a:t>
            </a:r>
            <a:r>
              <a:rPr lang="en-US" b="0" i="1" baseline="0" dirty="0"/>
              <a:t> </a:t>
            </a:r>
            <a:r>
              <a:rPr lang="en-US" b="0" i="0" baseline="0" dirty="0"/>
              <a:t>and connecting these with meaning.</a:t>
            </a:r>
          </a:p>
          <a:p>
            <a:endParaRPr lang="en-US" b="1" i="0" dirty="0"/>
          </a:p>
          <a:p>
            <a:r>
              <a:rPr lang="en-GB" b="1" dirty="0"/>
              <a:t>Procedure:</a:t>
            </a:r>
            <a:br>
              <a:rPr lang="en-GB" dirty="0"/>
            </a:br>
            <a:r>
              <a:rPr lang="en-GB" dirty="0"/>
              <a:t>1. Students read the mini dialogues, and complete the responses with an appropriate justification, using their knowledge of the functions of </a:t>
            </a:r>
            <a:r>
              <a:rPr lang="en-GB" i="1" dirty="0" err="1"/>
              <a:t>meilleur</a:t>
            </a:r>
            <a:r>
              <a:rPr lang="en-GB" i="1" dirty="0"/>
              <a:t>(e) </a:t>
            </a:r>
            <a:r>
              <a:rPr lang="en-GB" i="0" dirty="0"/>
              <a:t>and </a:t>
            </a:r>
            <a:r>
              <a:rPr lang="en-GB" i="1" dirty="0" err="1"/>
              <a:t>mieux</a:t>
            </a:r>
            <a:r>
              <a:rPr lang="en-GB" i="1" dirty="0"/>
              <a:t> </a:t>
            </a:r>
            <a:r>
              <a:rPr lang="en-GB" i="0" dirty="0"/>
              <a:t>to inform their choices.</a:t>
            </a:r>
          </a:p>
          <a:p>
            <a:r>
              <a:rPr lang="en-GB" i="0" dirty="0"/>
              <a:t>2. Answers revealed on clicks.</a:t>
            </a:r>
          </a:p>
          <a:p>
            <a:r>
              <a:rPr lang="en-GB" i="0" dirty="0"/>
              <a:t>3. Elicit oral translations.</a:t>
            </a:r>
            <a:endParaRPr lang="en-GB"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voix</a:t>
            </a:r>
            <a:r>
              <a:rPr lang="en-GB" baseline="0" dirty="0"/>
              <a:t> [414], </a:t>
            </a:r>
            <a:r>
              <a:rPr lang="en-GB" baseline="0" dirty="0" err="1"/>
              <a:t>footballeur</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022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a:t>
            </a:r>
            <a:r>
              <a:rPr lang="en-US" b="0" i="1" dirty="0" err="1"/>
              <a:t>mieux</a:t>
            </a:r>
            <a:r>
              <a:rPr lang="en-US" b="0" i="0" dirty="0"/>
              <a:t> and </a:t>
            </a:r>
            <a:r>
              <a:rPr lang="en-US" b="0" i="1" dirty="0" err="1"/>
              <a:t>meilleur</a:t>
            </a:r>
            <a:r>
              <a:rPr lang="en-US" b="0" i="1" dirty="0"/>
              <a:t>(e).</a:t>
            </a:r>
            <a:endParaRPr lang="en-US" b="1" dirty="0"/>
          </a:p>
          <a:p>
            <a:endParaRPr lang="en-US" b="1" dirty="0"/>
          </a:p>
          <a:p>
            <a:r>
              <a:rPr lang="en-US" b="1" dirty="0"/>
              <a:t>Procedure:</a:t>
            </a:r>
          </a:p>
          <a:p>
            <a:pPr marL="0" indent="0">
              <a:buNone/>
            </a:pPr>
            <a:r>
              <a:rPr lang="en-US" b="0" dirty="0"/>
              <a:t>1. Students read the sentences, taking note of whether the gap is preceded by, and, therefore, describes, a verb phrase or a noun phrase. Remind students that where the gap is sandwiched between a verb and noun (items 2, 6 and 8), it is the idea </a:t>
            </a:r>
            <a:r>
              <a:rPr lang="en-US" b="0" i="1" dirty="0"/>
              <a:t>before </a:t>
            </a:r>
            <a:r>
              <a:rPr lang="en-US" b="0" i="0" dirty="0"/>
              <a:t>the gap that gives them the answer. Draw attention to the pre-nominal use in 7, and clarify that the gap still refers to the noun phrase here.</a:t>
            </a:r>
            <a:endParaRPr lang="en-US" b="0" dirty="0"/>
          </a:p>
          <a:p>
            <a:pPr marL="0" indent="0">
              <a:buNone/>
            </a:pPr>
            <a:r>
              <a:rPr lang="en-US" b="0" dirty="0"/>
              <a:t>2. Students complete each sentence by writing </a:t>
            </a:r>
            <a:r>
              <a:rPr lang="en-US" b="0" i="1" dirty="0" err="1"/>
              <a:t>mieux</a:t>
            </a:r>
            <a:r>
              <a:rPr lang="en-US" b="0" i="0" dirty="0"/>
              <a:t> or </a:t>
            </a:r>
            <a:r>
              <a:rPr lang="en-US" b="0" i="1" dirty="0" err="1"/>
              <a:t>meilleur</a:t>
            </a:r>
            <a:r>
              <a:rPr lang="en-US" b="0" i="1" dirty="0"/>
              <a:t>(e)</a:t>
            </a:r>
            <a:r>
              <a:rPr lang="en-US" b="0" i="0" dirty="0"/>
              <a:t>. Remind them that </a:t>
            </a:r>
            <a:r>
              <a:rPr lang="en-US" b="0" i="1" dirty="0" err="1"/>
              <a:t>meilleur</a:t>
            </a:r>
            <a:r>
              <a:rPr lang="en-US" b="0" i="0" dirty="0"/>
              <a:t> must agree with the gender of the noun.</a:t>
            </a:r>
            <a:endParaRPr lang="en-US" b="0" dirty="0"/>
          </a:p>
          <a:p>
            <a:r>
              <a:rPr lang="en-US" b="0" dirty="0"/>
              <a:t>3. Click to reveal answers.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 (slide 1/8)</a:t>
            </a:r>
          </a:p>
          <a:p>
            <a:endParaRPr lang="en-US" b="1" dirty="0"/>
          </a:p>
          <a:p>
            <a:r>
              <a:rPr lang="en-US" b="1" dirty="0"/>
              <a:t>Aim: </a:t>
            </a:r>
            <a:r>
              <a:rPr lang="en-US" b="0" dirty="0"/>
              <a:t>Oral production of sentences containing comparative forms of adverbs.</a:t>
            </a:r>
            <a:endParaRPr lang="en-US" b="1" dirty="0"/>
          </a:p>
          <a:p>
            <a:endParaRPr lang="en-US" b="1" dirty="0"/>
          </a:p>
          <a:p>
            <a:r>
              <a:rPr lang="en-US" b="1" dirty="0"/>
              <a:t>Procedure:</a:t>
            </a:r>
          </a:p>
          <a:p>
            <a:pPr marL="0" indent="0">
              <a:buNone/>
            </a:pPr>
            <a:r>
              <a:rPr lang="en-US" b="0" dirty="0"/>
              <a:t>1. Students work in pairs and take turns to say a sentence with </a:t>
            </a:r>
            <a:r>
              <a:rPr lang="en-US" b="0" i="1" dirty="0" err="1"/>
              <a:t>mais</a:t>
            </a:r>
            <a:r>
              <a:rPr lang="en-US" b="0" i="1" dirty="0"/>
              <a:t> </a:t>
            </a:r>
            <a:r>
              <a:rPr lang="en-US" b="0" dirty="0"/>
              <a:t>that compares the two pictures on each slide, using the English prompt at the top of the slide to guide them. </a:t>
            </a:r>
          </a:p>
          <a:p>
            <a:pPr marL="0" indent="0">
              <a:buNone/>
            </a:pPr>
            <a:r>
              <a:rPr lang="en-US" b="0" dirty="0"/>
              <a:t>2. Click to reveal suggested answers.</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0" baseline="0" dirty="0" err="1"/>
              <a:t>comparaison</a:t>
            </a:r>
            <a:r>
              <a:rPr lang="en-GB" b="0" baseline="0" dirty="0"/>
              <a:t> [2244]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2/8</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197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3/8</a:t>
            </a: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701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4/8</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230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5/8</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528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6/8</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280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 </a:t>
            </a:r>
            <a:r>
              <a:rPr lang="en-GB" b="0" baseline="0" dirty="0"/>
              <a:t>for two SSC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[um/un]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[um/</a:t>
            </a:r>
            <a:r>
              <a:rPr lang="en-GB" b="1" baseline="0" dirty="0"/>
              <a:t>un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un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a:t>
            </a:r>
            <a:r>
              <a:rPr lang="en-GB" b="1" dirty="0"/>
              <a:t>hold up one finger.</a:t>
            </a:r>
            <a:br>
              <a:rPr lang="en-GB" baseline="0" dirty="0"/>
            </a:br>
            <a:r>
              <a:rPr lang="en-GB" baseline="0" dirty="0"/>
              <a:t>4. Roll back the animations and work through 1-3 again, but this time, dropping your voice completely to listen carefully to the students saying the </a:t>
            </a:r>
            <a:r>
              <a:rPr lang="en-GB" b="1" dirty="0"/>
              <a:t>[um/</a:t>
            </a:r>
            <a:r>
              <a:rPr lang="en-GB" b="1" baseline="0" dirty="0"/>
              <a:t> un</a:t>
            </a:r>
            <a:r>
              <a:rPr lang="en-GB" b="1" dirty="0"/>
              <a:t>] </a:t>
            </a:r>
            <a:r>
              <a:rPr lang="en-GB" baseline="0" dirty="0"/>
              <a:t>sound, pronouncing </a:t>
            </a:r>
            <a:r>
              <a:rPr lang="en-GB" b="0" baseline="0" dirty="0"/>
              <a:t>”</a:t>
            </a:r>
            <a:r>
              <a:rPr lang="en-GB" b="1" baseline="0" dirty="0"/>
              <a:t>un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un</a:t>
            </a:r>
            <a:r>
              <a:rPr lang="en-GB" b="1" baseline="0" dirty="0"/>
              <a:t> </a:t>
            </a:r>
            <a:r>
              <a:rPr lang="en-GB" b="0" dirty="0"/>
              <a:t>[3]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4261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7/8</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837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8/8</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33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[um/un] before a vowel</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comparative structures with adverbs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comparative structures with adverbs</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8.3.1.3 (introduce) </a:t>
            </a:r>
            <a:r>
              <a:rPr lang="fr-FR" dirty="0"/>
              <a:t>décision [370], soin [1109], dur [1029], facilement [1194], lentement [2637], mal</a:t>
            </a:r>
            <a:r>
              <a:rPr lang="fr-FR" baseline="30000" dirty="0"/>
              <a:t>1</a:t>
            </a:r>
            <a:r>
              <a:rPr lang="fr-FR" dirty="0"/>
              <a:t> [277], mieux [217], vite [711]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8.2.2.2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finir [583], nourrir [1261], chat [3138], dimanche [1235], heure [99], jeudi [1112], lundi [1091], mardi [1044], mercredi [1168], minute [375], vendredi [1086]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8.1.2.6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carte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[955], côté [123], foot(</a:t>
            </a:r>
            <a:r>
              <a:rPr lang="fr-FR" sz="1200" b="0" i="0" u="none" strike="noStrike" kern="1200" cap="none" dirty="0" err="1">
                <a:solidFill>
                  <a:schemeClr val="tx1"/>
                </a:solidFill>
                <a:effectLst/>
                <a:latin typeface="+mn-lt"/>
                <a:ea typeface="Calibri"/>
                <a:cs typeface="Calibri"/>
                <a:sym typeface="Calibri"/>
              </a:rPr>
              <a:t>ball</a:t>
            </a:r>
            <a:r>
              <a:rPr lang="fr-FR" sz="1200" b="0" i="0" u="none" strike="noStrike" kern="1200" cap="none" dirty="0">
                <a:solidFill>
                  <a:schemeClr val="tx1"/>
                </a:solidFill>
                <a:effectLst/>
                <a:latin typeface="+mn-lt"/>
                <a:ea typeface="Calibri"/>
                <a:cs typeface="Calibri"/>
                <a:sym typeface="Calibri"/>
              </a:rPr>
              <a:t>) [2602], guitare [&gt;5000], instrument [1650], pétanque [&gt;5000] piano [4967], droit [1293], gauche [607], loin [341], près [225]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228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 </a:t>
            </a:r>
            <a:r>
              <a:rPr lang="en-GB" b="0" baseline="0" dirty="0"/>
              <a:t>for two SSC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[u]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tu</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 someone else as though</a:t>
            </a:r>
            <a:r>
              <a:rPr lang="en-GB" b="0" baseline="0" dirty="0"/>
              <a:t> addressing him/her ‘you’</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[u] </a:t>
            </a:r>
            <a:r>
              <a:rPr lang="en-GB" baseline="0" dirty="0"/>
              <a:t>sound, pronouncing </a:t>
            </a:r>
            <a:r>
              <a:rPr lang="en-GB" b="0" baseline="0" dirty="0"/>
              <a:t>”</a:t>
            </a:r>
            <a:r>
              <a:rPr lang="en-GB" b="1" baseline="0" dirty="0" err="1"/>
              <a:t>tu</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tu</a:t>
            </a:r>
            <a:r>
              <a:rPr lang="en-GB" baseline="0" dirty="0"/>
              <a:t> [112]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16169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a:t>
            </a:r>
            <a:r>
              <a:rPr lang="en-GB" b="1" baseline="0" dirty="0" err="1"/>
              <a:t>tu</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tu</a:t>
            </a:r>
            <a:r>
              <a:rPr lang="en-GB" baseline="0" dirty="0"/>
              <a:t> [112]; </a:t>
            </a:r>
            <a:r>
              <a:rPr lang="en-GB" b="1" baseline="0" dirty="0" err="1"/>
              <a:t>salut</a:t>
            </a:r>
            <a:r>
              <a:rPr lang="en-GB" b="1" baseline="0" dirty="0"/>
              <a:t> ! </a:t>
            </a:r>
            <a:r>
              <a:rPr lang="en-GB" b="0" baseline="0" dirty="0"/>
              <a:t>[2205]</a:t>
            </a:r>
            <a:r>
              <a:rPr lang="en-GB" baseline="0" dirty="0"/>
              <a:t> </a:t>
            </a:r>
            <a:r>
              <a:rPr lang="en-GB" b="1" baseline="0" dirty="0" err="1"/>
              <a:t>vue</a:t>
            </a:r>
            <a:r>
              <a:rPr lang="en-GB" baseline="0" dirty="0"/>
              <a:t> [191]; </a:t>
            </a:r>
            <a:r>
              <a:rPr lang="en-GB" b="1" baseline="0" dirty="0"/>
              <a:t>sur</a:t>
            </a:r>
            <a:r>
              <a:rPr lang="en-GB" baseline="0" dirty="0"/>
              <a:t> [16]; </a:t>
            </a:r>
            <a:r>
              <a:rPr lang="en-GB" b="1" baseline="0" dirty="0" err="1"/>
              <a:t>amusant</a:t>
            </a:r>
            <a:r>
              <a:rPr lang="en-GB" baseline="0" dirty="0"/>
              <a:t> [4695]; </a:t>
            </a:r>
            <a:r>
              <a:rPr lang="en-GB" b="1" baseline="0" dirty="0"/>
              <a:t>utiliser </a:t>
            </a:r>
            <a:r>
              <a:rPr lang="en-GB" baseline="0" dirty="0"/>
              <a:t>[345].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956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a:t>
            </a:r>
            <a:r>
              <a:rPr lang="en-US" b="0" dirty="0"/>
              <a:t> revising the spelling rules governing pronunciation changes in SSCs which are normally nasal vowels and applying these to [um] and [un].</a:t>
            </a:r>
          </a:p>
          <a:p>
            <a:endParaRPr lang="en-US" b="0" dirty="0"/>
          </a:p>
          <a:p>
            <a:r>
              <a:rPr lang="en-GB" b="1" dirty="0"/>
              <a:t>Procedure:</a:t>
            </a:r>
            <a:br>
              <a:rPr lang="en-GB" dirty="0"/>
            </a:br>
            <a:r>
              <a:rPr lang="en-GB" dirty="0"/>
              <a:t>1. Cycle through the information on the slide using the animation sequence.</a:t>
            </a:r>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applying awareness of the pronunciation rules governing SSCs </a:t>
            </a:r>
            <a:r>
              <a:rPr lang="en-GB" sz="1200" b="0" dirty="0">
                <a:solidFill>
                  <a:schemeClr val="bg1"/>
                </a:solidFill>
              </a:rPr>
              <a:t>[um/un] and [u] </a:t>
            </a:r>
            <a:r>
              <a:rPr lang="en-US" b="0" dirty="0"/>
              <a:t>to the oral production of words containing these letter combinations.</a:t>
            </a:r>
          </a:p>
          <a:p>
            <a:endParaRPr lang="en-US" b="0" dirty="0"/>
          </a:p>
          <a:p>
            <a:r>
              <a:rPr lang="en-US" b="1" dirty="0"/>
              <a:t>Procedure</a:t>
            </a:r>
          </a:p>
          <a:p>
            <a:pPr marL="0" indent="0">
              <a:buNone/>
            </a:pPr>
            <a:r>
              <a:rPr lang="en-US" b="0" dirty="0"/>
              <a:t>1. Students read the words and decide based on the presence of absence of a vowel after letter ‘m’ or ‘n’ whether a nasal pronunciation is needed or not..</a:t>
            </a:r>
          </a:p>
          <a:p>
            <a:pPr marL="0" indent="0">
              <a:buNone/>
            </a:pPr>
            <a:r>
              <a:rPr lang="en-US" b="0" dirty="0"/>
              <a:t>2. Click to check.</a:t>
            </a:r>
          </a:p>
          <a:p>
            <a:pPr marL="0" indent="0">
              <a:buNone/>
            </a:pPr>
            <a:r>
              <a:rPr lang="en-US" b="0" dirty="0"/>
              <a:t>3. Now, students are challenged to pronounce the words correctly. Students should work in pairs and monitor each other for this.</a:t>
            </a:r>
          </a:p>
          <a:p>
            <a:pPr marL="0" indent="0">
              <a:buNone/>
            </a:pPr>
            <a:r>
              <a:rPr lang="en-US" b="0" dirty="0"/>
              <a:t>4. Students try to say the words out loud. Teacher corrects.</a:t>
            </a:r>
          </a:p>
          <a:p>
            <a:pPr marL="0" indent="0">
              <a:buNone/>
            </a:pPr>
            <a:r>
              <a:rPr lang="en-US" b="0" dirty="0"/>
              <a:t>5. Click the numbers to hear pronunciation</a:t>
            </a:r>
          </a:p>
          <a:p>
            <a:pPr marL="228600" indent="-228600">
              <a:buAutoNum type="arabicPeriod"/>
            </a:pPr>
            <a:endParaRPr lang="en-US" b="0" dirty="0"/>
          </a:p>
          <a:p>
            <a:pPr marL="0" indent="0">
              <a:buNone/>
            </a:pPr>
            <a:r>
              <a:rPr lang="en-US" b="1" dirty="0"/>
              <a:t>Transcript:</a:t>
            </a:r>
          </a:p>
          <a:p>
            <a:pPr marL="0" indent="0">
              <a:buNone/>
            </a:pPr>
            <a:r>
              <a:rPr lang="en-US" b="0" dirty="0"/>
              <a:t>1. lumière </a:t>
            </a:r>
          </a:p>
          <a:p>
            <a:pPr marL="0" indent="0">
              <a:buNone/>
            </a:pPr>
            <a:r>
              <a:rPr lang="en-US" b="0" dirty="0"/>
              <a:t>2. </a:t>
            </a:r>
            <a:r>
              <a:rPr lang="en-US" b="0" dirty="0" err="1"/>
              <a:t>punir</a:t>
            </a:r>
            <a:endParaRPr lang="en-US" b="0" dirty="0"/>
          </a:p>
          <a:p>
            <a:pPr marL="0" indent="0">
              <a:buNone/>
            </a:pPr>
            <a:r>
              <a:rPr lang="en-US" b="0" dirty="0"/>
              <a:t>3. jungle</a:t>
            </a:r>
          </a:p>
          <a:p>
            <a:pPr marL="0" indent="0">
              <a:buNone/>
            </a:pPr>
            <a:r>
              <a:rPr lang="en-US" b="0" dirty="0"/>
              <a:t>4. </a:t>
            </a:r>
            <a:r>
              <a:rPr lang="en-US" b="0" dirty="0" err="1"/>
              <a:t>humour</a:t>
            </a:r>
            <a:endParaRPr lang="en-US" b="0" dirty="0"/>
          </a:p>
          <a:p>
            <a:pPr marL="0" indent="0">
              <a:buNone/>
            </a:pPr>
            <a:r>
              <a:rPr lang="en-US" b="0" dirty="0"/>
              <a:t>5. </a:t>
            </a:r>
            <a:r>
              <a:rPr lang="en-US" b="0" dirty="0" err="1"/>
              <a:t>emprunter</a:t>
            </a:r>
            <a:endParaRPr lang="en-US" b="0" dirty="0"/>
          </a:p>
          <a:p>
            <a:pPr marL="0" indent="0">
              <a:buNone/>
            </a:pPr>
            <a:r>
              <a:rPr lang="en-US" b="0" dirty="0"/>
              <a:t>6. </a:t>
            </a:r>
            <a:r>
              <a:rPr lang="en-US" b="0" dirty="0" err="1"/>
              <a:t>aluminium</a:t>
            </a:r>
            <a:endParaRPr lang="en-US" b="0" dirty="0"/>
          </a:p>
          <a:p>
            <a:pPr marL="0" indent="0">
              <a:buNone/>
            </a:pPr>
            <a:r>
              <a:rPr lang="en-US" b="0" dirty="0"/>
              <a:t>7. </a:t>
            </a:r>
            <a:r>
              <a:rPr lang="en-US" b="0" dirty="0" err="1"/>
              <a:t>humaine</a:t>
            </a:r>
            <a:endParaRPr lang="en-US" b="0" dirty="0"/>
          </a:p>
          <a:p>
            <a:pPr marL="0" indent="0">
              <a:buNone/>
            </a:pPr>
            <a:r>
              <a:rPr lang="en-US" b="0" dirty="0"/>
              <a:t>8. </a:t>
            </a:r>
            <a:r>
              <a:rPr lang="en-US" b="0" dirty="0" err="1"/>
              <a:t>quelqu’un</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lumière [1059], </a:t>
            </a:r>
            <a:r>
              <a:rPr lang="en-GB" baseline="0" dirty="0" err="1"/>
              <a:t>punir</a:t>
            </a:r>
            <a:r>
              <a:rPr lang="en-GB" baseline="0" dirty="0"/>
              <a:t> [2149], </a:t>
            </a:r>
            <a:r>
              <a:rPr lang="en-GB" baseline="0" dirty="0" err="1"/>
              <a:t>emprunter</a:t>
            </a:r>
            <a:r>
              <a:rPr lang="en-GB" baseline="0" dirty="0"/>
              <a:t> [1123], </a:t>
            </a:r>
            <a:r>
              <a:rPr lang="en-GB" baseline="0" dirty="0" err="1"/>
              <a:t>quelqu’un</a:t>
            </a:r>
            <a:r>
              <a:rPr lang="en-GB" baseline="0" dirty="0"/>
              <a:t> [772]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in task instructions (1 is the most frequent word in French): </a:t>
            </a:r>
            <a:br>
              <a:rPr lang="en-GB" baseline="0" dirty="0"/>
            </a:br>
            <a:r>
              <a:rPr lang="en-GB" baseline="0" dirty="0" err="1"/>
              <a:t>décider</a:t>
            </a:r>
            <a:r>
              <a:rPr lang="en-GB" baseline="0" dirty="0"/>
              <a:t> [165], </a:t>
            </a:r>
            <a:r>
              <a:rPr lang="en-GB" baseline="0" dirty="0" err="1"/>
              <a:t>voyelle</a:t>
            </a:r>
            <a:r>
              <a:rPr lang="en-GB" baseline="0" dirty="0"/>
              <a:t> [&gt;5000], nasal [&gt;5000], oral [4114], jungle [4891], humour [3950], aluminium [&gt;5000] </a:t>
            </a:r>
            <a:r>
              <a:rPr lang="en-GB" baseline="0" dirty="0" err="1"/>
              <a:t>humain</a:t>
            </a:r>
            <a:r>
              <a:rPr lang="en-GB" baseline="0" dirty="0"/>
              <a:t> [286]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production of new vocabulary in context.</a:t>
            </a:r>
            <a:endParaRPr lang="en-US" b="1" dirty="0"/>
          </a:p>
          <a:p>
            <a:endParaRPr lang="en-US" b="1" dirty="0"/>
          </a:p>
          <a:p>
            <a:r>
              <a:rPr lang="en-US" b="1" dirty="0"/>
              <a:t>Procedure:</a:t>
            </a:r>
          </a:p>
          <a:p>
            <a:r>
              <a:rPr lang="en-US" b="0" dirty="0"/>
              <a:t>1. Students fill gaps with the words provided.</a:t>
            </a:r>
          </a:p>
          <a:p>
            <a:r>
              <a:rPr lang="en-US" b="0" dirty="0"/>
              <a:t>2. Click to reveal answers.</a:t>
            </a:r>
          </a:p>
          <a:p>
            <a:r>
              <a:rPr lang="en-US" b="0" dirty="0"/>
              <a:t>3. Optional extension 1: Discuss whether some words could make sense in different places.</a:t>
            </a:r>
          </a:p>
          <a:p>
            <a:r>
              <a:rPr lang="en-US" b="0" dirty="0"/>
              <a:t>4. Optional extension 2: Elicit other known words that could fill the gaps.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a:t>
            </a:r>
            <a:r>
              <a:rPr lang="en-US" b="0" baseline="0" dirty="0"/>
              <a:t> prime for the introduction of comparative structure with adverbs by revising comparative structures with adjectives (introduced in 8.3.1.1).</a:t>
            </a:r>
          </a:p>
          <a:p>
            <a:endParaRPr lang="en-US" b="0" i="0" dirty="0"/>
          </a:p>
          <a:p>
            <a:r>
              <a:rPr lang="en-GB" b="1" dirty="0"/>
              <a:t>Procedure:</a:t>
            </a:r>
            <a:br>
              <a:rPr lang="en-GB" dirty="0"/>
            </a:br>
            <a:r>
              <a:rPr lang="en-GB" dirty="0"/>
              <a:t>1. Cycle through the information on the slide using the animation sequence.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cognates used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village [1295]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760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a:t>
            </a:r>
            <a:r>
              <a:rPr lang="en-US" b="0" baseline="0" dirty="0"/>
              <a:t> demonstrate use of </a:t>
            </a:r>
            <a:r>
              <a:rPr lang="en-US" b="0" i="1" baseline="0" dirty="0"/>
              <a:t>plus…que, </a:t>
            </a:r>
            <a:r>
              <a:rPr lang="en-US" b="0" i="1" baseline="0" dirty="0" err="1"/>
              <a:t>moins</a:t>
            </a:r>
            <a:r>
              <a:rPr lang="en-US" b="0" i="1" baseline="0" dirty="0"/>
              <a:t> … que </a:t>
            </a:r>
            <a:r>
              <a:rPr lang="en-US" b="0" i="0" baseline="0" dirty="0"/>
              <a:t>and </a:t>
            </a:r>
            <a:r>
              <a:rPr lang="en-US" b="0" i="1" baseline="0" dirty="0" err="1"/>
              <a:t>aussi</a:t>
            </a:r>
            <a:r>
              <a:rPr lang="en-US" b="0" i="1" baseline="0" dirty="0"/>
              <a:t> …que </a:t>
            </a:r>
            <a:r>
              <a:rPr lang="en-US" b="0" i="0" baseline="0" dirty="0"/>
              <a:t>as applied to </a:t>
            </a:r>
            <a:r>
              <a:rPr lang="en-US" b="0" baseline="0" dirty="0"/>
              <a:t>adverbs.</a:t>
            </a:r>
          </a:p>
          <a:p>
            <a:endParaRPr lang="en-US" b="0" i="0" dirty="0"/>
          </a:p>
          <a:p>
            <a:r>
              <a:rPr lang="en-GB" b="1" dirty="0"/>
              <a:t>Procedure:</a:t>
            </a:r>
            <a:br>
              <a:rPr lang="en-GB" dirty="0"/>
            </a:br>
            <a:r>
              <a:rPr lang="en-GB" dirty="0"/>
              <a:t>1. Cycle through the information on the slide using the animation sequence.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032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[um/un]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[um/un] </a:t>
            </a:r>
            <a:r>
              <a:rPr lang="en-GB" baseline="0" dirty="0"/>
              <a:t>and then the </a:t>
            </a:r>
            <a:r>
              <a:rPr lang="en-GB" b="1" baseline="0" dirty="0"/>
              <a:t>source</a:t>
            </a:r>
            <a:r>
              <a:rPr lang="en-GB" baseline="0" dirty="0"/>
              <a:t> word again ‘</a:t>
            </a:r>
            <a:r>
              <a:rPr lang="en-GB" b="1" baseline="0" dirty="0"/>
              <a:t>un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un</a:t>
            </a:r>
            <a:r>
              <a:rPr lang="en-GB" baseline="0" dirty="0"/>
              <a:t> [3]; </a:t>
            </a:r>
            <a:r>
              <a:rPr lang="en-GB" b="1" baseline="0" dirty="0" err="1"/>
              <a:t>aucun</a:t>
            </a:r>
            <a:r>
              <a:rPr lang="en-GB" b="1" baseline="0" dirty="0"/>
              <a:t> </a:t>
            </a:r>
            <a:r>
              <a:rPr lang="en-GB" b="0" baseline="0" dirty="0"/>
              <a:t>[63]</a:t>
            </a:r>
            <a:r>
              <a:rPr lang="en-GB" baseline="0" dirty="0"/>
              <a:t> </a:t>
            </a:r>
            <a:r>
              <a:rPr lang="en-GB" b="1" baseline="0" dirty="0" err="1"/>
              <a:t>chacun</a:t>
            </a:r>
            <a:r>
              <a:rPr lang="en-GB" baseline="0" dirty="0"/>
              <a:t> [323]; </a:t>
            </a:r>
            <a:r>
              <a:rPr lang="en-GB" b="1" baseline="0" dirty="0" err="1"/>
              <a:t>commun</a:t>
            </a:r>
            <a:r>
              <a:rPr lang="en-GB" baseline="0" dirty="0"/>
              <a:t> [780]; </a:t>
            </a:r>
            <a:r>
              <a:rPr lang="en-GB" b="1" baseline="0" dirty="0" err="1"/>
              <a:t>lundi</a:t>
            </a:r>
            <a:r>
              <a:rPr lang="en-GB" baseline="0" dirty="0"/>
              <a:t> [1091]; </a:t>
            </a:r>
            <a:r>
              <a:rPr lang="en-GB" b="1" baseline="0" dirty="0" err="1"/>
              <a:t>parfum</a:t>
            </a:r>
            <a:r>
              <a:rPr lang="en-GB" b="1" baseline="0" dirty="0"/>
              <a:t> </a:t>
            </a:r>
            <a:r>
              <a:rPr lang="en-GB" baseline="0" dirty="0"/>
              <a:t>[4477].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20357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(slide 1/6)</a:t>
            </a:r>
          </a:p>
          <a:p>
            <a:endParaRPr lang="en-US" b="1" dirty="0"/>
          </a:p>
          <a:p>
            <a:r>
              <a:rPr lang="en-US" b="1" dirty="0"/>
              <a:t>Aim: </a:t>
            </a:r>
            <a:r>
              <a:rPr lang="en-US" b="0" dirty="0"/>
              <a:t>Aural comprehensive of sentences with adverbs in comparative structures.</a:t>
            </a:r>
            <a:endParaRPr lang="en-US" b="1" dirty="0"/>
          </a:p>
          <a:p>
            <a:endParaRPr lang="en-US" b="1" dirty="0"/>
          </a:p>
          <a:p>
            <a:r>
              <a:rPr lang="en-US" b="1" dirty="0"/>
              <a:t>Procedure:</a:t>
            </a:r>
          </a:p>
          <a:p>
            <a:r>
              <a:rPr lang="en-US" b="0" dirty="0"/>
              <a:t>1. Click to play audio.</a:t>
            </a:r>
          </a:p>
          <a:p>
            <a:r>
              <a:rPr lang="en-US" b="0" dirty="0"/>
              <a:t>2. Students choose which person is referred to in the question. Clarify that in the case of a structure with </a:t>
            </a:r>
            <a:r>
              <a:rPr lang="en-US" b="0" i="1" dirty="0" err="1"/>
              <a:t>aussi</a:t>
            </a:r>
            <a:r>
              <a:rPr lang="en-US" b="0" i="1" dirty="0"/>
              <a:t>… que…</a:t>
            </a:r>
            <a:r>
              <a:rPr lang="en-US" b="0" i="0" dirty="0"/>
              <a:t> comparison, the answer could be either (option B).</a:t>
            </a:r>
            <a:endParaRPr lang="en-US" b="0" dirty="0"/>
          </a:p>
          <a:p>
            <a:r>
              <a:rPr lang="en-US" b="0" dirty="0"/>
              <a:t>3. Click to reveal answer.</a:t>
            </a:r>
          </a:p>
          <a:p>
            <a:endParaRPr lang="en-US" b="0" dirty="0"/>
          </a:p>
          <a:p>
            <a:r>
              <a:rPr lang="en-US" b="1" dirty="0"/>
              <a:t>Transcript:</a:t>
            </a:r>
          </a:p>
          <a:p>
            <a:pPr algn="l"/>
            <a:r>
              <a:rPr lang="fr-FR" sz="1200" dirty="0">
                <a:solidFill>
                  <a:schemeClr val="accent5">
                    <a:lumMod val="50000"/>
                  </a:schemeClr>
                </a:solidFill>
              </a:rPr>
              <a:t>Pauline marche plus lentement que Marie.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166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2/6</a:t>
            </a:r>
            <a:endParaRPr lang="en-GB" sz="1200" kern="1200" dirty="0">
              <a:solidFill>
                <a:schemeClr val="tx1"/>
              </a:solidFill>
              <a:effectLst/>
              <a:latin typeface="Century Gothic" panose="020B0502020202020204" pitchFamily="34" charset="0"/>
              <a:ea typeface="+mn-ea"/>
              <a:cs typeface="+mn-cs"/>
            </a:endParaRPr>
          </a:p>
          <a:p>
            <a:endParaRPr lang="en-US" b="1" dirty="0"/>
          </a:p>
          <a:p>
            <a:r>
              <a:rPr lang="en-US" b="1" dirty="0"/>
              <a:t>Transcript:</a:t>
            </a:r>
          </a:p>
          <a:p>
            <a:pPr algn="l"/>
            <a:r>
              <a:rPr lang="fr-FR" sz="1200" dirty="0">
                <a:solidFill>
                  <a:schemeClr val="accent5">
                    <a:lumMod val="50000"/>
                  </a:schemeClr>
                </a:solidFill>
              </a:rPr>
              <a:t>Jacques dort moins facilement que Pierre.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025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Century Gothic" panose="020B0502020202020204" pitchFamily="34" charset="0"/>
                <a:ea typeface="+mn-ea"/>
                <a:cs typeface="+mn-cs"/>
              </a:rPr>
              <a:t>Slide 3/6</a:t>
            </a:r>
            <a:endParaRPr lang="en-GB" sz="1200" kern="1200" dirty="0">
              <a:solidFill>
                <a:schemeClr val="tx1"/>
              </a:solidFill>
              <a:effectLst/>
              <a:latin typeface="Century Gothic" panose="020B0502020202020204" pitchFamily="34" charset="0"/>
              <a:ea typeface="+mn-ea"/>
              <a:cs typeface="+mn-cs"/>
            </a:endParaRPr>
          </a:p>
          <a:p>
            <a:endParaRPr lang="en-US" b="1" dirty="0"/>
          </a:p>
          <a:p>
            <a:r>
              <a:rPr lang="en-US" b="1" dirty="0"/>
              <a:t>Transcript:</a:t>
            </a:r>
          </a:p>
          <a:p>
            <a:pPr algn="l"/>
            <a:r>
              <a:rPr lang="fr-FR" sz="1200" dirty="0">
                <a:solidFill>
                  <a:schemeClr val="accent5">
                    <a:lumMod val="50000"/>
                  </a:schemeClr>
                </a:solidFill>
              </a:rPr>
              <a:t>Denise écrit mieux que Belle.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424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4/6</a:t>
            </a:r>
          </a:p>
          <a:p>
            <a:endParaRPr lang="en-GB" sz="1200" b="1" kern="1200" dirty="0">
              <a:solidFill>
                <a:schemeClr val="tx1"/>
              </a:solidFill>
              <a:effectLst/>
              <a:latin typeface="Century Gothic" panose="020B0502020202020204" pitchFamily="34" charset="0"/>
              <a:ea typeface="+mn-ea"/>
              <a:cs typeface="+mn-cs"/>
            </a:endParaRPr>
          </a:p>
          <a:p>
            <a:r>
              <a:rPr lang="en-US" b="1" dirty="0"/>
              <a:t>Transcript:</a:t>
            </a:r>
          </a:p>
          <a:p>
            <a:pPr algn="l"/>
            <a:r>
              <a:rPr lang="fr-FR" sz="1200" dirty="0">
                <a:solidFill>
                  <a:schemeClr val="accent5">
                    <a:lumMod val="50000"/>
                  </a:schemeClr>
                </a:solidFill>
              </a:rPr>
              <a:t>Robert gagne plus facilement que Paul.</a:t>
            </a:r>
          </a:p>
          <a:p>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991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5/6</a:t>
            </a:r>
          </a:p>
          <a:p>
            <a:endParaRPr lang="en-GB" sz="1200" b="1" kern="1200" dirty="0">
              <a:solidFill>
                <a:schemeClr val="tx1"/>
              </a:solidFill>
              <a:effectLst/>
              <a:latin typeface="Century Gothic" panose="020B0502020202020204" pitchFamily="34" charset="0"/>
              <a:ea typeface="+mn-ea"/>
              <a:cs typeface="+mn-cs"/>
            </a:endParaRPr>
          </a:p>
          <a:p>
            <a:r>
              <a:rPr lang="en-US" b="1" dirty="0"/>
              <a:t>Transcript:</a:t>
            </a:r>
          </a:p>
          <a:p>
            <a:pPr algn="l"/>
            <a:r>
              <a:rPr lang="fr-FR" sz="1200" dirty="0">
                <a:solidFill>
                  <a:schemeClr val="accent5">
                    <a:lumMod val="50000"/>
                  </a:schemeClr>
                </a:solidFill>
              </a:rPr>
              <a:t>Anne organise ses vêtements mieux que Sandrine.</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187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6/6</a:t>
            </a:r>
            <a:endParaRPr lang="en-GB" sz="1200" kern="1200" dirty="0">
              <a:solidFill>
                <a:schemeClr val="tx1"/>
              </a:solidFill>
              <a:effectLst/>
              <a:latin typeface="Century Gothic" panose="020B0502020202020204" pitchFamily="34" charset="0"/>
              <a:ea typeface="+mn-ea"/>
              <a:cs typeface="+mn-cs"/>
            </a:endParaRPr>
          </a:p>
          <a:p>
            <a:endParaRPr lang="en-US" b="1" dirty="0"/>
          </a:p>
          <a:p>
            <a:r>
              <a:rPr lang="en-US" b="1" dirty="0"/>
              <a:t>Transcript:</a:t>
            </a:r>
          </a:p>
          <a:p>
            <a:pPr algn="l"/>
            <a:r>
              <a:rPr lang="fr-FR" sz="1200" dirty="0">
                <a:solidFill>
                  <a:schemeClr val="accent5">
                    <a:lumMod val="50000"/>
                  </a:schemeClr>
                </a:solidFill>
              </a:rPr>
              <a:t>Alain conduit* moins vite que Thomas.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conduire</a:t>
            </a:r>
            <a:r>
              <a:rPr lang="en-GB" baseline="0" dirty="0"/>
              <a:t> [487]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981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comprehension in distinguishing between</a:t>
            </a:r>
            <a:r>
              <a:rPr lang="en-US" b="0" baseline="0" dirty="0"/>
              <a:t> comparative and non-comparative adverbial statements.</a:t>
            </a:r>
          </a:p>
          <a:p>
            <a:endParaRPr lang="en-US" b="1" dirty="0"/>
          </a:p>
          <a:p>
            <a:r>
              <a:rPr lang="en-US" b="1" dirty="0"/>
              <a:t>Procedure:</a:t>
            </a:r>
          </a:p>
          <a:p>
            <a:r>
              <a:rPr lang="en-US" b="0" dirty="0"/>
              <a:t>1. Students read the first part of each sentence and then choose</a:t>
            </a:r>
            <a:r>
              <a:rPr lang="en-US" b="0" baseline="0" dirty="0"/>
              <a:t> the possible endings – A, B or A+B, depending on whether a comparison is cued by ‘que’.</a:t>
            </a:r>
            <a:endParaRPr lang="en-US" b="0" dirty="0"/>
          </a:p>
          <a:p>
            <a:r>
              <a:rPr lang="en-US" b="0" dirty="0"/>
              <a:t>2. Click</a:t>
            </a:r>
            <a:r>
              <a:rPr lang="en-US" b="0" baseline="0" dirty="0"/>
              <a:t> to reveal the answers.</a:t>
            </a:r>
            <a:br>
              <a:rPr lang="en-US" b="0" baseline="0" dirty="0"/>
            </a:br>
            <a:r>
              <a:rPr lang="en-US" b="0" baseline="0" dirty="0"/>
              <a:t>3. Elicit the English meanings of the sentences.</a:t>
            </a:r>
            <a:endParaRPr lang="en-GB" sz="1200" b="0" i="0" u="none" strike="noStrike"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i="0" u="none" strike="noStrike" kern="1200" cap="none" baseline="0" dirty="0" err="1">
                <a:solidFill>
                  <a:schemeClr val="tx1"/>
                </a:solidFill>
                <a:effectLst/>
                <a:latin typeface="+mn-lt"/>
                <a:cs typeface="Calibri"/>
                <a:sym typeface="Calibri"/>
              </a:rPr>
              <a:t>membre</a:t>
            </a:r>
            <a:r>
              <a:rPr lang="en-GB" sz="1200" b="0" i="0" u="none" strike="noStrike" kern="1200" cap="none" baseline="0" dirty="0">
                <a:solidFill>
                  <a:schemeClr val="tx1"/>
                </a:solidFill>
                <a:effectLst/>
                <a:latin typeface="+mn-lt"/>
                <a:cs typeface="Calibri"/>
                <a:sym typeface="Calibri"/>
              </a:rPr>
              <a:t> [390]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584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(slide 1/8)</a:t>
            </a:r>
          </a:p>
          <a:p>
            <a:endParaRPr lang="en-US" b="1" dirty="0"/>
          </a:p>
          <a:p>
            <a:r>
              <a:rPr lang="en-US" b="1" dirty="0"/>
              <a:t>Aim: </a:t>
            </a:r>
            <a:r>
              <a:rPr lang="en-US" b="0" dirty="0"/>
              <a:t>Written production of adverbs in sentences with comparative structures.</a:t>
            </a:r>
            <a:endParaRPr lang="en-US" b="1" dirty="0"/>
          </a:p>
          <a:p>
            <a:endParaRPr lang="en-US" b="1" dirty="0"/>
          </a:p>
          <a:p>
            <a:r>
              <a:rPr lang="en-US" b="1" dirty="0"/>
              <a:t>Procedure:</a:t>
            </a:r>
          </a:p>
          <a:p>
            <a:pPr marL="228600" indent="-228600">
              <a:buAutoNum type="arabicPeriod"/>
            </a:pPr>
            <a:r>
              <a:rPr lang="en-US" b="0" dirty="0"/>
              <a:t>Students write a sentence to compare the two pictures on each slide. Tell students to begin their sentence with the person the arrow is pointing to.</a:t>
            </a:r>
          </a:p>
          <a:p>
            <a:pPr marL="228600" indent="-228600">
              <a:buAutoNum type="arabicPeriod"/>
            </a:pPr>
            <a:r>
              <a:rPr lang="en-US" b="0" dirty="0"/>
              <a:t>If there is one, click for prompt in English.</a:t>
            </a:r>
          </a:p>
          <a:p>
            <a:pPr marL="228600" indent="-228600">
              <a:buAutoNum type="arabicPeriod"/>
            </a:pPr>
            <a:r>
              <a:rPr lang="en-US" b="0" dirty="0"/>
              <a:t>Click to reveal suggested answers.</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i="0" u="none" strike="noStrike" kern="1200" cap="none" baseline="0" dirty="0" err="1">
                <a:solidFill>
                  <a:schemeClr val="tx1"/>
                </a:solidFill>
                <a:effectLst/>
                <a:latin typeface="+mn-lt"/>
                <a:cs typeface="Calibri"/>
                <a:sym typeface="Calibri"/>
              </a:rPr>
              <a:t>comparaison</a:t>
            </a:r>
            <a:r>
              <a:rPr lang="en-GB" sz="1200" b="0" i="0" u="none" strike="noStrike" kern="1200" cap="none" baseline="0" dirty="0">
                <a:solidFill>
                  <a:schemeClr val="tx1"/>
                </a:solidFill>
                <a:effectLst/>
                <a:latin typeface="+mn-lt"/>
                <a:cs typeface="Calibri"/>
                <a:sym typeface="Calibri"/>
              </a:rPr>
              <a:t> [2244]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Slide 2/8</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070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Slide 3/8</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09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Aural recognition of nasal [um/un] and oral [u] vowels in unknown words.</a:t>
            </a:r>
          </a:p>
          <a:p>
            <a:endParaRPr lang="en-US" b="0" dirty="0"/>
          </a:p>
          <a:p>
            <a:r>
              <a:rPr lang="en-US" b="1" dirty="0"/>
              <a:t>Procedure:</a:t>
            </a:r>
          </a:p>
          <a:p>
            <a:r>
              <a:rPr lang="en-US" b="0" dirty="0"/>
              <a:t>1. Practice saying SSCs </a:t>
            </a:r>
            <a:r>
              <a:rPr lang="en-US" b="1" dirty="0"/>
              <a:t>[um/un]</a:t>
            </a:r>
            <a:r>
              <a:rPr lang="en-US" b="0" dirty="0"/>
              <a:t> and </a:t>
            </a:r>
            <a:r>
              <a:rPr lang="en-US" b="1" dirty="0"/>
              <a:t>[u]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aloud, in isolation. Students should notice a vibration in the nose when they produce the nasal sounds, but not when they produce the oral sounds.</a:t>
            </a:r>
            <a:endParaRPr lang="en-US" b="0" dirty="0"/>
          </a:p>
          <a:p>
            <a:r>
              <a:rPr lang="en-US" b="0" dirty="0"/>
              <a:t>2. Click the numbers to play the audio.</a:t>
            </a:r>
          </a:p>
          <a:p>
            <a:r>
              <a:rPr lang="en-US" b="0" dirty="0"/>
              <a:t>3. Students write 1-10 and decide if the letters in bold represent a nasal or non-nasal vowel sound.</a:t>
            </a:r>
          </a:p>
          <a:p>
            <a:r>
              <a:rPr lang="en-US" b="0" dirty="0"/>
              <a:t>4. Click to reveal the answers.</a:t>
            </a:r>
          </a:p>
          <a:p>
            <a:r>
              <a:rPr lang="en-US" b="0" dirty="0"/>
              <a:t>5. Click to bring up the reminder.</a:t>
            </a:r>
          </a:p>
          <a:p>
            <a:r>
              <a:rPr lang="en-US" b="0" dirty="0"/>
              <a:t>6. Click to hear the words again. Students repeat.</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lunette</a:t>
            </a:r>
          </a:p>
          <a:p>
            <a:pPr rtl="0" eaLnBrk="1" fontAlgn="ctr" latinLnBrk="0" hangingPunct="1"/>
            <a:r>
              <a:rPr lang="en-GB" sz="1200" b="0" i="0" u="none" strike="noStrike" kern="1200" dirty="0">
                <a:solidFill>
                  <a:schemeClr val="tx1"/>
                </a:solidFill>
                <a:effectLst/>
                <a:latin typeface="+mn-lt"/>
                <a:ea typeface="+mn-ea"/>
                <a:cs typeface="+mn-cs"/>
              </a:rPr>
              <a:t>2. humble</a:t>
            </a:r>
          </a:p>
          <a:p>
            <a:pPr rtl="0" eaLnBrk="1" fontAlgn="ctr" latinLnBrk="0" hangingPunct="1"/>
            <a:r>
              <a:rPr lang="en-GB" sz="1200" b="0" i="0" u="none" strike="noStrike" kern="1200" dirty="0">
                <a:solidFill>
                  <a:schemeClr val="tx1"/>
                </a:solidFill>
                <a:effectLst/>
                <a:latin typeface="+mn-lt"/>
                <a:ea typeface="+mn-ea"/>
                <a:cs typeface="+mn-cs"/>
              </a:rPr>
              <a:t>3. unique</a:t>
            </a:r>
          </a:p>
          <a:p>
            <a:pPr rtl="0" eaLnBrk="1" fontAlgn="ctr" latinLnBrk="0" hangingPunct="1"/>
            <a:r>
              <a:rPr lang="en-GB" sz="1200" b="0" i="0" u="none" strike="noStrike" kern="1200" dirty="0">
                <a:solidFill>
                  <a:schemeClr val="tx1"/>
                </a:solidFill>
                <a:effectLst/>
                <a:latin typeface="+mn-lt"/>
                <a:ea typeface="+mn-ea"/>
                <a:cs typeface="+mn-cs"/>
              </a:rPr>
              <a:t>4. </a:t>
            </a:r>
            <a:r>
              <a:rPr lang="en-GB" sz="1200" b="0" i="0" u="none" strike="noStrike" kern="1200" dirty="0" err="1">
                <a:solidFill>
                  <a:schemeClr val="tx1"/>
                </a:solidFill>
                <a:effectLst/>
                <a:latin typeface="+mn-lt"/>
                <a:ea typeface="+mn-ea"/>
                <a:cs typeface="+mn-cs"/>
              </a:rPr>
              <a:t>commun</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5. fortune</a:t>
            </a:r>
          </a:p>
          <a:p>
            <a:pPr rtl="0" eaLnBrk="1" fontAlgn="auto" latinLnBrk="0" hangingPunct="1"/>
            <a:r>
              <a:rPr lang="en-GB" sz="1200" b="0" i="0" u="none" strike="noStrike" kern="1200" dirty="0">
                <a:solidFill>
                  <a:schemeClr val="tx1"/>
                </a:solidFill>
                <a:effectLst/>
                <a:latin typeface="+mn-lt"/>
                <a:ea typeface="+mn-ea"/>
                <a:cs typeface="+mn-cs"/>
              </a:rPr>
              <a:t>6. union</a:t>
            </a:r>
          </a:p>
          <a:p>
            <a:pPr rtl="0" eaLnBrk="1" fontAlgn="ctr" latinLnBrk="0" hangingPunct="1"/>
            <a:r>
              <a:rPr lang="en-GB" sz="1200" b="0" i="0" u="none" strike="noStrike" kern="1200" dirty="0">
                <a:solidFill>
                  <a:schemeClr val="tx1"/>
                </a:solidFill>
                <a:effectLst/>
                <a:latin typeface="+mn-lt"/>
                <a:ea typeface="+mn-ea"/>
                <a:cs typeface="+mn-cs"/>
              </a:rPr>
              <a:t>7. </a:t>
            </a:r>
            <a:r>
              <a:rPr lang="en-GB" sz="1200" b="0" i="0" u="none" strike="noStrike" kern="1200" dirty="0" err="1">
                <a:solidFill>
                  <a:schemeClr val="tx1"/>
                </a:solidFill>
                <a:effectLst/>
                <a:latin typeface="+mn-lt"/>
                <a:ea typeface="+mn-ea"/>
                <a:cs typeface="+mn-cs"/>
              </a:rPr>
              <a:t>opportun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légumes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lunette [4207], </a:t>
            </a:r>
            <a:r>
              <a:rPr lang="en-GB" baseline="0" dirty="0" err="1"/>
              <a:t>commun</a:t>
            </a:r>
            <a:r>
              <a:rPr lang="en-GB" baseline="0" dirty="0"/>
              <a:t> [780], </a:t>
            </a:r>
            <a:r>
              <a:rPr lang="en-GB" baseline="0" dirty="0" err="1"/>
              <a:t>opportun</a:t>
            </a:r>
            <a:r>
              <a:rPr lang="en-GB" baseline="0" dirty="0"/>
              <a:t> [4485], </a:t>
            </a:r>
            <a:r>
              <a:rPr lang="en-GB" baseline="0" dirty="0" err="1"/>
              <a:t>légume</a:t>
            </a:r>
            <a:r>
              <a:rPr lang="en-GB" baseline="0" dirty="0"/>
              <a:t> [3117]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humble [4680], unique [402], fortune [2371], union [729]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5517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876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5/8</a:t>
            </a:r>
          </a:p>
          <a:p>
            <a:endParaRPr lang="en-GB" sz="1200" b="1"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i="0" u="none" strike="noStrike" kern="1200" cap="none" baseline="0" dirty="0" err="1">
                <a:solidFill>
                  <a:schemeClr val="tx1"/>
                </a:solidFill>
                <a:effectLst/>
                <a:latin typeface="+mn-lt"/>
                <a:cs typeface="Calibri"/>
                <a:sym typeface="Calibri"/>
              </a:rPr>
              <a:t>danser</a:t>
            </a:r>
            <a:r>
              <a:rPr lang="en-GB" sz="1200" b="0" i="0" u="none" strike="noStrike" kern="1200" cap="none" baseline="0" dirty="0">
                <a:solidFill>
                  <a:schemeClr val="tx1"/>
                </a:solidFill>
                <a:effectLst/>
                <a:latin typeface="+mn-lt"/>
                <a:cs typeface="Calibri"/>
                <a:sym typeface="Calibri"/>
              </a:rPr>
              <a:t> [2934]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945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6/8</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2385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7/8</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8673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8/8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1108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a:t>
            </a:r>
            <a:r>
              <a:rPr lang="en-US" b="1" baseline="0" dirty="0"/>
              <a:t> minutes. </a:t>
            </a:r>
            <a:r>
              <a:rPr lang="en-US" b="0" baseline="0" dirty="0"/>
              <a:t>This is slide </a:t>
            </a:r>
            <a:r>
              <a:rPr lang="en-US" b="1" baseline="0" dirty="0"/>
              <a:t>1/3.</a:t>
            </a:r>
          </a:p>
          <a:p>
            <a:endParaRPr lang="en-US" b="1" dirty="0"/>
          </a:p>
          <a:p>
            <a:r>
              <a:rPr lang="en-US" b="1" dirty="0"/>
              <a:t>Aim: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Picture description task t</a:t>
            </a:r>
            <a:r>
              <a:rPr lang="en-US" b="0" dirty="0"/>
              <a:t>o </a:t>
            </a:r>
            <a:r>
              <a:rPr lang="en-US" b="0" dirty="0" err="1"/>
              <a:t>practise</a:t>
            </a:r>
            <a:r>
              <a:rPr lang="en-US" b="0" dirty="0"/>
              <a:t> oral production</a:t>
            </a:r>
            <a:r>
              <a:rPr lang="en-US" b="0" baseline="0" dirty="0"/>
              <a:t> of comparative adverbial forms.</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this slide (which presents a shortened version of the activity on the next two slides) to model the task. Explain to students that they are going to describe the order in which the characters lie on the scale to a partner using comparative adverbs. Their partner must write down the names in the appropriate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Starting with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(labelled 1), ask students to produce a sentence describing how the character relates to the others on the scale. There are several possible solutions here, e.g. </a:t>
            </a:r>
            <a:r>
              <a:rPr kumimoji="0" lang="en-GB"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a:t>
            </a:r>
            <a:r>
              <a:rPr kumimoji="0" lang="en-GB"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dort</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plus </a:t>
            </a:r>
            <a:r>
              <a:rPr kumimoji="0" lang="en-US" sz="1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souvent</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qu’Abel</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GB"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a:t>
            </a:r>
            <a:r>
              <a:rPr kumimoji="0" lang="en-GB"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dort</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moins</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souvent</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qu’Antoine</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Suggested sentences for each character appear on clicks.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Partner B turns away from the board. Partner A describes where everyone lies on the scale in the order, starting with the person labelled as number 1 (to stop them doing it linearly!).</a:t>
            </a:r>
            <a:endParaRPr lang="en-US" b="0" dirty="0"/>
          </a:p>
          <a:p>
            <a:r>
              <a:rPr lang="en-US" b="0" dirty="0"/>
              <a:t>5. P</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artner</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tries to put the names in order by listening alone. When complete, s/he turns round to check.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Partners</a:t>
            </a:r>
            <a:r>
              <a:rPr lang="en-US" b="0" baseline="0" dirty="0"/>
              <a:t> s</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wap</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roles and do the same with the alternative version on the following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in task instructions (1 is the most frequent word in French): </a:t>
            </a:r>
            <a:br>
              <a:rPr lang="en-GB" baseline="0" dirty="0"/>
            </a:br>
            <a:r>
              <a:rPr lang="en-GB" baseline="0" dirty="0" err="1"/>
              <a:t>décrire</a:t>
            </a:r>
            <a:r>
              <a:rPr lang="en-GB" baseline="0" dirty="0"/>
              <a:t> [1176], </a:t>
            </a:r>
            <a:r>
              <a:rPr lang="en-GB" baseline="0" dirty="0" err="1"/>
              <a:t>ordre</a:t>
            </a:r>
            <a:r>
              <a:rPr lang="en-GB" baseline="0" dirty="0"/>
              <a:t> [197], description [2779]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234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This is slide </a:t>
            </a:r>
            <a:r>
              <a:rPr lang="en-US" b="1" baseline="0" dirty="0"/>
              <a:t>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Do not display until Partner B has turned away from the board!</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482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This is slide </a:t>
            </a:r>
            <a:r>
              <a:rPr lang="en-US" b="1" baseline="0" dirty="0"/>
              <a:t>3/3.</a:t>
            </a:r>
          </a:p>
          <a:p>
            <a:r>
              <a:rPr lang="en-GB" b="1" dirty="0"/>
              <a:t>This is Partner B’s version of the activity on the previous</a:t>
            </a:r>
            <a:r>
              <a:rPr lang="en-GB" b="1" baseline="0" dirty="0"/>
              <a:t> slide. Do not display until Partner A has turned away from the board!</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3152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Y8,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3.1, Week 2</a:t>
            </a:r>
            <a:r>
              <a:rPr lang="en-GB" b="0" i="0" dirty="0">
                <a:solidFill>
                  <a:srgbClr val="222222"/>
                </a:solidFill>
                <a:effectLst/>
                <a:latin typeface="Arial" panose="020B0604020202020204" pitchFamily="34" charset="0"/>
              </a:rPr>
              <a:t> vocabulary learning HW is here</a:t>
            </a:r>
            <a:r>
              <a:rPr lang="en-GB" b="0" i="0">
                <a:solidFill>
                  <a:srgbClr val="222222"/>
                </a:solidFill>
                <a:effectLst/>
                <a:latin typeface="Arial" panose="020B0604020202020204" pitchFamily="34" charset="0"/>
              </a:rPr>
              <a:t>: https://resources.ncelp.org/concern/resources/2j62s565w?locale=en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Oral recognition of new vocabulary at sentence level. </a:t>
            </a:r>
            <a:br>
              <a:rPr lang="en-US" b="0" dirty="0"/>
            </a:br>
            <a:r>
              <a:rPr lang="en-US" b="1" dirty="0"/>
              <a:t>NB: </a:t>
            </a:r>
            <a:r>
              <a:rPr lang="en-US" b="0" dirty="0"/>
              <a:t>a more complex version of this activity, in which students are asked to </a:t>
            </a:r>
            <a:r>
              <a:rPr lang="en-US" b="0" dirty="0" err="1"/>
              <a:t>recognise</a:t>
            </a:r>
            <a:r>
              <a:rPr lang="en-US" b="0" dirty="0"/>
              <a:t> and transcribe full sentences, is found on the next slide.</a:t>
            </a:r>
            <a:br>
              <a:rPr lang="en-US" b="0" dirty="0"/>
            </a:br>
            <a:endParaRPr lang="en-US" b="1" dirty="0"/>
          </a:p>
          <a:p>
            <a:r>
              <a:rPr lang="en-US" b="1" dirty="0"/>
              <a:t>Procedure:</a:t>
            </a:r>
          </a:p>
          <a:p>
            <a:pPr marL="228600" indent="-228600">
              <a:buAutoNum type="arabicPeriod"/>
            </a:pPr>
            <a:r>
              <a:rPr lang="en-US" b="0" dirty="0"/>
              <a:t>Click numbers to hear phrases in French.</a:t>
            </a:r>
          </a:p>
          <a:p>
            <a:pPr marL="228600" indent="-228600">
              <a:buAutoNum type="arabicPeriod"/>
            </a:pPr>
            <a:r>
              <a:rPr lang="en-US" b="0" dirty="0"/>
              <a:t>If students want more of a challenge, have them turn away from the board and transcribe the full sentence rather than just the gaps</a:t>
            </a:r>
          </a:p>
          <a:p>
            <a:pPr marL="228600" indent="-228600">
              <a:buAutoNum type="arabicPeriod"/>
            </a:pPr>
            <a:r>
              <a:rPr lang="en-US" b="0" dirty="0"/>
              <a:t>Students transcribe the missing words and translate orally into English.</a:t>
            </a:r>
          </a:p>
          <a:p>
            <a:pPr marL="228600" indent="-228600">
              <a:buAutoNum type="arabicPeriod"/>
            </a:pPr>
            <a:r>
              <a:rPr lang="en-US" b="0" dirty="0"/>
              <a:t>Click to reveal French and then English for each sentence.</a:t>
            </a:r>
          </a:p>
          <a:p>
            <a:endParaRPr lang="en-US" b="0" dirty="0"/>
          </a:p>
          <a:p>
            <a:r>
              <a:rPr lang="en-US" b="1" dirty="0"/>
              <a:t>Transcript:</a:t>
            </a:r>
          </a:p>
          <a:p>
            <a:r>
              <a:rPr lang="en-US" sz="1200" b="0" dirty="0">
                <a:solidFill>
                  <a:srgbClr val="115076"/>
                </a:solidFill>
              </a:rPr>
              <a:t>1. </a:t>
            </a:r>
            <a:r>
              <a:rPr lang="fr-FR" sz="1200" dirty="0">
                <a:solidFill>
                  <a:srgbClr val="115076"/>
                </a:solidFill>
              </a:rPr>
              <a:t>Nous </a:t>
            </a:r>
            <a:r>
              <a:rPr lang="fr-FR" sz="1200" b="1" dirty="0">
                <a:solidFill>
                  <a:srgbClr val="115076"/>
                </a:solidFill>
              </a:rPr>
              <a:t>prenons</a:t>
            </a:r>
            <a:r>
              <a:rPr lang="fr-FR" sz="1200" dirty="0">
                <a:solidFill>
                  <a:srgbClr val="115076"/>
                </a:solidFill>
              </a:rPr>
              <a:t> </a:t>
            </a:r>
            <a:r>
              <a:rPr lang="fr-FR" sz="1200" b="1" dirty="0">
                <a:solidFill>
                  <a:srgbClr val="115076"/>
                </a:solidFill>
              </a:rPr>
              <a:t>lentement</a:t>
            </a:r>
            <a:r>
              <a:rPr lang="fr-FR" sz="1200" dirty="0">
                <a:solidFill>
                  <a:srgbClr val="115076"/>
                </a:solidFill>
              </a:rPr>
              <a:t> une bonne </a:t>
            </a:r>
            <a:r>
              <a:rPr lang="fr-FR" sz="1200" b="1" dirty="0">
                <a:solidFill>
                  <a:srgbClr val="115076"/>
                </a:solidFill>
              </a:rPr>
              <a:t>décision</a:t>
            </a:r>
            <a:r>
              <a:rPr lang="fr-FR" sz="1200" dirty="0">
                <a:solidFill>
                  <a:srgbClr val="115076"/>
                </a:solidFill>
              </a:rPr>
              <a:t>.</a:t>
            </a:r>
          </a:p>
          <a:p>
            <a:r>
              <a:rPr lang="en-US" b="0" dirty="0"/>
              <a:t>2. </a:t>
            </a:r>
            <a:r>
              <a:rPr lang="fr-FR" sz="1200" dirty="0">
                <a:solidFill>
                  <a:srgbClr val="115076"/>
                </a:solidFill>
              </a:rPr>
              <a:t>Mes frères </a:t>
            </a:r>
            <a:r>
              <a:rPr lang="fr-FR" sz="1200" b="1" dirty="0">
                <a:solidFill>
                  <a:srgbClr val="115076"/>
                </a:solidFill>
              </a:rPr>
              <a:t>prennent</a:t>
            </a:r>
            <a:r>
              <a:rPr lang="fr-FR" sz="1200" dirty="0">
                <a:solidFill>
                  <a:srgbClr val="115076"/>
                </a:solidFill>
              </a:rPr>
              <a:t> </a:t>
            </a:r>
            <a:r>
              <a:rPr lang="fr-FR" sz="1200" b="1" dirty="0">
                <a:solidFill>
                  <a:srgbClr val="115076"/>
                </a:solidFill>
              </a:rPr>
              <a:t>mieux</a:t>
            </a:r>
            <a:r>
              <a:rPr lang="fr-FR" sz="1200" dirty="0">
                <a:solidFill>
                  <a:srgbClr val="115076"/>
                </a:solidFill>
              </a:rPr>
              <a:t> </a:t>
            </a:r>
            <a:r>
              <a:rPr lang="fr-FR" sz="1200" b="1" dirty="0">
                <a:solidFill>
                  <a:srgbClr val="115076"/>
                </a:solidFill>
              </a:rPr>
              <a:t>soin</a:t>
            </a:r>
            <a:r>
              <a:rPr lang="fr-FR" sz="1200" dirty="0">
                <a:solidFill>
                  <a:srgbClr val="115076"/>
                </a:solidFill>
              </a:rPr>
              <a:t> du chien que mes sœurs.</a:t>
            </a:r>
          </a:p>
          <a:p>
            <a:pPr marL="0" indent="0">
              <a:buNone/>
            </a:pPr>
            <a:r>
              <a:rPr lang="en-US" b="0" dirty="0"/>
              <a:t>3. </a:t>
            </a:r>
            <a:r>
              <a:rPr lang="fr-FR" sz="1200" dirty="0">
                <a:solidFill>
                  <a:srgbClr val="115076"/>
                </a:solidFill>
              </a:rPr>
              <a:t>Si vous </a:t>
            </a:r>
            <a:r>
              <a:rPr lang="fr-FR" sz="1200" b="1" dirty="0">
                <a:solidFill>
                  <a:srgbClr val="115076"/>
                </a:solidFill>
              </a:rPr>
              <a:t>prenez</a:t>
            </a:r>
            <a:r>
              <a:rPr lang="fr-FR" sz="1200" dirty="0">
                <a:solidFill>
                  <a:srgbClr val="115076"/>
                </a:solidFill>
              </a:rPr>
              <a:t> le train, </a:t>
            </a:r>
            <a:r>
              <a:rPr lang="fr-FR" b="0" i="0" dirty="0">
                <a:solidFill>
                  <a:srgbClr val="5F6368"/>
                </a:solidFill>
                <a:effectLst/>
                <a:latin typeface="arial" panose="020B0604020202020204" pitchFamily="34" charset="0"/>
              </a:rPr>
              <a:t>vous allez </a:t>
            </a:r>
            <a:r>
              <a:rPr lang="fr-FR" b="1" i="0" dirty="0">
                <a:solidFill>
                  <a:srgbClr val="5F6368"/>
                </a:solidFill>
                <a:effectLst/>
                <a:latin typeface="arial" panose="020B0604020202020204" pitchFamily="34" charset="0"/>
              </a:rPr>
              <a:t>facilement</a:t>
            </a:r>
            <a:r>
              <a:rPr lang="fr-FR" b="0" i="0" dirty="0">
                <a:solidFill>
                  <a:srgbClr val="4D5156"/>
                </a:solidFill>
                <a:effectLst/>
                <a:latin typeface="arial" panose="020B0604020202020204" pitchFamily="34" charset="0"/>
              </a:rPr>
              <a:t> arriver.</a:t>
            </a:r>
          </a:p>
          <a:p>
            <a:pPr marL="0" indent="0">
              <a:buNone/>
            </a:pPr>
            <a:r>
              <a:rPr lang="en-US" b="0" dirty="0"/>
              <a:t>4. </a:t>
            </a:r>
            <a:r>
              <a:rPr lang="fr-FR" sz="1200" dirty="0">
                <a:solidFill>
                  <a:srgbClr val="115076"/>
                </a:solidFill>
              </a:rPr>
              <a:t>Je préfère travailler </a:t>
            </a:r>
            <a:r>
              <a:rPr lang="fr-FR" sz="1200" b="1" dirty="0">
                <a:solidFill>
                  <a:srgbClr val="115076"/>
                </a:solidFill>
              </a:rPr>
              <a:t>dur</a:t>
            </a:r>
            <a:r>
              <a:rPr lang="fr-FR" sz="1200" dirty="0">
                <a:solidFill>
                  <a:srgbClr val="115076"/>
                </a:solidFill>
              </a:rPr>
              <a:t> à travailler </a:t>
            </a:r>
            <a:r>
              <a:rPr lang="fr-FR" sz="1200" b="1" dirty="0">
                <a:solidFill>
                  <a:srgbClr val="115076"/>
                </a:solidFill>
              </a:rPr>
              <a:t>vite</a:t>
            </a:r>
            <a:r>
              <a:rPr lang="fr-FR" sz="1200" dirty="0">
                <a:solidFill>
                  <a:srgbClr val="115076"/>
                </a:solidFill>
              </a:rPr>
              <a:t> et </a:t>
            </a:r>
            <a:r>
              <a:rPr lang="fr-FR" sz="1200" b="1" dirty="0">
                <a:solidFill>
                  <a:srgbClr val="115076"/>
                </a:solidFill>
              </a:rPr>
              <a:t>mal</a:t>
            </a:r>
            <a:r>
              <a:rPr lang="fr-FR" sz="1200" dirty="0">
                <a:solidFill>
                  <a:srgbClr val="115076"/>
                </a:solidFill>
              </a:rPr>
              <a:t>.</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baseline="0" dirty="0"/>
              <a:t>pizza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NB: </a:t>
            </a:r>
            <a:r>
              <a:rPr lang="en-US" b="0" dirty="0"/>
              <a:t>a less complex version of this activity, in which students are asked to </a:t>
            </a:r>
            <a:r>
              <a:rPr lang="en-US" b="0" dirty="0" err="1"/>
              <a:t>recognise</a:t>
            </a:r>
            <a:r>
              <a:rPr lang="en-US" b="0" dirty="0"/>
              <a:t> and transcribe target words only, is found on the previous slide.</a:t>
            </a:r>
            <a:endParaRPr lang="en-US" b="1" dirty="0"/>
          </a:p>
          <a:p>
            <a:endParaRPr lang="en-US" b="1" dirty="0"/>
          </a:p>
          <a:p>
            <a:r>
              <a:rPr lang="en-US" b="1" dirty="0"/>
              <a:t>Aim: </a:t>
            </a:r>
            <a:r>
              <a:rPr lang="en-US" b="0" dirty="0"/>
              <a:t>Oral recognition of new vocabulary at sentence level. </a:t>
            </a:r>
          </a:p>
          <a:p>
            <a:endParaRPr lang="en-US" b="1" dirty="0"/>
          </a:p>
          <a:p>
            <a:r>
              <a:rPr lang="en-US" b="1" dirty="0"/>
              <a:t>Procedure:</a:t>
            </a:r>
          </a:p>
          <a:p>
            <a:r>
              <a:rPr lang="en-US" b="0" dirty="0"/>
              <a:t>1. Click numbers to hear phrases in French.</a:t>
            </a:r>
          </a:p>
          <a:p>
            <a:r>
              <a:rPr lang="en-US" b="0" dirty="0"/>
              <a:t>2. Students transcribe the sentences and translate into English.</a:t>
            </a:r>
          </a:p>
          <a:p>
            <a:r>
              <a:rPr lang="en-US" b="0" dirty="0"/>
              <a:t>3. Click to reveal French and then English for each sentence.</a:t>
            </a:r>
          </a:p>
          <a:p>
            <a:endParaRPr lang="en-US" b="0" dirty="0"/>
          </a:p>
          <a:p>
            <a:r>
              <a:rPr lang="en-US" b="1" dirty="0"/>
              <a:t>Transcript:</a:t>
            </a:r>
          </a:p>
          <a:p>
            <a:r>
              <a:rPr lang="en-US" sz="1200" b="0" dirty="0">
                <a:solidFill>
                  <a:srgbClr val="115076"/>
                </a:solidFill>
              </a:rPr>
              <a:t>1. </a:t>
            </a:r>
            <a:r>
              <a:rPr lang="fr-FR" sz="1200" dirty="0">
                <a:solidFill>
                  <a:srgbClr val="115076"/>
                </a:solidFill>
              </a:rPr>
              <a:t>Nous prenons lentement une bonne décision.</a:t>
            </a:r>
          </a:p>
          <a:p>
            <a:r>
              <a:rPr lang="en-US" b="0" dirty="0"/>
              <a:t>2. </a:t>
            </a:r>
            <a:r>
              <a:rPr lang="fr-FR" sz="1200" dirty="0">
                <a:solidFill>
                  <a:srgbClr val="115076"/>
                </a:solidFill>
              </a:rPr>
              <a:t>Mes frères prennent mieux soin du chien que mes sœurs.</a:t>
            </a:r>
          </a:p>
          <a:p>
            <a:pPr marL="0" indent="0">
              <a:buNone/>
            </a:pPr>
            <a:r>
              <a:rPr lang="en-US" b="0" dirty="0"/>
              <a:t>3. </a:t>
            </a:r>
            <a:r>
              <a:rPr lang="fr-FR" sz="1200" dirty="0">
                <a:solidFill>
                  <a:srgbClr val="115076"/>
                </a:solidFill>
              </a:rPr>
              <a:t>Si vous prenez le train, </a:t>
            </a:r>
            <a:r>
              <a:rPr lang="fr-FR" b="0" i="0" dirty="0">
                <a:solidFill>
                  <a:srgbClr val="5F6368"/>
                </a:solidFill>
                <a:effectLst/>
                <a:latin typeface="arial" panose="020B0604020202020204" pitchFamily="34" charset="0"/>
              </a:rPr>
              <a:t>vous allez facilement</a:t>
            </a:r>
            <a:r>
              <a:rPr lang="fr-FR" b="0" i="0" dirty="0">
                <a:solidFill>
                  <a:srgbClr val="4D5156"/>
                </a:solidFill>
                <a:effectLst/>
                <a:latin typeface="arial" panose="020B0604020202020204" pitchFamily="34" charset="0"/>
              </a:rPr>
              <a:t> arriver.</a:t>
            </a:r>
          </a:p>
          <a:p>
            <a:pPr marL="0" indent="0">
              <a:buNone/>
            </a:pPr>
            <a:r>
              <a:rPr lang="en-US" b="0" dirty="0"/>
              <a:t>4. </a:t>
            </a:r>
            <a:r>
              <a:rPr lang="fr-FR" sz="1200" dirty="0">
                <a:solidFill>
                  <a:srgbClr val="115076"/>
                </a:solidFill>
              </a:rPr>
              <a:t>Je préfère travailler dur à travailler vite et mal.</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baseline="0" dirty="0"/>
              <a:t>pizza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392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Revision of adverb definition; introduction to comparative forms of adverbs.</a:t>
            </a:r>
            <a:endParaRPr lang="en-US" b="1" dirty="0"/>
          </a:p>
          <a:p>
            <a:endParaRPr lang="en-US" b="1" dirty="0"/>
          </a:p>
          <a:p>
            <a:r>
              <a:rPr lang="en-US" b="1" dirty="0"/>
              <a:t>Procedure:</a:t>
            </a:r>
          </a:p>
          <a:p>
            <a:r>
              <a:rPr lang="en-US" b="0" dirty="0"/>
              <a:t>1. Click through the explanations, ensuring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Written recognition of comparative forms of adverb and connecting these with meaning.</a:t>
            </a:r>
            <a:endParaRPr lang="en-US" b="1" dirty="0"/>
          </a:p>
          <a:p>
            <a:endParaRPr lang="en-US" b="1" dirty="0"/>
          </a:p>
          <a:p>
            <a:r>
              <a:rPr lang="en-US" b="1" dirty="0"/>
              <a:t>Procedure:</a:t>
            </a:r>
          </a:p>
          <a:p>
            <a:r>
              <a:rPr lang="en-US" b="0" dirty="0"/>
              <a:t>1. Students read sentences and choose the correct name to answer the questions. They will have to read very carefully, because the comparative form used in the question is not always the same as that used in the statement (i.e. the English question may ask about </a:t>
            </a:r>
            <a:r>
              <a:rPr lang="en-US" b="0" i="1" dirty="0"/>
              <a:t>less </a:t>
            </a:r>
            <a:r>
              <a:rPr lang="en-US" b="0" i="0" dirty="0"/>
              <a:t>+ adverb while the French sentence uses the construction is </a:t>
            </a:r>
            <a:r>
              <a:rPr lang="en-US" b="0" i="1" dirty="0"/>
              <a:t>plus </a:t>
            </a:r>
            <a:r>
              <a:rPr lang="en-US" b="0" i="0" dirty="0"/>
              <a:t>+ adverb</a:t>
            </a:r>
            <a:r>
              <a:rPr lang="en-US" b="0" i="0" u="none" dirty="0"/>
              <a:t>).</a:t>
            </a:r>
            <a:endParaRPr lang="en-US" b="0" u="none" dirty="0"/>
          </a:p>
          <a:p>
            <a:r>
              <a:rPr lang="en-US" b="0" dirty="0"/>
              <a:t>2. Click to reveal answers.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0" baseline="0" dirty="0" err="1"/>
              <a:t>décrire</a:t>
            </a:r>
            <a:r>
              <a:rPr lang="en-GB" b="0" baseline="0" dirty="0"/>
              <a:t> [1176]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Aural recognition of comparative forms of adverb and connecting these with meaning. </a:t>
            </a:r>
            <a:endParaRPr lang="en-US" b="1" dirty="0"/>
          </a:p>
          <a:p>
            <a:endParaRPr lang="en-US" b="1" dirty="0"/>
          </a:p>
          <a:p>
            <a:r>
              <a:rPr lang="en-US" b="1" dirty="0"/>
              <a:t>Procedure:</a:t>
            </a:r>
          </a:p>
          <a:p>
            <a:r>
              <a:rPr lang="en-US" b="0" dirty="0"/>
              <a:t>1. Click on the buttons to play audio, allowing time to read the question before listening to each sentence. Students will have to read very carefully, because the comparative form used in the question is not always the same as that used in the statement (i.e. the English question may ask about </a:t>
            </a:r>
            <a:r>
              <a:rPr lang="en-US" b="0" i="1" dirty="0"/>
              <a:t>less </a:t>
            </a:r>
            <a:r>
              <a:rPr lang="en-US" b="0" i="0" dirty="0"/>
              <a:t>+ adverb while the French sentence uses the construction is </a:t>
            </a:r>
            <a:r>
              <a:rPr lang="en-US" b="0" i="1" dirty="0"/>
              <a:t>plus </a:t>
            </a:r>
            <a:r>
              <a:rPr lang="en-US" b="0" i="0" dirty="0"/>
              <a:t>+ adverb</a:t>
            </a:r>
            <a:r>
              <a:rPr lang="en-US" b="0" i="0" u="none" dirty="0"/>
              <a:t>).</a:t>
            </a:r>
            <a:endParaRPr lang="en-US" b="0" u="none" dirty="0"/>
          </a:p>
          <a:p>
            <a:r>
              <a:rPr lang="en-US" b="0" dirty="0"/>
              <a:t>2. Students choose the correct name to answer the question.</a:t>
            </a:r>
          </a:p>
          <a:p>
            <a:r>
              <a:rPr lang="en-US" b="0" dirty="0"/>
              <a:t>3. Click to reveal answers.</a:t>
            </a:r>
          </a:p>
          <a:p>
            <a:endParaRPr lang="en-US" b="0" dirty="0"/>
          </a:p>
          <a:p>
            <a:r>
              <a:rPr lang="en-US" b="1" dirty="0"/>
              <a:t>Transcript:</a:t>
            </a:r>
          </a:p>
          <a:p>
            <a:pPr algn="l"/>
            <a:r>
              <a:rPr lang="fr-FR" sz="1200" dirty="0">
                <a:solidFill>
                  <a:schemeClr val="accent5">
                    <a:lumMod val="50000"/>
                  </a:schemeClr>
                </a:solidFill>
              </a:rPr>
              <a:t>1. Amir apprend les langues facilement, et Abdel apprend les langues plus facilement.</a:t>
            </a:r>
          </a:p>
          <a:p>
            <a:pPr algn="l"/>
            <a:r>
              <a:rPr lang="fr-FR" sz="1200" dirty="0">
                <a:solidFill>
                  <a:schemeClr val="accent5">
                    <a:lumMod val="50000"/>
                  </a:schemeClr>
                </a:solidFill>
              </a:rPr>
              <a:t>2. Léa lit vite, et Sophie lit plus vite.</a:t>
            </a:r>
          </a:p>
          <a:p>
            <a:pPr algn="l"/>
            <a:r>
              <a:rPr lang="fr-FR" sz="1200" dirty="0">
                <a:solidFill>
                  <a:schemeClr val="accent5">
                    <a:lumMod val="50000"/>
                  </a:schemeClr>
                </a:solidFill>
              </a:rPr>
              <a:t>3. Amandine parle lentement, et Noura parle plus lentement.</a:t>
            </a:r>
          </a:p>
          <a:p>
            <a:pPr algn="l"/>
            <a:r>
              <a:rPr lang="fr-FR" sz="1200" dirty="0">
                <a:solidFill>
                  <a:schemeClr val="accent5">
                    <a:lumMod val="50000"/>
                  </a:schemeClr>
                </a:solidFill>
              </a:rPr>
              <a:t>4. La voiture voyage vite, et le train voyage plus vite.</a:t>
            </a:r>
          </a:p>
          <a:p>
            <a:pPr algn="l"/>
            <a:r>
              <a:rPr lang="fr-FR" sz="1200" dirty="0">
                <a:solidFill>
                  <a:schemeClr val="accent5">
                    <a:lumMod val="50000"/>
                  </a:schemeClr>
                </a:solidFill>
              </a:rPr>
              <a:t>5. Léa réussit les examens facilement, et Sophie réussit les examens plus facilement.</a:t>
            </a:r>
          </a:p>
          <a:p>
            <a:pPr algn="l"/>
            <a:r>
              <a:rPr lang="fr-FR" sz="1200" dirty="0">
                <a:solidFill>
                  <a:schemeClr val="accent5">
                    <a:lumMod val="50000"/>
                  </a:schemeClr>
                </a:solidFill>
              </a:rPr>
              <a:t>6. Le chat mange vite, et le chien mange plus vite.</a:t>
            </a:r>
          </a:p>
          <a:p>
            <a:pPr algn="l"/>
            <a:r>
              <a:rPr lang="fr-FR" sz="1200" dirty="0">
                <a:solidFill>
                  <a:schemeClr val="accent5">
                    <a:lumMod val="50000"/>
                  </a:schemeClr>
                </a:solidFill>
              </a:rPr>
              <a:t>7. Noura travaille lentement, et Amir travaille plus lentement.</a:t>
            </a:r>
          </a:p>
          <a:p>
            <a:pPr algn="l"/>
            <a:r>
              <a:rPr lang="fr-FR" sz="1200" dirty="0">
                <a:solidFill>
                  <a:schemeClr val="accent5">
                    <a:lumMod val="50000"/>
                  </a:schemeClr>
                </a:solidFill>
              </a:rPr>
              <a:t>8. Amir comprend l’anglais facilement, et Abdel comprend l’anglais plus facilement.</a:t>
            </a:r>
          </a:p>
          <a:p>
            <a:pPr algn="l"/>
            <a:endParaRPr lang="fr-FR" sz="1200" b="1"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0" baseline="0" dirty="0" err="1"/>
              <a:t>décrire</a:t>
            </a:r>
            <a:r>
              <a:rPr lang="en-GB" b="0" baseline="0" dirty="0"/>
              <a:t> [1176]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054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17240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2410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084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45198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0722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26535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4064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0114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75749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426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25/06/2021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01932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7863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25/06/2021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80494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25/06/2021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10904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25/06/2021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0597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03111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9458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25971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1014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2026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204831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361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90296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25/06/2021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447868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25/06/2021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59748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25/06/2021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114981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25/06/2021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1073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531423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2849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8999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4809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35878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50457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1274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25/06/2021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6383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44227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336661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49865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53491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37512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29891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87785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17824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1947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8533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013267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5152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132175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045196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76422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45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94670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72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99844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70342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43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9112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8947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21999420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066943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audio" Target="../media/audio28.wav"/></Relationships>
</file>

<file path=ppt/slides/_rels/slide24.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46.jpeg"/><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audio" Target="../media/audio30.wav"/><Relationship Id="rId11" Type="http://schemas.openxmlformats.org/officeDocument/2006/relationships/image" Target="../media/image44.png"/><Relationship Id="rId5" Type="http://schemas.openxmlformats.org/officeDocument/2006/relationships/audio" Target="../media/audio29.wav"/><Relationship Id="rId10" Type="http://schemas.openxmlformats.org/officeDocument/2006/relationships/image" Target="../media/image43.png"/><Relationship Id="rId4" Type="http://schemas.openxmlformats.org/officeDocument/2006/relationships/audio" Target="../media/audio28.wav"/><Relationship Id="rId9" Type="http://schemas.openxmlformats.org/officeDocument/2006/relationships/audio" Target="../media/audio33.wav"/></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48.png"/><Relationship Id="rId18" Type="http://schemas.openxmlformats.org/officeDocument/2006/relationships/image" Target="../media/image53.jpeg"/><Relationship Id="rId3" Type="http://schemas.openxmlformats.org/officeDocument/2006/relationships/audio" Target="../media/audio34.wav"/><Relationship Id="rId7" Type="http://schemas.openxmlformats.org/officeDocument/2006/relationships/audio" Target="../media/audio38.wav"/><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26.xml"/><Relationship Id="rId16" Type="http://schemas.openxmlformats.org/officeDocument/2006/relationships/image" Target="../media/image51.png"/><Relationship Id="rId20" Type="http://schemas.openxmlformats.org/officeDocument/2006/relationships/audio" Target="../media/audio41.wav"/><Relationship Id="rId1" Type="http://schemas.openxmlformats.org/officeDocument/2006/relationships/slideLayout" Target="../slideLayouts/slideLayout46.xml"/><Relationship Id="rId6" Type="http://schemas.openxmlformats.org/officeDocument/2006/relationships/audio" Target="../media/audio37.wav"/><Relationship Id="rId11" Type="http://schemas.openxmlformats.org/officeDocument/2006/relationships/image" Target="../media/image7.png"/><Relationship Id="rId5" Type="http://schemas.openxmlformats.org/officeDocument/2006/relationships/audio" Target="../media/audio36.wav"/><Relationship Id="rId15" Type="http://schemas.openxmlformats.org/officeDocument/2006/relationships/image" Target="../media/image50.png"/><Relationship Id="rId10" Type="http://schemas.openxmlformats.org/officeDocument/2006/relationships/audio" Target="../media/audio40.wav"/><Relationship Id="rId19" Type="http://schemas.openxmlformats.org/officeDocument/2006/relationships/image" Target="../media/image54.png"/><Relationship Id="rId4" Type="http://schemas.openxmlformats.org/officeDocument/2006/relationships/audio" Target="../media/audio35.wav"/><Relationship Id="rId9" Type="http://schemas.openxmlformats.org/officeDocument/2006/relationships/image" Target="../media/image8.png"/><Relationship Id="rId1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42.wav"/><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4.gif"/><Relationship Id="rId4" Type="http://schemas.openxmlformats.org/officeDocument/2006/relationships/image" Target="../media/image63.gif"/></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43.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6.jpg"/><Relationship Id="rId4" Type="http://schemas.openxmlformats.org/officeDocument/2006/relationships/image" Target="../media/image65.jp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44.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8.jpg"/><Relationship Id="rId4" Type="http://schemas.openxmlformats.org/officeDocument/2006/relationships/image" Target="../media/image67.gif"/></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audio" Target="../media/audio45.wav"/></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4.png"/><Relationship Id="rId5" Type="http://schemas.microsoft.com/office/2007/relationships/hdphoto" Target="../media/hdphoto5.wdp"/><Relationship Id="rId4" Type="http://schemas.openxmlformats.org/officeDocument/2006/relationships/image" Target="../media/image73.png"/><Relationship Id="rId9" Type="http://schemas.openxmlformats.org/officeDocument/2006/relationships/audio" Target="../media/audio46.wav"/></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audio" Target="../media/audio47.wav"/><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7.wav"/><Relationship Id="rId3" Type="http://schemas.openxmlformats.org/officeDocument/2006/relationships/image" Target="../media/image8.png"/><Relationship Id="rId7" Type="http://schemas.openxmlformats.org/officeDocument/2006/relationships/audio" Target="../media/audio51.wav"/><Relationship Id="rId12" Type="http://schemas.openxmlformats.org/officeDocument/2006/relationships/audio" Target="../media/audio56.wav"/><Relationship Id="rId2" Type="http://schemas.openxmlformats.org/officeDocument/2006/relationships/notesSlide" Target="../notesSlides/notesSlide36.xml"/><Relationship Id="rId16"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audio" Target="../media/audio50.wav"/><Relationship Id="rId11" Type="http://schemas.openxmlformats.org/officeDocument/2006/relationships/audio" Target="../media/audio55.wav"/><Relationship Id="rId5" Type="http://schemas.openxmlformats.org/officeDocument/2006/relationships/audio" Target="../media/audio49.wav"/><Relationship Id="rId15" Type="http://schemas.openxmlformats.org/officeDocument/2006/relationships/audio" Target="../media/audio59.wav"/><Relationship Id="rId10" Type="http://schemas.openxmlformats.org/officeDocument/2006/relationships/audio" Target="../media/audio54.wav"/><Relationship Id="rId4" Type="http://schemas.openxmlformats.org/officeDocument/2006/relationships/audio" Target="../media/audio48.wav"/><Relationship Id="rId9" Type="http://schemas.openxmlformats.org/officeDocument/2006/relationships/audio" Target="../media/audio53.wav"/><Relationship Id="rId14" Type="http://schemas.openxmlformats.org/officeDocument/2006/relationships/audio" Target="../media/audio58.wav"/></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0.gif"/><Relationship Id="rId4" Type="http://schemas.openxmlformats.org/officeDocument/2006/relationships/image" Target="../media/image79.gif"/></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gif"/></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67.gif"/><Relationship Id="rId4" Type="http://schemas.openxmlformats.org/officeDocument/2006/relationships/image" Target="../media/image84.gif"/></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10.png"/><Relationship Id="rId3" Type="http://schemas.openxmlformats.org/officeDocument/2006/relationships/audio" Target="../media/audio7.wav"/><Relationship Id="rId7" Type="http://schemas.openxmlformats.org/officeDocument/2006/relationships/audio" Target="../media/audio10.wav"/><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audio" Target="../media/audio9.wav"/><Relationship Id="rId11" Type="http://schemas.openxmlformats.org/officeDocument/2006/relationships/audio" Target="../media/audio13.wav"/><Relationship Id="rId5" Type="http://schemas.openxmlformats.org/officeDocument/2006/relationships/audio" Target="../media/audio8.wav"/><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audio" Target="../media/audio12.wav"/><Relationship Id="rId14" Type="http://schemas.openxmlformats.org/officeDocument/2006/relationships/audio" Target="../media/audio14.wav"/></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1.gif"/></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7.gif"/><Relationship Id="rId4" Type="http://schemas.openxmlformats.org/officeDocument/2006/relationships/image" Target="../media/image86.gif"/></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3.gif"/><Relationship Id="rId4" Type="http://schemas.openxmlformats.org/officeDocument/2006/relationships/image" Target="../media/image64.gif"/></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9.gif"/><Relationship Id="rId4" Type="http://schemas.openxmlformats.org/officeDocument/2006/relationships/image" Target="../media/image88.gif"/></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89.gif"/></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png"/><Relationship Id="rId7"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3.pn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png"/><Relationship Id="rId7"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3.png"/><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8" Type="http://schemas.openxmlformats.org/officeDocument/2006/relationships/hyperlink" Target="https://quizlet.com/gb/521742283/year-8-french-term-21-week-2-flash-cards/?new" TargetMode="External"/><Relationship Id="rId3" Type="http://schemas.openxmlformats.org/officeDocument/2006/relationships/image" Target="../media/image8.png"/><Relationship Id="rId7" Type="http://schemas.openxmlformats.org/officeDocument/2006/relationships/hyperlink" Target="https://quizlet.com/gb/532497755/year-8-french-term-22-week-1-flash-cards/?new"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awaiting" TargetMode="External"/><Relationship Id="rId11"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hyperlink" Target="https://quizlet.com/gb/495458427/year-7-french-term-31-week-4-flash-cards/" TargetMode="External"/><Relationship Id="rId4" Type="http://schemas.openxmlformats.org/officeDocument/2006/relationships/image" Target="../media/image95.png"/><Relationship Id="rId9" Type="http://schemas.openxmlformats.org/officeDocument/2006/relationships/hyperlink" Target="https://quizlet.com/gb/516868796/year-8-french-term-12-week-3-flash-card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audio" Target="../media/audio18.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audio" Target="../media/audio18.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audio" Target="../media/audio22.wav"/><Relationship Id="rId12"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0" Type="http://schemas.openxmlformats.org/officeDocument/2006/relationships/audio" Target="../media/audio25.wav"/><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8268630" cy="1062010"/>
          </a:xfrm>
        </p:spPr>
        <p:txBody>
          <a:bodyPr>
            <a:normAutofit fontScale="90000"/>
          </a:bodyPr>
          <a:lstStyle/>
          <a:p>
            <a:pPr algn="l"/>
            <a:r>
              <a:rPr lang="en-GB" sz="4000" b="1" dirty="0">
                <a:solidFill>
                  <a:prstClr val="white"/>
                </a:solidFill>
              </a:rPr>
              <a:t>Comparing how people do things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comparative forms of adverbs</a:t>
            </a:r>
          </a:p>
          <a:p>
            <a:pPr algn="l"/>
            <a:r>
              <a:rPr lang="en-GB" sz="3000" dirty="0" err="1">
                <a:solidFill>
                  <a:prstClr val="white"/>
                </a:solidFill>
              </a:rPr>
              <a:t>meilleur</a:t>
            </a:r>
            <a:r>
              <a:rPr lang="en-GB" sz="3000" dirty="0">
                <a:solidFill>
                  <a:prstClr val="white"/>
                </a:solidFill>
              </a:rPr>
              <a:t>(e) vs </a:t>
            </a:r>
            <a:r>
              <a:rPr lang="en-GB" sz="3000" dirty="0" err="1">
                <a:solidFill>
                  <a:prstClr val="white"/>
                </a:solidFill>
              </a:rPr>
              <a:t>mieux</a:t>
            </a:r>
            <a:endParaRPr lang="en-GB" sz="3000" dirty="0">
              <a:solidFill>
                <a:prstClr val="white"/>
              </a:solidFill>
            </a:endParaRPr>
          </a:p>
          <a:p>
            <a:pPr algn="l"/>
            <a:r>
              <a:rPr lang="en-GB" sz="3000" dirty="0">
                <a:solidFill>
                  <a:prstClr val="white"/>
                </a:solidFill>
              </a:rPr>
              <a:t>SSC [um/un] revisited</a:t>
            </a:r>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2 - Lesson 51</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781134"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Salkeld</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Stephen Owen / Catherine Morris 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25/06/21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Meilleur(e) </a:t>
            </a:r>
            <a:r>
              <a:rPr lang="en-GB" sz="3600" b="1" dirty="0" err="1">
                <a:solidFill>
                  <a:schemeClr val="bg1"/>
                </a:solidFill>
              </a:rPr>
              <a:t>ou</a:t>
            </a:r>
            <a:r>
              <a:rPr lang="en-GB" sz="3600" b="1" dirty="0">
                <a:solidFill>
                  <a:schemeClr val="bg1"/>
                </a:solidFill>
              </a:rPr>
              <a:t> </a:t>
            </a:r>
            <a:r>
              <a:rPr lang="en-GB" sz="3600" b="1" dirty="0" err="1">
                <a:solidFill>
                  <a:schemeClr val="bg1"/>
                </a:solidFill>
              </a:rPr>
              <a:t>mieux</a:t>
            </a:r>
            <a:r>
              <a:rPr lang="en-GB" sz="3600" b="1" dirty="0">
                <a:solidFill>
                  <a:schemeClr val="bg1"/>
                </a:solidFill>
              </a:rPr>
              <a:t> ?</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38420"/>
            <a:ext cx="11832000" cy="484748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adjectives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describe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nouns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(what something is like):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Cette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musique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bonne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Cette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musique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meilleure</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music is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good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This music is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better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lnSpc>
                <a:spcPct val="150000"/>
              </a:lnSpc>
              <a:defRPr/>
            </a:pPr>
            <a:r>
              <a:rPr lang="en-US" sz="2200" b="1" dirty="0">
                <a:solidFill>
                  <a:srgbClr val="4472C4">
                    <a:lumMod val="50000"/>
                  </a:srgbClr>
                </a:solidFill>
              </a:rPr>
              <a:t>Bien </a:t>
            </a:r>
            <a:r>
              <a:rPr lang="en-US" sz="2200" dirty="0">
                <a:solidFill>
                  <a:srgbClr val="4472C4">
                    <a:lumMod val="50000"/>
                  </a:srgbClr>
                </a:solidFill>
              </a:rPr>
              <a:t>and </a:t>
            </a:r>
            <a:r>
              <a:rPr lang="en-US" sz="2200" b="1" dirty="0" err="1">
                <a:solidFill>
                  <a:srgbClr val="4472C4">
                    <a:lumMod val="50000"/>
                  </a:srgbClr>
                </a:solidFill>
              </a:rPr>
              <a:t>mieux</a:t>
            </a:r>
            <a:r>
              <a:rPr lang="en-US" sz="2200" b="1" dirty="0">
                <a:solidFill>
                  <a:srgbClr val="4472C4">
                    <a:lumMod val="50000"/>
                  </a:srgbClr>
                </a:solidFill>
              </a:rPr>
              <a:t> </a:t>
            </a:r>
            <a:r>
              <a:rPr lang="en-US" sz="2200" dirty="0">
                <a:solidFill>
                  <a:srgbClr val="4472C4">
                    <a:lumMod val="50000"/>
                  </a:srgbClr>
                </a:solidFill>
              </a:rPr>
              <a:t>are the </a:t>
            </a:r>
            <a:r>
              <a:rPr lang="en-US" sz="2200" b="1" dirty="0">
                <a:solidFill>
                  <a:srgbClr val="4472C4">
                    <a:lumMod val="50000"/>
                  </a:srgbClr>
                </a:solidFill>
              </a:rPr>
              <a:t>adverbial forms</a:t>
            </a:r>
            <a:r>
              <a:rPr lang="en-US" sz="2200" dirty="0">
                <a:solidFill>
                  <a:srgbClr val="4472C4">
                    <a:lumMod val="50000"/>
                  </a:srgbClr>
                </a:solidFill>
              </a:rPr>
              <a:t> of </a:t>
            </a:r>
            <a:r>
              <a:rPr lang="en-US" sz="2200" b="1" dirty="0">
                <a:solidFill>
                  <a:srgbClr val="4472C4">
                    <a:lumMod val="50000"/>
                  </a:srgbClr>
                </a:solidFill>
              </a:rPr>
              <a:t>bon </a:t>
            </a:r>
            <a:r>
              <a:rPr lang="en-US" sz="2200" dirty="0">
                <a:solidFill>
                  <a:srgbClr val="4472C4">
                    <a:lumMod val="50000"/>
                  </a:srgbClr>
                </a:solidFill>
              </a:rPr>
              <a:t>and </a:t>
            </a:r>
            <a:r>
              <a:rPr lang="en-US" sz="2200" b="1" dirty="0" err="1">
                <a:solidFill>
                  <a:srgbClr val="4472C4">
                    <a:lumMod val="50000"/>
                  </a:srgbClr>
                </a:solidFill>
              </a:rPr>
              <a:t>meilleur</a:t>
            </a:r>
            <a:r>
              <a:rPr lang="en-US" sz="2200" dirty="0">
                <a:solidFill>
                  <a:srgbClr val="4472C4">
                    <a:lumMod val="50000"/>
                  </a:srgbClr>
                </a:solidFill>
              </a:rPr>
              <a:t>.</a:t>
            </a:r>
            <a:endParaRPr lang="en-US" sz="2200" dirty="0">
              <a:solidFill>
                <a:srgbClr val="4472C4">
                  <a:lumMod val="50000"/>
                </a:srgbClr>
              </a:solidFill>
              <a:latin typeface="Century Gothic" panose="020F0302020204030204"/>
            </a:endParaRPr>
          </a:p>
          <a:p>
            <a:pPr>
              <a:lnSpc>
                <a:spcPct val="150000"/>
              </a:lnSpc>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Adverbs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describe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verbs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(how something is done/happens):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bien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aux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cartes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mieux</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aux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cartes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play cards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well.</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play cards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better.</a:t>
            </a:r>
            <a:endParaRPr lang="en-US" sz="2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ounded Rectangle 46">
            <a:extLst>
              <a:ext uri="{FF2B5EF4-FFF2-40B4-BE49-F238E27FC236}">
                <a16:creationId xmlns:a16="http://schemas.microsoft.com/office/drawing/2014/main" id="{DF32210B-2F59-4BE6-8E16-B886AE92DB38}"/>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2596B81-C584-4701-9F94-A9DD9FCE511E}"/>
              </a:ext>
            </a:extLst>
          </p:cNvPr>
          <p:cNvSpPr txBox="1"/>
          <p:nvPr/>
        </p:nvSpPr>
        <p:spPr>
          <a:xfrm>
            <a:off x="9791272" y="1578234"/>
            <a:ext cx="2118649" cy="1123712"/>
          </a:xfrm>
          <a:prstGeom prst="wedgeRoundRectCallout">
            <a:avLst>
              <a:gd name="adj1" fmla="val -22710"/>
              <a:gd name="adj2" fmla="val 71456"/>
              <a:gd name="adj3" fmla="val 16667"/>
            </a:avLst>
          </a:prstGeom>
          <a:solidFill>
            <a:srgbClr val="115076"/>
          </a:solidFill>
          <a:ln>
            <a:solidFill>
              <a:srgbClr val="E65D00"/>
            </a:solid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Meilleur</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the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comparative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form of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D190F56-09F3-403A-88A0-630688F922EB}"/>
              </a:ext>
            </a:extLst>
          </p:cNvPr>
          <p:cNvSpPr txBox="1"/>
          <p:nvPr/>
        </p:nvSpPr>
        <p:spPr>
          <a:xfrm>
            <a:off x="9791272" y="4170621"/>
            <a:ext cx="2118649" cy="1123712"/>
          </a:xfrm>
          <a:prstGeom prst="wedgeRoundRectCallout">
            <a:avLst>
              <a:gd name="adj1" fmla="val -22119"/>
              <a:gd name="adj2" fmla="val 72570"/>
              <a:gd name="adj3" fmla="val 16667"/>
            </a:avLst>
          </a:prstGeom>
          <a:solidFill>
            <a:srgbClr val="115076"/>
          </a:solidFill>
          <a:ln>
            <a:solidFill>
              <a:srgbClr val="E65D00"/>
            </a:solid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Mieux</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the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comparative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form of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bien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074" name="Picture 2" descr="Thumbs Up Clip Art">
            <a:extLst>
              <a:ext uri="{FF2B5EF4-FFF2-40B4-BE49-F238E27FC236}">
                <a16:creationId xmlns:a16="http://schemas.microsoft.com/office/drawing/2014/main" id="{48D7CDD3-4FDF-4E44-9D3B-9E72A82FF1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7579" y="2320495"/>
            <a:ext cx="255565" cy="4685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umbs Up Clip Art">
            <a:extLst>
              <a:ext uri="{FF2B5EF4-FFF2-40B4-BE49-F238E27FC236}">
                <a16:creationId xmlns:a16="http://schemas.microsoft.com/office/drawing/2014/main" id="{C6993254-8231-4131-8867-2BD2062DBC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1056" y="2323786"/>
            <a:ext cx="255565" cy="4685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humbs Up Clip Art">
            <a:extLst>
              <a:ext uri="{FF2B5EF4-FFF2-40B4-BE49-F238E27FC236}">
                <a16:creationId xmlns:a16="http://schemas.microsoft.com/office/drawing/2014/main" id="{B5C43D0B-D852-49CA-80F2-CE6F665F40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9087" y="2320495"/>
            <a:ext cx="255565" cy="4685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humbs Up Clip Art">
            <a:extLst>
              <a:ext uri="{FF2B5EF4-FFF2-40B4-BE49-F238E27FC236}">
                <a16:creationId xmlns:a16="http://schemas.microsoft.com/office/drawing/2014/main" id="{DA5E5F67-6F4C-494C-936D-A6305FD66D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7579" y="5209799"/>
            <a:ext cx="255565" cy="4685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humbs Up Clip Art">
            <a:extLst>
              <a:ext uri="{FF2B5EF4-FFF2-40B4-BE49-F238E27FC236}">
                <a16:creationId xmlns:a16="http://schemas.microsoft.com/office/drawing/2014/main" id="{D23CF040-E9DF-45DD-83F0-BAEB2BDD20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8540" y="5209799"/>
            <a:ext cx="255565" cy="4685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humbs Up Clip Art">
            <a:extLst>
              <a:ext uri="{FF2B5EF4-FFF2-40B4-BE49-F238E27FC236}">
                <a16:creationId xmlns:a16="http://schemas.microsoft.com/office/drawing/2014/main" id="{F4CE610A-C050-4D20-A915-040C10B9B3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6870" y="5209799"/>
            <a:ext cx="255565" cy="468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02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‘better’</a:t>
            </a:r>
          </a:p>
        </p:txBody>
      </p:sp>
      <p:sp>
        <p:nvSpPr>
          <p:cNvPr id="3" name="Rounded Rectangle 46">
            <a:extLst>
              <a:ext uri="{FF2B5EF4-FFF2-40B4-BE49-F238E27FC236}">
                <a16:creationId xmlns:a16="http://schemas.microsoft.com/office/drawing/2014/main" id="{DF32210B-2F59-4BE6-8E16-B886AE92DB38}"/>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6AA10579-B4A7-4EE3-AADE-3A5F10B7D259}"/>
              </a:ext>
            </a:extLst>
          </p:cNvPr>
          <p:cNvSpPr txBox="1"/>
          <p:nvPr/>
        </p:nvSpPr>
        <p:spPr>
          <a:xfrm>
            <a:off x="282078" y="4514658"/>
            <a:ext cx="11261198" cy="446276"/>
          </a:xfrm>
          <a:prstGeom prst="rect">
            <a:avLst/>
          </a:prstGeom>
          <a:noFill/>
          <a:ln w="28575">
            <a:solidFill>
              <a:srgbClr val="E87D1E"/>
            </a:solidFill>
          </a:ln>
        </p:spPr>
        <p:txBody>
          <a:bodyPr wrap="square" l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bon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meilleur</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describe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nouns.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bien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mieux</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describe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verbs.</a:t>
            </a:r>
            <a:endPar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0" name="Table 6">
            <a:extLst>
              <a:ext uri="{FF2B5EF4-FFF2-40B4-BE49-F238E27FC236}">
                <a16:creationId xmlns:a16="http://schemas.microsoft.com/office/drawing/2014/main" id="{D2A186BD-1268-4C00-8C6E-3D0FD296884B}"/>
              </a:ext>
            </a:extLst>
          </p:cNvPr>
          <p:cNvGraphicFramePr>
            <a:graphicFrameLocks noGrp="1"/>
          </p:cNvGraphicFramePr>
          <p:nvPr>
            <p:extLst>
              <p:ext uri="{D42A27DB-BD31-4B8C-83A1-F6EECF244321}">
                <p14:modId xmlns:p14="http://schemas.microsoft.com/office/powerpoint/2010/main" val="3557926109"/>
              </p:ext>
            </p:extLst>
          </p:nvPr>
        </p:nvGraphicFramePr>
        <p:xfrm>
          <a:off x="282077" y="2319074"/>
          <a:ext cx="11261199" cy="1981200"/>
        </p:xfrm>
        <a:graphic>
          <a:graphicData uri="http://schemas.openxmlformats.org/drawingml/2006/table">
            <a:tbl>
              <a:tblPr firstRow="1" bandRow="1">
                <a:tableStyleId>{21E4AEA4-8DFA-4A89-87EB-49C32662AFE0}</a:tableStyleId>
              </a:tblPr>
              <a:tblGrid>
                <a:gridCol w="503848">
                  <a:extLst>
                    <a:ext uri="{9D8B030D-6E8A-4147-A177-3AD203B41FA5}">
                      <a16:colId xmlns:a16="http://schemas.microsoft.com/office/drawing/2014/main" val="2607353726"/>
                    </a:ext>
                  </a:extLst>
                </a:gridCol>
                <a:gridCol w="4000631">
                  <a:extLst>
                    <a:ext uri="{9D8B030D-6E8A-4147-A177-3AD203B41FA5}">
                      <a16:colId xmlns:a16="http://schemas.microsoft.com/office/drawing/2014/main" val="1600817978"/>
                    </a:ext>
                  </a:extLst>
                </a:gridCol>
                <a:gridCol w="2252240">
                  <a:extLst>
                    <a:ext uri="{9D8B030D-6E8A-4147-A177-3AD203B41FA5}">
                      <a16:colId xmlns:a16="http://schemas.microsoft.com/office/drawing/2014/main" val="4128092149"/>
                    </a:ext>
                  </a:extLst>
                </a:gridCol>
                <a:gridCol w="2252240">
                  <a:extLst>
                    <a:ext uri="{9D8B030D-6E8A-4147-A177-3AD203B41FA5}">
                      <a16:colId xmlns:a16="http://schemas.microsoft.com/office/drawing/2014/main" val="2609792770"/>
                    </a:ext>
                  </a:extLst>
                </a:gridCol>
                <a:gridCol w="2252240">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this cheese (is)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she sings</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could be either</a:t>
                      </a:r>
                      <a:endParaRPr lang="en-GB" sz="2400" b="0" dirty="0"/>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5">
                              <a:lumMod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This cheese is </a:t>
                      </a:r>
                      <a:r>
                        <a:rPr lang="en-GB" sz="2000" b="1" dirty="0">
                          <a:solidFill>
                            <a:schemeClr val="accent5">
                              <a:lumMod val="50000"/>
                            </a:schemeClr>
                          </a:solidFill>
                        </a:rPr>
                        <a:t>better</a:t>
                      </a:r>
                      <a:r>
                        <a:rPr lang="en-GB" sz="2000" dirty="0">
                          <a:solidFill>
                            <a:schemeClr val="accent5">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5">
                              <a:lumMod val="50000"/>
                            </a:schemeClr>
                          </a:solidFill>
                        </a:rPr>
                        <a:t>2.</a:t>
                      </a: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She sings </a:t>
                      </a:r>
                      <a:r>
                        <a:rPr lang="en-GB" sz="2000" b="1" dirty="0">
                          <a:solidFill>
                            <a:schemeClr val="accent5">
                              <a:lumMod val="50000"/>
                            </a:schemeClr>
                          </a:solidFill>
                        </a:rPr>
                        <a:t>better</a:t>
                      </a:r>
                      <a:r>
                        <a:rPr lang="en-GB" sz="2000" dirty="0">
                          <a:solidFill>
                            <a:schemeClr val="accent5">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5">
                              <a:lumMod val="50000"/>
                            </a:schemeClr>
                          </a:solidFill>
                        </a:rPr>
                        <a:t>3.</a:t>
                      </a: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Elle </a:t>
                      </a:r>
                      <a:r>
                        <a:rPr lang="en-GB" sz="2000" dirty="0" err="1">
                          <a:solidFill>
                            <a:schemeClr val="accent5">
                              <a:lumMod val="50000"/>
                            </a:schemeClr>
                          </a:solidFill>
                        </a:rPr>
                        <a:t>chante</a:t>
                      </a:r>
                      <a:r>
                        <a:rPr lang="en-GB" sz="2000" dirty="0">
                          <a:solidFill>
                            <a:schemeClr val="accent5">
                              <a:lumMod val="50000"/>
                            </a:schemeClr>
                          </a:solidFill>
                        </a:rPr>
                        <a:t> </a:t>
                      </a:r>
                      <a:r>
                        <a:rPr lang="en-GB" sz="2000" b="1" dirty="0" err="1">
                          <a:solidFill>
                            <a:schemeClr val="accent5">
                              <a:lumMod val="50000"/>
                            </a:schemeClr>
                          </a:solidFill>
                        </a:rPr>
                        <a:t>mieux</a:t>
                      </a:r>
                      <a:r>
                        <a:rPr lang="en-GB" sz="2000" dirty="0">
                          <a:solidFill>
                            <a:schemeClr val="accent5">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accent5">
                              <a:lumMod val="50000"/>
                            </a:schemeClr>
                          </a:solidFill>
                        </a:rPr>
                        <a:t>4.</a:t>
                      </a:r>
                      <a:endParaRPr lang="en-GB" sz="2000" dirty="0">
                        <a:solidFill>
                          <a:schemeClr val="accent5">
                            <a:lumMod val="50000"/>
                          </a:schemeClr>
                        </a:solidFill>
                      </a:endParaRPr>
                    </a:p>
                  </a:txBody>
                  <a:tcPr/>
                </a:tc>
                <a:tc>
                  <a:txBody>
                    <a:bodyPr/>
                    <a:lstStyle/>
                    <a:p>
                      <a:r>
                        <a:rPr lang="en-GB" sz="2000" dirty="0">
                          <a:solidFill>
                            <a:schemeClr val="accent5">
                              <a:lumMod val="50000"/>
                            </a:schemeClr>
                          </a:solidFill>
                        </a:rPr>
                        <a:t>Ce fromage </a:t>
                      </a:r>
                      <a:r>
                        <a:rPr lang="en-GB" sz="2000" dirty="0" err="1">
                          <a:solidFill>
                            <a:schemeClr val="accent5">
                              <a:lumMod val="50000"/>
                            </a:schemeClr>
                          </a:solidFill>
                        </a:rPr>
                        <a:t>est</a:t>
                      </a:r>
                      <a:r>
                        <a:rPr lang="en-GB" sz="2000" dirty="0">
                          <a:solidFill>
                            <a:schemeClr val="accent5">
                              <a:lumMod val="50000"/>
                            </a:schemeClr>
                          </a:solidFill>
                        </a:rPr>
                        <a:t> </a:t>
                      </a:r>
                      <a:r>
                        <a:rPr lang="en-GB" sz="2000" b="1" dirty="0" err="1">
                          <a:solidFill>
                            <a:schemeClr val="accent5">
                              <a:lumMod val="50000"/>
                            </a:schemeClr>
                          </a:solidFill>
                        </a:rPr>
                        <a:t>meilleur</a:t>
                      </a:r>
                      <a:r>
                        <a:rPr lang="en-GB" sz="2000" dirty="0">
                          <a:solidFill>
                            <a:schemeClr val="accent5">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31" name="Picture 30" descr="green checkmark">
            <a:extLst>
              <a:ext uri="{FF2B5EF4-FFF2-40B4-BE49-F238E27FC236}">
                <a16:creationId xmlns:a16="http://schemas.microsoft.com/office/drawing/2014/main" id="{BFE82DC7-33E6-44BC-9870-4B31699EEF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6031" y="2801293"/>
            <a:ext cx="282522" cy="294294"/>
          </a:xfrm>
          <a:prstGeom prst="rect">
            <a:avLst/>
          </a:prstGeom>
        </p:spPr>
      </p:pic>
      <p:pic>
        <p:nvPicPr>
          <p:cNvPr id="32" name="Picture 31" descr="green checkmark">
            <a:extLst>
              <a:ext uri="{FF2B5EF4-FFF2-40B4-BE49-F238E27FC236}">
                <a16:creationId xmlns:a16="http://schemas.microsoft.com/office/drawing/2014/main" id="{A6CAF91F-63A4-41A4-B4EB-422879288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1231" y="3544287"/>
            <a:ext cx="282522" cy="294294"/>
          </a:xfrm>
          <a:prstGeom prst="rect">
            <a:avLst/>
          </a:prstGeom>
        </p:spPr>
      </p:pic>
      <p:pic>
        <p:nvPicPr>
          <p:cNvPr id="33" name="Picture 32" descr="green checkmark">
            <a:extLst>
              <a:ext uri="{FF2B5EF4-FFF2-40B4-BE49-F238E27FC236}">
                <a16:creationId xmlns:a16="http://schemas.microsoft.com/office/drawing/2014/main" id="{12B0F082-5A66-4FFF-B61B-C1A1C02AB6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0045" y="3955877"/>
            <a:ext cx="282522" cy="294294"/>
          </a:xfrm>
          <a:prstGeom prst="rect">
            <a:avLst/>
          </a:prstGeom>
        </p:spPr>
      </p:pic>
      <p:pic>
        <p:nvPicPr>
          <p:cNvPr id="34" name="Picture 33" descr="green checkmark">
            <a:extLst>
              <a:ext uri="{FF2B5EF4-FFF2-40B4-BE49-F238E27FC236}">
                <a16:creationId xmlns:a16="http://schemas.microsoft.com/office/drawing/2014/main" id="{7C7EAC1E-ABDD-4425-BFB2-5A1BB5CF11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6031" y="3153128"/>
            <a:ext cx="282522" cy="294294"/>
          </a:xfrm>
          <a:prstGeom prst="rect">
            <a:avLst/>
          </a:prstGeom>
        </p:spPr>
      </p:pic>
      <p:sp>
        <p:nvSpPr>
          <p:cNvPr id="35" name="Speech Bubble: Rectangle with Corners Rounded 34">
            <a:extLst>
              <a:ext uri="{FF2B5EF4-FFF2-40B4-BE49-F238E27FC236}">
                <a16:creationId xmlns:a16="http://schemas.microsoft.com/office/drawing/2014/main" id="{7B024DB2-54B7-4CA4-862C-6858DF6B324A}"/>
              </a:ext>
            </a:extLst>
          </p:cNvPr>
          <p:cNvSpPr/>
          <p:nvPr/>
        </p:nvSpPr>
        <p:spPr>
          <a:xfrm>
            <a:off x="282078" y="5175318"/>
            <a:ext cx="11261198" cy="1005194"/>
          </a:xfrm>
          <a:prstGeom prst="wedgeRoundRectCallout">
            <a:avLst>
              <a:gd name="adj1" fmla="val 19210"/>
              <a:gd name="adj2" fmla="val 47081"/>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F0302020204030204"/>
                <a:ea typeface="+mn-ea"/>
                <a:cs typeface="+mn-cs"/>
              </a:rPr>
              <a:t>Exception: General opinions </a:t>
            </a:r>
            <a:r>
              <a:rPr kumimoji="0" lang="en-US" sz="2000" b="0" i="0" u="none" strike="noStrike" kern="1200" cap="none" spc="0" normalizeH="0" baseline="0" noProof="0" dirty="0">
                <a:ln>
                  <a:noFill/>
                </a:ln>
                <a:solidFill>
                  <a:schemeClr val="bg1"/>
                </a:solidFill>
                <a:effectLst/>
                <a:uLnTx/>
                <a:uFillTx/>
                <a:latin typeface="Century Gothic" panose="020F0302020204030204"/>
                <a:ea typeface="+mn-ea"/>
                <a:cs typeface="+mn-cs"/>
              </a:rPr>
              <a:t>with</a:t>
            </a:r>
            <a:r>
              <a:rPr kumimoji="0" lang="en-US" sz="2000" b="1"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c’est</a:t>
            </a:r>
            <a:r>
              <a:rPr kumimoji="0" lang="en-US" sz="2000" b="1"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chemeClr val="bg1"/>
                </a:solidFill>
                <a:effectLst/>
                <a:uLnTx/>
                <a:uFillTx/>
                <a:latin typeface="Century Gothic" panose="020F0302020204030204"/>
                <a:ea typeface="+mn-ea"/>
                <a:cs typeface="+mn-cs"/>
              </a:rPr>
              <a:t>are normally followed by </a:t>
            </a:r>
            <a:r>
              <a:rPr kumimoji="0" lang="en-US" sz="2000" b="1" i="1" u="none" strike="noStrike" kern="1200" cap="none" spc="0" normalizeH="0" baseline="0" noProof="0" dirty="0">
                <a:ln>
                  <a:noFill/>
                </a:ln>
                <a:solidFill>
                  <a:schemeClr val="bg1"/>
                </a:solidFill>
                <a:effectLst/>
                <a:uLnTx/>
                <a:uFillTx/>
                <a:latin typeface="Century Gothic" panose="020F0302020204030204"/>
                <a:ea typeface="+mn-ea"/>
                <a:cs typeface="+mn-cs"/>
              </a:rPr>
              <a:t>bien/</a:t>
            </a:r>
            <a:r>
              <a:rPr kumimoji="0" lang="en-US" sz="2000" b="1" i="1" u="none" strike="noStrike" kern="1200" cap="none" spc="0" normalizeH="0" baseline="0" noProof="0" dirty="0" err="1">
                <a:ln>
                  <a:noFill/>
                </a:ln>
                <a:solidFill>
                  <a:schemeClr val="bg1"/>
                </a:solidFill>
                <a:effectLst/>
                <a:uLnTx/>
                <a:uFillTx/>
                <a:latin typeface="Century Gothic" panose="020F0302020204030204"/>
                <a:ea typeface="+mn-ea"/>
                <a:cs typeface="+mn-cs"/>
              </a:rPr>
              <a:t>mieux</a:t>
            </a:r>
            <a:r>
              <a:rPr kumimoji="0" lang="en-US" sz="2000" b="0" i="0" u="none" strike="noStrike" kern="1200" cap="none" spc="0" normalizeH="0" baseline="0" noProof="0" dirty="0">
                <a:ln>
                  <a:noFill/>
                </a:ln>
                <a:solidFill>
                  <a:schemeClr val="bg1"/>
                </a:solidFill>
                <a:effectLst/>
                <a:uLnTx/>
                <a:uFillTx/>
                <a:latin typeface="Century Gothic" panose="020F0302020204030204"/>
                <a:ea typeface="+mn-ea"/>
                <a:cs typeface="+mn-cs"/>
              </a:rPr>
              <a:t>:</a:t>
            </a:r>
            <a:endParaRPr kumimoji="0" lang="en-US"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rPr>
              <a:t>Le jazz, </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mn-cs"/>
              </a:rPr>
              <a:t>c'est bien</a:t>
            </a:r>
            <a:r>
              <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rPr>
              <a:t>, mais le classique, </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mn-cs"/>
              </a:rPr>
              <a:t>c'est mieux</a:t>
            </a:r>
            <a:r>
              <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rPr>
              <a:t>.</a:t>
            </a:r>
            <a:r>
              <a:rPr kumimoji="0" lang="fr-FR" sz="2000" b="0" i="0" u="none" strike="noStrike" kern="1200" cap="none" spc="0" normalizeH="0" noProof="0" dirty="0">
                <a:ln>
                  <a:noFill/>
                </a:ln>
                <a:solidFill>
                  <a:schemeClr val="bg1"/>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rPr>
              <a:t>Jazz </a:t>
            </a:r>
            <a:r>
              <a:rPr kumimoji="0" lang="fr-FR" sz="2000" b="0" i="0" u="none" strike="noStrike" kern="1200" cap="none" spc="0" normalizeH="0" baseline="0" noProof="0" dirty="0" err="1">
                <a:ln>
                  <a:noFill/>
                </a:ln>
                <a:solidFill>
                  <a:schemeClr val="bg1"/>
                </a:solidFill>
                <a:effectLst/>
                <a:uLnTx/>
                <a:uFillTx/>
                <a:latin typeface="Century Gothic" panose="020F0302020204030204"/>
                <a:ea typeface="+mn-ea"/>
                <a:cs typeface="+mn-cs"/>
              </a:rPr>
              <a:t>is</a:t>
            </a:r>
            <a:r>
              <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mn-cs"/>
              </a:rPr>
              <a:t>good</a:t>
            </a:r>
            <a:r>
              <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rPr>
              <a:t>, but </a:t>
            </a:r>
            <a:r>
              <a:rPr kumimoji="0" lang="fr-FR" sz="2000" b="0" i="0" u="none" strike="noStrike" kern="1200" cap="none" spc="0" normalizeH="0" baseline="0" noProof="0" dirty="0" err="1">
                <a:ln>
                  <a:noFill/>
                </a:ln>
                <a:solidFill>
                  <a:schemeClr val="bg1"/>
                </a:solidFill>
                <a:effectLst/>
                <a:uLnTx/>
                <a:uFillTx/>
                <a:latin typeface="Century Gothic" panose="020F0302020204030204"/>
                <a:ea typeface="+mn-ea"/>
                <a:cs typeface="+mn-cs"/>
              </a:rPr>
              <a:t>classical</a:t>
            </a:r>
            <a:r>
              <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chemeClr val="bg1"/>
                </a:solidFill>
                <a:effectLst/>
                <a:uLnTx/>
                <a:uFillTx/>
                <a:latin typeface="Century Gothic" panose="020F0302020204030204"/>
                <a:ea typeface="+mn-ea"/>
                <a:cs typeface="+mn-cs"/>
              </a:rPr>
              <a:t>is</a:t>
            </a:r>
            <a:r>
              <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better</a:t>
            </a:r>
            <a:r>
              <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rPr>
              <a:t>.</a:t>
            </a:r>
            <a:endParaRPr kumimoji="0" lang="en-US"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E06F078C-BF0F-4A96-BF09-876BE7FA99B7}"/>
              </a:ext>
            </a:extLst>
          </p:cNvPr>
          <p:cNvSpPr txBox="1"/>
          <p:nvPr/>
        </p:nvSpPr>
        <p:spPr>
          <a:xfrm>
            <a:off x="837957" y="2757033"/>
            <a:ext cx="1679818" cy="338554"/>
          </a:xfrm>
          <a:prstGeom prst="rect">
            <a:avLst/>
          </a:prstGeom>
          <a:solidFill>
            <a:srgbClr val="F8D7CD"/>
          </a:solidFill>
        </p:spPr>
        <p:txBody>
          <a:bodyPr wrap="square" tIns="0" bIns="0" rtlCol="0">
            <a:spAutoFit/>
          </a:bodyPr>
          <a:lstStyle/>
          <a:p>
            <a:r>
              <a:rPr lang="en-GB" sz="2200" dirty="0">
                <a:solidFill>
                  <a:schemeClr val="accent1">
                    <a:lumMod val="50000"/>
                  </a:schemeClr>
                </a:solidFill>
              </a:rPr>
              <a:t>__________</a:t>
            </a:r>
            <a:endParaRPr lang="fr-FR" sz="2200" dirty="0">
              <a:solidFill>
                <a:schemeClr val="accent1">
                  <a:lumMod val="50000"/>
                </a:schemeClr>
              </a:solidFill>
            </a:endParaRPr>
          </a:p>
        </p:txBody>
      </p:sp>
      <p:sp>
        <p:nvSpPr>
          <p:cNvPr id="14" name="TextBox 13">
            <a:extLst>
              <a:ext uri="{FF2B5EF4-FFF2-40B4-BE49-F238E27FC236}">
                <a16:creationId xmlns:a16="http://schemas.microsoft.com/office/drawing/2014/main" id="{D513A9D4-9789-41CE-BB3F-C921D2795387}"/>
              </a:ext>
            </a:extLst>
          </p:cNvPr>
          <p:cNvSpPr txBox="1"/>
          <p:nvPr/>
        </p:nvSpPr>
        <p:spPr>
          <a:xfrm>
            <a:off x="837958" y="3151298"/>
            <a:ext cx="1190868" cy="338554"/>
          </a:xfrm>
          <a:prstGeom prst="rect">
            <a:avLst/>
          </a:prstGeom>
          <a:solidFill>
            <a:srgbClr val="FCECE8"/>
          </a:solidFill>
        </p:spPr>
        <p:txBody>
          <a:bodyPr wrap="square" tIns="0" bIns="0" rtlCol="0">
            <a:spAutoFit/>
          </a:bodyPr>
          <a:lstStyle/>
          <a:p>
            <a:pPr algn="ctr"/>
            <a:r>
              <a:rPr lang="en-GB" sz="2200" dirty="0">
                <a:solidFill>
                  <a:schemeClr val="accent1">
                    <a:lumMod val="50000"/>
                  </a:schemeClr>
                </a:solidFill>
              </a:rPr>
              <a:t>_______</a:t>
            </a:r>
            <a:endParaRPr lang="fr-FR" sz="2200" dirty="0">
              <a:solidFill>
                <a:schemeClr val="accent1">
                  <a:lumMod val="50000"/>
                </a:schemeClr>
              </a:solidFill>
            </a:endParaRPr>
          </a:p>
        </p:txBody>
      </p:sp>
      <p:sp>
        <p:nvSpPr>
          <p:cNvPr id="15" name="TextBox 14">
            <a:extLst>
              <a:ext uri="{FF2B5EF4-FFF2-40B4-BE49-F238E27FC236}">
                <a16:creationId xmlns:a16="http://schemas.microsoft.com/office/drawing/2014/main" id="{08735CB7-D53C-45EE-BF30-88A0E53FBF96}"/>
              </a:ext>
            </a:extLst>
          </p:cNvPr>
          <p:cNvSpPr txBox="1"/>
          <p:nvPr/>
        </p:nvSpPr>
        <p:spPr>
          <a:xfrm>
            <a:off x="837957" y="3545563"/>
            <a:ext cx="1470268" cy="338554"/>
          </a:xfrm>
          <a:prstGeom prst="rect">
            <a:avLst/>
          </a:prstGeom>
          <a:solidFill>
            <a:srgbClr val="F8D7CD"/>
          </a:solidFill>
        </p:spPr>
        <p:txBody>
          <a:bodyPr wrap="square" tIns="0" bIns="0" rtlCol="0">
            <a:spAutoFit/>
          </a:bodyPr>
          <a:lstStyle/>
          <a:p>
            <a:pPr algn="ctr"/>
            <a:r>
              <a:rPr lang="en-GB" sz="2200" dirty="0">
                <a:solidFill>
                  <a:schemeClr val="accent1">
                    <a:lumMod val="50000"/>
                  </a:schemeClr>
                </a:solidFill>
              </a:rPr>
              <a:t>_________</a:t>
            </a:r>
            <a:endParaRPr lang="fr-FR" sz="2200" dirty="0">
              <a:solidFill>
                <a:schemeClr val="accent1">
                  <a:lumMod val="50000"/>
                </a:schemeClr>
              </a:solidFill>
            </a:endParaRPr>
          </a:p>
        </p:txBody>
      </p:sp>
      <p:sp>
        <p:nvSpPr>
          <p:cNvPr id="16" name="TextBox 15">
            <a:extLst>
              <a:ext uri="{FF2B5EF4-FFF2-40B4-BE49-F238E27FC236}">
                <a16:creationId xmlns:a16="http://schemas.microsoft.com/office/drawing/2014/main" id="{B4501720-6FD3-466B-B850-CEE44A4CB4A7}"/>
              </a:ext>
            </a:extLst>
          </p:cNvPr>
          <p:cNvSpPr txBox="1"/>
          <p:nvPr/>
        </p:nvSpPr>
        <p:spPr>
          <a:xfrm>
            <a:off x="837957" y="3939829"/>
            <a:ext cx="1978268" cy="338554"/>
          </a:xfrm>
          <a:prstGeom prst="rect">
            <a:avLst/>
          </a:prstGeom>
          <a:solidFill>
            <a:srgbClr val="FCECE8"/>
          </a:solidFill>
        </p:spPr>
        <p:txBody>
          <a:bodyPr wrap="square" tIns="0" bIns="0" rtlCol="0">
            <a:spAutoFit/>
          </a:bodyPr>
          <a:lstStyle/>
          <a:p>
            <a:r>
              <a:rPr lang="en-GB" sz="2200" dirty="0">
                <a:solidFill>
                  <a:schemeClr val="accent1">
                    <a:lumMod val="50000"/>
                  </a:schemeClr>
                </a:solidFill>
              </a:rPr>
              <a:t>_________</a:t>
            </a:r>
            <a:endParaRPr lang="fr-FR" sz="2200" dirty="0">
              <a:solidFill>
                <a:schemeClr val="accent1">
                  <a:lumMod val="50000"/>
                </a:schemeClr>
              </a:solidFill>
            </a:endParaRPr>
          </a:p>
        </p:txBody>
      </p:sp>
      <p:sp>
        <p:nvSpPr>
          <p:cNvPr id="19" name="TextBox 18">
            <a:extLst>
              <a:ext uri="{FF2B5EF4-FFF2-40B4-BE49-F238E27FC236}">
                <a16:creationId xmlns:a16="http://schemas.microsoft.com/office/drawing/2014/main" id="{C147196B-F0E1-4BFF-AC6A-112A304C997F}"/>
              </a:ext>
            </a:extLst>
          </p:cNvPr>
          <p:cNvSpPr txBox="1"/>
          <p:nvPr/>
        </p:nvSpPr>
        <p:spPr>
          <a:xfrm>
            <a:off x="166007" y="1322774"/>
            <a:ext cx="11743914"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The English word ‘</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better</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can be an adjective </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or</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an adverb – you cannot tell from it whether a noun or verb is being described. The French translation </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en-GB" sz="22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mieux</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2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or </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en-GB" sz="22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meilleur</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en-GB" sz="22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lang="en-GB" sz="2200" dirty="0">
                <a:solidFill>
                  <a:schemeClr val="accent5">
                    <a:lumMod val="50000"/>
                  </a:schemeClr>
                </a:solidFill>
                <a:latin typeface="Century Gothic" panose="020F0302020204030204"/>
              </a:rPr>
              <a:t>gives us this information.</a:t>
            </a:r>
            <a:endPar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517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P spid="2"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Adjectif</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adverbe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170883"/>
            <a:ext cx="11640525"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Qui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prend</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notes, Sara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Sandrine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Sandrine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prend</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notes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parce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ordinateur</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meilleur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Tu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veux</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chanter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peux</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chanter.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voix</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chantes</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meilleure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Tu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préfères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footballeur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préfère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Messi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parce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il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mieux</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4. Tu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prends</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le bus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le train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Je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prends</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le train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puisqu’</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il</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 il voyage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meilleur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5. Il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choisit</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l’histoire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les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maths</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Il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choisit</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l’histoire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Il </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travaille</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 la </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professeure</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mieux</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dans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cette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classe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 name="TextBox 2"/>
          <p:cNvSpPr txBox="1"/>
          <p:nvPr/>
        </p:nvSpPr>
        <p:spPr>
          <a:xfrm>
            <a:off x="180000" y="1236601"/>
            <a:ext cx="42824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Choisis les mots corrects!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9" name="Straight Connector 8"/>
          <p:cNvCxnSpPr>
            <a:cxnSpLocks/>
          </p:cNvCxnSpPr>
          <p:nvPr/>
        </p:nvCxnSpPr>
        <p:spPr>
          <a:xfrm>
            <a:off x="7542796" y="2297238"/>
            <a:ext cx="917744" cy="0"/>
          </a:xfrm>
          <a:prstGeom prst="line">
            <a:avLst/>
          </a:prstGeom>
          <a:ln w="76200">
            <a:solidFill>
              <a:srgbClr val="E87D1E"/>
            </a:solidFill>
          </a:ln>
        </p:spPr>
        <p:style>
          <a:lnRef idx="3">
            <a:schemeClr val="dk1"/>
          </a:lnRef>
          <a:fillRef idx="0">
            <a:schemeClr val="dk1"/>
          </a:fillRef>
          <a:effectRef idx="2">
            <a:schemeClr val="dk1"/>
          </a:effectRef>
          <a:fontRef idx="minor">
            <a:schemeClr val="tx1"/>
          </a:fontRef>
        </p:style>
      </p:cxnSp>
      <p:cxnSp>
        <p:nvCxnSpPr>
          <p:cNvPr id="10" name="Straight Connector 9"/>
          <p:cNvCxnSpPr>
            <a:cxnSpLocks/>
          </p:cNvCxnSpPr>
          <p:nvPr/>
        </p:nvCxnSpPr>
        <p:spPr>
          <a:xfrm>
            <a:off x="4825051" y="3192349"/>
            <a:ext cx="1226033" cy="0"/>
          </a:xfrm>
          <a:prstGeom prst="line">
            <a:avLst/>
          </a:prstGeom>
          <a:ln w="76200">
            <a:solidFill>
              <a:srgbClr val="E87D1E"/>
            </a:solidFill>
          </a:ln>
        </p:spPr>
        <p:style>
          <a:lnRef idx="3">
            <a:schemeClr val="dk1"/>
          </a:lnRef>
          <a:fillRef idx="0">
            <a:schemeClr val="dk1"/>
          </a:fillRef>
          <a:effectRef idx="2">
            <a:schemeClr val="dk1"/>
          </a:effectRef>
          <a:fontRef idx="minor">
            <a:schemeClr val="tx1"/>
          </a:fontRef>
        </p:style>
      </p:cxnSp>
      <p:cxnSp>
        <p:nvCxnSpPr>
          <p:cNvPr id="11" name="Straight Connector 10"/>
          <p:cNvCxnSpPr>
            <a:cxnSpLocks/>
          </p:cNvCxnSpPr>
          <p:nvPr/>
        </p:nvCxnSpPr>
        <p:spPr>
          <a:xfrm>
            <a:off x="4718050" y="4136925"/>
            <a:ext cx="547334" cy="0"/>
          </a:xfrm>
          <a:prstGeom prst="line">
            <a:avLst/>
          </a:prstGeom>
          <a:ln w="76200">
            <a:solidFill>
              <a:srgbClr val="E87D1E"/>
            </a:solidFill>
          </a:ln>
        </p:spPr>
        <p:style>
          <a:lnRef idx="3">
            <a:schemeClr val="dk1"/>
          </a:lnRef>
          <a:fillRef idx="0">
            <a:schemeClr val="dk1"/>
          </a:fillRef>
          <a:effectRef idx="2">
            <a:schemeClr val="dk1"/>
          </a:effectRef>
          <a:fontRef idx="minor">
            <a:schemeClr val="tx1"/>
          </a:fontRef>
        </p:style>
      </p:cxnSp>
      <p:cxnSp>
        <p:nvCxnSpPr>
          <p:cNvPr id="12" name="Straight Connector 11"/>
          <p:cNvCxnSpPr>
            <a:cxnSpLocks/>
          </p:cNvCxnSpPr>
          <p:nvPr/>
        </p:nvCxnSpPr>
        <p:spPr>
          <a:xfrm>
            <a:off x="4256559" y="5072324"/>
            <a:ext cx="1181509" cy="0"/>
          </a:xfrm>
          <a:prstGeom prst="line">
            <a:avLst/>
          </a:prstGeom>
          <a:ln w="76200">
            <a:solidFill>
              <a:srgbClr val="E87D1E"/>
            </a:solidFill>
          </a:ln>
        </p:spPr>
        <p:style>
          <a:lnRef idx="3">
            <a:schemeClr val="dk1"/>
          </a:lnRef>
          <a:fillRef idx="0">
            <a:schemeClr val="dk1"/>
          </a:fillRef>
          <a:effectRef idx="2">
            <a:schemeClr val="dk1"/>
          </a:effectRef>
          <a:fontRef idx="minor">
            <a:schemeClr val="tx1"/>
          </a:fontRef>
        </p:style>
      </p:cxnSp>
      <p:cxnSp>
        <p:nvCxnSpPr>
          <p:cNvPr id="13" name="Straight Connector 12"/>
          <p:cNvCxnSpPr>
            <a:cxnSpLocks/>
          </p:cNvCxnSpPr>
          <p:nvPr/>
        </p:nvCxnSpPr>
        <p:spPr>
          <a:xfrm>
            <a:off x="3953986" y="5944820"/>
            <a:ext cx="2180686" cy="0"/>
          </a:xfrm>
          <a:prstGeom prst="line">
            <a:avLst/>
          </a:prstGeom>
          <a:ln w="76200">
            <a:solidFill>
              <a:srgbClr val="E87D1E"/>
            </a:solidFill>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6457245" y="268763"/>
            <a:ext cx="1791991" cy="461665"/>
          </a:xfrm>
          <a:prstGeom prst="rect">
            <a:avLst/>
          </a:prstGeom>
          <a:noFill/>
          <a:ln>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Réponses</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pic>
        <p:nvPicPr>
          <p:cNvPr id="18" name="Picture 17" descr="A picture containing doll, shirt&#10;&#10;Description automatically generated">
            <a:extLst>
              <a:ext uri="{FF2B5EF4-FFF2-40B4-BE49-F238E27FC236}">
                <a16:creationId xmlns:a16="http://schemas.microsoft.com/office/drawing/2014/main" id="{A5EFF75F-ACE8-45B3-BA92-748F92187A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2401" y="-161925"/>
            <a:ext cx="1416875" cy="1416875"/>
          </a:xfrm>
          <a:prstGeom prst="rect">
            <a:avLst/>
          </a:prstGeom>
        </p:spPr>
      </p:pic>
      <p:sp>
        <p:nvSpPr>
          <p:cNvPr id="21" name="TextBox 20">
            <a:extLst>
              <a:ext uri="{FF2B5EF4-FFF2-40B4-BE49-F238E27FC236}">
                <a16:creationId xmlns:a16="http://schemas.microsoft.com/office/drawing/2014/main" id="{D064ABD8-5DDA-458C-B590-7A67F6531CA9}"/>
              </a:ext>
            </a:extLst>
          </p:cNvPr>
          <p:cNvSpPr txBox="1"/>
          <p:nvPr/>
        </p:nvSpPr>
        <p:spPr>
          <a:xfrm>
            <a:off x="8460540" y="239869"/>
            <a:ext cx="1440730" cy="783193"/>
          </a:xfrm>
          <a:prstGeom prst="wedgeRoundRectCallout">
            <a:avLst>
              <a:gd name="adj1" fmla="val 61180"/>
              <a:gd name="adj2" fmla="val 22892"/>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voix</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voice</a:t>
            </a:r>
          </a:p>
        </p:txBody>
      </p:sp>
      <p:pic>
        <p:nvPicPr>
          <p:cNvPr id="2050" name="Picture 2" descr="Gull, Seagull, Sea-Gull, Bird, Wildlife">
            <a:extLst>
              <a:ext uri="{FF2B5EF4-FFF2-40B4-BE49-F238E27FC236}">
                <a16:creationId xmlns:a16="http://schemas.microsoft.com/office/drawing/2014/main" id="{5D1C35B9-9099-49B4-8E2F-92DD678057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6621" y="3057976"/>
            <a:ext cx="1112484" cy="927070"/>
          </a:xfrm>
          <a:prstGeom prst="rect">
            <a:avLst/>
          </a:prstGeom>
          <a:noFill/>
          <a:extLst>
            <a:ext uri="{909E8E84-426E-40DD-AFC4-6F175D3DCCD1}">
              <a14:hiddenFill xmlns:a14="http://schemas.microsoft.com/office/drawing/2010/main">
                <a:solidFill>
                  <a:srgbClr val="FFFFFF"/>
                </a:solidFill>
              </a14:hiddenFill>
            </a:ext>
          </a:extLst>
        </p:spPr>
      </p:pic>
      <p:sp>
        <p:nvSpPr>
          <p:cNvPr id="25" name="Speech Bubble: Oval 24">
            <a:extLst>
              <a:ext uri="{FF2B5EF4-FFF2-40B4-BE49-F238E27FC236}">
                <a16:creationId xmlns:a16="http://schemas.microsoft.com/office/drawing/2014/main" id="{056DA34D-20CC-4C9D-A601-7D5535D65328}"/>
              </a:ext>
            </a:extLst>
          </p:cNvPr>
          <p:cNvSpPr/>
          <p:nvPr/>
        </p:nvSpPr>
        <p:spPr>
          <a:xfrm>
            <a:off x="9441694" y="3192349"/>
            <a:ext cx="811038" cy="632632"/>
          </a:xfrm>
          <a:prstGeom prst="wedgeEllipseCallout">
            <a:avLst>
              <a:gd name="adj1" fmla="val -66718"/>
              <a:gd name="adj2" fmla="val -43383"/>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2052" name="Picture 4" descr="Bird, Tweeting, Singing, Melody, Song, Animal, Spring">
            <a:extLst>
              <a:ext uri="{FF2B5EF4-FFF2-40B4-BE49-F238E27FC236}">
                <a16:creationId xmlns:a16="http://schemas.microsoft.com/office/drawing/2014/main" id="{09A65ED6-A336-4767-9634-7344C513BE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73576" y="2853849"/>
            <a:ext cx="1191400" cy="1309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39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Meilleur(e) </a:t>
            </a:r>
            <a:r>
              <a:rPr lang="en-GB" sz="3600" b="1" dirty="0" err="1">
                <a:solidFill>
                  <a:schemeClr val="bg1"/>
                </a:solidFill>
              </a:rPr>
              <a:t>ou</a:t>
            </a:r>
            <a:r>
              <a:rPr lang="en-GB" sz="3600" b="1" dirty="0">
                <a:solidFill>
                  <a:schemeClr val="bg1"/>
                </a:solidFill>
              </a:rPr>
              <a:t> </a:t>
            </a:r>
            <a:r>
              <a:rPr lang="en-GB" sz="3600" b="1" dirty="0" err="1">
                <a:solidFill>
                  <a:schemeClr val="bg1"/>
                </a:solidFill>
              </a:rPr>
              <a:t>mieux</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76457" y="1163992"/>
            <a:ext cx="12115543" cy="5100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Comment </a:t>
            </a:r>
            <a:r>
              <a:rPr lang="en-US" sz="2400" dirty="0" err="1">
                <a:solidFill>
                  <a:srgbClr val="4472C4">
                    <a:lumMod val="50000"/>
                  </a:srgbClr>
                </a:solidFill>
                <a:latin typeface="Century Gothic" panose="020F0302020204030204"/>
              </a:rPr>
              <a:t>dit</a:t>
            </a:r>
            <a:r>
              <a:rPr lang="en-US" sz="2400" dirty="0">
                <a:solidFill>
                  <a:srgbClr val="4472C4">
                    <a:lumMod val="50000"/>
                  </a:srgbClr>
                </a:solidFill>
                <a:latin typeface="Century Gothic" panose="020F0302020204030204"/>
              </a:rPr>
              <a:t>-on ‘better’?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mieux</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meilleur</a:t>
            </a:r>
            <a:r>
              <a:rPr lang="en-US" sz="2400" b="1" dirty="0">
                <a:solidFill>
                  <a:srgbClr val="4472C4">
                    <a:lumMod val="50000"/>
                  </a:srgbClr>
                </a:solidFill>
                <a:latin typeface="Century Gothic" panose="020F0302020204030204"/>
              </a:rPr>
              <a:t>(e)</a:t>
            </a:r>
            <a:r>
              <a:rPr lang="en-US" sz="2400" dirty="0">
                <a:solidFill>
                  <a:srgbClr val="4472C4">
                    <a:lumMod val="50000"/>
                  </a:srgbClr>
                </a:solidFill>
                <a:latin typeface="Century Gothic" panose="020F0302020204030204"/>
              </a:rPr>
              <a:t>.</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lang="en-US" sz="2400" dirty="0" err="1">
                <a:solidFill>
                  <a:srgbClr val="4472C4">
                    <a:lumMod val="50000"/>
                  </a:srgbClr>
                </a:solidFill>
                <a:latin typeface="Century Gothic" panose="020F0302020204030204"/>
              </a:rPr>
              <a:t>J’aime</a:t>
            </a:r>
            <a:r>
              <a:rPr lang="en-US" sz="2400" dirty="0">
                <a:solidFill>
                  <a:srgbClr val="4472C4">
                    <a:lumMod val="50000"/>
                  </a:srgbClr>
                </a:solidFill>
                <a:latin typeface="Century Gothic" panose="020F0302020204030204"/>
              </a:rPr>
              <a:t> le pain </a:t>
            </a:r>
            <a:r>
              <a:rPr lang="en-US" sz="2400" dirty="0" err="1">
                <a:solidFill>
                  <a:srgbClr val="4472C4">
                    <a:lumMod val="50000"/>
                  </a:srgbClr>
                </a:solidFill>
                <a:latin typeface="Century Gothic" panose="020F0302020204030204"/>
              </a:rPr>
              <a:t>fran</a:t>
            </a:r>
            <a:r>
              <a:rPr lang="en-US" sz="2400" dirty="0" err="1">
                <a:solidFill>
                  <a:srgbClr val="4472C4">
                    <a:lumMod val="50000"/>
                  </a:srgbClr>
                </a:solidFill>
                <a:latin typeface="Century Gothic" panose="020B0502020202020204" pitchFamily="34" charset="0"/>
              </a:rPr>
              <a:t>çais</a:t>
            </a:r>
            <a:r>
              <a:rPr lang="en-US" sz="2400" dirty="0">
                <a:solidFill>
                  <a:srgbClr val="4472C4">
                    <a:lumMod val="50000"/>
                  </a:srgbClr>
                </a:solidFill>
                <a:latin typeface="Century Gothic" panose="020B0502020202020204" pitchFamily="34" charset="0"/>
              </a:rPr>
              <a:t>, </a:t>
            </a:r>
            <a:r>
              <a:rPr lang="en-US" sz="2400" dirty="0" err="1">
                <a:solidFill>
                  <a:srgbClr val="4472C4">
                    <a:lumMod val="50000"/>
                  </a:srgbClr>
                </a:solidFill>
                <a:latin typeface="Century Gothic" panose="020B0502020202020204" pitchFamily="34" charset="0"/>
              </a:rPr>
              <a:t>mais</a:t>
            </a:r>
            <a:r>
              <a:rPr lang="en-US" sz="2400" dirty="0">
                <a:solidFill>
                  <a:srgbClr val="4472C4">
                    <a:lumMod val="50000"/>
                  </a:srgbClr>
                </a:solidFill>
                <a:latin typeface="Century Gothic" panose="020B0502020202020204" pitchFamily="34" charset="0"/>
              </a:rPr>
              <a:t> </a:t>
            </a:r>
            <a:r>
              <a:rPr lang="en-US" sz="2400" dirty="0" err="1">
                <a:solidFill>
                  <a:srgbClr val="4472C4">
                    <a:lumMod val="50000"/>
                  </a:srgbClr>
                </a:solidFill>
                <a:latin typeface="Century Gothic" panose="020B0502020202020204" pitchFamily="34" charset="0"/>
              </a:rPr>
              <a:t>ce</a:t>
            </a:r>
            <a:r>
              <a:rPr lang="en-US" sz="2400" dirty="0">
                <a:solidFill>
                  <a:srgbClr val="4472C4">
                    <a:lumMod val="50000"/>
                  </a:srgbClr>
                </a:solidFill>
                <a:latin typeface="Century Gothic" panose="020B0502020202020204" pitchFamily="34" charset="0"/>
              </a:rPr>
              <a:t> pain </a:t>
            </a:r>
            <a:r>
              <a:rPr lang="en-US" sz="2400" dirty="0" err="1">
                <a:solidFill>
                  <a:srgbClr val="4472C4">
                    <a:lumMod val="50000"/>
                  </a:srgbClr>
                </a:solidFill>
                <a:latin typeface="Century Gothic" panose="020B0502020202020204" pitchFamily="34" charset="0"/>
              </a:rPr>
              <a:t>anglais</a:t>
            </a:r>
            <a:r>
              <a:rPr lang="en-US" sz="2400" dirty="0">
                <a:solidFill>
                  <a:srgbClr val="4472C4">
                    <a:lumMod val="50000"/>
                  </a:srgbClr>
                </a:solidFill>
                <a:latin typeface="Century Gothic" panose="020B0502020202020204" pitchFamily="34" charset="0"/>
              </a:rPr>
              <a:t> </a:t>
            </a:r>
            <a:r>
              <a:rPr lang="en-US" sz="2400" dirty="0" err="1">
                <a:solidFill>
                  <a:srgbClr val="4472C4">
                    <a:lumMod val="50000"/>
                  </a:srgbClr>
                </a:solidFill>
                <a:latin typeface="Century Gothic" panose="020B0502020202020204" pitchFamily="34" charset="0"/>
              </a:rPr>
              <a:t>est</a:t>
            </a:r>
            <a:r>
              <a:rPr lang="en-US" sz="2400" dirty="0">
                <a:solidFill>
                  <a:srgbClr val="4472C4">
                    <a:lumMod val="50000"/>
                  </a:srgbClr>
                </a:solidFill>
                <a:latin typeface="Century Gothic" panose="020B0502020202020204" pitchFamily="34" charset="0"/>
              </a:rPr>
              <a:t> __________.</a:t>
            </a:r>
            <a:endParaRPr lang="en-US" sz="24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lang="en-US" sz="2400" dirty="0">
                <a:solidFill>
                  <a:srgbClr val="4472C4">
                    <a:lumMod val="50000"/>
                  </a:srgbClr>
                </a:solidFill>
                <a:latin typeface="Century Gothic" panose="020F0302020204030204"/>
              </a:rPr>
              <a:t>Il parle bien </a:t>
            </a:r>
            <a:r>
              <a:rPr lang="en-US" sz="2400" dirty="0" err="1">
                <a:solidFill>
                  <a:srgbClr val="4472C4">
                    <a:lumMod val="50000"/>
                  </a:srgbClr>
                </a:solidFill>
                <a:latin typeface="Century Gothic" panose="020F0302020204030204"/>
              </a:rPr>
              <a:t>italien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mais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tu</a:t>
            </a:r>
            <a:r>
              <a:rPr lang="en-US" sz="2400" dirty="0">
                <a:solidFill>
                  <a:srgbClr val="4472C4">
                    <a:lumMod val="50000"/>
                  </a:srgbClr>
                </a:solidFill>
                <a:latin typeface="Century Gothic" panose="020F0302020204030204"/>
              </a:rPr>
              <a:t> parles __________ </a:t>
            </a:r>
            <a:r>
              <a:rPr lang="en-US" sz="2400" dirty="0" err="1">
                <a:solidFill>
                  <a:srgbClr val="4472C4">
                    <a:lumMod val="50000"/>
                  </a:srgbClr>
                </a:solidFill>
                <a:latin typeface="Century Gothic" panose="020F0302020204030204"/>
              </a:rPr>
              <a:t>italien</a:t>
            </a:r>
            <a:r>
              <a:rPr lang="en-US" sz="2400" dirty="0">
                <a:solidFill>
                  <a:srgbClr val="4472C4">
                    <a:lumMod val="50000"/>
                  </a:srgbClr>
                </a:solidFill>
                <a:latin typeface="Century Gothic" panose="020F0302020204030204"/>
              </a:rPr>
              <a:t>.</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général</a:t>
            </a:r>
            <a:r>
              <a:rPr lang="en-US" sz="2400" dirty="0">
                <a:solidFill>
                  <a:srgbClr val="4472C4">
                    <a:lumMod val="50000"/>
                  </a:srgbClr>
                </a:solidFill>
                <a:latin typeface="Century Gothic" panose="020F0302020204030204"/>
              </a:rPr>
              <a:t>, il ne </a:t>
            </a:r>
            <a:r>
              <a:rPr lang="en-US" sz="2400" dirty="0" err="1">
                <a:solidFill>
                  <a:srgbClr val="4472C4">
                    <a:lumMod val="50000"/>
                  </a:srgbClr>
                </a:solidFill>
                <a:latin typeface="Century Gothic" panose="020F0302020204030204"/>
              </a:rPr>
              <a:t>réussit</a:t>
            </a:r>
            <a:r>
              <a:rPr lang="en-US" sz="2400" dirty="0">
                <a:solidFill>
                  <a:srgbClr val="4472C4">
                    <a:lumMod val="50000"/>
                  </a:srgbClr>
                </a:solidFill>
                <a:latin typeface="Century Gothic" panose="020F0302020204030204"/>
              </a:rPr>
              <a:t> pas les examens, </a:t>
            </a:r>
            <a:r>
              <a:rPr lang="en-US" sz="2400" dirty="0" err="1">
                <a:solidFill>
                  <a:srgbClr val="4472C4">
                    <a:lumMod val="50000"/>
                  </a:srgbClr>
                </a:solidFill>
                <a:latin typeface="Century Gothic" panose="020F0302020204030204"/>
              </a:rPr>
              <a:t>mais</a:t>
            </a:r>
            <a:r>
              <a:rPr lang="en-US" sz="2400" dirty="0">
                <a:solidFill>
                  <a:srgbClr val="4472C4">
                    <a:lumMod val="50000"/>
                  </a:srgbClr>
                </a:solidFill>
                <a:latin typeface="Century Gothic" panose="020F0302020204030204"/>
              </a:rPr>
              <a:t> il </a:t>
            </a:r>
            <a:r>
              <a:rPr lang="en-US" sz="2400" dirty="0" err="1">
                <a:solidFill>
                  <a:srgbClr val="4472C4">
                    <a:lumMod val="50000"/>
                  </a:srgbClr>
                </a:solidFill>
                <a:latin typeface="Century Gothic" panose="020F0302020204030204"/>
              </a:rPr>
              <a:t>étudie</a:t>
            </a:r>
            <a:r>
              <a:rPr lang="en-US" sz="2400" dirty="0">
                <a:solidFill>
                  <a:srgbClr val="4472C4">
                    <a:lumMod val="50000"/>
                  </a:srgbClr>
                </a:solidFill>
                <a:latin typeface="Century Gothic" panose="020F0302020204030204"/>
              </a:rPr>
              <a:t> __________ </a:t>
            </a:r>
            <a:r>
              <a:rPr lang="en-US" sz="2400" dirty="0" err="1">
                <a:solidFill>
                  <a:srgbClr val="4472C4">
                    <a:lumMod val="50000"/>
                  </a:srgbClr>
                </a:solidFill>
                <a:latin typeface="Century Gothic" panose="020F0302020204030204"/>
              </a:rPr>
              <a:t>maintenant</a:t>
            </a:r>
            <a:r>
              <a:rPr lang="en-US" sz="2400" dirty="0">
                <a:solidFill>
                  <a:srgbClr val="4472C4">
                    <a:lumMod val="50000"/>
                  </a:srgbClr>
                </a:solidFill>
                <a:latin typeface="Century Gothic" panose="020F0302020204030204"/>
              </a:rPr>
              <a:t>.</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lang="en-US" sz="2400" dirty="0" err="1">
                <a:solidFill>
                  <a:srgbClr val="4472C4">
                    <a:lumMod val="50000"/>
                  </a:srgbClr>
                </a:solidFill>
                <a:latin typeface="Century Gothic" panose="020F0302020204030204"/>
              </a:rPr>
              <a:t>Normalement</a:t>
            </a:r>
            <a:r>
              <a:rPr lang="en-US" sz="2400" dirty="0">
                <a:solidFill>
                  <a:srgbClr val="4472C4">
                    <a:lumMod val="50000"/>
                  </a:srgbClr>
                </a:solidFill>
                <a:latin typeface="Century Gothic" panose="020F0302020204030204"/>
              </a:rPr>
              <a:t>, je </a:t>
            </a:r>
            <a:r>
              <a:rPr lang="en-US" sz="2400" dirty="0" err="1">
                <a:solidFill>
                  <a:srgbClr val="4472C4">
                    <a:lumMod val="50000"/>
                  </a:srgbClr>
                </a:solidFill>
                <a:latin typeface="Century Gothic" panose="020F0302020204030204"/>
              </a:rPr>
              <a:t>préfère</a:t>
            </a:r>
            <a:r>
              <a:rPr lang="en-US" sz="2400" dirty="0">
                <a:solidFill>
                  <a:srgbClr val="4472C4">
                    <a:lumMod val="50000"/>
                  </a:srgbClr>
                </a:solidFill>
                <a:latin typeface="Century Gothic" panose="020F0302020204030204"/>
              </a:rPr>
              <a:t> le café, </a:t>
            </a:r>
            <a:r>
              <a:rPr lang="en-US" sz="2400" dirty="0" err="1">
                <a:solidFill>
                  <a:srgbClr val="4472C4">
                    <a:lumMod val="50000"/>
                  </a:srgbClr>
                </a:solidFill>
                <a:latin typeface="Century Gothic" panose="020F0302020204030204"/>
              </a:rPr>
              <a:t>mais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thé</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est</a:t>
            </a:r>
            <a:r>
              <a:rPr lang="en-US" sz="2400" dirty="0">
                <a:solidFill>
                  <a:srgbClr val="4472C4">
                    <a:lumMod val="50000"/>
                  </a:srgbClr>
                </a:solidFill>
                <a:latin typeface="Century Gothic" panose="020F0302020204030204"/>
              </a:rPr>
              <a:t> __________.</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lang="en-US" sz="2400" dirty="0">
                <a:solidFill>
                  <a:srgbClr val="4472C4">
                    <a:lumMod val="50000"/>
                  </a:srgbClr>
                </a:solidFill>
                <a:latin typeface="Century Gothic" panose="020F0302020204030204"/>
              </a:rPr>
              <a:t>Tu as plus de livres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anglais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parce</a:t>
            </a:r>
            <a:r>
              <a:rPr lang="en-US" sz="2400" dirty="0">
                <a:solidFill>
                  <a:srgbClr val="4472C4">
                    <a:lumMod val="50000"/>
                  </a:srgbClr>
                </a:solidFill>
                <a:latin typeface="Century Gothic" panose="020F0302020204030204"/>
              </a:rPr>
              <a:t> que </a:t>
            </a:r>
            <a:r>
              <a:rPr lang="en-US" sz="2400" dirty="0" err="1">
                <a:solidFill>
                  <a:srgbClr val="4472C4">
                    <a:lumMod val="50000"/>
                  </a:srgbClr>
                </a:solidFill>
                <a:latin typeface="Century Gothic" panose="020F0302020204030204"/>
              </a:rPr>
              <a:t>tu</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comprends</a:t>
            </a:r>
            <a:r>
              <a:rPr lang="en-US" sz="2400" dirty="0">
                <a:solidFill>
                  <a:srgbClr val="4472C4">
                    <a:lumMod val="50000"/>
                  </a:srgbClr>
                </a:solidFill>
                <a:latin typeface="Century Gothic" panose="020F0302020204030204"/>
              </a:rPr>
              <a:t> __________ la langue.</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lang="en-US" sz="2400" dirty="0" err="1">
                <a:solidFill>
                  <a:srgbClr val="4472C4">
                    <a:lumMod val="50000"/>
                  </a:srgbClr>
                </a:solidFill>
                <a:latin typeface="Century Gothic" panose="020F0302020204030204"/>
              </a:rPr>
              <a:t>J’aime</a:t>
            </a:r>
            <a:r>
              <a:rPr lang="en-US" sz="2400" dirty="0">
                <a:solidFill>
                  <a:srgbClr val="4472C4">
                    <a:lumMod val="50000"/>
                  </a:srgbClr>
                </a:solidFill>
                <a:latin typeface="Century Gothic" panose="020F0302020204030204"/>
              </a:rPr>
              <a:t> le film, </a:t>
            </a:r>
            <a:r>
              <a:rPr lang="en-US" sz="2400" dirty="0" err="1">
                <a:solidFill>
                  <a:srgbClr val="4472C4">
                    <a:lumMod val="50000"/>
                  </a:srgbClr>
                </a:solidFill>
                <a:latin typeface="Century Gothic" panose="020F0302020204030204"/>
              </a:rPr>
              <a:t>mais</a:t>
            </a:r>
            <a:r>
              <a:rPr lang="en-US" sz="2400" dirty="0">
                <a:solidFill>
                  <a:srgbClr val="4472C4">
                    <a:lumMod val="50000"/>
                  </a:srgbClr>
                </a:solidFill>
                <a:latin typeface="Century Gothic" panose="020F0302020204030204"/>
              </a:rPr>
              <a:t> le livre </a:t>
            </a:r>
            <a:r>
              <a:rPr lang="en-US" sz="2400" dirty="0" err="1">
                <a:solidFill>
                  <a:srgbClr val="4472C4">
                    <a:lumMod val="50000"/>
                  </a:srgbClr>
                </a:solidFill>
                <a:latin typeface="Century Gothic" panose="020F0302020204030204"/>
              </a:rPr>
              <a:t>est</a:t>
            </a:r>
            <a:r>
              <a:rPr lang="en-US" sz="2400" dirty="0">
                <a:solidFill>
                  <a:srgbClr val="4472C4">
                    <a:lumMod val="50000"/>
                  </a:srgbClr>
                </a:solidFill>
                <a:latin typeface="Century Gothic" panose="020F0302020204030204"/>
              </a:rPr>
              <a:t> __________.</a:t>
            </a:r>
          </a:p>
          <a:p>
            <a:pPr marL="457200" indent="-457200">
              <a:lnSpc>
                <a:spcPct val="150000"/>
              </a:lnSpc>
              <a:buFontTx/>
              <a:buAutoNum type="arabicParenR"/>
              <a:defRPr/>
            </a:pPr>
            <a:r>
              <a:rPr lang="en-US" sz="2400" dirty="0">
                <a:solidFill>
                  <a:srgbClr val="4472C4">
                    <a:lumMod val="50000"/>
                  </a:srgbClr>
                </a:solidFill>
                <a:latin typeface="Century Gothic" panose="020F0302020204030204"/>
              </a:rPr>
              <a:t>On voyage avec Coralie </a:t>
            </a:r>
            <a:r>
              <a:rPr lang="en-US" sz="2400" dirty="0" err="1">
                <a:solidFill>
                  <a:srgbClr val="4472C4">
                    <a:lumMod val="50000"/>
                  </a:srgbClr>
                </a:solidFill>
                <a:latin typeface="Century Gothic" panose="020F0302020204030204"/>
              </a:rPr>
              <a:t>parce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qu’elle</a:t>
            </a:r>
            <a:r>
              <a:rPr lang="en-US" sz="2400" dirty="0">
                <a:solidFill>
                  <a:srgbClr val="4472C4">
                    <a:lumMod val="50000"/>
                  </a:srgbClr>
                </a:solidFill>
                <a:latin typeface="Century Gothic" panose="020F0302020204030204"/>
              </a:rPr>
              <a:t> a </a:t>
            </a:r>
            <a:r>
              <a:rPr lang="en-US" sz="2400" dirty="0" err="1">
                <a:solidFill>
                  <a:srgbClr val="4472C4">
                    <a:lumMod val="50000"/>
                  </a:srgbClr>
                </a:solidFill>
                <a:latin typeface="Century Gothic" panose="020F0302020204030204"/>
              </a:rPr>
              <a:t>une</a:t>
            </a:r>
            <a:r>
              <a:rPr lang="en-US" sz="2400" dirty="0">
                <a:solidFill>
                  <a:srgbClr val="4472C4">
                    <a:lumMod val="50000"/>
                  </a:srgbClr>
                </a:solidFill>
                <a:latin typeface="Century Gothic" panose="020F0302020204030204"/>
              </a:rPr>
              <a:t> __________ voiture.</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lang="en-US" sz="2400" dirty="0">
                <a:solidFill>
                  <a:srgbClr val="4472C4">
                    <a:lumMod val="50000"/>
                  </a:srgbClr>
                </a:solidFill>
                <a:latin typeface="Century Gothic" panose="020F0302020204030204"/>
              </a:rPr>
              <a:t>Tu </a:t>
            </a:r>
            <a:r>
              <a:rPr lang="en-US" sz="2400" dirty="0" err="1">
                <a:solidFill>
                  <a:srgbClr val="4472C4">
                    <a:lumMod val="50000"/>
                  </a:srgbClr>
                </a:solidFill>
                <a:latin typeface="Century Gothic" panose="020F0302020204030204"/>
              </a:rPr>
              <a:t>apprends</a:t>
            </a:r>
            <a:r>
              <a:rPr lang="en-US" sz="2400" dirty="0">
                <a:solidFill>
                  <a:srgbClr val="4472C4">
                    <a:lumMod val="50000"/>
                  </a:srgbClr>
                </a:solidFill>
                <a:latin typeface="Century Gothic" panose="020F0302020204030204"/>
              </a:rPr>
              <a:t> plus </a:t>
            </a:r>
            <a:r>
              <a:rPr lang="en-US" sz="2400" dirty="0" err="1">
                <a:solidFill>
                  <a:srgbClr val="4472C4">
                    <a:lumMod val="50000"/>
                  </a:srgbClr>
                </a:solidFill>
                <a:latin typeface="Century Gothic" panose="020F0302020204030204"/>
              </a:rPr>
              <a:t>parce</a:t>
            </a:r>
            <a:r>
              <a:rPr lang="en-US" sz="2400" dirty="0">
                <a:solidFill>
                  <a:srgbClr val="4472C4">
                    <a:lumMod val="50000"/>
                  </a:srgbClr>
                </a:solidFill>
                <a:latin typeface="Century Gothic" panose="020F0302020204030204"/>
              </a:rPr>
              <a:t> que </a:t>
            </a:r>
            <a:r>
              <a:rPr lang="en-US" sz="2400" dirty="0" err="1">
                <a:solidFill>
                  <a:srgbClr val="4472C4">
                    <a:lumMod val="50000"/>
                  </a:srgbClr>
                </a:solidFill>
                <a:latin typeface="Century Gothic" panose="020F0302020204030204"/>
              </a:rPr>
              <a:t>tu</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écoutes</a:t>
            </a:r>
            <a:r>
              <a:rPr lang="en-US" sz="2400" dirty="0">
                <a:solidFill>
                  <a:srgbClr val="4472C4">
                    <a:lumMod val="50000"/>
                  </a:srgbClr>
                </a:solidFill>
                <a:latin typeface="Century Gothic" panose="020F0302020204030204"/>
              </a:rPr>
              <a:t> __________ la </a:t>
            </a:r>
            <a:r>
              <a:rPr lang="en-US" sz="2400" dirty="0" err="1">
                <a:solidFill>
                  <a:srgbClr val="4472C4">
                    <a:lumMod val="50000"/>
                  </a:srgbClr>
                </a:solidFill>
                <a:latin typeface="Century Gothic" panose="020F0302020204030204"/>
              </a:rPr>
              <a:t>professeure</a:t>
            </a:r>
            <a:r>
              <a:rPr lang="en-US" sz="2400" dirty="0">
                <a:solidFill>
                  <a:srgbClr val="4472C4">
                    <a:lumMod val="50000"/>
                  </a:srgbClr>
                </a:solidFill>
                <a:latin typeface="Century Gothic" panose="020F0302020204030204"/>
              </a:rPr>
              <a:t>.</a:t>
            </a:r>
            <a:endPar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082E030E-E5D5-4280-B06D-1CFEB6BDA682}"/>
              </a:ext>
            </a:extLst>
          </p:cNvPr>
          <p:cNvSpPr/>
          <p:nvPr/>
        </p:nvSpPr>
        <p:spPr>
          <a:xfrm>
            <a:off x="7735309" y="1982919"/>
            <a:ext cx="1573200" cy="359999"/>
          </a:xfrm>
          <a:prstGeom prst="roundRect">
            <a:avLst/>
          </a:prstGeom>
          <a:solidFill>
            <a:srgbClr val="E87D1E"/>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meilleur</a:t>
            </a:r>
          </a:p>
        </p:txBody>
      </p:sp>
      <p:sp>
        <p:nvSpPr>
          <p:cNvPr id="9" name="Rectangle: Rounded Corners 8">
            <a:extLst>
              <a:ext uri="{FF2B5EF4-FFF2-40B4-BE49-F238E27FC236}">
                <a16:creationId xmlns:a16="http://schemas.microsoft.com/office/drawing/2014/main" id="{15C52511-2117-4307-94B7-5A4917609FD4}"/>
              </a:ext>
            </a:extLst>
          </p:cNvPr>
          <p:cNvSpPr/>
          <p:nvPr/>
        </p:nvSpPr>
        <p:spPr>
          <a:xfrm>
            <a:off x="5521137" y="2517343"/>
            <a:ext cx="1573200" cy="360000"/>
          </a:xfrm>
          <a:prstGeom prst="roundRect">
            <a:avLst/>
          </a:prstGeom>
          <a:solidFill>
            <a:srgbClr val="E87D1E"/>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mieux</a:t>
            </a:r>
          </a:p>
        </p:txBody>
      </p:sp>
      <p:sp>
        <p:nvSpPr>
          <p:cNvPr id="10" name="Rectangle: Rounded Corners 9">
            <a:extLst>
              <a:ext uri="{FF2B5EF4-FFF2-40B4-BE49-F238E27FC236}">
                <a16:creationId xmlns:a16="http://schemas.microsoft.com/office/drawing/2014/main" id="{326393F2-C95A-4866-8B27-FDA1DF61AADF}"/>
              </a:ext>
            </a:extLst>
          </p:cNvPr>
          <p:cNvSpPr/>
          <p:nvPr/>
        </p:nvSpPr>
        <p:spPr>
          <a:xfrm>
            <a:off x="8551138" y="3080503"/>
            <a:ext cx="1573200" cy="360000"/>
          </a:xfrm>
          <a:prstGeom prst="roundRect">
            <a:avLst/>
          </a:prstGeom>
          <a:solidFill>
            <a:srgbClr val="E87D1E"/>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mieux</a:t>
            </a:r>
          </a:p>
        </p:txBody>
      </p:sp>
      <p:sp>
        <p:nvSpPr>
          <p:cNvPr id="11" name="Rectangle: Rounded Corners 10">
            <a:extLst>
              <a:ext uri="{FF2B5EF4-FFF2-40B4-BE49-F238E27FC236}">
                <a16:creationId xmlns:a16="http://schemas.microsoft.com/office/drawing/2014/main" id="{572B1B10-6C21-4F63-A639-8BE3BB421E81}"/>
              </a:ext>
            </a:extLst>
          </p:cNvPr>
          <p:cNvSpPr/>
          <p:nvPr/>
        </p:nvSpPr>
        <p:spPr>
          <a:xfrm>
            <a:off x="7841365" y="3625294"/>
            <a:ext cx="1573200" cy="360000"/>
          </a:xfrm>
          <a:prstGeom prst="roundRect">
            <a:avLst/>
          </a:prstGeom>
          <a:solidFill>
            <a:srgbClr val="E87D1E"/>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meilleur</a:t>
            </a:r>
          </a:p>
        </p:txBody>
      </p:sp>
      <p:sp>
        <p:nvSpPr>
          <p:cNvPr id="12" name="Rectangle: Rounded Corners 11">
            <a:extLst>
              <a:ext uri="{FF2B5EF4-FFF2-40B4-BE49-F238E27FC236}">
                <a16:creationId xmlns:a16="http://schemas.microsoft.com/office/drawing/2014/main" id="{541A7B6C-1601-4E20-8802-1B6362358989}"/>
              </a:ext>
            </a:extLst>
          </p:cNvPr>
          <p:cNvSpPr/>
          <p:nvPr/>
        </p:nvSpPr>
        <p:spPr>
          <a:xfrm>
            <a:off x="8752109" y="4144573"/>
            <a:ext cx="1573200" cy="360000"/>
          </a:xfrm>
          <a:prstGeom prst="roundRect">
            <a:avLst/>
          </a:prstGeom>
          <a:solidFill>
            <a:srgbClr val="E87D1E"/>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mieux</a:t>
            </a:r>
          </a:p>
        </p:txBody>
      </p:sp>
      <p:sp>
        <p:nvSpPr>
          <p:cNvPr id="13" name="Rectangle: Rounded Corners 12">
            <a:extLst>
              <a:ext uri="{FF2B5EF4-FFF2-40B4-BE49-F238E27FC236}">
                <a16:creationId xmlns:a16="http://schemas.microsoft.com/office/drawing/2014/main" id="{3024254D-B168-4F1F-AEB1-CED75A0E53E0}"/>
              </a:ext>
            </a:extLst>
          </p:cNvPr>
          <p:cNvSpPr/>
          <p:nvPr/>
        </p:nvSpPr>
        <p:spPr>
          <a:xfrm>
            <a:off x="4925146" y="4738779"/>
            <a:ext cx="1573200" cy="360000"/>
          </a:xfrm>
          <a:prstGeom prst="roundRect">
            <a:avLst/>
          </a:prstGeom>
          <a:solidFill>
            <a:srgbClr val="E87D1E"/>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meilleur</a:t>
            </a:r>
          </a:p>
        </p:txBody>
      </p:sp>
      <p:sp>
        <p:nvSpPr>
          <p:cNvPr id="14" name="Rectangle: Rounded Corners 13">
            <a:extLst>
              <a:ext uri="{FF2B5EF4-FFF2-40B4-BE49-F238E27FC236}">
                <a16:creationId xmlns:a16="http://schemas.microsoft.com/office/drawing/2014/main" id="{4ED85AD7-1571-4CE8-A047-08CB2C9B6A47}"/>
              </a:ext>
            </a:extLst>
          </p:cNvPr>
          <p:cNvSpPr/>
          <p:nvPr/>
        </p:nvSpPr>
        <p:spPr>
          <a:xfrm>
            <a:off x="7424315" y="5267670"/>
            <a:ext cx="1573200" cy="360000"/>
          </a:xfrm>
          <a:prstGeom prst="roundRect">
            <a:avLst/>
          </a:prstGeom>
          <a:solidFill>
            <a:srgbClr val="E87D1E"/>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meilleure</a:t>
            </a:r>
          </a:p>
        </p:txBody>
      </p:sp>
      <p:sp>
        <p:nvSpPr>
          <p:cNvPr id="15" name="Rectangle: Rounded Corners 14">
            <a:extLst>
              <a:ext uri="{FF2B5EF4-FFF2-40B4-BE49-F238E27FC236}">
                <a16:creationId xmlns:a16="http://schemas.microsoft.com/office/drawing/2014/main" id="{1EF0183F-C427-42D0-B3FE-13FA856041AB}"/>
              </a:ext>
            </a:extLst>
          </p:cNvPr>
          <p:cNvSpPr/>
          <p:nvPr/>
        </p:nvSpPr>
        <p:spPr>
          <a:xfrm>
            <a:off x="6498346" y="5841599"/>
            <a:ext cx="1573200" cy="360000"/>
          </a:xfrm>
          <a:prstGeom prst="roundRect">
            <a:avLst/>
          </a:prstGeom>
          <a:solidFill>
            <a:srgbClr val="E87D1E"/>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mieux</a:t>
            </a:r>
          </a:p>
        </p:txBody>
      </p:sp>
      <p:pic>
        <p:nvPicPr>
          <p:cNvPr id="18" name="Picture 2" descr="Thumbs Up Clip Art">
            <a:extLst>
              <a:ext uri="{FF2B5EF4-FFF2-40B4-BE49-F238E27FC236}">
                <a16:creationId xmlns:a16="http://schemas.microsoft.com/office/drawing/2014/main" id="{73ECD50E-B9D6-4CAB-9F54-C4A8760A19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2547" y="1284615"/>
            <a:ext cx="486129" cy="8912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humbs Up Clip Art">
            <a:extLst>
              <a:ext uri="{FF2B5EF4-FFF2-40B4-BE49-F238E27FC236}">
                <a16:creationId xmlns:a16="http://schemas.microsoft.com/office/drawing/2014/main" id="{53822F4E-E742-493A-9CC8-0001320CBE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39168" y="1284615"/>
            <a:ext cx="486129" cy="89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FF0D4E5-9853-445C-9C89-2332E7670DBA}"/>
              </a:ext>
            </a:extLst>
          </p:cNvPr>
          <p:cNvSpPr txBox="1"/>
          <p:nvPr/>
        </p:nvSpPr>
        <p:spPr>
          <a:xfrm>
            <a:off x="282080" y="1163992"/>
            <a:ext cx="11636965" cy="4776716"/>
          </a:xfrm>
          <a:prstGeom prst="rect">
            <a:avLst/>
          </a:prstGeom>
          <a:noFill/>
        </p:spPr>
        <p:txBody>
          <a:bodyPr wrap="square" rtlCol="0">
            <a:spAutoFit/>
          </a:bodyPr>
          <a:lstStyle/>
          <a:p>
            <a:pPr algn="l"/>
            <a:endParaRPr lang="fr-FR" sz="2400" dirty="0">
              <a:solidFill>
                <a:schemeClr val="accent5">
                  <a:lumMod val="50000"/>
                </a:schemeClr>
              </a:solidFill>
            </a:endParaRPr>
          </a:p>
        </p:txBody>
      </p:sp>
      <p:pic>
        <p:nvPicPr>
          <p:cNvPr id="5" name="Picture 4">
            <a:extLst>
              <a:ext uri="{FF2B5EF4-FFF2-40B4-BE49-F238E27FC236}">
                <a16:creationId xmlns:a16="http://schemas.microsoft.com/office/drawing/2014/main" id="{55802851-2C44-443B-AAA1-6DFE106A3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848" y="2082987"/>
            <a:ext cx="1713626" cy="3364174"/>
          </a:xfrm>
          <a:prstGeom prst="rect">
            <a:avLst/>
          </a:prstGeom>
        </p:spPr>
      </p:pic>
      <p:pic>
        <p:nvPicPr>
          <p:cNvPr id="10" name="Picture 9">
            <a:extLst>
              <a:ext uri="{FF2B5EF4-FFF2-40B4-BE49-F238E27FC236}">
                <a16:creationId xmlns:a16="http://schemas.microsoft.com/office/drawing/2014/main" id="{06B06D4E-12D8-47E9-90C1-C300D0880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1437" y="2941621"/>
            <a:ext cx="3086743" cy="2413928"/>
          </a:xfrm>
          <a:prstGeom prst="rect">
            <a:avLst/>
          </a:prstGeom>
        </p:spPr>
      </p:pic>
      <p:sp>
        <p:nvSpPr>
          <p:cNvPr id="11" name="Speech Bubble: Oval 10">
            <a:extLst>
              <a:ext uri="{FF2B5EF4-FFF2-40B4-BE49-F238E27FC236}">
                <a16:creationId xmlns:a16="http://schemas.microsoft.com/office/drawing/2014/main" id="{D8FB9B2D-7350-4007-BBC0-54F53077B991}"/>
              </a:ext>
            </a:extLst>
          </p:cNvPr>
          <p:cNvSpPr/>
          <p:nvPr/>
        </p:nvSpPr>
        <p:spPr>
          <a:xfrm>
            <a:off x="3186975" y="1482488"/>
            <a:ext cx="2671587" cy="1695734"/>
          </a:xfrm>
          <a:prstGeom prst="wedgeEllipseCallout">
            <a:avLst>
              <a:gd name="adj1" fmla="val -56082"/>
              <a:gd name="adj2" fmla="val 46403"/>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2" name="Speech Bubble: Oval 11">
            <a:extLst>
              <a:ext uri="{FF2B5EF4-FFF2-40B4-BE49-F238E27FC236}">
                <a16:creationId xmlns:a16="http://schemas.microsoft.com/office/drawing/2014/main" id="{FC9B1CDE-6EBF-4E1D-B7B6-92866ADA1FB6}"/>
              </a:ext>
            </a:extLst>
          </p:cNvPr>
          <p:cNvSpPr/>
          <p:nvPr/>
        </p:nvSpPr>
        <p:spPr>
          <a:xfrm>
            <a:off x="8889525" y="1482488"/>
            <a:ext cx="2671587" cy="1695734"/>
          </a:xfrm>
          <a:prstGeom prst="wedgeEllipseCallout">
            <a:avLst>
              <a:gd name="adj1" fmla="val -56082"/>
              <a:gd name="adj2" fmla="val 46403"/>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14" name="Picture 13">
            <a:extLst>
              <a:ext uri="{FF2B5EF4-FFF2-40B4-BE49-F238E27FC236}">
                <a16:creationId xmlns:a16="http://schemas.microsoft.com/office/drawing/2014/main" id="{0EC573B6-1B73-40A8-9732-091745DD8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3417" y="1796352"/>
            <a:ext cx="1565076" cy="1041753"/>
          </a:xfrm>
          <a:prstGeom prst="rect">
            <a:avLst/>
          </a:prstGeom>
        </p:spPr>
      </p:pic>
      <p:pic>
        <p:nvPicPr>
          <p:cNvPr id="15" name="Picture 14">
            <a:extLst>
              <a:ext uri="{FF2B5EF4-FFF2-40B4-BE49-F238E27FC236}">
                <a16:creationId xmlns:a16="http://schemas.microsoft.com/office/drawing/2014/main" id="{4C275FDE-B128-4346-8B0C-0C5443E13502}"/>
              </a:ext>
            </a:extLst>
          </p:cNvPr>
          <p:cNvPicPr>
            <a:picLocks noChangeAspect="1"/>
          </p:cNvPicPr>
          <p:nvPr/>
        </p:nvPicPr>
        <p:blipFill>
          <a:blip r:embed="rId6">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9487568" y="1821597"/>
            <a:ext cx="1540905" cy="1025665"/>
          </a:xfrm>
          <a:prstGeom prst="rect">
            <a:avLst/>
          </a:prstGeom>
        </p:spPr>
      </p:pic>
      <p:sp>
        <p:nvSpPr>
          <p:cNvPr id="16" name="TextBox 15">
            <a:extLst>
              <a:ext uri="{FF2B5EF4-FFF2-40B4-BE49-F238E27FC236}">
                <a16:creationId xmlns:a16="http://schemas.microsoft.com/office/drawing/2014/main" id="{06FDDA8F-7167-4A0D-A579-B12E8105974A}"/>
              </a:ext>
            </a:extLst>
          </p:cNvPr>
          <p:cNvSpPr txBox="1"/>
          <p:nvPr/>
        </p:nvSpPr>
        <p:spPr>
          <a:xfrm>
            <a:off x="2835232" y="3916379"/>
            <a:ext cx="1572127" cy="461665"/>
          </a:xfrm>
          <a:prstGeom prst="rect">
            <a:avLst/>
          </a:prstGeom>
          <a:noFill/>
        </p:spPr>
        <p:txBody>
          <a:bodyPr wrap="square" rtlCol="0">
            <a:spAutoFit/>
          </a:bodyPr>
          <a:lstStyle/>
          <a:p>
            <a:pPr algn="l"/>
            <a:r>
              <a:rPr lang="fr-FR" sz="2400" b="1" dirty="0">
                <a:solidFill>
                  <a:schemeClr val="accent5">
                    <a:lumMod val="50000"/>
                  </a:schemeClr>
                </a:solidFill>
              </a:rPr>
              <a:t>Antoine</a:t>
            </a:r>
          </a:p>
        </p:txBody>
      </p:sp>
      <p:sp>
        <p:nvSpPr>
          <p:cNvPr id="17" name="TextBox 16">
            <a:extLst>
              <a:ext uri="{FF2B5EF4-FFF2-40B4-BE49-F238E27FC236}">
                <a16:creationId xmlns:a16="http://schemas.microsoft.com/office/drawing/2014/main" id="{E275A300-F920-4E81-8918-1EA1F9120F61}"/>
              </a:ext>
            </a:extLst>
          </p:cNvPr>
          <p:cNvSpPr txBox="1"/>
          <p:nvPr/>
        </p:nvSpPr>
        <p:spPr>
          <a:xfrm>
            <a:off x="9178180" y="3916379"/>
            <a:ext cx="1921880" cy="461665"/>
          </a:xfrm>
          <a:prstGeom prst="rect">
            <a:avLst/>
          </a:prstGeom>
          <a:noFill/>
        </p:spPr>
        <p:txBody>
          <a:bodyPr wrap="square" rtlCol="0">
            <a:spAutoFit/>
          </a:bodyPr>
          <a:lstStyle/>
          <a:p>
            <a:pPr algn="l"/>
            <a:r>
              <a:rPr lang="fr-FR" sz="2400" b="1" dirty="0">
                <a:solidFill>
                  <a:schemeClr val="accent5">
                    <a:lumMod val="50000"/>
                  </a:schemeClr>
                </a:solidFill>
              </a:rPr>
              <a:t>Christophe</a:t>
            </a:r>
          </a:p>
        </p:txBody>
      </p:sp>
      <p:sp>
        <p:nvSpPr>
          <p:cNvPr id="18" name="TextBox 17">
            <a:extLst>
              <a:ext uri="{FF2B5EF4-FFF2-40B4-BE49-F238E27FC236}">
                <a16:creationId xmlns:a16="http://schemas.microsoft.com/office/drawing/2014/main" id="{992D186B-7EC9-413D-81B6-284CBAC6BEE4}"/>
              </a:ext>
            </a:extLst>
          </p:cNvPr>
          <p:cNvSpPr txBox="1"/>
          <p:nvPr/>
        </p:nvSpPr>
        <p:spPr>
          <a:xfrm>
            <a:off x="718781" y="5725816"/>
            <a:ext cx="11482345" cy="461665"/>
          </a:xfrm>
          <a:prstGeom prst="rect">
            <a:avLst/>
          </a:prstGeom>
          <a:noFill/>
        </p:spPr>
        <p:txBody>
          <a:bodyPr wrap="square" rtlCol="0">
            <a:spAutoFit/>
          </a:bodyPr>
          <a:lstStyle/>
          <a:p>
            <a:pPr algn="l"/>
            <a:r>
              <a:rPr lang="fr-FR" sz="2400" dirty="0">
                <a:solidFill>
                  <a:schemeClr val="accent5">
                    <a:lumMod val="50000"/>
                  </a:schemeClr>
                </a:solidFill>
              </a:rPr>
              <a:t>Antoine parle espagnol mais Christophe parle </a:t>
            </a:r>
            <a:r>
              <a:rPr lang="fr-FR" sz="2400" b="1" dirty="0">
                <a:solidFill>
                  <a:schemeClr val="accent5">
                    <a:lumMod val="50000"/>
                  </a:schemeClr>
                </a:solidFill>
              </a:rPr>
              <a:t>moins facilement </a:t>
            </a:r>
            <a:r>
              <a:rPr lang="fr-FR" sz="2400" dirty="0">
                <a:solidFill>
                  <a:schemeClr val="accent5">
                    <a:lumMod val="50000"/>
                  </a:schemeClr>
                </a:solidFill>
              </a:rPr>
              <a:t>espagnol.</a:t>
            </a:r>
          </a:p>
        </p:txBody>
      </p:sp>
      <p:sp>
        <p:nvSpPr>
          <p:cNvPr id="3" name="TextBox 2">
            <a:extLst>
              <a:ext uri="{FF2B5EF4-FFF2-40B4-BE49-F238E27FC236}">
                <a16:creationId xmlns:a16="http://schemas.microsoft.com/office/drawing/2014/main" id="{6924C10F-40AF-4958-8499-F0A585EAD2A9}"/>
              </a:ext>
            </a:extLst>
          </p:cNvPr>
          <p:cNvSpPr txBox="1"/>
          <p:nvPr/>
        </p:nvSpPr>
        <p:spPr>
          <a:xfrm>
            <a:off x="6396680" y="222000"/>
            <a:ext cx="4160171" cy="461665"/>
          </a:xfrm>
          <a:prstGeom prst="rect">
            <a:avLst/>
          </a:prstGeom>
          <a:noFill/>
        </p:spPr>
        <p:txBody>
          <a:bodyPr wrap="square" rtlCol="0">
            <a:spAutoFit/>
          </a:bodyPr>
          <a:lstStyle/>
          <a:p>
            <a:pPr algn="l"/>
            <a:r>
              <a:rPr lang="fr-FR" sz="2400" dirty="0">
                <a:solidFill>
                  <a:schemeClr val="accent5">
                    <a:lumMod val="50000"/>
                  </a:schemeClr>
                </a:solidFill>
              </a:rPr>
              <a:t>[</a:t>
            </a:r>
            <a:r>
              <a:rPr lang="fr-FR" sz="2400" dirty="0" err="1">
                <a:solidFill>
                  <a:schemeClr val="accent5">
                    <a:lumMod val="50000"/>
                  </a:schemeClr>
                </a:solidFill>
              </a:rPr>
              <a:t>speaks</a:t>
            </a:r>
            <a:r>
              <a:rPr lang="fr-FR" sz="2400" dirty="0">
                <a:solidFill>
                  <a:schemeClr val="accent5">
                    <a:lumMod val="50000"/>
                  </a:schemeClr>
                </a:solidFill>
              </a:rPr>
              <a:t> </a:t>
            </a:r>
            <a:r>
              <a:rPr lang="fr-FR" sz="2400" dirty="0" err="1">
                <a:solidFill>
                  <a:schemeClr val="accent5">
                    <a:lumMod val="50000"/>
                  </a:schemeClr>
                </a:solidFill>
              </a:rPr>
              <a:t>Spanish</a:t>
            </a:r>
            <a:r>
              <a:rPr lang="fr-FR" sz="2400" dirty="0">
                <a:solidFill>
                  <a:schemeClr val="accent5">
                    <a:lumMod val="50000"/>
                  </a:schemeClr>
                </a:solidFill>
              </a:rPr>
              <a:t> </a:t>
            </a:r>
            <a:r>
              <a:rPr lang="fr-FR" sz="2400" dirty="0" err="1">
                <a:solidFill>
                  <a:schemeClr val="accent5">
                    <a:lumMod val="50000"/>
                  </a:schemeClr>
                </a:solidFill>
              </a:rPr>
              <a:t>less</a:t>
            </a:r>
            <a:r>
              <a:rPr lang="fr-FR" sz="2400" dirty="0">
                <a:solidFill>
                  <a:schemeClr val="accent5">
                    <a:lumMod val="50000"/>
                  </a:schemeClr>
                </a:solidFill>
              </a:rPr>
              <a:t> </a:t>
            </a:r>
            <a:r>
              <a:rPr lang="fr-FR" sz="2400" dirty="0" err="1">
                <a:solidFill>
                  <a:schemeClr val="accent5">
                    <a:lumMod val="50000"/>
                  </a:schemeClr>
                </a:solidFill>
              </a:rPr>
              <a:t>easily</a:t>
            </a:r>
            <a:r>
              <a:rPr lang="fr-FR" sz="2400" dirty="0">
                <a:solidFill>
                  <a:schemeClr val="accent5">
                    <a:lumMod val="50000"/>
                  </a:schemeClr>
                </a:solidFill>
              </a:rPr>
              <a:t>]</a:t>
            </a:r>
          </a:p>
        </p:txBody>
      </p:sp>
      <p:pic>
        <p:nvPicPr>
          <p:cNvPr id="20" name="Picture 19" descr="background rectangle">
            <a:extLst>
              <a:ext uri="{FF2B5EF4-FFF2-40B4-BE49-F238E27FC236}">
                <a16:creationId xmlns:a16="http://schemas.microsoft.com/office/drawing/2014/main" id="{DCEA7273-90E1-4EC8-B36C-E88E2CAA79BA}"/>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096001" cy="867128"/>
          </a:xfrm>
          <a:prstGeom prst="rect">
            <a:avLst/>
          </a:prstGeom>
        </p:spPr>
      </p:pic>
      <p:sp>
        <p:nvSpPr>
          <p:cNvPr id="21" name="Title 3">
            <a:extLst>
              <a:ext uri="{FF2B5EF4-FFF2-40B4-BE49-F238E27FC236}">
                <a16:creationId xmlns:a16="http://schemas.microsoft.com/office/drawing/2014/main" id="{D5861CAB-621D-44CA-B633-793ADBE976B8}"/>
              </a:ext>
            </a:extLst>
          </p:cNvPr>
          <p:cNvSpPr>
            <a:spLocks noGrp="1"/>
          </p:cNvSpPr>
          <p:nvPr>
            <p:ph type="title"/>
          </p:nvPr>
        </p:nvSpPr>
        <p:spPr>
          <a:xfrm>
            <a:off x="0" y="296864"/>
            <a:ext cx="5265384" cy="707849"/>
          </a:xfrm>
        </p:spPr>
        <p:txBody>
          <a:bodyPr>
            <a:normAutofit fontScale="90000"/>
          </a:bodyPr>
          <a:lstStyle/>
          <a:p>
            <a:r>
              <a:rPr lang="en-GB" sz="3600" b="1" dirty="0">
                <a:solidFill>
                  <a:schemeClr val="bg1"/>
                </a:solidFill>
              </a:rPr>
              <a:t>On fait des </a:t>
            </a:r>
            <a:r>
              <a:rPr lang="en-GB" sz="3600" b="1" dirty="0" err="1">
                <a:solidFill>
                  <a:schemeClr val="bg1"/>
                </a:solidFill>
              </a:rPr>
              <a:t>comparaisons</a:t>
            </a:r>
            <a:endParaRPr lang="en-GB" sz="3600" b="1" dirty="0">
              <a:solidFill>
                <a:schemeClr val="bg1"/>
              </a:solidFill>
            </a:endParaRPr>
          </a:p>
        </p:txBody>
      </p:sp>
    </p:spTree>
    <p:extLst>
      <p:ext uri="{BB962C8B-B14F-4D97-AF65-F5344CB8AC3E}">
        <p14:creationId xmlns:p14="http://schemas.microsoft.com/office/powerpoint/2010/main" val="3829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background rectangle">
            <a:extLst>
              <a:ext uri="{FF2B5EF4-FFF2-40B4-BE49-F238E27FC236}">
                <a16:creationId xmlns:a16="http://schemas.microsoft.com/office/drawing/2014/main" id="{E9721CBC-CACE-4FB4-BF37-24478B5AE45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096001"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On fait des </a:t>
            </a:r>
            <a:r>
              <a:rPr lang="en-GB" sz="3600" b="1" dirty="0" err="1">
                <a:solidFill>
                  <a:schemeClr val="bg1"/>
                </a:solidFill>
              </a:rPr>
              <a:t>comparaisons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FF0D4E5-9853-445C-9C89-2332E7670DBA}"/>
              </a:ext>
            </a:extLst>
          </p:cNvPr>
          <p:cNvSpPr txBox="1"/>
          <p:nvPr/>
        </p:nvSpPr>
        <p:spPr>
          <a:xfrm>
            <a:off x="272955" y="1148334"/>
            <a:ext cx="11636965" cy="4776716"/>
          </a:xfrm>
          <a:prstGeom prst="rect">
            <a:avLst/>
          </a:prstGeom>
          <a:noFill/>
        </p:spPr>
        <p:txBody>
          <a:bodyPr wrap="square" rtlCol="0">
            <a:spAutoFit/>
          </a:bodyPr>
          <a:lstStyle/>
          <a:p>
            <a:pPr algn="l"/>
            <a:endParaRPr lang="fr-FR" sz="2400" dirty="0">
              <a:solidFill>
                <a:schemeClr val="accent5">
                  <a:lumMod val="50000"/>
                </a:schemeClr>
              </a:solidFill>
            </a:endParaRPr>
          </a:p>
        </p:txBody>
      </p:sp>
      <p:pic>
        <p:nvPicPr>
          <p:cNvPr id="9" name="Picture 8">
            <a:extLst>
              <a:ext uri="{FF2B5EF4-FFF2-40B4-BE49-F238E27FC236}">
                <a16:creationId xmlns:a16="http://schemas.microsoft.com/office/drawing/2014/main" id="{FB9941EB-B6B3-4CE5-8FBB-6EC9277BC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237" y="2004731"/>
            <a:ext cx="2970568" cy="3063922"/>
          </a:xfrm>
          <a:prstGeom prst="rect">
            <a:avLst/>
          </a:prstGeom>
        </p:spPr>
      </p:pic>
      <p:pic>
        <p:nvPicPr>
          <p:cNvPr id="16" name="Picture 15">
            <a:extLst>
              <a:ext uri="{FF2B5EF4-FFF2-40B4-BE49-F238E27FC236}">
                <a16:creationId xmlns:a16="http://schemas.microsoft.com/office/drawing/2014/main" id="{B50BDAD3-A8FD-4371-8CDA-0A919C446E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3508" y="2185563"/>
            <a:ext cx="2786255" cy="3063923"/>
          </a:xfrm>
          <a:prstGeom prst="rect">
            <a:avLst/>
          </a:prstGeom>
        </p:spPr>
      </p:pic>
      <p:pic>
        <p:nvPicPr>
          <p:cNvPr id="18" name="Picture 17">
            <a:extLst>
              <a:ext uri="{FF2B5EF4-FFF2-40B4-BE49-F238E27FC236}">
                <a16:creationId xmlns:a16="http://schemas.microsoft.com/office/drawing/2014/main" id="{67070D3F-B54C-4D6D-8990-DF1173BA8E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141560">
            <a:off x="3870148" y="1662856"/>
            <a:ext cx="1163480" cy="1746393"/>
          </a:xfrm>
          <a:prstGeom prst="rect">
            <a:avLst/>
          </a:prstGeom>
          <a:effectLst>
            <a:softEdge rad="0"/>
          </a:effectLst>
        </p:spPr>
      </p:pic>
      <p:pic>
        <p:nvPicPr>
          <p:cNvPr id="20" name="Picture 19">
            <a:extLst>
              <a:ext uri="{FF2B5EF4-FFF2-40B4-BE49-F238E27FC236}">
                <a16:creationId xmlns:a16="http://schemas.microsoft.com/office/drawing/2014/main" id="{56D0031E-1783-458C-8272-F2C20F1245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422724">
            <a:off x="4601052" y="2613972"/>
            <a:ext cx="1163480" cy="1746393"/>
          </a:xfrm>
          <a:prstGeom prst="rect">
            <a:avLst/>
          </a:prstGeom>
          <a:effectLst>
            <a:softEdge rad="0"/>
          </a:effectLst>
        </p:spPr>
      </p:pic>
      <p:pic>
        <p:nvPicPr>
          <p:cNvPr id="21" name="Picture 20">
            <a:extLst>
              <a:ext uri="{FF2B5EF4-FFF2-40B4-BE49-F238E27FC236}">
                <a16:creationId xmlns:a16="http://schemas.microsoft.com/office/drawing/2014/main" id="{CF35F083-29A4-4F83-A563-323845CA07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618758">
            <a:off x="4214154" y="1587394"/>
            <a:ext cx="1163480" cy="1746393"/>
          </a:xfrm>
          <a:prstGeom prst="rect">
            <a:avLst/>
          </a:prstGeom>
          <a:effectLst>
            <a:softEdge rad="0"/>
          </a:effectLst>
        </p:spPr>
      </p:pic>
      <p:sp>
        <p:nvSpPr>
          <p:cNvPr id="22" name="TextBox 21">
            <a:extLst>
              <a:ext uri="{FF2B5EF4-FFF2-40B4-BE49-F238E27FC236}">
                <a16:creationId xmlns:a16="http://schemas.microsoft.com/office/drawing/2014/main" id="{29785DA5-BB91-488C-906C-76092DBA0460}"/>
              </a:ext>
            </a:extLst>
          </p:cNvPr>
          <p:cNvSpPr txBox="1"/>
          <p:nvPr/>
        </p:nvSpPr>
        <p:spPr>
          <a:xfrm>
            <a:off x="2284528" y="1346168"/>
            <a:ext cx="1183467" cy="461665"/>
          </a:xfrm>
          <a:prstGeom prst="rect">
            <a:avLst/>
          </a:prstGeom>
          <a:noFill/>
        </p:spPr>
        <p:txBody>
          <a:bodyPr wrap="square" rtlCol="0">
            <a:spAutoFit/>
          </a:bodyPr>
          <a:lstStyle/>
          <a:p>
            <a:pPr algn="l"/>
            <a:r>
              <a:rPr lang="fr-FR" sz="2400" b="1" dirty="0">
                <a:solidFill>
                  <a:schemeClr val="accent5">
                    <a:lumMod val="50000"/>
                  </a:schemeClr>
                </a:solidFill>
              </a:rPr>
              <a:t>Simon</a:t>
            </a:r>
          </a:p>
        </p:txBody>
      </p:sp>
      <p:sp>
        <p:nvSpPr>
          <p:cNvPr id="23" name="TextBox 22">
            <a:extLst>
              <a:ext uri="{FF2B5EF4-FFF2-40B4-BE49-F238E27FC236}">
                <a16:creationId xmlns:a16="http://schemas.microsoft.com/office/drawing/2014/main" id="{03EADCCF-90A8-4E2C-ADAB-69C086BA4013}"/>
              </a:ext>
            </a:extLst>
          </p:cNvPr>
          <p:cNvSpPr txBox="1"/>
          <p:nvPr/>
        </p:nvSpPr>
        <p:spPr>
          <a:xfrm>
            <a:off x="8726905" y="1370928"/>
            <a:ext cx="1475874" cy="461665"/>
          </a:xfrm>
          <a:prstGeom prst="rect">
            <a:avLst/>
          </a:prstGeom>
          <a:noFill/>
        </p:spPr>
        <p:txBody>
          <a:bodyPr wrap="square" rtlCol="0">
            <a:spAutoFit/>
          </a:bodyPr>
          <a:lstStyle/>
          <a:p>
            <a:pPr algn="l"/>
            <a:r>
              <a:rPr lang="fr-FR" sz="2400" b="1" dirty="0">
                <a:solidFill>
                  <a:schemeClr val="accent5">
                    <a:lumMod val="50000"/>
                  </a:schemeClr>
                </a:solidFill>
              </a:rPr>
              <a:t>Étienne</a:t>
            </a:r>
          </a:p>
        </p:txBody>
      </p:sp>
      <p:sp>
        <p:nvSpPr>
          <p:cNvPr id="24" name="TextBox 23">
            <a:extLst>
              <a:ext uri="{FF2B5EF4-FFF2-40B4-BE49-F238E27FC236}">
                <a16:creationId xmlns:a16="http://schemas.microsoft.com/office/drawing/2014/main" id="{F60F9E94-CBF6-445A-9501-36777EDEDFC5}"/>
              </a:ext>
            </a:extLst>
          </p:cNvPr>
          <p:cNvSpPr txBox="1"/>
          <p:nvPr/>
        </p:nvSpPr>
        <p:spPr>
          <a:xfrm>
            <a:off x="2501280" y="5677817"/>
            <a:ext cx="7180314" cy="461665"/>
          </a:xfrm>
          <a:prstGeom prst="rect">
            <a:avLst/>
          </a:prstGeom>
          <a:noFill/>
        </p:spPr>
        <p:txBody>
          <a:bodyPr wrap="square" rtlCol="0">
            <a:spAutoFit/>
          </a:bodyPr>
          <a:lstStyle/>
          <a:p>
            <a:pPr algn="l"/>
            <a:r>
              <a:rPr lang="fr-FR" sz="2400" dirty="0">
                <a:solidFill>
                  <a:schemeClr val="accent5">
                    <a:lumMod val="50000"/>
                  </a:schemeClr>
                </a:solidFill>
              </a:rPr>
              <a:t>Simon chante, mais Étienne chante </a:t>
            </a:r>
            <a:r>
              <a:rPr lang="fr-FR" sz="2400" b="1" dirty="0">
                <a:solidFill>
                  <a:schemeClr val="accent5">
                    <a:lumMod val="50000"/>
                  </a:schemeClr>
                </a:solidFill>
              </a:rPr>
              <a:t>mieux.</a:t>
            </a:r>
          </a:p>
        </p:txBody>
      </p:sp>
      <p:sp>
        <p:nvSpPr>
          <p:cNvPr id="14" name="TextBox 13">
            <a:extLst>
              <a:ext uri="{FF2B5EF4-FFF2-40B4-BE49-F238E27FC236}">
                <a16:creationId xmlns:a16="http://schemas.microsoft.com/office/drawing/2014/main" id="{68236A80-16FD-4685-AAE2-E4AABFC36EB4}"/>
              </a:ext>
            </a:extLst>
          </p:cNvPr>
          <p:cNvSpPr txBox="1"/>
          <p:nvPr/>
        </p:nvSpPr>
        <p:spPr>
          <a:xfrm>
            <a:off x="7369866" y="218837"/>
            <a:ext cx="2094976" cy="461665"/>
          </a:xfrm>
          <a:prstGeom prst="rect">
            <a:avLst/>
          </a:prstGeom>
          <a:noFill/>
        </p:spPr>
        <p:txBody>
          <a:bodyPr wrap="square" rtlCol="0">
            <a:spAutoFit/>
          </a:bodyPr>
          <a:lstStyle/>
          <a:p>
            <a:pPr algn="l"/>
            <a:r>
              <a:rPr lang="fr-FR" sz="2400" dirty="0">
                <a:solidFill>
                  <a:schemeClr val="accent5">
                    <a:lumMod val="50000"/>
                  </a:schemeClr>
                </a:solidFill>
              </a:rPr>
              <a:t>[</a:t>
            </a:r>
            <a:r>
              <a:rPr lang="fr-FR" sz="2400" dirty="0" err="1">
                <a:solidFill>
                  <a:schemeClr val="accent5">
                    <a:lumMod val="50000"/>
                  </a:schemeClr>
                </a:solidFill>
              </a:rPr>
              <a:t>sings</a:t>
            </a:r>
            <a:r>
              <a:rPr lang="fr-FR" sz="2400" dirty="0">
                <a:solidFill>
                  <a:schemeClr val="accent5">
                    <a:lumMod val="50000"/>
                  </a:schemeClr>
                </a:solidFill>
              </a:rPr>
              <a:t> </a:t>
            </a:r>
            <a:r>
              <a:rPr lang="fr-FR" sz="2400" dirty="0" err="1">
                <a:solidFill>
                  <a:schemeClr val="accent5">
                    <a:lumMod val="50000"/>
                  </a:schemeClr>
                </a:solidFill>
              </a:rPr>
              <a:t>better</a:t>
            </a:r>
            <a:r>
              <a:rPr lang="fr-FR" sz="2400" dirty="0">
                <a:solidFill>
                  <a:schemeClr val="accent5">
                    <a:lumMod val="50000"/>
                  </a:schemeClr>
                </a:solidFill>
              </a:rPr>
              <a:t>]</a:t>
            </a:r>
          </a:p>
        </p:txBody>
      </p:sp>
    </p:spTree>
    <p:extLst>
      <p:ext uri="{BB962C8B-B14F-4D97-AF65-F5344CB8AC3E}">
        <p14:creationId xmlns:p14="http://schemas.microsoft.com/office/powerpoint/2010/main" val="34577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387548A1-E92F-48D4-8A27-4F2680D38C3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096001" cy="867128"/>
          </a:xfrm>
          <a:prstGeom prst="rect">
            <a:avLst/>
          </a:prstGeom>
        </p:spPr>
      </p:pic>
      <p:sp>
        <p:nvSpPr>
          <p:cNvPr id="4" name="Title 3"/>
          <p:cNvSpPr>
            <a:spLocks noGrp="1"/>
          </p:cNvSpPr>
          <p:nvPr>
            <p:ph type="title"/>
          </p:nvPr>
        </p:nvSpPr>
        <p:spPr>
          <a:xfrm>
            <a:off x="0" y="296864"/>
            <a:ext cx="5436296" cy="707849"/>
          </a:xfrm>
        </p:spPr>
        <p:txBody>
          <a:bodyPr>
            <a:normAutofit fontScale="90000"/>
          </a:bodyPr>
          <a:lstStyle/>
          <a:p>
            <a:r>
              <a:rPr lang="en-GB" sz="3600" b="1" dirty="0">
                <a:solidFill>
                  <a:schemeClr val="bg1"/>
                </a:solidFill>
              </a:rPr>
              <a:t>On fait des </a:t>
            </a:r>
            <a:r>
              <a:rPr lang="en-GB" sz="3600" b="1" dirty="0" err="1">
                <a:solidFill>
                  <a:schemeClr val="bg1"/>
                </a:solidFill>
              </a:rPr>
              <a:t>comparaisons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FF0D4E5-9853-445C-9C89-2332E7670DBA}"/>
              </a:ext>
            </a:extLst>
          </p:cNvPr>
          <p:cNvSpPr txBox="1"/>
          <p:nvPr/>
        </p:nvSpPr>
        <p:spPr>
          <a:xfrm>
            <a:off x="263830" y="1163992"/>
            <a:ext cx="11636965" cy="4776716"/>
          </a:xfrm>
          <a:prstGeom prst="rect">
            <a:avLst/>
          </a:prstGeom>
          <a:noFill/>
        </p:spPr>
        <p:txBody>
          <a:bodyPr wrap="square" rtlCol="0">
            <a:spAutoFit/>
          </a:bodyPr>
          <a:lstStyle/>
          <a:p>
            <a:pPr algn="l"/>
            <a:endParaRPr lang="fr-FR" sz="2400" dirty="0">
              <a:solidFill>
                <a:schemeClr val="accent5">
                  <a:lumMod val="50000"/>
                </a:schemeClr>
              </a:solidFill>
            </a:endParaRPr>
          </a:p>
        </p:txBody>
      </p:sp>
      <p:pic>
        <p:nvPicPr>
          <p:cNvPr id="10" name="Picture 9">
            <a:extLst>
              <a:ext uri="{FF2B5EF4-FFF2-40B4-BE49-F238E27FC236}">
                <a16:creationId xmlns:a16="http://schemas.microsoft.com/office/drawing/2014/main" id="{FCBA7019-EE01-491F-A30D-8A3E00D068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11951" y="1868176"/>
            <a:ext cx="5410874" cy="3726284"/>
          </a:xfrm>
          <a:prstGeom prst="rect">
            <a:avLst/>
          </a:prstGeom>
        </p:spPr>
      </p:pic>
      <p:pic>
        <p:nvPicPr>
          <p:cNvPr id="12" name="Picture 11">
            <a:extLst>
              <a:ext uri="{FF2B5EF4-FFF2-40B4-BE49-F238E27FC236}">
                <a16:creationId xmlns:a16="http://schemas.microsoft.com/office/drawing/2014/main" id="{4FFF1B67-A4B9-4F07-9413-708CE9F460C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5137" y="1882193"/>
            <a:ext cx="5580700" cy="3720467"/>
          </a:xfrm>
          <a:prstGeom prst="rect">
            <a:avLst/>
          </a:prstGeom>
        </p:spPr>
      </p:pic>
      <p:sp>
        <p:nvSpPr>
          <p:cNvPr id="13" name="TextBox 12">
            <a:extLst>
              <a:ext uri="{FF2B5EF4-FFF2-40B4-BE49-F238E27FC236}">
                <a16:creationId xmlns:a16="http://schemas.microsoft.com/office/drawing/2014/main" id="{DC3BF7F9-915C-492F-A325-D49F4F1E0A0E}"/>
              </a:ext>
            </a:extLst>
          </p:cNvPr>
          <p:cNvSpPr txBox="1"/>
          <p:nvPr/>
        </p:nvSpPr>
        <p:spPr>
          <a:xfrm>
            <a:off x="2443199" y="1406511"/>
            <a:ext cx="1244576" cy="461665"/>
          </a:xfrm>
          <a:prstGeom prst="rect">
            <a:avLst/>
          </a:prstGeom>
          <a:noFill/>
        </p:spPr>
        <p:txBody>
          <a:bodyPr wrap="square" rtlCol="0">
            <a:spAutoFit/>
          </a:bodyPr>
          <a:lstStyle/>
          <a:p>
            <a:pPr algn="l"/>
            <a:r>
              <a:rPr lang="fr-FR" sz="2400" b="1" dirty="0">
                <a:solidFill>
                  <a:schemeClr val="accent5">
                    <a:lumMod val="50000"/>
                  </a:schemeClr>
                </a:solidFill>
              </a:rPr>
              <a:t>Marcel</a:t>
            </a:r>
          </a:p>
        </p:txBody>
      </p:sp>
      <p:sp>
        <p:nvSpPr>
          <p:cNvPr id="14" name="TextBox 13">
            <a:extLst>
              <a:ext uri="{FF2B5EF4-FFF2-40B4-BE49-F238E27FC236}">
                <a16:creationId xmlns:a16="http://schemas.microsoft.com/office/drawing/2014/main" id="{EC2F51E7-242E-4CF9-8570-A73DB226C0B0}"/>
              </a:ext>
            </a:extLst>
          </p:cNvPr>
          <p:cNvSpPr txBox="1"/>
          <p:nvPr/>
        </p:nvSpPr>
        <p:spPr>
          <a:xfrm>
            <a:off x="8485977" y="1406510"/>
            <a:ext cx="1707679" cy="461665"/>
          </a:xfrm>
          <a:prstGeom prst="rect">
            <a:avLst/>
          </a:prstGeom>
          <a:noFill/>
        </p:spPr>
        <p:txBody>
          <a:bodyPr wrap="square" rtlCol="0">
            <a:spAutoFit/>
          </a:bodyPr>
          <a:lstStyle/>
          <a:p>
            <a:pPr algn="l"/>
            <a:r>
              <a:rPr lang="fr-FR" sz="2400" b="1" dirty="0">
                <a:solidFill>
                  <a:schemeClr val="accent5">
                    <a:lumMod val="50000"/>
                  </a:schemeClr>
                </a:solidFill>
              </a:rPr>
              <a:t>Gaspard</a:t>
            </a:r>
          </a:p>
        </p:txBody>
      </p:sp>
      <p:sp>
        <p:nvSpPr>
          <p:cNvPr id="15" name="TextBox 14">
            <a:extLst>
              <a:ext uri="{FF2B5EF4-FFF2-40B4-BE49-F238E27FC236}">
                <a16:creationId xmlns:a16="http://schemas.microsoft.com/office/drawing/2014/main" id="{1A684396-FF88-4CC3-B997-8206360D23FB}"/>
              </a:ext>
            </a:extLst>
          </p:cNvPr>
          <p:cNvSpPr txBox="1"/>
          <p:nvPr/>
        </p:nvSpPr>
        <p:spPr>
          <a:xfrm>
            <a:off x="2115349" y="5709876"/>
            <a:ext cx="7933926" cy="461665"/>
          </a:xfrm>
          <a:prstGeom prst="rect">
            <a:avLst/>
          </a:prstGeom>
          <a:noFill/>
        </p:spPr>
        <p:txBody>
          <a:bodyPr wrap="square" rtlCol="0">
            <a:spAutoFit/>
          </a:bodyPr>
          <a:lstStyle/>
          <a:p>
            <a:pPr algn="l"/>
            <a:r>
              <a:rPr lang="fr-FR" sz="2400" dirty="0">
                <a:solidFill>
                  <a:schemeClr val="accent5">
                    <a:lumMod val="50000"/>
                  </a:schemeClr>
                </a:solidFill>
              </a:rPr>
              <a:t>Marcel dort</a:t>
            </a:r>
            <a:r>
              <a:rPr lang="fr-FR" sz="2400" dirty="0">
                <a:solidFill>
                  <a:schemeClr val="accent5">
                    <a:lumMod val="50000"/>
                  </a:schemeClr>
                </a:solidFill>
                <a:latin typeface="Century Gothic" panose="020B0502020202020204" pitchFamily="34" charset="0"/>
              </a:rPr>
              <a:t> mal, mais Gérard dort </a:t>
            </a:r>
            <a:r>
              <a:rPr lang="fr-FR" sz="2400" b="1" dirty="0">
                <a:solidFill>
                  <a:schemeClr val="accent5">
                    <a:lumMod val="50000"/>
                  </a:schemeClr>
                </a:solidFill>
                <a:latin typeface="Century Gothic" panose="020B0502020202020204" pitchFamily="34" charset="0"/>
              </a:rPr>
              <a:t>plus mal.</a:t>
            </a:r>
            <a:endParaRPr lang="fr-FR" sz="2400" b="1" dirty="0">
              <a:solidFill>
                <a:schemeClr val="accent5">
                  <a:lumMod val="50000"/>
                </a:schemeClr>
              </a:solidFill>
            </a:endParaRPr>
          </a:p>
        </p:txBody>
      </p:sp>
      <p:sp>
        <p:nvSpPr>
          <p:cNvPr id="11" name="TextBox 10">
            <a:extLst>
              <a:ext uri="{FF2B5EF4-FFF2-40B4-BE49-F238E27FC236}">
                <a16:creationId xmlns:a16="http://schemas.microsoft.com/office/drawing/2014/main" id="{FA51DEA2-9AA0-434B-93C9-45B248FA3394}"/>
              </a:ext>
            </a:extLst>
          </p:cNvPr>
          <p:cNvSpPr txBox="1"/>
          <p:nvPr/>
        </p:nvSpPr>
        <p:spPr>
          <a:xfrm>
            <a:off x="5855837" y="224794"/>
            <a:ext cx="4635382" cy="461665"/>
          </a:xfrm>
          <a:prstGeom prst="rect">
            <a:avLst/>
          </a:prstGeom>
          <a:noFill/>
        </p:spPr>
        <p:txBody>
          <a:bodyPr wrap="square" rtlCol="0">
            <a:spAutoFit/>
          </a:bodyPr>
          <a:lstStyle/>
          <a:p>
            <a:pPr algn="ctr"/>
            <a:r>
              <a:rPr lang="fr-FR" sz="2400" dirty="0">
                <a:solidFill>
                  <a:schemeClr val="accent5">
                    <a:lumMod val="50000"/>
                  </a:schemeClr>
                </a:solidFill>
              </a:rPr>
              <a:t>[</a:t>
            </a:r>
            <a:r>
              <a:rPr lang="fr-FR" sz="2400" dirty="0" err="1">
                <a:solidFill>
                  <a:schemeClr val="accent5">
                    <a:lumMod val="50000"/>
                  </a:schemeClr>
                </a:solidFill>
              </a:rPr>
              <a:t>sleeps</a:t>
            </a:r>
            <a:r>
              <a:rPr lang="fr-FR" sz="2400" dirty="0">
                <a:solidFill>
                  <a:schemeClr val="accent5">
                    <a:lumMod val="50000"/>
                  </a:schemeClr>
                </a:solidFill>
              </a:rPr>
              <a:t> </a:t>
            </a:r>
            <a:r>
              <a:rPr lang="fr-FR" sz="2400" dirty="0" err="1">
                <a:solidFill>
                  <a:schemeClr val="accent5">
                    <a:lumMod val="50000"/>
                  </a:schemeClr>
                </a:solidFill>
              </a:rPr>
              <a:t>worse</a:t>
            </a:r>
            <a:r>
              <a:rPr lang="fr-FR" sz="2400" dirty="0">
                <a:solidFill>
                  <a:schemeClr val="accent5">
                    <a:lumMod val="50000"/>
                  </a:schemeClr>
                </a:solidFill>
              </a:rPr>
              <a:t>]</a:t>
            </a:r>
          </a:p>
        </p:txBody>
      </p:sp>
    </p:spTree>
    <p:extLst>
      <p:ext uri="{BB962C8B-B14F-4D97-AF65-F5344CB8AC3E}">
        <p14:creationId xmlns:p14="http://schemas.microsoft.com/office/powerpoint/2010/main" val="253301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rectangle">
            <a:extLst>
              <a:ext uri="{FF2B5EF4-FFF2-40B4-BE49-F238E27FC236}">
                <a16:creationId xmlns:a16="http://schemas.microsoft.com/office/drawing/2014/main" id="{90CFF26E-EEDF-402F-848F-989E3F9685D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096001" cy="867128"/>
          </a:xfrm>
          <a:prstGeom prst="rect">
            <a:avLst/>
          </a:prstGeom>
        </p:spPr>
      </p:pic>
      <p:sp>
        <p:nvSpPr>
          <p:cNvPr id="4" name="Title 3"/>
          <p:cNvSpPr>
            <a:spLocks noGrp="1"/>
          </p:cNvSpPr>
          <p:nvPr>
            <p:ph type="title"/>
          </p:nvPr>
        </p:nvSpPr>
        <p:spPr>
          <a:xfrm>
            <a:off x="0" y="296864"/>
            <a:ext cx="5586608" cy="707849"/>
          </a:xfrm>
        </p:spPr>
        <p:txBody>
          <a:bodyPr>
            <a:normAutofit fontScale="90000"/>
          </a:bodyPr>
          <a:lstStyle/>
          <a:p>
            <a:r>
              <a:rPr lang="en-GB" sz="3600" b="1" dirty="0">
                <a:solidFill>
                  <a:schemeClr val="bg1"/>
                </a:solidFill>
              </a:rPr>
              <a:t>On fait des </a:t>
            </a:r>
            <a:r>
              <a:rPr lang="en-GB" sz="3600" b="1" dirty="0" err="1">
                <a:solidFill>
                  <a:schemeClr val="bg1"/>
                </a:solidFill>
              </a:rPr>
              <a:t>comparaisons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FF0D4E5-9853-445C-9C89-2332E7670DBA}"/>
              </a:ext>
            </a:extLst>
          </p:cNvPr>
          <p:cNvSpPr txBox="1"/>
          <p:nvPr/>
        </p:nvSpPr>
        <p:spPr>
          <a:xfrm>
            <a:off x="272955" y="1378424"/>
            <a:ext cx="11636965" cy="4776716"/>
          </a:xfrm>
          <a:prstGeom prst="rect">
            <a:avLst/>
          </a:prstGeom>
          <a:noFill/>
        </p:spPr>
        <p:txBody>
          <a:bodyPr wrap="square" rtlCol="0">
            <a:spAutoFit/>
          </a:bodyPr>
          <a:lstStyle/>
          <a:p>
            <a:pPr algn="l"/>
            <a:endParaRPr lang="fr-FR" sz="2400" dirty="0">
              <a:solidFill>
                <a:schemeClr val="accent5">
                  <a:lumMod val="50000"/>
                </a:schemeClr>
              </a:solidFill>
            </a:endParaRPr>
          </a:p>
        </p:txBody>
      </p:sp>
      <p:pic>
        <p:nvPicPr>
          <p:cNvPr id="5" name="Picture 4">
            <a:extLst>
              <a:ext uri="{FF2B5EF4-FFF2-40B4-BE49-F238E27FC236}">
                <a16:creationId xmlns:a16="http://schemas.microsoft.com/office/drawing/2014/main" id="{E089F3E5-5F56-4F5A-8BAC-4D0D9E9452F9}"/>
              </a:ext>
            </a:extLst>
          </p:cNvPr>
          <p:cNvPicPr>
            <a:picLocks noChangeAspect="1"/>
          </p:cNvPicPr>
          <p:nvPr/>
        </p:nvPicPr>
        <p:blipFill rotWithShape="1">
          <a:blip r:embed="rId4">
            <a:extLst>
              <a:ext uri="{28A0092B-C50C-407E-A947-70E740481C1C}">
                <a14:useLocalDpi xmlns:a14="http://schemas.microsoft.com/office/drawing/2010/main" val="0"/>
              </a:ext>
            </a:extLst>
          </a:blip>
          <a:srcRect r="42942"/>
          <a:stretch/>
        </p:blipFill>
        <p:spPr>
          <a:xfrm>
            <a:off x="1672321" y="1694117"/>
            <a:ext cx="3339118" cy="3797808"/>
          </a:xfrm>
          <a:prstGeom prst="rect">
            <a:avLst/>
          </a:prstGeom>
        </p:spPr>
      </p:pic>
      <p:pic>
        <p:nvPicPr>
          <p:cNvPr id="10" name="Picture 9">
            <a:extLst>
              <a:ext uri="{FF2B5EF4-FFF2-40B4-BE49-F238E27FC236}">
                <a16:creationId xmlns:a16="http://schemas.microsoft.com/office/drawing/2014/main" id="{864E211F-B329-473B-8AE1-02B89A8B59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005151"/>
            <a:ext cx="5230161" cy="3486774"/>
          </a:xfrm>
          <a:prstGeom prst="rect">
            <a:avLst/>
          </a:prstGeom>
        </p:spPr>
      </p:pic>
      <p:sp>
        <p:nvSpPr>
          <p:cNvPr id="11" name="TextBox 10">
            <a:extLst>
              <a:ext uri="{FF2B5EF4-FFF2-40B4-BE49-F238E27FC236}">
                <a16:creationId xmlns:a16="http://schemas.microsoft.com/office/drawing/2014/main" id="{F73E785C-57C2-4BA1-A313-7042785594F1}"/>
              </a:ext>
            </a:extLst>
          </p:cNvPr>
          <p:cNvSpPr txBox="1"/>
          <p:nvPr/>
        </p:nvSpPr>
        <p:spPr>
          <a:xfrm>
            <a:off x="2419459" y="1219145"/>
            <a:ext cx="1844842" cy="461665"/>
          </a:xfrm>
          <a:prstGeom prst="rect">
            <a:avLst/>
          </a:prstGeom>
          <a:noFill/>
        </p:spPr>
        <p:txBody>
          <a:bodyPr wrap="square" rtlCol="0">
            <a:spAutoFit/>
          </a:bodyPr>
          <a:lstStyle/>
          <a:p>
            <a:pPr algn="l"/>
            <a:r>
              <a:rPr lang="fr-FR" sz="2400" b="1" dirty="0">
                <a:solidFill>
                  <a:schemeClr val="accent5">
                    <a:lumMod val="50000"/>
                  </a:schemeClr>
                </a:solidFill>
              </a:rPr>
              <a:t>Frédérique</a:t>
            </a:r>
          </a:p>
        </p:txBody>
      </p:sp>
      <p:sp>
        <p:nvSpPr>
          <p:cNvPr id="12" name="TextBox 11">
            <a:extLst>
              <a:ext uri="{FF2B5EF4-FFF2-40B4-BE49-F238E27FC236}">
                <a16:creationId xmlns:a16="http://schemas.microsoft.com/office/drawing/2014/main" id="{14F26D75-B703-4EEB-8377-9F89B9AA8281}"/>
              </a:ext>
            </a:extLst>
          </p:cNvPr>
          <p:cNvSpPr txBox="1"/>
          <p:nvPr/>
        </p:nvSpPr>
        <p:spPr>
          <a:xfrm>
            <a:off x="8051329" y="1489469"/>
            <a:ext cx="1319501" cy="461665"/>
          </a:xfrm>
          <a:prstGeom prst="rect">
            <a:avLst/>
          </a:prstGeom>
          <a:noFill/>
        </p:spPr>
        <p:txBody>
          <a:bodyPr wrap="square" rtlCol="0">
            <a:spAutoFit/>
          </a:bodyPr>
          <a:lstStyle/>
          <a:p>
            <a:pPr algn="l"/>
            <a:r>
              <a:rPr lang="fr-FR" sz="2400" b="1" dirty="0">
                <a:solidFill>
                  <a:schemeClr val="accent5">
                    <a:lumMod val="50000"/>
                  </a:schemeClr>
                </a:solidFill>
              </a:rPr>
              <a:t>Alizée</a:t>
            </a:r>
          </a:p>
        </p:txBody>
      </p:sp>
      <p:sp>
        <p:nvSpPr>
          <p:cNvPr id="13" name="TextBox 12">
            <a:extLst>
              <a:ext uri="{FF2B5EF4-FFF2-40B4-BE49-F238E27FC236}">
                <a16:creationId xmlns:a16="http://schemas.microsoft.com/office/drawing/2014/main" id="{148E2157-6C53-43C4-A2F9-AEA421977B6E}"/>
              </a:ext>
            </a:extLst>
          </p:cNvPr>
          <p:cNvSpPr txBox="1"/>
          <p:nvPr/>
        </p:nvSpPr>
        <p:spPr>
          <a:xfrm>
            <a:off x="1887281" y="5747492"/>
            <a:ext cx="8417438" cy="461665"/>
          </a:xfrm>
          <a:prstGeom prst="rect">
            <a:avLst/>
          </a:prstGeom>
          <a:noFill/>
        </p:spPr>
        <p:txBody>
          <a:bodyPr wrap="square" rtlCol="0">
            <a:spAutoFit/>
          </a:bodyPr>
          <a:lstStyle/>
          <a:p>
            <a:pPr algn="l"/>
            <a:r>
              <a:rPr lang="fr-FR" sz="2400" dirty="0">
                <a:solidFill>
                  <a:schemeClr val="accent5">
                    <a:lumMod val="50000"/>
                  </a:schemeClr>
                </a:solidFill>
              </a:rPr>
              <a:t>Frédérique voyage vite, mais Alizée voyage </a:t>
            </a:r>
            <a:r>
              <a:rPr lang="fr-FR" sz="2400" b="1" dirty="0">
                <a:solidFill>
                  <a:schemeClr val="accent5">
                    <a:lumMod val="50000"/>
                  </a:schemeClr>
                </a:solidFill>
              </a:rPr>
              <a:t>plus vite.</a:t>
            </a:r>
          </a:p>
        </p:txBody>
      </p:sp>
      <p:sp>
        <p:nvSpPr>
          <p:cNvPr id="14" name="TextBox 13">
            <a:extLst>
              <a:ext uri="{FF2B5EF4-FFF2-40B4-BE49-F238E27FC236}">
                <a16:creationId xmlns:a16="http://schemas.microsoft.com/office/drawing/2014/main" id="{A9DA4A7B-57F5-4818-AF02-AC15EAAB8C78}"/>
              </a:ext>
            </a:extLst>
          </p:cNvPr>
          <p:cNvSpPr txBox="1"/>
          <p:nvPr/>
        </p:nvSpPr>
        <p:spPr>
          <a:xfrm>
            <a:off x="6878647" y="187805"/>
            <a:ext cx="3339119" cy="461665"/>
          </a:xfrm>
          <a:prstGeom prst="rect">
            <a:avLst/>
          </a:prstGeom>
          <a:noFill/>
        </p:spPr>
        <p:txBody>
          <a:bodyPr wrap="square" rtlCol="0">
            <a:spAutoFit/>
          </a:bodyPr>
          <a:lstStyle/>
          <a:p>
            <a:pPr algn="l"/>
            <a:r>
              <a:rPr lang="fr-FR" sz="2400" dirty="0">
                <a:solidFill>
                  <a:schemeClr val="accent5">
                    <a:lumMod val="50000"/>
                  </a:schemeClr>
                </a:solidFill>
              </a:rPr>
              <a:t>[</a:t>
            </a:r>
            <a:r>
              <a:rPr lang="fr-FR" sz="2400" dirty="0" err="1">
                <a:solidFill>
                  <a:schemeClr val="accent5">
                    <a:lumMod val="50000"/>
                  </a:schemeClr>
                </a:solidFill>
              </a:rPr>
              <a:t>travels</a:t>
            </a:r>
            <a:r>
              <a:rPr lang="fr-FR" sz="2400" dirty="0">
                <a:solidFill>
                  <a:schemeClr val="accent5">
                    <a:lumMod val="50000"/>
                  </a:schemeClr>
                </a:solidFill>
              </a:rPr>
              <a:t> more </a:t>
            </a:r>
            <a:r>
              <a:rPr lang="fr-FR" sz="2400" dirty="0" err="1">
                <a:solidFill>
                  <a:schemeClr val="accent5">
                    <a:lumMod val="50000"/>
                  </a:schemeClr>
                </a:solidFill>
              </a:rPr>
              <a:t>quickly</a:t>
            </a:r>
            <a:r>
              <a:rPr lang="fr-FR" sz="2400" dirty="0">
                <a:solidFill>
                  <a:schemeClr val="accent5">
                    <a:lumMod val="50000"/>
                  </a:schemeClr>
                </a:solidFill>
              </a:rPr>
              <a:t>]</a:t>
            </a:r>
          </a:p>
        </p:txBody>
      </p:sp>
    </p:spTree>
    <p:extLst>
      <p:ext uri="{BB962C8B-B14F-4D97-AF65-F5344CB8AC3E}">
        <p14:creationId xmlns:p14="http://schemas.microsoft.com/office/powerpoint/2010/main" val="343787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AC9FE918-68CF-40FD-BB70-759611F9BDE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096001"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On fait des </a:t>
            </a:r>
            <a:r>
              <a:rPr lang="en-GB" sz="3600" b="1" dirty="0" err="1">
                <a:solidFill>
                  <a:schemeClr val="bg1"/>
                </a:solidFill>
              </a:rPr>
              <a:t>comparaisons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ABA9674E-EECB-44CB-88E9-01BF44065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64" y="1943340"/>
            <a:ext cx="4815211" cy="3227696"/>
          </a:xfrm>
          <a:prstGeom prst="rect">
            <a:avLst/>
          </a:prstGeom>
        </p:spPr>
      </p:pic>
      <p:pic>
        <p:nvPicPr>
          <p:cNvPr id="12" name="Picture 11">
            <a:extLst>
              <a:ext uri="{FF2B5EF4-FFF2-40B4-BE49-F238E27FC236}">
                <a16:creationId xmlns:a16="http://schemas.microsoft.com/office/drawing/2014/main" id="{B146F0B4-F6DA-448C-8496-F96B365557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1664" y="1943340"/>
            <a:ext cx="5758480" cy="3236146"/>
          </a:xfrm>
          <a:prstGeom prst="rect">
            <a:avLst/>
          </a:prstGeom>
        </p:spPr>
      </p:pic>
      <p:sp>
        <p:nvSpPr>
          <p:cNvPr id="13" name="TextBox 12">
            <a:extLst>
              <a:ext uri="{FF2B5EF4-FFF2-40B4-BE49-F238E27FC236}">
                <a16:creationId xmlns:a16="http://schemas.microsoft.com/office/drawing/2014/main" id="{D4506D19-E606-4270-9B4B-974F97DE92B2}"/>
              </a:ext>
            </a:extLst>
          </p:cNvPr>
          <p:cNvSpPr txBox="1"/>
          <p:nvPr/>
        </p:nvSpPr>
        <p:spPr>
          <a:xfrm>
            <a:off x="8249849" y="1481675"/>
            <a:ext cx="1155031" cy="461665"/>
          </a:xfrm>
          <a:prstGeom prst="rect">
            <a:avLst/>
          </a:prstGeom>
          <a:noFill/>
        </p:spPr>
        <p:txBody>
          <a:bodyPr wrap="square" rtlCol="0">
            <a:spAutoFit/>
          </a:bodyPr>
          <a:lstStyle/>
          <a:p>
            <a:pPr algn="l"/>
            <a:r>
              <a:rPr lang="fr-FR" sz="2400" b="1" dirty="0">
                <a:solidFill>
                  <a:schemeClr val="accent5">
                    <a:lumMod val="50000"/>
                  </a:schemeClr>
                </a:solidFill>
              </a:rPr>
              <a:t>Élodie</a:t>
            </a:r>
          </a:p>
        </p:txBody>
      </p:sp>
      <p:sp>
        <p:nvSpPr>
          <p:cNvPr id="14" name="TextBox 13">
            <a:extLst>
              <a:ext uri="{FF2B5EF4-FFF2-40B4-BE49-F238E27FC236}">
                <a16:creationId xmlns:a16="http://schemas.microsoft.com/office/drawing/2014/main" id="{EAF6F110-5A43-4074-9502-C41C7A651397}"/>
              </a:ext>
            </a:extLst>
          </p:cNvPr>
          <p:cNvSpPr txBox="1"/>
          <p:nvPr/>
        </p:nvSpPr>
        <p:spPr>
          <a:xfrm>
            <a:off x="2514493" y="1481675"/>
            <a:ext cx="950352" cy="461665"/>
          </a:xfrm>
          <a:prstGeom prst="rect">
            <a:avLst/>
          </a:prstGeom>
          <a:noFill/>
        </p:spPr>
        <p:txBody>
          <a:bodyPr wrap="square" rtlCol="0">
            <a:spAutoFit/>
          </a:bodyPr>
          <a:lstStyle/>
          <a:p>
            <a:pPr algn="l"/>
            <a:r>
              <a:rPr lang="fr-FR" sz="2400" b="1" dirty="0">
                <a:solidFill>
                  <a:schemeClr val="accent5">
                    <a:lumMod val="50000"/>
                  </a:schemeClr>
                </a:solidFill>
              </a:rPr>
              <a:t>Cyril</a:t>
            </a:r>
          </a:p>
        </p:txBody>
      </p:sp>
      <p:sp>
        <p:nvSpPr>
          <p:cNvPr id="15" name="TextBox 14">
            <a:extLst>
              <a:ext uri="{FF2B5EF4-FFF2-40B4-BE49-F238E27FC236}">
                <a16:creationId xmlns:a16="http://schemas.microsoft.com/office/drawing/2014/main" id="{E1882629-C0F8-4187-9F57-EAA3B0443B61}"/>
              </a:ext>
            </a:extLst>
          </p:cNvPr>
          <p:cNvSpPr txBox="1"/>
          <p:nvPr/>
        </p:nvSpPr>
        <p:spPr>
          <a:xfrm>
            <a:off x="2769508" y="5641151"/>
            <a:ext cx="7375474" cy="461665"/>
          </a:xfrm>
          <a:prstGeom prst="rect">
            <a:avLst/>
          </a:prstGeom>
          <a:noFill/>
        </p:spPr>
        <p:txBody>
          <a:bodyPr wrap="square" rtlCol="0">
            <a:spAutoFit/>
          </a:bodyPr>
          <a:lstStyle/>
          <a:p>
            <a:pPr algn="l"/>
            <a:r>
              <a:rPr lang="fr-FR" sz="2400" dirty="0">
                <a:solidFill>
                  <a:schemeClr val="accent5">
                    <a:lumMod val="50000"/>
                  </a:schemeClr>
                </a:solidFill>
              </a:rPr>
              <a:t>Cyril arrive vite, mais Élodie arrive </a:t>
            </a:r>
            <a:r>
              <a:rPr lang="fr-FR" sz="2400" b="1" dirty="0">
                <a:solidFill>
                  <a:schemeClr val="accent5">
                    <a:lumMod val="50000"/>
                  </a:schemeClr>
                </a:solidFill>
              </a:rPr>
              <a:t>moins vite.</a:t>
            </a:r>
          </a:p>
        </p:txBody>
      </p:sp>
      <p:sp>
        <p:nvSpPr>
          <p:cNvPr id="10" name="TextBox 9">
            <a:extLst>
              <a:ext uri="{FF2B5EF4-FFF2-40B4-BE49-F238E27FC236}">
                <a16:creationId xmlns:a16="http://schemas.microsoft.com/office/drawing/2014/main" id="{CAA232EE-3631-449D-A68E-D83D00A44748}"/>
              </a:ext>
            </a:extLst>
          </p:cNvPr>
          <p:cNvSpPr txBox="1"/>
          <p:nvPr/>
        </p:nvSpPr>
        <p:spPr>
          <a:xfrm>
            <a:off x="6999673" y="217292"/>
            <a:ext cx="3097067" cy="461665"/>
          </a:xfrm>
          <a:prstGeom prst="rect">
            <a:avLst/>
          </a:prstGeom>
          <a:noFill/>
        </p:spPr>
        <p:txBody>
          <a:bodyPr wrap="square" rtlCol="0">
            <a:spAutoFit/>
          </a:bodyPr>
          <a:lstStyle/>
          <a:p>
            <a:pPr algn="l"/>
            <a:r>
              <a:rPr lang="fr-FR" sz="2400" dirty="0">
                <a:solidFill>
                  <a:schemeClr val="accent5">
                    <a:lumMod val="50000"/>
                  </a:schemeClr>
                </a:solidFill>
              </a:rPr>
              <a:t>[arrives </a:t>
            </a:r>
            <a:r>
              <a:rPr lang="fr-FR" sz="2400" dirty="0" err="1">
                <a:solidFill>
                  <a:schemeClr val="accent5">
                    <a:lumMod val="50000"/>
                  </a:schemeClr>
                </a:solidFill>
              </a:rPr>
              <a:t>less</a:t>
            </a:r>
            <a:r>
              <a:rPr lang="fr-FR" sz="2400" dirty="0">
                <a:solidFill>
                  <a:schemeClr val="accent5">
                    <a:lumMod val="50000"/>
                  </a:schemeClr>
                </a:solidFill>
              </a:rPr>
              <a:t> </a:t>
            </a:r>
            <a:r>
              <a:rPr lang="fr-FR" sz="2400" dirty="0" err="1">
                <a:solidFill>
                  <a:schemeClr val="accent5">
                    <a:lumMod val="50000"/>
                  </a:schemeClr>
                </a:solidFill>
              </a:rPr>
              <a:t>quickly</a:t>
            </a:r>
            <a:r>
              <a:rPr lang="fr-FR" sz="2400" dirty="0">
                <a:solidFill>
                  <a:schemeClr val="accent5">
                    <a:lumMod val="50000"/>
                  </a:schemeClr>
                </a:solidFill>
              </a:rPr>
              <a:t>]</a:t>
            </a:r>
          </a:p>
        </p:txBody>
      </p:sp>
    </p:spTree>
    <p:extLst>
      <p:ext uri="{BB962C8B-B14F-4D97-AF65-F5344CB8AC3E}">
        <p14:creationId xmlns:p14="http://schemas.microsoft.com/office/powerpoint/2010/main" val="421187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rectangle">
            <a:extLst>
              <a:ext uri="{FF2B5EF4-FFF2-40B4-BE49-F238E27FC236}">
                <a16:creationId xmlns:a16="http://schemas.microsoft.com/office/drawing/2014/main" id="{146CC2FB-00B4-45AB-9AC5-E715DF55647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096001"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On fait des </a:t>
            </a:r>
            <a:r>
              <a:rPr lang="en-GB" sz="3600" b="1" dirty="0" err="1">
                <a:solidFill>
                  <a:schemeClr val="bg1"/>
                </a:solidFill>
              </a:rPr>
              <a:t>comparaisons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FF0D4E5-9853-445C-9C89-2332E7670DBA}"/>
              </a:ext>
            </a:extLst>
          </p:cNvPr>
          <p:cNvSpPr txBox="1"/>
          <p:nvPr/>
        </p:nvSpPr>
        <p:spPr>
          <a:xfrm>
            <a:off x="272955" y="1004713"/>
            <a:ext cx="11636965" cy="4776716"/>
          </a:xfrm>
          <a:prstGeom prst="rect">
            <a:avLst/>
          </a:prstGeom>
          <a:noFill/>
        </p:spPr>
        <p:txBody>
          <a:bodyPr wrap="square" rtlCol="0">
            <a:spAutoFit/>
          </a:bodyPr>
          <a:lstStyle/>
          <a:p>
            <a:pPr algn="l"/>
            <a:endParaRPr lang="fr-FR" sz="2400" dirty="0">
              <a:solidFill>
                <a:schemeClr val="accent5">
                  <a:lumMod val="50000"/>
                </a:schemeClr>
              </a:solidFill>
            </a:endParaRPr>
          </a:p>
        </p:txBody>
      </p:sp>
      <p:pic>
        <p:nvPicPr>
          <p:cNvPr id="5" name="Picture 4">
            <a:extLst>
              <a:ext uri="{FF2B5EF4-FFF2-40B4-BE49-F238E27FC236}">
                <a16:creationId xmlns:a16="http://schemas.microsoft.com/office/drawing/2014/main" id="{C4309F32-45B7-40D6-AC1C-91E3F7A6F8B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100000" l="0" r="100000">
                        <a14:foregroundMark x1="33385" y1="56198" x2="33385" y2="56198"/>
                      </a14:backgroundRemoval>
                    </a14:imgEffect>
                  </a14:imgLayer>
                </a14:imgProps>
              </a:ext>
              <a:ext uri="{28A0092B-C50C-407E-A947-70E740481C1C}">
                <a14:useLocalDpi xmlns:a14="http://schemas.microsoft.com/office/drawing/2010/main" val="0"/>
              </a:ext>
            </a:extLst>
          </a:blip>
          <a:stretch>
            <a:fillRect/>
          </a:stretch>
        </p:blipFill>
        <p:spPr>
          <a:xfrm>
            <a:off x="972629" y="1435650"/>
            <a:ext cx="3667609" cy="3667609"/>
          </a:xfrm>
          <a:prstGeom prst="rect">
            <a:avLst/>
          </a:prstGeom>
        </p:spPr>
      </p:pic>
      <p:pic>
        <p:nvPicPr>
          <p:cNvPr id="10" name="Picture 9">
            <a:extLst>
              <a:ext uri="{FF2B5EF4-FFF2-40B4-BE49-F238E27FC236}">
                <a16:creationId xmlns:a16="http://schemas.microsoft.com/office/drawing/2014/main" id="{5079B180-37FB-4A2C-99BD-5D15B18C62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44" b="98438" l="3854" r="96719"/>
                    </a14:imgEffect>
                  </a14:imgLayer>
                </a14:imgProps>
              </a:ext>
              <a:ext uri="{28A0092B-C50C-407E-A947-70E740481C1C}">
                <a14:useLocalDpi xmlns:a14="http://schemas.microsoft.com/office/drawing/2010/main" val="0"/>
              </a:ext>
            </a:extLst>
          </a:blip>
          <a:stretch>
            <a:fillRect/>
          </a:stretch>
        </p:blipFill>
        <p:spPr>
          <a:xfrm flipH="1">
            <a:off x="7551764" y="2662170"/>
            <a:ext cx="2507549" cy="2507549"/>
          </a:xfrm>
          <a:prstGeom prst="rect">
            <a:avLst/>
          </a:prstGeom>
        </p:spPr>
      </p:pic>
      <p:sp>
        <p:nvSpPr>
          <p:cNvPr id="11" name="TextBox 10">
            <a:extLst>
              <a:ext uri="{FF2B5EF4-FFF2-40B4-BE49-F238E27FC236}">
                <a16:creationId xmlns:a16="http://schemas.microsoft.com/office/drawing/2014/main" id="{AF0DAC4D-DD24-4B22-9057-8EA86EC35EB6}"/>
              </a:ext>
            </a:extLst>
          </p:cNvPr>
          <p:cNvSpPr txBox="1"/>
          <p:nvPr/>
        </p:nvSpPr>
        <p:spPr>
          <a:xfrm>
            <a:off x="1700463" y="1779965"/>
            <a:ext cx="1283369" cy="461665"/>
          </a:xfrm>
          <a:prstGeom prst="rect">
            <a:avLst/>
          </a:prstGeom>
          <a:noFill/>
        </p:spPr>
        <p:txBody>
          <a:bodyPr wrap="square" rtlCol="0">
            <a:spAutoFit/>
          </a:bodyPr>
          <a:lstStyle/>
          <a:p>
            <a:pPr algn="l"/>
            <a:r>
              <a:rPr lang="fr-FR" sz="2400" b="1" dirty="0">
                <a:solidFill>
                  <a:schemeClr val="accent5">
                    <a:lumMod val="50000"/>
                  </a:schemeClr>
                </a:solidFill>
              </a:rPr>
              <a:t>Patrick</a:t>
            </a:r>
          </a:p>
        </p:txBody>
      </p:sp>
      <p:sp>
        <p:nvSpPr>
          <p:cNvPr id="12" name="TextBox 11">
            <a:extLst>
              <a:ext uri="{FF2B5EF4-FFF2-40B4-BE49-F238E27FC236}">
                <a16:creationId xmlns:a16="http://schemas.microsoft.com/office/drawing/2014/main" id="{CBCB8E43-9F81-410E-9EAB-5455D9F9953F}"/>
              </a:ext>
            </a:extLst>
          </p:cNvPr>
          <p:cNvSpPr txBox="1"/>
          <p:nvPr/>
        </p:nvSpPr>
        <p:spPr>
          <a:xfrm>
            <a:off x="8163853" y="1806667"/>
            <a:ext cx="1283369" cy="461665"/>
          </a:xfrm>
          <a:prstGeom prst="rect">
            <a:avLst/>
          </a:prstGeom>
          <a:noFill/>
        </p:spPr>
        <p:txBody>
          <a:bodyPr wrap="square" rtlCol="0">
            <a:spAutoFit/>
          </a:bodyPr>
          <a:lstStyle/>
          <a:p>
            <a:pPr algn="l"/>
            <a:r>
              <a:rPr lang="fr-FR" sz="2400" b="1" dirty="0">
                <a:solidFill>
                  <a:schemeClr val="accent5">
                    <a:lumMod val="50000"/>
                  </a:schemeClr>
                </a:solidFill>
              </a:rPr>
              <a:t>Olivier</a:t>
            </a:r>
          </a:p>
        </p:txBody>
      </p:sp>
      <p:sp>
        <p:nvSpPr>
          <p:cNvPr id="13" name="TextBox 12">
            <a:extLst>
              <a:ext uri="{FF2B5EF4-FFF2-40B4-BE49-F238E27FC236}">
                <a16:creationId xmlns:a16="http://schemas.microsoft.com/office/drawing/2014/main" id="{A0CC99EC-3234-4D06-9199-AF5763792EA4}"/>
              </a:ext>
            </a:extLst>
          </p:cNvPr>
          <p:cNvSpPr txBox="1"/>
          <p:nvPr/>
        </p:nvSpPr>
        <p:spPr>
          <a:xfrm>
            <a:off x="1929565" y="5534196"/>
            <a:ext cx="9055359" cy="461665"/>
          </a:xfrm>
          <a:prstGeom prst="rect">
            <a:avLst/>
          </a:prstGeom>
          <a:noFill/>
        </p:spPr>
        <p:txBody>
          <a:bodyPr wrap="square" rtlCol="0">
            <a:spAutoFit/>
          </a:bodyPr>
          <a:lstStyle/>
          <a:p>
            <a:pPr algn="l"/>
            <a:r>
              <a:rPr lang="fr-FR" sz="2400" dirty="0">
                <a:solidFill>
                  <a:schemeClr val="accent5">
                    <a:lumMod val="50000"/>
                  </a:schemeClr>
                </a:solidFill>
              </a:rPr>
              <a:t>Patrick finit facilement, mais Olivier finit </a:t>
            </a:r>
            <a:r>
              <a:rPr lang="fr-FR" sz="2400" b="1" dirty="0">
                <a:solidFill>
                  <a:schemeClr val="accent5">
                    <a:lumMod val="50000"/>
                  </a:schemeClr>
                </a:solidFill>
              </a:rPr>
              <a:t>moins facilement.</a:t>
            </a:r>
          </a:p>
        </p:txBody>
      </p:sp>
      <p:sp>
        <p:nvSpPr>
          <p:cNvPr id="14" name="TextBox 13">
            <a:extLst>
              <a:ext uri="{FF2B5EF4-FFF2-40B4-BE49-F238E27FC236}">
                <a16:creationId xmlns:a16="http://schemas.microsoft.com/office/drawing/2014/main" id="{CF33A3C0-6654-45C5-B9AD-C12066B65F08}"/>
              </a:ext>
            </a:extLst>
          </p:cNvPr>
          <p:cNvSpPr txBox="1"/>
          <p:nvPr/>
        </p:nvSpPr>
        <p:spPr>
          <a:xfrm>
            <a:off x="7025483" y="257595"/>
            <a:ext cx="2957920" cy="461665"/>
          </a:xfrm>
          <a:prstGeom prst="rect">
            <a:avLst/>
          </a:prstGeom>
          <a:noFill/>
        </p:spPr>
        <p:txBody>
          <a:bodyPr wrap="square" rtlCol="0">
            <a:spAutoFit/>
          </a:bodyPr>
          <a:lstStyle/>
          <a:p>
            <a:pPr algn="l"/>
            <a:r>
              <a:rPr lang="fr-FR" sz="2400" dirty="0">
                <a:solidFill>
                  <a:schemeClr val="accent5">
                    <a:lumMod val="50000"/>
                  </a:schemeClr>
                </a:solidFill>
              </a:rPr>
              <a:t>[</a:t>
            </a:r>
            <a:r>
              <a:rPr lang="fr-FR" sz="2400" dirty="0" err="1">
                <a:solidFill>
                  <a:schemeClr val="accent5">
                    <a:lumMod val="50000"/>
                  </a:schemeClr>
                </a:solidFill>
              </a:rPr>
              <a:t>finishes</a:t>
            </a:r>
            <a:r>
              <a:rPr lang="fr-FR" sz="2400" dirty="0">
                <a:solidFill>
                  <a:schemeClr val="accent5">
                    <a:lumMod val="50000"/>
                  </a:schemeClr>
                </a:solidFill>
              </a:rPr>
              <a:t> </a:t>
            </a:r>
            <a:r>
              <a:rPr lang="fr-FR" sz="2400" dirty="0" err="1">
                <a:solidFill>
                  <a:schemeClr val="accent5">
                    <a:lumMod val="50000"/>
                  </a:schemeClr>
                </a:solidFill>
              </a:rPr>
              <a:t>less</a:t>
            </a:r>
            <a:r>
              <a:rPr lang="fr-FR" sz="2400" dirty="0">
                <a:solidFill>
                  <a:schemeClr val="accent5">
                    <a:lumMod val="50000"/>
                  </a:schemeClr>
                </a:solidFill>
              </a:rPr>
              <a:t> </a:t>
            </a:r>
            <a:r>
              <a:rPr lang="fr-FR" sz="2400" dirty="0" err="1">
                <a:solidFill>
                  <a:schemeClr val="accent5">
                    <a:lumMod val="50000"/>
                  </a:schemeClr>
                </a:solidFill>
              </a:rPr>
              <a:t>easily</a:t>
            </a:r>
            <a:r>
              <a:rPr lang="fr-FR" sz="2400" dirty="0">
                <a:solidFill>
                  <a:schemeClr val="accent5">
                    <a:lumMod val="50000"/>
                  </a:schemeClr>
                </a:solidFill>
              </a:rPr>
              <a:t>]</a:t>
            </a:r>
          </a:p>
        </p:txBody>
      </p:sp>
    </p:spTree>
    <p:extLst>
      <p:ext uri="{BB962C8B-B14F-4D97-AF65-F5344CB8AC3E}">
        <p14:creationId xmlns:p14="http://schemas.microsoft.com/office/powerpoint/2010/main" val="260373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194379"/>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ea typeface="+mn-ea"/>
              </a:rPr>
              <a:t>um/un</a:t>
            </a:r>
            <a:endParaRPr lang="en-US" sz="12000" dirty="0"/>
          </a:p>
        </p:txBody>
      </p:sp>
      <p:sp>
        <p:nvSpPr>
          <p:cNvPr id="4" name="TextBox 3"/>
          <p:cNvSpPr txBox="1"/>
          <p:nvPr/>
        </p:nvSpPr>
        <p:spPr>
          <a:xfrm>
            <a:off x="5272381" y="4535969"/>
            <a:ext cx="203132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un</a:t>
            </a:r>
          </a:p>
        </p:txBody>
      </p:sp>
      <p:sp>
        <p:nvSpPr>
          <p:cNvPr id="3" name="Rectangle 2" descr="the number one"/>
          <p:cNvSpPr/>
          <p:nvPr/>
        </p:nvSpPr>
        <p:spPr>
          <a:xfrm>
            <a:off x="4214324" y="1095238"/>
            <a:ext cx="4147438" cy="37702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Century Gothic" panose="020F0302020204030204"/>
                <a:ea typeface="+mn-ea"/>
                <a:cs typeface="+mn-cs"/>
              </a:rPr>
              <a:t>1</a:t>
            </a:r>
          </a:p>
        </p:txBody>
      </p:sp>
    </p:spTree>
    <p:extLst>
      <p:ext uri="{BB962C8B-B14F-4D97-AF65-F5344CB8AC3E}">
        <p14:creationId xmlns:p14="http://schemas.microsoft.com/office/powerpoint/2010/main" val="423244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u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u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rectangle">
            <a:extLst>
              <a:ext uri="{FF2B5EF4-FFF2-40B4-BE49-F238E27FC236}">
                <a16:creationId xmlns:a16="http://schemas.microsoft.com/office/drawing/2014/main" id="{0454ACA7-8F08-47AE-B35D-AC967FA6056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096001"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On fait des </a:t>
            </a:r>
            <a:r>
              <a:rPr lang="en-GB" sz="3600" b="1" dirty="0" err="1">
                <a:solidFill>
                  <a:schemeClr val="bg1"/>
                </a:solidFill>
              </a:rPr>
              <a:t>comparaisons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FF0D4E5-9853-445C-9C89-2332E7670DBA}"/>
              </a:ext>
            </a:extLst>
          </p:cNvPr>
          <p:cNvSpPr txBox="1"/>
          <p:nvPr/>
        </p:nvSpPr>
        <p:spPr>
          <a:xfrm>
            <a:off x="272955" y="1378424"/>
            <a:ext cx="11636965" cy="4776716"/>
          </a:xfrm>
          <a:prstGeom prst="rect">
            <a:avLst/>
          </a:prstGeom>
          <a:noFill/>
        </p:spPr>
        <p:txBody>
          <a:bodyPr wrap="square" rtlCol="0">
            <a:spAutoFit/>
          </a:bodyPr>
          <a:lstStyle/>
          <a:p>
            <a:pPr algn="l"/>
            <a:endParaRPr lang="fr-FR" sz="2400" dirty="0">
              <a:solidFill>
                <a:schemeClr val="accent5">
                  <a:lumMod val="50000"/>
                </a:schemeClr>
              </a:solidFill>
            </a:endParaRPr>
          </a:p>
        </p:txBody>
      </p:sp>
      <p:pic>
        <p:nvPicPr>
          <p:cNvPr id="5" name="Picture 4">
            <a:extLst>
              <a:ext uri="{FF2B5EF4-FFF2-40B4-BE49-F238E27FC236}">
                <a16:creationId xmlns:a16="http://schemas.microsoft.com/office/drawing/2014/main" id="{63D604CF-EFD1-42C8-8697-E158683D0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040" y="2027343"/>
            <a:ext cx="4697673" cy="3131782"/>
          </a:xfrm>
          <a:prstGeom prst="rect">
            <a:avLst/>
          </a:prstGeom>
        </p:spPr>
      </p:pic>
      <p:pic>
        <p:nvPicPr>
          <p:cNvPr id="10" name="Picture 9">
            <a:extLst>
              <a:ext uri="{FF2B5EF4-FFF2-40B4-BE49-F238E27FC236}">
                <a16:creationId xmlns:a16="http://schemas.microsoft.com/office/drawing/2014/main" id="{9A640D95-44A1-4845-979C-0001F02E23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1497" y="2027342"/>
            <a:ext cx="4424594" cy="3131783"/>
          </a:xfrm>
          <a:prstGeom prst="rect">
            <a:avLst/>
          </a:prstGeom>
        </p:spPr>
      </p:pic>
      <p:sp>
        <p:nvSpPr>
          <p:cNvPr id="11" name="TextBox 10">
            <a:extLst>
              <a:ext uri="{FF2B5EF4-FFF2-40B4-BE49-F238E27FC236}">
                <a16:creationId xmlns:a16="http://schemas.microsoft.com/office/drawing/2014/main" id="{A2EC8E12-E4CB-4B47-BF6F-9FB9F290C63E}"/>
              </a:ext>
            </a:extLst>
          </p:cNvPr>
          <p:cNvSpPr txBox="1"/>
          <p:nvPr/>
        </p:nvSpPr>
        <p:spPr>
          <a:xfrm>
            <a:off x="2516726" y="1512070"/>
            <a:ext cx="1524000" cy="461665"/>
          </a:xfrm>
          <a:prstGeom prst="rect">
            <a:avLst/>
          </a:prstGeom>
          <a:noFill/>
        </p:spPr>
        <p:txBody>
          <a:bodyPr wrap="square" rtlCol="0">
            <a:spAutoFit/>
          </a:bodyPr>
          <a:lstStyle/>
          <a:p>
            <a:pPr algn="l"/>
            <a:r>
              <a:rPr lang="fr-FR" sz="2400" b="1" dirty="0">
                <a:solidFill>
                  <a:schemeClr val="accent5">
                    <a:lumMod val="50000"/>
                  </a:schemeClr>
                </a:solidFill>
              </a:rPr>
              <a:t>Nolwenn</a:t>
            </a:r>
          </a:p>
        </p:txBody>
      </p:sp>
      <p:sp>
        <p:nvSpPr>
          <p:cNvPr id="12" name="TextBox 11">
            <a:extLst>
              <a:ext uri="{FF2B5EF4-FFF2-40B4-BE49-F238E27FC236}">
                <a16:creationId xmlns:a16="http://schemas.microsoft.com/office/drawing/2014/main" id="{3686C602-5778-4DC9-ABAD-27E168E3972E}"/>
              </a:ext>
            </a:extLst>
          </p:cNvPr>
          <p:cNvSpPr txBox="1"/>
          <p:nvPr/>
        </p:nvSpPr>
        <p:spPr>
          <a:xfrm>
            <a:off x="8251484" y="1512069"/>
            <a:ext cx="1523998" cy="461665"/>
          </a:xfrm>
          <a:prstGeom prst="rect">
            <a:avLst/>
          </a:prstGeom>
          <a:noFill/>
        </p:spPr>
        <p:txBody>
          <a:bodyPr wrap="square" rtlCol="0">
            <a:spAutoFit/>
          </a:bodyPr>
          <a:lstStyle/>
          <a:p>
            <a:pPr algn="l"/>
            <a:r>
              <a:rPr lang="fr-FR" sz="2400" b="1" dirty="0">
                <a:solidFill>
                  <a:schemeClr val="accent5">
                    <a:lumMod val="50000"/>
                  </a:schemeClr>
                </a:solidFill>
              </a:rPr>
              <a:t>Audrey</a:t>
            </a:r>
          </a:p>
        </p:txBody>
      </p:sp>
      <p:sp>
        <p:nvSpPr>
          <p:cNvPr id="13" name="TextBox 12">
            <a:extLst>
              <a:ext uri="{FF2B5EF4-FFF2-40B4-BE49-F238E27FC236}">
                <a16:creationId xmlns:a16="http://schemas.microsoft.com/office/drawing/2014/main" id="{CA2A9156-1EBF-46E7-BC7C-E4B6B5559ADE}"/>
              </a:ext>
            </a:extLst>
          </p:cNvPr>
          <p:cNvSpPr txBox="1"/>
          <p:nvPr/>
        </p:nvSpPr>
        <p:spPr>
          <a:xfrm>
            <a:off x="1074314" y="5266341"/>
            <a:ext cx="10134453" cy="461665"/>
          </a:xfrm>
          <a:prstGeom prst="rect">
            <a:avLst/>
          </a:prstGeom>
          <a:noFill/>
        </p:spPr>
        <p:txBody>
          <a:bodyPr wrap="square" rtlCol="0">
            <a:spAutoFit/>
          </a:bodyPr>
          <a:lstStyle/>
          <a:p>
            <a:pPr algn="l"/>
            <a:r>
              <a:rPr lang="fr-FR" sz="2400" dirty="0">
                <a:solidFill>
                  <a:schemeClr val="accent5">
                    <a:lumMod val="50000"/>
                  </a:schemeClr>
                </a:solidFill>
              </a:rPr>
              <a:t>Nolwenn mange lentement, mais Audrey mange </a:t>
            </a:r>
            <a:r>
              <a:rPr lang="fr-FR" sz="2400" b="1" dirty="0">
                <a:solidFill>
                  <a:schemeClr val="accent5">
                    <a:lumMod val="50000"/>
                  </a:schemeClr>
                </a:solidFill>
              </a:rPr>
              <a:t>moins lentement.</a:t>
            </a:r>
          </a:p>
        </p:txBody>
      </p:sp>
      <p:sp>
        <p:nvSpPr>
          <p:cNvPr id="14" name="TextBox 13">
            <a:extLst>
              <a:ext uri="{FF2B5EF4-FFF2-40B4-BE49-F238E27FC236}">
                <a16:creationId xmlns:a16="http://schemas.microsoft.com/office/drawing/2014/main" id="{C8340B84-2F0E-4095-A30C-CCCE65144343}"/>
              </a:ext>
            </a:extLst>
          </p:cNvPr>
          <p:cNvSpPr txBox="1"/>
          <p:nvPr/>
        </p:nvSpPr>
        <p:spPr>
          <a:xfrm>
            <a:off x="7145146" y="321450"/>
            <a:ext cx="2580232" cy="461665"/>
          </a:xfrm>
          <a:prstGeom prst="rect">
            <a:avLst/>
          </a:prstGeom>
          <a:noFill/>
        </p:spPr>
        <p:txBody>
          <a:bodyPr wrap="square" rtlCol="0">
            <a:spAutoFit/>
          </a:bodyPr>
          <a:lstStyle/>
          <a:p>
            <a:pPr algn="l"/>
            <a:r>
              <a:rPr lang="fr-FR" sz="2400" dirty="0">
                <a:solidFill>
                  <a:schemeClr val="accent5">
                    <a:lumMod val="50000"/>
                  </a:schemeClr>
                </a:solidFill>
              </a:rPr>
              <a:t>[</a:t>
            </a:r>
            <a:r>
              <a:rPr lang="fr-FR" sz="2400" dirty="0" err="1">
                <a:solidFill>
                  <a:schemeClr val="accent5">
                    <a:lumMod val="50000"/>
                  </a:schemeClr>
                </a:solidFill>
              </a:rPr>
              <a:t>eats</a:t>
            </a:r>
            <a:r>
              <a:rPr lang="fr-FR" sz="2400" dirty="0">
                <a:solidFill>
                  <a:schemeClr val="accent5">
                    <a:lumMod val="50000"/>
                  </a:schemeClr>
                </a:solidFill>
              </a:rPr>
              <a:t> </a:t>
            </a:r>
            <a:r>
              <a:rPr lang="fr-FR" sz="2400" dirty="0" err="1">
                <a:solidFill>
                  <a:schemeClr val="accent5">
                    <a:lumMod val="50000"/>
                  </a:schemeClr>
                </a:solidFill>
              </a:rPr>
              <a:t>less</a:t>
            </a:r>
            <a:r>
              <a:rPr lang="fr-FR" sz="2400" dirty="0">
                <a:solidFill>
                  <a:schemeClr val="accent5">
                    <a:lumMod val="50000"/>
                  </a:schemeClr>
                </a:solidFill>
              </a:rPr>
              <a:t> </a:t>
            </a:r>
            <a:r>
              <a:rPr lang="fr-FR" sz="2400" dirty="0" err="1">
                <a:solidFill>
                  <a:schemeClr val="accent5">
                    <a:lumMod val="50000"/>
                  </a:schemeClr>
                </a:solidFill>
              </a:rPr>
              <a:t>slowly</a:t>
            </a:r>
            <a:r>
              <a:rPr lang="fr-FR" sz="2400" dirty="0">
                <a:solidFill>
                  <a:schemeClr val="accent5">
                    <a:lumMod val="50000"/>
                  </a:schemeClr>
                </a:solidFill>
              </a:rPr>
              <a:t>]</a:t>
            </a:r>
          </a:p>
        </p:txBody>
      </p:sp>
    </p:spTree>
    <p:extLst>
      <p:ext uri="{BB962C8B-B14F-4D97-AF65-F5344CB8AC3E}">
        <p14:creationId xmlns:p14="http://schemas.microsoft.com/office/powerpoint/2010/main" val="386541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096001"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On fait des </a:t>
            </a:r>
            <a:r>
              <a:rPr lang="en-GB" sz="3600" b="1" dirty="0" err="1">
                <a:solidFill>
                  <a:schemeClr val="bg1"/>
                </a:solidFill>
              </a:rPr>
              <a:t>comparaisons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FF0D4E5-9853-445C-9C89-2332E7670DBA}"/>
              </a:ext>
            </a:extLst>
          </p:cNvPr>
          <p:cNvSpPr txBox="1"/>
          <p:nvPr/>
        </p:nvSpPr>
        <p:spPr>
          <a:xfrm>
            <a:off x="0" y="1112002"/>
            <a:ext cx="11636965" cy="4776716"/>
          </a:xfrm>
          <a:prstGeom prst="rect">
            <a:avLst/>
          </a:prstGeom>
          <a:noFill/>
        </p:spPr>
        <p:txBody>
          <a:bodyPr wrap="square" rtlCol="0">
            <a:spAutoFit/>
          </a:bodyPr>
          <a:lstStyle/>
          <a:p>
            <a:pPr algn="l"/>
            <a:endParaRPr lang="fr-FR" sz="2400" dirty="0">
              <a:solidFill>
                <a:schemeClr val="accent5">
                  <a:lumMod val="50000"/>
                </a:schemeClr>
              </a:solidFill>
            </a:endParaRPr>
          </a:p>
        </p:txBody>
      </p:sp>
      <p:pic>
        <p:nvPicPr>
          <p:cNvPr id="5" name="Picture 4">
            <a:extLst>
              <a:ext uri="{FF2B5EF4-FFF2-40B4-BE49-F238E27FC236}">
                <a16:creationId xmlns:a16="http://schemas.microsoft.com/office/drawing/2014/main" id="{F0CB1735-29B3-4F33-9A6F-D471A1C9F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7793" y="2130036"/>
            <a:ext cx="5089172" cy="3392781"/>
          </a:xfrm>
          <a:prstGeom prst="rect">
            <a:avLst/>
          </a:prstGeom>
        </p:spPr>
      </p:pic>
      <p:pic>
        <p:nvPicPr>
          <p:cNvPr id="11" name="Picture 10">
            <a:extLst>
              <a:ext uri="{FF2B5EF4-FFF2-40B4-BE49-F238E27FC236}">
                <a16:creationId xmlns:a16="http://schemas.microsoft.com/office/drawing/2014/main" id="{C67EB085-5080-474B-A179-B422747364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373" y="1621377"/>
            <a:ext cx="5852160" cy="3901440"/>
          </a:xfrm>
          <a:prstGeom prst="rect">
            <a:avLst/>
          </a:prstGeom>
        </p:spPr>
      </p:pic>
      <p:sp>
        <p:nvSpPr>
          <p:cNvPr id="12" name="TextBox 11">
            <a:extLst>
              <a:ext uri="{FF2B5EF4-FFF2-40B4-BE49-F238E27FC236}">
                <a16:creationId xmlns:a16="http://schemas.microsoft.com/office/drawing/2014/main" id="{3ED7A3AC-C03D-4946-BD79-172B3F18966A}"/>
              </a:ext>
            </a:extLst>
          </p:cNvPr>
          <p:cNvSpPr txBox="1"/>
          <p:nvPr/>
        </p:nvSpPr>
        <p:spPr>
          <a:xfrm>
            <a:off x="22100" y="5765174"/>
            <a:ext cx="12438866" cy="461665"/>
          </a:xfrm>
          <a:prstGeom prst="rect">
            <a:avLst/>
          </a:prstGeom>
          <a:noFill/>
        </p:spPr>
        <p:txBody>
          <a:bodyPr wrap="square" rtlCol="0">
            <a:spAutoFit/>
          </a:bodyPr>
          <a:lstStyle/>
          <a:p>
            <a:pPr algn="l"/>
            <a:r>
              <a:rPr lang="fr-FR" sz="2400" dirty="0">
                <a:solidFill>
                  <a:schemeClr val="accent5">
                    <a:lumMod val="50000"/>
                  </a:schemeClr>
                </a:solidFill>
              </a:rPr>
              <a:t>Joséphine traverse la rue lentement, mais Richard traverse la rue </a:t>
            </a:r>
            <a:r>
              <a:rPr lang="fr-FR" sz="2400" b="1" dirty="0">
                <a:solidFill>
                  <a:schemeClr val="accent5">
                    <a:lumMod val="50000"/>
                  </a:schemeClr>
                </a:solidFill>
              </a:rPr>
              <a:t>plus lentement.</a:t>
            </a:r>
          </a:p>
        </p:txBody>
      </p:sp>
      <p:sp>
        <p:nvSpPr>
          <p:cNvPr id="13" name="TextBox 12">
            <a:extLst>
              <a:ext uri="{FF2B5EF4-FFF2-40B4-BE49-F238E27FC236}">
                <a16:creationId xmlns:a16="http://schemas.microsoft.com/office/drawing/2014/main" id="{FB0B4FC4-571E-4AF0-8A90-D469F6A6A835}"/>
              </a:ext>
            </a:extLst>
          </p:cNvPr>
          <p:cNvSpPr txBox="1"/>
          <p:nvPr/>
        </p:nvSpPr>
        <p:spPr>
          <a:xfrm>
            <a:off x="8565280" y="1614726"/>
            <a:ext cx="1780673" cy="461665"/>
          </a:xfrm>
          <a:prstGeom prst="rect">
            <a:avLst/>
          </a:prstGeom>
          <a:noFill/>
        </p:spPr>
        <p:txBody>
          <a:bodyPr wrap="square" rtlCol="0">
            <a:spAutoFit/>
          </a:bodyPr>
          <a:lstStyle/>
          <a:p>
            <a:pPr algn="l"/>
            <a:r>
              <a:rPr lang="fr-FR" sz="2400" b="1" dirty="0">
                <a:solidFill>
                  <a:schemeClr val="accent5">
                    <a:lumMod val="50000"/>
                  </a:schemeClr>
                </a:solidFill>
              </a:rPr>
              <a:t>Richard</a:t>
            </a:r>
          </a:p>
        </p:txBody>
      </p:sp>
      <p:sp>
        <p:nvSpPr>
          <p:cNvPr id="14" name="TextBox 13">
            <a:extLst>
              <a:ext uri="{FF2B5EF4-FFF2-40B4-BE49-F238E27FC236}">
                <a16:creationId xmlns:a16="http://schemas.microsoft.com/office/drawing/2014/main" id="{242D6905-848A-4B3C-A26A-3CA69BE41F92}"/>
              </a:ext>
            </a:extLst>
          </p:cNvPr>
          <p:cNvSpPr txBox="1"/>
          <p:nvPr/>
        </p:nvSpPr>
        <p:spPr>
          <a:xfrm>
            <a:off x="2525888" y="1136859"/>
            <a:ext cx="1780673" cy="461665"/>
          </a:xfrm>
          <a:prstGeom prst="rect">
            <a:avLst/>
          </a:prstGeom>
          <a:noFill/>
        </p:spPr>
        <p:txBody>
          <a:bodyPr wrap="square" rtlCol="0">
            <a:spAutoFit/>
          </a:bodyPr>
          <a:lstStyle/>
          <a:p>
            <a:pPr algn="l"/>
            <a:r>
              <a:rPr lang="fr-FR" sz="2400" b="1" dirty="0">
                <a:solidFill>
                  <a:schemeClr val="accent5">
                    <a:lumMod val="50000"/>
                  </a:schemeClr>
                </a:solidFill>
              </a:rPr>
              <a:t>Joséphine</a:t>
            </a:r>
          </a:p>
        </p:txBody>
      </p:sp>
      <p:sp>
        <p:nvSpPr>
          <p:cNvPr id="15" name="TextBox 14">
            <a:extLst>
              <a:ext uri="{FF2B5EF4-FFF2-40B4-BE49-F238E27FC236}">
                <a16:creationId xmlns:a16="http://schemas.microsoft.com/office/drawing/2014/main" id="{41053475-A6C4-49E8-A5DE-5B475DFFA4E1}"/>
              </a:ext>
            </a:extLst>
          </p:cNvPr>
          <p:cNvSpPr txBox="1"/>
          <p:nvPr/>
        </p:nvSpPr>
        <p:spPr>
          <a:xfrm>
            <a:off x="5954346" y="212662"/>
            <a:ext cx="4826476" cy="461665"/>
          </a:xfrm>
          <a:prstGeom prst="rect">
            <a:avLst/>
          </a:prstGeom>
          <a:noFill/>
        </p:spPr>
        <p:txBody>
          <a:bodyPr wrap="square" rtlCol="0">
            <a:spAutoFit/>
          </a:bodyPr>
          <a:lstStyle/>
          <a:p>
            <a:pPr algn="l"/>
            <a:r>
              <a:rPr lang="fr-FR" sz="2400" dirty="0">
                <a:solidFill>
                  <a:schemeClr val="accent5">
                    <a:lumMod val="50000"/>
                  </a:schemeClr>
                </a:solidFill>
              </a:rPr>
              <a:t>[crosses the road more </a:t>
            </a:r>
            <a:r>
              <a:rPr lang="fr-FR" sz="2400" dirty="0" err="1">
                <a:solidFill>
                  <a:schemeClr val="accent5">
                    <a:lumMod val="50000"/>
                  </a:schemeClr>
                </a:solidFill>
              </a:rPr>
              <a:t>slowly</a:t>
            </a:r>
            <a:r>
              <a:rPr lang="fr-FR" sz="2400" dirty="0">
                <a:solidFill>
                  <a:schemeClr val="accent5">
                    <a:lumMod val="50000"/>
                  </a:schemeClr>
                </a:solidFill>
              </a:rPr>
              <a:t>]</a:t>
            </a:r>
          </a:p>
        </p:txBody>
      </p:sp>
    </p:spTree>
    <p:extLst>
      <p:ext uri="{BB962C8B-B14F-4D97-AF65-F5344CB8AC3E}">
        <p14:creationId xmlns:p14="http://schemas.microsoft.com/office/powerpoint/2010/main" val="14496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8268630" cy="1062010"/>
          </a:xfrm>
        </p:spPr>
        <p:txBody>
          <a:bodyPr>
            <a:normAutofit fontScale="90000"/>
          </a:bodyPr>
          <a:lstStyle/>
          <a:p>
            <a:pPr algn="l"/>
            <a:r>
              <a:rPr lang="en-GB" sz="4000" b="1" dirty="0">
                <a:solidFill>
                  <a:prstClr val="white"/>
                </a:solidFill>
              </a:rPr>
              <a:t>Comparing how people do things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79999" y="2542938"/>
            <a:ext cx="9070017" cy="886062"/>
          </a:xfrm>
        </p:spPr>
        <p:txBody>
          <a:bodyPr>
            <a:noAutofit/>
          </a:bodyPr>
          <a:lstStyle/>
          <a:p>
            <a:pPr algn="l"/>
            <a:r>
              <a:rPr lang="fr-FR" sz="3000" dirty="0">
                <a:solidFill>
                  <a:prstClr val="white"/>
                </a:solidFill>
              </a:rPr>
              <a:t>comparative </a:t>
            </a:r>
            <a:r>
              <a:rPr lang="fr-FR" sz="3000" dirty="0" err="1">
                <a:solidFill>
                  <a:prstClr val="white"/>
                </a:solidFill>
              </a:rPr>
              <a:t>forms</a:t>
            </a:r>
            <a:r>
              <a:rPr lang="fr-FR" sz="3000" dirty="0">
                <a:solidFill>
                  <a:prstClr val="white"/>
                </a:solidFill>
              </a:rPr>
              <a:t> of adjectives</a:t>
            </a:r>
            <a:br>
              <a:rPr lang="fr-FR" sz="3000" dirty="0">
                <a:solidFill>
                  <a:prstClr val="white"/>
                </a:solidFill>
              </a:rPr>
            </a:br>
            <a:r>
              <a:rPr lang="fr-FR" sz="3000" dirty="0">
                <a:solidFill>
                  <a:prstClr val="white"/>
                </a:solidFill>
              </a:rPr>
              <a:t>(plus…que, moins…que, aussi…que) </a:t>
            </a:r>
          </a:p>
          <a:p>
            <a:pPr algn="l"/>
            <a:r>
              <a:rPr lang="en-GB" sz="3000" dirty="0">
                <a:solidFill>
                  <a:prstClr val="white"/>
                </a:solidFill>
              </a:rPr>
              <a:t>SSC [um/un] before a vowel</a:t>
            </a:r>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a:t>
            </a:r>
            <a:r>
              <a:rPr lang="en-GB" sz="2000" dirty="0">
                <a:solidFill>
                  <a:prstClr val="white"/>
                </a:solidFill>
                <a:latin typeface="Century Gothic" panose="020B0502020202020204" pitchFamily="34" charset="0"/>
              </a:rPr>
              <a:t>2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Lesson </a:t>
            </a:r>
            <a:r>
              <a:rPr lang="en-GB" sz="2000" dirty="0">
                <a:solidFill>
                  <a:prstClr val="white"/>
                </a:solidFill>
                <a:latin typeface="Century Gothic" panose="020B0502020202020204" pitchFamily="34" charset="0"/>
              </a:rPr>
              <a:t>53</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75500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Salkeld</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Stephen Owen / Catherine Morris 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a:solidFill>
                  <a:prstClr val="white"/>
                </a:solidFill>
                <a:latin typeface="Century Gothic" panose="020B0502020202020204" pitchFamily="34" charset="0"/>
              </a:rPr>
              <a:t>25/06</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070867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68E3-555B-0C48-B01D-9ACC53640B2E}"/>
              </a:ext>
            </a:extLst>
          </p:cNvPr>
          <p:cNvSpPr>
            <a:spLocks noGrp="1"/>
          </p:cNvSpPr>
          <p:nvPr>
            <p:ph type="title"/>
          </p:nvPr>
        </p:nvSpPr>
        <p:spPr>
          <a:xfrm>
            <a:off x="274492" y="-944891"/>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pic>
        <p:nvPicPr>
          <p:cNvPr id="13" name="Picture 2" descr="a boy pointing to a gir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4450" y="1079555"/>
            <a:ext cx="3581298" cy="315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7643" y="4304138"/>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4687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tu.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4" name="t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199" y="40133"/>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2" descr="boy pointing to a gir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pic>
        <p:nvPicPr>
          <p:cNvPr id="3" name="Picture 2" descr="two silhouettes with a speech bubble saying 'hi'"/>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07313" y="1509039"/>
            <a:ext cx="1814026" cy="1498697"/>
          </a:xfrm>
          <a:prstGeom prst="rect">
            <a:avLst/>
          </a:prstGeom>
        </p:spPr>
      </p:pic>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9" name="Picture 8" descr="laughing face"/>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73546" y="4570989"/>
            <a:ext cx="1524000" cy="1524000"/>
          </a:xfrm>
          <a:prstGeom prst="rect">
            <a:avLst/>
          </a:prstGeom>
        </p:spPr>
      </p:pic>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6" name="TextBox 5"/>
          <p:cNvSpPr txBox="1"/>
          <p:nvPr/>
        </p:nvSpPr>
        <p:spPr>
          <a:xfrm>
            <a:off x="5168197" y="558959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man in the clouds with binocular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44605" y="1608139"/>
            <a:ext cx="2341075" cy="1565884"/>
          </a:xfrm>
          <a:prstGeom prst="rect">
            <a:avLst/>
          </a:prstGeom>
        </p:spPr>
      </p:pic>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sp>
        <p:nvSpPr>
          <p:cNvPr id="17" name="TextBox 16"/>
          <p:cNvSpPr txBox="1"/>
          <p:nvPr/>
        </p:nvSpPr>
        <p:spPr>
          <a:xfrm>
            <a:off x="9163103" y="444844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use]</a:t>
            </a:r>
          </a:p>
        </p:txBody>
      </p:sp>
    </p:spTree>
    <p:extLst>
      <p:ext uri="{BB962C8B-B14F-4D97-AF65-F5344CB8AC3E}">
        <p14:creationId xmlns:p14="http://schemas.microsoft.com/office/powerpoint/2010/main" val="8997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tu.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salu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5" name="salu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6" name="v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6" name="v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7" name="amusan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7" name="amusan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subTnLst>
                                    <p:audio>
                                      <p:cMediaNode>
                                        <p:cTn display="0" masterRel="sameClick">
                                          <p:stCondLst>
                                            <p:cond evt="begin" delay="0">
                                              <p:tn val="51"/>
                                            </p:cond>
                                          </p:stCondLst>
                                          <p:endCondLst>
                                            <p:cond evt="onStopAudio" delay="0">
                                              <p:tgtEl>
                                                <p:sldTgt/>
                                              </p:tgtEl>
                                            </p:cond>
                                          </p:endCondLst>
                                        </p:cTn>
                                        <p:tgtEl>
                                          <p:sndTgt r:embed="rId8" name="s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8" name="s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subTnLst>
                                    <p:audio>
                                      <p:cMediaNode>
                                        <p:cTn display="0" masterRel="sameClick">
                                          <p:stCondLst>
                                            <p:cond evt="begin" delay="0">
                                              <p:tn val="61"/>
                                            </p:cond>
                                          </p:stCondLst>
                                          <p:endCondLst>
                                            <p:cond evt="onStopAudio" delay="0">
                                              <p:tgtEl>
                                                <p:sldTgt/>
                                              </p:tgtEl>
                                            </p:cond>
                                          </p:endCondLst>
                                        </p:cTn>
                                        <p:tgtEl>
                                          <p:sndTgt r:embed="rId9" name="utili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9" name="utili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2" grpId="0"/>
      <p:bldP spid="7" grpId="0"/>
      <p:bldP spid="18" grpId="0"/>
      <p:bldP spid="15" grpId="0"/>
      <p:bldP spid="6" grpId="0"/>
      <p:bldP spid="14"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AEF9DF-2FD5-1442-9E84-D31130754D83}"/>
              </a:ext>
            </a:extLst>
          </p:cNvPr>
          <p:cNvSpPr txBox="1"/>
          <p:nvPr/>
        </p:nvSpPr>
        <p:spPr>
          <a:xfrm>
            <a:off x="180000" y="1271287"/>
            <a:ext cx="11729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Normally, SSCs [um] and [un] are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nasal vowels</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However, [um] and [un] sound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before a</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vowel.</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Can you think of any examples in words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before a consonant/end of word:		before a vowel: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un</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absol</a:t>
            </a:r>
            <a:r>
              <a:rPr kumimoji="0" lang="en-US"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um</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ent</a:t>
            </a:r>
            <a:endPar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chac</a:t>
            </a:r>
            <a:r>
              <a:rPr kumimoji="0" lang="en-US"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un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a:t>
            </a:r>
            <a:r>
              <a:rPr kumimoji="0" lang="en-US"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um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éro</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a:t>
            </a:r>
            <a:r>
              <a:rPr kumimoji="0" lang="en-US"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un</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un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iversité</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instr</a:t>
            </a: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um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ent</a:t>
            </a:r>
          </a:p>
        </p:txBody>
      </p:sp>
      <p:sp>
        <p:nvSpPr>
          <p:cNvPr id="13" name="Rectangle 12">
            <a:extLst>
              <a:ext uri="{FF2B5EF4-FFF2-40B4-BE49-F238E27FC236}">
                <a16:creationId xmlns:a16="http://schemas.microsoft.com/office/drawing/2014/main" id="{00DEFD59-66CC-4D2B-A8A0-5B97FACFCCF7}"/>
              </a:ext>
            </a:extLst>
          </p:cNvPr>
          <p:cNvSpPr/>
          <p:nvPr/>
        </p:nvSpPr>
        <p:spPr>
          <a:xfrm>
            <a:off x="6550011" y="5368885"/>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(instrument)</a:t>
            </a:r>
          </a:p>
        </p:txBody>
      </p:sp>
      <p:sp>
        <p:nvSpPr>
          <p:cNvPr id="12" name="Rectangle 11">
            <a:extLst>
              <a:ext uri="{FF2B5EF4-FFF2-40B4-BE49-F238E27FC236}">
                <a16:creationId xmlns:a16="http://schemas.microsoft.com/office/drawing/2014/main" id="{CA747333-263E-4495-89C2-E5DF2F589E35}"/>
              </a:ext>
            </a:extLst>
          </p:cNvPr>
          <p:cNvSpPr/>
          <p:nvPr/>
        </p:nvSpPr>
        <p:spPr>
          <a:xfrm>
            <a:off x="6550011" y="5011972"/>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(university)</a:t>
            </a:r>
          </a:p>
        </p:txBody>
      </p:sp>
      <p:sp>
        <p:nvSpPr>
          <p:cNvPr id="5" name="Rectangle 4">
            <a:extLst>
              <a:ext uri="{FF2B5EF4-FFF2-40B4-BE49-F238E27FC236}">
                <a16:creationId xmlns:a16="http://schemas.microsoft.com/office/drawing/2014/main" id="{7B8A23DA-1809-496F-AFA0-C2852F968CB6}"/>
              </a:ext>
            </a:extLst>
          </p:cNvPr>
          <p:cNvSpPr/>
          <p:nvPr/>
        </p:nvSpPr>
        <p:spPr>
          <a:xfrm>
            <a:off x="6550011" y="4279857"/>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(absolutely)</a:t>
            </a:r>
          </a:p>
        </p:txBody>
      </p:sp>
      <p:sp>
        <p:nvSpPr>
          <p:cNvPr id="14" name="Rectangle 13">
            <a:extLst>
              <a:ext uri="{FF2B5EF4-FFF2-40B4-BE49-F238E27FC236}">
                <a16:creationId xmlns:a16="http://schemas.microsoft.com/office/drawing/2014/main" id="{7EB34FA2-B7F6-4AFE-8C9E-D18F2C8BD60E}"/>
              </a:ext>
            </a:extLst>
          </p:cNvPr>
          <p:cNvSpPr/>
          <p:nvPr/>
        </p:nvSpPr>
        <p:spPr>
          <a:xfrm>
            <a:off x="180000" y="4279857"/>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(one)</a:t>
            </a:r>
          </a:p>
        </p:txBody>
      </p:sp>
      <p:sp>
        <p:nvSpPr>
          <p:cNvPr id="11" name="Rectangle 10">
            <a:extLst>
              <a:ext uri="{FF2B5EF4-FFF2-40B4-BE49-F238E27FC236}">
                <a16:creationId xmlns:a16="http://schemas.microsoft.com/office/drawing/2014/main" id="{2AFA9400-14EB-4A0A-8F89-ADA1052ECCD5}"/>
              </a:ext>
            </a:extLst>
          </p:cNvPr>
          <p:cNvSpPr/>
          <p:nvPr/>
        </p:nvSpPr>
        <p:spPr>
          <a:xfrm>
            <a:off x="6550011" y="4602492"/>
            <a:ext cx="2610513" cy="375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(number)</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[um], [un]</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8BBE0987-7B8C-48B3-9579-9E6E08BA7F74}"/>
              </a:ext>
            </a:extLst>
          </p:cNvPr>
          <p:cNvSpPr txBox="1"/>
          <p:nvPr/>
        </p:nvSpPr>
        <p:spPr>
          <a:xfrm>
            <a:off x="2816977" y="4279857"/>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vowels [um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[un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B7C6CA2D-5341-4335-97B7-530BC8E6B381}"/>
              </a:ext>
            </a:extLst>
          </p:cNvPr>
          <p:cNvSpPr txBox="1"/>
          <p:nvPr/>
        </p:nvSpPr>
        <p:spPr>
          <a:xfrm>
            <a:off x="9299408" y="4279857"/>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vowels [u]</a:t>
            </a:r>
            <a:b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 / n.</a:t>
            </a:r>
          </a:p>
        </p:txBody>
      </p:sp>
      <p:sp>
        <p:nvSpPr>
          <p:cNvPr id="15" name="Rectangle 14">
            <a:extLst>
              <a:ext uri="{FF2B5EF4-FFF2-40B4-BE49-F238E27FC236}">
                <a16:creationId xmlns:a16="http://schemas.microsoft.com/office/drawing/2014/main" id="{001FD9F9-5D90-43D0-8631-CF98B80BFBBC}"/>
              </a:ext>
            </a:extLst>
          </p:cNvPr>
          <p:cNvSpPr/>
          <p:nvPr/>
        </p:nvSpPr>
        <p:spPr>
          <a:xfrm>
            <a:off x="180001" y="4651535"/>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(everyone)</a:t>
            </a:r>
          </a:p>
        </p:txBody>
      </p:sp>
      <p:sp>
        <p:nvSpPr>
          <p:cNvPr id="16" name="Rectangle 15">
            <a:extLst>
              <a:ext uri="{FF2B5EF4-FFF2-40B4-BE49-F238E27FC236}">
                <a16:creationId xmlns:a16="http://schemas.microsoft.com/office/drawing/2014/main" id="{426916EF-03C9-4269-9018-929074DBEA93}"/>
              </a:ext>
            </a:extLst>
          </p:cNvPr>
          <p:cNvSpPr/>
          <p:nvPr/>
        </p:nvSpPr>
        <p:spPr>
          <a:xfrm>
            <a:off x="180000" y="5000849"/>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(Monday)</a:t>
            </a:r>
          </a:p>
        </p:txBody>
      </p:sp>
    </p:spTree>
    <p:extLst>
      <p:ext uri="{BB962C8B-B14F-4D97-AF65-F5344CB8AC3E}">
        <p14:creationId xmlns:p14="http://schemas.microsoft.com/office/powerpoint/2010/main" val="4755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animBg="1"/>
      <p:bldP spid="14" grpId="0" animBg="1"/>
      <p:bldP spid="11" grpId="0" animBg="1"/>
      <p:bldP spid="3" grpId="0" animBg="1"/>
      <p:bldP spid="9"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767EA9-0C02-4955-982C-A8D461CAA360}"/>
              </a:ext>
            </a:extLst>
          </p:cNvPr>
          <p:cNvSpPr txBox="1"/>
          <p:nvPr/>
        </p:nvSpPr>
        <p:spPr>
          <a:xfrm>
            <a:off x="341843" y="1247447"/>
            <a:ext cx="39786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les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nasale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dis les mots !</a:t>
            </a:r>
          </a:p>
        </p:txBody>
      </p:sp>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nvGraphicFramePr>
        <p:xfrm>
          <a:off x="4588193" y="1653957"/>
          <a:ext cx="7321728" cy="4473603"/>
        </p:xfrm>
        <a:graphic>
          <a:graphicData uri="http://schemas.openxmlformats.org/drawingml/2006/table">
            <a:tbl>
              <a:tblPr firstRow="1" bandRow="1">
                <a:tableStyleId>{21E4AEA4-8DFA-4A89-87EB-49C32662AFE0}</a:tableStyleId>
              </a:tblPr>
              <a:tblGrid>
                <a:gridCol w="818962">
                  <a:extLst>
                    <a:ext uri="{9D8B030D-6E8A-4147-A177-3AD203B41FA5}">
                      <a16:colId xmlns:a16="http://schemas.microsoft.com/office/drawing/2014/main" val="2607353726"/>
                    </a:ext>
                  </a:extLst>
                </a:gridCol>
                <a:gridCol w="3924562">
                  <a:extLst>
                    <a:ext uri="{9D8B030D-6E8A-4147-A177-3AD203B41FA5}">
                      <a16:colId xmlns:a16="http://schemas.microsoft.com/office/drawing/2014/main" val="1600817978"/>
                    </a:ext>
                  </a:extLst>
                </a:gridCol>
                <a:gridCol w="1288800">
                  <a:extLst>
                    <a:ext uri="{9D8B030D-6E8A-4147-A177-3AD203B41FA5}">
                      <a16:colId xmlns:a16="http://schemas.microsoft.com/office/drawing/2014/main" val="4128092149"/>
                    </a:ext>
                  </a:extLst>
                </a:gridCol>
                <a:gridCol w="1289404">
                  <a:extLst>
                    <a:ext uri="{9D8B030D-6E8A-4147-A177-3AD203B41FA5}">
                      <a16:colId xmlns:a16="http://schemas.microsoft.com/office/drawing/2014/main" val="2244844891"/>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[u]</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l</a:t>
                      </a:r>
                      <a:r>
                        <a:rPr lang="en-GB" sz="2000" b="1" dirty="0">
                          <a:solidFill>
                            <a:schemeClr val="accent1">
                              <a:lumMod val="50000"/>
                            </a:schemeClr>
                          </a:solidFill>
                        </a:rPr>
                        <a:t>um</a:t>
                      </a:r>
                      <a:r>
                        <a:rPr lang="en-GB" sz="2000" b="0" dirty="0">
                          <a:solidFill>
                            <a:schemeClr val="accent1">
                              <a:lumMod val="50000"/>
                            </a:schemeClr>
                          </a:solidFill>
                        </a:rPr>
                        <a:t>ière [light]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50000"/>
                            </a:schemeClr>
                          </a:solidFill>
                        </a:rPr>
                        <a:t>p</a:t>
                      </a:r>
                      <a:r>
                        <a:rPr lang="en-GB" sz="2000" b="1" dirty="0" err="1">
                          <a:solidFill>
                            <a:schemeClr val="accent1">
                              <a:lumMod val="50000"/>
                            </a:schemeClr>
                          </a:solidFill>
                        </a:rPr>
                        <a:t>un</a:t>
                      </a:r>
                      <a:r>
                        <a:rPr lang="en-GB" sz="2000" b="0" dirty="0" err="1">
                          <a:solidFill>
                            <a:schemeClr val="accent1">
                              <a:lumMod val="50000"/>
                            </a:schemeClr>
                          </a:solidFill>
                        </a:rPr>
                        <a:t>ir</a:t>
                      </a:r>
                      <a:r>
                        <a:rPr lang="en-GB" sz="2000" b="0" dirty="0">
                          <a:solidFill>
                            <a:schemeClr val="accent1">
                              <a:lumMod val="50000"/>
                            </a:schemeClr>
                          </a:solidFill>
                        </a:rPr>
                        <a:t> [to punish]</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j</a:t>
                      </a:r>
                      <a:r>
                        <a:rPr lang="en-GB" sz="2000" b="1" dirty="0">
                          <a:solidFill>
                            <a:schemeClr val="accent1">
                              <a:lumMod val="50000"/>
                            </a:schemeClr>
                          </a:solidFill>
                        </a:rPr>
                        <a:t>un</a:t>
                      </a:r>
                      <a:r>
                        <a:rPr lang="en-GB" sz="2000" b="0" dirty="0">
                          <a:solidFill>
                            <a:schemeClr val="accent1">
                              <a:lumMod val="50000"/>
                            </a:schemeClr>
                          </a:solidFill>
                        </a:rPr>
                        <a:t>gle </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r>
                        <a:rPr lang="en-GB" sz="2000" b="0" dirty="0">
                          <a:solidFill>
                            <a:schemeClr val="accent1">
                              <a:lumMod val="50000"/>
                            </a:schemeClr>
                          </a:solidFill>
                        </a:rPr>
                        <a:t>h</a:t>
                      </a:r>
                      <a:r>
                        <a:rPr lang="en-GB" sz="2000" b="1" dirty="0">
                          <a:solidFill>
                            <a:schemeClr val="accent1">
                              <a:lumMod val="50000"/>
                            </a:schemeClr>
                          </a:solidFill>
                        </a:rPr>
                        <a:t>um</a:t>
                      </a:r>
                      <a:r>
                        <a:rPr lang="en-GB" sz="2000" b="0" dirty="0">
                          <a:solidFill>
                            <a:schemeClr val="accent1">
                              <a:lumMod val="50000"/>
                            </a:schemeClr>
                          </a:solidFill>
                        </a:rPr>
                        <a:t>our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b="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empr</a:t>
                      </a:r>
                      <a:r>
                        <a:rPr lang="en-GB" sz="2000" b="1" dirty="0" err="1">
                          <a:solidFill>
                            <a:schemeClr val="accent1">
                              <a:lumMod val="50000"/>
                            </a:schemeClr>
                          </a:solidFill>
                        </a:rPr>
                        <a:t>un</a:t>
                      </a:r>
                      <a:r>
                        <a:rPr lang="en-GB" sz="2000" b="0" dirty="0" err="1">
                          <a:solidFill>
                            <a:schemeClr val="accent1">
                              <a:lumMod val="50000"/>
                            </a:schemeClr>
                          </a:solidFill>
                        </a:rPr>
                        <a:t>ter</a:t>
                      </a:r>
                      <a:r>
                        <a:rPr lang="en-GB" sz="2000" b="0" dirty="0">
                          <a:solidFill>
                            <a:schemeClr val="accent1">
                              <a:lumMod val="50000"/>
                            </a:schemeClr>
                          </a:solidFill>
                        </a:rPr>
                        <a:t> [to borrow]</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al</a:t>
                      </a:r>
                      <a:r>
                        <a:rPr lang="en-GB" sz="2000" b="1" dirty="0">
                          <a:solidFill>
                            <a:schemeClr val="accent1">
                              <a:lumMod val="50000"/>
                            </a:schemeClr>
                          </a:solidFill>
                        </a:rPr>
                        <a:t>um</a:t>
                      </a:r>
                      <a:r>
                        <a:rPr lang="en-GB" sz="2000" b="0" dirty="0">
                          <a:solidFill>
                            <a:schemeClr val="accent1">
                              <a:lumMod val="50000"/>
                            </a:schemeClr>
                          </a:solidFill>
                        </a:rPr>
                        <a:t>inium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r>
                        <a:rPr lang="en-GB" sz="2000" dirty="0">
                          <a:solidFill>
                            <a:schemeClr val="accent1">
                              <a:lumMod val="50000"/>
                            </a:schemeClr>
                          </a:solidFill>
                        </a:rPr>
                        <a:t>h</a:t>
                      </a:r>
                    </a:p>
                  </a:txBody>
                  <a:tcPr/>
                </a:tc>
                <a:tc>
                  <a:txBody>
                    <a:bodyPr/>
                    <a:lstStyle/>
                    <a:p>
                      <a:r>
                        <a:rPr lang="en-GB" sz="2000" b="0" dirty="0" err="1">
                          <a:solidFill>
                            <a:schemeClr val="accent1">
                              <a:lumMod val="50000"/>
                            </a:schemeClr>
                          </a:solidFill>
                        </a:rPr>
                        <a:t>h</a:t>
                      </a:r>
                      <a:r>
                        <a:rPr lang="en-GB" sz="2000" b="1" dirty="0" err="1">
                          <a:solidFill>
                            <a:schemeClr val="accent1">
                              <a:lumMod val="50000"/>
                            </a:schemeClr>
                          </a:solidFill>
                        </a:rPr>
                        <a:t>um</a:t>
                      </a:r>
                      <a:r>
                        <a:rPr lang="en-GB" sz="2000" b="0" dirty="0" err="1">
                          <a:solidFill>
                            <a:schemeClr val="accent1">
                              <a:lumMod val="50000"/>
                            </a:schemeClr>
                          </a:solidFill>
                        </a:rPr>
                        <a:t>aine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quelqu’</a:t>
                      </a:r>
                      <a:r>
                        <a:rPr lang="en-GB" sz="2000" b="1" dirty="0" err="1">
                          <a:solidFill>
                            <a:schemeClr val="accent1">
                              <a:lumMod val="50000"/>
                            </a:schemeClr>
                          </a:solidFill>
                        </a:rPr>
                        <a:t>un</a:t>
                      </a:r>
                      <a:r>
                        <a:rPr lang="en-GB" sz="2000" b="1" dirty="0">
                          <a:solidFill>
                            <a:schemeClr val="accent1">
                              <a:lumMod val="50000"/>
                            </a:schemeClr>
                          </a:solidFill>
                        </a:rPr>
                        <a:t> </a:t>
                      </a:r>
                      <a:r>
                        <a:rPr lang="en-GB" sz="2000" b="0" dirty="0">
                          <a:solidFill>
                            <a:schemeClr val="accent1">
                              <a:lumMod val="50000"/>
                            </a:schemeClr>
                          </a:solidFill>
                        </a:rPr>
                        <a:t>[someone]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34" name="Action Button: Custom 16">
            <a:hlinkClick r:id="" action="ppaction://noaction" highlightClick="1">
              <a:snd r:embed="rId3" name="2.wav"/>
            </a:hlinkClick>
            <a:extLst>
              <a:ext uri="{FF2B5EF4-FFF2-40B4-BE49-F238E27FC236}">
                <a16:creationId xmlns:a16="http://schemas.microsoft.com/office/drawing/2014/main" id="{DB48506B-B3DB-4D58-8767-CFD8B059C065}"/>
              </a:ext>
            </a:extLst>
          </p:cNvPr>
          <p:cNvSpPr/>
          <p:nvPr/>
        </p:nvSpPr>
        <p:spPr>
          <a:xfrm>
            <a:off x="4805232" y="21934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4" name="3.wav"/>
            </a:hlinkClick>
            <a:extLst>
              <a:ext uri="{FF2B5EF4-FFF2-40B4-BE49-F238E27FC236}">
                <a16:creationId xmlns:a16="http://schemas.microsoft.com/office/drawing/2014/main" id="{8A1DE54B-4809-4B97-93E3-68BD32236018}"/>
              </a:ext>
            </a:extLst>
          </p:cNvPr>
          <p:cNvSpPr/>
          <p:nvPr/>
        </p:nvSpPr>
        <p:spPr>
          <a:xfrm>
            <a:off x="4805232" y="26897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5" name="4.wav"/>
            </a:hlinkClick>
            <a:extLst>
              <a:ext uri="{FF2B5EF4-FFF2-40B4-BE49-F238E27FC236}">
                <a16:creationId xmlns:a16="http://schemas.microsoft.com/office/drawing/2014/main" id="{1AA001D9-A76E-4BA3-8BC0-CBABE0E655B2}"/>
              </a:ext>
            </a:extLst>
          </p:cNvPr>
          <p:cNvSpPr/>
          <p:nvPr/>
        </p:nvSpPr>
        <p:spPr>
          <a:xfrm>
            <a:off x="4805232" y="318610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3" name="Action Button: Custom 16">
            <a:hlinkClick r:id="" action="ppaction://noaction" highlightClick="1">
              <a:snd r:embed="rId6" name="5.wav"/>
            </a:hlinkClick>
            <a:extLst>
              <a:ext uri="{FF2B5EF4-FFF2-40B4-BE49-F238E27FC236}">
                <a16:creationId xmlns:a16="http://schemas.microsoft.com/office/drawing/2014/main" id="{308E3B9A-1B71-4AD2-A5C6-94D58343866D}"/>
              </a:ext>
            </a:extLst>
          </p:cNvPr>
          <p:cNvSpPr/>
          <p:nvPr/>
        </p:nvSpPr>
        <p:spPr>
          <a:xfrm>
            <a:off x="4805232" y="36824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9" name="Action Button: Custom 16">
            <a:hlinkClick r:id="" action="ppaction://noaction" highlightClick="1">
              <a:snd r:embed="rId7" name="7.wav"/>
            </a:hlinkClick>
            <a:extLst>
              <a:ext uri="{FF2B5EF4-FFF2-40B4-BE49-F238E27FC236}">
                <a16:creationId xmlns:a16="http://schemas.microsoft.com/office/drawing/2014/main" id="{7BF854E3-63B4-4055-8855-C2F49C26F195}"/>
              </a:ext>
            </a:extLst>
          </p:cNvPr>
          <p:cNvSpPr/>
          <p:nvPr/>
        </p:nvSpPr>
        <p:spPr>
          <a:xfrm>
            <a:off x="4815426" y="46750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2" name="Action Button: Custom 16">
            <a:hlinkClick r:id="" action="ppaction://noaction" highlightClick="1">
              <a:snd r:embed="rId8" name="8.wav"/>
            </a:hlinkClick>
            <a:extLst>
              <a:ext uri="{FF2B5EF4-FFF2-40B4-BE49-F238E27FC236}">
                <a16:creationId xmlns:a16="http://schemas.microsoft.com/office/drawing/2014/main" id="{69587073-1742-4651-96A6-1BC886786F14}"/>
              </a:ext>
            </a:extLst>
          </p:cNvPr>
          <p:cNvSpPr/>
          <p:nvPr/>
        </p:nvSpPr>
        <p:spPr>
          <a:xfrm>
            <a:off x="4814801" y="517140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a:t>
            </a:r>
            <a:r>
              <a:rPr lang="en-GB" sz="3600" b="1" dirty="0" err="1">
                <a:solidFill>
                  <a:schemeClr val="bg1"/>
                </a:solidFill>
              </a:rPr>
              <a:t>ou</a:t>
            </a:r>
            <a:r>
              <a:rPr lang="en-GB" sz="3600" b="1" dirty="0">
                <a:solidFill>
                  <a:schemeClr val="bg1"/>
                </a:solidFill>
              </a:rPr>
              <a:t> [u] ?</a:t>
            </a:r>
          </a:p>
        </p:txBody>
      </p:sp>
      <p:sp>
        <p:nvSpPr>
          <p:cNvPr id="5" name="Action Button: Custom 16">
            <a:hlinkClick r:id="" action="ppaction://noaction" highlightClick="1">
              <a:snd r:embed="rId10" name="9.wav"/>
            </a:hlinkClick>
            <a:extLst>
              <a:ext uri="{FF2B5EF4-FFF2-40B4-BE49-F238E27FC236}">
                <a16:creationId xmlns:a16="http://schemas.microsoft.com/office/drawing/2014/main" id="{37B955FD-6D22-485E-B7A0-BAC782A7C7EB}"/>
              </a:ext>
            </a:extLst>
          </p:cNvPr>
          <p:cNvSpPr/>
          <p:nvPr/>
        </p:nvSpPr>
        <p:spPr>
          <a:xfrm>
            <a:off x="4819358" y="566773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09564" y="2720052"/>
            <a:ext cx="282522" cy="294294"/>
          </a:xfrm>
          <a:prstGeom prst="rect">
            <a:avLst/>
          </a:prstGeom>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14876" y="3245384"/>
            <a:ext cx="282522" cy="294294"/>
          </a:xfrm>
          <a:prstGeom prst="rect">
            <a:avLst/>
          </a:prstGeom>
        </p:spPr>
      </p:pic>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20432" y="3770605"/>
            <a:ext cx="282522" cy="294294"/>
          </a:xfrm>
          <a:prstGeom prst="rect">
            <a:avLst/>
          </a:prstGeom>
        </p:spPr>
      </p:pic>
      <p:pic>
        <p:nvPicPr>
          <p:cNvPr id="48" name="Picture 47" descr="green checkmark">
            <a:extLst>
              <a:ext uri="{FF2B5EF4-FFF2-40B4-BE49-F238E27FC236}">
                <a16:creationId xmlns:a16="http://schemas.microsoft.com/office/drawing/2014/main" id="{5CFBC655-279E-4FB0-8FDD-AF309D9065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13474" y="4214571"/>
            <a:ext cx="282522" cy="294294"/>
          </a:xfrm>
          <a:prstGeom prst="rect">
            <a:avLst/>
          </a:prstGeom>
        </p:spPr>
      </p:pic>
      <p:pic>
        <p:nvPicPr>
          <p:cNvPr id="54" name="Picture 53" descr="green checkmark">
            <a:extLst>
              <a:ext uri="{FF2B5EF4-FFF2-40B4-BE49-F238E27FC236}">
                <a16:creationId xmlns:a16="http://schemas.microsoft.com/office/drawing/2014/main" id="{7894612A-A8D6-4F48-BF76-E2A8588A31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84979" y="5238946"/>
            <a:ext cx="282522" cy="294294"/>
          </a:xfrm>
          <a:prstGeom prst="rect">
            <a:avLst/>
          </a:prstGeom>
        </p:spPr>
      </p:pic>
      <p:pic>
        <p:nvPicPr>
          <p:cNvPr id="23" name="Picture 22" descr="green checkmark">
            <a:extLst>
              <a:ext uri="{FF2B5EF4-FFF2-40B4-BE49-F238E27FC236}">
                <a16:creationId xmlns:a16="http://schemas.microsoft.com/office/drawing/2014/main" id="{387EB785-8E58-4FE3-99C6-93BE732FEB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32649" y="5703327"/>
            <a:ext cx="282522" cy="294294"/>
          </a:xfrm>
          <a:prstGeom prst="rect">
            <a:avLst/>
          </a:prstGeom>
        </p:spPr>
      </p:pic>
      <p:sp>
        <p:nvSpPr>
          <p:cNvPr id="7" name="Rounded Rectangle 46">
            <a:extLst>
              <a:ext uri="{FF2B5EF4-FFF2-40B4-BE49-F238E27FC236}">
                <a16:creationId xmlns:a16="http://schemas.microsoft.com/office/drawing/2014/main" id="{71F5E840-CE2F-4D42-AC35-9892ED450F6F}"/>
              </a:ext>
            </a:extLst>
          </p:cNvPr>
          <p:cNvSpPr/>
          <p:nvPr/>
        </p:nvSpPr>
        <p:spPr>
          <a:xfrm>
            <a:off x="9836469" y="246062"/>
            <a:ext cx="2073452" cy="40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green checkmark">
            <a:extLst>
              <a:ext uri="{FF2B5EF4-FFF2-40B4-BE49-F238E27FC236}">
                <a16:creationId xmlns:a16="http://schemas.microsoft.com/office/drawing/2014/main" id="{D2B8B980-EF16-4FD7-8203-C199737B3B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24424" y="2270393"/>
            <a:ext cx="282522" cy="294294"/>
          </a:xfrm>
          <a:prstGeom prst="rect">
            <a:avLst/>
          </a:prstGeom>
        </p:spPr>
      </p:pic>
      <p:grpSp>
        <p:nvGrpSpPr>
          <p:cNvPr id="38" name="Group 37">
            <a:extLst>
              <a:ext uri="{FF2B5EF4-FFF2-40B4-BE49-F238E27FC236}">
                <a16:creationId xmlns:a16="http://schemas.microsoft.com/office/drawing/2014/main" id="{BC19A527-C0E8-4133-9C55-EFADD4E2516C}"/>
              </a:ext>
            </a:extLst>
          </p:cNvPr>
          <p:cNvGrpSpPr/>
          <p:nvPr/>
        </p:nvGrpSpPr>
        <p:grpSpPr>
          <a:xfrm>
            <a:off x="341843" y="3516441"/>
            <a:ext cx="2959414" cy="1039207"/>
            <a:chOff x="875274" y="1292869"/>
            <a:chExt cx="2959414" cy="1039207"/>
          </a:xfrm>
        </p:grpSpPr>
        <p:sp>
          <p:nvSpPr>
            <p:cNvPr id="41" name="TextBox 40">
              <a:extLst>
                <a:ext uri="{FF2B5EF4-FFF2-40B4-BE49-F238E27FC236}">
                  <a16:creationId xmlns:a16="http://schemas.microsoft.com/office/drawing/2014/main" id="{DBC8FFD9-D752-4EDF-ADD6-6D62FD7E8FD9}"/>
                </a:ext>
              </a:extLst>
            </p:cNvPr>
            <p:cNvSpPr txBox="1"/>
            <p:nvPr/>
          </p:nvSpPr>
          <p:spPr>
            <a:xfrm>
              <a:off x="1008360" y="1501079"/>
              <a:ext cx="2826328"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[um/un]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4" name="Picture 2" descr="Alphabet Word Images, Face, Human">
              <a:extLst>
                <a:ext uri="{FF2B5EF4-FFF2-40B4-BE49-F238E27FC236}">
                  <a16:creationId xmlns:a16="http://schemas.microsoft.com/office/drawing/2014/main" id="{92D6F7F1-FBB2-40DA-B30C-7B35D5418BF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5274" y="1292869"/>
              <a:ext cx="550467" cy="6453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B8468D81-4207-407D-ADF0-AD1443C1CCC0}"/>
              </a:ext>
            </a:extLst>
          </p:cNvPr>
          <p:cNvSpPr txBox="1"/>
          <p:nvPr/>
        </p:nvSpPr>
        <p:spPr>
          <a:xfrm>
            <a:off x="934746" y="4832373"/>
            <a:ext cx="1906694"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oral vowel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3" name="Picture 4" descr="Lips, Sexy, Mouth, Kiss, Passion, Teeth, Gloss">
            <a:extLst>
              <a:ext uri="{FF2B5EF4-FFF2-40B4-BE49-F238E27FC236}">
                <a16:creationId xmlns:a16="http://schemas.microsoft.com/office/drawing/2014/main" id="{41EFD2A7-36A5-4CAE-A80F-77882546E89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3753" y="5247872"/>
            <a:ext cx="883936" cy="64822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green checkmark">
            <a:extLst>
              <a:ext uri="{FF2B5EF4-FFF2-40B4-BE49-F238E27FC236}">
                <a16:creationId xmlns:a16="http://schemas.microsoft.com/office/drawing/2014/main" id="{257BA139-44F7-44C5-A96E-946448A50ED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07948" y="4769492"/>
            <a:ext cx="282522" cy="294294"/>
          </a:xfrm>
          <a:prstGeom prst="rect">
            <a:avLst/>
          </a:prstGeom>
        </p:spPr>
      </p:pic>
      <p:pic>
        <p:nvPicPr>
          <p:cNvPr id="9" name="Picture 2" descr="Leaves Clip Art">
            <a:extLst>
              <a:ext uri="{FF2B5EF4-FFF2-40B4-BE49-F238E27FC236}">
                <a16:creationId xmlns:a16="http://schemas.microsoft.com/office/drawing/2014/main" id="{89186A9D-9561-4FE3-97D3-195F40496BB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65286" y="3074830"/>
            <a:ext cx="673571" cy="635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oji, Smilie, Whatsapp, Emotion, Laugh, Face, Happy">
            <a:extLst>
              <a:ext uri="{FF2B5EF4-FFF2-40B4-BE49-F238E27FC236}">
                <a16:creationId xmlns:a16="http://schemas.microsoft.com/office/drawing/2014/main" id="{B1108BCE-879B-42ED-BF6B-545D8D842E38}"/>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66315" r="16655" b="77174"/>
          <a:stretch/>
        </p:blipFill>
        <p:spPr bwMode="auto">
          <a:xfrm>
            <a:off x="6844038" y="3610783"/>
            <a:ext cx="652013" cy="5898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Soda, Pop, Can, Aluminum, Cola, Beer, Tin, Red, Juice">
            <a:extLst>
              <a:ext uri="{FF2B5EF4-FFF2-40B4-BE49-F238E27FC236}">
                <a16:creationId xmlns:a16="http://schemas.microsoft.com/office/drawing/2014/main" id="{5B7566A7-C781-4DD2-98D8-7561F889FDF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65633" y="4624228"/>
            <a:ext cx="296423" cy="5155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Child, Series, Kindergarten, Figure, Human, Human Chain">
            <a:extLst>
              <a:ext uri="{FF2B5EF4-FFF2-40B4-BE49-F238E27FC236}">
                <a16:creationId xmlns:a16="http://schemas.microsoft.com/office/drawing/2014/main" id="{303CA7ED-8AE3-4820-B6B4-D95329692528}"/>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49867"/>
          <a:stretch/>
        </p:blipFill>
        <p:spPr bwMode="auto">
          <a:xfrm>
            <a:off x="7788863" y="4624228"/>
            <a:ext cx="1454745" cy="14508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antern, Street Lamp, Street Light, Illuminate, Lamp">
            <a:extLst>
              <a:ext uri="{FF2B5EF4-FFF2-40B4-BE49-F238E27FC236}">
                <a16:creationId xmlns:a16="http://schemas.microsoft.com/office/drawing/2014/main" id="{96FCE0A2-B4E9-4908-939A-38F21271293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527989" y="2168687"/>
            <a:ext cx="738252" cy="72122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rgument, Angry, Silhouette, Boss, Client, Dispute">
            <a:extLst>
              <a:ext uri="{FF2B5EF4-FFF2-40B4-BE49-F238E27FC236}">
                <a16:creationId xmlns:a16="http://schemas.microsoft.com/office/drawing/2014/main" id="{5C805196-C7EA-4BD8-B36A-A673E5E11E9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692715" y="2638627"/>
            <a:ext cx="553676" cy="498308"/>
          </a:xfrm>
          <a:prstGeom prst="rect">
            <a:avLst/>
          </a:prstGeom>
          <a:noFill/>
          <a:extLst>
            <a:ext uri="{909E8E84-426E-40DD-AFC4-6F175D3DCCD1}">
              <a14:hiddenFill xmlns:a14="http://schemas.microsoft.com/office/drawing/2010/main">
                <a:solidFill>
                  <a:srgbClr val="FFFFFF"/>
                </a:solidFill>
              </a14:hiddenFill>
            </a:ext>
          </a:extLst>
        </p:spPr>
      </p:pic>
      <p:sp>
        <p:nvSpPr>
          <p:cNvPr id="55" name="Action Button: Custom 16">
            <a:hlinkClick r:id="" action="ppaction://noaction" highlightClick="1">
              <a:snd r:embed="rId20" name="7.wav"/>
            </a:hlinkClick>
            <a:extLst>
              <a:ext uri="{FF2B5EF4-FFF2-40B4-BE49-F238E27FC236}">
                <a16:creationId xmlns:a16="http://schemas.microsoft.com/office/drawing/2014/main" id="{6D6E4BEC-85BB-440F-B6E1-D3D1A8BBDF66}"/>
              </a:ext>
            </a:extLst>
          </p:cNvPr>
          <p:cNvSpPr/>
          <p:nvPr/>
        </p:nvSpPr>
        <p:spPr>
          <a:xfrm>
            <a:off x="4823558" y="41877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110700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265384"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Une langue difficile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82827" y="249870"/>
            <a:ext cx="2127093" cy="36720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47D7984-96C2-4389-9965-5A021FF435F6}"/>
              </a:ext>
            </a:extLst>
          </p:cNvPr>
          <p:cNvSpPr txBox="1"/>
          <p:nvPr/>
        </p:nvSpPr>
        <p:spPr>
          <a:xfrm>
            <a:off x="5125155" y="1232784"/>
            <a:ext cx="6894567" cy="5008102"/>
          </a:xfrm>
          <a:prstGeom prst="rect">
            <a:avLst/>
          </a:prstGeom>
          <a:solidFill>
            <a:srgbClr val="D2DEEF"/>
          </a:solidFill>
        </p:spPr>
        <p:txBody>
          <a:bodyPr wrap="square" rtlCol="0">
            <a:spAutoFit/>
          </a:bodyPr>
          <a:lstStyle/>
          <a:p>
            <a:pPr algn="l">
              <a:lnSpc>
                <a:spcPct val="150000"/>
              </a:lnSpc>
            </a:pPr>
            <a:r>
              <a:rPr lang="fr-FR" sz="2400" dirty="0">
                <a:solidFill>
                  <a:srgbClr val="002060"/>
                </a:solidFill>
              </a:rPr>
              <a:t>Salut Abdel! C’est </a:t>
            </a:r>
            <a:r>
              <a:rPr lang="fr-FR" sz="2400" b="1" dirty="0">
                <a:solidFill>
                  <a:srgbClr val="002060"/>
                </a:solidFill>
              </a:rPr>
              <a:t>_______1_______</a:t>
            </a:r>
            <a:r>
              <a:rPr lang="fr-FR" sz="2400" dirty="0">
                <a:solidFill>
                  <a:srgbClr val="002060"/>
                </a:solidFill>
              </a:rPr>
              <a:t> difficile. L’allemand, c’est </a:t>
            </a:r>
            <a:r>
              <a:rPr lang="fr-FR" sz="2400" b="1" dirty="0">
                <a:solidFill>
                  <a:srgbClr val="002060"/>
                </a:solidFill>
              </a:rPr>
              <a:t>________2_______</a:t>
            </a:r>
            <a:r>
              <a:rPr lang="fr-FR" sz="2400" dirty="0">
                <a:solidFill>
                  <a:srgbClr val="002060"/>
                </a:solidFill>
              </a:rPr>
              <a:t>, mais tu apprends </a:t>
            </a:r>
            <a:r>
              <a:rPr lang="fr-FR" sz="2400" b="1" dirty="0">
                <a:solidFill>
                  <a:srgbClr val="002060"/>
                </a:solidFill>
              </a:rPr>
              <a:t>________3_______</a:t>
            </a:r>
            <a:r>
              <a:rPr lang="fr-FR" sz="2400" dirty="0">
                <a:solidFill>
                  <a:srgbClr val="002060"/>
                </a:solidFill>
              </a:rPr>
              <a:t>. Je parle anglais assez bien, mais tu parles </a:t>
            </a:r>
            <a:r>
              <a:rPr lang="fr-FR" sz="2400" b="1" dirty="0">
                <a:solidFill>
                  <a:srgbClr val="002060"/>
                </a:solidFill>
              </a:rPr>
              <a:t>________4_______</a:t>
            </a:r>
            <a:r>
              <a:rPr lang="fr-FR" sz="2400" dirty="0">
                <a:solidFill>
                  <a:srgbClr val="002060"/>
                </a:solidFill>
              </a:rPr>
              <a:t>. Parfois je travaille </a:t>
            </a:r>
            <a:r>
              <a:rPr lang="fr-FR" sz="2400" b="1" dirty="0">
                <a:solidFill>
                  <a:srgbClr val="002060"/>
                </a:solidFill>
              </a:rPr>
              <a:t>________5_______ </a:t>
            </a:r>
            <a:r>
              <a:rPr lang="fr-FR" sz="2400" dirty="0">
                <a:solidFill>
                  <a:srgbClr val="002060"/>
                </a:solidFill>
              </a:rPr>
              <a:t>et j’étudie </a:t>
            </a:r>
            <a:r>
              <a:rPr lang="fr-FR" sz="2400" b="1" dirty="0">
                <a:solidFill>
                  <a:srgbClr val="002060"/>
                </a:solidFill>
              </a:rPr>
              <a:t>________6_______</a:t>
            </a:r>
            <a:r>
              <a:rPr lang="fr-FR" sz="2400" dirty="0">
                <a:solidFill>
                  <a:srgbClr val="002060"/>
                </a:solidFill>
              </a:rPr>
              <a:t>, mais tu étudies avec </a:t>
            </a:r>
            <a:r>
              <a:rPr lang="fr-FR" sz="2400" b="1" dirty="0">
                <a:solidFill>
                  <a:srgbClr val="002060"/>
                </a:solidFill>
              </a:rPr>
              <a:t>________7_______</a:t>
            </a:r>
            <a:r>
              <a:rPr lang="fr-FR" sz="2400" dirty="0">
                <a:solidFill>
                  <a:srgbClr val="002060"/>
                </a:solidFill>
              </a:rPr>
              <a:t>. Tu peux comprendre </a:t>
            </a:r>
            <a:r>
              <a:rPr lang="fr-FR" sz="2400" b="1" dirty="0">
                <a:solidFill>
                  <a:srgbClr val="002060"/>
                </a:solidFill>
              </a:rPr>
              <a:t>________8_______</a:t>
            </a:r>
            <a:r>
              <a:rPr lang="fr-FR" sz="2400" dirty="0">
                <a:solidFill>
                  <a:srgbClr val="002060"/>
                </a:solidFill>
              </a:rPr>
              <a:t> une nouvelle langue.</a:t>
            </a:r>
          </a:p>
          <a:p>
            <a:pPr>
              <a:lnSpc>
                <a:spcPct val="150000"/>
              </a:lnSpc>
            </a:pPr>
            <a:r>
              <a:rPr lang="fr-FR" sz="2400" dirty="0">
                <a:solidFill>
                  <a:schemeClr val="accent5">
                    <a:lumMod val="50000"/>
                  </a:schemeClr>
                </a:solidFill>
              </a:rPr>
              <a:t>- L</a:t>
            </a:r>
            <a:r>
              <a:rPr lang="fr-FR" sz="2400" dirty="0">
                <a:solidFill>
                  <a:schemeClr val="accent5">
                    <a:lumMod val="50000"/>
                  </a:schemeClr>
                </a:solidFill>
                <a:latin typeface="Century Gothic" panose="020B0502020202020204" pitchFamily="34" charset="0"/>
              </a:rPr>
              <a:t>éa</a:t>
            </a:r>
            <a:endParaRPr lang="fr-FR" sz="2400" dirty="0">
              <a:solidFill>
                <a:schemeClr val="accent5">
                  <a:lumMod val="50000"/>
                </a:schemeClr>
              </a:solidFill>
            </a:endParaRPr>
          </a:p>
        </p:txBody>
      </p:sp>
      <p:sp>
        <p:nvSpPr>
          <p:cNvPr id="3" name="TextBox 2">
            <a:extLst>
              <a:ext uri="{FF2B5EF4-FFF2-40B4-BE49-F238E27FC236}">
                <a16:creationId xmlns:a16="http://schemas.microsoft.com/office/drawing/2014/main" id="{329F058D-F057-49A0-8484-05536841744B}"/>
              </a:ext>
            </a:extLst>
          </p:cNvPr>
          <p:cNvSpPr txBox="1"/>
          <p:nvPr/>
        </p:nvSpPr>
        <p:spPr>
          <a:xfrm>
            <a:off x="179369" y="1308410"/>
            <a:ext cx="4869954" cy="4154984"/>
          </a:xfrm>
          <a:prstGeom prst="rect">
            <a:avLst/>
          </a:prstGeom>
          <a:noFill/>
        </p:spPr>
        <p:txBody>
          <a:bodyPr wrap="square" rtlCol="0">
            <a:spAutoFit/>
          </a:bodyPr>
          <a:lstStyle/>
          <a:p>
            <a:r>
              <a:rPr lang="fr-FR" sz="2400" dirty="0">
                <a:solidFill>
                  <a:schemeClr val="accent5">
                    <a:lumMod val="50000"/>
                  </a:schemeClr>
                </a:solidFill>
              </a:rPr>
              <a:t>Abdel pense </a:t>
            </a:r>
            <a:r>
              <a:rPr lang="fr-FR" sz="2400" dirty="0">
                <a:solidFill>
                  <a:schemeClr val="accent5">
                    <a:lumMod val="50000"/>
                  </a:schemeClr>
                </a:solidFill>
                <a:latin typeface="Century Gothic" panose="020B0502020202020204" pitchFamily="34" charset="0"/>
              </a:rPr>
              <a:t>à apprendre l’allemand. Léa écrit un message pour décrire ses expériences avec la langue. Remplis les blancs.</a:t>
            </a:r>
          </a:p>
          <a:p>
            <a:pPr algn="l"/>
            <a:endParaRPr lang="fr-FR" sz="2400" dirty="0">
              <a:solidFill>
                <a:schemeClr val="accent5">
                  <a:lumMod val="50000"/>
                </a:schemeClr>
              </a:solidFill>
              <a:latin typeface="Century Gothic" panose="020B0502020202020204" pitchFamily="34" charset="0"/>
            </a:endParaRPr>
          </a:p>
          <a:p>
            <a:pPr algn="l"/>
            <a:r>
              <a:rPr lang="fr-FR" sz="2400" dirty="0" err="1">
                <a:solidFill>
                  <a:schemeClr val="accent5">
                    <a:lumMod val="50000"/>
                  </a:schemeClr>
                </a:solidFill>
                <a:latin typeface="Century Gothic" panose="020B0502020202020204" pitchFamily="34" charset="0"/>
              </a:rPr>
              <a:t>Could</a:t>
            </a:r>
            <a:r>
              <a:rPr lang="fr-FR" sz="2400" dirty="0">
                <a:solidFill>
                  <a:schemeClr val="accent5">
                    <a:lumMod val="50000"/>
                  </a:schemeClr>
                </a:solidFill>
                <a:latin typeface="Century Gothic" panose="020B0502020202020204" pitchFamily="34" charset="0"/>
              </a:rPr>
              <a:t> </a:t>
            </a:r>
            <a:r>
              <a:rPr lang="fr-FR" sz="2400" dirty="0" err="1">
                <a:solidFill>
                  <a:schemeClr val="accent5">
                    <a:lumMod val="50000"/>
                  </a:schemeClr>
                </a:solidFill>
                <a:latin typeface="Century Gothic" panose="020B0502020202020204" pitchFamily="34" charset="0"/>
              </a:rPr>
              <a:t>any</a:t>
            </a:r>
            <a:r>
              <a:rPr lang="fr-FR" sz="2400" dirty="0">
                <a:solidFill>
                  <a:schemeClr val="accent5">
                    <a:lumMod val="50000"/>
                  </a:schemeClr>
                </a:solidFill>
                <a:latin typeface="Century Gothic" panose="020B0502020202020204" pitchFamily="34" charset="0"/>
              </a:rPr>
              <a:t> of the </a:t>
            </a:r>
            <a:r>
              <a:rPr lang="fr-FR" sz="2400" dirty="0" err="1">
                <a:solidFill>
                  <a:schemeClr val="accent5">
                    <a:lumMod val="50000"/>
                  </a:schemeClr>
                </a:solidFill>
                <a:latin typeface="Century Gothic" panose="020B0502020202020204" pitchFamily="34" charset="0"/>
              </a:rPr>
              <a:t>words</a:t>
            </a:r>
            <a:r>
              <a:rPr lang="fr-FR" sz="2400" dirty="0">
                <a:solidFill>
                  <a:schemeClr val="accent5">
                    <a:lumMod val="50000"/>
                  </a:schemeClr>
                </a:solidFill>
                <a:latin typeface="Century Gothic" panose="020B0502020202020204" pitchFamily="34" charset="0"/>
              </a:rPr>
              <a:t> </a:t>
            </a:r>
            <a:r>
              <a:rPr lang="fr-FR" sz="2400" dirty="0" err="1">
                <a:solidFill>
                  <a:schemeClr val="accent5">
                    <a:lumMod val="50000"/>
                  </a:schemeClr>
                </a:solidFill>
                <a:latin typeface="Century Gothic" panose="020B0502020202020204" pitchFamily="34" charset="0"/>
              </a:rPr>
              <a:t>make</a:t>
            </a:r>
            <a:r>
              <a:rPr lang="fr-FR" sz="2400" dirty="0">
                <a:solidFill>
                  <a:schemeClr val="accent5">
                    <a:lumMod val="50000"/>
                  </a:schemeClr>
                </a:solidFill>
                <a:latin typeface="Century Gothic" panose="020B0502020202020204" pitchFamily="34" charset="0"/>
              </a:rPr>
              <a:t> </a:t>
            </a:r>
            <a:r>
              <a:rPr lang="fr-FR" sz="2400" dirty="0" err="1">
                <a:solidFill>
                  <a:schemeClr val="accent5">
                    <a:lumMod val="50000"/>
                  </a:schemeClr>
                </a:solidFill>
                <a:latin typeface="Century Gothic" panose="020B0502020202020204" pitchFamily="34" charset="0"/>
              </a:rPr>
              <a:t>sense</a:t>
            </a:r>
            <a:r>
              <a:rPr lang="fr-FR" sz="2400" dirty="0">
                <a:solidFill>
                  <a:schemeClr val="accent5">
                    <a:lumMod val="50000"/>
                  </a:schemeClr>
                </a:solidFill>
                <a:latin typeface="Century Gothic" panose="020B0502020202020204" pitchFamily="34" charset="0"/>
              </a:rPr>
              <a:t> in more </a:t>
            </a:r>
            <a:r>
              <a:rPr lang="fr-FR" sz="2400" dirty="0" err="1">
                <a:solidFill>
                  <a:schemeClr val="accent5">
                    <a:lumMod val="50000"/>
                  </a:schemeClr>
                </a:solidFill>
                <a:latin typeface="Century Gothic" panose="020B0502020202020204" pitchFamily="34" charset="0"/>
              </a:rPr>
              <a:t>than</a:t>
            </a:r>
            <a:r>
              <a:rPr lang="fr-FR" sz="2400" dirty="0">
                <a:solidFill>
                  <a:schemeClr val="accent5">
                    <a:lumMod val="50000"/>
                  </a:schemeClr>
                </a:solidFill>
                <a:latin typeface="Century Gothic" panose="020B0502020202020204" pitchFamily="34" charset="0"/>
              </a:rPr>
              <a:t> one place?</a:t>
            </a:r>
          </a:p>
          <a:p>
            <a:pPr algn="l"/>
            <a:endParaRPr lang="fr-FR" sz="2400" dirty="0">
              <a:solidFill>
                <a:schemeClr val="accent5">
                  <a:lumMod val="50000"/>
                </a:schemeClr>
              </a:solidFill>
              <a:latin typeface="Century Gothic" panose="020B0502020202020204" pitchFamily="34" charset="0"/>
            </a:endParaRPr>
          </a:p>
          <a:p>
            <a:pPr algn="l"/>
            <a:r>
              <a:rPr lang="fr-FR" sz="2400" dirty="0">
                <a:solidFill>
                  <a:schemeClr val="accent5">
                    <a:lumMod val="50000"/>
                  </a:schemeClr>
                </a:solidFill>
              </a:rPr>
              <a:t>Can </a:t>
            </a:r>
            <a:r>
              <a:rPr lang="fr-FR" sz="2400" dirty="0" err="1">
                <a:solidFill>
                  <a:schemeClr val="accent5">
                    <a:lumMod val="50000"/>
                  </a:schemeClr>
                </a:solidFill>
              </a:rPr>
              <a:t>you</a:t>
            </a:r>
            <a:r>
              <a:rPr lang="fr-FR" sz="2400" dirty="0">
                <a:solidFill>
                  <a:schemeClr val="accent5">
                    <a:lumMod val="50000"/>
                  </a:schemeClr>
                </a:solidFill>
              </a:rPr>
              <a:t> </a:t>
            </a:r>
            <a:r>
              <a:rPr lang="fr-FR" sz="2400" dirty="0" err="1">
                <a:solidFill>
                  <a:schemeClr val="accent5">
                    <a:lumMod val="50000"/>
                  </a:schemeClr>
                </a:solidFill>
              </a:rPr>
              <a:t>think</a:t>
            </a:r>
            <a:r>
              <a:rPr lang="fr-FR" sz="2400" dirty="0">
                <a:solidFill>
                  <a:schemeClr val="accent5">
                    <a:lumMod val="50000"/>
                  </a:schemeClr>
                </a:solidFill>
              </a:rPr>
              <a:t> of </a:t>
            </a:r>
            <a:r>
              <a:rPr lang="fr-FR" sz="2400" dirty="0" err="1">
                <a:solidFill>
                  <a:schemeClr val="accent5">
                    <a:lumMod val="50000"/>
                  </a:schemeClr>
                </a:solidFill>
              </a:rPr>
              <a:t>any</a:t>
            </a:r>
            <a:r>
              <a:rPr lang="fr-FR" sz="2400" dirty="0">
                <a:solidFill>
                  <a:schemeClr val="accent5">
                    <a:lumMod val="50000"/>
                  </a:schemeClr>
                </a:solidFill>
              </a:rPr>
              <a:t> </a:t>
            </a:r>
            <a:r>
              <a:rPr lang="fr-FR" sz="2400" dirty="0" err="1">
                <a:solidFill>
                  <a:schemeClr val="accent5">
                    <a:lumMod val="50000"/>
                  </a:schemeClr>
                </a:solidFill>
              </a:rPr>
              <a:t>other</a:t>
            </a:r>
            <a:r>
              <a:rPr lang="fr-FR" sz="2400" dirty="0">
                <a:solidFill>
                  <a:schemeClr val="accent5">
                    <a:lumMod val="50000"/>
                  </a:schemeClr>
                </a:solidFill>
              </a:rPr>
              <a:t> </a:t>
            </a:r>
            <a:r>
              <a:rPr lang="fr-FR" sz="2400" dirty="0" err="1">
                <a:solidFill>
                  <a:schemeClr val="accent5">
                    <a:lumMod val="50000"/>
                  </a:schemeClr>
                </a:solidFill>
              </a:rPr>
              <a:t>words</a:t>
            </a:r>
            <a:r>
              <a:rPr lang="fr-FR" sz="2400" dirty="0">
                <a:solidFill>
                  <a:schemeClr val="accent5">
                    <a:lumMod val="50000"/>
                  </a:schemeClr>
                </a:solidFill>
              </a:rPr>
              <a:t> </a:t>
            </a:r>
            <a:r>
              <a:rPr lang="fr-FR" sz="2400" dirty="0" err="1">
                <a:solidFill>
                  <a:schemeClr val="accent5">
                    <a:lumMod val="50000"/>
                  </a:schemeClr>
                </a:solidFill>
              </a:rPr>
              <a:t>that</a:t>
            </a:r>
            <a:r>
              <a:rPr lang="fr-FR" sz="2400" dirty="0">
                <a:solidFill>
                  <a:schemeClr val="accent5">
                    <a:lumMod val="50000"/>
                  </a:schemeClr>
                </a:solidFill>
              </a:rPr>
              <a:t> </a:t>
            </a:r>
            <a:r>
              <a:rPr lang="fr-FR" sz="2400" dirty="0" err="1">
                <a:solidFill>
                  <a:schemeClr val="accent5">
                    <a:lumMod val="50000"/>
                  </a:schemeClr>
                </a:solidFill>
              </a:rPr>
              <a:t>could</a:t>
            </a:r>
            <a:r>
              <a:rPr lang="fr-FR" sz="2400" dirty="0">
                <a:solidFill>
                  <a:schemeClr val="accent5">
                    <a:lumMod val="50000"/>
                  </a:schemeClr>
                </a:solidFill>
              </a:rPr>
              <a:t> </a:t>
            </a:r>
            <a:r>
              <a:rPr lang="fr-FR" sz="2400" dirty="0" err="1">
                <a:solidFill>
                  <a:schemeClr val="accent5">
                    <a:lumMod val="50000"/>
                  </a:schemeClr>
                </a:solidFill>
              </a:rPr>
              <a:t>fill</a:t>
            </a:r>
            <a:r>
              <a:rPr lang="fr-FR" sz="2400" dirty="0">
                <a:solidFill>
                  <a:schemeClr val="accent5">
                    <a:lumMod val="50000"/>
                  </a:schemeClr>
                </a:solidFill>
              </a:rPr>
              <a:t> the gaps?</a:t>
            </a:r>
            <a:endParaRPr lang="fr-FR" sz="2400" dirty="0">
              <a:solidFill>
                <a:schemeClr val="accent5">
                  <a:lumMod val="50000"/>
                </a:schemeClr>
              </a:solidFill>
              <a:latin typeface="Century Gothic" panose="020B0502020202020204" pitchFamily="34" charset="0"/>
            </a:endParaRPr>
          </a:p>
        </p:txBody>
      </p:sp>
      <p:sp>
        <p:nvSpPr>
          <p:cNvPr id="5" name="Rectangle: Rounded Corners 4">
            <a:extLst>
              <a:ext uri="{FF2B5EF4-FFF2-40B4-BE49-F238E27FC236}">
                <a16:creationId xmlns:a16="http://schemas.microsoft.com/office/drawing/2014/main" id="{58DB2A2E-F8DC-47E4-ACC8-FC058BC1ADD6}"/>
              </a:ext>
            </a:extLst>
          </p:cNvPr>
          <p:cNvSpPr/>
          <p:nvPr/>
        </p:nvSpPr>
        <p:spPr>
          <a:xfrm>
            <a:off x="298515" y="4824109"/>
            <a:ext cx="2140278" cy="381442"/>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a </a:t>
            </a:r>
            <a:r>
              <a:rPr lang="fr-FR" sz="2000" b="1" dirty="0" err="1">
                <a:solidFill>
                  <a:schemeClr val="bg1"/>
                </a:solidFill>
              </a:rPr>
              <a:t>decision</a:t>
            </a:r>
            <a:endParaRPr lang="fr-FR" sz="2000" b="1" dirty="0">
              <a:solidFill>
                <a:schemeClr val="bg1"/>
              </a:solidFill>
            </a:endParaRPr>
          </a:p>
        </p:txBody>
      </p:sp>
      <p:sp>
        <p:nvSpPr>
          <p:cNvPr id="10" name="Rectangle: Rounded Corners 9">
            <a:extLst>
              <a:ext uri="{FF2B5EF4-FFF2-40B4-BE49-F238E27FC236}">
                <a16:creationId xmlns:a16="http://schemas.microsoft.com/office/drawing/2014/main" id="{AF7864C9-8463-466E-A856-3372E791CBF1}"/>
              </a:ext>
            </a:extLst>
          </p:cNvPr>
          <p:cNvSpPr/>
          <p:nvPr/>
        </p:nvSpPr>
        <p:spPr>
          <a:xfrm>
            <a:off x="298515" y="3480248"/>
            <a:ext cx="2140278" cy="381442"/>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care</a:t>
            </a:r>
          </a:p>
        </p:txBody>
      </p:sp>
      <p:sp>
        <p:nvSpPr>
          <p:cNvPr id="11" name="Rectangle: Rounded Corners 10">
            <a:extLst>
              <a:ext uri="{FF2B5EF4-FFF2-40B4-BE49-F238E27FC236}">
                <a16:creationId xmlns:a16="http://schemas.microsoft.com/office/drawing/2014/main" id="{FB4CA2F5-2A22-4136-9925-0296A55F4A59}"/>
              </a:ext>
            </a:extLst>
          </p:cNvPr>
          <p:cNvSpPr/>
          <p:nvPr/>
        </p:nvSpPr>
        <p:spPr>
          <a:xfrm>
            <a:off x="2642115" y="3465397"/>
            <a:ext cx="2140278" cy="381442"/>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hard</a:t>
            </a:r>
          </a:p>
        </p:txBody>
      </p:sp>
      <p:sp>
        <p:nvSpPr>
          <p:cNvPr id="12" name="Rectangle: Rounded Corners 11">
            <a:extLst>
              <a:ext uri="{FF2B5EF4-FFF2-40B4-BE49-F238E27FC236}">
                <a16:creationId xmlns:a16="http://schemas.microsoft.com/office/drawing/2014/main" id="{76F19D7B-773E-4DCB-A6C1-CD9E0EB0B5FA}"/>
              </a:ext>
            </a:extLst>
          </p:cNvPr>
          <p:cNvSpPr/>
          <p:nvPr/>
        </p:nvSpPr>
        <p:spPr>
          <a:xfrm>
            <a:off x="298515" y="3925350"/>
            <a:ext cx="2140278" cy="381442"/>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solidFill>
                  <a:schemeClr val="bg1"/>
                </a:solidFill>
              </a:rPr>
              <a:t>easily</a:t>
            </a:r>
            <a:endParaRPr lang="fr-FR" sz="2000" b="1" dirty="0">
              <a:solidFill>
                <a:schemeClr val="bg1"/>
              </a:solidFill>
            </a:endParaRPr>
          </a:p>
        </p:txBody>
      </p:sp>
      <p:sp>
        <p:nvSpPr>
          <p:cNvPr id="13" name="Rectangle: Rounded Corners 12">
            <a:extLst>
              <a:ext uri="{FF2B5EF4-FFF2-40B4-BE49-F238E27FC236}">
                <a16:creationId xmlns:a16="http://schemas.microsoft.com/office/drawing/2014/main" id="{57778D8A-71DE-49D5-87F8-344BA33A6BEF}"/>
              </a:ext>
            </a:extLst>
          </p:cNvPr>
          <p:cNvSpPr/>
          <p:nvPr/>
        </p:nvSpPr>
        <p:spPr>
          <a:xfrm>
            <a:off x="2642115" y="3916795"/>
            <a:ext cx="2140278" cy="381442"/>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solidFill>
                  <a:schemeClr val="bg1"/>
                </a:solidFill>
              </a:rPr>
              <a:t>better</a:t>
            </a:r>
            <a:endParaRPr lang="fr-FR" sz="2000" b="1" dirty="0">
              <a:solidFill>
                <a:schemeClr val="bg1"/>
              </a:solidFill>
            </a:endParaRPr>
          </a:p>
        </p:txBody>
      </p:sp>
      <p:sp>
        <p:nvSpPr>
          <p:cNvPr id="14" name="Rectangle: Rounded Corners 13">
            <a:extLst>
              <a:ext uri="{FF2B5EF4-FFF2-40B4-BE49-F238E27FC236}">
                <a16:creationId xmlns:a16="http://schemas.microsoft.com/office/drawing/2014/main" id="{DEF140AC-A8F5-4096-B09F-58D6644BE7B8}"/>
              </a:ext>
            </a:extLst>
          </p:cNvPr>
          <p:cNvSpPr/>
          <p:nvPr/>
        </p:nvSpPr>
        <p:spPr>
          <a:xfrm>
            <a:off x="298515" y="4370452"/>
            <a:ext cx="2140278" cy="381442"/>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slowly</a:t>
            </a:r>
            <a:endParaRPr lang="fr-FR" sz="2000" b="1" dirty="0">
              <a:solidFill>
                <a:schemeClr val="bg1"/>
              </a:solidFill>
            </a:endParaRPr>
          </a:p>
        </p:txBody>
      </p:sp>
      <p:sp>
        <p:nvSpPr>
          <p:cNvPr id="15" name="Rectangle: Rounded Corners 14">
            <a:extLst>
              <a:ext uri="{FF2B5EF4-FFF2-40B4-BE49-F238E27FC236}">
                <a16:creationId xmlns:a16="http://schemas.microsoft.com/office/drawing/2014/main" id="{CCCDA36F-F80E-4C7E-8793-DDED5F247AFE}"/>
              </a:ext>
            </a:extLst>
          </p:cNvPr>
          <p:cNvSpPr/>
          <p:nvPr/>
        </p:nvSpPr>
        <p:spPr>
          <a:xfrm>
            <a:off x="2642115" y="4370452"/>
            <a:ext cx="2140278" cy="381442"/>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solidFill>
                  <a:schemeClr val="bg1"/>
                </a:solidFill>
              </a:rPr>
              <a:t>badly</a:t>
            </a:r>
            <a:endParaRPr lang="fr-FR" sz="2000" b="1" dirty="0">
              <a:solidFill>
                <a:schemeClr val="bg1"/>
              </a:solidFill>
            </a:endParaRPr>
          </a:p>
        </p:txBody>
      </p:sp>
      <p:sp>
        <p:nvSpPr>
          <p:cNvPr id="17" name="Rectangle: Rounded Corners 16">
            <a:extLst>
              <a:ext uri="{FF2B5EF4-FFF2-40B4-BE49-F238E27FC236}">
                <a16:creationId xmlns:a16="http://schemas.microsoft.com/office/drawing/2014/main" id="{E8E6F290-C8D3-4A2F-AB32-FBA079F74623}"/>
              </a:ext>
            </a:extLst>
          </p:cNvPr>
          <p:cNvSpPr/>
          <p:nvPr/>
        </p:nvSpPr>
        <p:spPr>
          <a:xfrm>
            <a:off x="2643626" y="4824109"/>
            <a:ext cx="2140278" cy="381442"/>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solidFill>
                  <a:schemeClr val="bg1"/>
                </a:solidFill>
              </a:rPr>
              <a:t>quickly</a:t>
            </a:r>
            <a:endParaRPr lang="fr-FR" sz="2000" b="1" dirty="0">
              <a:solidFill>
                <a:schemeClr val="bg1"/>
              </a:solidFill>
            </a:endParaRPr>
          </a:p>
        </p:txBody>
      </p:sp>
      <p:sp>
        <p:nvSpPr>
          <p:cNvPr id="18" name="Rectangle: Rounded Corners 17">
            <a:extLst>
              <a:ext uri="{FF2B5EF4-FFF2-40B4-BE49-F238E27FC236}">
                <a16:creationId xmlns:a16="http://schemas.microsoft.com/office/drawing/2014/main" id="{6E3930DE-A3B4-4674-8B0C-97369BF79A4E}"/>
              </a:ext>
            </a:extLst>
          </p:cNvPr>
          <p:cNvSpPr/>
          <p:nvPr/>
        </p:nvSpPr>
        <p:spPr>
          <a:xfrm>
            <a:off x="7999453" y="1308410"/>
            <a:ext cx="2140278" cy="381442"/>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une décision</a:t>
            </a:r>
          </a:p>
        </p:txBody>
      </p:sp>
      <p:sp>
        <p:nvSpPr>
          <p:cNvPr id="19" name="Rectangle: Rounded Corners 18">
            <a:extLst>
              <a:ext uri="{FF2B5EF4-FFF2-40B4-BE49-F238E27FC236}">
                <a16:creationId xmlns:a16="http://schemas.microsoft.com/office/drawing/2014/main" id="{E6B41CEE-B5AC-4C5B-A49E-3F8DFA323DAC}"/>
              </a:ext>
            </a:extLst>
          </p:cNvPr>
          <p:cNvSpPr/>
          <p:nvPr/>
        </p:nvSpPr>
        <p:spPr>
          <a:xfrm>
            <a:off x="7999453" y="1869793"/>
            <a:ext cx="2140278" cy="381442"/>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bg1"/>
                </a:solidFill>
              </a:rPr>
              <a:t>dur</a:t>
            </a:r>
            <a:endParaRPr lang="fr-FR" sz="2000" b="1" dirty="0">
              <a:solidFill>
                <a:schemeClr val="bg1"/>
              </a:solidFill>
            </a:endParaRPr>
          </a:p>
        </p:txBody>
      </p:sp>
      <p:sp>
        <p:nvSpPr>
          <p:cNvPr id="20" name="Rectangle: Rounded Corners 19">
            <a:extLst>
              <a:ext uri="{FF2B5EF4-FFF2-40B4-BE49-F238E27FC236}">
                <a16:creationId xmlns:a16="http://schemas.microsoft.com/office/drawing/2014/main" id="{CCDFF383-23AA-4B8D-B515-AB2C331D6108}"/>
              </a:ext>
            </a:extLst>
          </p:cNvPr>
          <p:cNvSpPr/>
          <p:nvPr/>
        </p:nvSpPr>
        <p:spPr>
          <a:xfrm>
            <a:off x="6929314" y="2424025"/>
            <a:ext cx="2140278" cy="381442"/>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facilement</a:t>
            </a:r>
          </a:p>
        </p:txBody>
      </p:sp>
      <p:sp>
        <p:nvSpPr>
          <p:cNvPr id="21" name="Rectangle: Rounded Corners 20">
            <a:extLst>
              <a:ext uri="{FF2B5EF4-FFF2-40B4-BE49-F238E27FC236}">
                <a16:creationId xmlns:a16="http://schemas.microsoft.com/office/drawing/2014/main" id="{AD54D81D-C320-4F9C-8581-D0212EA48D43}"/>
              </a:ext>
            </a:extLst>
          </p:cNvPr>
          <p:cNvSpPr/>
          <p:nvPr/>
        </p:nvSpPr>
        <p:spPr>
          <a:xfrm>
            <a:off x="9138333" y="2957568"/>
            <a:ext cx="2140278" cy="381442"/>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mieux</a:t>
            </a:r>
          </a:p>
        </p:txBody>
      </p:sp>
      <p:sp>
        <p:nvSpPr>
          <p:cNvPr id="22" name="Rectangle: Rounded Corners 21">
            <a:extLst>
              <a:ext uri="{FF2B5EF4-FFF2-40B4-BE49-F238E27FC236}">
                <a16:creationId xmlns:a16="http://schemas.microsoft.com/office/drawing/2014/main" id="{32567D9C-0769-4CEA-B4A6-AACC10D3E63D}"/>
              </a:ext>
            </a:extLst>
          </p:cNvPr>
          <p:cNvSpPr/>
          <p:nvPr/>
        </p:nvSpPr>
        <p:spPr>
          <a:xfrm>
            <a:off x="8068194" y="3518951"/>
            <a:ext cx="2140278" cy="381442"/>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lentement</a:t>
            </a:r>
          </a:p>
        </p:txBody>
      </p:sp>
      <p:sp>
        <p:nvSpPr>
          <p:cNvPr id="23" name="Rectangle: Rounded Corners 22">
            <a:extLst>
              <a:ext uri="{FF2B5EF4-FFF2-40B4-BE49-F238E27FC236}">
                <a16:creationId xmlns:a16="http://schemas.microsoft.com/office/drawing/2014/main" id="{AADCEFCA-7A5D-4550-93D8-0D87AD79C68A}"/>
              </a:ext>
            </a:extLst>
          </p:cNvPr>
          <p:cNvSpPr/>
          <p:nvPr/>
        </p:nvSpPr>
        <p:spPr>
          <a:xfrm>
            <a:off x="5387106" y="4080226"/>
            <a:ext cx="2140278" cy="381442"/>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mal</a:t>
            </a:r>
          </a:p>
        </p:txBody>
      </p:sp>
      <p:sp>
        <p:nvSpPr>
          <p:cNvPr id="24" name="Rectangle: Rounded Corners 23">
            <a:extLst>
              <a:ext uri="{FF2B5EF4-FFF2-40B4-BE49-F238E27FC236}">
                <a16:creationId xmlns:a16="http://schemas.microsoft.com/office/drawing/2014/main" id="{1C332691-3333-44F3-AC2A-130ED7B012DD}"/>
              </a:ext>
            </a:extLst>
          </p:cNvPr>
          <p:cNvSpPr/>
          <p:nvPr/>
        </p:nvSpPr>
        <p:spPr>
          <a:xfrm>
            <a:off x="5387106" y="4638866"/>
            <a:ext cx="2140278" cy="381442"/>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soin</a:t>
            </a:r>
          </a:p>
        </p:txBody>
      </p:sp>
      <p:sp>
        <p:nvSpPr>
          <p:cNvPr id="25" name="Rectangle: Rounded Corners 24">
            <a:extLst>
              <a:ext uri="{FF2B5EF4-FFF2-40B4-BE49-F238E27FC236}">
                <a16:creationId xmlns:a16="http://schemas.microsoft.com/office/drawing/2014/main" id="{FCA5C46C-B4CC-4178-A1EF-F2553E057620}"/>
              </a:ext>
            </a:extLst>
          </p:cNvPr>
          <p:cNvSpPr/>
          <p:nvPr/>
        </p:nvSpPr>
        <p:spPr>
          <a:xfrm>
            <a:off x="5387106" y="5160556"/>
            <a:ext cx="2140278" cy="381442"/>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vite</a:t>
            </a:r>
          </a:p>
        </p:txBody>
      </p:sp>
      <p:pic>
        <p:nvPicPr>
          <p:cNvPr id="9" name="Picture 8" descr="A picture containing doll&#10;&#10;Description automatically generated">
            <a:extLst>
              <a:ext uri="{FF2B5EF4-FFF2-40B4-BE49-F238E27FC236}">
                <a16:creationId xmlns:a16="http://schemas.microsoft.com/office/drawing/2014/main" id="{7710D6BA-48FA-493E-864A-19335CC5B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151" y="4782440"/>
            <a:ext cx="1591849" cy="1591849"/>
          </a:xfrm>
          <a:prstGeom prst="rect">
            <a:avLst/>
          </a:prstGeom>
        </p:spPr>
      </p:pic>
      <p:pic>
        <p:nvPicPr>
          <p:cNvPr id="26" name="Picture 25">
            <a:extLst>
              <a:ext uri="{FF2B5EF4-FFF2-40B4-BE49-F238E27FC236}">
                <a16:creationId xmlns:a16="http://schemas.microsoft.com/office/drawing/2014/main" id="{CA26745E-0572-44D0-926B-D8711FC62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5155" y="-122970"/>
            <a:ext cx="1421683" cy="1421683"/>
          </a:xfrm>
          <a:prstGeom prst="rect">
            <a:avLst/>
          </a:prstGeom>
        </p:spPr>
      </p:pic>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54040" cy="707849"/>
          </a:xfrm>
        </p:spPr>
        <p:txBody>
          <a:bodyPr>
            <a:normAutofit/>
          </a:bodyPr>
          <a:lstStyle/>
          <a:p>
            <a:r>
              <a:rPr lang="en-GB" sz="3600" b="1" dirty="0">
                <a:solidFill>
                  <a:schemeClr val="bg1"/>
                </a:solidFill>
              </a:rPr>
              <a:t>Comparing 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58001A8-1724-462F-B7DA-D32771AAE27F}"/>
              </a:ext>
            </a:extLst>
          </p:cNvPr>
          <p:cNvSpPr txBox="1"/>
          <p:nvPr/>
        </p:nvSpPr>
        <p:spPr>
          <a:xfrm>
            <a:off x="143946" y="1250370"/>
            <a:ext cx="11611666"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the three ways to compare two things/people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plus ... que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more ... than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que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less ... than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aussi</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que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 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grande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village.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town is bigg</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more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big]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than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village.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village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grand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village is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big</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than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village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aussi</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grand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village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big</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town.</a:t>
            </a:r>
          </a:p>
        </p:txBody>
      </p:sp>
      <p:pic>
        <p:nvPicPr>
          <p:cNvPr id="5" name="Picture 2" descr="Mountain Village, Village, Medieval, Landscape, Bright">
            <a:extLst>
              <a:ext uri="{FF2B5EF4-FFF2-40B4-BE49-F238E27FC236}">
                <a16:creationId xmlns:a16="http://schemas.microsoft.com/office/drawing/2014/main" id="{856BEDD3-B1A0-4E6A-8221-0525AA68F2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2664" y="4058433"/>
            <a:ext cx="2627257" cy="20855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illage, House, Church, Tree, Color Printing">
            <a:extLst>
              <a:ext uri="{FF2B5EF4-FFF2-40B4-BE49-F238E27FC236}">
                <a16:creationId xmlns:a16="http://schemas.microsoft.com/office/drawing/2014/main" id="{58C557C1-1BE0-4290-9BC6-6FBCDE1726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5764" y="4930384"/>
            <a:ext cx="1820449" cy="1213633"/>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7700211" y="3093565"/>
            <a:ext cx="3818022" cy="2086602"/>
          </a:xfrm>
          <a:prstGeom prst="wedgeRoundRectCallout">
            <a:avLst/>
          </a:prstGeom>
          <a:solidFill>
            <a:srgbClr val="115076"/>
          </a:solidFill>
          <a:ln w="190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comparative forms of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bon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(good) and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mauvais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(bad)</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are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meilleur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(better) and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pire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(worse).</a:t>
            </a:r>
          </a:p>
        </p:txBody>
      </p:sp>
    </p:spTree>
    <p:extLst>
      <p:ext uri="{BB962C8B-B14F-4D97-AF65-F5344CB8AC3E}">
        <p14:creationId xmlns:p14="http://schemas.microsoft.com/office/powerpoint/2010/main" val="344073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54040" cy="707849"/>
          </a:xfrm>
        </p:spPr>
        <p:txBody>
          <a:bodyPr>
            <a:normAutofit/>
          </a:bodyPr>
          <a:lstStyle/>
          <a:p>
            <a:r>
              <a:rPr lang="en-GB" sz="3600" b="1" dirty="0">
                <a:solidFill>
                  <a:schemeClr val="bg1"/>
                </a:solidFill>
              </a:rPr>
              <a:t>Comparing adverbs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58001A8-1724-462F-B7DA-D32771AAE27F}"/>
              </a:ext>
            </a:extLst>
          </p:cNvPr>
          <p:cNvSpPr txBox="1"/>
          <p:nvPr/>
        </p:nvSpPr>
        <p:spPr>
          <a:xfrm>
            <a:off x="168350" y="1375526"/>
            <a:ext cx="1161166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can compare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adverbs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same way: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travaille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works quick</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more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quickly]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than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works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quickly</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than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travaille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aussi</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Noura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works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quickly</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Noura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Rounded Rectangular Callout 2">
            <a:extLst>
              <a:ext uri="{FF2B5EF4-FFF2-40B4-BE49-F238E27FC236}">
                <a16:creationId xmlns:a16="http://schemas.microsoft.com/office/drawing/2014/main" id="{8D5C4158-3BDD-40CC-820B-382C171436B7}"/>
              </a:ext>
            </a:extLst>
          </p:cNvPr>
          <p:cNvSpPr/>
          <p:nvPr/>
        </p:nvSpPr>
        <p:spPr>
          <a:xfrm>
            <a:off x="7312714" y="861003"/>
            <a:ext cx="4597207" cy="3629109"/>
          </a:xfrm>
          <a:prstGeom prst="wedgeRoundRectCallout">
            <a:avLst>
              <a:gd name="adj1" fmla="val -20833"/>
              <a:gd name="adj2" fmla="val 57069"/>
              <a:gd name="adj3" fmla="val 16667"/>
            </a:avLst>
          </a:prstGeom>
          <a:solidFill>
            <a:srgbClr val="115076"/>
          </a:solidFill>
          <a:ln w="190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comparative form of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bien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(well) is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mieux</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(better):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Il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chante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mieux</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que son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ami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He sings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better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than his friend</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(badly) does not have a special form.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Il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chante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plus mal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que son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ami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He sings worse than his friend.</a:t>
            </a:r>
          </a:p>
        </p:txBody>
      </p:sp>
      <p:pic>
        <p:nvPicPr>
          <p:cNvPr id="5" name="Picture 4" descr="A picture containing doll, shirt&#10;&#10;Description automatically generated">
            <a:extLst>
              <a:ext uri="{FF2B5EF4-FFF2-40B4-BE49-F238E27FC236}">
                <a16:creationId xmlns:a16="http://schemas.microsoft.com/office/drawing/2014/main" id="{2EF50750-6561-4D1E-A1E8-6D15020662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4040" y="4401913"/>
            <a:ext cx="1792705" cy="1792705"/>
          </a:xfrm>
          <a:prstGeom prst="rect">
            <a:avLst/>
          </a:prstGeom>
        </p:spPr>
      </p:pic>
      <p:pic>
        <p:nvPicPr>
          <p:cNvPr id="11" name="Picture 10" descr="A close up of a logo&#10;&#10;Description automatically generated">
            <a:extLst>
              <a:ext uri="{FF2B5EF4-FFF2-40B4-BE49-F238E27FC236}">
                <a16:creationId xmlns:a16="http://schemas.microsoft.com/office/drawing/2014/main" id="{E174A874-D6CF-475C-A758-AF6FFF55BB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1736" y="4540646"/>
            <a:ext cx="1653972" cy="1653972"/>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DDF740B4-96EE-424B-9CB5-D5375BAE94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433" y="4794295"/>
            <a:ext cx="1400323" cy="1400323"/>
          </a:xfrm>
          <a:prstGeom prst="rect">
            <a:avLst/>
          </a:prstGeom>
        </p:spPr>
      </p:pic>
      <p:pic>
        <p:nvPicPr>
          <p:cNvPr id="8194" name="Picture 2" descr="School Clip Art">
            <a:extLst>
              <a:ext uri="{FF2B5EF4-FFF2-40B4-BE49-F238E27FC236}">
                <a16:creationId xmlns:a16="http://schemas.microsoft.com/office/drawing/2014/main" id="{20652022-5FAF-4562-877D-43795A4C50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232903">
            <a:off x="10042949" y="4810624"/>
            <a:ext cx="1320947" cy="126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98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453784-57D4-DE4E-A132-EA93954366B4}"/>
              </a:ext>
            </a:extLst>
          </p:cNvPr>
          <p:cNvSpPr>
            <a:spLocks noGrp="1"/>
          </p:cNvSpPr>
          <p:nvPr>
            <p:ph type="title"/>
          </p:nvPr>
        </p:nvSpPr>
        <p:spPr>
          <a:xfrm>
            <a:off x="695703" y="459480"/>
            <a:ext cx="10515600" cy="1325563"/>
          </a:xfrm>
        </p:spPr>
        <p:txBody>
          <a:bodyPr>
            <a:noAutofit/>
          </a:bodyPr>
          <a:lstStyle/>
          <a:p>
            <a:pPr algn="ctr"/>
            <a:r>
              <a:rPr lang="en-GB" sz="10000" b="1" dirty="0">
                <a:solidFill>
                  <a:srgbClr val="115076"/>
                </a:solidFill>
                <a:cs typeface="Calibri" panose="020F0502020204030204" pitchFamily="34" charset="0"/>
              </a:rPr>
              <a:t>um/un</a:t>
            </a:r>
            <a:endParaRPr lang="en-US" sz="10000" dirty="0"/>
          </a:p>
        </p:txBody>
      </p:sp>
      <p:sp>
        <p:nvSpPr>
          <p:cNvPr id="19" name="Rounded Rectangle 1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5534785" y="3594940"/>
            <a:ext cx="112242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un</a:t>
            </a:r>
          </a:p>
        </p:txBody>
      </p:sp>
      <p:sp>
        <p:nvSpPr>
          <p:cNvPr id="23" name="Rectangle 22"/>
          <p:cNvSpPr/>
          <p:nvPr/>
        </p:nvSpPr>
        <p:spPr>
          <a:xfrm>
            <a:off x="1116144" y="584479"/>
            <a:ext cx="195758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a:off x="694752" y="3594940"/>
            <a:ext cx="2930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auc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7919792" y="3769132"/>
            <a:ext cx="356700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28" name="Picture 27" descr="Monday on the calendar">
            <a:extLst>
              <a:ext uri="{FF2B5EF4-FFF2-40B4-BE49-F238E27FC236}">
                <a16:creationId xmlns:a16="http://schemas.microsoft.com/office/drawing/2014/main" id="{B539A51D-168B-0543-A858-8DDA78E238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816" t="37396" r="31964" b="35376"/>
          <a:stretch/>
        </p:blipFill>
        <p:spPr>
          <a:xfrm>
            <a:off x="970241" y="1642572"/>
            <a:ext cx="2238573" cy="1952368"/>
          </a:xfrm>
          <a:prstGeom prst="rect">
            <a:avLst/>
          </a:prstGeom>
        </p:spPr>
      </p:pic>
      <p:pic>
        <p:nvPicPr>
          <p:cNvPr id="29" name="Picture 28" descr="perfume bottle">
            <a:extLst>
              <a:ext uri="{FF2B5EF4-FFF2-40B4-BE49-F238E27FC236}">
                <a16:creationId xmlns:a16="http://schemas.microsoft.com/office/drawing/2014/main" id="{02A378D0-9B85-1A4A-A33B-F4D36D03320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7397" t="71011" r="29822" b="-1542"/>
          <a:stretch/>
        </p:blipFill>
        <p:spPr>
          <a:xfrm>
            <a:off x="8927701" y="1704333"/>
            <a:ext cx="1853514" cy="1957377"/>
          </a:xfrm>
          <a:prstGeom prst="rect">
            <a:avLst/>
          </a:prstGeom>
        </p:spPr>
      </p:pic>
      <p:sp>
        <p:nvSpPr>
          <p:cNvPr id="30" name="Rectangle 29">
            <a:extLst>
              <a:ext uri="{FF2B5EF4-FFF2-40B4-BE49-F238E27FC236}">
                <a16:creationId xmlns:a16="http://schemas.microsoft.com/office/drawing/2014/main" id="{DF55CC76-FF9C-224F-97DB-596F6EA4100B}"/>
              </a:ext>
            </a:extLst>
          </p:cNvPr>
          <p:cNvSpPr/>
          <p:nvPr/>
        </p:nvSpPr>
        <p:spPr>
          <a:xfrm>
            <a:off x="1228353" y="4483321"/>
            <a:ext cx="167545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Rectangle 30">
            <a:extLst>
              <a:ext uri="{FF2B5EF4-FFF2-40B4-BE49-F238E27FC236}">
                <a16:creationId xmlns:a16="http://schemas.microsoft.com/office/drawing/2014/main" id="{6C70D5E9-D171-FB4C-B44F-3112BADFC250}"/>
              </a:ext>
            </a:extLst>
          </p:cNvPr>
          <p:cNvSpPr/>
          <p:nvPr/>
        </p:nvSpPr>
        <p:spPr>
          <a:xfrm>
            <a:off x="5243841" y="5611180"/>
            <a:ext cx="17043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[each]</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6C70D5E9-D171-FB4C-B44F-3112BADFC250}"/>
              </a:ext>
            </a:extLst>
          </p:cNvPr>
          <p:cNvSpPr/>
          <p:nvPr/>
        </p:nvSpPr>
        <p:spPr>
          <a:xfrm>
            <a:off x="8574300" y="4798028"/>
            <a:ext cx="256031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[common]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3" name="Rectangle 32" descr="the number one"/>
          <p:cNvSpPr/>
          <p:nvPr/>
        </p:nvSpPr>
        <p:spPr>
          <a:xfrm>
            <a:off x="5072533" y="1522663"/>
            <a:ext cx="2137049" cy="264687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rPr>
              <a:t>1</a:t>
            </a:r>
          </a:p>
        </p:txBody>
      </p:sp>
    </p:spTree>
    <p:extLst>
      <p:ext uri="{BB962C8B-B14F-4D97-AF65-F5344CB8AC3E}">
        <p14:creationId xmlns:p14="http://schemas.microsoft.com/office/powerpoint/2010/main" val="262778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u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subTnLst>
                                    <p:audio>
                                      <p:cMediaNode>
                                        <p:cTn display="0" masterRel="sameClick">
                                          <p:stCondLst>
                                            <p:cond evt="begin" delay="0">
                                              <p:tn val="16"/>
                                            </p:cond>
                                          </p:stCondLst>
                                          <p:endCondLst>
                                            <p:cond evt="onStopAudio" delay="0">
                                              <p:tgtEl>
                                                <p:sldTgt/>
                                              </p:tgtEl>
                                            </p:cond>
                                          </p:endCondLst>
                                        </p:cTn>
                                        <p:tgtEl>
                                          <p:sndTgt r:embed="rId3" name="u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4" name="un lun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subTnLst>
                                    <p:audio>
                                      <p:cMediaNode>
                                        <p:cTn display="0" masterRel="sameClick">
                                          <p:stCondLst>
                                            <p:cond evt="begin" delay="0">
                                              <p:tn val="26"/>
                                            </p:cond>
                                          </p:stCondLst>
                                          <p:endCondLst>
                                            <p:cond evt="onStopAudio" delay="0">
                                              <p:tgtEl>
                                                <p:sldTgt/>
                                              </p:tgtEl>
                                            </p:cond>
                                          </p:endCondLst>
                                        </p:cTn>
                                        <p:tgtEl>
                                          <p:sndTgt r:embed="rId4" name="un lundi.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5" name="un parfum.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subTnLst>
                                    <p:audio>
                                      <p:cMediaNode>
                                        <p:cTn display="0" masterRel="sameClick">
                                          <p:stCondLst>
                                            <p:cond evt="begin" delay="0">
                                              <p:tn val="36"/>
                                            </p:cond>
                                          </p:stCondLst>
                                          <p:endCondLst>
                                            <p:cond evt="onStopAudio" delay="0">
                                              <p:tgtEl>
                                                <p:sldTgt/>
                                              </p:tgtEl>
                                            </p:cond>
                                          </p:endCondLst>
                                        </p:cTn>
                                        <p:tgtEl>
                                          <p:sndTgt r:embed="rId5" name="un parfum.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subTnLst>
                                    <p:audio>
                                      <p:cMediaNode>
                                        <p:cTn display="0" masterRel="sameClick">
                                          <p:stCondLst>
                                            <p:cond evt="begin" delay="0">
                                              <p:tn val="41"/>
                                            </p:cond>
                                          </p:stCondLst>
                                          <p:endCondLst>
                                            <p:cond evt="onStopAudio" delay="0">
                                              <p:tgtEl>
                                                <p:sldTgt/>
                                              </p:tgtEl>
                                            </p:cond>
                                          </p:endCondLst>
                                        </p:cTn>
                                        <p:tgtEl>
                                          <p:sndTgt r:embed="rId6" name="un aucu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subTnLst>
                                    <p:audio>
                                      <p:cMediaNode>
                                        <p:cTn display="0" masterRel="sameClick">
                                          <p:stCondLst>
                                            <p:cond evt="begin" delay="0">
                                              <p:tn val="46"/>
                                            </p:cond>
                                          </p:stCondLst>
                                          <p:endCondLst>
                                            <p:cond evt="onStopAudio" delay="0">
                                              <p:tgtEl>
                                                <p:sldTgt/>
                                              </p:tgtEl>
                                            </p:cond>
                                          </p:endCondLst>
                                        </p:cTn>
                                        <p:tgtEl>
                                          <p:sndTgt r:embed="rId6" name="un aucu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subTnLst>
                                    <p:audio>
                                      <p:cMediaNode>
                                        <p:cTn display="0" masterRel="sameClick">
                                          <p:stCondLst>
                                            <p:cond evt="begin" delay="0">
                                              <p:tn val="51"/>
                                            </p:cond>
                                          </p:stCondLst>
                                          <p:endCondLst>
                                            <p:cond evt="onStopAudio" delay="0">
                                              <p:tgtEl>
                                                <p:sldTgt/>
                                              </p:tgtEl>
                                            </p:cond>
                                          </p:endCondLst>
                                        </p:cTn>
                                        <p:tgtEl>
                                          <p:sndTgt r:embed="rId7" name="un chacun.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subTnLst>
                                    <p:audio>
                                      <p:cMediaNode>
                                        <p:cTn display="0" masterRel="sameClick">
                                          <p:stCondLst>
                                            <p:cond evt="begin" delay="0">
                                              <p:tn val="56"/>
                                            </p:cond>
                                          </p:stCondLst>
                                          <p:endCondLst>
                                            <p:cond evt="onStopAudio" delay="0">
                                              <p:tgtEl>
                                                <p:sldTgt/>
                                              </p:tgtEl>
                                            </p:cond>
                                          </p:endCondLst>
                                        </p:cTn>
                                        <p:tgtEl>
                                          <p:sndTgt r:embed="rId7" name="un chacun.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subTnLst>
                                    <p:audio>
                                      <p:cMediaNode>
                                        <p:cTn display="0" masterRel="sameClick">
                                          <p:stCondLst>
                                            <p:cond evt="begin" delay="0">
                                              <p:tn val="61"/>
                                            </p:cond>
                                          </p:stCondLst>
                                          <p:endCondLst>
                                            <p:cond evt="onStopAudio" delay="0">
                                              <p:tgtEl>
                                                <p:sldTgt/>
                                              </p:tgtEl>
                                            </p:cond>
                                          </p:endCondLst>
                                        </p:cTn>
                                        <p:tgtEl>
                                          <p:sndTgt r:embed="rId8" name="un commu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subTnLst>
                                    <p:audio>
                                      <p:cMediaNode>
                                        <p:cTn display="0" masterRel="sameClick">
                                          <p:stCondLst>
                                            <p:cond evt="begin" delay="0">
                                              <p:tn val="66"/>
                                            </p:cond>
                                          </p:stCondLst>
                                          <p:endCondLst>
                                            <p:cond evt="onStopAudio" delay="0">
                                              <p:tgtEl>
                                                <p:sldTgt/>
                                              </p:tgtEl>
                                            </p:cond>
                                          </p:endCondLst>
                                        </p:cTn>
                                        <p:tgtEl>
                                          <p:sndTgt r:embed="rId8" name="un commu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0" grpId="0"/>
      <p:bldP spid="23" grpId="0"/>
      <p:bldP spid="24" grpId="0"/>
      <p:bldP spid="25" grpId="0"/>
      <p:bldP spid="26" grpId="0"/>
      <p:bldP spid="27" grpId="0"/>
      <p:bldP spid="30" grpId="0"/>
      <p:bldP spid="31" grpId="0"/>
      <p:bldP spid="32"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est</a:t>
            </a:r>
            <a:r>
              <a:rPr lang="en-GB" sz="3600" b="1" dirty="0">
                <a:solidFill>
                  <a:schemeClr val="bg1"/>
                </a:solidFill>
              </a:rPr>
              <a:t> Pauline ?</a:t>
            </a:r>
          </a:p>
        </p:txBody>
      </p:sp>
      <p:sp>
        <p:nvSpPr>
          <p:cNvPr id="26" name="Rounded Rectangle 46">
            <a:extLst>
              <a:ext uri="{FF2B5EF4-FFF2-40B4-BE49-F238E27FC236}">
                <a16:creationId xmlns:a16="http://schemas.microsoft.com/office/drawing/2014/main" id="{EF059C0F-64CC-4B4D-AE3F-271590AC69C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EDBD80F9-22EE-473D-B9C3-2962A2E4E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8139" y="1524000"/>
            <a:ext cx="2213105" cy="4156158"/>
          </a:xfrm>
          <a:prstGeom prst="rect">
            <a:avLst/>
          </a:prstGeom>
        </p:spPr>
      </p:pic>
      <p:pic>
        <p:nvPicPr>
          <p:cNvPr id="7" name="Picture 6">
            <a:extLst>
              <a:ext uri="{FF2B5EF4-FFF2-40B4-BE49-F238E27FC236}">
                <a16:creationId xmlns:a16="http://schemas.microsoft.com/office/drawing/2014/main" id="{3074D60E-CFFE-46A6-AC69-5CFC8DFF5C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8014" y="1524000"/>
            <a:ext cx="2213105" cy="4156158"/>
          </a:xfrm>
          <a:prstGeom prst="rect">
            <a:avLst/>
          </a:prstGeom>
        </p:spPr>
      </p:pic>
      <p:sp>
        <p:nvSpPr>
          <p:cNvPr id="2" name="TextBox 1">
            <a:extLst>
              <a:ext uri="{FF2B5EF4-FFF2-40B4-BE49-F238E27FC236}">
                <a16:creationId xmlns:a16="http://schemas.microsoft.com/office/drawing/2014/main" id="{F1579445-50E7-48EA-BC62-D9C058E0BA39}"/>
              </a:ext>
            </a:extLst>
          </p:cNvPr>
          <p:cNvSpPr txBox="1"/>
          <p:nvPr/>
        </p:nvSpPr>
        <p:spPr>
          <a:xfrm>
            <a:off x="3431903" y="5680158"/>
            <a:ext cx="529389" cy="646331"/>
          </a:xfrm>
          <a:prstGeom prst="rect">
            <a:avLst/>
          </a:prstGeom>
          <a:noFill/>
        </p:spPr>
        <p:txBody>
          <a:bodyPr wrap="square" rtlCol="0">
            <a:spAutoFit/>
          </a:bodyPr>
          <a:lstStyle/>
          <a:p>
            <a:pPr algn="l"/>
            <a:r>
              <a:rPr lang="fr-FR" sz="3600" b="1" dirty="0">
                <a:solidFill>
                  <a:schemeClr val="accent5">
                    <a:lumMod val="50000"/>
                  </a:schemeClr>
                </a:solidFill>
              </a:rPr>
              <a:t>A</a:t>
            </a:r>
          </a:p>
        </p:txBody>
      </p:sp>
      <p:sp>
        <p:nvSpPr>
          <p:cNvPr id="9" name="TextBox 8">
            <a:extLst>
              <a:ext uri="{FF2B5EF4-FFF2-40B4-BE49-F238E27FC236}">
                <a16:creationId xmlns:a16="http://schemas.microsoft.com/office/drawing/2014/main" id="{8D90EFA4-082B-4F62-8094-CB05D6F9F36A}"/>
              </a:ext>
            </a:extLst>
          </p:cNvPr>
          <p:cNvSpPr txBox="1"/>
          <p:nvPr/>
        </p:nvSpPr>
        <p:spPr>
          <a:xfrm>
            <a:off x="5871322" y="5681411"/>
            <a:ext cx="529389" cy="646331"/>
          </a:xfrm>
          <a:prstGeom prst="rect">
            <a:avLst/>
          </a:prstGeom>
          <a:noFill/>
        </p:spPr>
        <p:txBody>
          <a:bodyPr wrap="square" rtlCol="0">
            <a:spAutoFit/>
          </a:bodyPr>
          <a:lstStyle/>
          <a:p>
            <a:pPr algn="l"/>
            <a:r>
              <a:rPr lang="fr-FR" sz="3600" b="1" dirty="0">
                <a:solidFill>
                  <a:schemeClr val="accent5">
                    <a:lumMod val="50000"/>
                  </a:schemeClr>
                </a:solidFill>
              </a:rPr>
              <a:t>B</a:t>
            </a:r>
          </a:p>
        </p:txBody>
      </p:sp>
      <p:sp>
        <p:nvSpPr>
          <p:cNvPr id="10" name="TextBox 9">
            <a:extLst>
              <a:ext uri="{FF2B5EF4-FFF2-40B4-BE49-F238E27FC236}">
                <a16:creationId xmlns:a16="http://schemas.microsoft.com/office/drawing/2014/main" id="{D3070835-D80E-4D8F-BAF8-6704B231DCEA}"/>
              </a:ext>
            </a:extLst>
          </p:cNvPr>
          <p:cNvSpPr txBox="1"/>
          <p:nvPr/>
        </p:nvSpPr>
        <p:spPr>
          <a:xfrm>
            <a:off x="8302521" y="5667692"/>
            <a:ext cx="529389" cy="646331"/>
          </a:xfrm>
          <a:prstGeom prst="rect">
            <a:avLst/>
          </a:prstGeom>
          <a:noFill/>
        </p:spPr>
        <p:txBody>
          <a:bodyPr wrap="square" rtlCol="0">
            <a:spAutoFit/>
          </a:bodyPr>
          <a:lstStyle/>
          <a:p>
            <a:pPr algn="l"/>
            <a:r>
              <a:rPr lang="fr-FR" sz="3600" b="1" dirty="0">
                <a:solidFill>
                  <a:schemeClr val="accent5">
                    <a:lumMod val="50000"/>
                  </a:schemeClr>
                </a:solidFill>
              </a:rPr>
              <a:t>C</a:t>
            </a:r>
          </a:p>
        </p:txBody>
      </p:sp>
      <p:sp>
        <p:nvSpPr>
          <p:cNvPr id="5" name="Arrow: Up 4">
            <a:extLst>
              <a:ext uri="{FF2B5EF4-FFF2-40B4-BE49-F238E27FC236}">
                <a16:creationId xmlns:a16="http://schemas.microsoft.com/office/drawing/2014/main" id="{B33F25C9-4E40-4EAE-A600-C73F37E9433B}"/>
              </a:ext>
            </a:extLst>
          </p:cNvPr>
          <p:cNvSpPr/>
          <p:nvPr/>
        </p:nvSpPr>
        <p:spPr>
          <a:xfrm rot="18737137">
            <a:off x="5125665" y="4661485"/>
            <a:ext cx="671772" cy="8671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Arrow: Up 11">
            <a:extLst>
              <a:ext uri="{FF2B5EF4-FFF2-40B4-BE49-F238E27FC236}">
                <a16:creationId xmlns:a16="http://schemas.microsoft.com/office/drawing/2014/main" id="{6DDBC3F7-6165-477D-A69C-BA9C386763C5}"/>
              </a:ext>
            </a:extLst>
          </p:cNvPr>
          <p:cNvSpPr/>
          <p:nvPr/>
        </p:nvSpPr>
        <p:spPr>
          <a:xfrm rot="3085921">
            <a:off x="6342993" y="4701207"/>
            <a:ext cx="671772" cy="8671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descr="green checkmark">
            <a:extLst>
              <a:ext uri="{FF2B5EF4-FFF2-40B4-BE49-F238E27FC236}">
                <a16:creationId xmlns:a16="http://schemas.microsoft.com/office/drawing/2014/main" id="{93DC6FCE-F91B-4480-B868-A8AD84160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0630" y="5200469"/>
            <a:ext cx="1080978" cy="1126020"/>
          </a:xfrm>
          <a:prstGeom prst="rect">
            <a:avLst/>
          </a:prstGeom>
        </p:spPr>
      </p:pic>
      <p:sp>
        <p:nvSpPr>
          <p:cNvPr id="14" name="Action Button: Custom 16">
            <a:hlinkClick r:id="" action="ppaction://noaction" highlightClick="1">
              <a:snd r:embed="rId7" name="31 pauline.wav"/>
            </a:hlinkClick>
            <a:extLst>
              <a:ext uri="{FF2B5EF4-FFF2-40B4-BE49-F238E27FC236}">
                <a16:creationId xmlns:a16="http://schemas.microsoft.com/office/drawing/2014/main" id="{3E68432B-3583-424B-AB33-F8DF45827BB8}"/>
              </a:ext>
            </a:extLst>
          </p:cNvPr>
          <p:cNvSpPr/>
          <p:nvPr/>
        </p:nvSpPr>
        <p:spPr>
          <a:xfrm>
            <a:off x="216774" y="13260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231294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est</a:t>
            </a:r>
            <a:r>
              <a:rPr lang="en-GB" sz="3600" b="1" dirty="0">
                <a:solidFill>
                  <a:schemeClr val="bg1"/>
                </a:solidFill>
              </a:rPr>
              <a:t> Jacques ?</a:t>
            </a:r>
          </a:p>
        </p:txBody>
      </p:sp>
      <p:sp>
        <p:nvSpPr>
          <p:cNvPr id="26" name="Rounded Rectangle 46">
            <a:extLst>
              <a:ext uri="{FF2B5EF4-FFF2-40B4-BE49-F238E27FC236}">
                <a16:creationId xmlns:a16="http://schemas.microsoft.com/office/drawing/2014/main" id="{EF059C0F-64CC-4B4D-AE3F-271590AC69C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413EBA8A-6D6B-4356-8A26-3903B9FCD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401" y="2341333"/>
            <a:ext cx="4264983" cy="2823330"/>
          </a:xfrm>
          <a:prstGeom prst="rect">
            <a:avLst/>
          </a:prstGeom>
        </p:spPr>
      </p:pic>
      <p:pic>
        <p:nvPicPr>
          <p:cNvPr id="10" name="Picture 9">
            <a:extLst>
              <a:ext uri="{FF2B5EF4-FFF2-40B4-BE49-F238E27FC236}">
                <a16:creationId xmlns:a16="http://schemas.microsoft.com/office/drawing/2014/main" id="{BC372BC0-4260-4ECF-B9D2-6B53BCB983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603" y="2341334"/>
            <a:ext cx="4234996" cy="2823330"/>
          </a:xfrm>
          <a:prstGeom prst="rect">
            <a:avLst/>
          </a:prstGeom>
        </p:spPr>
      </p:pic>
      <p:sp>
        <p:nvSpPr>
          <p:cNvPr id="9" name="TextBox 8">
            <a:extLst>
              <a:ext uri="{FF2B5EF4-FFF2-40B4-BE49-F238E27FC236}">
                <a16:creationId xmlns:a16="http://schemas.microsoft.com/office/drawing/2014/main" id="{04D84248-5F55-4C1E-B64E-5FE272F09705}"/>
              </a:ext>
            </a:extLst>
          </p:cNvPr>
          <p:cNvSpPr txBox="1"/>
          <p:nvPr/>
        </p:nvSpPr>
        <p:spPr>
          <a:xfrm>
            <a:off x="3431903" y="5680158"/>
            <a:ext cx="529389" cy="646331"/>
          </a:xfrm>
          <a:prstGeom prst="rect">
            <a:avLst/>
          </a:prstGeom>
          <a:noFill/>
        </p:spPr>
        <p:txBody>
          <a:bodyPr wrap="square" rtlCol="0">
            <a:spAutoFit/>
          </a:bodyPr>
          <a:lstStyle/>
          <a:p>
            <a:pPr algn="l"/>
            <a:r>
              <a:rPr lang="fr-FR" sz="3600" b="1" dirty="0">
                <a:solidFill>
                  <a:schemeClr val="accent5">
                    <a:lumMod val="50000"/>
                  </a:schemeClr>
                </a:solidFill>
              </a:rPr>
              <a:t>A</a:t>
            </a:r>
          </a:p>
        </p:txBody>
      </p:sp>
      <p:sp>
        <p:nvSpPr>
          <p:cNvPr id="11" name="TextBox 10">
            <a:extLst>
              <a:ext uri="{FF2B5EF4-FFF2-40B4-BE49-F238E27FC236}">
                <a16:creationId xmlns:a16="http://schemas.microsoft.com/office/drawing/2014/main" id="{7F742A9C-8A91-4DE2-9802-ADEF2929A935}"/>
              </a:ext>
            </a:extLst>
          </p:cNvPr>
          <p:cNvSpPr txBox="1"/>
          <p:nvPr/>
        </p:nvSpPr>
        <p:spPr>
          <a:xfrm>
            <a:off x="5871322" y="5681411"/>
            <a:ext cx="529389" cy="646331"/>
          </a:xfrm>
          <a:prstGeom prst="rect">
            <a:avLst/>
          </a:prstGeom>
          <a:noFill/>
        </p:spPr>
        <p:txBody>
          <a:bodyPr wrap="square" rtlCol="0">
            <a:spAutoFit/>
          </a:bodyPr>
          <a:lstStyle/>
          <a:p>
            <a:pPr algn="l"/>
            <a:r>
              <a:rPr lang="fr-FR" sz="3600" b="1" dirty="0">
                <a:solidFill>
                  <a:schemeClr val="accent5">
                    <a:lumMod val="50000"/>
                  </a:schemeClr>
                </a:solidFill>
              </a:rPr>
              <a:t>B</a:t>
            </a:r>
          </a:p>
        </p:txBody>
      </p:sp>
      <p:sp>
        <p:nvSpPr>
          <p:cNvPr id="12" name="TextBox 11">
            <a:extLst>
              <a:ext uri="{FF2B5EF4-FFF2-40B4-BE49-F238E27FC236}">
                <a16:creationId xmlns:a16="http://schemas.microsoft.com/office/drawing/2014/main" id="{52518F7A-8B6B-4D0A-ACF8-B5FBC5EF0F6D}"/>
              </a:ext>
            </a:extLst>
          </p:cNvPr>
          <p:cNvSpPr txBox="1"/>
          <p:nvPr/>
        </p:nvSpPr>
        <p:spPr>
          <a:xfrm>
            <a:off x="8302521" y="5667692"/>
            <a:ext cx="529389" cy="646331"/>
          </a:xfrm>
          <a:prstGeom prst="rect">
            <a:avLst/>
          </a:prstGeom>
          <a:noFill/>
        </p:spPr>
        <p:txBody>
          <a:bodyPr wrap="square" rtlCol="0">
            <a:spAutoFit/>
          </a:bodyPr>
          <a:lstStyle/>
          <a:p>
            <a:pPr algn="l"/>
            <a:r>
              <a:rPr lang="fr-FR" sz="3600" b="1" dirty="0">
                <a:solidFill>
                  <a:schemeClr val="accent5">
                    <a:lumMod val="50000"/>
                  </a:schemeClr>
                </a:solidFill>
              </a:rPr>
              <a:t>C</a:t>
            </a:r>
          </a:p>
        </p:txBody>
      </p:sp>
      <p:sp>
        <p:nvSpPr>
          <p:cNvPr id="13" name="Arrow: Up 12">
            <a:extLst>
              <a:ext uri="{FF2B5EF4-FFF2-40B4-BE49-F238E27FC236}">
                <a16:creationId xmlns:a16="http://schemas.microsoft.com/office/drawing/2014/main" id="{A891185B-2D60-4851-AC49-74739F77E4B8}"/>
              </a:ext>
            </a:extLst>
          </p:cNvPr>
          <p:cNvSpPr/>
          <p:nvPr/>
        </p:nvSpPr>
        <p:spPr>
          <a:xfrm rot="18737137">
            <a:off x="5125665" y="4661485"/>
            <a:ext cx="671772" cy="8671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Arrow: Up 13">
            <a:extLst>
              <a:ext uri="{FF2B5EF4-FFF2-40B4-BE49-F238E27FC236}">
                <a16:creationId xmlns:a16="http://schemas.microsoft.com/office/drawing/2014/main" id="{2EAB8652-831F-45CE-8064-F8F37B121760}"/>
              </a:ext>
            </a:extLst>
          </p:cNvPr>
          <p:cNvSpPr/>
          <p:nvPr/>
        </p:nvSpPr>
        <p:spPr>
          <a:xfrm rot="3085921">
            <a:off x="6416564" y="4654204"/>
            <a:ext cx="671772" cy="8671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Picture 15" descr="green checkmark">
            <a:extLst>
              <a:ext uri="{FF2B5EF4-FFF2-40B4-BE49-F238E27FC236}">
                <a16:creationId xmlns:a16="http://schemas.microsoft.com/office/drawing/2014/main" id="{23CD3D3A-0FAD-47B0-920D-E1BDABDEA2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0630" y="5200469"/>
            <a:ext cx="1080978" cy="1126020"/>
          </a:xfrm>
          <a:prstGeom prst="rect">
            <a:avLst/>
          </a:prstGeom>
        </p:spPr>
      </p:pic>
      <p:sp>
        <p:nvSpPr>
          <p:cNvPr id="17" name="Action Button: Custom 16">
            <a:hlinkClick r:id="" action="ppaction://noaction" highlightClick="1">
              <a:snd r:embed="rId7" name="32 jacques dort.wav"/>
            </a:hlinkClick>
            <a:extLst>
              <a:ext uri="{FF2B5EF4-FFF2-40B4-BE49-F238E27FC236}">
                <a16:creationId xmlns:a16="http://schemas.microsoft.com/office/drawing/2014/main" id="{C1CE09D8-9D2C-42A9-9352-24980D0CC4B0}"/>
              </a:ext>
            </a:extLst>
          </p:cNvPr>
          <p:cNvSpPr/>
          <p:nvPr/>
        </p:nvSpPr>
        <p:spPr>
          <a:xfrm>
            <a:off x="216774" y="13260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94151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est</a:t>
            </a:r>
            <a:r>
              <a:rPr lang="en-GB" sz="3600" b="1" dirty="0">
                <a:solidFill>
                  <a:schemeClr val="bg1"/>
                </a:solidFill>
              </a:rPr>
              <a:t> Denise ?</a:t>
            </a:r>
          </a:p>
        </p:txBody>
      </p:sp>
      <p:sp>
        <p:nvSpPr>
          <p:cNvPr id="26" name="Rounded Rectangle 46">
            <a:extLst>
              <a:ext uri="{FF2B5EF4-FFF2-40B4-BE49-F238E27FC236}">
                <a16:creationId xmlns:a16="http://schemas.microsoft.com/office/drawing/2014/main" id="{EF059C0F-64CC-4B4D-AE3F-271590AC69C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37ECB453-DC34-4318-B4FF-70CF091F9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1232" y="1901501"/>
            <a:ext cx="3154999" cy="3696888"/>
          </a:xfrm>
          <a:prstGeom prst="rect">
            <a:avLst/>
          </a:prstGeom>
        </p:spPr>
      </p:pic>
      <p:pic>
        <p:nvPicPr>
          <p:cNvPr id="11" name="Picture 10">
            <a:extLst>
              <a:ext uri="{FF2B5EF4-FFF2-40B4-BE49-F238E27FC236}">
                <a16:creationId xmlns:a16="http://schemas.microsoft.com/office/drawing/2014/main" id="{BAE010ED-7E99-4499-B11D-438D3DF486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5769" y="1901501"/>
            <a:ext cx="3154999" cy="3696888"/>
          </a:xfrm>
          <a:prstGeom prst="rect">
            <a:avLst/>
          </a:prstGeom>
        </p:spPr>
      </p:pic>
      <p:sp>
        <p:nvSpPr>
          <p:cNvPr id="9" name="TextBox 8">
            <a:extLst>
              <a:ext uri="{FF2B5EF4-FFF2-40B4-BE49-F238E27FC236}">
                <a16:creationId xmlns:a16="http://schemas.microsoft.com/office/drawing/2014/main" id="{45912873-1F15-41BA-9B14-954137096757}"/>
              </a:ext>
            </a:extLst>
          </p:cNvPr>
          <p:cNvSpPr txBox="1"/>
          <p:nvPr/>
        </p:nvSpPr>
        <p:spPr>
          <a:xfrm>
            <a:off x="864467" y="3749945"/>
            <a:ext cx="1984250" cy="923330"/>
          </a:xfrm>
          <a:prstGeom prst="rect">
            <a:avLst/>
          </a:prstGeom>
          <a:solidFill>
            <a:schemeClr val="bg1"/>
          </a:solidFill>
          <a:ln>
            <a:solidFill>
              <a:schemeClr val="tx1"/>
            </a:solidFill>
          </a:ln>
        </p:spPr>
        <p:txBody>
          <a:bodyPr wrap="square" rtlCol="0">
            <a:spAutoFit/>
          </a:bodyPr>
          <a:lstStyle/>
          <a:p>
            <a:pPr algn="l"/>
            <a:r>
              <a:rPr lang="fr-FR" sz="5400" dirty="0">
                <a:solidFill>
                  <a:schemeClr val="accent5">
                    <a:lumMod val="50000"/>
                  </a:schemeClr>
                </a:solidFill>
                <a:latin typeface="French Script MT" panose="03020402040607040605" pitchFamily="66" charset="0"/>
              </a:rPr>
              <a:t>Bonjour</a:t>
            </a:r>
          </a:p>
        </p:txBody>
      </p:sp>
      <p:pic>
        <p:nvPicPr>
          <p:cNvPr id="12" name="Picture 11">
            <a:extLst>
              <a:ext uri="{FF2B5EF4-FFF2-40B4-BE49-F238E27FC236}">
                <a16:creationId xmlns:a16="http://schemas.microsoft.com/office/drawing/2014/main" id="{9EA3240A-4AFC-4DAF-9E5D-574DE7267413}"/>
              </a:ext>
            </a:extLst>
          </p:cNvPr>
          <p:cNvPicPr>
            <a:picLocks noChangeAspect="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t="27727" r="6230" b="31857"/>
          <a:stretch/>
        </p:blipFill>
        <p:spPr>
          <a:xfrm>
            <a:off x="6695168" y="3553485"/>
            <a:ext cx="1697327" cy="1316249"/>
          </a:xfrm>
          <a:prstGeom prst="rect">
            <a:avLst/>
          </a:prstGeom>
          <a:ln>
            <a:solidFill>
              <a:schemeClr val="tx1"/>
            </a:solidFill>
          </a:ln>
        </p:spPr>
      </p:pic>
      <p:sp>
        <p:nvSpPr>
          <p:cNvPr id="10" name="TextBox 9">
            <a:extLst>
              <a:ext uri="{FF2B5EF4-FFF2-40B4-BE49-F238E27FC236}">
                <a16:creationId xmlns:a16="http://schemas.microsoft.com/office/drawing/2014/main" id="{9FB264F3-173A-45F8-8220-6166F4C8B7AB}"/>
              </a:ext>
            </a:extLst>
          </p:cNvPr>
          <p:cNvSpPr txBox="1"/>
          <p:nvPr/>
        </p:nvSpPr>
        <p:spPr>
          <a:xfrm>
            <a:off x="3431903" y="5680158"/>
            <a:ext cx="529389" cy="646331"/>
          </a:xfrm>
          <a:prstGeom prst="rect">
            <a:avLst/>
          </a:prstGeom>
          <a:noFill/>
        </p:spPr>
        <p:txBody>
          <a:bodyPr wrap="square" rtlCol="0">
            <a:spAutoFit/>
          </a:bodyPr>
          <a:lstStyle/>
          <a:p>
            <a:pPr algn="l"/>
            <a:r>
              <a:rPr lang="fr-FR" sz="3600" b="1" dirty="0">
                <a:solidFill>
                  <a:schemeClr val="accent5">
                    <a:lumMod val="50000"/>
                  </a:schemeClr>
                </a:solidFill>
              </a:rPr>
              <a:t>A</a:t>
            </a:r>
          </a:p>
        </p:txBody>
      </p:sp>
      <p:sp>
        <p:nvSpPr>
          <p:cNvPr id="13" name="TextBox 12">
            <a:extLst>
              <a:ext uri="{FF2B5EF4-FFF2-40B4-BE49-F238E27FC236}">
                <a16:creationId xmlns:a16="http://schemas.microsoft.com/office/drawing/2014/main" id="{5C5575E4-AB42-4AB8-B8C7-162D5CDF45AC}"/>
              </a:ext>
            </a:extLst>
          </p:cNvPr>
          <p:cNvSpPr txBox="1"/>
          <p:nvPr/>
        </p:nvSpPr>
        <p:spPr>
          <a:xfrm>
            <a:off x="5871322" y="5681411"/>
            <a:ext cx="529389" cy="646331"/>
          </a:xfrm>
          <a:prstGeom prst="rect">
            <a:avLst/>
          </a:prstGeom>
          <a:noFill/>
        </p:spPr>
        <p:txBody>
          <a:bodyPr wrap="square" rtlCol="0">
            <a:spAutoFit/>
          </a:bodyPr>
          <a:lstStyle/>
          <a:p>
            <a:pPr algn="l"/>
            <a:r>
              <a:rPr lang="fr-FR" sz="3600" b="1" dirty="0">
                <a:solidFill>
                  <a:schemeClr val="accent5">
                    <a:lumMod val="50000"/>
                  </a:schemeClr>
                </a:solidFill>
              </a:rPr>
              <a:t>B</a:t>
            </a:r>
          </a:p>
        </p:txBody>
      </p:sp>
      <p:sp>
        <p:nvSpPr>
          <p:cNvPr id="14" name="TextBox 13">
            <a:extLst>
              <a:ext uri="{FF2B5EF4-FFF2-40B4-BE49-F238E27FC236}">
                <a16:creationId xmlns:a16="http://schemas.microsoft.com/office/drawing/2014/main" id="{3AC655F7-E4E9-4772-B12E-7AB77A66EF32}"/>
              </a:ext>
            </a:extLst>
          </p:cNvPr>
          <p:cNvSpPr txBox="1"/>
          <p:nvPr/>
        </p:nvSpPr>
        <p:spPr>
          <a:xfrm>
            <a:off x="8302521" y="5667692"/>
            <a:ext cx="529389" cy="646331"/>
          </a:xfrm>
          <a:prstGeom prst="rect">
            <a:avLst/>
          </a:prstGeom>
          <a:noFill/>
        </p:spPr>
        <p:txBody>
          <a:bodyPr wrap="square" rtlCol="0">
            <a:spAutoFit/>
          </a:bodyPr>
          <a:lstStyle/>
          <a:p>
            <a:pPr algn="l"/>
            <a:r>
              <a:rPr lang="fr-FR" sz="3600" b="1" dirty="0">
                <a:solidFill>
                  <a:schemeClr val="accent5">
                    <a:lumMod val="50000"/>
                  </a:schemeClr>
                </a:solidFill>
              </a:rPr>
              <a:t>C</a:t>
            </a:r>
          </a:p>
        </p:txBody>
      </p:sp>
      <p:sp>
        <p:nvSpPr>
          <p:cNvPr id="15" name="Arrow: Up 14">
            <a:extLst>
              <a:ext uri="{FF2B5EF4-FFF2-40B4-BE49-F238E27FC236}">
                <a16:creationId xmlns:a16="http://schemas.microsoft.com/office/drawing/2014/main" id="{FFB6CD04-EF46-4566-988E-474CECB4B54A}"/>
              </a:ext>
            </a:extLst>
          </p:cNvPr>
          <p:cNvSpPr/>
          <p:nvPr/>
        </p:nvSpPr>
        <p:spPr>
          <a:xfrm rot="18737137">
            <a:off x="5125665" y="4661485"/>
            <a:ext cx="671772" cy="8671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Arrow: Up 15">
            <a:extLst>
              <a:ext uri="{FF2B5EF4-FFF2-40B4-BE49-F238E27FC236}">
                <a16:creationId xmlns:a16="http://schemas.microsoft.com/office/drawing/2014/main" id="{F2E40754-744E-4FDD-9C40-EA0786B0CC8F}"/>
              </a:ext>
            </a:extLst>
          </p:cNvPr>
          <p:cNvSpPr/>
          <p:nvPr/>
        </p:nvSpPr>
        <p:spPr>
          <a:xfrm rot="3085921">
            <a:off x="6416564" y="4654204"/>
            <a:ext cx="671772" cy="8671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Picture 16" descr="green checkmark">
            <a:extLst>
              <a:ext uri="{FF2B5EF4-FFF2-40B4-BE49-F238E27FC236}">
                <a16:creationId xmlns:a16="http://schemas.microsoft.com/office/drawing/2014/main" id="{5CF225C1-0187-476D-AFE7-F14F0FC162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8597" y="5316741"/>
            <a:ext cx="1080978" cy="1126020"/>
          </a:xfrm>
          <a:prstGeom prst="rect">
            <a:avLst/>
          </a:prstGeom>
        </p:spPr>
      </p:pic>
      <p:sp>
        <p:nvSpPr>
          <p:cNvPr id="18" name="Action Button: Custom 16">
            <a:hlinkClick r:id="" action="ppaction://noaction" highlightClick="1">
              <a:snd r:embed="rId7" name="33 Denise.wav"/>
            </a:hlinkClick>
            <a:extLst>
              <a:ext uri="{FF2B5EF4-FFF2-40B4-BE49-F238E27FC236}">
                <a16:creationId xmlns:a16="http://schemas.microsoft.com/office/drawing/2014/main" id="{EC0B88E0-C1D1-409B-B573-F3D6A17EE5E3}"/>
              </a:ext>
            </a:extLst>
          </p:cNvPr>
          <p:cNvSpPr/>
          <p:nvPr/>
        </p:nvSpPr>
        <p:spPr>
          <a:xfrm>
            <a:off x="216774" y="13260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218812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est</a:t>
            </a:r>
            <a:r>
              <a:rPr lang="en-GB" sz="3600" b="1" dirty="0">
                <a:solidFill>
                  <a:schemeClr val="bg1"/>
                </a:solidFill>
              </a:rPr>
              <a:t> Paul ?</a:t>
            </a:r>
          </a:p>
        </p:txBody>
      </p:sp>
      <p:sp>
        <p:nvSpPr>
          <p:cNvPr id="26" name="Rounded Rectangle 46">
            <a:extLst>
              <a:ext uri="{FF2B5EF4-FFF2-40B4-BE49-F238E27FC236}">
                <a16:creationId xmlns:a16="http://schemas.microsoft.com/office/drawing/2014/main" id="{EF059C0F-64CC-4B4D-AE3F-271590AC69C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14994230-5EFB-427C-89B3-2A69518B9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09371"/>
            <a:ext cx="2884253" cy="2039257"/>
          </a:xfrm>
          <a:prstGeom prst="rect">
            <a:avLst/>
          </a:prstGeom>
        </p:spPr>
      </p:pic>
      <p:pic>
        <p:nvPicPr>
          <p:cNvPr id="9" name="Picture 8">
            <a:extLst>
              <a:ext uri="{FF2B5EF4-FFF2-40B4-BE49-F238E27FC236}">
                <a16:creationId xmlns:a16="http://schemas.microsoft.com/office/drawing/2014/main" id="{D42125DD-69C3-4C0D-95CD-0778DC6EBC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409371"/>
            <a:ext cx="2884253" cy="2039257"/>
          </a:xfrm>
          <a:prstGeom prst="rect">
            <a:avLst/>
          </a:prstGeom>
        </p:spPr>
      </p:pic>
      <p:pic>
        <p:nvPicPr>
          <p:cNvPr id="12" name="Picture 11">
            <a:extLst>
              <a:ext uri="{FF2B5EF4-FFF2-40B4-BE49-F238E27FC236}">
                <a16:creationId xmlns:a16="http://schemas.microsoft.com/office/drawing/2014/main" id="{A2060D93-2009-4705-9E0C-705DC23BF2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474" y="3890363"/>
            <a:ext cx="1204686" cy="2409372"/>
          </a:xfrm>
          <a:prstGeom prst="rect">
            <a:avLst/>
          </a:prstGeom>
        </p:spPr>
      </p:pic>
      <p:pic>
        <p:nvPicPr>
          <p:cNvPr id="14" name="Picture 13">
            <a:extLst>
              <a:ext uri="{FF2B5EF4-FFF2-40B4-BE49-F238E27FC236}">
                <a16:creationId xmlns:a16="http://schemas.microsoft.com/office/drawing/2014/main" id="{D7448DBF-3443-4998-941A-B9263B4713D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470717" y="4137115"/>
            <a:ext cx="2370798" cy="2039257"/>
          </a:xfrm>
          <a:prstGeom prst="rect">
            <a:avLst/>
          </a:prstGeom>
        </p:spPr>
      </p:pic>
      <p:sp>
        <p:nvSpPr>
          <p:cNvPr id="13" name="TextBox 12">
            <a:extLst>
              <a:ext uri="{FF2B5EF4-FFF2-40B4-BE49-F238E27FC236}">
                <a16:creationId xmlns:a16="http://schemas.microsoft.com/office/drawing/2014/main" id="{B534645E-FE5C-4DE7-9288-588237FB201F}"/>
              </a:ext>
            </a:extLst>
          </p:cNvPr>
          <p:cNvSpPr txBox="1"/>
          <p:nvPr/>
        </p:nvSpPr>
        <p:spPr>
          <a:xfrm>
            <a:off x="3431903" y="5680158"/>
            <a:ext cx="529389" cy="646331"/>
          </a:xfrm>
          <a:prstGeom prst="rect">
            <a:avLst/>
          </a:prstGeom>
          <a:noFill/>
        </p:spPr>
        <p:txBody>
          <a:bodyPr wrap="square" rtlCol="0">
            <a:spAutoFit/>
          </a:bodyPr>
          <a:lstStyle/>
          <a:p>
            <a:pPr algn="l"/>
            <a:r>
              <a:rPr lang="fr-FR" sz="3600" b="1" dirty="0">
                <a:solidFill>
                  <a:schemeClr val="accent5">
                    <a:lumMod val="50000"/>
                  </a:schemeClr>
                </a:solidFill>
              </a:rPr>
              <a:t>A</a:t>
            </a:r>
          </a:p>
        </p:txBody>
      </p:sp>
      <p:sp>
        <p:nvSpPr>
          <p:cNvPr id="15" name="TextBox 14">
            <a:extLst>
              <a:ext uri="{FF2B5EF4-FFF2-40B4-BE49-F238E27FC236}">
                <a16:creationId xmlns:a16="http://schemas.microsoft.com/office/drawing/2014/main" id="{24360A12-2D61-45E1-9A0A-922F46016B32}"/>
              </a:ext>
            </a:extLst>
          </p:cNvPr>
          <p:cNvSpPr txBox="1"/>
          <p:nvPr/>
        </p:nvSpPr>
        <p:spPr>
          <a:xfrm>
            <a:off x="5871322" y="5681411"/>
            <a:ext cx="529389" cy="646331"/>
          </a:xfrm>
          <a:prstGeom prst="rect">
            <a:avLst/>
          </a:prstGeom>
          <a:noFill/>
        </p:spPr>
        <p:txBody>
          <a:bodyPr wrap="square" rtlCol="0">
            <a:spAutoFit/>
          </a:bodyPr>
          <a:lstStyle/>
          <a:p>
            <a:pPr algn="l"/>
            <a:r>
              <a:rPr lang="fr-FR" sz="3600" b="1" dirty="0">
                <a:solidFill>
                  <a:schemeClr val="accent5">
                    <a:lumMod val="50000"/>
                  </a:schemeClr>
                </a:solidFill>
              </a:rPr>
              <a:t>B</a:t>
            </a:r>
          </a:p>
        </p:txBody>
      </p:sp>
      <p:sp>
        <p:nvSpPr>
          <p:cNvPr id="16" name="TextBox 15">
            <a:extLst>
              <a:ext uri="{FF2B5EF4-FFF2-40B4-BE49-F238E27FC236}">
                <a16:creationId xmlns:a16="http://schemas.microsoft.com/office/drawing/2014/main" id="{F3A3B7C6-D89B-4EF2-B043-91E323950C7F}"/>
              </a:ext>
            </a:extLst>
          </p:cNvPr>
          <p:cNvSpPr txBox="1"/>
          <p:nvPr/>
        </p:nvSpPr>
        <p:spPr>
          <a:xfrm>
            <a:off x="8302521" y="5667692"/>
            <a:ext cx="529389" cy="646331"/>
          </a:xfrm>
          <a:prstGeom prst="rect">
            <a:avLst/>
          </a:prstGeom>
          <a:noFill/>
        </p:spPr>
        <p:txBody>
          <a:bodyPr wrap="square" rtlCol="0">
            <a:spAutoFit/>
          </a:bodyPr>
          <a:lstStyle/>
          <a:p>
            <a:pPr algn="l"/>
            <a:r>
              <a:rPr lang="fr-FR" sz="3600" b="1" dirty="0">
                <a:solidFill>
                  <a:schemeClr val="accent5">
                    <a:lumMod val="50000"/>
                  </a:schemeClr>
                </a:solidFill>
              </a:rPr>
              <a:t>C</a:t>
            </a:r>
          </a:p>
        </p:txBody>
      </p:sp>
      <p:sp>
        <p:nvSpPr>
          <p:cNvPr id="17" name="Arrow: Up 16">
            <a:extLst>
              <a:ext uri="{FF2B5EF4-FFF2-40B4-BE49-F238E27FC236}">
                <a16:creationId xmlns:a16="http://schemas.microsoft.com/office/drawing/2014/main" id="{840D60D0-3196-44CA-A8B7-5B6330C853C9}"/>
              </a:ext>
            </a:extLst>
          </p:cNvPr>
          <p:cNvSpPr/>
          <p:nvPr/>
        </p:nvSpPr>
        <p:spPr>
          <a:xfrm rot="18737137">
            <a:off x="5125665" y="4661485"/>
            <a:ext cx="671772" cy="8671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Arrow: Up 17">
            <a:extLst>
              <a:ext uri="{FF2B5EF4-FFF2-40B4-BE49-F238E27FC236}">
                <a16:creationId xmlns:a16="http://schemas.microsoft.com/office/drawing/2014/main" id="{35471ADB-7094-49A7-96E5-3E87CB032F10}"/>
              </a:ext>
            </a:extLst>
          </p:cNvPr>
          <p:cNvSpPr/>
          <p:nvPr/>
        </p:nvSpPr>
        <p:spPr>
          <a:xfrm rot="3085921">
            <a:off x="6416564" y="4654204"/>
            <a:ext cx="671772" cy="8671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Picture 18" descr="green checkmark">
            <a:extLst>
              <a:ext uri="{FF2B5EF4-FFF2-40B4-BE49-F238E27FC236}">
                <a16:creationId xmlns:a16="http://schemas.microsoft.com/office/drawing/2014/main" id="{BE536AA8-84D7-48EC-A659-A3A7BF27F8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4496" y="5079008"/>
            <a:ext cx="1080978" cy="1126020"/>
          </a:xfrm>
          <a:prstGeom prst="rect">
            <a:avLst/>
          </a:prstGeom>
        </p:spPr>
      </p:pic>
      <p:sp>
        <p:nvSpPr>
          <p:cNvPr id="20" name="Action Button: Custom 16">
            <a:hlinkClick r:id="" action="ppaction://noaction" highlightClick="1">
              <a:snd r:embed="rId9" name="35 Paul.wav"/>
            </a:hlinkClick>
            <a:extLst>
              <a:ext uri="{FF2B5EF4-FFF2-40B4-BE49-F238E27FC236}">
                <a16:creationId xmlns:a16="http://schemas.microsoft.com/office/drawing/2014/main" id="{45C8A904-7DD2-4985-A7DC-DC9498417A9B}"/>
              </a:ext>
            </a:extLst>
          </p:cNvPr>
          <p:cNvSpPr/>
          <p:nvPr/>
        </p:nvSpPr>
        <p:spPr>
          <a:xfrm>
            <a:off x="216774" y="13260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003946D4-B3EE-4962-9142-989CBEEB15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545602">
            <a:off x="1567137" y="3469293"/>
            <a:ext cx="1549666" cy="1270000"/>
          </a:xfrm>
          <a:prstGeom prst="rect">
            <a:avLst/>
          </a:prstGeom>
        </p:spPr>
      </p:pic>
      <p:pic>
        <p:nvPicPr>
          <p:cNvPr id="11" name="Picture 10">
            <a:extLst>
              <a:ext uri="{FF2B5EF4-FFF2-40B4-BE49-F238E27FC236}">
                <a16:creationId xmlns:a16="http://schemas.microsoft.com/office/drawing/2014/main" id="{A77B741E-163E-4F12-B2FA-13BC2F830E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545602">
            <a:off x="8350562" y="1886775"/>
            <a:ext cx="1549666" cy="1270000"/>
          </a:xfrm>
          <a:prstGeom prst="rect">
            <a:avLst/>
          </a:prstGeom>
        </p:spPr>
      </p:pic>
    </p:spTree>
    <p:extLst>
      <p:ext uri="{BB962C8B-B14F-4D97-AF65-F5344CB8AC3E}">
        <p14:creationId xmlns:p14="http://schemas.microsoft.com/office/powerpoint/2010/main" val="230678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0" fill="hold"/>
                                        <p:tgtEl>
                                          <p:spTgt spid="7"/>
                                        </p:tgtEl>
                                        <p:attrNameLst>
                                          <p:attrName>ppt_x</p:attrName>
                                        </p:attrNameLst>
                                      </p:cBhvr>
                                      <p:tavLst>
                                        <p:tav tm="0">
                                          <p:val>
                                            <p:strVal val="1+#ppt_w/2"/>
                                          </p:val>
                                        </p:tav>
                                        <p:tav tm="100000">
                                          <p:val>
                                            <p:strVal val="#ppt_x"/>
                                          </p:val>
                                        </p:tav>
                                      </p:tavLst>
                                    </p:anim>
                                    <p:anim calcmode="lin" valueType="num">
                                      <p:cBhvr additive="base">
                                        <p:cTn id="8" dur="5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0" fill="hold"/>
                                        <p:tgtEl>
                                          <p:spTgt spid="11"/>
                                        </p:tgtEl>
                                        <p:attrNameLst>
                                          <p:attrName>ppt_x</p:attrName>
                                        </p:attrNameLst>
                                      </p:cBhvr>
                                      <p:tavLst>
                                        <p:tav tm="0">
                                          <p:val>
                                            <p:strVal val="1+#ppt_w/2"/>
                                          </p:val>
                                        </p:tav>
                                        <p:tav tm="100000">
                                          <p:val>
                                            <p:strVal val="#ppt_x"/>
                                          </p:val>
                                        </p:tav>
                                      </p:tavLst>
                                    </p:anim>
                                    <p:anim calcmode="lin" valueType="num">
                                      <p:cBhvr additive="base">
                                        <p:cTn id="12"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est</a:t>
            </a:r>
            <a:r>
              <a:rPr lang="en-GB" sz="3600" b="1" dirty="0">
                <a:solidFill>
                  <a:schemeClr val="bg1"/>
                </a:solidFill>
              </a:rPr>
              <a:t> Sandrine ?</a:t>
            </a:r>
          </a:p>
        </p:txBody>
      </p:sp>
      <p:sp>
        <p:nvSpPr>
          <p:cNvPr id="26" name="Rounded Rectangle 46">
            <a:extLst>
              <a:ext uri="{FF2B5EF4-FFF2-40B4-BE49-F238E27FC236}">
                <a16:creationId xmlns:a16="http://schemas.microsoft.com/office/drawing/2014/main" id="{EF059C0F-64CC-4B4D-AE3F-271590AC69C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5A8C0847-4934-4C9B-ACC4-E0AD3F3976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391" l="5781" r="90000"/>
                    </a14:imgEffect>
                  </a14:imgLayer>
                </a14:imgProps>
              </a:ext>
              <a:ext uri="{28A0092B-C50C-407E-A947-70E740481C1C}">
                <a14:useLocalDpi xmlns:a14="http://schemas.microsoft.com/office/drawing/2010/main" val="0"/>
              </a:ext>
            </a:extLst>
          </a:blip>
          <a:stretch>
            <a:fillRect/>
          </a:stretch>
        </p:blipFill>
        <p:spPr>
          <a:xfrm>
            <a:off x="380907" y="1686506"/>
            <a:ext cx="3142343" cy="3142343"/>
          </a:xfrm>
          <a:prstGeom prst="rect">
            <a:avLst/>
          </a:prstGeom>
        </p:spPr>
      </p:pic>
      <p:pic>
        <p:nvPicPr>
          <p:cNvPr id="7" name="Picture 6">
            <a:extLst>
              <a:ext uri="{FF2B5EF4-FFF2-40B4-BE49-F238E27FC236}">
                <a16:creationId xmlns:a16="http://schemas.microsoft.com/office/drawing/2014/main" id="{5C5F8103-F8AB-4333-9968-C9C29C1D9D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5502" y="1802620"/>
            <a:ext cx="3211918" cy="3026229"/>
          </a:xfrm>
          <a:prstGeom prst="rect">
            <a:avLst/>
          </a:prstGeom>
        </p:spPr>
      </p:pic>
      <p:pic>
        <p:nvPicPr>
          <p:cNvPr id="10" name="Picture 9">
            <a:extLst>
              <a:ext uri="{FF2B5EF4-FFF2-40B4-BE49-F238E27FC236}">
                <a16:creationId xmlns:a16="http://schemas.microsoft.com/office/drawing/2014/main" id="{F408043D-3FE3-4F62-A232-6509BE7076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2692" y="2354165"/>
            <a:ext cx="3003409" cy="2474684"/>
          </a:xfrm>
          <a:prstGeom prst="rect">
            <a:avLst/>
          </a:prstGeom>
        </p:spPr>
      </p:pic>
      <p:sp>
        <p:nvSpPr>
          <p:cNvPr id="9" name="TextBox 8">
            <a:extLst>
              <a:ext uri="{FF2B5EF4-FFF2-40B4-BE49-F238E27FC236}">
                <a16:creationId xmlns:a16="http://schemas.microsoft.com/office/drawing/2014/main" id="{4C14E450-6B54-4063-B75B-E3E29C0FACED}"/>
              </a:ext>
            </a:extLst>
          </p:cNvPr>
          <p:cNvSpPr txBox="1"/>
          <p:nvPr/>
        </p:nvSpPr>
        <p:spPr>
          <a:xfrm>
            <a:off x="3431903" y="5680158"/>
            <a:ext cx="529389" cy="646331"/>
          </a:xfrm>
          <a:prstGeom prst="rect">
            <a:avLst/>
          </a:prstGeom>
          <a:noFill/>
        </p:spPr>
        <p:txBody>
          <a:bodyPr wrap="square" rtlCol="0">
            <a:spAutoFit/>
          </a:bodyPr>
          <a:lstStyle/>
          <a:p>
            <a:pPr algn="l"/>
            <a:r>
              <a:rPr lang="fr-FR" sz="3600" b="1" dirty="0">
                <a:solidFill>
                  <a:schemeClr val="accent5">
                    <a:lumMod val="50000"/>
                  </a:schemeClr>
                </a:solidFill>
              </a:rPr>
              <a:t>A</a:t>
            </a:r>
          </a:p>
        </p:txBody>
      </p:sp>
      <p:sp>
        <p:nvSpPr>
          <p:cNvPr id="11" name="TextBox 10">
            <a:extLst>
              <a:ext uri="{FF2B5EF4-FFF2-40B4-BE49-F238E27FC236}">
                <a16:creationId xmlns:a16="http://schemas.microsoft.com/office/drawing/2014/main" id="{D5F12E72-AD3A-4215-80FE-E36C34FF3970}"/>
              </a:ext>
            </a:extLst>
          </p:cNvPr>
          <p:cNvSpPr txBox="1"/>
          <p:nvPr/>
        </p:nvSpPr>
        <p:spPr>
          <a:xfrm>
            <a:off x="5871322" y="5681411"/>
            <a:ext cx="529389" cy="646331"/>
          </a:xfrm>
          <a:prstGeom prst="rect">
            <a:avLst/>
          </a:prstGeom>
          <a:noFill/>
        </p:spPr>
        <p:txBody>
          <a:bodyPr wrap="square" rtlCol="0">
            <a:spAutoFit/>
          </a:bodyPr>
          <a:lstStyle/>
          <a:p>
            <a:pPr algn="l"/>
            <a:r>
              <a:rPr lang="fr-FR" sz="3600" b="1" dirty="0">
                <a:solidFill>
                  <a:schemeClr val="accent5">
                    <a:lumMod val="50000"/>
                  </a:schemeClr>
                </a:solidFill>
              </a:rPr>
              <a:t>B</a:t>
            </a:r>
          </a:p>
        </p:txBody>
      </p:sp>
      <p:sp>
        <p:nvSpPr>
          <p:cNvPr id="12" name="TextBox 11">
            <a:extLst>
              <a:ext uri="{FF2B5EF4-FFF2-40B4-BE49-F238E27FC236}">
                <a16:creationId xmlns:a16="http://schemas.microsoft.com/office/drawing/2014/main" id="{EF5F1D00-5418-4C21-A2B9-03E2565861A6}"/>
              </a:ext>
            </a:extLst>
          </p:cNvPr>
          <p:cNvSpPr txBox="1"/>
          <p:nvPr/>
        </p:nvSpPr>
        <p:spPr>
          <a:xfrm>
            <a:off x="8302521" y="5667692"/>
            <a:ext cx="529389" cy="646331"/>
          </a:xfrm>
          <a:prstGeom prst="rect">
            <a:avLst/>
          </a:prstGeom>
          <a:noFill/>
        </p:spPr>
        <p:txBody>
          <a:bodyPr wrap="square" rtlCol="0">
            <a:spAutoFit/>
          </a:bodyPr>
          <a:lstStyle/>
          <a:p>
            <a:pPr algn="l"/>
            <a:r>
              <a:rPr lang="fr-FR" sz="3600" b="1" dirty="0">
                <a:solidFill>
                  <a:schemeClr val="accent5">
                    <a:lumMod val="50000"/>
                  </a:schemeClr>
                </a:solidFill>
              </a:rPr>
              <a:t>C</a:t>
            </a:r>
          </a:p>
        </p:txBody>
      </p:sp>
      <p:sp>
        <p:nvSpPr>
          <p:cNvPr id="13" name="Arrow: Up 12">
            <a:extLst>
              <a:ext uri="{FF2B5EF4-FFF2-40B4-BE49-F238E27FC236}">
                <a16:creationId xmlns:a16="http://schemas.microsoft.com/office/drawing/2014/main" id="{9D6935ED-E170-42B7-8812-FEEEDA59CF17}"/>
              </a:ext>
            </a:extLst>
          </p:cNvPr>
          <p:cNvSpPr/>
          <p:nvPr/>
        </p:nvSpPr>
        <p:spPr>
          <a:xfrm rot="18737137">
            <a:off x="5125665" y="4661485"/>
            <a:ext cx="671772" cy="8671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Arrow: Up 13">
            <a:extLst>
              <a:ext uri="{FF2B5EF4-FFF2-40B4-BE49-F238E27FC236}">
                <a16:creationId xmlns:a16="http://schemas.microsoft.com/office/drawing/2014/main" id="{3976A9B0-4895-46DB-BCE8-A99CA75EA51C}"/>
              </a:ext>
            </a:extLst>
          </p:cNvPr>
          <p:cNvSpPr/>
          <p:nvPr/>
        </p:nvSpPr>
        <p:spPr>
          <a:xfrm rot="3085921">
            <a:off x="6416564" y="4654204"/>
            <a:ext cx="671772" cy="8671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14" descr="green checkmark">
            <a:extLst>
              <a:ext uri="{FF2B5EF4-FFF2-40B4-BE49-F238E27FC236}">
                <a16:creationId xmlns:a16="http://schemas.microsoft.com/office/drawing/2014/main" id="{701AC79E-7C57-43AD-A678-5AB46A525E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73313" y="5095049"/>
            <a:ext cx="1080978" cy="1126020"/>
          </a:xfrm>
          <a:prstGeom prst="rect">
            <a:avLst/>
          </a:prstGeom>
        </p:spPr>
      </p:pic>
      <p:sp>
        <p:nvSpPr>
          <p:cNvPr id="16" name="Action Button: Custom 16">
            <a:hlinkClick r:id="" action="ppaction://noaction" highlightClick="1">
              <a:snd r:embed="rId9" name="36 sandrine.wav"/>
            </a:hlinkClick>
            <a:extLst>
              <a:ext uri="{FF2B5EF4-FFF2-40B4-BE49-F238E27FC236}">
                <a16:creationId xmlns:a16="http://schemas.microsoft.com/office/drawing/2014/main" id="{12FD97BA-8441-4BFF-97C0-AB16194658B0}"/>
              </a:ext>
            </a:extLst>
          </p:cNvPr>
          <p:cNvSpPr/>
          <p:nvPr/>
        </p:nvSpPr>
        <p:spPr>
          <a:xfrm>
            <a:off x="216774" y="13260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11971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est</a:t>
            </a:r>
            <a:r>
              <a:rPr lang="en-GB" sz="3600" b="1" dirty="0">
                <a:solidFill>
                  <a:schemeClr val="bg1"/>
                </a:solidFill>
              </a:rPr>
              <a:t> Alain ?</a:t>
            </a:r>
          </a:p>
        </p:txBody>
      </p:sp>
      <p:sp>
        <p:nvSpPr>
          <p:cNvPr id="26" name="Rounded Rectangle 46">
            <a:extLst>
              <a:ext uri="{FF2B5EF4-FFF2-40B4-BE49-F238E27FC236}">
                <a16:creationId xmlns:a16="http://schemas.microsoft.com/office/drawing/2014/main" id="{EF059C0F-64CC-4B4D-AE3F-271590AC69C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2B2EF604-31F7-48E2-8A18-F3D1E950F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2337" y="851260"/>
            <a:ext cx="4289816" cy="2852057"/>
          </a:xfrm>
          <a:prstGeom prst="rect">
            <a:avLst/>
          </a:prstGeom>
        </p:spPr>
      </p:pic>
      <p:pic>
        <p:nvPicPr>
          <p:cNvPr id="10" name="Picture 9">
            <a:extLst>
              <a:ext uri="{FF2B5EF4-FFF2-40B4-BE49-F238E27FC236}">
                <a16:creationId xmlns:a16="http://schemas.microsoft.com/office/drawing/2014/main" id="{08631E7C-5E7F-44A7-A8D0-31C77C8F124B}"/>
              </a:ext>
            </a:extLst>
          </p:cNvPr>
          <p:cNvPicPr>
            <a:picLocks noChangeAspect="1"/>
          </p:cNvPicPr>
          <p:nvPr/>
        </p:nvPicPr>
        <p:blipFill rotWithShape="1">
          <a:blip r:embed="rId5">
            <a:extLst>
              <a:ext uri="{28A0092B-C50C-407E-A947-70E740481C1C}">
                <a14:useLocalDpi xmlns:a14="http://schemas.microsoft.com/office/drawing/2010/main" val="0"/>
              </a:ext>
            </a:extLst>
          </a:blip>
          <a:srcRect l="3862" t="26258" r="12431" b="-230"/>
          <a:stretch/>
        </p:blipFill>
        <p:spPr>
          <a:xfrm>
            <a:off x="4010525" y="3862596"/>
            <a:ext cx="4170949" cy="2516140"/>
          </a:xfrm>
          <a:prstGeom prst="rect">
            <a:avLst/>
          </a:prstGeom>
        </p:spPr>
      </p:pic>
      <p:sp>
        <p:nvSpPr>
          <p:cNvPr id="9" name="TextBox 8">
            <a:extLst>
              <a:ext uri="{FF2B5EF4-FFF2-40B4-BE49-F238E27FC236}">
                <a16:creationId xmlns:a16="http://schemas.microsoft.com/office/drawing/2014/main" id="{EEA4C75A-8A35-42BB-9342-AB950F7224F9}"/>
              </a:ext>
            </a:extLst>
          </p:cNvPr>
          <p:cNvSpPr txBox="1"/>
          <p:nvPr/>
        </p:nvSpPr>
        <p:spPr>
          <a:xfrm>
            <a:off x="3383256" y="2269634"/>
            <a:ext cx="529389" cy="646331"/>
          </a:xfrm>
          <a:prstGeom prst="rect">
            <a:avLst/>
          </a:prstGeom>
          <a:noFill/>
        </p:spPr>
        <p:txBody>
          <a:bodyPr wrap="square" rtlCol="0">
            <a:spAutoFit/>
          </a:bodyPr>
          <a:lstStyle/>
          <a:p>
            <a:pPr algn="l"/>
            <a:r>
              <a:rPr lang="fr-FR" sz="3600" b="1" dirty="0">
                <a:solidFill>
                  <a:schemeClr val="accent5">
                    <a:lumMod val="50000"/>
                  </a:schemeClr>
                </a:solidFill>
              </a:rPr>
              <a:t>A</a:t>
            </a:r>
          </a:p>
        </p:txBody>
      </p:sp>
      <p:sp>
        <p:nvSpPr>
          <p:cNvPr id="11" name="TextBox 10">
            <a:extLst>
              <a:ext uri="{FF2B5EF4-FFF2-40B4-BE49-F238E27FC236}">
                <a16:creationId xmlns:a16="http://schemas.microsoft.com/office/drawing/2014/main" id="{C6B1FBB4-A26E-48CB-8BB2-D13F9A30EC30}"/>
              </a:ext>
            </a:extLst>
          </p:cNvPr>
          <p:cNvSpPr txBox="1"/>
          <p:nvPr/>
        </p:nvSpPr>
        <p:spPr>
          <a:xfrm>
            <a:off x="3383256" y="3851026"/>
            <a:ext cx="529389" cy="646331"/>
          </a:xfrm>
          <a:prstGeom prst="rect">
            <a:avLst/>
          </a:prstGeom>
          <a:noFill/>
        </p:spPr>
        <p:txBody>
          <a:bodyPr wrap="square" rtlCol="0">
            <a:spAutoFit/>
          </a:bodyPr>
          <a:lstStyle/>
          <a:p>
            <a:pPr algn="l"/>
            <a:r>
              <a:rPr lang="fr-FR" sz="3600" b="1" dirty="0">
                <a:solidFill>
                  <a:schemeClr val="accent5">
                    <a:lumMod val="50000"/>
                  </a:schemeClr>
                </a:solidFill>
              </a:rPr>
              <a:t>B</a:t>
            </a:r>
          </a:p>
        </p:txBody>
      </p:sp>
      <p:sp>
        <p:nvSpPr>
          <p:cNvPr id="12" name="TextBox 11">
            <a:extLst>
              <a:ext uri="{FF2B5EF4-FFF2-40B4-BE49-F238E27FC236}">
                <a16:creationId xmlns:a16="http://schemas.microsoft.com/office/drawing/2014/main" id="{D58F5A9A-1A87-4A8A-A45F-049FC2275B5E}"/>
              </a:ext>
            </a:extLst>
          </p:cNvPr>
          <p:cNvSpPr txBox="1"/>
          <p:nvPr/>
        </p:nvSpPr>
        <p:spPr>
          <a:xfrm>
            <a:off x="3383256" y="5358245"/>
            <a:ext cx="529389" cy="646331"/>
          </a:xfrm>
          <a:prstGeom prst="rect">
            <a:avLst/>
          </a:prstGeom>
          <a:noFill/>
        </p:spPr>
        <p:txBody>
          <a:bodyPr wrap="square" rtlCol="0">
            <a:spAutoFit/>
          </a:bodyPr>
          <a:lstStyle/>
          <a:p>
            <a:pPr algn="l"/>
            <a:r>
              <a:rPr lang="fr-FR" sz="3600" b="1" dirty="0">
                <a:solidFill>
                  <a:schemeClr val="accent5">
                    <a:lumMod val="50000"/>
                  </a:schemeClr>
                </a:solidFill>
              </a:rPr>
              <a:t>C</a:t>
            </a:r>
          </a:p>
        </p:txBody>
      </p:sp>
      <p:sp>
        <p:nvSpPr>
          <p:cNvPr id="13" name="Arrow: Up 12">
            <a:extLst>
              <a:ext uri="{FF2B5EF4-FFF2-40B4-BE49-F238E27FC236}">
                <a16:creationId xmlns:a16="http://schemas.microsoft.com/office/drawing/2014/main" id="{E4E06BB3-E710-4F6C-BD7C-29DC8F809F64}"/>
              </a:ext>
            </a:extLst>
          </p:cNvPr>
          <p:cNvSpPr/>
          <p:nvPr/>
        </p:nvSpPr>
        <p:spPr>
          <a:xfrm rot="3567893">
            <a:off x="3966214" y="3314565"/>
            <a:ext cx="671772" cy="8671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Arrow: Up 13">
            <a:extLst>
              <a:ext uri="{FF2B5EF4-FFF2-40B4-BE49-F238E27FC236}">
                <a16:creationId xmlns:a16="http://schemas.microsoft.com/office/drawing/2014/main" id="{B4BCE857-068D-4293-9E5E-4CB46B824A97}"/>
              </a:ext>
            </a:extLst>
          </p:cNvPr>
          <p:cNvSpPr/>
          <p:nvPr/>
        </p:nvSpPr>
        <p:spPr>
          <a:xfrm rot="7636325">
            <a:off x="3970555" y="4254592"/>
            <a:ext cx="671772" cy="8671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Action Button: Custom 16">
            <a:hlinkClick r:id="" action="ppaction://noaction" highlightClick="1">
              <a:snd r:embed="rId6" name="37 alain.wav"/>
            </a:hlinkClick>
            <a:extLst>
              <a:ext uri="{FF2B5EF4-FFF2-40B4-BE49-F238E27FC236}">
                <a16:creationId xmlns:a16="http://schemas.microsoft.com/office/drawing/2014/main" id="{E77BAA1F-309B-427F-ADD7-64BB6075CF61}"/>
              </a:ext>
            </a:extLst>
          </p:cNvPr>
          <p:cNvSpPr/>
          <p:nvPr/>
        </p:nvSpPr>
        <p:spPr>
          <a:xfrm>
            <a:off x="216774" y="13260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reen checkmark">
            <a:extLst>
              <a:ext uri="{FF2B5EF4-FFF2-40B4-BE49-F238E27FC236}">
                <a16:creationId xmlns:a16="http://schemas.microsoft.com/office/drawing/2014/main" id="{D5D5E247-9A3C-47A3-99DF-FC7B81B15A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7562" y="5188003"/>
            <a:ext cx="1080978" cy="1126020"/>
          </a:xfrm>
          <a:prstGeom prst="rect">
            <a:avLst/>
          </a:prstGeom>
        </p:spPr>
      </p:pic>
      <p:pic>
        <p:nvPicPr>
          <p:cNvPr id="17" name="Picture 16" descr="A picture containing doll, shirt&#10;&#10;Description automatically generated">
            <a:extLst>
              <a:ext uri="{FF2B5EF4-FFF2-40B4-BE49-F238E27FC236}">
                <a16:creationId xmlns:a16="http://schemas.microsoft.com/office/drawing/2014/main" id="{F36CF534-FE1D-4A17-8E42-1E4DF4871D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53284" y="-180274"/>
            <a:ext cx="1416875" cy="1416875"/>
          </a:xfrm>
          <a:prstGeom prst="rect">
            <a:avLst/>
          </a:prstGeom>
        </p:spPr>
      </p:pic>
      <p:sp>
        <p:nvSpPr>
          <p:cNvPr id="18" name="TextBox 17">
            <a:extLst>
              <a:ext uri="{FF2B5EF4-FFF2-40B4-BE49-F238E27FC236}">
                <a16:creationId xmlns:a16="http://schemas.microsoft.com/office/drawing/2014/main" id="{90D2F9E2-5514-476C-BD35-955D87E69770}"/>
              </a:ext>
            </a:extLst>
          </p:cNvPr>
          <p:cNvSpPr txBox="1"/>
          <p:nvPr/>
        </p:nvSpPr>
        <p:spPr>
          <a:xfrm>
            <a:off x="6856937" y="221520"/>
            <a:ext cx="1745216" cy="783193"/>
          </a:xfrm>
          <a:prstGeom prst="wedgeRoundRectCallout">
            <a:avLst>
              <a:gd name="adj1" fmla="val 61180"/>
              <a:gd name="adj2" fmla="val 22892"/>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lang="en-GB" sz="2000" b="1" dirty="0">
                <a:solidFill>
                  <a:prstClr val="white"/>
                </a:solidFill>
                <a:latin typeface="Century Gothic" panose="020F0302020204030204"/>
              </a:rPr>
              <a:t>il conduit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he drives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2651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0" fill="hold"/>
                                        <p:tgtEl>
                                          <p:spTgt spid="10"/>
                                        </p:tgtEl>
                                        <p:attrNameLst>
                                          <p:attrName>ppt_x</p:attrName>
                                        </p:attrNameLst>
                                      </p:cBhvr>
                                      <p:tavLst>
                                        <p:tav tm="0">
                                          <p:val>
                                            <p:strVal val="1+#ppt_w/2"/>
                                          </p:val>
                                        </p:tav>
                                        <p:tav tm="100000">
                                          <p:val>
                                            <p:strVal val="#ppt_x"/>
                                          </p:val>
                                        </p:tav>
                                      </p:tavLst>
                                    </p:anim>
                                    <p:anim calcmode="lin" valueType="num">
                                      <p:cBhvr additive="base">
                                        <p:cTn id="12" dur="5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B7DE94B1-515B-4409-858D-280C8976979D}"/>
              </a:ext>
            </a:extLst>
          </p:cNvPr>
          <p:cNvGraphicFramePr>
            <a:graphicFrameLocks noGrp="1"/>
          </p:cNvGraphicFramePr>
          <p:nvPr>
            <p:extLst>
              <p:ext uri="{D42A27DB-BD31-4B8C-83A1-F6EECF244321}">
                <p14:modId xmlns:p14="http://schemas.microsoft.com/office/powerpoint/2010/main" val="3946029819"/>
              </p:ext>
            </p:extLst>
          </p:nvPr>
        </p:nvGraphicFramePr>
        <p:xfrm>
          <a:off x="1620025" y="1793767"/>
          <a:ext cx="10289895" cy="4473603"/>
        </p:xfrm>
        <a:graphic>
          <a:graphicData uri="http://schemas.openxmlformats.org/drawingml/2006/table">
            <a:tbl>
              <a:tblPr firstRow="1" bandRow="1">
                <a:tableStyleId>{21E4AEA4-8DFA-4A89-87EB-49C32662AFE0}</a:tableStyleId>
              </a:tblPr>
              <a:tblGrid>
                <a:gridCol w="555584">
                  <a:extLst>
                    <a:ext uri="{9D8B030D-6E8A-4147-A177-3AD203B41FA5}">
                      <a16:colId xmlns:a16="http://schemas.microsoft.com/office/drawing/2014/main" val="2607353726"/>
                    </a:ext>
                  </a:extLst>
                </a:gridCol>
                <a:gridCol w="5480633">
                  <a:extLst>
                    <a:ext uri="{9D8B030D-6E8A-4147-A177-3AD203B41FA5}">
                      <a16:colId xmlns:a16="http://schemas.microsoft.com/office/drawing/2014/main" val="2753046439"/>
                    </a:ext>
                  </a:extLst>
                </a:gridCol>
                <a:gridCol w="2126839">
                  <a:extLst>
                    <a:ext uri="{9D8B030D-6E8A-4147-A177-3AD203B41FA5}">
                      <a16:colId xmlns:a16="http://schemas.microsoft.com/office/drawing/2014/main" val="4128092149"/>
                    </a:ext>
                  </a:extLst>
                </a:gridCol>
                <a:gridCol w="2126839">
                  <a:extLst>
                    <a:ext uri="{9D8B030D-6E8A-4147-A177-3AD203B41FA5}">
                      <a16:colId xmlns:a16="http://schemas.microsoft.com/office/drawing/2014/main" val="2609792770"/>
                    </a:ext>
                  </a:extLst>
                </a:gridCol>
              </a:tblGrid>
              <a:tr h="497067">
                <a:tc>
                  <a:txBody>
                    <a:bodyPr/>
                    <a:lstStyle/>
                    <a:p>
                      <a:pPr algn="ctr"/>
                      <a:endParaRPr lang="en-GB"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t>B</a:t>
                      </a:r>
                      <a:endParaRPr lang="en-GB" sz="2000" b="1" dirty="0"/>
                    </a:p>
                  </a:txBody>
                  <a:tcPr anchor="ctr"/>
                </a:tc>
                <a:extLst>
                  <a:ext uri="{0D108BD9-81ED-4DB2-BD59-A6C34878D82A}">
                    <a16:rowId xmlns:a16="http://schemas.microsoft.com/office/drawing/2014/main" val="1153431983"/>
                  </a:ext>
                </a:extLst>
              </a:tr>
              <a:tr h="497067">
                <a:tc>
                  <a:txBody>
                    <a:bodyPr/>
                    <a:lstStyle/>
                    <a:p>
                      <a:pPr algn="ctr"/>
                      <a:r>
                        <a:rPr lang="en-GB" sz="2000" b="1" dirty="0">
                          <a:solidFill>
                            <a:schemeClr val="accent1">
                              <a:lumMod val="50000"/>
                            </a:schemeClr>
                          </a:solidFill>
                        </a:rPr>
                        <a:t>1</a:t>
                      </a:r>
                    </a:p>
                  </a:txBody>
                  <a:tcPr anchor="ctr"/>
                </a:tc>
                <a:tc>
                  <a:txBody>
                    <a:bodyPr/>
                    <a:lstStyle/>
                    <a:p>
                      <a:pPr algn="ctr"/>
                      <a:r>
                        <a:rPr kumimoji="0" lang="fr-FR" sz="2000" b="0" i="0" u="none" strike="noStrike" kern="1200" cap="none" spc="0" normalizeH="0" baseline="0" noProof="0" dirty="0">
                          <a:ln>
                            <a:noFill/>
                          </a:ln>
                          <a:solidFill>
                            <a:srgbClr val="4472C4">
                              <a:lumMod val="50000"/>
                            </a:srgbClr>
                          </a:solidFill>
                          <a:effectLst/>
                          <a:uLnTx/>
                          <a:uFillTx/>
                          <a:latin typeface="+mn-lt"/>
                          <a:ea typeface="+mn-ea"/>
                          <a:cs typeface="+mn-cs"/>
                        </a:rPr>
                        <a:t>Est-ce qu’Abdel travaille plus vite … </a:t>
                      </a:r>
                      <a:endParaRPr lang="en-GB" sz="2000" dirty="0">
                        <a:solidFill>
                          <a:schemeClr val="accent1">
                            <a:lumMod val="50000"/>
                          </a:schemeClr>
                        </a:solidFill>
                      </a:endParaRPr>
                    </a:p>
                  </a:txBody>
                  <a:tcPr anchor="ctr"/>
                </a:tc>
                <a:tc>
                  <a:txBody>
                    <a:bodyPr/>
                    <a:lstStyle/>
                    <a:p>
                      <a:pPr algn="ctr"/>
                      <a:r>
                        <a:rPr kumimoji="0" lang="fr-FR" sz="2000" b="0" i="0" u="none" strike="noStrike" kern="1200" cap="none" spc="0" normalizeH="0" baseline="0" noProof="0" dirty="0">
                          <a:ln>
                            <a:noFill/>
                          </a:ln>
                          <a:solidFill>
                            <a:srgbClr val="4472C4">
                              <a:lumMod val="50000"/>
                            </a:srgbClr>
                          </a:solidFill>
                          <a:effectLst/>
                          <a:uLnTx/>
                          <a:uFillTx/>
                          <a:latin typeface="+mn-lt"/>
                          <a:ea typeface="+mn-ea"/>
                          <a:cs typeface="+mn-cs"/>
                        </a:rPr>
                        <a:t>qu’Amir</a:t>
                      </a:r>
                      <a:endParaRPr lang="en-GB" sz="2000" dirty="0">
                        <a:solidFill>
                          <a:schemeClr val="accent1">
                            <a:lumMod val="50000"/>
                          </a:schemeClr>
                        </a:solidFill>
                      </a:endParaRPr>
                    </a:p>
                  </a:txBody>
                  <a:tcPr anchor="ctr"/>
                </a:tc>
                <a:tc>
                  <a:txBody>
                    <a:bodyPr/>
                    <a:lstStyle/>
                    <a:p>
                      <a:pPr algn="ctr"/>
                      <a:r>
                        <a:rPr kumimoji="0" lang="fr-FR" sz="2000" b="0" i="0" u="none" strike="noStrike" kern="1200" cap="none" spc="0" normalizeH="0" baseline="0" noProof="0">
                          <a:ln>
                            <a:noFill/>
                          </a:ln>
                          <a:solidFill>
                            <a:srgbClr val="4472C4">
                              <a:lumMod val="50000"/>
                            </a:srgbClr>
                          </a:solidFill>
                          <a:effectLst/>
                          <a:uLnTx/>
                          <a:uFillTx/>
                          <a:latin typeface="+mn-lt"/>
                          <a:ea typeface="+mn-ea"/>
                          <a:cs typeface="+mn-cs"/>
                        </a:rPr>
                        <a:t>aujourd</a:t>
                      </a:r>
                      <a:r>
                        <a:rPr lang="fr-FR" sz="2000">
                          <a:solidFill>
                            <a:srgbClr val="4472C4">
                              <a:lumMod val="50000"/>
                            </a:srgbClr>
                          </a:solidFill>
                          <a:latin typeface="+mn-lt"/>
                        </a:rPr>
                        <a:t>’hui</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r>
                        <a:rPr lang="en-GB" sz="2000" b="1" dirty="0">
                          <a:solidFill>
                            <a:schemeClr val="accent1">
                              <a:lumMod val="50000"/>
                            </a:schemeClr>
                          </a:solidFill>
                        </a:rPr>
                        <a:t>2</a:t>
                      </a:r>
                    </a:p>
                  </a:txBody>
                  <a:tcPr anchor="ctr"/>
                </a:tc>
                <a:tc>
                  <a:txBody>
                    <a:bodyPr/>
                    <a:lstStyle/>
                    <a:p>
                      <a:pPr algn="ctr"/>
                      <a:r>
                        <a:rPr kumimoji="0" lang="fr-FR" sz="2000" b="0" i="0" u="none" strike="noStrike" kern="1200" cap="none" spc="0" normalizeH="0" baseline="0" noProof="0">
                          <a:ln>
                            <a:noFill/>
                          </a:ln>
                          <a:solidFill>
                            <a:srgbClr val="4472C4">
                              <a:lumMod val="50000"/>
                            </a:srgbClr>
                          </a:solidFill>
                          <a:effectLst/>
                          <a:uLnTx/>
                          <a:uFillTx/>
                          <a:latin typeface="+mn-lt"/>
                          <a:ea typeface="+mn-ea"/>
                          <a:cs typeface="+mn-cs"/>
                        </a:rPr>
                        <a:t>Léa apprend bien … </a:t>
                      </a:r>
                      <a:endParaRPr lang="en-GB" sz="2000" dirty="0">
                        <a:solidFill>
                          <a:schemeClr val="accent1">
                            <a:lumMod val="50000"/>
                          </a:schemeClr>
                        </a:solidFill>
                      </a:endParaRPr>
                    </a:p>
                  </a:txBody>
                  <a:tcPr anchor="ctr"/>
                </a:tc>
                <a:tc>
                  <a:txBody>
                    <a:bodyPr/>
                    <a:lstStyle/>
                    <a:p>
                      <a:pPr algn="ctr"/>
                      <a:r>
                        <a:rPr kumimoji="0" lang="fr-FR" sz="2000" b="0" i="0" u="none" strike="noStrike" kern="1200" cap="none" spc="0" normalizeH="0" baseline="0" noProof="0" dirty="0">
                          <a:ln>
                            <a:noFill/>
                          </a:ln>
                          <a:solidFill>
                            <a:srgbClr val="4472C4">
                              <a:lumMod val="50000"/>
                            </a:srgbClr>
                          </a:solidFill>
                          <a:effectLst/>
                          <a:uLnTx/>
                          <a:uFillTx/>
                          <a:latin typeface="+mn-lt"/>
                          <a:ea typeface="+mn-ea"/>
                          <a:cs typeface="+mn-cs"/>
                        </a:rPr>
                        <a:t>ses leçons </a:t>
                      </a:r>
                      <a:endParaRPr lang="en-GB" sz="2000" dirty="0">
                        <a:solidFill>
                          <a:schemeClr val="accent1">
                            <a:lumMod val="50000"/>
                          </a:schemeClr>
                        </a:solidFill>
                      </a:endParaRPr>
                    </a:p>
                  </a:txBody>
                  <a:tcPr anchor="ctr"/>
                </a:tc>
                <a:tc>
                  <a:txBody>
                    <a:bodyPr/>
                    <a:lstStyle/>
                    <a:p>
                      <a:pPr algn="ctr"/>
                      <a:r>
                        <a:rPr kumimoji="0" lang="fr-FR" sz="2000" b="0" i="0" u="none" strike="noStrike" kern="1200" cap="none" spc="0" normalizeH="0" baseline="0" noProof="0">
                          <a:ln>
                            <a:noFill/>
                          </a:ln>
                          <a:solidFill>
                            <a:srgbClr val="4472C4">
                              <a:lumMod val="50000"/>
                            </a:srgbClr>
                          </a:solidFill>
                          <a:effectLst/>
                          <a:uLnTx/>
                          <a:uFillTx/>
                          <a:latin typeface="+mn-lt"/>
                          <a:ea typeface="+mn-ea"/>
                          <a:cs typeface="+mn-cs"/>
                        </a:rPr>
                        <a:t>que Sophie</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r>
                        <a:rPr lang="en-GB" sz="2000" b="1" dirty="0">
                          <a:solidFill>
                            <a:schemeClr val="accent1">
                              <a:lumMod val="50000"/>
                            </a:schemeClr>
                          </a:solidFill>
                        </a:rPr>
                        <a:t>3</a:t>
                      </a:r>
                    </a:p>
                  </a:txBody>
                  <a:tcPr anchor="ctr"/>
                </a:tc>
                <a:tc>
                  <a:txBody>
                    <a:bodyPr/>
                    <a:lstStyle/>
                    <a:p>
                      <a:pPr algn="ctr"/>
                      <a:r>
                        <a:rPr lang="en-GB" sz="2000">
                          <a:solidFill>
                            <a:schemeClr val="accent1">
                              <a:lumMod val="50000"/>
                            </a:schemeClr>
                          </a:solidFill>
                        </a:rPr>
                        <a:t>Amir écrit facilement</a:t>
                      </a:r>
                      <a:r>
                        <a:rPr lang="en-GB" sz="2000" baseline="0">
                          <a:solidFill>
                            <a:schemeClr val="accent1">
                              <a:lumMod val="50000"/>
                            </a:schemeClr>
                          </a:solidFill>
                        </a:rPr>
                        <a:t> ...</a:t>
                      </a:r>
                      <a:endParaRPr lang="en-GB" sz="2000">
                        <a:solidFill>
                          <a:schemeClr val="accent1">
                            <a:lumMod val="50000"/>
                          </a:schemeClr>
                        </a:solidFill>
                      </a:endParaRPr>
                    </a:p>
                  </a:txBody>
                  <a:tcPr anchor="ctr"/>
                </a:tc>
                <a:tc>
                  <a:txBody>
                    <a:bodyPr/>
                    <a:lstStyle/>
                    <a:p>
                      <a:pPr algn="ctr"/>
                      <a:r>
                        <a:rPr lang="en-GB" sz="2000">
                          <a:solidFill>
                            <a:schemeClr val="accent1">
                              <a:lumMod val="50000"/>
                            </a:schemeClr>
                          </a:solidFill>
                        </a:rPr>
                        <a:t>que</a:t>
                      </a:r>
                      <a:r>
                        <a:rPr lang="en-GB" sz="2000" baseline="0">
                          <a:solidFill>
                            <a:schemeClr val="accent1">
                              <a:lumMod val="50000"/>
                            </a:schemeClr>
                          </a:solidFill>
                        </a:rPr>
                        <a:t> Noura</a:t>
                      </a:r>
                      <a:endParaRPr lang="en-GB" sz="2000">
                        <a:solidFill>
                          <a:schemeClr val="accent1">
                            <a:lumMod val="50000"/>
                          </a:schemeClr>
                        </a:solidFill>
                      </a:endParaRPr>
                    </a:p>
                  </a:txBody>
                  <a:tcPr anchor="ctr"/>
                </a:tc>
                <a:tc>
                  <a:txBody>
                    <a:bodyPr/>
                    <a:lstStyle/>
                    <a:p>
                      <a:pPr algn="ct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anglais</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r>
                        <a:rPr lang="en-GB" sz="2000" b="1" dirty="0">
                          <a:solidFill>
                            <a:schemeClr val="accent1">
                              <a:lumMod val="50000"/>
                            </a:schemeClr>
                          </a:solidFill>
                        </a:rPr>
                        <a:t>4</a:t>
                      </a:r>
                    </a:p>
                  </a:txBody>
                  <a:tcPr anchor="ctr"/>
                </a:tc>
                <a:tc>
                  <a:txBody>
                    <a:bodyPr/>
                    <a:lstStyle/>
                    <a:p>
                      <a:pPr algn="ctr"/>
                      <a:r>
                        <a:rPr lang="en-GB" sz="2000">
                          <a:solidFill>
                            <a:schemeClr val="accent1">
                              <a:lumMod val="50000"/>
                            </a:schemeClr>
                          </a:solidFill>
                        </a:rPr>
                        <a:t>Noura parle plus lentement ...</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français</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qu’Amir</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r>
                        <a:rPr lang="en-GB" sz="2000" b="1" dirty="0">
                          <a:solidFill>
                            <a:schemeClr val="accent1">
                              <a:lumMod val="50000"/>
                            </a:schemeClr>
                          </a:solidFill>
                        </a:rPr>
                        <a:t>5</a:t>
                      </a:r>
                    </a:p>
                  </a:txBody>
                  <a:tcPr anchor="ctr"/>
                </a:tc>
                <a:tc>
                  <a:txBody>
                    <a:bodyPr/>
                    <a:lstStyle/>
                    <a:p>
                      <a:pPr algn="ctr"/>
                      <a:r>
                        <a:rPr lang="en-GB" sz="2000">
                          <a:solidFill>
                            <a:schemeClr val="accent1">
                              <a:lumMod val="50000"/>
                            </a:schemeClr>
                          </a:solidFill>
                        </a:rPr>
                        <a:t>Abdel joue souvent ...</a:t>
                      </a:r>
                    </a:p>
                  </a:txBody>
                  <a:tcPr anchor="ctr"/>
                </a:tc>
                <a:tc>
                  <a:txBody>
                    <a:bodyPr/>
                    <a:lstStyle/>
                    <a:p>
                      <a:pPr algn="ctr"/>
                      <a:r>
                        <a:rPr lang="en-GB" sz="2000">
                          <a:solidFill>
                            <a:schemeClr val="accent1">
                              <a:lumMod val="50000"/>
                            </a:schemeClr>
                          </a:solidFill>
                        </a:rPr>
                        <a:t>qu’Amir</a:t>
                      </a:r>
                    </a:p>
                  </a:txBody>
                  <a:tcPr anchor="ctr"/>
                </a:tc>
                <a:tc>
                  <a:txBody>
                    <a:bodyPr/>
                    <a:lstStyle/>
                    <a:p>
                      <a:pPr algn="ctr"/>
                      <a:r>
                        <a:rPr lang="en-GB" sz="2000">
                          <a:solidFill>
                            <a:schemeClr val="accent1">
                              <a:lumMod val="50000"/>
                            </a:schemeClr>
                          </a:solidFill>
                        </a:rPr>
                        <a:t>au foot</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r>
                        <a:rPr lang="en-GB" sz="2000" b="1" dirty="0">
                          <a:solidFill>
                            <a:schemeClr val="accent1">
                              <a:lumMod val="50000"/>
                            </a:schemeClr>
                          </a:solidFill>
                        </a:rPr>
                        <a:t>6</a:t>
                      </a:r>
                    </a:p>
                  </a:txBody>
                  <a:tcPr anchor="ctr"/>
                </a:tc>
                <a:tc>
                  <a:txBody>
                    <a:bodyPr/>
                    <a:lstStyle/>
                    <a:p>
                      <a:pPr algn="ctr"/>
                      <a:r>
                        <a:rPr lang="en-GB" sz="2000" dirty="0">
                          <a:solidFill>
                            <a:schemeClr val="accent1">
                              <a:lumMod val="50000"/>
                            </a:schemeClr>
                          </a:solidFill>
                        </a:rPr>
                        <a:t>Amir </a:t>
                      </a:r>
                      <a:r>
                        <a:rPr lang="en-GB" sz="2000" dirty="0" err="1">
                          <a:solidFill>
                            <a:schemeClr val="accent1">
                              <a:lumMod val="50000"/>
                            </a:schemeClr>
                          </a:solidFill>
                        </a:rPr>
                        <a:t>prend</a:t>
                      </a:r>
                      <a:r>
                        <a:rPr lang="en-GB" sz="2000" dirty="0">
                          <a:solidFill>
                            <a:schemeClr val="accent1">
                              <a:lumMod val="50000"/>
                            </a:schemeClr>
                          </a:solidFill>
                        </a:rPr>
                        <a:t> des </a:t>
                      </a:r>
                      <a:r>
                        <a:rPr lang="en-GB" sz="2000" dirty="0" err="1">
                          <a:solidFill>
                            <a:schemeClr val="accent1">
                              <a:lumMod val="50000"/>
                            </a:schemeClr>
                          </a:solidFill>
                        </a:rPr>
                        <a:t>décisions</a:t>
                      </a:r>
                      <a:r>
                        <a:rPr lang="en-GB" sz="2000" baseline="0" dirty="0">
                          <a:solidFill>
                            <a:schemeClr val="accent1">
                              <a:lumMod val="50000"/>
                            </a:schemeClr>
                          </a:solidFill>
                        </a:rPr>
                        <a:t> plus </a:t>
                      </a:r>
                      <a:r>
                        <a:rPr lang="en-GB" sz="2000" baseline="0" dirty="0" err="1">
                          <a:solidFill>
                            <a:schemeClr val="accent1">
                              <a:lumMod val="50000"/>
                            </a:schemeClr>
                          </a:solidFill>
                        </a:rPr>
                        <a:t>facilement</a:t>
                      </a:r>
                      <a:r>
                        <a:rPr lang="en-GB" sz="2000" baseline="0" dirty="0">
                          <a:solidFill>
                            <a:schemeClr val="accent1">
                              <a:lumMod val="50000"/>
                            </a:schemeClr>
                          </a:solidFill>
                        </a:rPr>
                        <a:t> ...</a:t>
                      </a:r>
                      <a:endParaRPr lang="en-GB" sz="2000" dirty="0">
                        <a:solidFill>
                          <a:schemeClr val="accent1">
                            <a:lumMod val="50000"/>
                          </a:schemeClr>
                        </a:solidFill>
                      </a:endParaRPr>
                    </a:p>
                  </a:txBody>
                  <a:tcPr anchor="ctr"/>
                </a:tc>
                <a:tc>
                  <a:txBody>
                    <a:bodyPr/>
                    <a:lstStyle/>
                    <a:p>
                      <a:pPr algn="ctr"/>
                      <a:r>
                        <a:rPr lang="en-GB" sz="2000">
                          <a:solidFill>
                            <a:schemeClr val="accent1">
                              <a:lumMod val="50000"/>
                            </a:schemeClr>
                          </a:solidFill>
                        </a:rPr>
                        <a:t>qu’Abdel</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à </a:t>
                      </a:r>
                      <a:r>
                        <a:rPr lang="en-GB" sz="2000" dirty="0" err="1">
                          <a:solidFill>
                            <a:schemeClr val="accent1">
                              <a:lumMod val="50000"/>
                            </a:schemeClr>
                          </a:solidFill>
                        </a:rPr>
                        <a:t>l’école</a:t>
                      </a: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r>
                        <a:rPr lang="en-GB" sz="2000" b="1" dirty="0">
                          <a:solidFill>
                            <a:schemeClr val="accent1">
                              <a:lumMod val="50000"/>
                            </a:schemeClr>
                          </a:solidFill>
                        </a:rPr>
                        <a:t>7</a:t>
                      </a:r>
                    </a:p>
                  </a:txBody>
                  <a:tcPr anchor="ctr"/>
                </a:tc>
                <a:tc>
                  <a:txBody>
                    <a:bodyPr/>
                    <a:lstStyle/>
                    <a:p>
                      <a:pPr algn="ctr"/>
                      <a:r>
                        <a:rPr lang="en-GB" sz="2000">
                          <a:solidFill>
                            <a:schemeClr val="accent1">
                              <a:lumMod val="50000"/>
                            </a:schemeClr>
                          </a:solidFill>
                        </a:rPr>
                        <a:t>Noura</a:t>
                      </a:r>
                      <a:r>
                        <a:rPr lang="en-GB" sz="2000" baseline="0">
                          <a:solidFill>
                            <a:schemeClr val="accent1">
                              <a:lumMod val="50000"/>
                            </a:schemeClr>
                          </a:solidFill>
                        </a:rPr>
                        <a:t> lit souvent ...</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à la </a:t>
                      </a:r>
                      <a:r>
                        <a:rPr lang="en-GB" sz="2000" dirty="0" err="1">
                          <a:solidFill>
                            <a:schemeClr val="accent1">
                              <a:lumMod val="50000"/>
                            </a:schemeClr>
                          </a:solidFill>
                        </a:rPr>
                        <a:t>maison</a:t>
                      </a:r>
                      <a:endParaRPr lang="en-GB" sz="2000" dirty="0">
                        <a:solidFill>
                          <a:schemeClr val="accent1">
                            <a:lumMod val="50000"/>
                          </a:schemeClr>
                        </a:solidFill>
                      </a:endParaRPr>
                    </a:p>
                  </a:txBody>
                  <a:tcPr anchor="ctr"/>
                </a:tc>
                <a:tc>
                  <a:txBody>
                    <a:bodyPr/>
                    <a:lstStyle/>
                    <a:p>
                      <a:pPr algn="ctr"/>
                      <a:r>
                        <a:rPr lang="en-GB" sz="2000">
                          <a:solidFill>
                            <a:schemeClr val="accent1">
                              <a:lumMod val="50000"/>
                            </a:schemeClr>
                          </a:solidFill>
                        </a:rPr>
                        <a:t>que Léa</a:t>
                      </a: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r>
                        <a:rPr lang="en-GB" sz="2000" b="1" dirty="0">
                          <a:solidFill>
                            <a:schemeClr val="accent1">
                              <a:lumMod val="50000"/>
                            </a:schemeClr>
                          </a:solidFill>
                        </a:rPr>
                        <a:t>8</a:t>
                      </a:r>
                    </a:p>
                  </a:txBody>
                  <a:tcPr anchor="ctr"/>
                </a:tc>
                <a:tc>
                  <a:txBody>
                    <a:bodyPr/>
                    <a:lstStyle/>
                    <a:p>
                      <a:pPr algn="ctr"/>
                      <a:r>
                        <a:rPr lang="en-GB" sz="2000">
                          <a:solidFill>
                            <a:schemeClr val="accent1">
                              <a:lumMod val="50000"/>
                            </a:schemeClr>
                          </a:solidFill>
                        </a:rPr>
                        <a:t>Abdel</a:t>
                      </a:r>
                      <a:r>
                        <a:rPr lang="en-GB" sz="2000" baseline="0">
                          <a:solidFill>
                            <a:schemeClr val="accent1">
                              <a:lumMod val="50000"/>
                            </a:schemeClr>
                          </a:solidFill>
                        </a:rPr>
                        <a:t> voyage plus souvent ...</a:t>
                      </a: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que </a:t>
                      </a:r>
                      <a:r>
                        <a:rPr lang="en-GB" sz="2000" dirty="0" err="1">
                          <a:solidFill>
                            <a:schemeClr val="accent1">
                              <a:lumMod val="50000"/>
                            </a:schemeClr>
                          </a:solidFill>
                        </a:rPr>
                        <a:t>Léa</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le week-end</a:t>
                      </a:r>
                    </a:p>
                  </a:txBody>
                  <a:tcPr anchor="ctr"/>
                </a:tc>
                <a:extLst>
                  <a:ext uri="{0D108BD9-81ED-4DB2-BD59-A6C34878D82A}">
                    <a16:rowId xmlns:a16="http://schemas.microsoft.com/office/drawing/2014/main" val="1736239533"/>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80822"/>
            <a:ext cx="5743074" cy="707849"/>
          </a:xfrm>
        </p:spPr>
        <p:txBody>
          <a:bodyPr>
            <a:normAutofit/>
          </a:bodyPr>
          <a:lstStyle/>
          <a:p>
            <a:r>
              <a:rPr lang="en-GB" sz="3600" b="1" dirty="0">
                <a:solidFill>
                  <a:schemeClr val="bg1"/>
                </a:solidFill>
              </a:rPr>
              <a:t>Amandine et </a:t>
            </a:r>
            <a:r>
              <a:rPr lang="en-GB" sz="3600" b="1" dirty="0" err="1">
                <a:solidFill>
                  <a:schemeClr val="bg1"/>
                </a:solidFill>
              </a:rPr>
              <a:t>sa</a:t>
            </a:r>
            <a:r>
              <a:rPr lang="en-GB" sz="3600" b="1" dirty="0">
                <a:solidFill>
                  <a:schemeClr val="bg1"/>
                </a:solidFill>
              </a:rPr>
              <a:t> </a:t>
            </a:r>
            <a:r>
              <a:rPr lang="en-GB" sz="3600" b="1" dirty="0" err="1">
                <a:solidFill>
                  <a:schemeClr val="bg1"/>
                </a:solidFill>
              </a:rPr>
              <a:t>famille</a:t>
            </a:r>
            <a:endParaRPr lang="en-GB" sz="3600" b="1" dirty="0">
              <a:solidFill>
                <a:schemeClr val="bg1"/>
              </a:solidFill>
            </a:endParaRPr>
          </a:p>
        </p:txBody>
      </p:sp>
      <p:sp>
        <p:nvSpPr>
          <p:cNvPr id="2" name="TextBox 1"/>
          <p:cNvSpPr txBox="1"/>
          <p:nvPr/>
        </p:nvSpPr>
        <p:spPr>
          <a:xfrm>
            <a:off x="78053" y="1215562"/>
            <a:ext cx="120358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Amandine parle des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membres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Finis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phrases.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B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deux?</a:t>
            </a:r>
          </a:p>
        </p:txBody>
      </p:sp>
      <p:sp>
        <p:nvSpPr>
          <p:cNvPr id="26" name="Oval 25">
            <a:hlinkClick r:id="" action="ppaction://noaction">
              <a:snd r:embed="rId4" name="answer 1 qu'amir.wav"/>
            </a:hlinkClick>
            <a:extLst>
              <a:ext uri="{FF2B5EF4-FFF2-40B4-BE49-F238E27FC236}">
                <a16:creationId xmlns:a16="http://schemas.microsoft.com/office/drawing/2014/main" id="{F6DEFE40-0A81-4CA5-BEF7-35949876E8DC}"/>
              </a:ext>
            </a:extLst>
          </p:cNvPr>
          <p:cNvSpPr/>
          <p:nvPr/>
        </p:nvSpPr>
        <p:spPr>
          <a:xfrm>
            <a:off x="7722018" y="2329719"/>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Oval 26">
            <a:hlinkClick r:id="" action="ppaction://noaction">
              <a:snd r:embed="rId5" name="answer 1 aujourd'hui.wav"/>
            </a:hlinkClick>
            <a:extLst>
              <a:ext uri="{FF2B5EF4-FFF2-40B4-BE49-F238E27FC236}">
                <a16:creationId xmlns:a16="http://schemas.microsoft.com/office/drawing/2014/main" id="{F6DEFE40-0A81-4CA5-BEF7-35949876E8DC}"/>
              </a:ext>
            </a:extLst>
          </p:cNvPr>
          <p:cNvSpPr/>
          <p:nvPr/>
        </p:nvSpPr>
        <p:spPr>
          <a:xfrm>
            <a:off x="9761720" y="2339269"/>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Oval 27">
            <a:hlinkClick r:id="" action="ppaction://noaction">
              <a:snd r:embed="rId6" name="answer 2.wav"/>
            </a:hlinkClick>
            <a:extLst>
              <a:ext uri="{FF2B5EF4-FFF2-40B4-BE49-F238E27FC236}">
                <a16:creationId xmlns:a16="http://schemas.microsoft.com/office/drawing/2014/main" id="{F6DEFE40-0A81-4CA5-BEF7-35949876E8DC}"/>
              </a:ext>
            </a:extLst>
          </p:cNvPr>
          <p:cNvSpPr/>
          <p:nvPr/>
        </p:nvSpPr>
        <p:spPr>
          <a:xfrm>
            <a:off x="7701842" y="2846271"/>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Oval 28">
            <a:hlinkClick r:id="" action="ppaction://noaction">
              <a:snd r:embed="rId7" name="answer 3.wav"/>
            </a:hlinkClick>
            <a:extLst>
              <a:ext uri="{FF2B5EF4-FFF2-40B4-BE49-F238E27FC236}">
                <a16:creationId xmlns:a16="http://schemas.microsoft.com/office/drawing/2014/main" id="{F6DEFE40-0A81-4CA5-BEF7-35949876E8DC}"/>
              </a:ext>
            </a:extLst>
          </p:cNvPr>
          <p:cNvSpPr/>
          <p:nvPr/>
        </p:nvSpPr>
        <p:spPr>
          <a:xfrm>
            <a:off x="9805204" y="3362132"/>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Oval 29">
            <a:hlinkClick r:id="" action="ppaction://noaction">
              <a:snd r:embed="rId8" name="answer 4 en francais.wav"/>
            </a:hlinkClick>
            <a:extLst>
              <a:ext uri="{FF2B5EF4-FFF2-40B4-BE49-F238E27FC236}">
                <a16:creationId xmlns:a16="http://schemas.microsoft.com/office/drawing/2014/main" id="{F6DEFE40-0A81-4CA5-BEF7-35949876E8DC}"/>
              </a:ext>
            </a:extLst>
          </p:cNvPr>
          <p:cNvSpPr/>
          <p:nvPr/>
        </p:nvSpPr>
        <p:spPr>
          <a:xfrm>
            <a:off x="7701841" y="3861046"/>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Oval 30">
            <a:hlinkClick r:id="" action="ppaction://noaction">
              <a:snd r:embed="rId9" name="answer 4 qu'amir.wav"/>
            </a:hlinkClick>
            <a:extLst>
              <a:ext uri="{FF2B5EF4-FFF2-40B4-BE49-F238E27FC236}">
                <a16:creationId xmlns:a16="http://schemas.microsoft.com/office/drawing/2014/main" id="{F6DEFE40-0A81-4CA5-BEF7-35949876E8DC}"/>
              </a:ext>
            </a:extLst>
          </p:cNvPr>
          <p:cNvSpPr/>
          <p:nvPr/>
        </p:nvSpPr>
        <p:spPr>
          <a:xfrm>
            <a:off x="9805205" y="3861046"/>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Oval 31">
            <a:hlinkClick r:id="" action="ppaction://noaction">
              <a:snd r:embed="rId10" name="answer 5.wav"/>
            </a:hlinkClick>
            <a:extLst>
              <a:ext uri="{FF2B5EF4-FFF2-40B4-BE49-F238E27FC236}">
                <a16:creationId xmlns:a16="http://schemas.microsoft.com/office/drawing/2014/main" id="{F6DEFE40-0A81-4CA5-BEF7-35949876E8DC}"/>
              </a:ext>
            </a:extLst>
          </p:cNvPr>
          <p:cNvSpPr/>
          <p:nvPr/>
        </p:nvSpPr>
        <p:spPr>
          <a:xfrm>
            <a:off x="9809063" y="4339624"/>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Oval 32">
            <a:hlinkClick r:id="" action="ppaction://noaction">
              <a:snd r:embed="rId11" name="answer 6 qu'abdel.wav"/>
            </a:hlinkClick>
            <a:extLst>
              <a:ext uri="{FF2B5EF4-FFF2-40B4-BE49-F238E27FC236}">
                <a16:creationId xmlns:a16="http://schemas.microsoft.com/office/drawing/2014/main" id="{F6DEFE40-0A81-4CA5-BEF7-35949876E8DC}"/>
              </a:ext>
            </a:extLst>
          </p:cNvPr>
          <p:cNvSpPr/>
          <p:nvPr/>
        </p:nvSpPr>
        <p:spPr>
          <a:xfrm>
            <a:off x="7701840" y="4839601"/>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Oval 33">
            <a:hlinkClick r:id="" action="ppaction://noaction">
              <a:snd r:embed="rId12" name="answer 6 a l'ecole.wav"/>
            </a:hlinkClick>
            <a:extLst>
              <a:ext uri="{FF2B5EF4-FFF2-40B4-BE49-F238E27FC236}">
                <a16:creationId xmlns:a16="http://schemas.microsoft.com/office/drawing/2014/main" id="{F6DEFE40-0A81-4CA5-BEF7-35949876E8DC}"/>
              </a:ext>
            </a:extLst>
          </p:cNvPr>
          <p:cNvSpPr/>
          <p:nvPr/>
        </p:nvSpPr>
        <p:spPr>
          <a:xfrm>
            <a:off x="9809066" y="4835251"/>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Oval 34">
            <a:hlinkClick r:id="" action="ppaction://noaction">
              <a:snd r:embed="rId13" name="answer 7.wav"/>
            </a:hlinkClick>
            <a:extLst>
              <a:ext uri="{FF2B5EF4-FFF2-40B4-BE49-F238E27FC236}">
                <a16:creationId xmlns:a16="http://schemas.microsoft.com/office/drawing/2014/main" id="{F6DEFE40-0A81-4CA5-BEF7-35949876E8DC}"/>
              </a:ext>
            </a:extLst>
          </p:cNvPr>
          <p:cNvSpPr/>
          <p:nvPr/>
        </p:nvSpPr>
        <p:spPr>
          <a:xfrm>
            <a:off x="7701839" y="5341451"/>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Oval 35">
            <a:hlinkClick r:id="" action="ppaction://noaction">
              <a:snd r:embed="rId14" name="answer 8 que lea.wav"/>
            </a:hlinkClick>
            <a:extLst>
              <a:ext uri="{FF2B5EF4-FFF2-40B4-BE49-F238E27FC236}">
                <a16:creationId xmlns:a16="http://schemas.microsoft.com/office/drawing/2014/main" id="{F6DEFE40-0A81-4CA5-BEF7-35949876E8DC}"/>
              </a:ext>
            </a:extLst>
          </p:cNvPr>
          <p:cNvSpPr/>
          <p:nvPr/>
        </p:nvSpPr>
        <p:spPr>
          <a:xfrm>
            <a:off x="7701838" y="5814590"/>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Oval 36">
            <a:hlinkClick r:id="" action="ppaction://noaction">
              <a:snd r:embed="rId15" name="answer 8 le weekend.wav"/>
            </a:hlinkClick>
            <a:extLst>
              <a:ext uri="{FF2B5EF4-FFF2-40B4-BE49-F238E27FC236}">
                <a16:creationId xmlns:a16="http://schemas.microsoft.com/office/drawing/2014/main" id="{F6DEFE40-0A81-4CA5-BEF7-35949876E8DC}"/>
              </a:ext>
            </a:extLst>
          </p:cNvPr>
          <p:cNvSpPr/>
          <p:nvPr/>
        </p:nvSpPr>
        <p:spPr>
          <a:xfrm>
            <a:off x="9865895" y="5816031"/>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 name="Picture 4" descr="A close up of a toy&#10;&#10;Description automatically generated">
            <a:extLst>
              <a:ext uri="{FF2B5EF4-FFF2-40B4-BE49-F238E27FC236}">
                <a16:creationId xmlns:a16="http://schemas.microsoft.com/office/drawing/2014/main" id="{DB4DC31E-C721-491A-840F-DDAB1EE9323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133" y="4511372"/>
            <a:ext cx="1660158" cy="1660158"/>
          </a:xfrm>
          <a:prstGeom prst="rect">
            <a:avLst/>
          </a:prstGeom>
        </p:spPr>
      </p:pic>
      <p:sp>
        <p:nvSpPr>
          <p:cNvPr id="45" name="Rounded Rectangle 46">
            <a:extLst>
              <a:ext uri="{FF2B5EF4-FFF2-40B4-BE49-F238E27FC236}">
                <a16:creationId xmlns:a16="http://schemas.microsoft.com/office/drawing/2014/main" id="{A8B923FD-4641-4D67-85BB-F3CFB20FAA14}"/>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45246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comparaisons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7383C466-F086-4806-BEAF-772611DCF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3121" y="1552746"/>
            <a:ext cx="3762263" cy="4154984"/>
          </a:xfrm>
          <a:prstGeom prst="rect">
            <a:avLst/>
          </a:prstGeom>
        </p:spPr>
      </p:pic>
      <p:pic>
        <p:nvPicPr>
          <p:cNvPr id="9" name="Picture 8">
            <a:extLst>
              <a:ext uri="{FF2B5EF4-FFF2-40B4-BE49-F238E27FC236}">
                <a16:creationId xmlns:a16="http://schemas.microsoft.com/office/drawing/2014/main" id="{BB6CEA1E-E30A-4BFA-A4B0-F81A90790D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6616" y="1552746"/>
            <a:ext cx="3762263" cy="4154984"/>
          </a:xfrm>
          <a:prstGeom prst="rect">
            <a:avLst/>
          </a:prstGeom>
        </p:spPr>
      </p:pic>
      <p:sp>
        <p:nvSpPr>
          <p:cNvPr id="10" name="TextBox 9">
            <a:extLst>
              <a:ext uri="{FF2B5EF4-FFF2-40B4-BE49-F238E27FC236}">
                <a16:creationId xmlns:a16="http://schemas.microsoft.com/office/drawing/2014/main" id="{470CFD79-B39D-43B4-A901-AAB34F4C3F66}"/>
              </a:ext>
            </a:extLst>
          </p:cNvPr>
          <p:cNvSpPr txBox="1"/>
          <p:nvPr/>
        </p:nvSpPr>
        <p:spPr>
          <a:xfrm>
            <a:off x="8020764" y="1164930"/>
            <a:ext cx="1556084" cy="461665"/>
          </a:xfrm>
          <a:prstGeom prst="rect">
            <a:avLst/>
          </a:prstGeom>
          <a:noFill/>
        </p:spPr>
        <p:txBody>
          <a:bodyPr wrap="square" rtlCol="0">
            <a:spAutoFit/>
          </a:bodyPr>
          <a:lstStyle/>
          <a:p>
            <a:pPr algn="l"/>
            <a:r>
              <a:rPr lang="fr-FR" sz="2400" b="1" dirty="0">
                <a:solidFill>
                  <a:schemeClr val="accent5">
                    <a:lumMod val="50000"/>
                  </a:schemeClr>
                </a:solidFill>
              </a:rPr>
              <a:t>Lucie</a:t>
            </a:r>
          </a:p>
        </p:txBody>
      </p:sp>
      <p:sp>
        <p:nvSpPr>
          <p:cNvPr id="11" name="TextBox 10">
            <a:extLst>
              <a:ext uri="{FF2B5EF4-FFF2-40B4-BE49-F238E27FC236}">
                <a16:creationId xmlns:a16="http://schemas.microsoft.com/office/drawing/2014/main" id="{34710C93-228D-4140-B71B-CF588C022DC7}"/>
              </a:ext>
            </a:extLst>
          </p:cNvPr>
          <p:cNvSpPr txBox="1"/>
          <p:nvPr/>
        </p:nvSpPr>
        <p:spPr>
          <a:xfrm>
            <a:off x="2602980" y="1164930"/>
            <a:ext cx="1556084" cy="461665"/>
          </a:xfrm>
          <a:prstGeom prst="rect">
            <a:avLst/>
          </a:prstGeom>
          <a:noFill/>
        </p:spPr>
        <p:txBody>
          <a:bodyPr wrap="square" rtlCol="0">
            <a:spAutoFit/>
          </a:bodyPr>
          <a:lstStyle/>
          <a:p>
            <a:pPr algn="l"/>
            <a:r>
              <a:rPr lang="fr-FR" sz="2400" b="1" dirty="0">
                <a:solidFill>
                  <a:schemeClr val="accent5">
                    <a:lumMod val="50000"/>
                  </a:schemeClr>
                </a:solidFill>
              </a:rPr>
              <a:t>Michelle</a:t>
            </a:r>
          </a:p>
        </p:txBody>
      </p:sp>
      <p:sp>
        <p:nvSpPr>
          <p:cNvPr id="12" name="TextBox 11">
            <a:extLst>
              <a:ext uri="{FF2B5EF4-FFF2-40B4-BE49-F238E27FC236}">
                <a16:creationId xmlns:a16="http://schemas.microsoft.com/office/drawing/2014/main" id="{5055B0AF-5878-4C93-BA8C-ACB4191F0D0D}"/>
              </a:ext>
            </a:extLst>
          </p:cNvPr>
          <p:cNvSpPr txBox="1"/>
          <p:nvPr/>
        </p:nvSpPr>
        <p:spPr>
          <a:xfrm>
            <a:off x="3733362" y="5707730"/>
            <a:ext cx="4725275" cy="461665"/>
          </a:xfrm>
          <a:prstGeom prst="rect">
            <a:avLst/>
          </a:prstGeom>
          <a:noFill/>
        </p:spPr>
        <p:txBody>
          <a:bodyPr wrap="square" rtlCol="0">
            <a:spAutoFit/>
          </a:bodyPr>
          <a:lstStyle/>
          <a:p>
            <a:pPr algn="ctr"/>
            <a:r>
              <a:rPr lang="fr-FR" sz="2400" dirty="0">
                <a:solidFill>
                  <a:schemeClr val="accent5">
                    <a:lumMod val="50000"/>
                  </a:schemeClr>
                </a:solidFill>
              </a:rPr>
              <a:t>Michelle lit </a:t>
            </a:r>
            <a:r>
              <a:rPr lang="fr-FR" sz="2400" b="1" dirty="0">
                <a:solidFill>
                  <a:schemeClr val="accent5">
                    <a:lumMod val="50000"/>
                  </a:schemeClr>
                </a:solidFill>
              </a:rPr>
              <a:t>plus vite </a:t>
            </a:r>
            <a:r>
              <a:rPr lang="fr-FR" sz="2400" dirty="0">
                <a:solidFill>
                  <a:schemeClr val="accent5">
                    <a:lumMod val="50000"/>
                  </a:schemeClr>
                </a:solidFill>
              </a:rPr>
              <a:t>que Lucie.</a:t>
            </a:r>
          </a:p>
        </p:txBody>
      </p:sp>
      <p:sp>
        <p:nvSpPr>
          <p:cNvPr id="14" name="Arrow: Up 13">
            <a:extLst>
              <a:ext uri="{FF2B5EF4-FFF2-40B4-BE49-F238E27FC236}">
                <a16:creationId xmlns:a16="http://schemas.microsoft.com/office/drawing/2014/main" id="{8AF744B5-08C9-4FCC-83A2-759DD0F02E25}"/>
              </a:ext>
            </a:extLst>
          </p:cNvPr>
          <p:cNvSpPr/>
          <p:nvPr/>
        </p:nvSpPr>
        <p:spPr>
          <a:xfrm rot="18737137">
            <a:off x="4100837" y="2770995"/>
            <a:ext cx="671772" cy="867128"/>
          </a:xfrm>
          <a:prstGeom prst="up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3795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comparaisons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B7515E3E-13FA-423F-9554-6BFDCE0F1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667" y="1290636"/>
            <a:ext cx="2686050" cy="4276725"/>
          </a:xfrm>
          <a:prstGeom prst="rect">
            <a:avLst/>
          </a:prstGeom>
        </p:spPr>
      </p:pic>
      <p:pic>
        <p:nvPicPr>
          <p:cNvPr id="10" name="Picture 9">
            <a:extLst>
              <a:ext uri="{FF2B5EF4-FFF2-40B4-BE49-F238E27FC236}">
                <a16:creationId xmlns:a16="http://schemas.microsoft.com/office/drawing/2014/main" id="{B12E6407-0A00-45BF-BD24-AA6294C1A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146" y="1290636"/>
            <a:ext cx="2686050" cy="4276725"/>
          </a:xfrm>
          <a:prstGeom prst="rect">
            <a:avLst/>
          </a:prstGeom>
        </p:spPr>
      </p:pic>
      <p:pic>
        <p:nvPicPr>
          <p:cNvPr id="11" name="Picture 10">
            <a:extLst>
              <a:ext uri="{FF2B5EF4-FFF2-40B4-BE49-F238E27FC236}">
                <a16:creationId xmlns:a16="http://schemas.microsoft.com/office/drawing/2014/main" id="{949EF640-BB8E-4AEC-A3F0-D0E1455C7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9151" y="1871669"/>
            <a:ext cx="3092117" cy="2061411"/>
          </a:xfrm>
          <a:prstGeom prst="rect">
            <a:avLst/>
          </a:prstGeom>
        </p:spPr>
      </p:pic>
      <p:pic>
        <p:nvPicPr>
          <p:cNvPr id="13" name="Picture 12">
            <a:extLst>
              <a:ext uri="{FF2B5EF4-FFF2-40B4-BE49-F238E27FC236}">
                <a16:creationId xmlns:a16="http://schemas.microsoft.com/office/drawing/2014/main" id="{21462271-23B6-4EDB-8DFF-22F21A06C430}"/>
              </a:ext>
            </a:extLst>
          </p:cNvPr>
          <p:cNvPicPr>
            <a:picLocks noChangeAspect="1"/>
          </p:cNvPicPr>
          <p:nvPr/>
        </p:nvPicPr>
        <p:blipFill rotWithShape="1">
          <a:blip r:embed="rId6">
            <a:extLst>
              <a:ext uri="{28A0092B-C50C-407E-A947-70E740481C1C}">
                <a14:useLocalDpi xmlns:a14="http://schemas.microsoft.com/office/drawing/2010/main" val="0"/>
              </a:ext>
            </a:extLst>
          </a:blip>
          <a:srcRect l="34503" r="12471" b="16959"/>
          <a:stretch/>
        </p:blipFill>
        <p:spPr>
          <a:xfrm>
            <a:off x="3755863" y="1730991"/>
            <a:ext cx="2340137" cy="2061411"/>
          </a:xfrm>
          <a:prstGeom prst="rect">
            <a:avLst/>
          </a:prstGeom>
        </p:spPr>
      </p:pic>
      <p:sp>
        <p:nvSpPr>
          <p:cNvPr id="14" name="TextBox 13">
            <a:extLst>
              <a:ext uri="{FF2B5EF4-FFF2-40B4-BE49-F238E27FC236}">
                <a16:creationId xmlns:a16="http://schemas.microsoft.com/office/drawing/2014/main" id="{2ABDE62B-D83D-4588-8F0F-C06F1D113024}"/>
              </a:ext>
            </a:extLst>
          </p:cNvPr>
          <p:cNvSpPr txBox="1"/>
          <p:nvPr/>
        </p:nvSpPr>
        <p:spPr>
          <a:xfrm>
            <a:off x="9436640" y="4001924"/>
            <a:ext cx="1556084" cy="461665"/>
          </a:xfrm>
          <a:prstGeom prst="rect">
            <a:avLst/>
          </a:prstGeom>
          <a:noFill/>
        </p:spPr>
        <p:txBody>
          <a:bodyPr wrap="square" rtlCol="0">
            <a:spAutoFit/>
          </a:bodyPr>
          <a:lstStyle/>
          <a:p>
            <a:pPr algn="l"/>
            <a:r>
              <a:rPr lang="fr-FR" sz="2400" b="1" dirty="0">
                <a:solidFill>
                  <a:schemeClr val="accent5">
                    <a:lumMod val="50000"/>
                  </a:schemeClr>
                </a:solidFill>
              </a:rPr>
              <a:t>Isabelle</a:t>
            </a:r>
          </a:p>
        </p:txBody>
      </p:sp>
      <p:sp>
        <p:nvSpPr>
          <p:cNvPr id="15" name="TextBox 14">
            <a:extLst>
              <a:ext uri="{FF2B5EF4-FFF2-40B4-BE49-F238E27FC236}">
                <a16:creationId xmlns:a16="http://schemas.microsoft.com/office/drawing/2014/main" id="{B259C40E-5E93-4CA7-9351-8CDCB5E18526}"/>
              </a:ext>
            </a:extLst>
          </p:cNvPr>
          <p:cNvSpPr txBox="1"/>
          <p:nvPr/>
        </p:nvSpPr>
        <p:spPr>
          <a:xfrm>
            <a:off x="2979071" y="4001924"/>
            <a:ext cx="1716883" cy="461665"/>
          </a:xfrm>
          <a:prstGeom prst="rect">
            <a:avLst/>
          </a:prstGeom>
          <a:noFill/>
        </p:spPr>
        <p:txBody>
          <a:bodyPr wrap="square" rtlCol="0">
            <a:spAutoFit/>
          </a:bodyPr>
          <a:lstStyle/>
          <a:p>
            <a:pPr algn="l"/>
            <a:r>
              <a:rPr lang="fr-FR" sz="2400" b="1" dirty="0">
                <a:solidFill>
                  <a:schemeClr val="accent5">
                    <a:lumMod val="50000"/>
                  </a:schemeClr>
                </a:solidFill>
              </a:rPr>
              <a:t>Fran</a:t>
            </a:r>
            <a:r>
              <a:rPr lang="fr-FR" sz="2400" b="1" dirty="0">
                <a:solidFill>
                  <a:schemeClr val="accent5">
                    <a:lumMod val="50000"/>
                  </a:schemeClr>
                </a:solidFill>
                <a:latin typeface="Century Gothic" panose="020B0502020202020204" pitchFamily="34" charset="0"/>
              </a:rPr>
              <a:t>çoise</a:t>
            </a:r>
            <a:endParaRPr lang="fr-FR" sz="2400" b="1" dirty="0">
              <a:solidFill>
                <a:schemeClr val="accent5">
                  <a:lumMod val="50000"/>
                </a:schemeClr>
              </a:solidFill>
            </a:endParaRPr>
          </a:p>
        </p:txBody>
      </p:sp>
      <p:sp>
        <p:nvSpPr>
          <p:cNvPr id="16" name="TextBox 15">
            <a:extLst>
              <a:ext uri="{FF2B5EF4-FFF2-40B4-BE49-F238E27FC236}">
                <a16:creationId xmlns:a16="http://schemas.microsoft.com/office/drawing/2014/main" id="{C3C03E10-7FA1-427C-95DF-8F1D9C83F36F}"/>
              </a:ext>
            </a:extLst>
          </p:cNvPr>
          <p:cNvSpPr txBox="1"/>
          <p:nvPr/>
        </p:nvSpPr>
        <p:spPr>
          <a:xfrm>
            <a:off x="2979071" y="5709600"/>
            <a:ext cx="6457245" cy="461665"/>
          </a:xfrm>
          <a:prstGeom prst="rect">
            <a:avLst/>
          </a:prstGeom>
          <a:noFill/>
        </p:spPr>
        <p:txBody>
          <a:bodyPr wrap="square" rtlCol="0">
            <a:spAutoFit/>
          </a:bodyPr>
          <a:lstStyle/>
          <a:p>
            <a:pPr algn="ctr"/>
            <a:r>
              <a:rPr lang="fr-FR" sz="2400" dirty="0">
                <a:solidFill>
                  <a:schemeClr val="accent5">
                    <a:lumMod val="50000"/>
                  </a:schemeClr>
                </a:solidFill>
              </a:rPr>
              <a:t>Isabelle chante </a:t>
            </a:r>
            <a:r>
              <a:rPr lang="fr-FR" sz="2400" b="1" dirty="0">
                <a:solidFill>
                  <a:schemeClr val="accent5">
                    <a:lumMod val="50000"/>
                  </a:schemeClr>
                </a:solidFill>
              </a:rPr>
              <a:t>mieux que </a:t>
            </a:r>
            <a:r>
              <a:rPr lang="fr-FR" sz="2400" dirty="0">
                <a:solidFill>
                  <a:schemeClr val="accent5">
                    <a:lumMod val="50000"/>
                  </a:schemeClr>
                </a:solidFill>
              </a:rPr>
              <a:t>Fran</a:t>
            </a:r>
            <a:r>
              <a:rPr lang="fr-FR" sz="2400" dirty="0">
                <a:solidFill>
                  <a:schemeClr val="accent5">
                    <a:lumMod val="50000"/>
                  </a:schemeClr>
                </a:solidFill>
                <a:latin typeface="Century Gothic" panose="020B0502020202020204" pitchFamily="34" charset="0"/>
              </a:rPr>
              <a:t>çoise.</a:t>
            </a:r>
            <a:endParaRPr lang="fr-FR" sz="2400" dirty="0">
              <a:solidFill>
                <a:schemeClr val="accent5">
                  <a:lumMod val="50000"/>
                </a:schemeClr>
              </a:solidFill>
            </a:endParaRPr>
          </a:p>
        </p:txBody>
      </p:sp>
      <p:pic>
        <p:nvPicPr>
          <p:cNvPr id="19" name="Picture 2" descr="Thumbs Up Clip Art">
            <a:extLst>
              <a:ext uri="{FF2B5EF4-FFF2-40B4-BE49-F238E27FC236}">
                <a16:creationId xmlns:a16="http://schemas.microsoft.com/office/drawing/2014/main" id="{AA71FFF5-8A06-460E-9C6F-CBED5E087A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74544" y="2902374"/>
            <a:ext cx="486129" cy="8912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humbs Up Clip Art">
            <a:extLst>
              <a:ext uri="{FF2B5EF4-FFF2-40B4-BE49-F238E27FC236}">
                <a16:creationId xmlns:a16="http://schemas.microsoft.com/office/drawing/2014/main" id="{F9309BC0-E443-4114-9572-D457AFF68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5496268" y="2901165"/>
            <a:ext cx="486129" cy="891237"/>
          </a:xfrm>
          <a:prstGeom prst="rect">
            <a:avLst/>
          </a:prstGeom>
          <a:noFill/>
          <a:extLst>
            <a:ext uri="{909E8E84-426E-40DD-AFC4-6F175D3DCCD1}">
              <a14:hiddenFill xmlns:a14="http://schemas.microsoft.com/office/drawing/2010/main">
                <a:solidFill>
                  <a:srgbClr val="FFFFFF"/>
                </a:solidFill>
              </a14:hiddenFill>
            </a:ext>
          </a:extLst>
        </p:spPr>
      </p:pic>
      <p:sp>
        <p:nvSpPr>
          <p:cNvPr id="22" name="Arrow: Up 21">
            <a:extLst>
              <a:ext uri="{FF2B5EF4-FFF2-40B4-BE49-F238E27FC236}">
                <a16:creationId xmlns:a16="http://schemas.microsoft.com/office/drawing/2014/main" id="{0580A9C8-4ACD-4F9A-ABA1-3041F8BB5311}"/>
              </a:ext>
            </a:extLst>
          </p:cNvPr>
          <p:cNvSpPr/>
          <p:nvPr/>
        </p:nvSpPr>
        <p:spPr>
          <a:xfrm rot="18737137">
            <a:off x="8330299" y="4449225"/>
            <a:ext cx="671772" cy="867128"/>
          </a:xfrm>
          <a:prstGeom prst="up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6107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comparaisons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A7EBD6B9-39E4-4CF8-A333-2161D89D1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2310" y="1966911"/>
            <a:ext cx="2495550" cy="2924175"/>
          </a:xfrm>
          <a:prstGeom prst="rect">
            <a:avLst/>
          </a:prstGeom>
        </p:spPr>
      </p:pic>
      <p:pic>
        <p:nvPicPr>
          <p:cNvPr id="9" name="Picture 8">
            <a:extLst>
              <a:ext uri="{FF2B5EF4-FFF2-40B4-BE49-F238E27FC236}">
                <a16:creationId xmlns:a16="http://schemas.microsoft.com/office/drawing/2014/main" id="{F16A0DD9-537F-40B1-9B54-AC98C16A2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140" y="1966911"/>
            <a:ext cx="2495550" cy="2924175"/>
          </a:xfrm>
          <a:prstGeom prst="rect">
            <a:avLst/>
          </a:prstGeom>
        </p:spPr>
      </p:pic>
      <p:pic>
        <p:nvPicPr>
          <p:cNvPr id="11" name="Picture 10">
            <a:extLst>
              <a:ext uri="{FF2B5EF4-FFF2-40B4-BE49-F238E27FC236}">
                <a16:creationId xmlns:a16="http://schemas.microsoft.com/office/drawing/2014/main" id="{7DDF5975-8684-43EF-ADC8-2AF5C5D5DC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866305">
            <a:off x="1890378" y="3398040"/>
            <a:ext cx="991686" cy="495843"/>
          </a:xfrm>
          <a:prstGeom prst="rect">
            <a:avLst/>
          </a:prstGeom>
        </p:spPr>
      </p:pic>
      <p:pic>
        <p:nvPicPr>
          <p:cNvPr id="12" name="Picture 11">
            <a:extLst>
              <a:ext uri="{FF2B5EF4-FFF2-40B4-BE49-F238E27FC236}">
                <a16:creationId xmlns:a16="http://schemas.microsoft.com/office/drawing/2014/main" id="{9F5BC0EB-96CC-4B89-928B-383153C17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866305">
            <a:off x="7922208" y="3398040"/>
            <a:ext cx="991686" cy="495843"/>
          </a:xfrm>
          <a:prstGeom prst="rect">
            <a:avLst/>
          </a:prstGeom>
        </p:spPr>
      </p:pic>
      <p:sp>
        <p:nvSpPr>
          <p:cNvPr id="13" name="TextBox 12">
            <a:extLst>
              <a:ext uri="{FF2B5EF4-FFF2-40B4-BE49-F238E27FC236}">
                <a16:creationId xmlns:a16="http://schemas.microsoft.com/office/drawing/2014/main" id="{6BC0B1D1-FED3-40C2-ADA0-A6ED64C59B49}"/>
              </a:ext>
            </a:extLst>
          </p:cNvPr>
          <p:cNvSpPr txBox="1"/>
          <p:nvPr/>
        </p:nvSpPr>
        <p:spPr>
          <a:xfrm>
            <a:off x="8333873" y="1513779"/>
            <a:ext cx="1556084" cy="461665"/>
          </a:xfrm>
          <a:prstGeom prst="rect">
            <a:avLst/>
          </a:prstGeom>
          <a:noFill/>
        </p:spPr>
        <p:txBody>
          <a:bodyPr wrap="square" rtlCol="0">
            <a:spAutoFit/>
          </a:bodyPr>
          <a:lstStyle/>
          <a:p>
            <a:pPr algn="l"/>
            <a:r>
              <a:rPr lang="fr-FR" sz="2400" b="1" dirty="0">
                <a:solidFill>
                  <a:schemeClr val="accent5">
                    <a:lumMod val="50000"/>
                  </a:schemeClr>
                </a:solidFill>
              </a:rPr>
              <a:t>Yvette</a:t>
            </a:r>
          </a:p>
        </p:txBody>
      </p:sp>
      <p:sp>
        <p:nvSpPr>
          <p:cNvPr id="14" name="TextBox 13">
            <a:extLst>
              <a:ext uri="{FF2B5EF4-FFF2-40B4-BE49-F238E27FC236}">
                <a16:creationId xmlns:a16="http://schemas.microsoft.com/office/drawing/2014/main" id="{57925931-14AF-4935-AD67-9C00D3F1AD5C}"/>
              </a:ext>
            </a:extLst>
          </p:cNvPr>
          <p:cNvSpPr txBox="1"/>
          <p:nvPr/>
        </p:nvSpPr>
        <p:spPr>
          <a:xfrm>
            <a:off x="2245670" y="1505246"/>
            <a:ext cx="1556084" cy="461665"/>
          </a:xfrm>
          <a:prstGeom prst="rect">
            <a:avLst/>
          </a:prstGeom>
          <a:noFill/>
        </p:spPr>
        <p:txBody>
          <a:bodyPr wrap="square" rtlCol="0">
            <a:spAutoFit/>
          </a:bodyPr>
          <a:lstStyle/>
          <a:p>
            <a:pPr algn="l"/>
            <a:r>
              <a:rPr lang="fr-FR" sz="2400" b="1" dirty="0">
                <a:solidFill>
                  <a:schemeClr val="accent5">
                    <a:lumMod val="50000"/>
                  </a:schemeClr>
                </a:solidFill>
              </a:rPr>
              <a:t>Odile</a:t>
            </a:r>
          </a:p>
        </p:txBody>
      </p:sp>
      <p:sp>
        <p:nvSpPr>
          <p:cNvPr id="15" name="TextBox 14">
            <a:extLst>
              <a:ext uri="{FF2B5EF4-FFF2-40B4-BE49-F238E27FC236}">
                <a16:creationId xmlns:a16="http://schemas.microsoft.com/office/drawing/2014/main" id="{646A623B-6B1C-484D-B618-2820B4FE6510}"/>
              </a:ext>
            </a:extLst>
          </p:cNvPr>
          <p:cNvSpPr txBox="1"/>
          <p:nvPr/>
        </p:nvSpPr>
        <p:spPr>
          <a:xfrm>
            <a:off x="3232677" y="5709600"/>
            <a:ext cx="5739286" cy="461665"/>
          </a:xfrm>
          <a:prstGeom prst="rect">
            <a:avLst/>
          </a:prstGeom>
          <a:noFill/>
        </p:spPr>
        <p:txBody>
          <a:bodyPr wrap="square" rtlCol="0">
            <a:spAutoFit/>
          </a:bodyPr>
          <a:lstStyle/>
          <a:p>
            <a:pPr algn="ctr"/>
            <a:r>
              <a:rPr lang="fr-FR" sz="2400" dirty="0">
                <a:solidFill>
                  <a:schemeClr val="accent5">
                    <a:lumMod val="50000"/>
                  </a:schemeClr>
                </a:solidFill>
              </a:rPr>
              <a:t>Yvette étudie </a:t>
            </a:r>
            <a:r>
              <a:rPr lang="fr-FR" sz="2400" b="1" dirty="0">
                <a:solidFill>
                  <a:schemeClr val="accent5">
                    <a:lumMod val="50000"/>
                  </a:schemeClr>
                </a:solidFill>
              </a:rPr>
              <a:t>plus vite qu’</a:t>
            </a:r>
            <a:r>
              <a:rPr lang="fr-FR" sz="2400" dirty="0">
                <a:solidFill>
                  <a:schemeClr val="accent5">
                    <a:lumMod val="50000"/>
                  </a:schemeClr>
                </a:solidFill>
              </a:rPr>
              <a:t>Odile.</a:t>
            </a:r>
          </a:p>
        </p:txBody>
      </p:sp>
      <p:sp>
        <p:nvSpPr>
          <p:cNvPr id="17" name="Arrow: Up 16">
            <a:extLst>
              <a:ext uri="{FF2B5EF4-FFF2-40B4-BE49-F238E27FC236}">
                <a16:creationId xmlns:a16="http://schemas.microsoft.com/office/drawing/2014/main" id="{038C8AF7-7217-4769-B9BA-E51918C328E9}"/>
              </a:ext>
            </a:extLst>
          </p:cNvPr>
          <p:cNvSpPr/>
          <p:nvPr/>
        </p:nvSpPr>
        <p:spPr>
          <a:xfrm rot="3055122">
            <a:off x="6979947" y="3923461"/>
            <a:ext cx="671772" cy="867128"/>
          </a:xfrm>
          <a:prstGeom prst="up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15">
            <a:extLst>
              <a:ext uri="{FF2B5EF4-FFF2-40B4-BE49-F238E27FC236}">
                <a16:creationId xmlns:a16="http://schemas.microsoft.com/office/drawing/2014/main" id="{3E9F6B5B-366B-4DD1-8B5E-C4D671A509E8}"/>
              </a:ext>
            </a:extLst>
          </p:cNvPr>
          <p:cNvSpPr txBox="1"/>
          <p:nvPr/>
        </p:nvSpPr>
        <p:spPr>
          <a:xfrm>
            <a:off x="4287333" y="2797600"/>
            <a:ext cx="3617336" cy="461665"/>
          </a:xfrm>
          <a:prstGeom prst="rect">
            <a:avLst/>
          </a:prstGeom>
          <a:noFill/>
        </p:spPr>
        <p:txBody>
          <a:bodyPr wrap="square" rtlCol="0">
            <a:spAutoFit/>
          </a:bodyPr>
          <a:lstStyle/>
          <a:p>
            <a:pPr algn="ctr"/>
            <a:r>
              <a:rPr lang="fr-FR" sz="2400" dirty="0">
                <a:solidFill>
                  <a:schemeClr val="accent5">
                    <a:lumMod val="50000"/>
                  </a:schemeClr>
                </a:solidFill>
              </a:rPr>
              <a:t>[</a:t>
            </a:r>
            <a:r>
              <a:rPr lang="fr-FR" sz="2400" dirty="0" err="1">
                <a:solidFill>
                  <a:schemeClr val="accent5">
                    <a:lumMod val="50000"/>
                  </a:schemeClr>
                </a:solidFill>
              </a:rPr>
              <a:t>studies</a:t>
            </a:r>
            <a:r>
              <a:rPr lang="fr-FR" sz="2400" dirty="0">
                <a:solidFill>
                  <a:schemeClr val="accent5">
                    <a:lumMod val="50000"/>
                  </a:schemeClr>
                </a:solidFill>
              </a:rPr>
              <a:t>]</a:t>
            </a:r>
          </a:p>
        </p:txBody>
      </p:sp>
    </p:spTree>
    <p:extLst>
      <p:ext uri="{BB962C8B-B14F-4D97-AF65-F5344CB8AC3E}">
        <p14:creationId xmlns:p14="http://schemas.microsoft.com/office/powerpoint/2010/main" val="270768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3937467" y="1689048"/>
          <a:ext cx="7972453" cy="4473603"/>
        </p:xfrm>
        <a:graphic>
          <a:graphicData uri="http://schemas.openxmlformats.org/drawingml/2006/table">
            <a:tbl>
              <a:tblPr firstRow="1" bandRow="1">
                <a:tableStyleId>{21E4AEA4-8DFA-4A89-87EB-49C32662AFE0}</a:tableStyleId>
              </a:tblPr>
              <a:tblGrid>
                <a:gridCol w="515073">
                  <a:extLst>
                    <a:ext uri="{9D8B030D-6E8A-4147-A177-3AD203B41FA5}">
                      <a16:colId xmlns:a16="http://schemas.microsoft.com/office/drawing/2014/main" val="2607353726"/>
                    </a:ext>
                  </a:extLst>
                </a:gridCol>
                <a:gridCol w="3856062">
                  <a:extLst>
                    <a:ext uri="{9D8B030D-6E8A-4147-A177-3AD203B41FA5}">
                      <a16:colId xmlns:a16="http://schemas.microsoft.com/office/drawing/2014/main" val="1600817978"/>
                    </a:ext>
                  </a:extLst>
                </a:gridCol>
                <a:gridCol w="1801318">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12269667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oral + m/n</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5">
                              <a:lumMod val="50000"/>
                            </a:schemeClr>
                          </a:solidFill>
                        </a:rPr>
                        <a:t>l</a:t>
                      </a:r>
                      <a:r>
                        <a:rPr lang="en-GB" sz="2400" b="1" dirty="0">
                          <a:solidFill>
                            <a:schemeClr val="accent5">
                              <a:lumMod val="50000"/>
                            </a:schemeClr>
                          </a:solidFill>
                        </a:rPr>
                        <a:t>un</a:t>
                      </a:r>
                      <a:r>
                        <a:rPr lang="en-GB" sz="2400" dirty="0">
                          <a:solidFill>
                            <a:schemeClr val="accent5">
                              <a:lumMod val="50000"/>
                            </a:schemeClr>
                          </a:solidFill>
                        </a:rPr>
                        <a:t>ette</a:t>
                      </a:r>
                      <a:r>
                        <a:rPr lang="en-GB" sz="2000" dirty="0">
                          <a:solidFill>
                            <a:schemeClr val="accent5">
                              <a:lumMod val="50000"/>
                            </a:schemeClr>
                          </a:solidFill>
                        </a:rPr>
                        <a:t> [glasses]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5">
                              <a:lumMod val="50000"/>
                            </a:schemeClr>
                          </a:solidFill>
                        </a:rPr>
                        <a:t>h</a:t>
                      </a:r>
                      <a:r>
                        <a:rPr lang="en-GB" sz="2400" b="1" dirty="0">
                          <a:solidFill>
                            <a:schemeClr val="accent5">
                              <a:lumMod val="50000"/>
                            </a:schemeClr>
                          </a:solidFill>
                        </a:rPr>
                        <a:t>um</a:t>
                      </a:r>
                      <a:r>
                        <a:rPr lang="en-GB" sz="2400" b="0" dirty="0">
                          <a:solidFill>
                            <a:schemeClr val="accent5">
                              <a:lumMod val="50000"/>
                            </a:schemeClr>
                          </a:solidFill>
                        </a:rPr>
                        <a:t>ble</a:t>
                      </a:r>
                      <a:r>
                        <a:rPr lang="en-GB" sz="200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400" b="1">
                          <a:solidFill>
                            <a:schemeClr val="accent5">
                              <a:lumMod val="50000"/>
                            </a:schemeClr>
                          </a:solidFill>
                        </a:rPr>
                        <a:t>un</a:t>
                      </a:r>
                      <a:r>
                        <a:rPr lang="en-GB" sz="2400" b="0">
                          <a:solidFill>
                            <a:schemeClr val="accent5">
                              <a:lumMod val="50000"/>
                            </a:schemeClr>
                          </a:solidFill>
                        </a:rPr>
                        <a:t>ique</a:t>
                      </a:r>
                      <a:r>
                        <a:rPr lang="en-GB" sz="2000">
                          <a:solidFill>
                            <a:schemeClr val="accent5">
                              <a:lumMod val="50000"/>
                            </a:schemeClr>
                          </a:solidFill>
                        </a:rPr>
                        <a:t> </a:t>
                      </a:r>
                      <a:endParaRPr lang="en-GB"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rPr>
                        <a:t>comm</a:t>
                      </a:r>
                      <a:r>
                        <a:rPr lang="en-GB" sz="2400" b="1" dirty="0" err="1">
                          <a:solidFill>
                            <a:schemeClr val="accent5">
                              <a:lumMod val="50000"/>
                            </a:schemeClr>
                          </a:solidFill>
                        </a:rPr>
                        <a:t>un</a:t>
                      </a:r>
                      <a:r>
                        <a:rPr lang="en-GB" sz="2000" dirty="0">
                          <a:solidFill>
                            <a:schemeClr val="accent5">
                              <a:lumMod val="50000"/>
                            </a:schemeClr>
                          </a:solidFill>
                        </a:rPr>
                        <a:t> [common]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accent5">
                              <a:lumMod val="50000"/>
                            </a:schemeClr>
                          </a:solidFill>
                          <a:effectLst/>
                          <a:uLnTx/>
                          <a:uFillTx/>
                          <a:latin typeface="+mn-lt"/>
                          <a:ea typeface="+mn-ea"/>
                          <a:cs typeface="+mn-cs"/>
                        </a:rPr>
                        <a:t>fort</a:t>
                      </a:r>
                      <a:r>
                        <a:rPr kumimoji="0" lang="en-GB" sz="2400" b="1" i="0" u="none" strike="noStrike" kern="1200" cap="none" spc="0" normalizeH="0" baseline="0" noProof="0">
                          <a:ln>
                            <a:noFill/>
                          </a:ln>
                          <a:solidFill>
                            <a:schemeClr val="accent5">
                              <a:lumMod val="50000"/>
                            </a:schemeClr>
                          </a:solidFill>
                          <a:effectLst/>
                          <a:uLnTx/>
                          <a:uFillTx/>
                          <a:latin typeface="+mn-lt"/>
                          <a:ea typeface="+mn-ea"/>
                          <a:cs typeface="+mn-cs"/>
                        </a:rPr>
                        <a:t>un</a:t>
                      </a:r>
                      <a:r>
                        <a:rPr kumimoji="0" lang="en-GB" sz="2400" b="0" i="0" u="none" strike="noStrike" kern="1200" cap="none" spc="0" normalizeH="0" baseline="0" noProof="0">
                          <a:ln>
                            <a:noFill/>
                          </a:ln>
                          <a:solidFill>
                            <a:schemeClr val="accent5">
                              <a:lumMod val="50000"/>
                            </a:schemeClr>
                          </a:solidFill>
                          <a:effectLst/>
                          <a:uLnTx/>
                          <a:uFillTx/>
                          <a:latin typeface="+mn-lt"/>
                          <a:ea typeface="+mn-ea"/>
                          <a:cs typeface="+mn-cs"/>
                        </a:rPr>
                        <a:t>e</a:t>
                      </a:r>
                      <a:r>
                        <a:rPr kumimoji="0" lang="en-GB" sz="2000" b="0" i="0" u="none" strike="noStrike" kern="1200" cap="none" spc="0" normalizeH="0" baseline="0" noProof="0">
                          <a:ln>
                            <a:noFill/>
                          </a:ln>
                          <a:solidFill>
                            <a:schemeClr val="accent5">
                              <a:lumMod val="50000"/>
                            </a:schemeClr>
                          </a:solidFill>
                          <a:effectLst/>
                          <a:uLnTx/>
                          <a:uFillTx/>
                          <a:latin typeface="+mn-lt"/>
                          <a:ea typeface="+mn-ea"/>
                          <a:cs typeface="+mn-cs"/>
                        </a:rPr>
                        <a:t> </a:t>
                      </a:r>
                      <a:endParaRPr kumimoji="0" lang="en-GB" sz="2000" b="0" i="0" u="none" strike="noStrike" kern="1200" cap="none" spc="0" normalizeH="0" baseline="0" noProof="0" dirty="0">
                        <a:ln>
                          <a:noFill/>
                        </a:ln>
                        <a:solidFill>
                          <a:schemeClr val="accent5">
                            <a:lumMod val="50000"/>
                          </a:schemeClr>
                        </a:solidFill>
                        <a:effectLst/>
                        <a:uLnTx/>
                        <a:uFillTx/>
                        <a:latin typeface="+mn-lt"/>
                        <a:ea typeface="+mn-ea"/>
                        <a:cs typeface="+mn-cs"/>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rPr>
                        <a:t>un</a:t>
                      </a:r>
                      <a:r>
                        <a:rPr lang="en-GB" sz="2400" b="0" dirty="0">
                          <a:solidFill>
                            <a:schemeClr val="accent5">
                              <a:lumMod val="50000"/>
                            </a:schemeClr>
                          </a:solidFill>
                        </a:rPr>
                        <a:t>ion</a:t>
                      </a:r>
                      <a:endParaRPr lang="en-GB" sz="2400" b="1"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5">
                              <a:lumMod val="50000"/>
                            </a:schemeClr>
                          </a:solidFill>
                        </a:rPr>
                        <a:t>opport</a:t>
                      </a:r>
                      <a:r>
                        <a:rPr lang="en-GB" sz="2400" b="1" dirty="0" err="1">
                          <a:solidFill>
                            <a:schemeClr val="accent5">
                              <a:lumMod val="50000"/>
                            </a:schemeClr>
                          </a:solidFill>
                        </a:rPr>
                        <a:t>un</a:t>
                      </a:r>
                      <a:r>
                        <a:rPr lang="en-GB" sz="2000" dirty="0">
                          <a:solidFill>
                            <a:schemeClr val="accent5">
                              <a:lumMod val="50000"/>
                            </a:schemeClr>
                          </a:solidFill>
                        </a:rPr>
                        <a:t> [timely]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rPr>
                        <a:t>lég</a:t>
                      </a:r>
                      <a:r>
                        <a:rPr lang="en-GB" sz="2400" b="1" dirty="0" err="1">
                          <a:solidFill>
                            <a:schemeClr val="accent5">
                              <a:lumMod val="50000"/>
                            </a:schemeClr>
                          </a:solidFill>
                        </a:rPr>
                        <a:t>um</a:t>
                      </a:r>
                      <a:r>
                        <a:rPr lang="en-GB" sz="2400" dirty="0" err="1">
                          <a:solidFill>
                            <a:schemeClr val="accent5">
                              <a:lumMod val="50000"/>
                            </a:schemeClr>
                          </a:solidFill>
                        </a:rPr>
                        <a:t>es</a:t>
                      </a:r>
                      <a:r>
                        <a:rPr lang="en-GB" sz="2000" dirty="0">
                          <a:solidFill>
                            <a:schemeClr val="accent5">
                              <a:lumMod val="50000"/>
                            </a:schemeClr>
                          </a:solidFill>
                        </a:rPr>
                        <a:t> [vegetables]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4013935" y="22627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1" name="Picture 10"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0891" y="2293256"/>
            <a:ext cx="282522" cy="294294"/>
          </a:xfrm>
          <a:prstGeom prst="rect">
            <a:avLst/>
          </a:prstGeom>
        </p:spPr>
      </p:pic>
      <p:sp>
        <p:nvSpPr>
          <p:cNvPr id="15" name="Action Button: Custom 16">
            <a:hlinkClick r:id="" action="ppaction://noaction" highlightClick="1">
              <a:snd r:embed="rId5" name="3.wav"/>
            </a:hlinkClick>
            <a:extLst>
              <a:ext uri="{FF2B5EF4-FFF2-40B4-BE49-F238E27FC236}">
                <a16:creationId xmlns:a16="http://schemas.microsoft.com/office/drawing/2014/main" id="{D4B491BE-DEE1-4BAB-B62E-08BEC8F84C2F}"/>
              </a:ext>
            </a:extLst>
          </p:cNvPr>
          <p:cNvSpPr/>
          <p:nvPr/>
        </p:nvSpPr>
        <p:spPr>
          <a:xfrm>
            <a:off x="4013269" y="27500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7" name="Picture 16" descr="green checkmark">
            <a:extLst>
              <a:ext uri="{FF2B5EF4-FFF2-40B4-BE49-F238E27FC236}">
                <a16:creationId xmlns:a16="http://schemas.microsoft.com/office/drawing/2014/main" id="{585F7701-B3C2-4037-956E-E382C5D18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2766271"/>
            <a:ext cx="282522" cy="294294"/>
          </a:xfrm>
          <a:prstGeom prst="rect">
            <a:avLst/>
          </a:prstGeom>
        </p:spPr>
      </p:pic>
      <p:sp>
        <p:nvSpPr>
          <p:cNvPr id="18" name="Action Button: Custom 16">
            <a:hlinkClick r:id="" action="ppaction://noaction" highlightClick="1">
              <a:snd r:embed="rId6" name="4.wav"/>
            </a:hlinkClick>
            <a:extLst>
              <a:ext uri="{FF2B5EF4-FFF2-40B4-BE49-F238E27FC236}">
                <a16:creationId xmlns:a16="http://schemas.microsoft.com/office/drawing/2014/main" id="{7C5D1C98-B338-48C7-A0D6-9CC93C596CA9}"/>
              </a:ext>
            </a:extLst>
          </p:cNvPr>
          <p:cNvSpPr/>
          <p:nvPr/>
        </p:nvSpPr>
        <p:spPr>
          <a:xfrm>
            <a:off x="4013269" y="32413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0" name="Picture 19" descr="green checkmark">
            <a:extLst>
              <a:ext uri="{FF2B5EF4-FFF2-40B4-BE49-F238E27FC236}">
                <a16:creationId xmlns:a16="http://schemas.microsoft.com/office/drawing/2014/main" id="{82CCF11B-407B-4EB8-B7E3-BF921D536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0891" y="3308176"/>
            <a:ext cx="282522" cy="294294"/>
          </a:xfrm>
          <a:prstGeom prst="rect">
            <a:avLst/>
          </a:prstGeom>
        </p:spPr>
      </p:pic>
      <p:sp>
        <p:nvSpPr>
          <p:cNvPr id="21" name="Action Button: Custom 16">
            <a:hlinkClick r:id="" action="ppaction://noaction" highlightClick="1">
              <a:snd r:embed="rId7" name="5.wav"/>
            </a:hlinkClick>
            <a:extLst>
              <a:ext uri="{FF2B5EF4-FFF2-40B4-BE49-F238E27FC236}">
                <a16:creationId xmlns:a16="http://schemas.microsoft.com/office/drawing/2014/main" id="{735F5EA0-D015-4C01-9444-94092DE5E112}"/>
              </a:ext>
            </a:extLst>
          </p:cNvPr>
          <p:cNvSpPr/>
          <p:nvPr/>
        </p:nvSpPr>
        <p:spPr>
          <a:xfrm>
            <a:off x="4004125" y="375892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3" name="Picture 22" descr="green checkmark">
            <a:extLst>
              <a:ext uri="{FF2B5EF4-FFF2-40B4-BE49-F238E27FC236}">
                <a16:creationId xmlns:a16="http://schemas.microsoft.com/office/drawing/2014/main" id="{468F95B0-30D5-4627-80BA-98F9A3514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3782933"/>
            <a:ext cx="282522" cy="294294"/>
          </a:xfrm>
          <a:prstGeom prst="rect">
            <a:avLst/>
          </a:prstGeom>
        </p:spPr>
      </p:pic>
      <p:sp>
        <p:nvSpPr>
          <p:cNvPr id="24" name="Action Button: Custom 16">
            <a:hlinkClick r:id="" action="ppaction://noaction" highlightClick="1">
              <a:snd r:embed="rId8" name="6.wav"/>
            </a:hlinkClick>
            <a:extLst>
              <a:ext uri="{FF2B5EF4-FFF2-40B4-BE49-F238E27FC236}">
                <a16:creationId xmlns:a16="http://schemas.microsoft.com/office/drawing/2014/main" id="{C85FFF45-DBEA-4B31-808F-B9B100F63A1A}"/>
              </a:ext>
            </a:extLst>
          </p:cNvPr>
          <p:cNvSpPr/>
          <p:nvPr/>
        </p:nvSpPr>
        <p:spPr>
          <a:xfrm>
            <a:off x="4018063" y="42448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6" name="Picture 25" descr="green checkmark">
            <a:extLst>
              <a:ext uri="{FF2B5EF4-FFF2-40B4-BE49-F238E27FC236}">
                <a16:creationId xmlns:a16="http://schemas.microsoft.com/office/drawing/2014/main" id="{AC0F72A2-2367-49CB-B79D-A17348208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0891" y="4277643"/>
            <a:ext cx="282522" cy="294294"/>
          </a:xfrm>
          <a:prstGeom prst="rect">
            <a:avLst/>
          </a:prstGeom>
        </p:spPr>
      </p:pic>
      <p:pic>
        <p:nvPicPr>
          <p:cNvPr id="29" name="Picture 28" descr="green checkmark">
            <a:extLst>
              <a:ext uri="{FF2B5EF4-FFF2-40B4-BE49-F238E27FC236}">
                <a16:creationId xmlns:a16="http://schemas.microsoft.com/office/drawing/2014/main" id="{F69DC784-408A-4D6F-BF66-7212C6A4C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0861" y="4786611"/>
            <a:ext cx="282522" cy="294294"/>
          </a:xfrm>
          <a:prstGeom prst="rect">
            <a:avLst/>
          </a:prstGeom>
        </p:spPr>
      </p:pic>
      <p:sp>
        <p:nvSpPr>
          <p:cNvPr id="30" name="Action Button: Custom 16">
            <a:hlinkClick r:id="" action="ppaction://noaction" highlightClick="1">
              <a:snd r:embed="rId9" name="8.wav"/>
            </a:hlinkClick>
            <a:extLst>
              <a:ext uri="{FF2B5EF4-FFF2-40B4-BE49-F238E27FC236}">
                <a16:creationId xmlns:a16="http://schemas.microsoft.com/office/drawing/2014/main" id="{B283615F-33BB-4FCE-934D-0B85B4100205}"/>
              </a:ext>
            </a:extLst>
          </p:cNvPr>
          <p:cNvSpPr/>
          <p:nvPr/>
        </p:nvSpPr>
        <p:spPr>
          <a:xfrm>
            <a:off x="4013269" y="52292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32" name="Picture 31" descr="green checkmark">
            <a:extLst>
              <a:ext uri="{FF2B5EF4-FFF2-40B4-BE49-F238E27FC236}">
                <a16:creationId xmlns:a16="http://schemas.microsoft.com/office/drawing/2014/main" id="{6A149CAA-3725-49E0-A46F-9A3F448AB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5284440"/>
            <a:ext cx="282522" cy="2942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or oral vowels?  </a:t>
            </a:r>
          </a:p>
        </p:txBody>
      </p:sp>
      <p:sp>
        <p:nvSpPr>
          <p:cNvPr id="6" name="Rounded Rectangle 46">
            <a:extLst>
              <a:ext uri="{FF2B5EF4-FFF2-40B4-BE49-F238E27FC236}">
                <a16:creationId xmlns:a16="http://schemas.microsoft.com/office/drawing/2014/main" id="{C4DE937D-D18D-4E33-B648-7028A4807AFE}"/>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Action Button: Custom 16">
            <a:hlinkClick r:id="" action="ppaction://noaction" highlightClick="1">
              <a:snd r:embed="rId11" name="10.wav"/>
            </a:hlinkClick>
            <a:extLst>
              <a:ext uri="{FF2B5EF4-FFF2-40B4-BE49-F238E27FC236}">
                <a16:creationId xmlns:a16="http://schemas.microsoft.com/office/drawing/2014/main" id="{493337C0-D20B-4DF9-AC57-F8C71B2B1A10}"/>
              </a:ext>
            </a:extLst>
          </p:cNvPr>
          <p:cNvSpPr/>
          <p:nvPr/>
        </p:nvSpPr>
        <p:spPr>
          <a:xfrm>
            <a:off x="4013269" y="571513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7" name="Picture 36" descr="green checkmark">
            <a:extLst>
              <a:ext uri="{FF2B5EF4-FFF2-40B4-BE49-F238E27FC236}">
                <a16:creationId xmlns:a16="http://schemas.microsoft.com/office/drawing/2014/main" id="{CC17436B-B48C-440D-8B29-C17471D19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7144" y="5718896"/>
            <a:ext cx="282522" cy="294294"/>
          </a:xfrm>
          <a:prstGeom prst="rect">
            <a:avLst/>
          </a:prstGeom>
        </p:spPr>
      </p:pic>
      <p:grpSp>
        <p:nvGrpSpPr>
          <p:cNvPr id="19" name="Group 18">
            <a:extLst>
              <a:ext uri="{FF2B5EF4-FFF2-40B4-BE49-F238E27FC236}">
                <a16:creationId xmlns:a16="http://schemas.microsoft.com/office/drawing/2014/main" id="{6D29A786-7012-47CC-8E06-D7FF903ED892}"/>
              </a:ext>
            </a:extLst>
          </p:cNvPr>
          <p:cNvGrpSpPr/>
          <p:nvPr/>
        </p:nvGrpSpPr>
        <p:grpSpPr>
          <a:xfrm>
            <a:off x="187894" y="1857429"/>
            <a:ext cx="3486972" cy="1140824"/>
            <a:chOff x="347716" y="1501079"/>
            <a:chExt cx="3486972" cy="1140824"/>
          </a:xfrm>
        </p:grpSpPr>
        <p:sp>
          <p:nvSpPr>
            <p:cNvPr id="16" name="TextBox 15">
              <a:extLst>
                <a:ext uri="{FF2B5EF4-FFF2-40B4-BE49-F238E27FC236}">
                  <a16:creationId xmlns:a16="http://schemas.microsoft.com/office/drawing/2014/main" id="{FB52251A-B86A-4DA4-80FE-82137B959637}"/>
                </a:ext>
              </a:extLst>
            </p:cNvPr>
            <p:cNvSpPr txBox="1"/>
            <p:nvPr/>
          </p:nvSpPr>
          <p:spPr>
            <a:xfrm>
              <a:off x="1008360" y="1501079"/>
              <a:ext cx="2826328"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[um/un]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2" descr="Alphabet Word Images, Face, Human">
              <a:extLst>
                <a:ext uri="{FF2B5EF4-FFF2-40B4-BE49-F238E27FC236}">
                  <a16:creationId xmlns:a16="http://schemas.microsoft.com/office/drawing/2014/main" id="{1DC080FB-A02D-4BDC-A21C-E93F87379CD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7716" y="1696874"/>
              <a:ext cx="806054" cy="94502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DCD6288D-C53E-49D4-92F9-A6168DDE40CA}"/>
              </a:ext>
            </a:extLst>
          </p:cNvPr>
          <p:cNvSpPr txBox="1"/>
          <p:nvPr/>
        </p:nvSpPr>
        <p:spPr>
          <a:xfrm>
            <a:off x="848538" y="4347953"/>
            <a:ext cx="2826328"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oral vowel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 + m/n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3" name="Picture 4" descr="Lips, Sexy, Mouth, Kiss, Passion, Teeth, Gloss">
            <a:extLst>
              <a:ext uri="{FF2B5EF4-FFF2-40B4-BE49-F238E27FC236}">
                <a16:creationId xmlns:a16="http://schemas.microsoft.com/office/drawing/2014/main" id="{1BA88319-1469-4FE4-9505-FB087CB3BB4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601" y="5108293"/>
            <a:ext cx="1133178" cy="830997"/>
          </a:xfrm>
          <a:prstGeom prst="rect">
            <a:avLst/>
          </a:prstGeom>
          <a:noFill/>
          <a:extLst>
            <a:ext uri="{909E8E84-426E-40DD-AFC4-6F175D3DCCD1}">
              <a14:hiddenFill xmlns:a14="http://schemas.microsoft.com/office/drawing/2010/main">
                <a:solidFill>
                  <a:srgbClr val="FFFFFF"/>
                </a:solidFill>
              </a14:hiddenFill>
            </a:ext>
          </a:extLst>
        </p:spPr>
      </p:pic>
      <p:sp>
        <p:nvSpPr>
          <p:cNvPr id="39" name="Speech Bubble: Rectangle with Corners Rounded 38">
            <a:extLst>
              <a:ext uri="{FF2B5EF4-FFF2-40B4-BE49-F238E27FC236}">
                <a16:creationId xmlns:a16="http://schemas.microsoft.com/office/drawing/2014/main" id="{8EBAE47A-5C9F-4EE0-8FAC-659589C99512}"/>
              </a:ext>
            </a:extLst>
          </p:cNvPr>
          <p:cNvSpPr/>
          <p:nvPr/>
        </p:nvSpPr>
        <p:spPr>
          <a:xfrm>
            <a:off x="8193590" y="91839"/>
            <a:ext cx="3894338" cy="2085061"/>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[um/un]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before a consonant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or at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end of a word,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before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vowel.</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Action Button: Custom 16">
            <a:hlinkClick r:id="" action="ppaction://noaction" highlightClick="1">
              <a:snd r:embed="rId14" name="6.wav"/>
            </a:hlinkClick>
            <a:extLst>
              <a:ext uri="{FF2B5EF4-FFF2-40B4-BE49-F238E27FC236}">
                <a16:creationId xmlns:a16="http://schemas.microsoft.com/office/drawing/2014/main" id="{50DB22ED-D8E7-4163-8BA3-D5ECA2130EE4}"/>
              </a:ext>
            </a:extLst>
          </p:cNvPr>
          <p:cNvSpPr/>
          <p:nvPr/>
        </p:nvSpPr>
        <p:spPr>
          <a:xfrm>
            <a:off x="4013269" y="472866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331269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comparaisons</a:t>
            </a:r>
            <a:endParaRPr lang="en-GB" sz="3600" b="1" dirty="0">
              <a:solidFill>
                <a:schemeClr val="bg1"/>
              </a:solidFill>
            </a:endParaRPr>
          </a:p>
        </p:txBody>
      </p:sp>
      <p:pic>
        <p:nvPicPr>
          <p:cNvPr id="3" name="Picture 2">
            <a:extLst>
              <a:ext uri="{FF2B5EF4-FFF2-40B4-BE49-F238E27FC236}">
                <a16:creationId xmlns:a16="http://schemas.microsoft.com/office/drawing/2014/main" id="{42674145-4362-41F7-ACC5-ADCEDB0B51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772" y="1844819"/>
            <a:ext cx="2266139" cy="3608143"/>
          </a:xfrm>
          <a:prstGeom prst="rect">
            <a:avLst/>
          </a:prstGeom>
        </p:spPr>
      </p:pic>
      <p:sp>
        <p:nvSpPr>
          <p:cNvPr id="16" name="Rounded Rectangle 46">
            <a:extLst>
              <a:ext uri="{FF2B5EF4-FFF2-40B4-BE49-F238E27FC236}">
                <a16:creationId xmlns:a16="http://schemas.microsoft.com/office/drawing/2014/main" id="{7207ED4D-23F3-4DE7-9D14-9A25655F095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00C3DA4C-9CB6-4D3E-B7E8-F76F12DFABDB}"/>
              </a:ext>
            </a:extLst>
          </p:cNvPr>
          <p:cNvSpPr txBox="1"/>
          <p:nvPr/>
        </p:nvSpPr>
        <p:spPr>
          <a:xfrm>
            <a:off x="1954060" y="1505246"/>
            <a:ext cx="1847694" cy="461665"/>
          </a:xfrm>
          <a:prstGeom prst="rect">
            <a:avLst/>
          </a:prstGeom>
          <a:noFill/>
        </p:spPr>
        <p:txBody>
          <a:bodyPr wrap="square" rtlCol="0">
            <a:spAutoFit/>
          </a:bodyPr>
          <a:lstStyle/>
          <a:p>
            <a:pPr algn="l"/>
            <a:r>
              <a:rPr lang="fr-FR" sz="2400" b="1" dirty="0">
                <a:solidFill>
                  <a:schemeClr val="accent5">
                    <a:lumMod val="50000"/>
                  </a:schemeClr>
                </a:solidFill>
              </a:rPr>
              <a:t>Stéphanie</a:t>
            </a:r>
          </a:p>
        </p:txBody>
      </p:sp>
      <p:pic>
        <p:nvPicPr>
          <p:cNvPr id="19" name="Picture 18">
            <a:extLst>
              <a:ext uri="{FF2B5EF4-FFF2-40B4-BE49-F238E27FC236}">
                <a16:creationId xmlns:a16="http://schemas.microsoft.com/office/drawing/2014/main" id="{54471150-7557-4AB4-A446-ABAC6C413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191" y="1844819"/>
            <a:ext cx="2266139" cy="3608143"/>
          </a:xfrm>
          <a:prstGeom prst="rect">
            <a:avLst/>
          </a:prstGeom>
        </p:spPr>
      </p:pic>
      <p:sp>
        <p:nvSpPr>
          <p:cNvPr id="17" name="TextBox 16">
            <a:extLst>
              <a:ext uri="{FF2B5EF4-FFF2-40B4-BE49-F238E27FC236}">
                <a16:creationId xmlns:a16="http://schemas.microsoft.com/office/drawing/2014/main" id="{FB03A20A-225D-42C4-BB6E-A01E44E0FE2E}"/>
              </a:ext>
            </a:extLst>
          </p:cNvPr>
          <p:cNvSpPr txBox="1"/>
          <p:nvPr/>
        </p:nvSpPr>
        <p:spPr>
          <a:xfrm>
            <a:off x="8092491" y="1505246"/>
            <a:ext cx="1556084" cy="461665"/>
          </a:xfrm>
          <a:prstGeom prst="rect">
            <a:avLst/>
          </a:prstGeom>
          <a:noFill/>
        </p:spPr>
        <p:txBody>
          <a:bodyPr wrap="square" rtlCol="0">
            <a:spAutoFit/>
          </a:bodyPr>
          <a:lstStyle/>
          <a:p>
            <a:pPr algn="l"/>
            <a:r>
              <a:rPr lang="fr-FR" sz="2400" b="1" dirty="0">
                <a:solidFill>
                  <a:schemeClr val="accent5">
                    <a:lumMod val="50000"/>
                  </a:schemeClr>
                </a:solidFill>
              </a:rPr>
              <a:t>Charlotte</a:t>
            </a:r>
          </a:p>
        </p:txBody>
      </p:sp>
      <p:sp>
        <p:nvSpPr>
          <p:cNvPr id="20" name="Arrow: Up 19">
            <a:extLst>
              <a:ext uri="{FF2B5EF4-FFF2-40B4-BE49-F238E27FC236}">
                <a16:creationId xmlns:a16="http://schemas.microsoft.com/office/drawing/2014/main" id="{3003663A-697A-4475-808E-0A898FC7D247}"/>
              </a:ext>
            </a:extLst>
          </p:cNvPr>
          <p:cNvSpPr/>
          <p:nvPr/>
        </p:nvSpPr>
        <p:spPr>
          <a:xfrm rot="3055122">
            <a:off x="7208299" y="3215325"/>
            <a:ext cx="671772" cy="867128"/>
          </a:xfrm>
          <a:prstGeom prst="up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extBox 20">
            <a:extLst>
              <a:ext uri="{FF2B5EF4-FFF2-40B4-BE49-F238E27FC236}">
                <a16:creationId xmlns:a16="http://schemas.microsoft.com/office/drawing/2014/main" id="{DB904160-1A8B-4DB6-8369-04869C457316}"/>
              </a:ext>
            </a:extLst>
          </p:cNvPr>
          <p:cNvSpPr txBox="1"/>
          <p:nvPr/>
        </p:nvSpPr>
        <p:spPr>
          <a:xfrm>
            <a:off x="4519541" y="2434001"/>
            <a:ext cx="3152918" cy="461665"/>
          </a:xfrm>
          <a:prstGeom prst="rect">
            <a:avLst/>
          </a:prstGeom>
          <a:noFill/>
        </p:spPr>
        <p:txBody>
          <a:bodyPr wrap="square" rtlCol="0">
            <a:spAutoFit/>
          </a:bodyPr>
          <a:lstStyle/>
          <a:p>
            <a:pPr algn="ctr"/>
            <a:r>
              <a:rPr lang="fr-FR" sz="2400" dirty="0">
                <a:solidFill>
                  <a:schemeClr val="accent5">
                    <a:lumMod val="50000"/>
                  </a:schemeClr>
                </a:solidFill>
              </a:rPr>
              <a:t>[</a:t>
            </a:r>
            <a:r>
              <a:rPr lang="fr-FR" sz="2400" dirty="0" err="1">
                <a:solidFill>
                  <a:schemeClr val="accent5">
                    <a:lumMod val="50000"/>
                  </a:schemeClr>
                </a:solidFill>
              </a:rPr>
              <a:t>sings</a:t>
            </a:r>
            <a:r>
              <a:rPr lang="fr-FR" sz="2400" dirty="0">
                <a:solidFill>
                  <a:schemeClr val="accent5">
                    <a:lumMod val="50000"/>
                  </a:schemeClr>
                </a:solidFill>
              </a:rPr>
              <a:t>, </a:t>
            </a:r>
            <a:r>
              <a:rPr lang="fr-FR" sz="2400" dirty="0" err="1">
                <a:solidFill>
                  <a:schemeClr val="accent5">
                    <a:lumMod val="50000"/>
                  </a:schemeClr>
                </a:solidFill>
              </a:rPr>
              <a:t>quickly</a:t>
            </a:r>
            <a:r>
              <a:rPr lang="fr-FR" sz="2400" dirty="0">
                <a:solidFill>
                  <a:schemeClr val="accent5">
                    <a:lumMod val="50000"/>
                  </a:schemeClr>
                </a:solidFill>
              </a:rPr>
              <a:t>]</a:t>
            </a:r>
          </a:p>
        </p:txBody>
      </p:sp>
      <p:sp>
        <p:nvSpPr>
          <p:cNvPr id="22" name="TextBox 21">
            <a:extLst>
              <a:ext uri="{FF2B5EF4-FFF2-40B4-BE49-F238E27FC236}">
                <a16:creationId xmlns:a16="http://schemas.microsoft.com/office/drawing/2014/main" id="{37B14B4D-3630-4571-999C-D239550BFDEB}"/>
              </a:ext>
            </a:extLst>
          </p:cNvPr>
          <p:cNvSpPr txBox="1"/>
          <p:nvPr/>
        </p:nvSpPr>
        <p:spPr>
          <a:xfrm>
            <a:off x="3038447" y="5709600"/>
            <a:ext cx="6837595" cy="461665"/>
          </a:xfrm>
          <a:prstGeom prst="rect">
            <a:avLst/>
          </a:prstGeom>
          <a:noFill/>
        </p:spPr>
        <p:txBody>
          <a:bodyPr wrap="square" rtlCol="0">
            <a:spAutoFit/>
          </a:bodyPr>
          <a:lstStyle/>
          <a:p>
            <a:pPr algn="ctr"/>
            <a:r>
              <a:rPr lang="fr-FR" sz="2400" dirty="0">
                <a:solidFill>
                  <a:schemeClr val="accent5">
                    <a:lumMod val="50000"/>
                  </a:schemeClr>
                </a:solidFill>
              </a:rPr>
              <a:t>Charlotte chante </a:t>
            </a:r>
            <a:r>
              <a:rPr lang="fr-FR" sz="2400" b="1" dirty="0">
                <a:solidFill>
                  <a:schemeClr val="accent5">
                    <a:lumMod val="50000"/>
                  </a:schemeClr>
                </a:solidFill>
              </a:rPr>
              <a:t>aussi vite que </a:t>
            </a:r>
            <a:r>
              <a:rPr lang="fr-FR" sz="2400" dirty="0">
                <a:solidFill>
                  <a:schemeClr val="accent5">
                    <a:lumMod val="50000"/>
                  </a:schemeClr>
                </a:solidFill>
              </a:rPr>
              <a:t>Stéphanie.</a:t>
            </a:r>
            <a:endParaRPr lang="en-GB" sz="2400" dirty="0">
              <a:latin typeface="Century Gothic" panose="020B0502020202020204" pitchFamily="34" charset="0"/>
            </a:endParaRPr>
          </a:p>
        </p:txBody>
      </p:sp>
    </p:spTree>
    <p:extLst>
      <p:ext uri="{BB962C8B-B14F-4D97-AF65-F5344CB8AC3E}">
        <p14:creationId xmlns:p14="http://schemas.microsoft.com/office/powerpoint/2010/main" val="210285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comparaisons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57337735-2EEF-40A5-B763-47A9C63FF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6092" y="1307076"/>
            <a:ext cx="2529333" cy="4243847"/>
          </a:xfrm>
          <a:prstGeom prst="rect">
            <a:avLst/>
          </a:prstGeom>
        </p:spPr>
      </p:pic>
      <p:pic>
        <p:nvPicPr>
          <p:cNvPr id="9" name="Picture 8">
            <a:extLst>
              <a:ext uri="{FF2B5EF4-FFF2-40B4-BE49-F238E27FC236}">
                <a16:creationId xmlns:a16="http://schemas.microsoft.com/office/drawing/2014/main" id="{589A4862-15A9-419D-BA5C-A5A773EA0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3159" y="1285885"/>
            <a:ext cx="2529333" cy="4243847"/>
          </a:xfrm>
          <a:prstGeom prst="rect">
            <a:avLst/>
          </a:prstGeom>
        </p:spPr>
      </p:pic>
      <p:sp>
        <p:nvSpPr>
          <p:cNvPr id="10" name="TextBox 9">
            <a:extLst>
              <a:ext uri="{FF2B5EF4-FFF2-40B4-BE49-F238E27FC236}">
                <a16:creationId xmlns:a16="http://schemas.microsoft.com/office/drawing/2014/main" id="{0D890412-1143-42CD-AD90-C364FAB9711F}"/>
              </a:ext>
            </a:extLst>
          </p:cNvPr>
          <p:cNvSpPr txBox="1"/>
          <p:nvPr/>
        </p:nvSpPr>
        <p:spPr>
          <a:xfrm>
            <a:off x="2712716" y="1198429"/>
            <a:ext cx="1556084" cy="461665"/>
          </a:xfrm>
          <a:prstGeom prst="rect">
            <a:avLst/>
          </a:prstGeom>
          <a:noFill/>
        </p:spPr>
        <p:txBody>
          <a:bodyPr wrap="square" rtlCol="0">
            <a:spAutoFit/>
          </a:bodyPr>
          <a:lstStyle/>
          <a:p>
            <a:pPr algn="l"/>
            <a:r>
              <a:rPr lang="fr-FR" sz="2400" b="1" dirty="0">
                <a:solidFill>
                  <a:schemeClr val="accent5">
                    <a:lumMod val="50000"/>
                  </a:schemeClr>
                </a:solidFill>
              </a:rPr>
              <a:t>Victoire</a:t>
            </a:r>
          </a:p>
        </p:txBody>
      </p:sp>
      <p:sp>
        <p:nvSpPr>
          <p:cNvPr id="11" name="TextBox 10">
            <a:extLst>
              <a:ext uri="{FF2B5EF4-FFF2-40B4-BE49-F238E27FC236}">
                <a16:creationId xmlns:a16="http://schemas.microsoft.com/office/drawing/2014/main" id="{E02340A0-073A-4BEF-B45E-3EEA518CBDAF}"/>
              </a:ext>
            </a:extLst>
          </p:cNvPr>
          <p:cNvSpPr txBox="1"/>
          <p:nvPr/>
        </p:nvSpPr>
        <p:spPr>
          <a:xfrm>
            <a:off x="8275520" y="1163992"/>
            <a:ext cx="1556084" cy="461665"/>
          </a:xfrm>
          <a:prstGeom prst="rect">
            <a:avLst/>
          </a:prstGeom>
          <a:noFill/>
        </p:spPr>
        <p:txBody>
          <a:bodyPr wrap="square" rtlCol="0">
            <a:spAutoFit/>
          </a:bodyPr>
          <a:lstStyle/>
          <a:p>
            <a:pPr algn="l"/>
            <a:r>
              <a:rPr lang="fr-FR" sz="2400" b="1" dirty="0">
                <a:solidFill>
                  <a:schemeClr val="accent5">
                    <a:lumMod val="50000"/>
                  </a:schemeClr>
                </a:solidFill>
              </a:rPr>
              <a:t>Ariane</a:t>
            </a:r>
          </a:p>
        </p:txBody>
      </p:sp>
      <p:sp>
        <p:nvSpPr>
          <p:cNvPr id="13" name="TextBox 12">
            <a:extLst>
              <a:ext uri="{FF2B5EF4-FFF2-40B4-BE49-F238E27FC236}">
                <a16:creationId xmlns:a16="http://schemas.microsoft.com/office/drawing/2014/main" id="{5F6CA52F-C576-40F6-809F-8917770F37DE}"/>
              </a:ext>
            </a:extLst>
          </p:cNvPr>
          <p:cNvSpPr txBox="1"/>
          <p:nvPr/>
        </p:nvSpPr>
        <p:spPr>
          <a:xfrm>
            <a:off x="4287333" y="2797600"/>
            <a:ext cx="3617336" cy="461665"/>
          </a:xfrm>
          <a:prstGeom prst="rect">
            <a:avLst/>
          </a:prstGeom>
          <a:noFill/>
        </p:spPr>
        <p:txBody>
          <a:bodyPr wrap="square" rtlCol="0">
            <a:spAutoFit/>
          </a:bodyPr>
          <a:lstStyle/>
          <a:p>
            <a:pPr algn="ctr"/>
            <a:r>
              <a:rPr lang="fr-FR" sz="2400" dirty="0">
                <a:solidFill>
                  <a:schemeClr val="accent5">
                    <a:lumMod val="50000"/>
                  </a:schemeClr>
                </a:solidFill>
              </a:rPr>
              <a:t>[</a:t>
            </a:r>
            <a:r>
              <a:rPr lang="fr-FR" sz="2400" dirty="0" err="1">
                <a:solidFill>
                  <a:schemeClr val="accent5">
                    <a:lumMod val="50000"/>
                  </a:schemeClr>
                </a:solidFill>
              </a:rPr>
              <a:t>dances</a:t>
            </a:r>
            <a:r>
              <a:rPr lang="fr-FR" sz="2400" dirty="0">
                <a:solidFill>
                  <a:schemeClr val="accent5">
                    <a:lumMod val="50000"/>
                  </a:schemeClr>
                </a:solidFill>
              </a:rPr>
              <a:t>]</a:t>
            </a:r>
          </a:p>
        </p:txBody>
      </p:sp>
      <p:sp>
        <p:nvSpPr>
          <p:cNvPr id="14" name="Arrow: Up 13">
            <a:extLst>
              <a:ext uri="{FF2B5EF4-FFF2-40B4-BE49-F238E27FC236}">
                <a16:creationId xmlns:a16="http://schemas.microsoft.com/office/drawing/2014/main" id="{863079CA-E3D8-4E24-BE2A-D1B06AD88F8E}"/>
              </a:ext>
            </a:extLst>
          </p:cNvPr>
          <p:cNvSpPr/>
          <p:nvPr/>
        </p:nvSpPr>
        <p:spPr>
          <a:xfrm rot="3055122">
            <a:off x="1553508" y="4181879"/>
            <a:ext cx="671772" cy="867128"/>
          </a:xfrm>
          <a:prstGeom prst="up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extBox 11">
            <a:extLst>
              <a:ext uri="{FF2B5EF4-FFF2-40B4-BE49-F238E27FC236}">
                <a16:creationId xmlns:a16="http://schemas.microsoft.com/office/drawing/2014/main" id="{1740AB17-A0EB-4555-8A69-C7DFCF4ED055}"/>
              </a:ext>
            </a:extLst>
          </p:cNvPr>
          <p:cNvSpPr txBox="1"/>
          <p:nvPr/>
        </p:nvSpPr>
        <p:spPr>
          <a:xfrm>
            <a:off x="3460011" y="5709600"/>
            <a:ext cx="5271977" cy="461665"/>
          </a:xfrm>
          <a:prstGeom prst="rect">
            <a:avLst/>
          </a:prstGeom>
          <a:noFill/>
        </p:spPr>
        <p:txBody>
          <a:bodyPr wrap="square" rtlCol="0">
            <a:spAutoFit/>
          </a:bodyPr>
          <a:lstStyle/>
          <a:p>
            <a:pPr algn="ctr"/>
            <a:r>
              <a:rPr lang="fr-FR" sz="2400" dirty="0">
                <a:solidFill>
                  <a:schemeClr val="accent5">
                    <a:lumMod val="50000"/>
                  </a:schemeClr>
                </a:solidFill>
              </a:rPr>
              <a:t>Victoire danse </a:t>
            </a:r>
            <a:r>
              <a:rPr lang="fr-FR" sz="2400" b="1" dirty="0">
                <a:solidFill>
                  <a:schemeClr val="accent5">
                    <a:lumMod val="50000"/>
                  </a:schemeClr>
                </a:solidFill>
              </a:rPr>
              <a:t>plus vite qu</a:t>
            </a:r>
            <a:r>
              <a:rPr lang="fr-FR" sz="2400" dirty="0">
                <a:solidFill>
                  <a:schemeClr val="accent5">
                    <a:lumMod val="50000"/>
                  </a:schemeClr>
                </a:solidFill>
              </a:rPr>
              <a:t>’Ariane.</a:t>
            </a:r>
          </a:p>
        </p:txBody>
      </p:sp>
      <p:pic>
        <p:nvPicPr>
          <p:cNvPr id="15" name="Picture 14" descr="A picture containing doll, shirt&#10;&#10;Description automatically generated">
            <a:extLst>
              <a:ext uri="{FF2B5EF4-FFF2-40B4-BE49-F238E27FC236}">
                <a16:creationId xmlns:a16="http://schemas.microsoft.com/office/drawing/2014/main" id="{D4934B5D-5A26-43CD-9D96-93581DF69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1483" y="-218446"/>
            <a:ext cx="1416875" cy="1416875"/>
          </a:xfrm>
          <a:prstGeom prst="rect">
            <a:avLst/>
          </a:prstGeom>
        </p:spPr>
      </p:pic>
      <p:sp>
        <p:nvSpPr>
          <p:cNvPr id="16" name="TextBox 15">
            <a:extLst>
              <a:ext uri="{FF2B5EF4-FFF2-40B4-BE49-F238E27FC236}">
                <a16:creationId xmlns:a16="http://schemas.microsoft.com/office/drawing/2014/main" id="{35E63291-4F85-4605-8114-1AB1A3235FFA}"/>
              </a:ext>
            </a:extLst>
          </p:cNvPr>
          <p:cNvSpPr txBox="1"/>
          <p:nvPr/>
        </p:nvSpPr>
        <p:spPr>
          <a:xfrm>
            <a:off x="6517783" y="268655"/>
            <a:ext cx="2828931" cy="442674"/>
          </a:xfrm>
          <a:prstGeom prst="wedgeRoundRectCallout">
            <a:avLst>
              <a:gd name="adj1" fmla="val 56178"/>
              <a:gd name="adj2" fmla="val 25351"/>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lang="en-GB" sz="2000" b="1" dirty="0" err="1">
                <a:solidFill>
                  <a:prstClr val="white"/>
                </a:solidFill>
                <a:latin typeface="Century Gothic" panose="020F0302020204030204"/>
              </a:rPr>
              <a:t>danser</a:t>
            </a:r>
            <a:r>
              <a:rPr lang="en-GB" sz="2000" b="1" dirty="0">
                <a:solidFill>
                  <a:prstClr val="white"/>
                </a:solidFill>
                <a:latin typeface="Century Gothic" panose="020F0302020204030204"/>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to dance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4F0AC66B-86D4-4A5E-901D-9901E1756860}"/>
              </a:ext>
            </a:extLst>
          </p:cNvPr>
          <p:cNvSpPr txBox="1"/>
          <p:nvPr/>
        </p:nvSpPr>
        <p:spPr>
          <a:xfrm>
            <a:off x="5640429" y="4838951"/>
            <a:ext cx="2171193" cy="783193"/>
          </a:xfrm>
          <a:prstGeom prst="wedgeRoundRectCallout">
            <a:avLst>
              <a:gd name="adj1" fmla="val 23855"/>
              <a:gd name="adj2" fmla="val 70625"/>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rPr>
              <a:t>que -&gt; </a:t>
            </a:r>
            <a:r>
              <a:rPr kumimoji="0" lang="en-GB" sz="2000" b="1" i="0" u="none" strike="noStrike" kern="1200" cap="none" spc="0" normalizeH="0" baseline="0" noProof="0" dirty="0" err="1">
                <a:ln>
                  <a:noFill/>
                </a:ln>
                <a:solidFill>
                  <a:prstClr val="white"/>
                </a:solidFill>
                <a:effectLst/>
                <a:uLnTx/>
                <a:uFillTx/>
                <a:latin typeface="Century Gothic" panose="020F0302020204030204"/>
              </a:rPr>
              <a:t>qu</a:t>
            </a:r>
            <a:r>
              <a:rPr kumimoji="0" lang="en-GB" sz="2000" b="1" i="0" u="none" strike="noStrike" kern="1200" cap="none" spc="0" normalizeH="0" baseline="0" noProof="0" dirty="0">
                <a:ln>
                  <a:noFill/>
                </a:ln>
                <a:solidFill>
                  <a:prstClr val="white"/>
                </a:solidFill>
                <a:effectLst/>
                <a:uLnTx/>
                <a:uFillTx/>
                <a:latin typeface="Century Gothic" panose="020F0302020204030204"/>
              </a:rPr>
              <a:t>’</a:t>
            </a:r>
            <a:r>
              <a:rPr kumimoji="0" lang="en-GB" sz="2000" i="0" u="none" strike="noStrike" kern="1200" cap="none" spc="0" normalizeH="0" baseline="0" noProof="0" dirty="0">
                <a:ln>
                  <a:noFill/>
                </a:ln>
                <a:solidFill>
                  <a:prstClr val="white"/>
                </a:solidFill>
                <a:effectLst/>
                <a:uLnTx/>
                <a:uFillTx/>
                <a:latin typeface="Century Gothic" panose="020F0302020204030204"/>
              </a:rPr>
              <a:t> before a vowel</a:t>
            </a:r>
          </a:p>
        </p:txBody>
      </p:sp>
    </p:spTree>
    <p:extLst>
      <p:ext uri="{BB962C8B-B14F-4D97-AF65-F5344CB8AC3E}">
        <p14:creationId xmlns:p14="http://schemas.microsoft.com/office/powerpoint/2010/main" val="203585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comparaisons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5E890EA6-786F-404B-8D70-CCB2E037D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747" y="1469236"/>
            <a:ext cx="2212753" cy="4155497"/>
          </a:xfrm>
          <a:prstGeom prst="rect">
            <a:avLst/>
          </a:prstGeom>
        </p:spPr>
      </p:pic>
      <p:pic>
        <p:nvPicPr>
          <p:cNvPr id="9" name="Picture 8">
            <a:extLst>
              <a:ext uri="{FF2B5EF4-FFF2-40B4-BE49-F238E27FC236}">
                <a16:creationId xmlns:a16="http://schemas.microsoft.com/office/drawing/2014/main" id="{74F5518B-BBC7-4605-BEC5-21D185C1E2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1185" y="1469236"/>
            <a:ext cx="2212753" cy="4155497"/>
          </a:xfrm>
          <a:prstGeom prst="rect">
            <a:avLst/>
          </a:prstGeom>
        </p:spPr>
      </p:pic>
      <p:sp>
        <p:nvSpPr>
          <p:cNvPr id="10" name="TextBox 9">
            <a:extLst>
              <a:ext uri="{FF2B5EF4-FFF2-40B4-BE49-F238E27FC236}">
                <a16:creationId xmlns:a16="http://schemas.microsoft.com/office/drawing/2014/main" id="{7031DB5B-B851-46E0-ADA9-90D83CB24D6F}"/>
              </a:ext>
            </a:extLst>
          </p:cNvPr>
          <p:cNvSpPr txBox="1"/>
          <p:nvPr/>
        </p:nvSpPr>
        <p:spPr>
          <a:xfrm>
            <a:off x="3153842" y="1092438"/>
            <a:ext cx="1556084" cy="461665"/>
          </a:xfrm>
          <a:prstGeom prst="rect">
            <a:avLst/>
          </a:prstGeom>
          <a:noFill/>
        </p:spPr>
        <p:txBody>
          <a:bodyPr wrap="square" rtlCol="0">
            <a:spAutoFit/>
          </a:bodyPr>
          <a:lstStyle/>
          <a:p>
            <a:pPr algn="l"/>
            <a:r>
              <a:rPr lang="fr-FR" sz="2400" b="1" dirty="0">
                <a:solidFill>
                  <a:schemeClr val="accent5">
                    <a:lumMod val="50000"/>
                  </a:schemeClr>
                </a:solidFill>
              </a:rPr>
              <a:t>Babette</a:t>
            </a:r>
          </a:p>
        </p:txBody>
      </p:sp>
      <p:sp>
        <p:nvSpPr>
          <p:cNvPr id="11" name="TextBox 10">
            <a:extLst>
              <a:ext uri="{FF2B5EF4-FFF2-40B4-BE49-F238E27FC236}">
                <a16:creationId xmlns:a16="http://schemas.microsoft.com/office/drawing/2014/main" id="{31FA5C08-C823-4CC4-B2CE-0776E7294A0F}"/>
              </a:ext>
            </a:extLst>
          </p:cNvPr>
          <p:cNvSpPr txBox="1"/>
          <p:nvPr/>
        </p:nvSpPr>
        <p:spPr>
          <a:xfrm>
            <a:off x="7686253" y="1092438"/>
            <a:ext cx="1556084" cy="461665"/>
          </a:xfrm>
          <a:prstGeom prst="rect">
            <a:avLst/>
          </a:prstGeom>
          <a:noFill/>
        </p:spPr>
        <p:txBody>
          <a:bodyPr wrap="square" rtlCol="0">
            <a:spAutoFit/>
          </a:bodyPr>
          <a:lstStyle/>
          <a:p>
            <a:pPr algn="l"/>
            <a:r>
              <a:rPr lang="fr-FR" sz="2400" b="1" dirty="0">
                <a:solidFill>
                  <a:schemeClr val="accent5">
                    <a:lumMod val="50000"/>
                  </a:schemeClr>
                </a:solidFill>
              </a:rPr>
              <a:t>Justine</a:t>
            </a:r>
          </a:p>
        </p:txBody>
      </p:sp>
      <p:sp>
        <p:nvSpPr>
          <p:cNvPr id="12" name="TextBox 11">
            <a:extLst>
              <a:ext uri="{FF2B5EF4-FFF2-40B4-BE49-F238E27FC236}">
                <a16:creationId xmlns:a16="http://schemas.microsoft.com/office/drawing/2014/main" id="{B3023B21-3366-42B2-97C1-AF3509246F93}"/>
              </a:ext>
            </a:extLst>
          </p:cNvPr>
          <p:cNvSpPr txBox="1"/>
          <p:nvPr/>
        </p:nvSpPr>
        <p:spPr>
          <a:xfrm>
            <a:off x="2632692" y="5709600"/>
            <a:ext cx="6781246" cy="461665"/>
          </a:xfrm>
          <a:prstGeom prst="rect">
            <a:avLst/>
          </a:prstGeom>
          <a:noFill/>
        </p:spPr>
        <p:txBody>
          <a:bodyPr wrap="square" rtlCol="0">
            <a:spAutoFit/>
          </a:bodyPr>
          <a:lstStyle/>
          <a:p>
            <a:pPr algn="ctr"/>
            <a:r>
              <a:rPr lang="fr-FR" sz="2400" dirty="0">
                <a:solidFill>
                  <a:schemeClr val="accent5">
                    <a:lumMod val="50000"/>
                  </a:schemeClr>
                </a:solidFill>
              </a:rPr>
              <a:t>Babette marche </a:t>
            </a:r>
            <a:r>
              <a:rPr lang="fr-FR" sz="2400" b="1" dirty="0">
                <a:solidFill>
                  <a:schemeClr val="accent5">
                    <a:lumMod val="50000"/>
                  </a:schemeClr>
                </a:solidFill>
              </a:rPr>
              <a:t>plus lentement que </a:t>
            </a:r>
            <a:r>
              <a:rPr lang="fr-FR" sz="2400" dirty="0">
                <a:solidFill>
                  <a:schemeClr val="accent5">
                    <a:lumMod val="50000"/>
                  </a:schemeClr>
                </a:solidFill>
              </a:rPr>
              <a:t>Justine</a:t>
            </a:r>
            <a:r>
              <a:rPr lang="fr-FR" sz="2400" b="1" dirty="0">
                <a:solidFill>
                  <a:schemeClr val="accent5">
                    <a:lumMod val="50000"/>
                  </a:schemeClr>
                </a:solidFill>
              </a:rPr>
              <a:t>.</a:t>
            </a:r>
          </a:p>
        </p:txBody>
      </p:sp>
      <p:sp>
        <p:nvSpPr>
          <p:cNvPr id="13" name="Arrow: Up 12">
            <a:extLst>
              <a:ext uri="{FF2B5EF4-FFF2-40B4-BE49-F238E27FC236}">
                <a16:creationId xmlns:a16="http://schemas.microsoft.com/office/drawing/2014/main" id="{D1B26F72-01F9-462B-9D0A-0EB06D3CB6D9}"/>
              </a:ext>
            </a:extLst>
          </p:cNvPr>
          <p:cNvSpPr/>
          <p:nvPr/>
        </p:nvSpPr>
        <p:spPr>
          <a:xfrm rot="3055122">
            <a:off x="2269650" y="4303090"/>
            <a:ext cx="671772" cy="867128"/>
          </a:xfrm>
          <a:prstGeom prst="up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extBox 13">
            <a:extLst>
              <a:ext uri="{FF2B5EF4-FFF2-40B4-BE49-F238E27FC236}">
                <a16:creationId xmlns:a16="http://schemas.microsoft.com/office/drawing/2014/main" id="{87066403-4C97-4291-99D4-FDDE2403E3AE}"/>
              </a:ext>
            </a:extLst>
          </p:cNvPr>
          <p:cNvSpPr txBox="1"/>
          <p:nvPr/>
        </p:nvSpPr>
        <p:spPr>
          <a:xfrm>
            <a:off x="4287333" y="2797600"/>
            <a:ext cx="3617336" cy="461665"/>
          </a:xfrm>
          <a:prstGeom prst="rect">
            <a:avLst/>
          </a:prstGeom>
          <a:noFill/>
        </p:spPr>
        <p:txBody>
          <a:bodyPr wrap="square" rtlCol="0">
            <a:spAutoFit/>
          </a:bodyPr>
          <a:lstStyle/>
          <a:p>
            <a:pPr algn="ctr"/>
            <a:r>
              <a:rPr lang="fr-FR" sz="2400" dirty="0">
                <a:solidFill>
                  <a:schemeClr val="accent5">
                    <a:lumMod val="50000"/>
                  </a:schemeClr>
                </a:solidFill>
              </a:rPr>
              <a:t>[</a:t>
            </a:r>
            <a:r>
              <a:rPr lang="fr-FR" sz="2400" dirty="0" err="1">
                <a:solidFill>
                  <a:schemeClr val="accent5">
                    <a:lumMod val="50000"/>
                  </a:schemeClr>
                </a:solidFill>
              </a:rPr>
              <a:t>walks</a:t>
            </a:r>
            <a:r>
              <a:rPr lang="fr-FR" sz="2400" dirty="0">
                <a:solidFill>
                  <a:schemeClr val="accent5">
                    <a:lumMod val="50000"/>
                  </a:schemeClr>
                </a:solidFill>
              </a:rPr>
              <a:t>]</a:t>
            </a:r>
          </a:p>
        </p:txBody>
      </p:sp>
    </p:spTree>
    <p:extLst>
      <p:ext uri="{BB962C8B-B14F-4D97-AF65-F5344CB8AC3E}">
        <p14:creationId xmlns:p14="http://schemas.microsoft.com/office/powerpoint/2010/main" val="22640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comparaisons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1632AC1-1820-412C-BECE-0C45FCDFA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8833" y="1918354"/>
            <a:ext cx="3341370" cy="3665238"/>
          </a:xfrm>
          <a:prstGeom prst="rect">
            <a:avLst/>
          </a:prstGeom>
        </p:spPr>
      </p:pic>
      <p:pic>
        <p:nvPicPr>
          <p:cNvPr id="9" name="Picture 8">
            <a:extLst>
              <a:ext uri="{FF2B5EF4-FFF2-40B4-BE49-F238E27FC236}">
                <a16:creationId xmlns:a16="http://schemas.microsoft.com/office/drawing/2014/main" id="{3733F174-6058-4742-9B67-01E56EA44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3678" y="1973562"/>
            <a:ext cx="3341369" cy="3665237"/>
          </a:xfrm>
          <a:prstGeom prst="rect">
            <a:avLst/>
          </a:prstGeom>
        </p:spPr>
      </p:pic>
      <p:sp>
        <p:nvSpPr>
          <p:cNvPr id="10" name="TextBox 9">
            <a:extLst>
              <a:ext uri="{FF2B5EF4-FFF2-40B4-BE49-F238E27FC236}">
                <a16:creationId xmlns:a16="http://schemas.microsoft.com/office/drawing/2014/main" id="{D80E9942-ACDC-4F59-B4D1-8BC08B147E80}"/>
              </a:ext>
            </a:extLst>
          </p:cNvPr>
          <p:cNvSpPr txBox="1"/>
          <p:nvPr/>
        </p:nvSpPr>
        <p:spPr>
          <a:xfrm>
            <a:off x="2450580" y="1163992"/>
            <a:ext cx="1556084" cy="461665"/>
          </a:xfrm>
          <a:prstGeom prst="rect">
            <a:avLst/>
          </a:prstGeom>
          <a:noFill/>
        </p:spPr>
        <p:txBody>
          <a:bodyPr wrap="square" rtlCol="0">
            <a:spAutoFit/>
          </a:bodyPr>
          <a:lstStyle/>
          <a:p>
            <a:pPr algn="l"/>
            <a:r>
              <a:rPr lang="fr-FR" sz="2400" b="1" dirty="0">
                <a:solidFill>
                  <a:schemeClr val="accent5">
                    <a:lumMod val="50000"/>
                  </a:schemeClr>
                </a:solidFill>
              </a:rPr>
              <a:t>Adrienne</a:t>
            </a:r>
          </a:p>
        </p:txBody>
      </p:sp>
      <p:sp>
        <p:nvSpPr>
          <p:cNvPr id="11" name="TextBox 10">
            <a:extLst>
              <a:ext uri="{FF2B5EF4-FFF2-40B4-BE49-F238E27FC236}">
                <a16:creationId xmlns:a16="http://schemas.microsoft.com/office/drawing/2014/main" id="{265BFCFC-ABED-4F76-AFEF-6A9A0E7B6F32}"/>
              </a:ext>
            </a:extLst>
          </p:cNvPr>
          <p:cNvSpPr txBox="1"/>
          <p:nvPr/>
        </p:nvSpPr>
        <p:spPr>
          <a:xfrm>
            <a:off x="8063329" y="1163992"/>
            <a:ext cx="1556084" cy="461665"/>
          </a:xfrm>
          <a:prstGeom prst="rect">
            <a:avLst/>
          </a:prstGeom>
          <a:noFill/>
        </p:spPr>
        <p:txBody>
          <a:bodyPr wrap="square" rtlCol="0">
            <a:spAutoFit/>
          </a:bodyPr>
          <a:lstStyle/>
          <a:p>
            <a:pPr algn="l"/>
            <a:r>
              <a:rPr lang="fr-FR" sz="2400" b="1" dirty="0">
                <a:solidFill>
                  <a:schemeClr val="accent5">
                    <a:lumMod val="50000"/>
                  </a:schemeClr>
                </a:solidFill>
              </a:rPr>
              <a:t>Sabine</a:t>
            </a:r>
          </a:p>
        </p:txBody>
      </p:sp>
      <p:sp>
        <p:nvSpPr>
          <p:cNvPr id="12" name="TextBox 11">
            <a:extLst>
              <a:ext uri="{FF2B5EF4-FFF2-40B4-BE49-F238E27FC236}">
                <a16:creationId xmlns:a16="http://schemas.microsoft.com/office/drawing/2014/main" id="{4EF0DE09-B907-4C47-B8AF-5F97520F4FF4}"/>
              </a:ext>
            </a:extLst>
          </p:cNvPr>
          <p:cNvSpPr txBox="1"/>
          <p:nvPr/>
        </p:nvSpPr>
        <p:spPr>
          <a:xfrm>
            <a:off x="3038447" y="5709600"/>
            <a:ext cx="6837595" cy="461665"/>
          </a:xfrm>
          <a:prstGeom prst="rect">
            <a:avLst/>
          </a:prstGeom>
          <a:noFill/>
        </p:spPr>
        <p:txBody>
          <a:bodyPr wrap="square" rtlCol="0">
            <a:spAutoFit/>
          </a:bodyPr>
          <a:lstStyle/>
          <a:p>
            <a:pPr algn="ctr"/>
            <a:r>
              <a:rPr lang="fr-FR" sz="2400" dirty="0">
                <a:solidFill>
                  <a:schemeClr val="accent5">
                    <a:lumMod val="50000"/>
                  </a:schemeClr>
                </a:solidFill>
              </a:rPr>
              <a:t>Adrienne arrive </a:t>
            </a:r>
            <a:r>
              <a:rPr lang="fr-FR" sz="2400" b="1" dirty="0">
                <a:solidFill>
                  <a:schemeClr val="accent5">
                    <a:lumMod val="50000"/>
                  </a:schemeClr>
                </a:solidFill>
              </a:rPr>
              <a:t>plus lentement que </a:t>
            </a:r>
            <a:r>
              <a:rPr lang="fr-FR" sz="2400" dirty="0">
                <a:solidFill>
                  <a:schemeClr val="accent5">
                    <a:lumMod val="50000"/>
                  </a:schemeClr>
                </a:solidFill>
              </a:rPr>
              <a:t>Sabine.</a:t>
            </a:r>
          </a:p>
        </p:txBody>
      </p:sp>
      <p:sp>
        <p:nvSpPr>
          <p:cNvPr id="13" name="TextBox 12">
            <a:extLst>
              <a:ext uri="{FF2B5EF4-FFF2-40B4-BE49-F238E27FC236}">
                <a16:creationId xmlns:a16="http://schemas.microsoft.com/office/drawing/2014/main" id="{27F45C41-AC05-48E6-ABB4-06A27DCFED6C}"/>
              </a:ext>
            </a:extLst>
          </p:cNvPr>
          <p:cNvSpPr txBox="1"/>
          <p:nvPr/>
        </p:nvSpPr>
        <p:spPr>
          <a:xfrm>
            <a:off x="5532003" y="2450462"/>
            <a:ext cx="3152918" cy="461665"/>
          </a:xfrm>
          <a:prstGeom prst="rect">
            <a:avLst/>
          </a:prstGeom>
          <a:noFill/>
        </p:spPr>
        <p:txBody>
          <a:bodyPr wrap="square" rtlCol="0">
            <a:spAutoFit/>
          </a:bodyPr>
          <a:lstStyle/>
          <a:p>
            <a:pPr algn="l"/>
            <a:r>
              <a:rPr lang="fr-FR" sz="2400" dirty="0">
                <a:solidFill>
                  <a:schemeClr val="accent5">
                    <a:lumMod val="50000"/>
                  </a:schemeClr>
                </a:solidFill>
              </a:rPr>
              <a:t>[arrives]</a:t>
            </a:r>
          </a:p>
        </p:txBody>
      </p:sp>
      <p:sp>
        <p:nvSpPr>
          <p:cNvPr id="14" name="Arrow: Up 13">
            <a:extLst>
              <a:ext uri="{FF2B5EF4-FFF2-40B4-BE49-F238E27FC236}">
                <a16:creationId xmlns:a16="http://schemas.microsoft.com/office/drawing/2014/main" id="{716899B1-DA51-4662-916F-EDE8E9A50EB7}"/>
              </a:ext>
            </a:extLst>
          </p:cNvPr>
          <p:cNvSpPr/>
          <p:nvPr/>
        </p:nvSpPr>
        <p:spPr>
          <a:xfrm rot="3055122">
            <a:off x="1696846" y="3908471"/>
            <a:ext cx="671772" cy="867128"/>
          </a:xfrm>
          <a:prstGeom prst="up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4309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comparaisons</a:t>
            </a:r>
            <a:endParaRPr lang="en-GB" sz="3600" b="1" dirty="0">
              <a:solidFill>
                <a:schemeClr val="bg1"/>
              </a:solidFill>
            </a:endParaRPr>
          </a:p>
        </p:txBody>
      </p:sp>
      <p:pic>
        <p:nvPicPr>
          <p:cNvPr id="7" name="Picture 6">
            <a:extLst>
              <a:ext uri="{FF2B5EF4-FFF2-40B4-BE49-F238E27FC236}">
                <a16:creationId xmlns:a16="http://schemas.microsoft.com/office/drawing/2014/main" id="{60955A59-FD52-433C-87A4-3D7C96043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313" y="1736013"/>
            <a:ext cx="3482646" cy="3820207"/>
          </a:xfrm>
          <a:prstGeom prst="rect">
            <a:avLst/>
          </a:prstGeom>
        </p:spPr>
      </p:pic>
      <p:pic>
        <p:nvPicPr>
          <p:cNvPr id="10" name="Picture 9">
            <a:extLst>
              <a:ext uri="{FF2B5EF4-FFF2-40B4-BE49-F238E27FC236}">
                <a16:creationId xmlns:a16="http://schemas.microsoft.com/office/drawing/2014/main" id="{80228044-E262-4332-81E9-AD914B5FBD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6522" y="1736013"/>
            <a:ext cx="3482646" cy="3820207"/>
          </a:xfrm>
          <a:prstGeom prst="rect">
            <a:avLst/>
          </a:prstGeom>
        </p:spPr>
      </p:pic>
      <p:sp>
        <p:nvSpPr>
          <p:cNvPr id="17" name="Rounded Rectangle 46">
            <a:extLst>
              <a:ext uri="{FF2B5EF4-FFF2-40B4-BE49-F238E27FC236}">
                <a16:creationId xmlns:a16="http://schemas.microsoft.com/office/drawing/2014/main" id="{25731A23-A6AF-45DE-AF3E-67566BB7444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A picture containing doll, shirt&#10;&#10;Description automatically generated">
            <a:extLst>
              <a:ext uri="{FF2B5EF4-FFF2-40B4-BE49-F238E27FC236}">
                <a16:creationId xmlns:a16="http://schemas.microsoft.com/office/drawing/2014/main" id="{30DFEED2-11B7-4AB5-B5F2-BE67D154BD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1483" y="-218446"/>
            <a:ext cx="1416875" cy="1416875"/>
          </a:xfrm>
          <a:prstGeom prst="rect">
            <a:avLst/>
          </a:prstGeom>
        </p:spPr>
      </p:pic>
      <p:sp>
        <p:nvSpPr>
          <p:cNvPr id="19" name="TextBox 18">
            <a:extLst>
              <a:ext uri="{FF2B5EF4-FFF2-40B4-BE49-F238E27FC236}">
                <a16:creationId xmlns:a16="http://schemas.microsoft.com/office/drawing/2014/main" id="{D3329FC9-10ED-4564-BF86-EBF7A0A4C2D4}"/>
              </a:ext>
            </a:extLst>
          </p:cNvPr>
          <p:cNvSpPr txBox="1"/>
          <p:nvPr/>
        </p:nvSpPr>
        <p:spPr>
          <a:xfrm>
            <a:off x="6926618" y="247118"/>
            <a:ext cx="2420096" cy="442674"/>
          </a:xfrm>
          <a:prstGeom prst="wedgeRoundRectCallout">
            <a:avLst>
              <a:gd name="adj1" fmla="val 56178"/>
              <a:gd name="adj2" fmla="val 25351"/>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lang="en-GB" sz="2000" b="1" dirty="0" err="1">
                <a:solidFill>
                  <a:prstClr val="white"/>
                </a:solidFill>
                <a:latin typeface="Century Gothic" panose="020F0302020204030204"/>
              </a:rPr>
              <a:t>trottiner</a:t>
            </a:r>
            <a:r>
              <a:rPr lang="en-GB" sz="2000" b="1" dirty="0">
                <a:solidFill>
                  <a:prstClr val="white"/>
                </a:solidFill>
                <a:latin typeface="Century Gothic" panose="020F0302020204030204"/>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to jog</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FE65D85-8F9A-46FA-9CC7-5E188717C70B}"/>
              </a:ext>
            </a:extLst>
          </p:cNvPr>
          <p:cNvSpPr txBox="1"/>
          <p:nvPr/>
        </p:nvSpPr>
        <p:spPr>
          <a:xfrm>
            <a:off x="4519541" y="2434001"/>
            <a:ext cx="3152918" cy="461665"/>
          </a:xfrm>
          <a:prstGeom prst="rect">
            <a:avLst/>
          </a:prstGeom>
          <a:noFill/>
        </p:spPr>
        <p:txBody>
          <a:bodyPr wrap="square" rtlCol="0">
            <a:spAutoFit/>
          </a:bodyPr>
          <a:lstStyle/>
          <a:p>
            <a:pPr algn="ctr"/>
            <a:r>
              <a:rPr lang="fr-FR" sz="2400" dirty="0">
                <a:solidFill>
                  <a:schemeClr val="accent5">
                    <a:lumMod val="50000"/>
                  </a:schemeClr>
                </a:solidFill>
              </a:rPr>
              <a:t>[</a:t>
            </a:r>
            <a:r>
              <a:rPr lang="fr-FR" sz="2400" dirty="0" err="1">
                <a:solidFill>
                  <a:schemeClr val="accent5">
                    <a:lumMod val="50000"/>
                  </a:schemeClr>
                </a:solidFill>
              </a:rPr>
              <a:t>jogs</a:t>
            </a:r>
            <a:r>
              <a:rPr lang="fr-FR" sz="2400" dirty="0">
                <a:solidFill>
                  <a:schemeClr val="accent5">
                    <a:lumMod val="50000"/>
                  </a:schemeClr>
                </a:solidFill>
              </a:rPr>
              <a:t>, </a:t>
            </a:r>
            <a:r>
              <a:rPr lang="fr-FR" sz="2400" dirty="0" err="1">
                <a:solidFill>
                  <a:schemeClr val="accent5">
                    <a:lumMod val="50000"/>
                  </a:schemeClr>
                </a:solidFill>
              </a:rPr>
              <a:t>slowly</a:t>
            </a:r>
            <a:r>
              <a:rPr lang="fr-FR" sz="2400" dirty="0">
                <a:solidFill>
                  <a:schemeClr val="accent5">
                    <a:lumMod val="50000"/>
                  </a:schemeClr>
                </a:solidFill>
              </a:rPr>
              <a:t>]</a:t>
            </a:r>
          </a:p>
        </p:txBody>
      </p:sp>
      <p:sp>
        <p:nvSpPr>
          <p:cNvPr id="21" name="TextBox 20">
            <a:extLst>
              <a:ext uri="{FF2B5EF4-FFF2-40B4-BE49-F238E27FC236}">
                <a16:creationId xmlns:a16="http://schemas.microsoft.com/office/drawing/2014/main" id="{183609D9-FBCB-4EA8-A84C-5EF2EE75ECBD}"/>
              </a:ext>
            </a:extLst>
          </p:cNvPr>
          <p:cNvSpPr txBox="1"/>
          <p:nvPr/>
        </p:nvSpPr>
        <p:spPr>
          <a:xfrm>
            <a:off x="2136519" y="1394824"/>
            <a:ext cx="1556084" cy="461665"/>
          </a:xfrm>
          <a:prstGeom prst="rect">
            <a:avLst/>
          </a:prstGeom>
          <a:noFill/>
        </p:spPr>
        <p:txBody>
          <a:bodyPr wrap="square" rtlCol="0">
            <a:spAutoFit/>
          </a:bodyPr>
          <a:lstStyle/>
          <a:p>
            <a:pPr algn="l"/>
            <a:r>
              <a:rPr lang="fr-FR" sz="2400" b="1" dirty="0">
                <a:solidFill>
                  <a:schemeClr val="accent5">
                    <a:lumMod val="50000"/>
                  </a:schemeClr>
                </a:solidFill>
              </a:rPr>
              <a:t>Christine</a:t>
            </a:r>
          </a:p>
        </p:txBody>
      </p:sp>
      <p:sp>
        <p:nvSpPr>
          <p:cNvPr id="22" name="TextBox 21">
            <a:extLst>
              <a:ext uri="{FF2B5EF4-FFF2-40B4-BE49-F238E27FC236}">
                <a16:creationId xmlns:a16="http://schemas.microsoft.com/office/drawing/2014/main" id="{2A4A315B-DB3C-4CC7-9F1F-D54033A512C5}"/>
              </a:ext>
            </a:extLst>
          </p:cNvPr>
          <p:cNvSpPr txBox="1"/>
          <p:nvPr/>
        </p:nvSpPr>
        <p:spPr>
          <a:xfrm>
            <a:off x="7553195" y="1396800"/>
            <a:ext cx="1724246" cy="461665"/>
          </a:xfrm>
          <a:prstGeom prst="rect">
            <a:avLst/>
          </a:prstGeom>
          <a:noFill/>
        </p:spPr>
        <p:txBody>
          <a:bodyPr wrap="square" rtlCol="0">
            <a:spAutoFit/>
          </a:bodyPr>
          <a:lstStyle/>
          <a:p>
            <a:pPr algn="l"/>
            <a:r>
              <a:rPr lang="fr-FR" sz="2400" b="1" dirty="0">
                <a:solidFill>
                  <a:schemeClr val="accent5">
                    <a:lumMod val="50000"/>
                  </a:schemeClr>
                </a:solidFill>
              </a:rPr>
              <a:t>Géraldine</a:t>
            </a:r>
          </a:p>
        </p:txBody>
      </p:sp>
      <p:sp>
        <p:nvSpPr>
          <p:cNvPr id="23" name="TextBox 22">
            <a:extLst>
              <a:ext uri="{FF2B5EF4-FFF2-40B4-BE49-F238E27FC236}">
                <a16:creationId xmlns:a16="http://schemas.microsoft.com/office/drawing/2014/main" id="{DDA9914F-CE5B-443D-873E-E70088A71D11}"/>
              </a:ext>
            </a:extLst>
          </p:cNvPr>
          <p:cNvSpPr txBox="1"/>
          <p:nvPr/>
        </p:nvSpPr>
        <p:spPr>
          <a:xfrm>
            <a:off x="2505206" y="5709600"/>
            <a:ext cx="7440460" cy="461665"/>
          </a:xfrm>
          <a:prstGeom prst="rect">
            <a:avLst/>
          </a:prstGeom>
          <a:noFill/>
        </p:spPr>
        <p:txBody>
          <a:bodyPr wrap="square" rtlCol="0">
            <a:spAutoFit/>
          </a:bodyPr>
          <a:lstStyle/>
          <a:p>
            <a:pPr algn="ctr"/>
            <a:r>
              <a:rPr lang="fr-FR" sz="2400" dirty="0">
                <a:solidFill>
                  <a:schemeClr val="accent5">
                    <a:lumMod val="50000"/>
                  </a:schemeClr>
                </a:solidFill>
              </a:rPr>
              <a:t>Christine </a:t>
            </a:r>
            <a:r>
              <a:rPr lang="fr-FR" sz="2400" b="1" dirty="0">
                <a:solidFill>
                  <a:schemeClr val="accent5">
                    <a:lumMod val="50000"/>
                  </a:schemeClr>
                </a:solidFill>
              </a:rPr>
              <a:t>trottine aussi lentement que </a:t>
            </a:r>
            <a:r>
              <a:rPr lang="fr-FR" sz="2400" dirty="0">
                <a:solidFill>
                  <a:schemeClr val="accent5">
                    <a:lumMod val="50000"/>
                  </a:schemeClr>
                </a:solidFill>
              </a:rPr>
              <a:t>Géraldine.</a:t>
            </a:r>
            <a:endParaRPr lang="en-GB" sz="2400" dirty="0">
              <a:latin typeface="Century Gothic" panose="020B0502020202020204" pitchFamily="34" charset="0"/>
            </a:endParaRPr>
          </a:p>
        </p:txBody>
      </p:sp>
      <p:sp>
        <p:nvSpPr>
          <p:cNvPr id="24" name="Arrow: Up 23">
            <a:extLst>
              <a:ext uri="{FF2B5EF4-FFF2-40B4-BE49-F238E27FC236}">
                <a16:creationId xmlns:a16="http://schemas.microsoft.com/office/drawing/2014/main" id="{B29E5461-840C-47FA-B9DB-54970678C186}"/>
              </a:ext>
            </a:extLst>
          </p:cNvPr>
          <p:cNvSpPr/>
          <p:nvPr/>
        </p:nvSpPr>
        <p:spPr>
          <a:xfrm rot="3055122">
            <a:off x="1696846" y="3908471"/>
            <a:ext cx="671772" cy="867128"/>
          </a:xfrm>
          <a:prstGeom prst="up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639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Comment </a:t>
            </a:r>
            <a:r>
              <a:rPr lang="en-GB" sz="3600" b="1" dirty="0" err="1">
                <a:solidFill>
                  <a:schemeClr val="bg1"/>
                </a:solidFill>
              </a:rPr>
              <a:t>sont-ils</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657347" y="249870"/>
            <a:ext cx="22525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72992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l’animal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l’ordre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travailleurs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descriptions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noms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ordr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p>
        </p:txBody>
      </p:sp>
      <p:sp>
        <p:nvSpPr>
          <p:cNvPr id="2" name="TextBox 1">
            <a:extLst>
              <a:ext uri="{FF2B5EF4-FFF2-40B4-BE49-F238E27FC236}">
                <a16:creationId xmlns:a16="http://schemas.microsoft.com/office/drawing/2014/main" id="{19103CF7-383B-4F10-B88E-DD6E263F1DE8}"/>
              </a:ext>
            </a:extLst>
          </p:cNvPr>
          <p:cNvSpPr txBox="1"/>
          <p:nvPr/>
        </p:nvSpPr>
        <p:spPr>
          <a:xfrm>
            <a:off x="135684" y="5562000"/>
            <a:ext cx="87462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&lt; sleeps less often----------------------sleeps more often&gt;</a:t>
            </a:r>
          </a:p>
        </p:txBody>
      </p:sp>
      <p:pic>
        <p:nvPicPr>
          <p:cNvPr id="5" name="Picture 4" descr="A picture containing shirt&#10;&#10;Description automatically generated">
            <a:extLst>
              <a:ext uri="{FF2B5EF4-FFF2-40B4-BE49-F238E27FC236}">
                <a16:creationId xmlns:a16="http://schemas.microsoft.com/office/drawing/2014/main" id="{8C89C574-821D-4FB5-A7C8-35CB33C4D6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0980" y="2834268"/>
            <a:ext cx="1936951" cy="1936951"/>
          </a:xfrm>
          <a:prstGeom prst="rect">
            <a:avLst/>
          </a:prstGeom>
        </p:spPr>
      </p:pic>
      <p:pic>
        <p:nvPicPr>
          <p:cNvPr id="13" name="Picture 12">
            <a:extLst>
              <a:ext uri="{FF2B5EF4-FFF2-40B4-BE49-F238E27FC236}">
                <a16:creationId xmlns:a16="http://schemas.microsoft.com/office/drawing/2014/main" id="{37353D2C-4664-46DB-9A64-7E10DD5C53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8795" y="2981187"/>
            <a:ext cx="1790032" cy="1790032"/>
          </a:xfrm>
          <a:prstGeom prst="rect">
            <a:avLst/>
          </a:prstGeom>
        </p:spPr>
      </p:pic>
      <p:pic>
        <p:nvPicPr>
          <p:cNvPr id="17" name="Picture 16" descr="A picture containing doll, shirt&#10;&#10;Description automatically generated">
            <a:extLst>
              <a:ext uri="{FF2B5EF4-FFF2-40B4-BE49-F238E27FC236}">
                <a16:creationId xmlns:a16="http://schemas.microsoft.com/office/drawing/2014/main" id="{DCAAE22D-D5C0-4B37-BE54-7A1A4BBF82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617" y="2981187"/>
            <a:ext cx="1807474" cy="1807474"/>
          </a:xfrm>
          <a:prstGeom prst="rect">
            <a:avLst/>
          </a:prstGeom>
        </p:spPr>
      </p:pic>
      <p:sp>
        <p:nvSpPr>
          <p:cNvPr id="3" name="TextBox 2">
            <a:extLst>
              <a:ext uri="{FF2B5EF4-FFF2-40B4-BE49-F238E27FC236}">
                <a16:creationId xmlns:a16="http://schemas.microsoft.com/office/drawing/2014/main" id="{306CE9CE-85FD-40CF-AF3F-7ADB5E895916}"/>
              </a:ext>
            </a:extLst>
          </p:cNvPr>
          <p:cNvSpPr txBox="1"/>
          <p:nvPr/>
        </p:nvSpPr>
        <p:spPr>
          <a:xfrm>
            <a:off x="5139846" y="4791970"/>
            <a:ext cx="1899220" cy="461665"/>
          </a:xfrm>
          <a:prstGeom prst="rect">
            <a:avLst/>
          </a:prstGeom>
          <a:noFill/>
          <a:ln w="381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Antoine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EAE40792-A6D5-4177-8122-1F4618F1608C}"/>
              </a:ext>
            </a:extLst>
          </p:cNvPr>
          <p:cNvSpPr txBox="1"/>
          <p:nvPr/>
        </p:nvSpPr>
        <p:spPr>
          <a:xfrm>
            <a:off x="297744" y="4791969"/>
            <a:ext cx="1899220" cy="461665"/>
          </a:xfrm>
          <a:prstGeom prst="rect">
            <a:avLst/>
          </a:prstGeom>
          <a:noFill/>
          <a:ln w="381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Abdel</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689A64AC-9237-4C5D-AD6B-F946E355EB13}"/>
              </a:ext>
            </a:extLst>
          </p:cNvPr>
          <p:cNvSpPr txBox="1"/>
          <p:nvPr/>
        </p:nvSpPr>
        <p:spPr>
          <a:xfrm>
            <a:off x="2718795" y="4791969"/>
            <a:ext cx="1899220" cy="461665"/>
          </a:xfrm>
          <a:prstGeom prst="rect">
            <a:avLst/>
          </a:prstGeom>
          <a:noFill/>
          <a:ln w="381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 name="Picture 11" descr="A picture containing doll, shirt&#10;&#10;Description automatically generated">
            <a:extLst>
              <a:ext uri="{FF2B5EF4-FFF2-40B4-BE49-F238E27FC236}">
                <a16:creationId xmlns:a16="http://schemas.microsoft.com/office/drawing/2014/main" id="{096EA5F2-9C4A-46E5-B1AC-E7D6536CA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7415" y="4305115"/>
            <a:ext cx="1897037" cy="1897037"/>
          </a:xfrm>
          <a:prstGeom prst="rect">
            <a:avLst/>
          </a:prstGeom>
        </p:spPr>
      </p:pic>
      <p:sp>
        <p:nvSpPr>
          <p:cNvPr id="14" name="Speech Bubble: Rectangle with Corners Rounded 13">
            <a:extLst>
              <a:ext uri="{FF2B5EF4-FFF2-40B4-BE49-F238E27FC236}">
                <a16:creationId xmlns:a16="http://schemas.microsoft.com/office/drawing/2014/main" id="{46D3B277-1466-4463-BFE6-42FE4E0C1195}"/>
              </a:ext>
            </a:extLst>
          </p:cNvPr>
          <p:cNvSpPr/>
          <p:nvPr/>
        </p:nvSpPr>
        <p:spPr>
          <a:xfrm>
            <a:off x="7253530" y="3234756"/>
            <a:ext cx="4745381" cy="1135974"/>
          </a:xfrm>
          <a:prstGeom prst="wedgeRoundRectCallout">
            <a:avLst>
              <a:gd name="adj1" fmla="val 30068"/>
              <a:gd name="adj2" fmla="val 78197"/>
              <a:gd name="adj3" fmla="val 16667"/>
            </a:avLst>
          </a:prstGeom>
          <a:solidFill>
            <a:schemeClr val="accent1">
              <a:lumMod val="50000"/>
            </a:schemeClr>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Léa dort moins souvent qu’Antoine.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Abdel dort moins souvent que Léa.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Antoine dort plus souvent que Léa.</a:t>
            </a:r>
          </a:p>
        </p:txBody>
      </p:sp>
    </p:spTree>
    <p:extLst>
      <p:ext uri="{BB962C8B-B14F-4D97-AF65-F5344CB8AC3E}">
        <p14:creationId xmlns:p14="http://schemas.microsoft.com/office/powerpoint/2010/main" val="272305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Comment </a:t>
            </a:r>
            <a:r>
              <a:rPr lang="en-GB" sz="3600" b="1" dirty="0" err="1">
                <a:solidFill>
                  <a:schemeClr val="bg1"/>
                </a:solidFill>
              </a:rPr>
              <a:t>sont-ils</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657347" y="249870"/>
            <a:ext cx="22525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72992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l’animal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l’ordre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travailleurs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descriptions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noms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ordr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p>
        </p:txBody>
      </p:sp>
      <p:sp>
        <p:nvSpPr>
          <p:cNvPr id="2" name="TextBox 1">
            <a:extLst>
              <a:ext uri="{FF2B5EF4-FFF2-40B4-BE49-F238E27FC236}">
                <a16:creationId xmlns:a16="http://schemas.microsoft.com/office/drawing/2014/main" id="{19103CF7-383B-4F10-B88E-DD6E263F1DE8}"/>
              </a:ext>
            </a:extLst>
          </p:cNvPr>
          <p:cNvSpPr txBox="1"/>
          <p:nvPr/>
        </p:nvSpPr>
        <p:spPr>
          <a:xfrm>
            <a:off x="559419" y="5605365"/>
            <a:ext cx="110731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&lt; works less hard----------------------------------------------- works harder&gt;</a:t>
            </a:r>
          </a:p>
        </p:txBody>
      </p:sp>
      <p:pic>
        <p:nvPicPr>
          <p:cNvPr id="5" name="Picture 4" descr="A picture containing shirt&#10;&#10;Description automatically generated">
            <a:extLst>
              <a:ext uri="{FF2B5EF4-FFF2-40B4-BE49-F238E27FC236}">
                <a16:creationId xmlns:a16="http://schemas.microsoft.com/office/drawing/2014/main" id="{8C89C574-821D-4FB5-A7C8-35CB33C4D6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3229" y="2950406"/>
            <a:ext cx="1936951" cy="1936951"/>
          </a:xfrm>
          <a:prstGeom prst="rect">
            <a:avLst/>
          </a:prstGeom>
        </p:spPr>
      </p:pic>
      <p:pic>
        <p:nvPicPr>
          <p:cNvPr id="11" name="Picture 10" descr="A person wearing a suit and tie&#10;&#10;Description automatically generated">
            <a:extLst>
              <a:ext uri="{FF2B5EF4-FFF2-40B4-BE49-F238E27FC236}">
                <a16:creationId xmlns:a16="http://schemas.microsoft.com/office/drawing/2014/main" id="{42DD0A72-891C-4E0D-81FC-6B27C0BAA5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9167" y="3241596"/>
            <a:ext cx="1681976" cy="1681976"/>
          </a:xfrm>
          <a:prstGeom prst="rect">
            <a:avLst/>
          </a:prstGeom>
        </p:spPr>
      </p:pic>
      <p:pic>
        <p:nvPicPr>
          <p:cNvPr id="13" name="Picture 12">
            <a:extLst>
              <a:ext uri="{FF2B5EF4-FFF2-40B4-BE49-F238E27FC236}">
                <a16:creationId xmlns:a16="http://schemas.microsoft.com/office/drawing/2014/main" id="{37353D2C-4664-46DB-9A64-7E10DD5C53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9944" y="3097325"/>
            <a:ext cx="1790032" cy="1790032"/>
          </a:xfrm>
          <a:prstGeom prst="rect">
            <a:avLst/>
          </a:prstGeom>
        </p:spPr>
      </p:pic>
      <p:pic>
        <p:nvPicPr>
          <p:cNvPr id="17" name="Picture 16" descr="A picture containing doll, shirt&#10;&#10;Description automatically generated">
            <a:extLst>
              <a:ext uri="{FF2B5EF4-FFF2-40B4-BE49-F238E27FC236}">
                <a16:creationId xmlns:a16="http://schemas.microsoft.com/office/drawing/2014/main" id="{DCAAE22D-D5C0-4B37-BE54-7A1A4BBF82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868" y="3116098"/>
            <a:ext cx="1807474" cy="1807474"/>
          </a:xfrm>
          <a:prstGeom prst="rect">
            <a:avLst/>
          </a:prstGeom>
        </p:spPr>
      </p:pic>
      <p:pic>
        <p:nvPicPr>
          <p:cNvPr id="19" name="Picture 18" descr="A close up of a stuffed animal&#10;&#10;Description automatically generated">
            <a:extLst>
              <a:ext uri="{FF2B5EF4-FFF2-40B4-BE49-F238E27FC236}">
                <a16:creationId xmlns:a16="http://schemas.microsoft.com/office/drawing/2014/main" id="{353398B8-F3B8-4A1F-849B-EED50DC16F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2505" y="3006728"/>
            <a:ext cx="1884557" cy="1884557"/>
          </a:xfrm>
          <a:prstGeom prst="rect">
            <a:avLst/>
          </a:prstGeom>
        </p:spPr>
      </p:pic>
      <p:sp>
        <p:nvSpPr>
          <p:cNvPr id="3" name="TextBox 2">
            <a:extLst>
              <a:ext uri="{FF2B5EF4-FFF2-40B4-BE49-F238E27FC236}">
                <a16:creationId xmlns:a16="http://schemas.microsoft.com/office/drawing/2014/main" id="{306CE9CE-85FD-40CF-AF3F-7ADB5E895916}"/>
              </a:ext>
            </a:extLst>
          </p:cNvPr>
          <p:cNvSpPr txBox="1"/>
          <p:nvPr/>
        </p:nvSpPr>
        <p:spPr>
          <a:xfrm>
            <a:off x="7570995" y="4908108"/>
            <a:ext cx="1899220" cy="461665"/>
          </a:xfrm>
          <a:prstGeom prst="rect">
            <a:avLst/>
          </a:prstGeom>
          <a:noFill/>
          <a:ln w="381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Abel</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EAE40792-A6D5-4177-8122-1F4618F1608C}"/>
              </a:ext>
            </a:extLst>
          </p:cNvPr>
          <p:cNvSpPr txBox="1"/>
          <p:nvPr/>
        </p:nvSpPr>
        <p:spPr>
          <a:xfrm>
            <a:off x="2728893" y="4908107"/>
            <a:ext cx="1899220" cy="461665"/>
          </a:xfrm>
          <a:prstGeom prst="rect">
            <a:avLst/>
          </a:prstGeom>
          <a:noFill/>
          <a:ln w="381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Antoine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689A64AC-9237-4C5D-AD6B-F946E355EB13}"/>
              </a:ext>
            </a:extLst>
          </p:cNvPr>
          <p:cNvSpPr txBox="1"/>
          <p:nvPr/>
        </p:nvSpPr>
        <p:spPr>
          <a:xfrm>
            <a:off x="5149944" y="4908107"/>
            <a:ext cx="1899220" cy="461665"/>
          </a:xfrm>
          <a:prstGeom prst="rect">
            <a:avLst/>
          </a:prstGeom>
          <a:noFill/>
          <a:ln w="381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E1F7B23E-5C5C-4ABF-AE04-B2AED7B7F6C1}"/>
              </a:ext>
            </a:extLst>
          </p:cNvPr>
          <p:cNvSpPr txBox="1"/>
          <p:nvPr/>
        </p:nvSpPr>
        <p:spPr>
          <a:xfrm>
            <a:off x="307842" y="4908106"/>
            <a:ext cx="1899220" cy="461665"/>
          </a:xfrm>
          <a:prstGeom prst="rect">
            <a:avLst/>
          </a:prstGeom>
          <a:noFill/>
          <a:ln w="381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Apollon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948ADA40-FB89-45E0-88F3-68177A202DF5}"/>
              </a:ext>
            </a:extLst>
          </p:cNvPr>
          <p:cNvSpPr txBox="1"/>
          <p:nvPr/>
        </p:nvSpPr>
        <p:spPr>
          <a:xfrm>
            <a:off x="9992047" y="4908019"/>
            <a:ext cx="1899220" cy="461665"/>
          </a:xfrm>
          <a:prstGeom prst="rect">
            <a:avLst/>
          </a:prstGeom>
          <a:noFill/>
          <a:ln w="381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Bilal</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26662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Comment </a:t>
            </a:r>
            <a:r>
              <a:rPr lang="en-GB" sz="3600" b="1" dirty="0" err="1">
                <a:solidFill>
                  <a:schemeClr val="bg1"/>
                </a:solidFill>
              </a:rPr>
              <a:t>sont-ils</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p:cNvSpPr/>
          <p:nvPr/>
        </p:nvSpPr>
        <p:spPr>
          <a:xfrm>
            <a:off x="168894" y="1328006"/>
            <a:ext cx="11741026"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l’animal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l’ordre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Marchent-ils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descriptions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noms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l’ordre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B3F67900-7959-4A47-B4F8-4F8AF0128514}"/>
              </a:ext>
            </a:extLst>
          </p:cNvPr>
          <p:cNvSpPr txBox="1"/>
          <p:nvPr/>
        </p:nvSpPr>
        <p:spPr>
          <a:xfrm>
            <a:off x="168894" y="5583217"/>
            <a:ext cx="118265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&lt;walks more slowly-------------------------------------------- walks more quickly&gt;</a:t>
            </a:r>
          </a:p>
        </p:txBody>
      </p:sp>
      <p:pic>
        <p:nvPicPr>
          <p:cNvPr id="9" name="Picture 8" descr="A picture containing shirt&#10;&#10;Description automatically generated">
            <a:extLst>
              <a:ext uri="{FF2B5EF4-FFF2-40B4-BE49-F238E27FC236}">
                <a16:creationId xmlns:a16="http://schemas.microsoft.com/office/drawing/2014/main" id="{216B59D5-E231-482A-A718-91F44F69EC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3229" y="2928258"/>
            <a:ext cx="1936951" cy="1936951"/>
          </a:xfrm>
          <a:prstGeom prst="rect">
            <a:avLst/>
          </a:prstGeom>
        </p:spPr>
      </p:pic>
      <p:pic>
        <p:nvPicPr>
          <p:cNvPr id="10" name="Picture 9" descr="A person wearing a suit and tie&#10;&#10;Description automatically generated">
            <a:extLst>
              <a:ext uri="{FF2B5EF4-FFF2-40B4-BE49-F238E27FC236}">
                <a16:creationId xmlns:a16="http://schemas.microsoft.com/office/drawing/2014/main" id="{168FCFBE-810D-4503-8F05-5D7561E333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6101" y="3214347"/>
            <a:ext cx="1681976" cy="1681976"/>
          </a:xfrm>
          <a:prstGeom prst="rect">
            <a:avLst/>
          </a:prstGeom>
        </p:spPr>
      </p:pic>
      <p:pic>
        <p:nvPicPr>
          <p:cNvPr id="15" name="Picture 14">
            <a:extLst>
              <a:ext uri="{FF2B5EF4-FFF2-40B4-BE49-F238E27FC236}">
                <a16:creationId xmlns:a16="http://schemas.microsoft.com/office/drawing/2014/main" id="{8A6C633A-6941-42D5-BA67-4BD4891789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772" y="3106291"/>
            <a:ext cx="1790032" cy="1790032"/>
          </a:xfrm>
          <a:prstGeom prst="rect">
            <a:avLst/>
          </a:prstGeom>
        </p:spPr>
      </p:pic>
      <p:pic>
        <p:nvPicPr>
          <p:cNvPr id="21" name="Picture 20" descr="A picture containing doll, shirt&#10;&#10;Description automatically generated">
            <a:extLst>
              <a:ext uri="{FF2B5EF4-FFF2-40B4-BE49-F238E27FC236}">
                <a16:creationId xmlns:a16="http://schemas.microsoft.com/office/drawing/2014/main" id="{53E63861-25E6-4D05-B88A-5B7767986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8790" y="3088849"/>
            <a:ext cx="1807474" cy="1807474"/>
          </a:xfrm>
          <a:prstGeom prst="rect">
            <a:avLst/>
          </a:prstGeom>
        </p:spPr>
      </p:pic>
      <p:pic>
        <p:nvPicPr>
          <p:cNvPr id="23" name="Picture 22" descr="A close up of a stuffed animal&#10;&#10;Description automatically generated">
            <a:extLst>
              <a:ext uri="{FF2B5EF4-FFF2-40B4-BE49-F238E27FC236}">
                <a16:creationId xmlns:a16="http://schemas.microsoft.com/office/drawing/2014/main" id="{AC679D46-AA24-49BF-AED9-6360BC2A40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1822" y="2984129"/>
            <a:ext cx="1884557" cy="1884557"/>
          </a:xfrm>
          <a:prstGeom prst="rect">
            <a:avLst/>
          </a:prstGeom>
        </p:spPr>
      </p:pic>
      <p:sp>
        <p:nvSpPr>
          <p:cNvPr id="25" name="TextBox 24">
            <a:extLst>
              <a:ext uri="{FF2B5EF4-FFF2-40B4-BE49-F238E27FC236}">
                <a16:creationId xmlns:a16="http://schemas.microsoft.com/office/drawing/2014/main" id="{1F048DA1-FE43-4F42-86A0-732A32A9B4C8}"/>
              </a:ext>
            </a:extLst>
          </p:cNvPr>
          <p:cNvSpPr txBox="1"/>
          <p:nvPr/>
        </p:nvSpPr>
        <p:spPr>
          <a:xfrm>
            <a:off x="7570995" y="4885960"/>
            <a:ext cx="1899220" cy="461665"/>
          </a:xfrm>
          <a:prstGeom prst="rect">
            <a:avLst/>
          </a:prstGeom>
          <a:noFill/>
          <a:ln w="381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Apollon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3B0BC261-0FC0-4A4B-A3DD-E4689620BDBE}"/>
              </a:ext>
            </a:extLst>
          </p:cNvPr>
          <p:cNvSpPr txBox="1"/>
          <p:nvPr/>
        </p:nvSpPr>
        <p:spPr>
          <a:xfrm>
            <a:off x="2728893" y="4885959"/>
            <a:ext cx="1899220" cy="461665"/>
          </a:xfrm>
          <a:prstGeom prst="rect">
            <a:avLst/>
          </a:prstGeom>
          <a:noFill/>
          <a:ln w="381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Antoine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D3798DC-D391-4E1B-95D3-5878EE5CB7D9}"/>
              </a:ext>
            </a:extLst>
          </p:cNvPr>
          <p:cNvSpPr txBox="1"/>
          <p:nvPr/>
        </p:nvSpPr>
        <p:spPr>
          <a:xfrm>
            <a:off x="5149944" y="4885959"/>
            <a:ext cx="1899220" cy="461665"/>
          </a:xfrm>
          <a:prstGeom prst="rect">
            <a:avLst/>
          </a:prstGeom>
          <a:noFill/>
          <a:ln w="381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Abdel</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C8776188-5517-42B8-BD5B-E93B3569B78A}"/>
              </a:ext>
            </a:extLst>
          </p:cNvPr>
          <p:cNvSpPr txBox="1"/>
          <p:nvPr/>
        </p:nvSpPr>
        <p:spPr>
          <a:xfrm>
            <a:off x="307842" y="4885958"/>
            <a:ext cx="1899220" cy="461665"/>
          </a:xfrm>
          <a:prstGeom prst="rect">
            <a:avLst/>
          </a:prstGeom>
          <a:noFill/>
          <a:ln w="381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L</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éa</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C2094A1B-F5A5-4ACD-9117-1DB76C624207}"/>
              </a:ext>
            </a:extLst>
          </p:cNvPr>
          <p:cNvSpPr txBox="1"/>
          <p:nvPr/>
        </p:nvSpPr>
        <p:spPr>
          <a:xfrm>
            <a:off x="9992047" y="4885871"/>
            <a:ext cx="1899220" cy="461665"/>
          </a:xfrm>
          <a:prstGeom prst="rect">
            <a:avLst/>
          </a:prstGeom>
          <a:noFill/>
          <a:ln w="381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Bilal</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14261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3" name="TextBox 2">
            <a:extLst>
              <a:ext uri="{FF2B5EF4-FFF2-40B4-BE49-F238E27FC236}">
                <a16:creationId xmlns:a16="http://schemas.microsoft.com/office/drawing/2014/main" id="{6BA20BF5-DDFF-4492-83B0-3962467CB2F8}"/>
              </a:ext>
            </a:extLst>
          </p:cNvPr>
          <p:cNvSpPr txBox="1"/>
          <p:nvPr/>
        </p:nvSpPr>
        <p:spPr>
          <a:xfrm>
            <a:off x="-36194" y="1191217"/>
            <a:ext cx="110145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(Revisit Y8,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3.1, Week 2)     </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TextBox 3">
            <a:hlinkClick r:id="rId6" action="ppaction://hlinkfile"/>
            <a:extLst>
              <a:ext uri="{FF2B5EF4-FFF2-40B4-BE49-F238E27FC236}">
                <a16:creationId xmlns:a16="http://schemas.microsoft.com/office/drawing/2014/main" id="{C5BE1396-3B15-41AE-A04D-3CF030005719}"/>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Y8 Term 3.1 Week 2</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EC638CD-3DD1-4086-957E-3855B3020FB0}"/>
              </a:ext>
            </a:extLst>
          </p:cNvPr>
          <p:cNvSpPr txBox="1"/>
          <p:nvPr/>
        </p:nvSpPr>
        <p:spPr>
          <a:xfrm>
            <a:off x="92597" y="332251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sp>
        <p:nvSpPr>
          <p:cNvPr id="11" name="Rectangle 10">
            <a:extLst>
              <a:ext uri="{FF2B5EF4-FFF2-40B4-BE49-F238E27FC236}">
                <a16:creationId xmlns:a16="http://schemas.microsoft.com/office/drawing/2014/main" id="{EF56E9EE-3CD8-4BAC-8B01-FF2C9F749605}"/>
              </a:ext>
            </a:extLst>
          </p:cNvPr>
          <p:cNvSpPr/>
          <p:nvPr/>
        </p:nvSpPr>
        <p:spPr>
          <a:xfrm>
            <a:off x="92597" y="4440364"/>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Y8 Term 2.2 Week 2</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Y8 Term 1.2 Week 6</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0"/>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00000000-0008-0000-0700-000016000000}"/>
              </a:ext>
            </a:extLst>
          </p:cNvPr>
          <p:cNvPicPr>
            <a:picLocks noChangeAspect="1"/>
          </p:cNvPicPr>
          <p:nvPr/>
        </p:nvPicPr>
        <p:blipFill>
          <a:blip r:embed="rId11"/>
          <a:stretch>
            <a:fillRect/>
          </a:stretch>
        </p:blipFill>
        <p:spPr>
          <a:xfrm>
            <a:off x="4689022" y="2900662"/>
            <a:ext cx="1305378" cy="1305378"/>
          </a:xfrm>
          <a:prstGeom prst="rect">
            <a:avLst/>
          </a:prstGeom>
        </p:spPr>
      </p:pic>
    </p:spTree>
    <p:extLst>
      <p:ext uri="{BB962C8B-B14F-4D97-AF65-F5344CB8AC3E}">
        <p14:creationId xmlns:p14="http://schemas.microsoft.com/office/powerpoint/2010/main" val="1616789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1E0BA1CE-DD44-485E-AECF-83EBC9F2372A}"/>
              </a:ext>
            </a:extLst>
          </p:cNvPr>
          <p:cNvGraphicFramePr>
            <a:graphicFrameLocks noGrp="1"/>
          </p:cNvGraphicFramePr>
          <p:nvPr/>
        </p:nvGraphicFramePr>
        <p:xfrm>
          <a:off x="336000" y="1655172"/>
          <a:ext cx="11520000" cy="401184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3631862519"/>
                    </a:ext>
                  </a:extLst>
                </a:gridCol>
                <a:gridCol w="5400000">
                  <a:extLst>
                    <a:ext uri="{9D8B030D-6E8A-4147-A177-3AD203B41FA5}">
                      <a16:colId xmlns:a16="http://schemas.microsoft.com/office/drawing/2014/main" val="3415769167"/>
                    </a:ext>
                  </a:extLst>
                </a:gridCol>
                <a:gridCol w="5400000">
                  <a:extLst>
                    <a:ext uri="{9D8B030D-6E8A-4147-A177-3AD203B41FA5}">
                      <a16:colId xmlns:a16="http://schemas.microsoft.com/office/drawing/2014/main" val="1031287217"/>
                    </a:ext>
                  </a:extLst>
                </a:gridCol>
              </a:tblGrid>
              <a:tr h="720000">
                <a:tc>
                  <a:txBody>
                    <a:bodyPr/>
                    <a:lstStyle/>
                    <a:p>
                      <a:endParaRPr lang="fr-FR" dirty="0"/>
                    </a:p>
                  </a:txBody>
                  <a:tcPr>
                    <a:solidFill>
                      <a:srgbClr val="115076"/>
                    </a:solidFill>
                  </a:tcPr>
                </a:tc>
                <a:tc>
                  <a:txBody>
                    <a:bodyPr/>
                    <a:lstStyle/>
                    <a:p>
                      <a:pPr algn="ctr"/>
                      <a:r>
                        <a:rPr lang="fr-FR" sz="2800" dirty="0">
                          <a:solidFill>
                            <a:schemeClr val="bg1"/>
                          </a:solidFill>
                        </a:rPr>
                        <a:t>en français</a:t>
                      </a:r>
                    </a:p>
                  </a:txBody>
                  <a:tcPr anchor="ctr">
                    <a:solidFill>
                      <a:srgbClr val="115076"/>
                    </a:solidFill>
                  </a:tcPr>
                </a:tc>
                <a:tc>
                  <a:txBody>
                    <a:bodyPr/>
                    <a:lstStyle/>
                    <a:p>
                      <a:pPr algn="ctr"/>
                      <a:r>
                        <a:rPr lang="fr-FR" sz="2800" dirty="0">
                          <a:solidFill>
                            <a:schemeClr val="bg1"/>
                          </a:solidFill>
                        </a:rPr>
                        <a:t>en anglais</a:t>
                      </a:r>
                    </a:p>
                  </a:txBody>
                  <a:tcPr anchor="ctr">
                    <a:solidFill>
                      <a:srgbClr val="115076"/>
                    </a:solidFill>
                  </a:tcPr>
                </a:tc>
                <a:extLst>
                  <a:ext uri="{0D108BD9-81ED-4DB2-BD59-A6C34878D82A}">
                    <a16:rowId xmlns:a16="http://schemas.microsoft.com/office/drawing/2014/main" val="1604987412"/>
                  </a:ext>
                </a:extLst>
              </a:tr>
              <a:tr h="720000">
                <a:tc>
                  <a:txBody>
                    <a:bodyPr/>
                    <a:lstStyle/>
                    <a:p>
                      <a:endParaRPr lang="fr-FR" dirty="0"/>
                    </a:p>
                  </a:txBody>
                  <a:tcPr/>
                </a:tc>
                <a:tc>
                  <a:txBody>
                    <a:bodyPr/>
                    <a:lstStyle/>
                    <a:p>
                      <a:pPr algn="ctr"/>
                      <a:r>
                        <a:rPr lang="fr-FR" sz="2400" dirty="0">
                          <a:solidFill>
                            <a:srgbClr val="115076"/>
                          </a:solidFill>
                        </a:rPr>
                        <a:t>Nous </a:t>
                      </a:r>
                      <a:r>
                        <a:rPr lang="fr-FR" sz="2400" b="1" dirty="0">
                          <a:solidFill>
                            <a:srgbClr val="E87D1E"/>
                          </a:solidFill>
                        </a:rPr>
                        <a:t>prenons</a:t>
                      </a:r>
                      <a:r>
                        <a:rPr lang="fr-FR" sz="2400" dirty="0">
                          <a:solidFill>
                            <a:srgbClr val="115076"/>
                          </a:solidFill>
                        </a:rPr>
                        <a:t> </a:t>
                      </a:r>
                      <a:r>
                        <a:rPr lang="fr-FR" sz="2400" b="1" dirty="0">
                          <a:solidFill>
                            <a:srgbClr val="E87D1E"/>
                          </a:solidFill>
                        </a:rPr>
                        <a:t>lentement</a:t>
                      </a:r>
                      <a:r>
                        <a:rPr lang="fr-FR" sz="2400" dirty="0">
                          <a:solidFill>
                            <a:srgbClr val="115076"/>
                          </a:solidFill>
                        </a:rPr>
                        <a:t> une bonne </a:t>
                      </a:r>
                      <a:r>
                        <a:rPr lang="fr-FR" sz="2400" b="1" dirty="0">
                          <a:solidFill>
                            <a:srgbClr val="E87D1E"/>
                          </a:solidFill>
                        </a:rPr>
                        <a:t>décision</a:t>
                      </a:r>
                      <a:r>
                        <a:rPr lang="fr-FR" sz="2400" dirty="0">
                          <a:solidFill>
                            <a:srgbClr val="115076"/>
                          </a:solidFill>
                        </a:rPr>
                        <a:t>.</a:t>
                      </a:r>
                    </a:p>
                  </a:txBody>
                  <a:tcPr anchor="ctr"/>
                </a:tc>
                <a:tc>
                  <a:txBody>
                    <a:bodyPr/>
                    <a:lstStyle/>
                    <a:p>
                      <a:pPr algn="ctr"/>
                      <a:r>
                        <a:rPr lang="fr-FR" sz="2400" dirty="0" err="1">
                          <a:solidFill>
                            <a:srgbClr val="115076"/>
                          </a:solidFill>
                        </a:rPr>
                        <a:t>We</a:t>
                      </a:r>
                      <a:r>
                        <a:rPr lang="fr-FR" sz="2400" dirty="0">
                          <a:solidFill>
                            <a:srgbClr val="115076"/>
                          </a:solidFill>
                        </a:rPr>
                        <a:t> are </a:t>
                      </a:r>
                      <a:r>
                        <a:rPr lang="fr-FR" sz="2400" dirty="0" err="1">
                          <a:solidFill>
                            <a:srgbClr val="115076"/>
                          </a:solidFill>
                        </a:rPr>
                        <a:t>slowly</a:t>
                      </a:r>
                      <a:r>
                        <a:rPr lang="fr-FR" sz="2400" dirty="0">
                          <a:solidFill>
                            <a:srgbClr val="115076"/>
                          </a:solidFill>
                        </a:rPr>
                        <a:t> </a:t>
                      </a:r>
                      <a:r>
                        <a:rPr lang="fr-FR" sz="2400" dirty="0" err="1">
                          <a:solidFill>
                            <a:srgbClr val="115076"/>
                          </a:solidFill>
                        </a:rPr>
                        <a:t>making</a:t>
                      </a:r>
                      <a:r>
                        <a:rPr lang="fr-FR" sz="2400" dirty="0">
                          <a:solidFill>
                            <a:srgbClr val="115076"/>
                          </a:solidFill>
                        </a:rPr>
                        <a:t> a good </a:t>
                      </a:r>
                      <a:r>
                        <a:rPr lang="fr-FR" sz="2400" dirty="0" err="1">
                          <a:solidFill>
                            <a:srgbClr val="115076"/>
                          </a:solidFill>
                        </a:rPr>
                        <a:t>decision</a:t>
                      </a:r>
                      <a:r>
                        <a:rPr lang="fr-FR" sz="2400" dirty="0">
                          <a:solidFill>
                            <a:srgbClr val="115076"/>
                          </a:solidFill>
                        </a:rPr>
                        <a:t>.</a:t>
                      </a:r>
                    </a:p>
                  </a:txBody>
                  <a:tcPr anchor="ctr"/>
                </a:tc>
                <a:extLst>
                  <a:ext uri="{0D108BD9-81ED-4DB2-BD59-A6C34878D82A}">
                    <a16:rowId xmlns:a16="http://schemas.microsoft.com/office/drawing/2014/main" val="2450022164"/>
                  </a:ext>
                </a:extLst>
              </a:tr>
              <a:tr h="807056">
                <a:tc>
                  <a:txBody>
                    <a:bodyPr/>
                    <a:lstStyle/>
                    <a:p>
                      <a:endParaRPr lang="fr-FR"/>
                    </a:p>
                  </a:txBody>
                  <a:tcPr/>
                </a:tc>
                <a:tc>
                  <a:txBody>
                    <a:bodyPr/>
                    <a:lstStyle/>
                    <a:p>
                      <a:pPr algn="ctr"/>
                      <a:r>
                        <a:rPr lang="fr-FR" sz="2400" dirty="0">
                          <a:solidFill>
                            <a:srgbClr val="115076"/>
                          </a:solidFill>
                        </a:rPr>
                        <a:t>Mes frères </a:t>
                      </a:r>
                      <a:r>
                        <a:rPr lang="fr-FR" sz="2400" b="1" dirty="0">
                          <a:solidFill>
                            <a:srgbClr val="E87D1E"/>
                          </a:solidFill>
                        </a:rPr>
                        <a:t>prennent</a:t>
                      </a:r>
                      <a:r>
                        <a:rPr lang="fr-FR" sz="2400" dirty="0">
                          <a:solidFill>
                            <a:srgbClr val="115076"/>
                          </a:solidFill>
                        </a:rPr>
                        <a:t> </a:t>
                      </a:r>
                      <a:r>
                        <a:rPr lang="fr-FR" sz="2400" b="1" dirty="0">
                          <a:solidFill>
                            <a:srgbClr val="E87D1E"/>
                          </a:solidFill>
                        </a:rPr>
                        <a:t>mieux soin</a:t>
                      </a:r>
                      <a:r>
                        <a:rPr lang="fr-FR" sz="2400" dirty="0">
                          <a:solidFill>
                            <a:srgbClr val="115076"/>
                          </a:solidFill>
                        </a:rPr>
                        <a:t> du chien que mes sœurs.</a:t>
                      </a:r>
                    </a:p>
                  </a:txBody>
                  <a:tcPr anchor="ctr"/>
                </a:tc>
                <a:tc>
                  <a:txBody>
                    <a:bodyPr/>
                    <a:lstStyle/>
                    <a:p>
                      <a:pPr algn="ctr"/>
                      <a:r>
                        <a:rPr lang="fr-FR" sz="2400" dirty="0" err="1">
                          <a:solidFill>
                            <a:srgbClr val="115076"/>
                          </a:solidFill>
                        </a:rPr>
                        <a:t>My</a:t>
                      </a:r>
                      <a:r>
                        <a:rPr lang="fr-FR" sz="2400" dirty="0">
                          <a:solidFill>
                            <a:srgbClr val="115076"/>
                          </a:solidFill>
                        </a:rPr>
                        <a:t> </a:t>
                      </a:r>
                      <a:r>
                        <a:rPr lang="fr-FR" sz="2400" dirty="0" err="1">
                          <a:solidFill>
                            <a:srgbClr val="115076"/>
                          </a:solidFill>
                        </a:rPr>
                        <a:t>brothers</a:t>
                      </a:r>
                      <a:r>
                        <a:rPr lang="fr-FR" sz="2400" dirty="0">
                          <a:solidFill>
                            <a:srgbClr val="115076"/>
                          </a:solidFill>
                        </a:rPr>
                        <a:t> </a:t>
                      </a:r>
                      <a:r>
                        <a:rPr lang="fr-FR" sz="2400" dirty="0" err="1">
                          <a:solidFill>
                            <a:srgbClr val="115076"/>
                          </a:solidFill>
                        </a:rPr>
                        <a:t>take</a:t>
                      </a:r>
                      <a:r>
                        <a:rPr lang="fr-FR" sz="2400" dirty="0">
                          <a:solidFill>
                            <a:srgbClr val="115076"/>
                          </a:solidFill>
                        </a:rPr>
                        <a:t> </a:t>
                      </a:r>
                      <a:r>
                        <a:rPr lang="fr-FR" sz="2400" dirty="0" err="1">
                          <a:solidFill>
                            <a:srgbClr val="115076"/>
                          </a:solidFill>
                        </a:rPr>
                        <a:t>better</a:t>
                      </a:r>
                      <a:r>
                        <a:rPr lang="fr-FR" sz="2400" dirty="0">
                          <a:solidFill>
                            <a:srgbClr val="115076"/>
                          </a:solidFill>
                        </a:rPr>
                        <a:t> care of the dog </a:t>
                      </a:r>
                      <a:r>
                        <a:rPr lang="fr-FR" sz="2400" dirty="0" err="1">
                          <a:solidFill>
                            <a:srgbClr val="115076"/>
                          </a:solidFill>
                        </a:rPr>
                        <a:t>than</a:t>
                      </a:r>
                      <a:r>
                        <a:rPr lang="fr-FR" sz="2400" dirty="0">
                          <a:solidFill>
                            <a:srgbClr val="115076"/>
                          </a:solidFill>
                        </a:rPr>
                        <a:t> </a:t>
                      </a:r>
                      <a:r>
                        <a:rPr lang="fr-FR" sz="2400" dirty="0" err="1">
                          <a:solidFill>
                            <a:srgbClr val="115076"/>
                          </a:solidFill>
                        </a:rPr>
                        <a:t>my</a:t>
                      </a:r>
                      <a:r>
                        <a:rPr lang="fr-FR" sz="2400" dirty="0">
                          <a:solidFill>
                            <a:srgbClr val="115076"/>
                          </a:solidFill>
                        </a:rPr>
                        <a:t> </a:t>
                      </a:r>
                      <a:r>
                        <a:rPr lang="fr-FR" sz="2400" dirty="0" err="1">
                          <a:solidFill>
                            <a:srgbClr val="115076"/>
                          </a:solidFill>
                        </a:rPr>
                        <a:t>sisters</a:t>
                      </a:r>
                      <a:r>
                        <a:rPr lang="fr-FR" sz="2400" dirty="0">
                          <a:solidFill>
                            <a:srgbClr val="115076"/>
                          </a:solidFill>
                        </a:rPr>
                        <a:t>.</a:t>
                      </a:r>
                    </a:p>
                  </a:txBody>
                  <a:tcPr anchor="ctr"/>
                </a:tc>
                <a:extLst>
                  <a:ext uri="{0D108BD9-81ED-4DB2-BD59-A6C34878D82A}">
                    <a16:rowId xmlns:a16="http://schemas.microsoft.com/office/drawing/2014/main" val="2425588038"/>
                  </a:ext>
                </a:extLst>
              </a:tr>
              <a:tr h="807056">
                <a:tc>
                  <a:txBody>
                    <a:bodyPr/>
                    <a:lstStyle/>
                    <a:p>
                      <a:endParaRPr lang="fr-FR"/>
                    </a:p>
                  </a:txBody>
                  <a:tcPr/>
                </a:tc>
                <a:tc>
                  <a:txBody>
                    <a:bodyPr/>
                    <a:lstStyle/>
                    <a:p>
                      <a:pPr algn="ctr"/>
                      <a:r>
                        <a:rPr lang="fr-FR" sz="2400" dirty="0">
                          <a:solidFill>
                            <a:srgbClr val="115076"/>
                          </a:solidFill>
                        </a:rPr>
                        <a:t>Si vous </a:t>
                      </a:r>
                      <a:r>
                        <a:rPr lang="fr-FR" sz="2400" b="1" dirty="0">
                          <a:solidFill>
                            <a:srgbClr val="E87D1E"/>
                          </a:solidFill>
                        </a:rPr>
                        <a:t>prenez</a:t>
                      </a:r>
                      <a:r>
                        <a:rPr lang="fr-FR" sz="2400" dirty="0">
                          <a:solidFill>
                            <a:srgbClr val="115076"/>
                          </a:solidFill>
                        </a:rPr>
                        <a:t> le train, vous allez </a:t>
                      </a:r>
                      <a:r>
                        <a:rPr lang="fr-FR" sz="2400" b="1" dirty="0">
                          <a:solidFill>
                            <a:srgbClr val="E87D1E"/>
                          </a:solidFill>
                        </a:rPr>
                        <a:t>facilement</a:t>
                      </a:r>
                      <a:r>
                        <a:rPr lang="fr-FR" sz="2400" dirty="0">
                          <a:solidFill>
                            <a:srgbClr val="115076"/>
                          </a:solidFill>
                        </a:rPr>
                        <a:t> arriver.</a:t>
                      </a:r>
                    </a:p>
                  </a:txBody>
                  <a:tcPr anchor="ctr"/>
                </a:tc>
                <a:tc>
                  <a:txBody>
                    <a:bodyPr/>
                    <a:lstStyle/>
                    <a:p>
                      <a:pPr algn="ctr"/>
                      <a:r>
                        <a:rPr lang="fr-FR" sz="2400" dirty="0">
                          <a:solidFill>
                            <a:srgbClr val="115076"/>
                          </a:solidFill>
                        </a:rPr>
                        <a:t>If </a:t>
                      </a:r>
                      <a:r>
                        <a:rPr lang="fr-FR" sz="2400" dirty="0" err="1">
                          <a:solidFill>
                            <a:srgbClr val="115076"/>
                          </a:solidFill>
                        </a:rPr>
                        <a:t>you</a:t>
                      </a:r>
                      <a:r>
                        <a:rPr lang="fr-FR" sz="2400" dirty="0">
                          <a:solidFill>
                            <a:srgbClr val="115076"/>
                          </a:solidFill>
                        </a:rPr>
                        <a:t> </a:t>
                      </a:r>
                      <a:r>
                        <a:rPr lang="fr-FR" sz="2400" dirty="0" err="1">
                          <a:solidFill>
                            <a:srgbClr val="115076"/>
                          </a:solidFill>
                        </a:rPr>
                        <a:t>take</a:t>
                      </a:r>
                      <a:r>
                        <a:rPr lang="fr-FR" sz="2400" dirty="0">
                          <a:solidFill>
                            <a:srgbClr val="115076"/>
                          </a:solidFill>
                        </a:rPr>
                        <a:t> the train, </a:t>
                      </a:r>
                      <a:r>
                        <a:rPr lang="fr-FR" sz="2400" dirty="0" err="1">
                          <a:solidFill>
                            <a:srgbClr val="115076"/>
                          </a:solidFill>
                        </a:rPr>
                        <a:t>you</a:t>
                      </a:r>
                      <a:r>
                        <a:rPr lang="fr-FR" sz="2400" dirty="0">
                          <a:solidFill>
                            <a:srgbClr val="115076"/>
                          </a:solidFill>
                        </a:rPr>
                        <a:t> </a:t>
                      </a:r>
                      <a:r>
                        <a:rPr lang="fr-FR" sz="2400" dirty="0" err="1">
                          <a:solidFill>
                            <a:srgbClr val="115076"/>
                          </a:solidFill>
                        </a:rPr>
                        <a:t>will</a:t>
                      </a:r>
                      <a:r>
                        <a:rPr lang="fr-FR" sz="2400" dirty="0">
                          <a:solidFill>
                            <a:srgbClr val="115076"/>
                          </a:solidFill>
                        </a:rPr>
                        <a:t> arrive </a:t>
                      </a:r>
                      <a:r>
                        <a:rPr lang="fr-FR" sz="2400" dirty="0" err="1">
                          <a:solidFill>
                            <a:srgbClr val="115076"/>
                          </a:solidFill>
                        </a:rPr>
                        <a:t>easily</a:t>
                      </a:r>
                      <a:r>
                        <a:rPr lang="fr-FR" sz="2400" dirty="0">
                          <a:solidFill>
                            <a:srgbClr val="115076"/>
                          </a:solidFill>
                        </a:rPr>
                        <a:t>.</a:t>
                      </a:r>
                    </a:p>
                  </a:txBody>
                  <a:tcPr anchor="ctr"/>
                </a:tc>
                <a:extLst>
                  <a:ext uri="{0D108BD9-81ED-4DB2-BD59-A6C34878D82A}">
                    <a16:rowId xmlns:a16="http://schemas.microsoft.com/office/drawing/2014/main" val="3376225886"/>
                  </a:ext>
                </a:extLst>
              </a:tr>
              <a:tr h="807056">
                <a:tc>
                  <a:txBody>
                    <a:bodyPr/>
                    <a:lstStyle/>
                    <a:p>
                      <a:endParaRPr lang="fr-F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Je préfère travailler </a:t>
                      </a:r>
                      <a:r>
                        <a:rPr lang="fr-FR" sz="2400" b="1" dirty="0">
                          <a:solidFill>
                            <a:srgbClr val="E87D1E"/>
                          </a:solidFill>
                        </a:rPr>
                        <a:t>dur</a:t>
                      </a:r>
                      <a:r>
                        <a:rPr lang="fr-FR" sz="2400" dirty="0">
                          <a:solidFill>
                            <a:srgbClr val="115076"/>
                          </a:solidFill>
                        </a:rPr>
                        <a:t> à travailler </a:t>
                      </a:r>
                      <a:r>
                        <a:rPr lang="fr-FR" sz="2400" b="1" dirty="0">
                          <a:solidFill>
                            <a:srgbClr val="E87D1E"/>
                          </a:solidFill>
                        </a:rPr>
                        <a:t>vite</a:t>
                      </a:r>
                      <a:r>
                        <a:rPr lang="fr-FR" sz="2400" dirty="0">
                          <a:solidFill>
                            <a:srgbClr val="115076"/>
                          </a:solidFill>
                        </a:rPr>
                        <a:t> et </a:t>
                      </a:r>
                      <a:r>
                        <a:rPr lang="fr-FR" sz="2400" b="1" dirty="0">
                          <a:solidFill>
                            <a:srgbClr val="E87D1E"/>
                          </a:solidFill>
                        </a:rPr>
                        <a:t>mal</a:t>
                      </a:r>
                      <a:r>
                        <a:rPr lang="fr-FR" sz="2400" dirty="0">
                          <a:solidFill>
                            <a:srgbClr val="115076"/>
                          </a:solidFill>
                        </a:rPr>
                        <a:t>.</a:t>
                      </a:r>
                    </a:p>
                  </a:txBody>
                  <a:tcPr anchor="ctr"/>
                </a:tc>
                <a:tc>
                  <a:txBody>
                    <a:bodyPr/>
                    <a:lstStyle/>
                    <a:p>
                      <a:pPr algn="ctr"/>
                      <a:r>
                        <a:rPr lang="fr-FR" sz="2400" dirty="0">
                          <a:solidFill>
                            <a:srgbClr val="115076"/>
                          </a:solidFill>
                        </a:rPr>
                        <a:t>I </a:t>
                      </a:r>
                      <a:r>
                        <a:rPr lang="fr-FR" sz="2400" dirty="0" err="1">
                          <a:solidFill>
                            <a:srgbClr val="115076"/>
                          </a:solidFill>
                        </a:rPr>
                        <a:t>prefer</a:t>
                      </a:r>
                      <a:r>
                        <a:rPr lang="fr-FR" sz="2400" dirty="0">
                          <a:solidFill>
                            <a:srgbClr val="115076"/>
                          </a:solidFill>
                        </a:rPr>
                        <a:t> to </a:t>
                      </a:r>
                      <a:r>
                        <a:rPr lang="fr-FR" sz="2400" dirty="0" err="1">
                          <a:solidFill>
                            <a:srgbClr val="115076"/>
                          </a:solidFill>
                        </a:rPr>
                        <a:t>work</a:t>
                      </a:r>
                      <a:r>
                        <a:rPr lang="fr-FR" sz="2400" dirty="0">
                          <a:solidFill>
                            <a:srgbClr val="115076"/>
                          </a:solidFill>
                        </a:rPr>
                        <a:t> hard </a:t>
                      </a:r>
                      <a:r>
                        <a:rPr lang="fr-FR" sz="2400" dirty="0" err="1">
                          <a:solidFill>
                            <a:srgbClr val="115076"/>
                          </a:solidFill>
                        </a:rPr>
                        <a:t>than</a:t>
                      </a:r>
                      <a:r>
                        <a:rPr lang="fr-FR" sz="2400" dirty="0">
                          <a:solidFill>
                            <a:srgbClr val="115076"/>
                          </a:solidFill>
                        </a:rPr>
                        <a:t> to </a:t>
                      </a:r>
                      <a:r>
                        <a:rPr lang="fr-FR" sz="2400" dirty="0" err="1">
                          <a:solidFill>
                            <a:srgbClr val="115076"/>
                          </a:solidFill>
                        </a:rPr>
                        <a:t>work</a:t>
                      </a:r>
                      <a:r>
                        <a:rPr lang="fr-FR" sz="2400" dirty="0">
                          <a:solidFill>
                            <a:srgbClr val="115076"/>
                          </a:solidFill>
                        </a:rPr>
                        <a:t> </a:t>
                      </a:r>
                      <a:r>
                        <a:rPr lang="fr-FR" sz="2400" dirty="0" err="1">
                          <a:solidFill>
                            <a:srgbClr val="115076"/>
                          </a:solidFill>
                        </a:rPr>
                        <a:t>quickly</a:t>
                      </a:r>
                      <a:r>
                        <a:rPr lang="fr-FR" sz="2400" dirty="0">
                          <a:solidFill>
                            <a:srgbClr val="115076"/>
                          </a:solidFill>
                        </a:rPr>
                        <a:t> and </a:t>
                      </a:r>
                      <a:r>
                        <a:rPr lang="fr-FR" sz="2400" dirty="0" err="1">
                          <a:solidFill>
                            <a:srgbClr val="115076"/>
                          </a:solidFill>
                        </a:rPr>
                        <a:t>badly</a:t>
                      </a:r>
                      <a:r>
                        <a:rPr lang="fr-FR" sz="2400" dirty="0">
                          <a:solidFill>
                            <a:srgbClr val="115076"/>
                          </a:solidFill>
                        </a:rPr>
                        <a:t>.</a:t>
                      </a:r>
                    </a:p>
                  </a:txBody>
                  <a:tcPr anchor="ctr"/>
                </a:tc>
                <a:extLst>
                  <a:ext uri="{0D108BD9-81ED-4DB2-BD59-A6C34878D82A}">
                    <a16:rowId xmlns:a16="http://schemas.microsoft.com/office/drawing/2014/main" val="2575517612"/>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40400"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9A24A122-7069-4086-ACBB-0B50FF6D6714}"/>
              </a:ext>
            </a:extLst>
          </p:cNvPr>
          <p:cNvSpPr/>
          <p:nvPr/>
        </p:nvSpPr>
        <p:spPr>
          <a:xfrm>
            <a:off x="2424498" y="2390656"/>
            <a:ext cx="1222343" cy="42246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a:t>
            </a:r>
          </a:p>
        </p:txBody>
      </p:sp>
      <p:sp>
        <p:nvSpPr>
          <p:cNvPr id="19" name="Rectangle 18">
            <a:extLst>
              <a:ext uri="{FF2B5EF4-FFF2-40B4-BE49-F238E27FC236}">
                <a16:creationId xmlns:a16="http://schemas.microsoft.com/office/drawing/2014/main" id="{6CA15AB2-47C4-4864-A4CC-89BC270B7363}"/>
              </a:ext>
            </a:extLst>
          </p:cNvPr>
          <p:cNvSpPr/>
          <p:nvPr/>
        </p:nvSpPr>
        <p:spPr>
          <a:xfrm>
            <a:off x="6547617" y="2485514"/>
            <a:ext cx="5284937" cy="656452"/>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2F8ECD3B-32BC-4F22-A19F-162345AB5597}"/>
              </a:ext>
            </a:extLst>
          </p:cNvPr>
          <p:cNvSpPr/>
          <p:nvPr/>
        </p:nvSpPr>
        <p:spPr>
          <a:xfrm>
            <a:off x="2767198" y="3277700"/>
            <a:ext cx="1455738" cy="41771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___________</a:t>
            </a:r>
          </a:p>
        </p:txBody>
      </p:sp>
      <p:sp>
        <p:nvSpPr>
          <p:cNvPr id="21" name="Rectangle 20">
            <a:extLst>
              <a:ext uri="{FF2B5EF4-FFF2-40B4-BE49-F238E27FC236}">
                <a16:creationId xmlns:a16="http://schemas.microsoft.com/office/drawing/2014/main" id="{CE3467E1-E56B-42C4-91FB-DF79497A2493}"/>
              </a:ext>
            </a:extLst>
          </p:cNvPr>
          <p:cNvSpPr/>
          <p:nvPr/>
        </p:nvSpPr>
        <p:spPr>
          <a:xfrm>
            <a:off x="6501392" y="3294112"/>
            <a:ext cx="5284937" cy="672608"/>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CC4CA05A-ECC5-48E6-93B1-959E29B5CE7E}"/>
              </a:ext>
            </a:extLst>
          </p:cNvPr>
          <p:cNvSpPr/>
          <p:nvPr/>
        </p:nvSpPr>
        <p:spPr>
          <a:xfrm>
            <a:off x="2339020" y="4484182"/>
            <a:ext cx="1725164" cy="34793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_____________</a:t>
            </a:r>
          </a:p>
        </p:txBody>
      </p:sp>
      <p:sp>
        <p:nvSpPr>
          <p:cNvPr id="23" name="Rectangle 22">
            <a:extLst>
              <a:ext uri="{FF2B5EF4-FFF2-40B4-BE49-F238E27FC236}">
                <a16:creationId xmlns:a16="http://schemas.microsoft.com/office/drawing/2014/main" id="{BEBB2CF8-DB29-4B64-B95A-C2A14CC9F8BB}"/>
              </a:ext>
            </a:extLst>
          </p:cNvPr>
          <p:cNvSpPr/>
          <p:nvPr/>
        </p:nvSpPr>
        <p:spPr>
          <a:xfrm>
            <a:off x="6566889" y="4133900"/>
            <a:ext cx="5284937" cy="64800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97F26086-AFC2-4C67-BA5C-A4F130FE1767}"/>
              </a:ext>
            </a:extLst>
          </p:cNvPr>
          <p:cNvSpPr/>
          <p:nvPr/>
        </p:nvSpPr>
        <p:spPr>
          <a:xfrm>
            <a:off x="6566889" y="4879054"/>
            <a:ext cx="5284937" cy="756753"/>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4C582B00-1F97-49C0-86F3-AA6EC649FECE}"/>
              </a:ext>
            </a:extLst>
          </p:cNvPr>
          <p:cNvSpPr/>
          <p:nvPr/>
        </p:nvSpPr>
        <p:spPr>
          <a:xfrm>
            <a:off x="4113331" y="4868586"/>
            <a:ext cx="565244" cy="50400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 name="Action Button: Custom 16">
            <a:hlinkClick r:id="" action="ppaction://noaction" highlightClick="1">
              <a:snd r:embed="rId4" name="1.wav"/>
            </a:hlinkClick>
            <a:extLst>
              <a:ext uri="{FF2B5EF4-FFF2-40B4-BE49-F238E27FC236}">
                <a16:creationId xmlns:a16="http://schemas.microsoft.com/office/drawing/2014/main" id="{C8319EDE-C93D-4270-929D-2CC0C5ED8E24}"/>
              </a:ext>
            </a:extLst>
          </p:cNvPr>
          <p:cNvSpPr/>
          <p:nvPr/>
        </p:nvSpPr>
        <p:spPr>
          <a:xfrm>
            <a:off x="438110" y="2485514"/>
            <a:ext cx="504000" cy="50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 name="Action Button: Custom 16">
            <a:hlinkClick r:id="" action="ppaction://noaction" highlightClick="1">
              <a:snd r:embed="rId5" name="2.wav"/>
            </a:hlinkClick>
            <a:extLst>
              <a:ext uri="{FF2B5EF4-FFF2-40B4-BE49-F238E27FC236}">
                <a16:creationId xmlns:a16="http://schemas.microsoft.com/office/drawing/2014/main" id="{0F2F5F42-2BB7-4BC3-A175-8D3E035B4F1D}"/>
              </a:ext>
            </a:extLst>
          </p:cNvPr>
          <p:cNvSpPr/>
          <p:nvPr/>
        </p:nvSpPr>
        <p:spPr>
          <a:xfrm>
            <a:off x="438110" y="3323570"/>
            <a:ext cx="504000" cy="50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3.wav"/>
            </a:hlinkClick>
            <a:extLst>
              <a:ext uri="{FF2B5EF4-FFF2-40B4-BE49-F238E27FC236}">
                <a16:creationId xmlns:a16="http://schemas.microsoft.com/office/drawing/2014/main" id="{F583E552-1A4B-4D43-9F8F-75002EE1F8FC}"/>
              </a:ext>
            </a:extLst>
          </p:cNvPr>
          <p:cNvSpPr/>
          <p:nvPr/>
        </p:nvSpPr>
        <p:spPr>
          <a:xfrm>
            <a:off x="438110" y="4161626"/>
            <a:ext cx="504000" cy="50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7" name="4.wav"/>
            </a:hlinkClick>
            <a:extLst>
              <a:ext uri="{FF2B5EF4-FFF2-40B4-BE49-F238E27FC236}">
                <a16:creationId xmlns:a16="http://schemas.microsoft.com/office/drawing/2014/main" id="{251CD8BA-ADEB-4D91-975A-96EDF20DC9A9}"/>
              </a:ext>
            </a:extLst>
          </p:cNvPr>
          <p:cNvSpPr/>
          <p:nvPr/>
        </p:nvSpPr>
        <p:spPr>
          <a:xfrm>
            <a:off x="438110" y="4999682"/>
            <a:ext cx="504000" cy="50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026" name="Picture 2" descr="France Clip Art">
            <a:extLst>
              <a:ext uri="{FF2B5EF4-FFF2-40B4-BE49-F238E27FC236}">
                <a16:creationId xmlns:a16="http://schemas.microsoft.com/office/drawing/2014/main" id="{EE296732-6190-4C12-9061-84A53DDEDA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5520" y="1729664"/>
            <a:ext cx="867276" cy="5781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itish Flag Clip Art">
            <a:extLst>
              <a:ext uri="{FF2B5EF4-FFF2-40B4-BE49-F238E27FC236}">
                <a16:creationId xmlns:a16="http://schemas.microsoft.com/office/drawing/2014/main" id="{1F44AC4F-0134-4F86-AB0A-D152CCAD82C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7617" y="1738348"/>
            <a:ext cx="867276" cy="51458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7C316235-0EDB-440D-9371-56E94DA90C90}"/>
              </a:ext>
            </a:extLst>
          </p:cNvPr>
          <p:cNvSpPr/>
          <p:nvPr/>
        </p:nvSpPr>
        <p:spPr>
          <a:xfrm>
            <a:off x="3646841" y="2393455"/>
            <a:ext cx="1613648" cy="42246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a:t>
            </a:r>
          </a:p>
        </p:txBody>
      </p:sp>
      <p:sp>
        <p:nvSpPr>
          <p:cNvPr id="29" name="Rectangle 28">
            <a:extLst>
              <a:ext uri="{FF2B5EF4-FFF2-40B4-BE49-F238E27FC236}">
                <a16:creationId xmlns:a16="http://schemas.microsoft.com/office/drawing/2014/main" id="{2738495A-E1A8-4F62-ADB0-D697281EC494}"/>
              </a:ext>
            </a:extLst>
          </p:cNvPr>
          <p:cNvSpPr/>
          <p:nvPr/>
        </p:nvSpPr>
        <p:spPr>
          <a:xfrm>
            <a:off x="3623395" y="2765986"/>
            <a:ext cx="1245789" cy="42124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a:t>
            </a:r>
          </a:p>
        </p:txBody>
      </p:sp>
      <p:sp>
        <p:nvSpPr>
          <p:cNvPr id="30" name="Rectangle 29">
            <a:extLst>
              <a:ext uri="{FF2B5EF4-FFF2-40B4-BE49-F238E27FC236}">
                <a16:creationId xmlns:a16="http://schemas.microsoft.com/office/drawing/2014/main" id="{CB37EB28-D50E-4443-88FC-8CBF943BEE43}"/>
              </a:ext>
            </a:extLst>
          </p:cNvPr>
          <p:cNvSpPr/>
          <p:nvPr/>
        </p:nvSpPr>
        <p:spPr>
          <a:xfrm>
            <a:off x="4222936" y="3269542"/>
            <a:ext cx="949017" cy="41771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a:t>
            </a:r>
          </a:p>
        </p:txBody>
      </p:sp>
      <p:sp>
        <p:nvSpPr>
          <p:cNvPr id="31" name="Rectangle 30">
            <a:extLst>
              <a:ext uri="{FF2B5EF4-FFF2-40B4-BE49-F238E27FC236}">
                <a16:creationId xmlns:a16="http://schemas.microsoft.com/office/drawing/2014/main" id="{EA8D9BA0-4374-4E54-B806-E9D662FE01ED}"/>
              </a:ext>
            </a:extLst>
          </p:cNvPr>
          <p:cNvSpPr/>
          <p:nvPr/>
        </p:nvSpPr>
        <p:spPr>
          <a:xfrm>
            <a:off x="2870968" y="5267483"/>
            <a:ext cx="624773" cy="39952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2" name="Rectangle 31">
            <a:extLst>
              <a:ext uri="{FF2B5EF4-FFF2-40B4-BE49-F238E27FC236}">
                <a16:creationId xmlns:a16="http://schemas.microsoft.com/office/drawing/2014/main" id="{40EE30DA-42A3-4169-BD5B-58B0E5819FAC}"/>
              </a:ext>
            </a:extLst>
          </p:cNvPr>
          <p:cNvSpPr/>
          <p:nvPr/>
        </p:nvSpPr>
        <p:spPr>
          <a:xfrm>
            <a:off x="3940313" y="5287868"/>
            <a:ext cx="565245" cy="34793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3" name="Rectangle 32">
            <a:extLst>
              <a:ext uri="{FF2B5EF4-FFF2-40B4-BE49-F238E27FC236}">
                <a16:creationId xmlns:a16="http://schemas.microsoft.com/office/drawing/2014/main" id="{CBFF487E-520C-4416-B5F8-5980DA0C7233}"/>
              </a:ext>
            </a:extLst>
          </p:cNvPr>
          <p:cNvSpPr/>
          <p:nvPr/>
        </p:nvSpPr>
        <p:spPr>
          <a:xfrm>
            <a:off x="5171953" y="3261384"/>
            <a:ext cx="670582" cy="41771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a:t>
            </a:r>
          </a:p>
        </p:txBody>
      </p:sp>
      <p:sp>
        <p:nvSpPr>
          <p:cNvPr id="34" name="Rectangle 33">
            <a:extLst>
              <a:ext uri="{FF2B5EF4-FFF2-40B4-BE49-F238E27FC236}">
                <a16:creationId xmlns:a16="http://schemas.microsoft.com/office/drawing/2014/main" id="{DDA5ACF9-1C9B-44B3-A5FA-BAFC174E66FD}"/>
              </a:ext>
            </a:extLst>
          </p:cNvPr>
          <p:cNvSpPr/>
          <p:nvPr/>
        </p:nvSpPr>
        <p:spPr>
          <a:xfrm>
            <a:off x="2418815" y="4130781"/>
            <a:ext cx="1076926" cy="282845"/>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a:t>
            </a:r>
          </a:p>
        </p:txBody>
      </p:sp>
    </p:spTree>
    <p:extLst>
      <p:ext uri="{BB962C8B-B14F-4D97-AF65-F5344CB8AC3E}">
        <p14:creationId xmlns:p14="http://schemas.microsoft.com/office/powerpoint/2010/main" val="330303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0"/>
                                        </p:tgtEl>
                                      </p:cBhvr>
                                    </p:animEffect>
                                    <p:set>
                                      <p:cBhvr>
                                        <p:cTn id="32" dur="1" fill="hold">
                                          <p:stCondLst>
                                            <p:cond delay="499"/>
                                          </p:stCondLst>
                                        </p:cTn>
                                        <p:tgtEl>
                                          <p:spTgt spid="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4"/>
                                        </p:tgtEl>
                                      </p:cBhvr>
                                    </p:animEffect>
                                    <p:set>
                                      <p:cBhvr>
                                        <p:cTn id="47" dur="1" fill="hold">
                                          <p:stCondLst>
                                            <p:cond delay="499"/>
                                          </p:stCondLst>
                                        </p:cTn>
                                        <p:tgtEl>
                                          <p:spTgt spid="3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5" grpId="0" animBg="1"/>
      <p:bldP spid="26" grpId="0" animBg="1"/>
      <p:bldP spid="28" grpId="0" animBg="1"/>
      <p:bldP spid="29" grpId="0" animBg="1"/>
      <p:bldP spid="30" grpId="0" animBg="1"/>
      <p:bldP spid="31" grpId="0" animBg="1"/>
      <p:bldP spid="32"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1E0BA1CE-DD44-485E-AECF-83EBC9F2372A}"/>
              </a:ext>
            </a:extLst>
          </p:cNvPr>
          <p:cNvGraphicFramePr>
            <a:graphicFrameLocks noGrp="1"/>
          </p:cNvGraphicFramePr>
          <p:nvPr/>
        </p:nvGraphicFramePr>
        <p:xfrm>
          <a:off x="336000" y="1718151"/>
          <a:ext cx="11520000" cy="401184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3631862519"/>
                    </a:ext>
                  </a:extLst>
                </a:gridCol>
                <a:gridCol w="5400000">
                  <a:extLst>
                    <a:ext uri="{9D8B030D-6E8A-4147-A177-3AD203B41FA5}">
                      <a16:colId xmlns:a16="http://schemas.microsoft.com/office/drawing/2014/main" val="3415769167"/>
                    </a:ext>
                  </a:extLst>
                </a:gridCol>
                <a:gridCol w="5400000">
                  <a:extLst>
                    <a:ext uri="{9D8B030D-6E8A-4147-A177-3AD203B41FA5}">
                      <a16:colId xmlns:a16="http://schemas.microsoft.com/office/drawing/2014/main" val="1031287217"/>
                    </a:ext>
                  </a:extLst>
                </a:gridCol>
              </a:tblGrid>
              <a:tr h="720000">
                <a:tc>
                  <a:txBody>
                    <a:bodyPr/>
                    <a:lstStyle/>
                    <a:p>
                      <a:endParaRPr lang="fr-FR" dirty="0"/>
                    </a:p>
                  </a:txBody>
                  <a:tcPr>
                    <a:solidFill>
                      <a:srgbClr val="115076"/>
                    </a:solidFill>
                  </a:tcPr>
                </a:tc>
                <a:tc>
                  <a:txBody>
                    <a:bodyPr/>
                    <a:lstStyle/>
                    <a:p>
                      <a:pPr algn="ctr"/>
                      <a:r>
                        <a:rPr lang="fr-FR" sz="2800" dirty="0">
                          <a:solidFill>
                            <a:schemeClr val="bg1"/>
                          </a:solidFill>
                        </a:rPr>
                        <a:t>en français</a:t>
                      </a:r>
                    </a:p>
                  </a:txBody>
                  <a:tcPr anchor="ctr">
                    <a:solidFill>
                      <a:srgbClr val="115076"/>
                    </a:solidFill>
                  </a:tcPr>
                </a:tc>
                <a:tc>
                  <a:txBody>
                    <a:bodyPr/>
                    <a:lstStyle/>
                    <a:p>
                      <a:pPr algn="ctr"/>
                      <a:r>
                        <a:rPr lang="fr-FR" sz="2800" dirty="0">
                          <a:solidFill>
                            <a:schemeClr val="bg1"/>
                          </a:solidFill>
                        </a:rPr>
                        <a:t>en anglais</a:t>
                      </a:r>
                    </a:p>
                  </a:txBody>
                  <a:tcPr anchor="ctr">
                    <a:solidFill>
                      <a:srgbClr val="115076"/>
                    </a:solidFill>
                  </a:tcPr>
                </a:tc>
                <a:extLst>
                  <a:ext uri="{0D108BD9-81ED-4DB2-BD59-A6C34878D82A}">
                    <a16:rowId xmlns:a16="http://schemas.microsoft.com/office/drawing/2014/main" val="1604987412"/>
                  </a:ext>
                </a:extLst>
              </a:tr>
              <a:tr h="720000">
                <a:tc>
                  <a:txBody>
                    <a:bodyPr/>
                    <a:lstStyle/>
                    <a:p>
                      <a:endParaRPr lang="fr-FR" dirty="0"/>
                    </a:p>
                  </a:txBody>
                  <a:tcPr/>
                </a:tc>
                <a:tc>
                  <a:txBody>
                    <a:bodyPr/>
                    <a:lstStyle/>
                    <a:p>
                      <a:pPr algn="ctr"/>
                      <a:r>
                        <a:rPr lang="fr-FR" sz="2400" dirty="0">
                          <a:solidFill>
                            <a:srgbClr val="115076"/>
                          </a:solidFill>
                        </a:rPr>
                        <a:t>Nous prenons lentement une bonne décision.</a:t>
                      </a:r>
                    </a:p>
                  </a:txBody>
                  <a:tcPr anchor="ctr"/>
                </a:tc>
                <a:tc>
                  <a:txBody>
                    <a:bodyPr/>
                    <a:lstStyle/>
                    <a:p>
                      <a:pPr algn="ctr"/>
                      <a:r>
                        <a:rPr lang="fr-FR" sz="2400" dirty="0" err="1">
                          <a:solidFill>
                            <a:srgbClr val="115076"/>
                          </a:solidFill>
                        </a:rPr>
                        <a:t>We</a:t>
                      </a:r>
                      <a:r>
                        <a:rPr lang="fr-FR" sz="2400" dirty="0">
                          <a:solidFill>
                            <a:srgbClr val="115076"/>
                          </a:solidFill>
                        </a:rPr>
                        <a:t> are </a:t>
                      </a:r>
                      <a:r>
                        <a:rPr lang="fr-FR" sz="2400" dirty="0" err="1">
                          <a:solidFill>
                            <a:srgbClr val="115076"/>
                          </a:solidFill>
                        </a:rPr>
                        <a:t>slowly</a:t>
                      </a:r>
                      <a:r>
                        <a:rPr lang="fr-FR" sz="2400" dirty="0">
                          <a:solidFill>
                            <a:srgbClr val="115076"/>
                          </a:solidFill>
                        </a:rPr>
                        <a:t> </a:t>
                      </a:r>
                      <a:r>
                        <a:rPr lang="fr-FR" sz="2400" dirty="0" err="1">
                          <a:solidFill>
                            <a:srgbClr val="115076"/>
                          </a:solidFill>
                        </a:rPr>
                        <a:t>making</a:t>
                      </a:r>
                      <a:r>
                        <a:rPr lang="fr-FR" sz="2400" dirty="0">
                          <a:solidFill>
                            <a:srgbClr val="115076"/>
                          </a:solidFill>
                        </a:rPr>
                        <a:t> a good </a:t>
                      </a:r>
                      <a:r>
                        <a:rPr lang="fr-FR" sz="2400" dirty="0" err="1">
                          <a:solidFill>
                            <a:srgbClr val="115076"/>
                          </a:solidFill>
                        </a:rPr>
                        <a:t>decision</a:t>
                      </a:r>
                      <a:r>
                        <a:rPr lang="fr-FR" sz="2400" dirty="0">
                          <a:solidFill>
                            <a:srgbClr val="115076"/>
                          </a:solidFill>
                        </a:rPr>
                        <a:t>.</a:t>
                      </a:r>
                    </a:p>
                  </a:txBody>
                  <a:tcPr anchor="ctr"/>
                </a:tc>
                <a:extLst>
                  <a:ext uri="{0D108BD9-81ED-4DB2-BD59-A6C34878D82A}">
                    <a16:rowId xmlns:a16="http://schemas.microsoft.com/office/drawing/2014/main" val="2450022164"/>
                  </a:ext>
                </a:extLst>
              </a:tr>
              <a:tr h="807056">
                <a:tc>
                  <a:txBody>
                    <a:bodyPr/>
                    <a:lstStyle/>
                    <a:p>
                      <a:endParaRPr lang="fr-FR"/>
                    </a:p>
                  </a:txBody>
                  <a:tcPr/>
                </a:tc>
                <a:tc>
                  <a:txBody>
                    <a:bodyPr/>
                    <a:lstStyle/>
                    <a:p>
                      <a:pPr algn="ctr"/>
                      <a:r>
                        <a:rPr lang="fr-FR" sz="2400" dirty="0">
                          <a:solidFill>
                            <a:srgbClr val="115076"/>
                          </a:solidFill>
                        </a:rPr>
                        <a:t>Mes frères prennent mieux soin du chien que mes sœurs.</a:t>
                      </a:r>
                    </a:p>
                  </a:txBody>
                  <a:tcPr anchor="ctr"/>
                </a:tc>
                <a:tc>
                  <a:txBody>
                    <a:bodyPr/>
                    <a:lstStyle/>
                    <a:p>
                      <a:pPr algn="ctr"/>
                      <a:r>
                        <a:rPr lang="fr-FR" sz="2400" dirty="0" err="1">
                          <a:solidFill>
                            <a:srgbClr val="115076"/>
                          </a:solidFill>
                        </a:rPr>
                        <a:t>My</a:t>
                      </a:r>
                      <a:r>
                        <a:rPr lang="fr-FR" sz="2400" dirty="0">
                          <a:solidFill>
                            <a:srgbClr val="115076"/>
                          </a:solidFill>
                        </a:rPr>
                        <a:t> </a:t>
                      </a:r>
                      <a:r>
                        <a:rPr lang="fr-FR" sz="2400" dirty="0" err="1">
                          <a:solidFill>
                            <a:srgbClr val="115076"/>
                          </a:solidFill>
                        </a:rPr>
                        <a:t>brothers</a:t>
                      </a:r>
                      <a:r>
                        <a:rPr lang="fr-FR" sz="2400" dirty="0">
                          <a:solidFill>
                            <a:srgbClr val="115076"/>
                          </a:solidFill>
                        </a:rPr>
                        <a:t> </a:t>
                      </a:r>
                      <a:r>
                        <a:rPr lang="fr-FR" sz="2400" dirty="0" err="1">
                          <a:solidFill>
                            <a:srgbClr val="115076"/>
                          </a:solidFill>
                        </a:rPr>
                        <a:t>take</a:t>
                      </a:r>
                      <a:r>
                        <a:rPr lang="fr-FR" sz="2400" dirty="0">
                          <a:solidFill>
                            <a:srgbClr val="115076"/>
                          </a:solidFill>
                        </a:rPr>
                        <a:t> </a:t>
                      </a:r>
                      <a:r>
                        <a:rPr lang="fr-FR" sz="2400" dirty="0" err="1">
                          <a:solidFill>
                            <a:srgbClr val="115076"/>
                          </a:solidFill>
                        </a:rPr>
                        <a:t>better</a:t>
                      </a:r>
                      <a:r>
                        <a:rPr lang="fr-FR" sz="2400" dirty="0">
                          <a:solidFill>
                            <a:srgbClr val="115076"/>
                          </a:solidFill>
                        </a:rPr>
                        <a:t> care of the dog </a:t>
                      </a:r>
                      <a:r>
                        <a:rPr lang="fr-FR" sz="2400" dirty="0" err="1">
                          <a:solidFill>
                            <a:srgbClr val="115076"/>
                          </a:solidFill>
                        </a:rPr>
                        <a:t>than</a:t>
                      </a:r>
                      <a:r>
                        <a:rPr lang="fr-FR" sz="2400" dirty="0">
                          <a:solidFill>
                            <a:srgbClr val="115076"/>
                          </a:solidFill>
                        </a:rPr>
                        <a:t> </a:t>
                      </a:r>
                      <a:r>
                        <a:rPr lang="fr-FR" sz="2400" dirty="0" err="1">
                          <a:solidFill>
                            <a:srgbClr val="115076"/>
                          </a:solidFill>
                        </a:rPr>
                        <a:t>my</a:t>
                      </a:r>
                      <a:r>
                        <a:rPr lang="fr-FR" sz="2400" dirty="0">
                          <a:solidFill>
                            <a:srgbClr val="115076"/>
                          </a:solidFill>
                        </a:rPr>
                        <a:t> </a:t>
                      </a:r>
                      <a:r>
                        <a:rPr lang="fr-FR" sz="2400" dirty="0" err="1">
                          <a:solidFill>
                            <a:srgbClr val="115076"/>
                          </a:solidFill>
                        </a:rPr>
                        <a:t>sisters</a:t>
                      </a:r>
                      <a:r>
                        <a:rPr lang="fr-FR" sz="2400" dirty="0">
                          <a:solidFill>
                            <a:srgbClr val="115076"/>
                          </a:solidFill>
                        </a:rPr>
                        <a:t>.</a:t>
                      </a:r>
                    </a:p>
                  </a:txBody>
                  <a:tcPr anchor="ctr"/>
                </a:tc>
                <a:extLst>
                  <a:ext uri="{0D108BD9-81ED-4DB2-BD59-A6C34878D82A}">
                    <a16:rowId xmlns:a16="http://schemas.microsoft.com/office/drawing/2014/main" val="2425588038"/>
                  </a:ext>
                </a:extLst>
              </a:tr>
              <a:tr h="807056">
                <a:tc>
                  <a:txBody>
                    <a:bodyPr/>
                    <a:lstStyle/>
                    <a:p>
                      <a:endParaRPr lang="fr-FR"/>
                    </a:p>
                  </a:txBody>
                  <a:tcPr/>
                </a:tc>
                <a:tc>
                  <a:txBody>
                    <a:bodyPr/>
                    <a:lstStyle/>
                    <a:p>
                      <a:pPr algn="ctr"/>
                      <a:r>
                        <a:rPr lang="fr-FR" sz="2400" dirty="0">
                          <a:solidFill>
                            <a:srgbClr val="115076"/>
                          </a:solidFill>
                        </a:rPr>
                        <a:t>Si vous prenez le train, vous allez facilement arriver.</a:t>
                      </a:r>
                    </a:p>
                  </a:txBody>
                  <a:tcPr anchor="ctr"/>
                </a:tc>
                <a:tc>
                  <a:txBody>
                    <a:bodyPr/>
                    <a:lstStyle/>
                    <a:p>
                      <a:pPr algn="ctr"/>
                      <a:r>
                        <a:rPr lang="fr-FR" sz="2400" dirty="0">
                          <a:solidFill>
                            <a:srgbClr val="115076"/>
                          </a:solidFill>
                        </a:rPr>
                        <a:t>If </a:t>
                      </a:r>
                      <a:r>
                        <a:rPr lang="fr-FR" sz="2400" dirty="0" err="1">
                          <a:solidFill>
                            <a:srgbClr val="115076"/>
                          </a:solidFill>
                        </a:rPr>
                        <a:t>you</a:t>
                      </a:r>
                      <a:r>
                        <a:rPr lang="fr-FR" sz="2400" dirty="0">
                          <a:solidFill>
                            <a:srgbClr val="115076"/>
                          </a:solidFill>
                        </a:rPr>
                        <a:t> </a:t>
                      </a:r>
                      <a:r>
                        <a:rPr lang="fr-FR" sz="2400" dirty="0" err="1">
                          <a:solidFill>
                            <a:srgbClr val="115076"/>
                          </a:solidFill>
                        </a:rPr>
                        <a:t>take</a:t>
                      </a:r>
                      <a:r>
                        <a:rPr lang="fr-FR" sz="2400" dirty="0">
                          <a:solidFill>
                            <a:srgbClr val="115076"/>
                          </a:solidFill>
                        </a:rPr>
                        <a:t> the train </a:t>
                      </a:r>
                      <a:r>
                        <a:rPr lang="fr-FR" sz="2400" dirty="0" err="1">
                          <a:solidFill>
                            <a:srgbClr val="115076"/>
                          </a:solidFill>
                        </a:rPr>
                        <a:t>you</a:t>
                      </a:r>
                      <a:r>
                        <a:rPr lang="fr-FR" sz="2400" dirty="0">
                          <a:solidFill>
                            <a:srgbClr val="115076"/>
                          </a:solidFill>
                        </a:rPr>
                        <a:t> </a:t>
                      </a:r>
                      <a:r>
                        <a:rPr lang="fr-FR" sz="2400" dirty="0" err="1">
                          <a:solidFill>
                            <a:srgbClr val="115076"/>
                          </a:solidFill>
                        </a:rPr>
                        <a:t>will</a:t>
                      </a:r>
                      <a:r>
                        <a:rPr lang="fr-FR" sz="2400" dirty="0">
                          <a:solidFill>
                            <a:srgbClr val="115076"/>
                          </a:solidFill>
                        </a:rPr>
                        <a:t> arrive </a:t>
                      </a:r>
                      <a:r>
                        <a:rPr lang="fr-FR" sz="2400" dirty="0" err="1">
                          <a:solidFill>
                            <a:srgbClr val="115076"/>
                          </a:solidFill>
                        </a:rPr>
                        <a:t>easily</a:t>
                      </a:r>
                      <a:r>
                        <a:rPr lang="fr-FR" sz="2400" dirty="0">
                          <a:solidFill>
                            <a:srgbClr val="115076"/>
                          </a:solidFill>
                        </a:rPr>
                        <a:t>.</a:t>
                      </a:r>
                    </a:p>
                  </a:txBody>
                  <a:tcPr anchor="ctr"/>
                </a:tc>
                <a:extLst>
                  <a:ext uri="{0D108BD9-81ED-4DB2-BD59-A6C34878D82A}">
                    <a16:rowId xmlns:a16="http://schemas.microsoft.com/office/drawing/2014/main" val="3376225886"/>
                  </a:ext>
                </a:extLst>
              </a:tr>
              <a:tr h="807056">
                <a:tc>
                  <a:txBody>
                    <a:bodyPr/>
                    <a:lstStyle/>
                    <a:p>
                      <a:endParaRPr lang="fr-FR"/>
                    </a:p>
                  </a:txBody>
                  <a:tcPr/>
                </a:tc>
                <a:tc>
                  <a:txBody>
                    <a:bodyPr/>
                    <a:lstStyle/>
                    <a:p>
                      <a:pPr algn="ctr"/>
                      <a:r>
                        <a:rPr lang="fr-FR" sz="2400" dirty="0">
                          <a:solidFill>
                            <a:srgbClr val="115076"/>
                          </a:solidFill>
                        </a:rPr>
                        <a:t>Je préfère travailler dur à travailler vite et mal.</a:t>
                      </a:r>
                    </a:p>
                  </a:txBody>
                  <a:tcPr anchor="ctr"/>
                </a:tc>
                <a:tc>
                  <a:txBody>
                    <a:bodyPr/>
                    <a:lstStyle/>
                    <a:p>
                      <a:pPr algn="ctr"/>
                      <a:r>
                        <a:rPr lang="fr-FR" sz="2400" dirty="0">
                          <a:solidFill>
                            <a:srgbClr val="115076"/>
                          </a:solidFill>
                        </a:rPr>
                        <a:t>I </a:t>
                      </a:r>
                      <a:r>
                        <a:rPr lang="fr-FR" sz="2400" dirty="0" err="1">
                          <a:solidFill>
                            <a:srgbClr val="115076"/>
                          </a:solidFill>
                        </a:rPr>
                        <a:t>prefer</a:t>
                      </a:r>
                      <a:r>
                        <a:rPr lang="fr-FR" sz="2400" dirty="0">
                          <a:solidFill>
                            <a:srgbClr val="115076"/>
                          </a:solidFill>
                        </a:rPr>
                        <a:t> to </a:t>
                      </a:r>
                      <a:r>
                        <a:rPr lang="fr-FR" sz="2400" dirty="0" err="1">
                          <a:solidFill>
                            <a:srgbClr val="115076"/>
                          </a:solidFill>
                        </a:rPr>
                        <a:t>work</a:t>
                      </a:r>
                      <a:r>
                        <a:rPr lang="fr-FR" sz="2400" dirty="0">
                          <a:solidFill>
                            <a:srgbClr val="115076"/>
                          </a:solidFill>
                        </a:rPr>
                        <a:t> hard </a:t>
                      </a:r>
                      <a:r>
                        <a:rPr lang="fr-FR" sz="2400" dirty="0" err="1">
                          <a:solidFill>
                            <a:srgbClr val="115076"/>
                          </a:solidFill>
                        </a:rPr>
                        <a:t>than</a:t>
                      </a:r>
                      <a:r>
                        <a:rPr lang="fr-FR" sz="2400" dirty="0">
                          <a:solidFill>
                            <a:srgbClr val="115076"/>
                          </a:solidFill>
                        </a:rPr>
                        <a:t> to </a:t>
                      </a:r>
                      <a:r>
                        <a:rPr lang="fr-FR" sz="2400" dirty="0" err="1">
                          <a:solidFill>
                            <a:srgbClr val="115076"/>
                          </a:solidFill>
                        </a:rPr>
                        <a:t>work</a:t>
                      </a:r>
                      <a:r>
                        <a:rPr lang="fr-FR" sz="2400" dirty="0">
                          <a:solidFill>
                            <a:srgbClr val="115076"/>
                          </a:solidFill>
                        </a:rPr>
                        <a:t> </a:t>
                      </a:r>
                      <a:r>
                        <a:rPr lang="fr-FR" sz="2400" dirty="0" err="1">
                          <a:solidFill>
                            <a:srgbClr val="115076"/>
                          </a:solidFill>
                        </a:rPr>
                        <a:t>quickly</a:t>
                      </a:r>
                      <a:r>
                        <a:rPr lang="fr-FR" sz="2400" dirty="0">
                          <a:solidFill>
                            <a:srgbClr val="115076"/>
                          </a:solidFill>
                        </a:rPr>
                        <a:t> and </a:t>
                      </a:r>
                      <a:r>
                        <a:rPr lang="fr-FR" sz="2400" dirty="0" err="1">
                          <a:solidFill>
                            <a:srgbClr val="115076"/>
                          </a:solidFill>
                        </a:rPr>
                        <a:t>badly</a:t>
                      </a:r>
                      <a:r>
                        <a:rPr lang="fr-FR" sz="2400" dirty="0">
                          <a:solidFill>
                            <a:srgbClr val="115076"/>
                          </a:solidFill>
                        </a:rPr>
                        <a:t>.</a:t>
                      </a:r>
                    </a:p>
                  </a:txBody>
                  <a:tcPr anchor="ctr"/>
                </a:tc>
                <a:extLst>
                  <a:ext uri="{0D108BD9-81ED-4DB2-BD59-A6C34878D82A}">
                    <a16:rowId xmlns:a16="http://schemas.microsoft.com/office/drawing/2014/main" val="2575517612"/>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40400"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9A24A122-7069-4086-ACBB-0B50FF6D6714}"/>
              </a:ext>
            </a:extLst>
          </p:cNvPr>
          <p:cNvSpPr/>
          <p:nvPr/>
        </p:nvSpPr>
        <p:spPr>
          <a:xfrm>
            <a:off x="1148862" y="2500909"/>
            <a:ext cx="5284937" cy="64800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6CA15AB2-47C4-4864-A4CC-89BC270B7363}"/>
              </a:ext>
            </a:extLst>
          </p:cNvPr>
          <p:cNvSpPr/>
          <p:nvPr/>
        </p:nvSpPr>
        <p:spPr>
          <a:xfrm>
            <a:off x="6547617" y="2548493"/>
            <a:ext cx="5284937" cy="656452"/>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2F8ECD3B-32BC-4F22-A19F-162345AB5597}"/>
              </a:ext>
            </a:extLst>
          </p:cNvPr>
          <p:cNvSpPr/>
          <p:nvPr/>
        </p:nvSpPr>
        <p:spPr>
          <a:xfrm>
            <a:off x="1146785" y="3367698"/>
            <a:ext cx="5284937" cy="680953"/>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CE3467E1-E56B-42C4-91FB-DF79497A2493}"/>
              </a:ext>
            </a:extLst>
          </p:cNvPr>
          <p:cNvSpPr/>
          <p:nvPr/>
        </p:nvSpPr>
        <p:spPr>
          <a:xfrm>
            <a:off x="6501392" y="3357091"/>
            <a:ext cx="5284937" cy="672608"/>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CC4CA05A-ECC5-48E6-93B1-959E29B5CE7E}"/>
              </a:ext>
            </a:extLst>
          </p:cNvPr>
          <p:cNvSpPr/>
          <p:nvPr/>
        </p:nvSpPr>
        <p:spPr>
          <a:xfrm>
            <a:off x="1044220" y="4127715"/>
            <a:ext cx="5284937" cy="718918"/>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BEBB2CF8-DB29-4B64-B95A-C2A14CC9F8BB}"/>
              </a:ext>
            </a:extLst>
          </p:cNvPr>
          <p:cNvSpPr/>
          <p:nvPr/>
        </p:nvSpPr>
        <p:spPr>
          <a:xfrm>
            <a:off x="6501391" y="4200917"/>
            <a:ext cx="5284937" cy="64800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35EF7AE9-76AB-4BBA-BDBE-E5A03C21260B}"/>
              </a:ext>
            </a:extLst>
          </p:cNvPr>
          <p:cNvSpPr/>
          <p:nvPr/>
        </p:nvSpPr>
        <p:spPr>
          <a:xfrm>
            <a:off x="1146785" y="4972559"/>
            <a:ext cx="5284937" cy="680952"/>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97F26086-AFC2-4C67-BA5C-A4F130FE1767}"/>
              </a:ext>
            </a:extLst>
          </p:cNvPr>
          <p:cNvSpPr/>
          <p:nvPr/>
        </p:nvSpPr>
        <p:spPr>
          <a:xfrm>
            <a:off x="6434175" y="5009591"/>
            <a:ext cx="5284937" cy="660675"/>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Action Button: Custom 16">
            <a:hlinkClick r:id="" action="ppaction://noaction" highlightClick="1">
              <a:snd r:embed="rId4" name="1.wav"/>
            </a:hlinkClick>
            <a:extLst>
              <a:ext uri="{FF2B5EF4-FFF2-40B4-BE49-F238E27FC236}">
                <a16:creationId xmlns:a16="http://schemas.microsoft.com/office/drawing/2014/main" id="{C8319EDE-C93D-4270-929D-2CC0C5ED8E24}"/>
              </a:ext>
            </a:extLst>
          </p:cNvPr>
          <p:cNvSpPr/>
          <p:nvPr/>
        </p:nvSpPr>
        <p:spPr>
          <a:xfrm>
            <a:off x="438110" y="2548493"/>
            <a:ext cx="504000" cy="50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 name="Action Button: Custom 16">
            <a:hlinkClick r:id="" action="ppaction://noaction" highlightClick="1">
              <a:snd r:embed="rId5" name="2.wav"/>
            </a:hlinkClick>
            <a:extLst>
              <a:ext uri="{FF2B5EF4-FFF2-40B4-BE49-F238E27FC236}">
                <a16:creationId xmlns:a16="http://schemas.microsoft.com/office/drawing/2014/main" id="{0F2F5F42-2BB7-4BC3-A175-8D3E035B4F1D}"/>
              </a:ext>
            </a:extLst>
          </p:cNvPr>
          <p:cNvSpPr/>
          <p:nvPr/>
        </p:nvSpPr>
        <p:spPr>
          <a:xfrm>
            <a:off x="438110" y="3386549"/>
            <a:ext cx="504000" cy="50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3.wav"/>
            </a:hlinkClick>
            <a:extLst>
              <a:ext uri="{FF2B5EF4-FFF2-40B4-BE49-F238E27FC236}">
                <a16:creationId xmlns:a16="http://schemas.microsoft.com/office/drawing/2014/main" id="{F583E552-1A4B-4D43-9F8F-75002EE1F8FC}"/>
              </a:ext>
            </a:extLst>
          </p:cNvPr>
          <p:cNvSpPr/>
          <p:nvPr/>
        </p:nvSpPr>
        <p:spPr>
          <a:xfrm>
            <a:off x="438110" y="4224605"/>
            <a:ext cx="504000" cy="50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4.wav"/>
            </a:hlinkClick>
            <a:extLst>
              <a:ext uri="{FF2B5EF4-FFF2-40B4-BE49-F238E27FC236}">
                <a16:creationId xmlns:a16="http://schemas.microsoft.com/office/drawing/2014/main" id="{EB6E0AF3-90EC-4732-A5A1-876026A05720}"/>
              </a:ext>
            </a:extLst>
          </p:cNvPr>
          <p:cNvSpPr/>
          <p:nvPr/>
        </p:nvSpPr>
        <p:spPr>
          <a:xfrm>
            <a:off x="438110" y="5030857"/>
            <a:ext cx="504000" cy="50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026" name="Picture 2" descr="France Clip Art">
            <a:extLst>
              <a:ext uri="{FF2B5EF4-FFF2-40B4-BE49-F238E27FC236}">
                <a16:creationId xmlns:a16="http://schemas.microsoft.com/office/drawing/2014/main" id="{EE296732-6190-4C12-9061-84A53DDEDA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5520" y="1792643"/>
            <a:ext cx="867276" cy="5781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itish Flag Clip Art">
            <a:extLst>
              <a:ext uri="{FF2B5EF4-FFF2-40B4-BE49-F238E27FC236}">
                <a16:creationId xmlns:a16="http://schemas.microsoft.com/office/drawing/2014/main" id="{1F44AC4F-0134-4F86-AB0A-D152CCAD82C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7617" y="1801327"/>
            <a:ext cx="867276" cy="51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6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adverbes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4A210C9F-990A-4D78-A515-05C9749D2677}"/>
              </a:ext>
            </a:extLst>
          </p:cNvPr>
          <p:cNvSpPr txBox="1"/>
          <p:nvPr/>
        </p:nvSpPr>
        <p:spPr>
          <a:xfrm>
            <a:off x="108619" y="1268738"/>
            <a:ext cx="11974761" cy="4893647"/>
          </a:xfrm>
          <a:prstGeom prst="rect">
            <a:avLst/>
          </a:prstGeom>
          <a:noFill/>
        </p:spPr>
        <p:txBody>
          <a:bodyPr wrap="square" rtlCol="0">
            <a:spAutoFit/>
          </a:bodyPr>
          <a:lstStyle/>
          <a:p>
            <a:pPr algn="l"/>
            <a:r>
              <a:rPr lang="fr-FR" sz="2400" dirty="0" err="1">
                <a:solidFill>
                  <a:schemeClr val="accent5">
                    <a:lumMod val="50000"/>
                  </a:schemeClr>
                </a:solidFill>
              </a:rPr>
              <a:t>Adverbs</a:t>
            </a:r>
            <a:r>
              <a:rPr lang="fr-FR" sz="2400" dirty="0">
                <a:solidFill>
                  <a:schemeClr val="accent5">
                    <a:lumMod val="50000"/>
                  </a:schemeClr>
                </a:solidFill>
              </a:rPr>
              <a:t> </a:t>
            </a:r>
            <a:r>
              <a:rPr lang="fr-FR" sz="2400" dirty="0" err="1">
                <a:solidFill>
                  <a:schemeClr val="accent5">
                    <a:lumMod val="50000"/>
                  </a:schemeClr>
                </a:solidFill>
              </a:rPr>
              <a:t>describe</a:t>
            </a:r>
            <a:r>
              <a:rPr lang="fr-FR" sz="2400" dirty="0">
                <a:solidFill>
                  <a:schemeClr val="accent5">
                    <a:lumMod val="50000"/>
                  </a:schemeClr>
                </a:solidFill>
              </a:rPr>
              <a:t> </a:t>
            </a:r>
            <a:r>
              <a:rPr lang="fr-FR" sz="2400" dirty="0" err="1">
                <a:solidFill>
                  <a:schemeClr val="accent5">
                    <a:lumMod val="50000"/>
                  </a:schemeClr>
                </a:solidFill>
              </a:rPr>
              <a:t>verbs</a:t>
            </a:r>
            <a:r>
              <a:rPr lang="fr-FR" sz="2400" dirty="0">
                <a:solidFill>
                  <a:schemeClr val="accent5">
                    <a:lumMod val="50000"/>
                  </a:schemeClr>
                </a:solidFill>
              </a:rPr>
              <a:t>. </a:t>
            </a:r>
            <a:r>
              <a:rPr lang="fr-FR" sz="2400" dirty="0" err="1">
                <a:solidFill>
                  <a:schemeClr val="accent5">
                    <a:lumMod val="50000"/>
                  </a:schemeClr>
                </a:solidFill>
              </a:rPr>
              <a:t>They</a:t>
            </a:r>
            <a:r>
              <a:rPr lang="fr-FR" sz="2400" dirty="0">
                <a:solidFill>
                  <a:schemeClr val="accent5">
                    <a:lumMod val="50000"/>
                  </a:schemeClr>
                </a:solidFill>
              </a:rPr>
              <a:t> tell us </a:t>
            </a:r>
            <a:r>
              <a:rPr lang="fr-FR" sz="2400" b="1" dirty="0" err="1">
                <a:solidFill>
                  <a:schemeClr val="accent5">
                    <a:lumMod val="50000"/>
                  </a:schemeClr>
                </a:solidFill>
              </a:rPr>
              <a:t>when</a:t>
            </a:r>
            <a:r>
              <a:rPr lang="fr-FR" sz="2400" b="1" dirty="0">
                <a:solidFill>
                  <a:schemeClr val="accent5">
                    <a:lumMod val="50000"/>
                  </a:schemeClr>
                </a:solidFill>
              </a:rPr>
              <a:t>, </a:t>
            </a:r>
            <a:r>
              <a:rPr lang="fr-FR" sz="2400" b="1" dirty="0" err="1">
                <a:solidFill>
                  <a:schemeClr val="accent5">
                    <a:lumMod val="50000"/>
                  </a:schemeClr>
                </a:solidFill>
              </a:rPr>
              <a:t>where</a:t>
            </a:r>
            <a:r>
              <a:rPr lang="fr-FR" sz="2400" b="1" dirty="0">
                <a:solidFill>
                  <a:schemeClr val="accent5">
                    <a:lumMod val="50000"/>
                  </a:schemeClr>
                </a:solidFill>
              </a:rPr>
              <a:t> </a:t>
            </a:r>
            <a:r>
              <a:rPr lang="fr-FR" sz="2400" dirty="0">
                <a:solidFill>
                  <a:schemeClr val="accent5">
                    <a:lumMod val="50000"/>
                  </a:schemeClr>
                </a:solidFill>
              </a:rPr>
              <a:t>and </a:t>
            </a:r>
            <a:r>
              <a:rPr lang="fr-FR" sz="2400" b="1" dirty="0">
                <a:solidFill>
                  <a:schemeClr val="accent5">
                    <a:lumMod val="50000"/>
                  </a:schemeClr>
                </a:solidFill>
              </a:rPr>
              <a:t>how</a:t>
            </a:r>
            <a:r>
              <a:rPr lang="fr-FR" sz="2400" dirty="0">
                <a:solidFill>
                  <a:schemeClr val="accent5">
                    <a:lumMod val="50000"/>
                  </a:schemeClr>
                </a:solidFill>
              </a:rPr>
              <a:t> </a:t>
            </a:r>
            <a:r>
              <a:rPr lang="fr-FR" sz="2400" dirty="0" err="1">
                <a:solidFill>
                  <a:schemeClr val="accent5">
                    <a:lumMod val="50000"/>
                  </a:schemeClr>
                </a:solidFill>
              </a:rPr>
              <a:t>things</a:t>
            </a:r>
            <a:r>
              <a:rPr lang="fr-FR" sz="2400" dirty="0">
                <a:solidFill>
                  <a:schemeClr val="accent5">
                    <a:lumMod val="50000"/>
                  </a:schemeClr>
                </a:solidFill>
              </a:rPr>
              <a:t> </a:t>
            </a:r>
            <a:r>
              <a:rPr lang="fr-FR" sz="2400" dirty="0" err="1">
                <a:solidFill>
                  <a:schemeClr val="accent5">
                    <a:lumMod val="50000"/>
                  </a:schemeClr>
                </a:solidFill>
              </a:rPr>
              <a:t>happen</a:t>
            </a:r>
            <a:r>
              <a:rPr lang="fr-FR" sz="2400" dirty="0">
                <a:solidFill>
                  <a:schemeClr val="accent5">
                    <a:lumMod val="50000"/>
                  </a:schemeClr>
                </a:solidFill>
              </a:rPr>
              <a:t>.</a:t>
            </a:r>
          </a:p>
          <a:p>
            <a:pPr algn="l"/>
            <a:r>
              <a:rPr lang="fr-FR" sz="2400" dirty="0" err="1">
                <a:solidFill>
                  <a:schemeClr val="accent5">
                    <a:lumMod val="50000"/>
                  </a:schemeClr>
                </a:solidFill>
              </a:rPr>
              <a:t>Here</a:t>
            </a:r>
            <a:r>
              <a:rPr lang="fr-FR" sz="2400" dirty="0">
                <a:solidFill>
                  <a:schemeClr val="accent5">
                    <a:lumMod val="50000"/>
                  </a:schemeClr>
                </a:solidFill>
              </a:rPr>
              <a:t> are </a:t>
            </a:r>
            <a:r>
              <a:rPr lang="fr-FR" sz="2400" dirty="0" err="1">
                <a:solidFill>
                  <a:schemeClr val="accent5">
                    <a:lumMod val="50000"/>
                  </a:schemeClr>
                </a:solidFill>
              </a:rPr>
              <a:t>some</a:t>
            </a:r>
            <a:r>
              <a:rPr lang="fr-FR" sz="2400" dirty="0">
                <a:solidFill>
                  <a:schemeClr val="accent5">
                    <a:lumMod val="50000"/>
                  </a:schemeClr>
                </a:solidFill>
              </a:rPr>
              <a:t> </a:t>
            </a:r>
            <a:r>
              <a:rPr lang="fr-FR" sz="2400" dirty="0" err="1">
                <a:solidFill>
                  <a:schemeClr val="accent5">
                    <a:lumMod val="50000"/>
                  </a:schemeClr>
                </a:solidFill>
              </a:rPr>
              <a:t>adverbs</a:t>
            </a:r>
            <a:r>
              <a:rPr lang="fr-FR" sz="2400" dirty="0">
                <a:solidFill>
                  <a:schemeClr val="accent5">
                    <a:lumMod val="50000"/>
                  </a:schemeClr>
                </a:solidFill>
              </a:rPr>
              <a:t> </a:t>
            </a:r>
            <a:r>
              <a:rPr lang="fr-FR" sz="2400" dirty="0" err="1">
                <a:solidFill>
                  <a:schemeClr val="accent5">
                    <a:lumMod val="50000"/>
                  </a:schemeClr>
                </a:solidFill>
              </a:rPr>
              <a:t>you</a:t>
            </a:r>
            <a:r>
              <a:rPr lang="fr-FR" sz="2400" dirty="0">
                <a:solidFill>
                  <a:schemeClr val="accent5">
                    <a:lumMod val="50000"/>
                  </a:schemeClr>
                </a:solidFill>
              </a:rPr>
              <a:t> </a:t>
            </a:r>
            <a:r>
              <a:rPr lang="fr-FR" sz="2400" dirty="0" err="1">
                <a:solidFill>
                  <a:schemeClr val="accent5">
                    <a:lumMod val="50000"/>
                  </a:schemeClr>
                </a:solidFill>
              </a:rPr>
              <a:t>already</a:t>
            </a:r>
            <a:r>
              <a:rPr lang="fr-FR" sz="2400" dirty="0">
                <a:solidFill>
                  <a:schemeClr val="accent5">
                    <a:lumMod val="50000"/>
                  </a:schemeClr>
                </a:solidFill>
              </a:rPr>
              <a:t> know:</a:t>
            </a:r>
          </a:p>
          <a:p>
            <a:pPr algn="l"/>
            <a:endParaRPr lang="fr-FR" sz="2400" dirty="0">
              <a:solidFill>
                <a:schemeClr val="accent5">
                  <a:lumMod val="50000"/>
                </a:schemeClr>
              </a:solidFill>
            </a:endParaRPr>
          </a:p>
          <a:p>
            <a:pPr algn="l"/>
            <a:r>
              <a:rPr lang="fr-FR" sz="2400" b="1" dirty="0">
                <a:solidFill>
                  <a:schemeClr val="accent5">
                    <a:lumMod val="50000"/>
                  </a:schemeClr>
                </a:solidFill>
              </a:rPr>
              <a:t>	lentement		vite			facilement			souvent</a:t>
            </a:r>
          </a:p>
          <a:p>
            <a:pPr algn="l"/>
            <a:r>
              <a:rPr lang="fr-FR" sz="2400" dirty="0">
                <a:solidFill>
                  <a:schemeClr val="accent5">
                    <a:lumMod val="50000"/>
                  </a:schemeClr>
                </a:solidFill>
              </a:rPr>
              <a:t>	</a:t>
            </a:r>
            <a:r>
              <a:rPr lang="fr-FR" sz="2400" dirty="0" err="1">
                <a:solidFill>
                  <a:schemeClr val="accent5">
                    <a:lumMod val="50000"/>
                  </a:schemeClr>
                </a:solidFill>
              </a:rPr>
              <a:t>slowly</a:t>
            </a:r>
            <a:r>
              <a:rPr lang="fr-FR" sz="2400" dirty="0">
                <a:solidFill>
                  <a:schemeClr val="accent5">
                    <a:lumMod val="50000"/>
                  </a:schemeClr>
                </a:solidFill>
              </a:rPr>
              <a:t>			</a:t>
            </a:r>
            <a:r>
              <a:rPr lang="fr-FR" sz="2400" dirty="0" err="1">
                <a:solidFill>
                  <a:schemeClr val="accent5">
                    <a:lumMod val="50000"/>
                  </a:schemeClr>
                </a:solidFill>
              </a:rPr>
              <a:t>quickly</a:t>
            </a:r>
            <a:r>
              <a:rPr lang="fr-FR" sz="2400" dirty="0">
                <a:solidFill>
                  <a:schemeClr val="accent5">
                    <a:lumMod val="50000"/>
                  </a:schemeClr>
                </a:solidFill>
              </a:rPr>
              <a:t>		</a:t>
            </a:r>
            <a:r>
              <a:rPr lang="fr-FR" sz="2400" dirty="0" err="1">
                <a:solidFill>
                  <a:schemeClr val="accent5">
                    <a:lumMod val="50000"/>
                  </a:schemeClr>
                </a:solidFill>
              </a:rPr>
              <a:t>easily</a:t>
            </a:r>
            <a:r>
              <a:rPr lang="fr-FR" sz="2400" dirty="0">
                <a:solidFill>
                  <a:schemeClr val="accent5">
                    <a:lumMod val="50000"/>
                  </a:schemeClr>
                </a:solidFill>
              </a:rPr>
              <a:t>				</a:t>
            </a:r>
            <a:r>
              <a:rPr lang="fr-FR" sz="2400" dirty="0" err="1">
                <a:solidFill>
                  <a:schemeClr val="accent5">
                    <a:lumMod val="50000"/>
                  </a:schemeClr>
                </a:solidFill>
              </a:rPr>
              <a:t>often</a:t>
            </a:r>
            <a:endParaRPr lang="fr-FR" sz="2400" dirty="0">
              <a:solidFill>
                <a:schemeClr val="accent5">
                  <a:lumMod val="50000"/>
                </a:schemeClr>
              </a:solidFill>
            </a:endParaRPr>
          </a:p>
          <a:p>
            <a:pPr algn="l"/>
            <a:endParaRPr lang="fr-FR" sz="2400" dirty="0">
              <a:solidFill>
                <a:schemeClr val="accent5">
                  <a:lumMod val="50000"/>
                </a:schemeClr>
              </a:solidFill>
            </a:endParaRPr>
          </a:p>
          <a:p>
            <a:pPr algn="l"/>
            <a:r>
              <a:rPr lang="fr-FR" sz="2400" dirty="0" err="1">
                <a:solidFill>
                  <a:schemeClr val="accent5">
                    <a:lumMod val="50000"/>
                  </a:schemeClr>
                </a:solidFill>
              </a:rPr>
              <a:t>Add</a:t>
            </a:r>
            <a:r>
              <a:rPr lang="fr-FR" sz="2400" dirty="0">
                <a:solidFill>
                  <a:schemeClr val="accent5">
                    <a:lumMod val="50000"/>
                  </a:schemeClr>
                </a:solidFill>
              </a:rPr>
              <a:t> </a:t>
            </a:r>
            <a:r>
              <a:rPr lang="fr-FR" sz="2400" b="1" dirty="0">
                <a:solidFill>
                  <a:schemeClr val="accent5">
                    <a:lumMod val="50000"/>
                  </a:schemeClr>
                </a:solidFill>
              </a:rPr>
              <a:t>plus </a:t>
            </a:r>
            <a:r>
              <a:rPr lang="fr-FR" sz="2400" dirty="0">
                <a:solidFill>
                  <a:schemeClr val="accent5">
                    <a:lumMod val="50000"/>
                  </a:schemeClr>
                </a:solidFill>
              </a:rPr>
              <a:t>(more)</a:t>
            </a:r>
            <a:r>
              <a:rPr lang="fr-FR" sz="2400" b="1" dirty="0">
                <a:solidFill>
                  <a:schemeClr val="accent5">
                    <a:lumMod val="50000"/>
                  </a:schemeClr>
                </a:solidFill>
              </a:rPr>
              <a:t> </a:t>
            </a:r>
            <a:r>
              <a:rPr lang="fr-FR" sz="2400" dirty="0">
                <a:solidFill>
                  <a:schemeClr val="accent5">
                    <a:lumMod val="50000"/>
                  </a:schemeClr>
                </a:solidFill>
              </a:rPr>
              <a:t>or </a:t>
            </a:r>
            <a:r>
              <a:rPr lang="fr-FR" sz="2400" b="1" dirty="0">
                <a:solidFill>
                  <a:schemeClr val="accent5">
                    <a:lumMod val="50000"/>
                  </a:schemeClr>
                </a:solidFill>
              </a:rPr>
              <a:t>moins </a:t>
            </a:r>
            <a:r>
              <a:rPr lang="fr-FR" sz="2400" dirty="0">
                <a:solidFill>
                  <a:schemeClr val="accent5">
                    <a:lumMod val="50000"/>
                  </a:schemeClr>
                </a:solidFill>
              </a:rPr>
              <a:t>(</a:t>
            </a:r>
            <a:r>
              <a:rPr lang="fr-FR" sz="2400" dirty="0" err="1">
                <a:solidFill>
                  <a:schemeClr val="accent5">
                    <a:lumMod val="50000"/>
                  </a:schemeClr>
                </a:solidFill>
              </a:rPr>
              <a:t>less</a:t>
            </a:r>
            <a:r>
              <a:rPr lang="fr-FR" sz="2400" dirty="0">
                <a:solidFill>
                  <a:schemeClr val="accent5">
                    <a:lumMod val="50000"/>
                  </a:schemeClr>
                </a:solidFill>
              </a:rPr>
              <a:t>)</a:t>
            </a:r>
            <a:r>
              <a:rPr lang="fr-FR" sz="2400" b="1" dirty="0">
                <a:solidFill>
                  <a:schemeClr val="accent5">
                    <a:lumMod val="50000"/>
                  </a:schemeClr>
                </a:solidFill>
              </a:rPr>
              <a:t> </a:t>
            </a:r>
            <a:r>
              <a:rPr lang="fr-FR" sz="2400" b="1" dirty="0" err="1">
                <a:solidFill>
                  <a:schemeClr val="accent5">
                    <a:lumMod val="50000"/>
                  </a:schemeClr>
                </a:solidFill>
              </a:rPr>
              <a:t>before</a:t>
            </a:r>
            <a:r>
              <a:rPr lang="fr-FR" sz="2400" b="1" dirty="0">
                <a:solidFill>
                  <a:schemeClr val="accent5">
                    <a:lumMod val="50000"/>
                  </a:schemeClr>
                </a:solidFill>
              </a:rPr>
              <a:t> </a:t>
            </a:r>
            <a:r>
              <a:rPr lang="fr-FR" sz="2400" b="1" dirty="0" err="1">
                <a:solidFill>
                  <a:schemeClr val="accent5">
                    <a:lumMod val="50000"/>
                  </a:schemeClr>
                </a:solidFill>
              </a:rPr>
              <a:t>adverbs</a:t>
            </a:r>
            <a:r>
              <a:rPr lang="fr-FR" sz="2400" b="1" dirty="0">
                <a:solidFill>
                  <a:schemeClr val="accent5">
                    <a:lumMod val="50000"/>
                  </a:schemeClr>
                </a:solidFill>
              </a:rPr>
              <a:t> </a:t>
            </a:r>
            <a:r>
              <a:rPr lang="fr-FR" sz="2400" dirty="0">
                <a:solidFill>
                  <a:schemeClr val="accent5">
                    <a:lumMod val="50000"/>
                  </a:schemeClr>
                </a:solidFill>
              </a:rPr>
              <a:t>to </a:t>
            </a:r>
            <a:r>
              <a:rPr lang="fr-FR" sz="2400" b="1" dirty="0">
                <a:solidFill>
                  <a:schemeClr val="accent5">
                    <a:lumMod val="50000"/>
                  </a:schemeClr>
                </a:solidFill>
              </a:rPr>
              <a:t>compare</a:t>
            </a:r>
            <a:r>
              <a:rPr lang="fr-FR" sz="2400" dirty="0">
                <a:solidFill>
                  <a:schemeClr val="accent5">
                    <a:lumMod val="50000"/>
                  </a:schemeClr>
                </a:solidFill>
              </a:rPr>
              <a:t> </a:t>
            </a:r>
            <a:r>
              <a:rPr lang="fr-FR" sz="2400" b="1" dirty="0">
                <a:solidFill>
                  <a:schemeClr val="accent5">
                    <a:lumMod val="50000"/>
                  </a:schemeClr>
                </a:solidFill>
              </a:rPr>
              <a:t>how </a:t>
            </a:r>
            <a:r>
              <a:rPr lang="fr-FR" sz="2400" dirty="0" err="1">
                <a:solidFill>
                  <a:schemeClr val="accent5">
                    <a:lumMod val="50000"/>
                  </a:schemeClr>
                </a:solidFill>
              </a:rPr>
              <a:t>things</a:t>
            </a:r>
            <a:r>
              <a:rPr lang="fr-FR" sz="2400" dirty="0">
                <a:solidFill>
                  <a:schemeClr val="accent5">
                    <a:lumMod val="50000"/>
                  </a:schemeClr>
                </a:solidFill>
              </a:rPr>
              <a:t> </a:t>
            </a:r>
            <a:r>
              <a:rPr lang="fr-FR" sz="2400" dirty="0" err="1">
                <a:solidFill>
                  <a:schemeClr val="accent5">
                    <a:lumMod val="50000"/>
                  </a:schemeClr>
                </a:solidFill>
              </a:rPr>
              <a:t>happen</a:t>
            </a:r>
            <a:r>
              <a:rPr lang="fr-FR" sz="2400" dirty="0">
                <a:solidFill>
                  <a:schemeClr val="accent5">
                    <a:lumMod val="50000"/>
                  </a:schemeClr>
                </a:solidFill>
              </a:rPr>
              <a:t>:</a:t>
            </a:r>
          </a:p>
          <a:p>
            <a:pPr algn="l"/>
            <a:endParaRPr lang="fr-FR" sz="2400" dirty="0">
              <a:solidFill>
                <a:schemeClr val="accent5">
                  <a:lumMod val="50000"/>
                </a:schemeClr>
              </a:solidFill>
            </a:endParaRPr>
          </a:p>
          <a:p>
            <a:pPr algn="l"/>
            <a:r>
              <a:rPr lang="fr-FR" sz="2400" dirty="0">
                <a:solidFill>
                  <a:schemeClr val="accent5">
                    <a:lumMod val="50000"/>
                  </a:schemeClr>
                </a:solidFill>
              </a:rPr>
              <a:t>Amir apprend </a:t>
            </a:r>
            <a:r>
              <a:rPr lang="fr-FR" sz="2400" b="1" dirty="0">
                <a:solidFill>
                  <a:schemeClr val="accent5">
                    <a:lumMod val="50000"/>
                  </a:schemeClr>
                </a:solidFill>
              </a:rPr>
              <a:t>vite</a:t>
            </a:r>
            <a:r>
              <a:rPr lang="fr-FR" sz="2400" dirty="0">
                <a:solidFill>
                  <a:schemeClr val="accent5">
                    <a:lumMod val="50000"/>
                  </a:schemeClr>
                </a:solidFill>
              </a:rPr>
              <a:t>, mais Océane apprend </a:t>
            </a:r>
            <a:r>
              <a:rPr lang="fr-FR" sz="2400" b="1" dirty="0">
                <a:solidFill>
                  <a:schemeClr val="accent2"/>
                </a:solidFill>
              </a:rPr>
              <a:t>plus</a:t>
            </a:r>
            <a:r>
              <a:rPr lang="fr-FR" sz="2400" dirty="0">
                <a:solidFill>
                  <a:schemeClr val="accent5">
                    <a:lumMod val="50000"/>
                  </a:schemeClr>
                </a:solidFill>
              </a:rPr>
              <a:t> </a:t>
            </a:r>
            <a:r>
              <a:rPr lang="fr-FR" sz="2400" b="1" dirty="0">
                <a:solidFill>
                  <a:schemeClr val="accent5">
                    <a:lumMod val="50000"/>
                  </a:schemeClr>
                </a:solidFill>
              </a:rPr>
              <a:t>vite</a:t>
            </a:r>
            <a:r>
              <a:rPr lang="fr-FR" sz="2400" dirty="0">
                <a:solidFill>
                  <a:schemeClr val="accent5">
                    <a:lumMod val="50000"/>
                  </a:schemeClr>
                </a:solidFill>
              </a:rPr>
              <a:t>.</a:t>
            </a:r>
          </a:p>
          <a:p>
            <a:pPr algn="l"/>
            <a:r>
              <a:rPr lang="fr-FR" sz="2400" dirty="0">
                <a:solidFill>
                  <a:schemeClr val="accent5">
                    <a:lumMod val="50000"/>
                  </a:schemeClr>
                </a:solidFill>
              </a:rPr>
              <a:t>Amir </a:t>
            </a:r>
            <a:r>
              <a:rPr lang="fr-FR" sz="2400" dirty="0" err="1">
                <a:solidFill>
                  <a:schemeClr val="accent5">
                    <a:lumMod val="50000"/>
                  </a:schemeClr>
                </a:solidFill>
              </a:rPr>
              <a:t>learns</a:t>
            </a:r>
            <a:r>
              <a:rPr lang="fr-FR" sz="2400" b="1" dirty="0">
                <a:solidFill>
                  <a:schemeClr val="accent5">
                    <a:lumMod val="50000"/>
                  </a:schemeClr>
                </a:solidFill>
              </a:rPr>
              <a:t> </a:t>
            </a:r>
            <a:r>
              <a:rPr lang="fr-FR" sz="2400" b="1" dirty="0" err="1">
                <a:solidFill>
                  <a:schemeClr val="accent5">
                    <a:lumMod val="50000"/>
                  </a:schemeClr>
                </a:solidFill>
              </a:rPr>
              <a:t>quickly</a:t>
            </a:r>
            <a:r>
              <a:rPr lang="fr-FR" sz="2400" dirty="0">
                <a:solidFill>
                  <a:schemeClr val="accent5">
                    <a:lumMod val="50000"/>
                  </a:schemeClr>
                </a:solidFill>
              </a:rPr>
              <a:t>, but Océane </a:t>
            </a:r>
            <a:r>
              <a:rPr lang="fr-FR" sz="2400" dirty="0" err="1">
                <a:solidFill>
                  <a:schemeClr val="accent5">
                    <a:lumMod val="50000"/>
                  </a:schemeClr>
                </a:solidFill>
              </a:rPr>
              <a:t>learns</a:t>
            </a:r>
            <a:r>
              <a:rPr lang="fr-FR" sz="2400" dirty="0">
                <a:solidFill>
                  <a:schemeClr val="accent5">
                    <a:lumMod val="50000"/>
                  </a:schemeClr>
                </a:solidFill>
              </a:rPr>
              <a:t> </a:t>
            </a:r>
            <a:r>
              <a:rPr lang="fr-FR" sz="2400" b="1" dirty="0">
                <a:solidFill>
                  <a:schemeClr val="accent2"/>
                </a:solidFill>
              </a:rPr>
              <a:t>more</a:t>
            </a:r>
            <a:r>
              <a:rPr lang="fr-FR" sz="2400" dirty="0">
                <a:solidFill>
                  <a:schemeClr val="accent5">
                    <a:lumMod val="50000"/>
                  </a:schemeClr>
                </a:solidFill>
              </a:rPr>
              <a:t> </a:t>
            </a:r>
            <a:r>
              <a:rPr lang="fr-FR" sz="2400" b="1" dirty="0" err="1">
                <a:solidFill>
                  <a:schemeClr val="accent5">
                    <a:lumMod val="50000"/>
                  </a:schemeClr>
                </a:solidFill>
              </a:rPr>
              <a:t>quickly</a:t>
            </a:r>
            <a:r>
              <a:rPr lang="fr-FR" sz="2400" b="1" dirty="0">
                <a:solidFill>
                  <a:schemeClr val="accent5">
                    <a:lumMod val="50000"/>
                  </a:schemeClr>
                </a:solidFill>
              </a:rPr>
              <a:t>.</a:t>
            </a:r>
          </a:p>
          <a:p>
            <a:pPr algn="l"/>
            <a:endParaRPr lang="fr-FR" sz="2400" dirty="0">
              <a:solidFill>
                <a:schemeClr val="accent5">
                  <a:lumMod val="50000"/>
                </a:schemeClr>
              </a:solidFill>
            </a:endParaRPr>
          </a:p>
          <a:p>
            <a:pPr algn="l"/>
            <a:r>
              <a:rPr lang="fr-FR" sz="2400" dirty="0">
                <a:solidFill>
                  <a:schemeClr val="accent5">
                    <a:lumMod val="50000"/>
                  </a:schemeClr>
                </a:solidFill>
              </a:rPr>
              <a:t>Océane lit </a:t>
            </a:r>
            <a:r>
              <a:rPr lang="fr-FR" sz="2400" b="1" dirty="0">
                <a:solidFill>
                  <a:schemeClr val="accent5">
                    <a:lumMod val="50000"/>
                  </a:schemeClr>
                </a:solidFill>
              </a:rPr>
              <a:t>souvent</a:t>
            </a:r>
            <a:r>
              <a:rPr lang="fr-FR" sz="2400" dirty="0">
                <a:solidFill>
                  <a:schemeClr val="accent5">
                    <a:lumMod val="50000"/>
                  </a:schemeClr>
                </a:solidFill>
              </a:rPr>
              <a:t>, et Amir lit </a:t>
            </a:r>
            <a:r>
              <a:rPr lang="fr-FR" sz="2400" b="1" dirty="0">
                <a:solidFill>
                  <a:schemeClr val="accent2"/>
                </a:solidFill>
              </a:rPr>
              <a:t>moins</a:t>
            </a:r>
            <a:r>
              <a:rPr lang="fr-FR" sz="2400" b="1" dirty="0">
                <a:solidFill>
                  <a:schemeClr val="accent5">
                    <a:lumMod val="50000"/>
                  </a:schemeClr>
                </a:solidFill>
              </a:rPr>
              <a:t> souvent.</a:t>
            </a:r>
          </a:p>
          <a:p>
            <a:pPr algn="l"/>
            <a:r>
              <a:rPr lang="fr-FR" sz="2400" dirty="0">
                <a:solidFill>
                  <a:schemeClr val="accent5">
                    <a:lumMod val="50000"/>
                  </a:schemeClr>
                </a:solidFill>
              </a:rPr>
              <a:t>Océane </a:t>
            </a:r>
            <a:r>
              <a:rPr lang="fr-FR" sz="2400" dirty="0" err="1">
                <a:solidFill>
                  <a:schemeClr val="accent5">
                    <a:lumMod val="50000"/>
                  </a:schemeClr>
                </a:solidFill>
              </a:rPr>
              <a:t>reads</a:t>
            </a:r>
            <a:r>
              <a:rPr lang="fr-FR" sz="2400" dirty="0">
                <a:solidFill>
                  <a:schemeClr val="accent5">
                    <a:lumMod val="50000"/>
                  </a:schemeClr>
                </a:solidFill>
              </a:rPr>
              <a:t> </a:t>
            </a:r>
            <a:r>
              <a:rPr lang="fr-FR" sz="2400" b="1" dirty="0" err="1">
                <a:solidFill>
                  <a:schemeClr val="accent5">
                    <a:lumMod val="50000"/>
                  </a:schemeClr>
                </a:solidFill>
              </a:rPr>
              <a:t>often</a:t>
            </a:r>
            <a:r>
              <a:rPr lang="fr-FR" sz="2400" dirty="0">
                <a:solidFill>
                  <a:schemeClr val="accent5">
                    <a:lumMod val="50000"/>
                  </a:schemeClr>
                </a:solidFill>
              </a:rPr>
              <a:t>, and Amir </a:t>
            </a:r>
            <a:r>
              <a:rPr lang="fr-FR" sz="2400" dirty="0" err="1">
                <a:solidFill>
                  <a:schemeClr val="accent5">
                    <a:lumMod val="50000"/>
                  </a:schemeClr>
                </a:solidFill>
              </a:rPr>
              <a:t>reads</a:t>
            </a:r>
            <a:r>
              <a:rPr lang="fr-FR" sz="2400" dirty="0">
                <a:solidFill>
                  <a:schemeClr val="accent5">
                    <a:lumMod val="50000"/>
                  </a:schemeClr>
                </a:solidFill>
              </a:rPr>
              <a:t> </a:t>
            </a:r>
            <a:r>
              <a:rPr lang="fr-FR" sz="2400" b="1" dirty="0" err="1">
                <a:solidFill>
                  <a:schemeClr val="accent2"/>
                </a:solidFill>
              </a:rPr>
              <a:t>less</a:t>
            </a:r>
            <a:r>
              <a:rPr lang="fr-FR" sz="2400" dirty="0">
                <a:solidFill>
                  <a:schemeClr val="accent5">
                    <a:lumMod val="50000"/>
                  </a:schemeClr>
                </a:solidFill>
              </a:rPr>
              <a:t> </a:t>
            </a:r>
            <a:r>
              <a:rPr lang="fr-FR" sz="2400" b="1" dirty="0" err="1">
                <a:solidFill>
                  <a:schemeClr val="accent5">
                    <a:lumMod val="50000"/>
                  </a:schemeClr>
                </a:solidFill>
              </a:rPr>
              <a:t>often</a:t>
            </a:r>
            <a:r>
              <a:rPr lang="fr-FR" sz="2400" dirty="0">
                <a:solidFill>
                  <a:schemeClr val="accent5">
                    <a:lumMod val="50000"/>
                  </a:schemeClr>
                </a:solidFill>
              </a:rPr>
              <a:t>.</a:t>
            </a:r>
          </a:p>
        </p:txBody>
      </p:sp>
      <p:sp>
        <p:nvSpPr>
          <p:cNvPr id="5" name="Rectangle 4">
            <a:extLst>
              <a:ext uri="{FF2B5EF4-FFF2-40B4-BE49-F238E27FC236}">
                <a16:creationId xmlns:a16="http://schemas.microsoft.com/office/drawing/2014/main" id="{E2C8145F-6348-4BCB-8D8B-35C83AEA4C7C}"/>
              </a:ext>
            </a:extLst>
          </p:cNvPr>
          <p:cNvSpPr/>
          <p:nvPr/>
        </p:nvSpPr>
        <p:spPr>
          <a:xfrm>
            <a:off x="1016022" y="2337109"/>
            <a:ext cx="1724775" cy="443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FE268CD-95F2-421D-A42E-B67C8B66A15E}"/>
              </a:ext>
            </a:extLst>
          </p:cNvPr>
          <p:cNvSpPr/>
          <p:nvPr/>
        </p:nvSpPr>
        <p:spPr>
          <a:xfrm>
            <a:off x="1016022" y="2768115"/>
            <a:ext cx="1582058" cy="42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E1EA94A-3B6A-4B16-B4E0-120B84F0AE03}"/>
              </a:ext>
            </a:extLst>
          </p:cNvPr>
          <p:cNvSpPr/>
          <p:nvPr/>
        </p:nvSpPr>
        <p:spPr>
          <a:xfrm>
            <a:off x="3505483" y="2399646"/>
            <a:ext cx="1582058" cy="42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7746C36-F321-4D69-8028-7082D934684F}"/>
              </a:ext>
            </a:extLst>
          </p:cNvPr>
          <p:cNvSpPr/>
          <p:nvPr/>
        </p:nvSpPr>
        <p:spPr>
          <a:xfrm>
            <a:off x="3850481" y="2797284"/>
            <a:ext cx="1582058" cy="42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78DA64B-DDD6-40D0-B28C-9B3E5DE4F231}"/>
              </a:ext>
            </a:extLst>
          </p:cNvPr>
          <p:cNvSpPr/>
          <p:nvPr/>
        </p:nvSpPr>
        <p:spPr>
          <a:xfrm>
            <a:off x="6542223" y="2347199"/>
            <a:ext cx="1840014" cy="42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58E3519F-7603-4866-829A-0B7FDA786910}"/>
              </a:ext>
            </a:extLst>
          </p:cNvPr>
          <p:cNvSpPr/>
          <p:nvPr/>
        </p:nvSpPr>
        <p:spPr>
          <a:xfrm>
            <a:off x="6542223" y="2797284"/>
            <a:ext cx="1582058" cy="42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83755C4B-6CC9-48FE-B7E9-B39718301B33}"/>
              </a:ext>
            </a:extLst>
          </p:cNvPr>
          <p:cNvSpPr/>
          <p:nvPr/>
        </p:nvSpPr>
        <p:spPr>
          <a:xfrm>
            <a:off x="10119254" y="2344965"/>
            <a:ext cx="1582058" cy="42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A3FC0879-6DA0-4A98-9521-03C094109CEB}"/>
              </a:ext>
            </a:extLst>
          </p:cNvPr>
          <p:cNvSpPr/>
          <p:nvPr/>
        </p:nvSpPr>
        <p:spPr>
          <a:xfrm>
            <a:off x="9999949" y="2782355"/>
            <a:ext cx="1582058" cy="42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Picture 15">
            <a:extLst>
              <a:ext uri="{FF2B5EF4-FFF2-40B4-BE49-F238E27FC236}">
                <a16:creationId xmlns:a16="http://schemas.microsoft.com/office/drawing/2014/main" id="{F593AA40-69D3-435B-B72B-A6A91AD2B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791" y="4541691"/>
            <a:ext cx="1841242" cy="1841242"/>
          </a:xfrm>
          <a:prstGeom prst="rect">
            <a:avLst/>
          </a:prstGeom>
        </p:spPr>
      </p:pic>
      <p:pic>
        <p:nvPicPr>
          <p:cNvPr id="18" name="Picture 17">
            <a:extLst>
              <a:ext uri="{FF2B5EF4-FFF2-40B4-BE49-F238E27FC236}">
                <a16:creationId xmlns:a16="http://schemas.microsoft.com/office/drawing/2014/main" id="{9D5CE3B8-F707-4A79-B9D2-EA28E1BD59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5967" y="5600152"/>
            <a:ext cx="799649" cy="782781"/>
          </a:xfrm>
          <a:prstGeom prst="rect">
            <a:avLst/>
          </a:prstGeom>
        </p:spPr>
      </p:pic>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75158"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quel</a:t>
            </a:r>
            <a:r>
              <a:rPr lang="en-GB" sz="3600" b="1" dirty="0">
                <a:solidFill>
                  <a:schemeClr val="bg1"/>
                </a:solidFill>
              </a:rPr>
              <a:t> enfant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4">
            <a:extLst>
              <a:ext uri="{FF2B5EF4-FFF2-40B4-BE49-F238E27FC236}">
                <a16:creationId xmlns:a16="http://schemas.microsoft.com/office/drawing/2014/main" id="{9487BD37-13FC-4447-909E-215D53E87950}"/>
              </a:ext>
            </a:extLst>
          </p:cNvPr>
          <p:cNvGraphicFramePr>
            <a:graphicFrameLocks noGrp="1"/>
          </p:cNvGraphicFramePr>
          <p:nvPr>
            <p:extLst>
              <p:ext uri="{D42A27DB-BD31-4B8C-83A1-F6EECF244321}">
                <p14:modId xmlns:p14="http://schemas.microsoft.com/office/powerpoint/2010/main" val="911397498"/>
              </p:ext>
            </p:extLst>
          </p:nvPr>
        </p:nvGraphicFramePr>
        <p:xfrm>
          <a:off x="282080" y="1944982"/>
          <a:ext cx="11627840" cy="4084320"/>
        </p:xfrm>
        <a:graphic>
          <a:graphicData uri="http://schemas.openxmlformats.org/drawingml/2006/table">
            <a:tbl>
              <a:tblPr firstRow="1" bandRow="1">
                <a:tableStyleId>{69CF1AB2-1976-4502-BF36-3FF5EA218861}</a:tableStyleId>
              </a:tblPr>
              <a:tblGrid>
                <a:gridCol w="373240">
                  <a:extLst>
                    <a:ext uri="{9D8B030D-6E8A-4147-A177-3AD203B41FA5}">
                      <a16:colId xmlns:a16="http://schemas.microsoft.com/office/drawing/2014/main" val="1821074763"/>
                    </a:ext>
                  </a:extLst>
                </a:gridCol>
                <a:gridCol w="6294120">
                  <a:extLst>
                    <a:ext uri="{9D8B030D-6E8A-4147-A177-3AD203B41FA5}">
                      <a16:colId xmlns:a16="http://schemas.microsoft.com/office/drawing/2014/main" val="2615960714"/>
                    </a:ext>
                  </a:extLst>
                </a:gridCol>
                <a:gridCol w="4960480">
                  <a:extLst>
                    <a:ext uri="{9D8B030D-6E8A-4147-A177-3AD203B41FA5}">
                      <a16:colId xmlns:a16="http://schemas.microsoft.com/office/drawing/2014/main" val="2030044959"/>
                    </a:ext>
                  </a:extLst>
                </a:gridCol>
              </a:tblGrid>
              <a:tr h="370840">
                <a:tc>
                  <a:txBody>
                    <a:bodyPr/>
                    <a:lstStyle/>
                    <a:p>
                      <a:r>
                        <a:rPr lang="fr-FR" sz="2000" b="0" dirty="0">
                          <a:solidFill>
                            <a:srgbClr val="002060"/>
                          </a:solidFill>
                        </a:rPr>
                        <a:t>1</a:t>
                      </a:r>
                    </a:p>
                  </a:txBody>
                  <a:tcPr/>
                </a:tc>
                <a:tc>
                  <a:txBody>
                    <a:bodyPr/>
                    <a:lstStyle/>
                    <a:p>
                      <a:r>
                        <a:rPr lang="fr-FR" sz="2000" b="0" dirty="0">
                          <a:solidFill>
                            <a:srgbClr val="002060"/>
                          </a:solidFill>
                        </a:rPr>
                        <a:t>Léa marche vite, et Océane marche plus vite.</a:t>
                      </a:r>
                    </a:p>
                  </a:txBody>
                  <a:tcPr/>
                </a:tc>
                <a:tc>
                  <a:txBody>
                    <a:bodyPr/>
                    <a:lstStyle/>
                    <a:p>
                      <a:r>
                        <a:rPr lang="fr-FR" sz="2000" b="0" dirty="0" err="1">
                          <a:solidFill>
                            <a:srgbClr val="002060"/>
                          </a:solidFill>
                        </a:rPr>
                        <a:t>Who</a:t>
                      </a:r>
                      <a:r>
                        <a:rPr lang="fr-FR" sz="2000" b="0" dirty="0">
                          <a:solidFill>
                            <a:srgbClr val="002060"/>
                          </a:solidFill>
                        </a:rPr>
                        <a:t> </a:t>
                      </a:r>
                      <a:r>
                        <a:rPr lang="fr-FR" sz="2000" b="0" dirty="0" err="1">
                          <a:solidFill>
                            <a:srgbClr val="002060"/>
                          </a:solidFill>
                        </a:rPr>
                        <a:t>walks</a:t>
                      </a:r>
                      <a:r>
                        <a:rPr lang="fr-FR" sz="2000" b="0" dirty="0">
                          <a:solidFill>
                            <a:srgbClr val="002060"/>
                          </a:solidFill>
                        </a:rPr>
                        <a:t> </a:t>
                      </a:r>
                      <a:r>
                        <a:rPr lang="fr-FR" sz="2000" b="1" dirty="0">
                          <a:solidFill>
                            <a:srgbClr val="002060"/>
                          </a:solidFill>
                        </a:rPr>
                        <a:t>more</a:t>
                      </a:r>
                      <a:r>
                        <a:rPr lang="fr-FR" sz="2000" b="0" dirty="0">
                          <a:solidFill>
                            <a:srgbClr val="002060"/>
                          </a:solidFill>
                        </a:rPr>
                        <a:t> </a:t>
                      </a:r>
                      <a:r>
                        <a:rPr lang="fr-FR" sz="2000" b="0" dirty="0" err="1">
                          <a:solidFill>
                            <a:srgbClr val="002060"/>
                          </a:solidFill>
                        </a:rPr>
                        <a:t>quickly</a:t>
                      </a:r>
                      <a:r>
                        <a:rPr lang="fr-FR" sz="2000" b="0" dirty="0">
                          <a:solidFill>
                            <a:srgbClr val="002060"/>
                          </a:solidFill>
                        </a:rPr>
                        <a:t>?</a:t>
                      </a:r>
                    </a:p>
                  </a:txBody>
                  <a:tcPr/>
                </a:tc>
                <a:extLst>
                  <a:ext uri="{0D108BD9-81ED-4DB2-BD59-A6C34878D82A}">
                    <a16:rowId xmlns:a16="http://schemas.microsoft.com/office/drawing/2014/main" val="413785656"/>
                  </a:ext>
                </a:extLst>
              </a:tr>
              <a:tr h="370840">
                <a:tc>
                  <a:txBody>
                    <a:bodyPr/>
                    <a:lstStyle/>
                    <a:p>
                      <a:r>
                        <a:rPr lang="fr-FR" sz="2000" b="0" dirty="0">
                          <a:solidFill>
                            <a:srgbClr val="002060"/>
                          </a:solidFill>
                        </a:rPr>
                        <a:t>2</a:t>
                      </a:r>
                    </a:p>
                  </a:txBody>
                  <a:tcPr/>
                </a:tc>
                <a:tc>
                  <a:txBody>
                    <a:bodyPr/>
                    <a:lstStyle/>
                    <a:p>
                      <a:r>
                        <a:rPr lang="fr-FR" sz="2000" b="0" dirty="0">
                          <a:solidFill>
                            <a:srgbClr val="002060"/>
                          </a:solidFill>
                        </a:rPr>
                        <a:t>Amir lit lentement, et Noura lit plus lentement.</a:t>
                      </a:r>
                    </a:p>
                  </a:txBody>
                  <a:tcPr/>
                </a:tc>
                <a:tc>
                  <a:txBody>
                    <a:bodyPr/>
                    <a:lstStyle/>
                    <a:p>
                      <a:r>
                        <a:rPr lang="fr-FR" sz="2000" b="0" dirty="0" err="1">
                          <a:solidFill>
                            <a:srgbClr val="002060"/>
                          </a:solidFill>
                        </a:rPr>
                        <a:t>Who</a:t>
                      </a:r>
                      <a:r>
                        <a:rPr lang="fr-FR" sz="2000" b="0" dirty="0">
                          <a:solidFill>
                            <a:srgbClr val="002060"/>
                          </a:solidFill>
                        </a:rPr>
                        <a:t> </a:t>
                      </a:r>
                      <a:r>
                        <a:rPr lang="fr-FR" sz="2000" b="0" dirty="0" err="1">
                          <a:solidFill>
                            <a:srgbClr val="002060"/>
                          </a:solidFill>
                        </a:rPr>
                        <a:t>reads</a:t>
                      </a:r>
                      <a:r>
                        <a:rPr lang="fr-FR" sz="2000" b="0" dirty="0">
                          <a:solidFill>
                            <a:srgbClr val="002060"/>
                          </a:solidFill>
                        </a:rPr>
                        <a:t> </a:t>
                      </a:r>
                      <a:r>
                        <a:rPr lang="fr-FR" sz="2000" b="1" dirty="0" err="1">
                          <a:solidFill>
                            <a:srgbClr val="002060"/>
                          </a:solidFill>
                        </a:rPr>
                        <a:t>less</a:t>
                      </a:r>
                      <a:r>
                        <a:rPr lang="fr-FR" sz="2000" b="0" dirty="0">
                          <a:solidFill>
                            <a:srgbClr val="002060"/>
                          </a:solidFill>
                        </a:rPr>
                        <a:t> </a:t>
                      </a:r>
                      <a:r>
                        <a:rPr lang="fr-FR" sz="2000" b="0" dirty="0" err="1">
                          <a:solidFill>
                            <a:srgbClr val="002060"/>
                          </a:solidFill>
                        </a:rPr>
                        <a:t>slowly</a:t>
                      </a:r>
                      <a:r>
                        <a:rPr lang="fr-FR" sz="2000" b="0" dirty="0">
                          <a:solidFill>
                            <a:srgbClr val="002060"/>
                          </a:solidFill>
                        </a:rPr>
                        <a:t>?</a:t>
                      </a:r>
                    </a:p>
                  </a:txBody>
                  <a:tcPr/>
                </a:tc>
                <a:extLst>
                  <a:ext uri="{0D108BD9-81ED-4DB2-BD59-A6C34878D82A}">
                    <a16:rowId xmlns:a16="http://schemas.microsoft.com/office/drawing/2014/main" val="4249630724"/>
                  </a:ext>
                </a:extLst>
              </a:tr>
              <a:tr h="370840">
                <a:tc>
                  <a:txBody>
                    <a:bodyPr/>
                    <a:lstStyle/>
                    <a:p>
                      <a:r>
                        <a:rPr lang="fr-FR" sz="2000" b="0" dirty="0">
                          <a:solidFill>
                            <a:srgbClr val="002060"/>
                          </a:solidFill>
                        </a:rPr>
                        <a:t>3</a:t>
                      </a:r>
                    </a:p>
                  </a:txBody>
                  <a:tcPr/>
                </a:tc>
                <a:tc>
                  <a:txBody>
                    <a:bodyPr/>
                    <a:lstStyle/>
                    <a:p>
                      <a:r>
                        <a:rPr lang="fr-FR" sz="2000" b="0" dirty="0">
                          <a:solidFill>
                            <a:srgbClr val="002060"/>
                          </a:solidFill>
                        </a:rPr>
                        <a:t>Sophie pense vite, et Léa pense plus vite.</a:t>
                      </a:r>
                    </a:p>
                  </a:txBody>
                  <a:tcPr/>
                </a:tc>
                <a:tc>
                  <a:txBody>
                    <a:bodyPr/>
                    <a:lstStyle/>
                    <a:p>
                      <a:r>
                        <a:rPr lang="fr-FR" sz="2000" b="0" dirty="0" err="1">
                          <a:solidFill>
                            <a:srgbClr val="002060"/>
                          </a:solidFill>
                        </a:rPr>
                        <a:t>Who</a:t>
                      </a:r>
                      <a:r>
                        <a:rPr lang="fr-FR" sz="2000" b="0" dirty="0">
                          <a:solidFill>
                            <a:srgbClr val="002060"/>
                          </a:solidFill>
                        </a:rPr>
                        <a:t> </a:t>
                      </a:r>
                      <a:r>
                        <a:rPr lang="fr-FR" sz="2000" b="0" dirty="0" err="1">
                          <a:solidFill>
                            <a:srgbClr val="002060"/>
                          </a:solidFill>
                        </a:rPr>
                        <a:t>thinks</a:t>
                      </a:r>
                      <a:r>
                        <a:rPr lang="fr-FR" sz="2000" b="0" dirty="0">
                          <a:solidFill>
                            <a:srgbClr val="002060"/>
                          </a:solidFill>
                        </a:rPr>
                        <a:t> </a:t>
                      </a:r>
                      <a:r>
                        <a:rPr lang="fr-FR" sz="2000" b="1" dirty="0" err="1">
                          <a:solidFill>
                            <a:srgbClr val="002060"/>
                          </a:solidFill>
                        </a:rPr>
                        <a:t>less</a:t>
                      </a:r>
                      <a:r>
                        <a:rPr lang="fr-FR" sz="2000" b="0" dirty="0">
                          <a:solidFill>
                            <a:srgbClr val="002060"/>
                          </a:solidFill>
                        </a:rPr>
                        <a:t> </a:t>
                      </a:r>
                      <a:r>
                        <a:rPr lang="fr-FR" sz="2000" b="0" dirty="0" err="1">
                          <a:solidFill>
                            <a:srgbClr val="002060"/>
                          </a:solidFill>
                        </a:rPr>
                        <a:t>quickly</a:t>
                      </a:r>
                      <a:r>
                        <a:rPr lang="fr-FR" sz="2000" b="0" dirty="0">
                          <a:solidFill>
                            <a:srgbClr val="002060"/>
                          </a:solidFill>
                        </a:rPr>
                        <a:t>?</a:t>
                      </a:r>
                    </a:p>
                  </a:txBody>
                  <a:tcPr/>
                </a:tc>
                <a:extLst>
                  <a:ext uri="{0D108BD9-81ED-4DB2-BD59-A6C34878D82A}">
                    <a16:rowId xmlns:a16="http://schemas.microsoft.com/office/drawing/2014/main" val="233625979"/>
                  </a:ext>
                </a:extLst>
              </a:tr>
              <a:tr h="370840">
                <a:tc>
                  <a:txBody>
                    <a:bodyPr/>
                    <a:lstStyle/>
                    <a:p>
                      <a:r>
                        <a:rPr lang="fr-FR" sz="2000" b="0" dirty="0">
                          <a:solidFill>
                            <a:srgbClr val="002060"/>
                          </a:solidFill>
                        </a:rPr>
                        <a:t>4</a:t>
                      </a:r>
                    </a:p>
                  </a:txBody>
                  <a:tcPr/>
                </a:tc>
                <a:tc>
                  <a:txBody>
                    <a:bodyPr/>
                    <a:lstStyle/>
                    <a:p>
                      <a:r>
                        <a:rPr lang="fr-FR" sz="2000" b="0" dirty="0">
                          <a:solidFill>
                            <a:srgbClr val="002060"/>
                          </a:solidFill>
                        </a:rPr>
                        <a:t>Amir voyage souvent, et Abdel voyage plus souvent.</a:t>
                      </a:r>
                    </a:p>
                  </a:txBody>
                  <a:tcPr/>
                </a:tc>
                <a:tc>
                  <a:txBody>
                    <a:bodyPr/>
                    <a:lstStyle/>
                    <a:p>
                      <a:r>
                        <a:rPr lang="fr-FR" sz="2000" b="0" dirty="0" err="1">
                          <a:solidFill>
                            <a:srgbClr val="002060"/>
                          </a:solidFill>
                        </a:rPr>
                        <a:t>Who</a:t>
                      </a:r>
                      <a:r>
                        <a:rPr lang="fr-FR" sz="2000" b="0" dirty="0">
                          <a:solidFill>
                            <a:srgbClr val="002060"/>
                          </a:solidFill>
                        </a:rPr>
                        <a:t> </a:t>
                      </a:r>
                      <a:r>
                        <a:rPr lang="fr-FR" sz="2000" b="0" dirty="0" err="1">
                          <a:solidFill>
                            <a:srgbClr val="002060"/>
                          </a:solidFill>
                        </a:rPr>
                        <a:t>travels</a:t>
                      </a:r>
                      <a:r>
                        <a:rPr lang="fr-FR" sz="2000" b="0" dirty="0">
                          <a:solidFill>
                            <a:srgbClr val="002060"/>
                          </a:solidFill>
                        </a:rPr>
                        <a:t> </a:t>
                      </a:r>
                      <a:r>
                        <a:rPr lang="fr-FR" sz="2000" b="1" dirty="0">
                          <a:solidFill>
                            <a:srgbClr val="002060"/>
                          </a:solidFill>
                        </a:rPr>
                        <a:t>more</a:t>
                      </a:r>
                      <a:r>
                        <a:rPr lang="fr-FR" sz="2000" b="0" dirty="0">
                          <a:solidFill>
                            <a:srgbClr val="002060"/>
                          </a:solidFill>
                        </a:rPr>
                        <a:t> </a:t>
                      </a:r>
                      <a:r>
                        <a:rPr lang="fr-FR" sz="2000" b="0" dirty="0" err="1">
                          <a:solidFill>
                            <a:srgbClr val="002060"/>
                          </a:solidFill>
                        </a:rPr>
                        <a:t>often</a:t>
                      </a:r>
                      <a:r>
                        <a:rPr lang="fr-FR" sz="2000" b="0" dirty="0">
                          <a:solidFill>
                            <a:srgbClr val="002060"/>
                          </a:solidFill>
                        </a:rPr>
                        <a:t>?</a:t>
                      </a:r>
                    </a:p>
                  </a:txBody>
                  <a:tcPr/>
                </a:tc>
                <a:extLst>
                  <a:ext uri="{0D108BD9-81ED-4DB2-BD59-A6C34878D82A}">
                    <a16:rowId xmlns:a16="http://schemas.microsoft.com/office/drawing/2014/main" val="1889155151"/>
                  </a:ext>
                </a:extLst>
              </a:tr>
              <a:tr h="370840">
                <a:tc>
                  <a:txBody>
                    <a:bodyPr/>
                    <a:lstStyle/>
                    <a:p>
                      <a:r>
                        <a:rPr lang="fr-FR" sz="2000" b="0" dirty="0">
                          <a:solidFill>
                            <a:srgbClr val="002060"/>
                          </a:solidFill>
                        </a:rPr>
                        <a:t>5</a:t>
                      </a:r>
                    </a:p>
                  </a:txBody>
                  <a:tcPr/>
                </a:tc>
                <a:tc>
                  <a:txBody>
                    <a:bodyPr/>
                    <a:lstStyle/>
                    <a:p>
                      <a:r>
                        <a:rPr lang="fr-FR" sz="2000" b="0" dirty="0">
                          <a:solidFill>
                            <a:srgbClr val="002060"/>
                          </a:solidFill>
                        </a:rPr>
                        <a:t>Sophie apprend facilement, et Léa apprend moins facilement.</a:t>
                      </a:r>
                    </a:p>
                  </a:txBody>
                  <a:tcPr/>
                </a:tc>
                <a:tc>
                  <a:txBody>
                    <a:bodyPr/>
                    <a:lstStyle/>
                    <a:p>
                      <a:r>
                        <a:rPr lang="fr-FR" sz="2000" b="0" dirty="0" err="1">
                          <a:solidFill>
                            <a:srgbClr val="002060"/>
                          </a:solidFill>
                        </a:rPr>
                        <a:t>Who</a:t>
                      </a:r>
                      <a:r>
                        <a:rPr lang="fr-FR" sz="2000" b="0" dirty="0">
                          <a:solidFill>
                            <a:srgbClr val="002060"/>
                          </a:solidFill>
                        </a:rPr>
                        <a:t> </a:t>
                      </a:r>
                      <a:r>
                        <a:rPr lang="fr-FR" sz="2000" b="0" dirty="0" err="1">
                          <a:solidFill>
                            <a:srgbClr val="002060"/>
                          </a:solidFill>
                        </a:rPr>
                        <a:t>learns</a:t>
                      </a:r>
                      <a:r>
                        <a:rPr lang="fr-FR" sz="2000" b="0" dirty="0">
                          <a:solidFill>
                            <a:srgbClr val="002060"/>
                          </a:solidFill>
                        </a:rPr>
                        <a:t> </a:t>
                      </a:r>
                      <a:r>
                        <a:rPr lang="fr-FR" sz="2000" b="1" dirty="0" err="1">
                          <a:solidFill>
                            <a:srgbClr val="002060"/>
                          </a:solidFill>
                        </a:rPr>
                        <a:t>less</a:t>
                      </a:r>
                      <a:r>
                        <a:rPr lang="fr-FR" sz="2000" b="0" dirty="0">
                          <a:solidFill>
                            <a:srgbClr val="002060"/>
                          </a:solidFill>
                        </a:rPr>
                        <a:t> </a:t>
                      </a:r>
                      <a:r>
                        <a:rPr lang="fr-FR" sz="2000" b="0" dirty="0" err="1">
                          <a:solidFill>
                            <a:srgbClr val="002060"/>
                          </a:solidFill>
                        </a:rPr>
                        <a:t>easily</a:t>
                      </a:r>
                      <a:r>
                        <a:rPr lang="fr-FR" sz="2000" b="0" dirty="0">
                          <a:solidFill>
                            <a:srgbClr val="002060"/>
                          </a:solidFill>
                        </a:rPr>
                        <a:t>?</a:t>
                      </a:r>
                    </a:p>
                  </a:txBody>
                  <a:tcPr/>
                </a:tc>
                <a:extLst>
                  <a:ext uri="{0D108BD9-81ED-4DB2-BD59-A6C34878D82A}">
                    <a16:rowId xmlns:a16="http://schemas.microsoft.com/office/drawing/2014/main" val="95727184"/>
                  </a:ext>
                </a:extLst>
              </a:tr>
              <a:tr h="370840">
                <a:tc>
                  <a:txBody>
                    <a:bodyPr/>
                    <a:lstStyle/>
                    <a:p>
                      <a:r>
                        <a:rPr lang="fr-FR" sz="2000" b="0" dirty="0">
                          <a:solidFill>
                            <a:srgbClr val="002060"/>
                          </a:solidFill>
                        </a:rPr>
                        <a:t>6</a:t>
                      </a:r>
                    </a:p>
                  </a:txBody>
                  <a:tcPr/>
                </a:tc>
                <a:tc>
                  <a:txBody>
                    <a:bodyPr/>
                    <a:lstStyle/>
                    <a:p>
                      <a:r>
                        <a:rPr lang="fr-FR" sz="2000" b="0" dirty="0">
                          <a:solidFill>
                            <a:srgbClr val="002060"/>
                          </a:solidFill>
                        </a:rPr>
                        <a:t>Océane étudie souvent, et Amir étudie moins souvent.</a:t>
                      </a:r>
                    </a:p>
                  </a:txBody>
                  <a:tcPr/>
                </a:tc>
                <a:tc>
                  <a:txBody>
                    <a:bodyPr/>
                    <a:lstStyle/>
                    <a:p>
                      <a:r>
                        <a:rPr lang="fr-FR" sz="2000" b="0" dirty="0" err="1">
                          <a:solidFill>
                            <a:srgbClr val="002060"/>
                          </a:solidFill>
                        </a:rPr>
                        <a:t>Who</a:t>
                      </a:r>
                      <a:r>
                        <a:rPr lang="fr-FR" sz="2000" b="0" dirty="0">
                          <a:solidFill>
                            <a:srgbClr val="002060"/>
                          </a:solidFill>
                        </a:rPr>
                        <a:t> </a:t>
                      </a:r>
                      <a:r>
                        <a:rPr lang="fr-FR" sz="2000" b="0" dirty="0" err="1">
                          <a:solidFill>
                            <a:srgbClr val="002060"/>
                          </a:solidFill>
                        </a:rPr>
                        <a:t>studies</a:t>
                      </a:r>
                      <a:r>
                        <a:rPr lang="fr-FR" sz="2000" b="0" dirty="0">
                          <a:solidFill>
                            <a:srgbClr val="002060"/>
                          </a:solidFill>
                        </a:rPr>
                        <a:t> </a:t>
                      </a:r>
                      <a:r>
                        <a:rPr lang="fr-FR" sz="2000" b="1" dirty="0" err="1">
                          <a:solidFill>
                            <a:srgbClr val="002060"/>
                          </a:solidFill>
                        </a:rPr>
                        <a:t>less</a:t>
                      </a:r>
                      <a:r>
                        <a:rPr lang="fr-FR" sz="2000" b="0" dirty="0">
                          <a:solidFill>
                            <a:srgbClr val="002060"/>
                          </a:solidFill>
                        </a:rPr>
                        <a:t> </a:t>
                      </a:r>
                      <a:r>
                        <a:rPr lang="fr-FR" sz="2000" b="0" dirty="0" err="1">
                          <a:solidFill>
                            <a:srgbClr val="002060"/>
                          </a:solidFill>
                        </a:rPr>
                        <a:t>often</a:t>
                      </a:r>
                      <a:r>
                        <a:rPr lang="fr-FR" sz="2000" b="0" dirty="0">
                          <a:solidFill>
                            <a:srgbClr val="002060"/>
                          </a:solidFill>
                        </a:rPr>
                        <a:t>?</a:t>
                      </a:r>
                    </a:p>
                  </a:txBody>
                  <a:tcPr/>
                </a:tc>
                <a:extLst>
                  <a:ext uri="{0D108BD9-81ED-4DB2-BD59-A6C34878D82A}">
                    <a16:rowId xmlns:a16="http://schemas.microsoft.com/office/drawing/2014/main" val="2667915250"/>
                  </a:ext>
                </a:extLst>
              </a:tr>
              <a:tr h="370840">
                <a:tc>
                  <a:txBody>
                    <a:bodyPr/>
                    <a:lstStyle/>
                    <a:p>
                      <a:r>
                        <a:rPr lang="fr-FR" sz="2000" b="0" dirty="0">
                          <a:solidFill>
                            <a:srgbClr val="002060"/>
                          </a:solidFill>
                        </a:rPr>
                        <a:t>7</a:t>
                      </a:r>
                    </a:p>
                  </a:txBody>
                  <a:tcPr/>
                </a:tc>
                <a:tc>
                  <a:txBody>
                    <a:bodyPr/>
                    <a:lstStyle/>
                    <a:p>
                      <a:r>
                        <a:rPr lang="fr-FR" sz="2000" b="0" dirty="0">
                          <a:solidFill>
                            <a:srgbClr val="002060"/>
                          </a:solidFill>
                        </a:rPr>
                        <a:t>Abdel écrit vite, et Amir écrit moins vite.</a:t>
                      </a:r>
                    </a:p>
                  </a:txBody>
                  <a:tcPr/>
                </a:tc>
                <a:tc>
                  <a:txBody>
                    <a:bodyPr/>
                    <a:lstStyle/>
                    <a:p>
                      <a:r>
                        <a:rPr lang="fr-FR" sz="2000" b="0" dirty="0" err="1">
                          <a:solidFill>
                            <a:srgbClr val="002060"/>
                          </a:solidFill>
                        </a:rPr>
                        <a:t>Who</a:t>
                      </a:r>
                      <a:r>
                        <a:rPr lang="fr-FR" sz="2000" b="0" dirty="0">
                          <a:solidFill>
                            <a:srgbClr val="002060"/>
                          </a:solidFill>
                        </a:rPr>
                        <a:t> </a:t>
                      </a:r>
                      <a:r>
                        <a:rPr lang="fr-FR" sz="2000" b="0" dirty="0" err="1">
                          <a:solidFill>
                            <a:srgbClr val="002060"/>
                          </a:solidFill>
                        </a:rPr>
                        <a:t>writes</a:t>
                      </a:r>
                      <a:r>
                        <a:rPr lang="fr-FR" sz="2000" b="0" dirty="0">
                          <a:solidFill>
                            <a:srgbClr val="002060"/>
                          </a:solidFill>
                        </a:rPr>
                        <a:t> </a:t>
                      </a:r>
                      <a:r>
                        <a:rPr lang="fr-FR" sz="2000" b="1" dirty="0">
                          <a:solidFill>
                            <a:srgbClr val="002060"/>
                          </a:solidFill>
                        </a:rPr>
                        <a:t>more</a:t>
                      </a:r>
                      <a:r>
                        <a:rPr lang="fr-FR" sz="2000" b="0" dirty="0">
                          <a:solidFill>
                            <a:srgbClr val="002060"/>
                          </a:solidFill>
                        </a:rPr>
                        <a:t> </a:t>
                      </a:r>
                      <a:r>
                        <a:rPr lang="fr-FR" sz="2000" b="0" dirty="0" err="1">
                          <a:solidFill>
                            <a:srgbClr val="002060"/>
                          </a:solidFill>
                        </a:rPr>
                        <a:t>quickly</a:t>
                      </a:r>
                      <a:r>
                        <a:rPr lang="fr-FR" sz="2000" b="0" dirty="0">
                          <a:solidFill>
                            <a:srgbClr val="002060"/>
                          </a:solidFill>
                        </a:rPr>
                        <a:t>?</a:t>
                      </a:r>
                    </a:p>
                  </a:txBody>
                  <a:tcPr/>
                </a:tc>
                <a:extLst>
                  <a:ext uri="{0D108BD9-81ED-4DB2-BD59-A6C34878D82A}">
                    <a16:rowId xmlns:a16="http://schemas.microsoft.com/office/drawing/2014/main" val="2319620318"/>
                  </a:ext>
                </a:extLst>
              </a:tr>
              <a:tr h="370840">
                <a:tc>
                  <a:txBody>
                    <a:bodyPr/>
                    <a:lstStyle/>
                    <a:p>
                      <a:r>
                        <a:rPr lang="fr-FR" sz="2000" b="0" dirty="0">
                          <a:solidFill>
                            <a:srgbClr val="002060"/>
                          </a:solidFill>
                        </a:rPr>
                        <a:t>8</a:t>
                      </a:r>
                    </a:p>
                  </a:txBody>
                  <a:tcPr/>
                </a:tc>
                <a:tc>
                  <a:txBody>
                    <a:bodyPr/>
                    <a:lstStyle/>
                    <a:p>
                      <a:r>
                        <a:rPr lang="fr-FR" sz="2000" b="0" dirty="0">
                          <a:solidFill>
                            <a:srgbClr val="002060"/>
                          </a:solidFill>
                        </a:rPr>
                        <a:t>Noura joue souvent, et Amir joue moins souvent.</a:t>
                      </a:r>
                    </a:p>
                  </a:txBody>
                  <a:tcPr/>
                </a:tc>
                <a:tc>
                  <a:txBody>
                    <a:bodyPr/>
                    <a:lstStyle/>
                    <a:p>
                      <a:r>
                        <a:rPr lang="fr-FR" sz="2000" b="0" dirty="0" err="1">
                          <a:solidFill>
                            <a:srgbClr val="002060"/>
                          </a:solidFill>
                        </a:rPr>
                        <a:t>Who</a:t>
                      </a:r>
                      <a:r>
                        <a:rPr lang="fr-FR" sz="2000" b="0" dirty="0">
                          <a:solidFill>
                            <a:srgbClr val="002060"/>
                          </a:solidFill>
                        </a:rPr>
                        <a:t> </a:t>
                      </a:r>
                      <a:r>
                        <a:rPr lang="fr-FR" sz="2000" b="0" dirty="0" err="1">
                          <a:solidFill>
                            <a:srgbClr val="002060"/>
                          </a:solidFill>
                        </a:rPr>
                        <a:t>plays</a:t>
                      </a:r>
                      <a:r>
                        <a:rPr lang="fr-FR" sz="2000" b="0" dirty="0">
                          <a:solidFill>
                            <a:srgbClr val="002060"/>
                          </a:solidFill>
                        </a:rPr>
                        <a:t> </a:t>
                      </a:r>
                      <a:r>
                        <a:rPr lang="fr-FR" sz="2000" b="1" dirty="0">
                          <a:solidFill>
                            <a:srgbClr val="002060"/>
                          </a:solidFill>
                        </a:rPr>
                        <a:t>more</a:t>
                      </a:r>
                      <a:r>
                        <a:rPr lang="fr-FR" sz="2000" b="0" dirty="0">
                          <a:solidFill>
                            <a:srgbClr val="002060"/>
                          </a:solidFill>
                        </a:rPr>
                        <a:t> </a:t>
                      </a:r>
                      <a:r>
                        <a:rPr lang="fr-FR" sz="2000" b="0" dirty="0" err="1">
                          <a:solidFill>
                            <a:srgbClr val="002060"/>
                          </a:solidFill>
                        </a:rPr>
                        <a:t>often</a:t>
                      </a:r>
                      <a:r>
                        <a:rPr lang="fr-FR" sz="2000" b="0" dirty="0">
                          <a:solidFill>
                            <a:srgbClr val="002060"/>
                          </a:solidFill>
                        </a:rPr>
                        <a:t>?</a:t>
                      </a:r>
                    </a:p>
                  </a:txBody>
                  <a:tcPr/>
                </a:tc>
                <a:extLst>
                  <a:ext uri="{0D108BD9-81ED-4DB2-BD59-A6C34878D82A}">
                    <a16:rowId xmlns:a16="http://schemas.microsoft.com/office/drawing/2014/main" val="142325798"/>
                  </a:ext>
                </a:extLst>
              </a:tr>
            </a:tbl>
          </a:graphicData>
        </a:graphic>
      </p:graphicFrame>
      <p:sp>
        <p:nvSpPr>
          <p:cNvPr id="5" name="TextBox 4">
            <a:extLst>
              <a:ext uri="{FF2B5EF4-FFF2-40B4-BE49-F238E27FC236}">
                <a16:creationId xmlns:a16="http://schemas.microsoft.com/office/drawing/2014/main" id="{6143B555-72E6-4616-90C8-20EC3C414EE5}"/>
              </a:ext>
            </a:extLst>
          </p:cNvPr>
          <p:cNvSpPr txBox="1"/>
          <p:nvPr/>
        </p:nvSpPr>
        <p:spPr>
          <a:xfrm>
            <a:off x="187076" y="1309078"/>
            <a:ext cx="11722843" cy="446276"/>
          </a:xfrm>
          <a:prstGeom prst="rect">
            <a:avLst/>
          </a:prstGeom>
          <a:noFill/>
        </p:spPr>
        <p:txBody>
          <a:bodyPr wrap="square" rtlCol="0">
            <a:spAutoFit/>
          </a:bodyPr>
          <a:lstStyle/>
          <a:p>
            <a:pPr algn="l"/>
            <a:r>
              <a:rPr lang="fr-FR" sz="2300" dirty="0">
                <a:solidFill>
                  <a:schemeClr val="accent5">
                    <a:lumMod val="50000"/>
                  </a:schemeClr>
                </a:solidFill>
              </a:rPr>
              <a:t>Romain décrit* les enfants. Que dit-il ? Lis les phrases et réponds aux questions.</a:t>
            </a:r>
          </a:p>
        </p:txBody>
      </p:sp>
      <p:sp>
        <p:nvSpPr>
          <p:cNvPr id="2" name="Rectangle: Rounded Corners 1">
            <a:extLst>
              <a:ext uri="{FF2B5EF4-FFF2-40B4-BE49-F238E27FC236}">
                <a16:creationId xmlns:a16="http://schemas.microsoft.com/office/drawing/2014/main" id="{204FDB7E-17B7-4B66-BCF9-823676B8D023}"/>
              </a:ext>
            </a:extLst>
          </p:cNvPr>
          <p:cNvSpPr/>
          <p:nvPr/>
        </p:nvSpPr>
        <p:spPr>
          <a:xfrm>
            <a:off x="10333861" y="1963287"/>
            <a:ext cx="1562686" cy="338400"/>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Océane</a:t>
            </a:r>
          </a:p>
        </p:txBody>
      </p:sp>
      <p:sp>
        <p:nvSpPr>
          <p:cNvPr id="9" name="Rectangle: Rounded Corners 8">
            <a:extLst>
              <a:ext uri="{FF2B5EF4-FFF2-40B4-BE49-F238E27FC236}">
                <a16:creationId xmlns:a16="http://schemas.microsoft.com/office/drawing/2014/main" id="{A029F155-DC4B-4B50-A40C-A3F71F954FEF}"/>
              </a:ext>
            </a:extLst>
          </p:cNvPr>
          <p:cNvSpPr/>
          <p:nvPr/>
        </p:nvSpPr>
        <p:spPr>
          <a:xfrm>
            <a:off x="10336291" y="2360203"/>
            <a:ext cx="1562686" cy="338400"/>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Amir</a:t>
            </a:r>
          </a:p>
        </p:txBody>
      </p:sp>
      <p:sp>
        <p:nvSpPr>
          <p:cNvPr id="10" name="Rectangle: Rounded Corners 9">
            <a:extLst>
              <a:ext uri="{FF2B5EF4-FFF2-40B4-BE49-F238E27FC236}">
                <a16:creationId xmlns:a16="http://schemas.microsoft.com/office/drawing/2014/main" id="{BA1A4490-FD80-4DBF-9212-E1F31C028ACD}"/>
              </a:ext>
            </a:extLst>
          </p:cNvPr>
          <p:cNvSpPr/>
          <p:nvPr/>
        </p:nvSpPr>
        <p:spPr>
          <a:xfrm>
            <a:off x="10333861" y="2757119"/>
            <a:ext cx="1562686" cy="338400"/>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Sophie</a:t>
            </a:r>
          </a:p>
        </p:txBody>
      </p:sp>
      <p:sp>
        <p:nvSpPr>
          <p:cNvPr id="11" name="Rectangle: Rounded Corners 10">
            <a:extLst>
              <a:ext uri="{FF2B5EF4-FFF2-40B4-BE49-F238E27FC236}">
                <a16:creationId xmlns:a16="http://schemas.microsoft.com/office/drawing/2014/main" id="{012DD6CD-7F12-4F2B-94B5-FC64DE1B5BC2}"/>
              </a:ext>
            </a:extLst>
          </p:cNvPr>
          <p:cNvSpPr/>
          <p:nvPr/>
        </p:nvSpPr>
        <p:spPr>
          <a:xfrm>
            <a:off x="10347234" y="3305267"/>
            <a:ext cx="1562686" cy="338400"/>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Abdel</a:t>
            </a:r>
          </a:p>
        </p:txBody>
      </p:sp>
      <p:sp>
        <p:nvSpPr>
          <p:cNvPr id="12" name="Rectangle: Rounded Corners 11">
            <a:extLst>
              <a:ext uri="{FF2B5EF4-FFF2-40B4-BE49-F238E27FC236}">
                <a16:creationId xmlns:a16="http://schemas.microsoft.com/office/drawing/2014/main" id="{79E12EA3-7F80-4711-AD7A-EA3C00224FF4}"/>
              </a:ext>
            </a:extLst>
          </p:cNvPr>
          <p:cNvSpPr/>
          <p:nvPr/>
        </p:nvSpPr>
        <p:spPr>
          <a:xfrm>
            <a:off x="10347233" y="4007024"/>
            <a:ext cx="1562686" cy="338400"/>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Léa</a:t>
            </a:r>
          </a:p>
        </p:txBody>
      </p:sp>
      <p:sp>
        <p:nvSpPr>
          <p:cNvPr id="13" name="Rectangle: Rounded Corners 12">
            <a:extLst>
              <a:ext uri="{FF2B5EF4-FFF2-40B4-BE49-F238E27FC236}">
                <a16:creationId xmlns:a16="http://schemas.microsoft.com/office/drawing/2014/main" id="{BE8E5A16-7982-4019-A6C1-FB8DDDAA3A04}"/>
              </a:ext>
            </a:extLst>
          </p:cNvPr>
          <p:cNvSpPr/>
          <p:nvPr/>
        </p:nvSpPr>
        <p:spPr>
          <a:xfrm>
            <a:off x="10347233" y="4708780"/>
            <a:ext cx="1562686" cy="338400"/>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Amir</a:t>
            </a:r>
          </a:p>
        </p:txBody>
      </p:sp>
      <p:sp>
        <p:nvSpPr>
          <p:cNvPr id="14" name="Rectangle: Rounded Corners 13">
            <a:extLst>
              <a:ext uri="{FF2B5EF4-FFF2-40B4-BE49-F238E27FC236}">
                <a16:creationId xmlns:a16="http://schemas.microsoft.com/office/drawing/2014/main" id="{E6748572-95B9-4ECD-B094-B97A5D6A292A}"/>
              </a:ext>
            </a:extLst>
          </p:cNvPr>
          <p:cNvSpPr/>
          <p:nvPr/>
        </p:nvSpPr>
        <p:spPr>
          <a:xfrm>
            <a:off x="10333861" y="5274896"/>
            <a:ext cx="1562686" cy="338400"/>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Abdel</a:t>
            </a:r>
          </a:p>
        </p:txBody>
      </p:sp>
      <p:sp>
        <p:nvSpPr>
          <p:cNvPr id="15" name="Rectangle: Rounded Corners 14">
            <a:extLst>
              <a:ext uri="{FF2B5EF4-FFF2-40B4-BE49-F238E27FC236}">
                <a16:creationId xmlns:a16="http://schemas.microsoft.com/office/drawing/2014/main" id="{D5845767-ECCC-4543-BD6B-577F7D04B76D}"/>
              </a:ext>
            </a:extLst>
          </p:cNvPr>
          <p:cNvSpPr/>
          <p:nvPr/>
        </p:nvSpPr>
        <p:spPr>
          <a:xfrm>
            <a:off x="10333861" y="5655707"/>
            <a:ext cx="1562686" cy="338400"/>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Noura</a:t>
            </a:r>
          </a:p>
        </p:txBody>
      </p:sp>
      <p:sp>
        <p:nvSpPr>
          <p:cNvPr id="17" name="Rounded Rectangular Callout 1">
            <a:extLst>
              <a:ext uri="{FF2B5EF4-FFF2-40B4-BE49-F238E27FC236}">
                <a16:creationId xmlns:a16="http://schemas.microsoft.com/office/drawing/2014/main" id="{671433FD-B542-4948-88D1-2B9A69EE628E}"/>
              </a:ext>
            </a:extLst>
          </p:cNvPr>
          <p:cNvSpPr/>
          <p:nvPr/>
        </p:nvSpPr>
        <p:spPr>
          <a:xfrm>
            <a:off x="6584961" y="296864"/>
            <a:ext cx="2922876" cy="446276"/>
          </a:xfrm>
          <a:prstGeom prst="wedgeRoundRectCallout">
            <a:avLst>
              <a:gd name="adj1" fmla="val 36613"/>
              <a:gd name="adj2" fmla="val 79204"/>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err="1"/>
              <a:t>décrire</a:t>
            </a:r>
            <a:r>
              <a:rPr lang="en-US" sz="2000" b="1" dirty="0"/>
              <a:t>* </a:t>
            </a:r>
            <a:r>
              <a:rPr lang="en-US" sz="2000" dirty="0"/>
              <a:t>= to describe</a:t>
            </a:r>
            <a:endParaRPr lang="en-US" sz="2000" b="1" dirty="0"/>
          </a:p>
        </p:txBody>
      </p:sp>
      <p:pic>
        <p:nvPicPr>
          <p:cNvPr id="18" name="Picture 17">
            <a:extLst>
              <a:ext uri="{FF2B5EF4-FFF2-40B4-BE49-F238E27FC236}">
                <a16:creationId xmlns:a16="http://schemas.microsoft.com/office/drawing/2014/main" id="{6F70FBB4-3E3B-4FE8-9237-7C689AD49E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5073" y="43860"/>
            <a:ext cx="1209853" cy="1209853"/>
          </a:xfrm>
          <a:prstGeom prst="rect">
            <a:avLst/>
          </a:prstGeom>
        </p:spPr>
      </p:pic>
    </p:spTree>
    <p:extLst>
      <p:ext uri="{BB962C8B-B14F-4D97-AF65-F5344CB8AC3E}">
        <p14:creationId xmlns:p14="http://schemas.microsoft.com/office/powerpoint/2010/main" val="425199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background rectangle">
            <a:extLst>
              <a:ext uri="{FF2B5EF4-FFF2-40B4-BE49-F238E27FC236}">
                <a16:creationId xmlns:a16="http://schemas.microsoft.com/office/drawing/2014/main" id="{366821B3-AF49-41D2-8FB3-8115F645ECF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 quoi ?</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Rounded Rectangle 46">
            <a:extLst>
              <a:ext uri="{FF2B5EF4-FFF2-40B4-BE49-F238E27FC236}">
                <a16:creationId xmlns:a16="http://schemas.microsoft.com/office/drawing/2014/main" id="{8F733AB7-D26E-4171-9690-5DB2C4B31DE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6">
            <a:extLst>
              <a:ext uri="{FF2B5EF4-FFF2-40B4-BE49-F238E27FC236}">
                <a16:creationId xmlns:a16="http://schemas.microsoft.com/office/drawing/2014/main" id="{3478FD3F-2D86-43CD-A8D2-CA70B0BEAD51}"/>
              </a:ext>
            </a:extLst>
          </p:cNvPr>
          <p:cNvGraphicFramePr>
            <a:graphicFrameLocks noGrp="1"/>
          </p:cNvGraphicFramePr>
          <p:nvPr>
            <p:extLst>
              <p:ext uri="{D42A27DB-BD31-4B8C-83A1-F6EECF244321}">
                <p14:modId xmlns:p14="http://schemas.microsoft.com/office/powerpoint/2010/main" val="3700487335"/>
              </p:ext>
            </p:extLst>
          </p:nvPr>
        </p:nvGraphicFramePr>
        <p:xfrm>
          <a:off x="180000" y="2254511"/>
          <a:ext cx="11729920" cy="3910816"/>
        </p:xfrm>
        <a:graphic>
          <a:graphicData uri="http://schemas.openxmlformats.org/drawingml/2006/table">
            <a:tbl>
              <a:tblPr firstRow="1" bandRow="1">
                <a:tableStyleId>{69CF1AB2-1976-4502-BF36-3FF5EA218861}</a:tableStyleId>
              </a:tblPr>
              <a:tblGrid>
                <a:gridCol w="773932">
                  <a:extLst>
                    <a:ext uri="{9D8B030D-6E8A-4147-A177-3AD203B41FA5}">
                      <a16:colId xmlns:a16="http://schemas.microsoft.com/office/drawing/2014/main" val="4247281746"/>
                    </a:ext>
                  </a:extLst>
                </a:gridCol>
                <a:gridCol w="7046014">
                  <a:extLst>
                    <a:ext uri="{9D8B030D-6E8A-4147-A177-3AD203B41FA5}">
                      <a16:colId xmlns:a16="http://schemas.microsoft.com/office/drawing/2014/main" val="114327429"/>
                    </a:ext>
                  </a:extLst>
                </a:gridCol>
                <a:gridCol w="1954987">
                  <a:extLst>
                    <a:ext uri="{9D8B030D-6E8A-4147-A177-3AD203B41FA5}">
                      <a16:colId xmlns:a16="http://schemas.microsoft.com/office/drawing/2014/main" val="2075360753"/>
                    </a:ext>
                  </a:extLst>
                </a:gridCol>
                <a:gridCol w="1954987">
                  <a:extLst>
                    <a:ext uri="{9D8B030D-6E8A-4147-A177-3AD203B41FA5}">
                      <a16:colId xmlns:a16="http://schemas.microsoft.com/office/drawing/2014/main" val="1562459314"/>
                    </a:ext>
                  </a:extLst>
                </a:gridCol>
              </a:tblGrid>
              <a:tr h="488852">
                <a:tc>
                  <a:txBody>
                    <a:bodyPr/>
                    <a:lstStyle/>
                    <a:p>
                      <a:endParaRPr lang="fr-FR" sz="2200" b="0" dirty="0">
                        <a:solidFill>
                          <a:srgbClr val="002060"/>
                        </a:solidFill>
                      </a:endParaRPr>
                    </a:p>
                  </a:txBody>
                  <a:tcPr/>
                </a:tc>
                <a:tc>
                  <a:txBody>
                    <a:bodyPr/>
                    <a:lstStyle/>
                    <a:p>
                      <a:r>
                        <a:rPr lang="fr-FR" sz="2200" b="0" dirty="0" err="1">
                          <a:solidFill>
                            <a:srgbClr val="002060"/>
                          </a:solidFill>
                        </a:rPr>
                        <a:t>Who</a:t>
                      </a:r>
                      <a:r>
                        <a:rPr lang="fr-FR" sz="2200" b="0" dirty="0">
                          <a:solidFill>
                            <a:srgbClr val="002060"/>
                          </a:solidFill>
                        </a:rPr>
                        <a:t> </a:t>
                      </a:r>
                      <a:r>
                        <a:rPr lang="fr-FR" sz="2200" b="0" dirty="0" err="1">
                          <a:solidFill>
                            <a:srgbClr val="002060"/>
                          </a:solidFill>
                        </a:rPr>
                        <a:t>learns</a:t>
                      </a:r>
                      <a:r>
                        <a:rPr lang="fr-FR" sz="2200" b="0" dirty="0">
                          <a:solidFill>
                            <a:srgbClr val="002060"/>
                          </a:solidFill>
                        </a:rPr>
                        <a:t> </a:t>
                      </a:r>
                      <a:r>
                        <a:rPr lang="fr-FR" sz="2200" b="0" dirty="0" err="1">
                          <a:solidFill>
                            <a:srgbClr val="002060"/>
                          </a:solidFill>
                        </a:rPr>
                        <a:t>languages</a:t>
                      </a:r>
                      <a:r>
                        <a:rPr lang="fr-FR" sz="2200" b="0" dirty="0">
                          <a:solidFill>
                            <a:srgbClr val="002060"/>
                          </a:solidFill>
                        </a:rPr>
                        <a:t> </a:t>
                      </a:r>
                      <a:r>
                        <a:rPr lang="fr-FR" sz="2200" b="1" dirty="0">
                          <a:solidFill>
                            <a:srgbClr val="002060"/>
                          </a:solidFill>
                        </a:rPr>
                        <a:t>more</a:t>
                      </a:r>
                      <a:r>
                        <a:rPr lang="fr-FR" sz="2200" b="0" dirty="0">
                          <a:solidFill>
                            <a:srgbClr val="002060"/>
                          </a:solidFill>
                        </a:rPr>
                        <a:t> </a:t>
                      </a:r>
                      <a:r>
                        <a:rPr lang="fr-FR" sz="2200" b="0" dirty="0" err="1">
                          <a:solidFill>
                            <a:srgbClr val="002060"/>
                          </a:solidFill>
                        </a:rPr>
                        <a:t>easily</a:t>
                      </a:r>
                      <a:r>
                        <a:rPr lang="fr-FR" sz="2200" b="0" dirty="0">
                          <a:solidFill>
                            <a:srgbClr val="002060"/>
                          </a:solidFill>
                        </a:rPr>
                        <a:t>?</a:t>
                      </a:r>
                    </a:p>
                  </a:txBody>
                  <a:tcPr/>
                </a:tc>
                <a:tc>
                  <a:txBody>
                    <a:bodyPr/>
                    <a:lstStyle/>
                    <a:p>
                      <a:pPr algn="ctr"/>
                      <a:r>
                        <a:rPr lang="fr-FR" sz="2200" b="0" dirty="0">
                          <a:solidFill>
                            <a:srgbClr val="002060"/>
                          </a:solidFill>
                        </a:rPr>
                        <a:t>Amir</a:t>
                      </a:r>
                    </a:p>
                  </a:txBody>
                  <a:tcPr/>
                </a:tc>
                <a:tc>
                  <a:txBody>
                    <a:bodyPr/>
                    <a:lstStyle/>
                    <a:p>
                      <a:pPr algn="ctr"/>
                      <a:r>
                        <a:rPr lang="fr-FR" sz="2200" b="0" dirty="0">
                          <a:solidFill>
                            <a:srgbClr val="002060"/>
                          </a:solidFill>
                        </a:rPr>
                        <a:t>Abdel</a:t>
                      </a:r>
                    </a:p>
                  </a:txBody>
                  <a:tcPr/>
                </a:tc>
                <a:extLst>
                  <a:ext uri="{0D108BD9-81ED-4DB2-BD59-A6C34878D82A}">
                    <a16:rowId xmlns:a16="http://schemas.microsoft.com/office/drawing/2014/main" val="2640813770"/>
                  </a:ext>
                </a:extLst>
              </a:tr>
              <a:tr h="488852">
                <a:tc>
                  <a:txBody>
                    <a:bodyPr/>
                    <a:lstStyle/>
                    <a:p>
                      <a:endParaRPr lang="fr-FR" sz="2200">
                        <a:solidFill>
                          <a:srgbClr val="002060"/>
                        </a:solidFill>
                      </a:endParaRPr>
                    </a:p>
                  </a:txBody>
                  <a:tcPr/>
                </a:tc>
                <a:tc>
                  <a:txBody>
                    <a:bodyPr/>
                    <a:lstStyle/>
                    <a:p>
                      <a:r>
                        <a:rPr lang="fr-FR" sz="2200" dirty="0" err="1">
                          <a:solidFill>
                            <a:srgbClr val="002060"/>
                          </a:solidFill>
                        </a:rPr>
                        <a:t>Who</a:t>
                      </a:r>
                      <a:r>
                        <a:rPr lang="fr-FR" sz="2200" dirty="0">
                          <a:solidFill>
                            <a:srgbClr val="002060"/>
                          </a:solidFill>
                        </a:rPr>
                        <a:t> </a:t>
                      </a:r>
                      <a:r>
                        <a:rPr lang="fr-FR" sz="2200" dirty="0" err="1">
                          <a:solidFill>
                            <a:srgbClr val="002060"/>
                          </a:solidFill>
                        </a:rPr>
                        <a:t>reads</a:t>
                      </a:r>
                      <a:r>
                        <a:rPr lang="fr-FR" sz="2200" dirty="0">
                          <a:solidFill>
                            <a:srgbClr val="002060"/>
                          </a:solidFill>
                        </a:rPr>
                        <a:t> </a:t>
                      </a:r>
                      <a:r>
                        <a:rPr lang="fr-FR" sz="2200" b="1" dirty="0">
                          <a:solidFill>
                            <a:srgbClr val="002060"/>
                          </a:solidFill>
                        </a:rPr>
                        <a:t>more</a:t>
                      </a:r>
                      <a:r>
                        <a:rPr lang="fr-FR" sz="2200" b="0" dirty="0">
                          <a:solidFill>
                            <a:srgbClr val="002060"/>
                          </a:solidFill>
                        </a:rPr>
                        <a:t> </a:t>
                      </a:r>
                      <a:r>
                        <a:rPr lang="fr-FR" sz="2200" b="0" dirty="0" err="1">
                          <a:solidFill>
                            <a:srgbClr val="002060"/>
                          </a:solidFill>
                        </a:rPr>
                        <a:t>quickly</a:t>
                      </a:r>
                      <a:r>
                        <a:rPr lang="fr-FR" sz="2200" b="0" dirty="0">
                          <a:solidFill>
                            <a:srgbClr val="002060"/>
                          </a:solidFill>
                        </a:rPr>
                        <a:t>?</a:t>
                      </a:r>
                      <a:endParaRPr lang="fr-FR" sz="2200" dirty="0">
                        <a:solidFill>
                          <a:srgbClr val="002060"/>
                        </a:solidFill>
                      </a:endParaRPr>
                    </a:p>
                  </a:txBody>
                  <a:tcPr/>
                </a:tc>
                <a:tc>
                  <a:txBody>
                    <a:bodyPr/>
                    <a:lstStyle/>
                    <a:p>
                      <a:pPr algn="ctr"/>
                      <a:r>
                        <a:rPr lang="fr-FR" sz="2200" dirty="0">
                          <a:solidFill>
                            <a:srgbClr val="002060"/>
                          </a:solidFill>
                        </a:rPr>
                        <a:t>Léa</a:t>
                      </a:r>
                    </a:p>
                  </a:txBody>
                  <a:tcPr/>
                </a:tc>
                <a:tc>
                  <a:txBody>
                    <a:bodyPr/>
                    <a:lstStyle/>
                    <a:p>
                      <a:pPr algn="ctr"/>
                      <a:r>
                        <a:rPr lang="fr-FR" sz="2200" dirty="0">
                          <a:solidFill>
                            <a:srgbClr val="002060"/>
                          </a:solidFill>
                        </a:rPr>
                        <a:t>Sophie</a:t>
                      </a:r>
                    </a:p>
                  </a:txBody>
                  <a:tcPr/>
                </a:tc>
                <a:extLst>
                  <a:ext uri="{0D108BD9-81ED-4DB2-BD59-A6C34878D82A}">
                    <a16:rowId xmlns:a16="http://schemas.microsoft.com/office/drawing/2014/main" val="337343107"/>
                  </a:ext>
                </a:extLst>
              </a:tr>
              <a:tr h="488852">
                <a:tc>
                  <a:txBody>
                    <a:bodyPr/>
                    <a:lstStyle/>
                    <a:p>
                      <a:endParaRPr lang="fr-FR" sz="2200">
                        <a:solidFill>
                          <a:srgbClr val="002060"/>
                        </a:solidFill>
                      </a:endParaRPr>
                    </a:p>
                  </a:txBody>
                  <a:tcPr/>
                </a:tc>
                <a:tc>
                  <a:txBody>
                    <a:bodyPr/>
                    <a:lstStyle/>
                    <a:p>
                      <a:r>
                        <a:rPr lang="fr-FR" sz="2200" dirty="0" err="1">
                          <a:solidFill>
                            <a:srgbClr val="002060"/>
                          </a:solidFill>
                        </a:rPr>
                        <a:t>Who</a:t>
                      </a:r>
                      <a:r>
                        <a:rPr lang="fr-FR" sz="2200" dirty="0">
                          <a:solidFill>
                            <a:srgbClr val="002060"/>
                          </a:solidFill>
                        </a:rPr>
                        <a:t> </a:t>
                      </a:r>
                      <a:r>
                        <a:rPr lang="fr-FR" sz="2200" dirty="0" err="1">
                          <a:solidFill>
                            <a:srgbClr val="002060"/>
                          </a:solidFill>
                        </a:rPr>
                        <a:t>speaks</a:t>
                      </a:r>
                      <a:r>
                        <a:rPr lang="fr-FR" sz="2200" dirty="0">
                          <a:solidFill>
                            <a:srgbClr val="002060"/>
                          </a:solidFill>
                        </a:rPr>
                        <a:t> </a:t>
                      </a:r>
                      <a:r>
                        <a:rPr lang="fr-FR" sz="2200" b="1" dirty="0" err="1">
                          <a:solidFill>
                            <a:srgbClr val="002060"/>
                          </a:solidFill>
                        </a:rPr>
                        <a:t>less</a:t>
                      </a:r>
                      <a:r>
                        <a:rPr lang="fr-FR" sz="2200" b="1" dirty="0">
                          <a:solidFill>
                            <a:srgbClr val="002060"/>
                          </a:solidFill>
                        </a:rPr>
                        <a:t> </a:t>
                      </a:r>
                      <a:r>
                        <a:rPr lang="fr-FR" sz="2200" b="0" dirty="0" err="1">
                          <a:solidFill>
                            <a:srgbClr val="002060"/>
                          </a:solidFill>
                        </a:rPr>
                        <a:t>slowly</a:t>
                      </a:r>
                      <a:r>
                        <a:rPr lang="fr-FR" sz="2200" b="0" dirty="0">
                          <a:solidFill>
                            <a:srgbClr val="002060"/>
                          </a:solidFill>
                        </a:rPr>
                        <a:t>?</a:t>
                      </a:r>
                      <a:endParaRPr lang="fr-FR" sz="2200" dirty="0">
                        <a:solidFill>
                          <a:srgbClr val="002060"/>
                        </a:solidFill>
                      </a:endParaRPr>
                    </a:p>
                  </a:txBody>
                  <a:tcPr/>
                </a:tc>
                <a:tc>
                  <a:txBody>
                    <a:bodyPr/>
                    <a:lstStyle/>
                    <a:p>
                      <a:pPr algn="ctr"/>
                      <a:r>
                        <a:rPr lang="fr-FR" sz="2200" dirty="0">
                          <a:solidFill>
                            <a:srgbClr val="002060"/>
                          </a:solidFill>
                        </a:rPr>
                        <a:t>Amandine</a:t>
                      </a:r>
                    </a:p>
                  </a:txBody>
                  <a:tcPr/>
                </a:tc>
                <a:tc>
                  <a:txBody>
                    <a:bodyPr/>
                    <a:lstStyle/>
                    <a:p>
                      <a:pPr algn="ctr"/>
                      <a:r>
                        <a:rPr lang="fr-FR" sz="2200" dirty="0">
                          <a:solidFill>
                            <a:srgbClr val="002060"/>
                          </a:solidFill>
                        </a:rPr>
                        <a:t>Noura</a:t>
                      </a:r>
                    </a:p>
                  </a:txBody>
                  <a:tcPr/>
                </a:tc>
                <a:extLst>
                  <a:ext uri="{0D108BD9-81ED-4DB2-BD59-A6C34878D82A}">
                    <a16:rowId xmlns:a16="http://schemas.microsoft.com/office/drawing/2014/main" val="2640647454"/>
                  </a:ext>
                </a:extLst>
              </a:tr>
              <a:tr h="488852">
                <a:tc>
                  <a:txBody>
                    <a:bodyPr/>
                    <a:lstStyle/>
                    <a:p>
                      <a:endParaRPr lang="fr-FR" sz="2200">
                        <a:solidFill>
                          <a:srgbClr val="002060"/>
                        </a:solidFill>
                      </a:endParaRPr>
                    </a:p>
                  </a:txBody>
                  <a:tcPr/>
                </a:tc>
                <a:tc>
                  <a:txBody>
                    <a:bodyPr/>
                    <a:lstStyle/>
                    <a:p>
                      <a:r>
                        <a:rPr lang="fr-FR" sz="2200" dirty="0" err="1">
                          <a:solidFill>
                            <a:srgbClr val="002060"/>
                          </a:solidFill>
                        </a:rPr>
                        <a:t>What</a:t>
                      </a:r>
                      <a:r>
                        <a:rPr lang="fr-FR" sz="2200" dirty="0">
                          <a:solidFill>
                            <a:srgbClr val="002060"/>
                          </a:solidFill>
                        </a:rPr>
                        <a:t> </a:t>
                      </a:r>
                      <a:r>
                        <a:rPr lang="fr-FR" sz="2200" dirty="0" err="1">
                          <a:solidFill>
                            <a:srgbClr val="002060"/>
                          </a:solidFill>
                        </a:rPr>
                        <a:t>travels</a:t>
                      </a:r>
                      <a:r>
                        <a:rPr lang="fr-FR" sz="2200" dirty="0">
                          <a:solidFill>
                            <a:srgbClr val="002060"/>
                          </a:solidFill>
                        </a:rPr>
                        <a:t> </a:t>
                      </a:r>
                      <a:r>
                        <a:rPr lang="fr-FR" sz="2200" b="1" dirty="0" err="1">
                          <a:solidFill>
                            <a:srgbClr val="002060"/>
                          </a:solidFill>
                        </a:rPr>
                        <a:t>less</a:t>
                      </a:r>
                      <a:r>
                        <a:rPr lang="fr-FR" sz="2200" b="0" dirty="0">
                          <a:solidFill>
                            <a:srgbClr val="002060"/>
                          </a:solidFill>
                        </a:rPr>
                        <a:t> </a:t>
                      </a:r>
                      <a:r>
                        <a:rPr lang="fr-FR" sz="2200" b="0" dirty="0" err="1">
                          <a:solidFill>
                            <a:srgbClr val="002060"/>
                          </a:solidFill>
                        </a:rPr>
                        <a:t>quickly</a:t>
                      </a:r>
                      <a:r>
                        <a:rPr lang="fr-FR" sz="2200" b="0" dirty="0">
                          <a:solidFill>
                            <a:srgbClr val="002060"/>
                          </a:solidFill>
                        </a:rPr>
                        <a:t>?</a:t>
                      </a:r>
                      <a:endParaRPr lang="fr-FR" sz="2200" dirty="0">
                        <a:solidFill>
                          <a:srgbClr val="002060"/>
                        </a:solidFill>
                      </a:endParaRPr>
                    </a:p>
                  </a:txBody>
                  <a:tcPr/>
                </a:tc>
                <a:tc>
                  <a:txBody>
                    <a:bodyPr/>
                    <a:lstStyle/>
                    <a:p>
                      <a:pPr algn="ctr"/>
                      <a:r>
                        <a:rPr lang="fr-FR" sz="2200" dirty="0">
                          <a:solidFill>
                            <a:srgbClr val="002060"/>
                          </a:solidFill>
                        </a:rPr>
                        <a:t>the car</a:t>
                      </a:r>
                    </a:p>
                  </a:txBody>
                  <a:tcPr/>
                </a:tc>
                <a:tc>
                  <a:txBody>
                    <a:bodyPr/>
                    <a:lstStyle/>
                    <a:p>
                      <a:pPr algn="ctr"/>
                      <a:r>
                        <a:rPr lang="fr-FR" sz="2200" dirty="0">
                          <a:solidFill>
                            <a:srgbClr val="002060"/>
                          </a:solidFill>
                        </a:rPr>
                        <a:t>the train</a:t>
                      </a:r>
                    </a:p>
                  </a:txBody>
                  <a:tcPr/>
                </a:tc>
                <a:extLst>
                  <a:ext uri="{0D108BD9-81ED-4DB2-BD59-A6C34878D82A}">
                    <a16:rowId xmlns:a16="http://schemas.microsoft.com/office/drawing/2014/main" val="717405244"/>
                  </a:ext>
                </a:extLst>
              </a:tr>
              <a:tr h="488852">
                <a:tc>
                  <a:txBody>
                    <a:bodyPr/>
                    <a:lstStyle/>
                    <a:p>
                      <a:endParaRPr lang="fr-FR" sz="2200">
                        <a:solidFill>
                          <a:srgbClr val="002060"/>
                        </a:solidFill>
                      </a:endParaRPr>
                    </a:p>
                  </a:txBody>
                  <a:tcPr/>
                </a:tc>
                <a:tc>
                  <a:txBody>
                    <a:bodyPr/>
                    <a:lstStyle/>
                    <a:p>
                      <a:r>
                        <a:rPr lang="fr-FR" sz="2200" dirty="0" err="1">
                          <a:solidFill>
                            <a:srgbClr val="002060"/>
                          </a:solidFill>
                        </a:rPr>
                        <a:t>Who</a:t>
                      </a:r>
                      <a:r>
                        <a:rPr lang="fr-FR" sz="2200" dirty="0">
                          <a:solidFill>
                            <a:srgbClr val="002060"/>
                          </a:solidFill>
                        </a:rPr>
                        <a:t> passes exams </a:t>
                      </a:r>
                      <a:r>
                        <a:rPr lang="fr-FR" sz="2200" b="1" dirty="0">
                          <a:solidFill>
                            <a:srgbClr val="002060"/>
                          </a:solidFill>
                        </a:rPr>
                        <a:t>more</a:t>
                      </a:r>
                      <a:r>
                        <a:rPr lang="fr-FR" sz="2200" b="0" dirty="0">
                          <a:solidFill>
                            <a:srgbClr val="002060"/>
                          </a:solidFill>
                        </a:rPr>
                        <a:t> </a:t>
                      </a:r>
                      <a:r>
                        <a:rPr lang="fr-FR" sz="2200" b="0" dirty="0" err="1">
                          <a:solidFill>
                            <a:srgbClr val="002060"/>
                          </a:solidFill>
                        </a:rPr>
                        <a:t>easily</a:t>
                      </a:r>
                      <a:r>
                        <a:rPr lang="fr-FR" sz="2200" b="0" dirty="0">
                          <a:solidFill>
                            <a:srgbClr val="002060"/>
                          </a:solidFill>
                        </a:rPr>
                        <a:t>?</a:t>
                      </a:r>
                      <a:endParaRPr lang="fr-FR" sz="2200" dirty="0">
                        <a:solidFill>
                          <a:srgbClr val="002060"/>
                        </a:solidFill>
                      </a:endParaRPr>
                    </a:p>
                  </a:txBody>
                  <a:tcPr/>
                </a:tc>
                <a:tc>
                  <a:txBody>
                    <a:bodyPr/>
                    <a:lstStyle/>
                    <a:p>
                      <a:pPr algn="ctr"/>
                      <a:r>
                        <a:rPr lang="fr-FR" sz="2200" dirty="0">
                          <a:solidFill>
                            <a:srgbClr val="002060"/>
                          </a:solidFill>
                        </a:rPr>
                        <a:t>Léa</a:t>
                      </a:r>
                    </a:p>
                  </a:txBody>
                  <a:tcPr/>
                </a:tc>
                <a:tc>
                  <a:txBody>
                    <a:bodyPr/>
                    <a:lstStyle/>
                    <a:p>
                      <a:pPr algn="ctr"/>
                      <a:r>
                        <a:rPr lang="fr-FR" sz="2200" dirty="0">
                          <a:solidFill>
                            <a:srgbClr val="002060"/>
                          </a:solidFill>
                        </a:rPr>
                        <a:t>Sophie</a:t>
                      </a:r>
                    </a:p>
                  </a:txBody>
                  <a:tcPr/>
                </a:tc>
                <a:extLst>
                  <a:ext uri="{0D108BD9-81ED-4DB2-BD59-A6C34878D82A}">
                    <a16:rowId xmlns:a16="http://schemas.microsoft.com/office/drawing/2014/main" val="2698613059"/>
                  </a:ext>
                </a:extLst>
              </a:tr>
              <a:tr h="488852">
                <a:tc>
                  <a:txBody>
                    <a:bodyPr/>
                    <a:lstStyle/>
                    <a:p>
                      <a:endParaRPr lang="fr-FR" sz="2200">
                        <a:solidFill>
                          <a:srgbClr val="002060"/>
                        </a:solidFill>
                      </a:endParaRPr>
                    </a:p>
                  </a:txBody>
                  <a:tcPr/>
                </a:tc>
                <a:tc>
                  <a:txBody>
                    <a:bodyPr/>
                    <a:lstStyle/>
                    <a:p>
                      <a:r>
                        <a:rPr lang="fr-FR" sz="2200" dirty="0" err="1">
                          <a:solidFill>
                            <a:srgbClr val="002060"/>
                          </a:solidFill>
                        </a:rPr>
                        <a:t>What</a:t>
                      </a:r>
                      <a:r>
                        <a:rPr lang="fr-FR" sz="2200" dirty="0">
                          <a:solidFill>
                            <a:srgbClr val="002060"/>
                          </a:solidFill>
                        </a:rPr>
                        <a:t> </a:t>
                      </a:r>
                      <a:r>
                        <a:rPr lang="fr-FR" sz="2200" dirty="0" err="1">
                          <a:solidFill>
                            <a:srgbClr val="002060"/>
                          </a:solidFill>
                        </a:rPr>
                        <a:t>eats</a:t>
                      </a:r>
                      <a:r>
                        <a:rPr lang="fr-FR" sz="2200" dirty="0">
                          <a:solidFill>
                            <a:srgbClr val="002060"/>
                          </a:solidFill>
                        </a:rPr>
                        <a:t> </a:t>
                      </a:r>
                      <a:r>
                        <a:rPr lang="fr-FR" sz="2200" b="1" dirty="0">
                          <a:solidFill>
                            <a:srgbClr val="002060"/>
                          </a:solidFill>
                        </a:rPr>
                        <a:t>more</a:t>
                      </a:r>
                      <a:r>
                        <a:rPr lang="fr-FR" sz="2200" b="0" dirty="0">
                          <a:solidFill>
                            <a:srgbClr val="002060"/>
                          </a:solidFill>
                        </a:rPr>
                        <a:t> </a:t>
                      </a:r>
                      <a:r>
                        <a:rPr lang="fr-FR" sz="2200" b="0" dirty="0" err="1">
                          <a:solidFill>
                            <a:srgbClr val="002060"/>
                          </a:solidFill>
                        </a:rPr>
                        <a:t>quickly</a:t>
                      </a:r>
                      <a:r>
                        <a:rPr lang="fr-FR" sz="2200" b="0" dirty="0">
                          <a:solidFill>
                            <a:srgbClr val="002060"/>
                          </a:solidFill>
                        </a:rPr>
                        <a:t>?</a:t>
                      </a:r>
                      <a:endParaRPr lang="fr-FR" sz="2200" dirty="0">
                        <a:solidFill>
                          <a:srgbClr val="002060"/>
                        </a:solidFill>
                      </a:endParaRPr>
                    </a:p>
                  </a:txBody>
                  <a:tcPr/>
                </a:tc>
                <a:tc>
                  <a:txBody>
                    <a:bodyPr/>
                    <a:lstStyle/>
                    <a:p>
                      <a:pPr algn="ctr"/>
                      <a:r>
                        <a:rPr lang="fr-FR" sz="2200" dirty="0">
                          <a:solidFill>
                            <a:srgbClr val="002060"/>
                          </a:solidFill>
                        </a:rPr>
                        <a:t>the dog</a:t>
                      </a:r>
                    </a:p>
                  </a:txBody>
                  <a:tcPr/>
                </a:tc>
                <a:tc>
                  <a:txBody>
                    <a:bodyPr/>
                    <a:lstStyle/>
                    <a:p>
                      <a:pPr algn="ctr"/>
                      <a:r>
                        <a:rPr lang="fr-FR" sz="2200" dirty="0">
                          <a:solidFill>
                            <a:srgbClr val="002060"/>
                          </a:solidFill>
                        </a:rPr>
                        <a:t>the cat</a:t>
                      </a:r>
                    </a:p>
                  </a:txBody>
                  <a:tcPr/>
                </a:tc>
                <a:extLst>
                  <a:ext uri="{0D108BD9-81ED-4DB2-BD59-A6C34878D82A}">
                    <a16:rowId xmlns:a16="http://schemas.microsoft.com/office/drawing/2014/main" val="141832630"/>
                  </a:ext>
                </a:extLst>
              </a:tr>
              <a:tr h="488852">
                <a:tc>
                  <a:txBody>
                    <a:bodyPr/>
                    <a:lstStyle/>
                    <a:p>
                      <a:endParaRPr lang="fr-FR" sz="2200">
                        <a:solidFill>
                          <a:srgbClr val="002060"/>
                        </a:solidFill>
                      </a:endParaRPr>
                    </a:p>
                  </a:txBody>
                  <a:tcPr/>
                </a:tc>
                <a:tc>
                  <a:txBody>
                    <a:bodyPr/>
                    <a:lstStyle/>
                    <a:p>
                      <a:r>
                        <a:rPr lang="fr-FR" sz="2200" dirty="0" err="1">
                          <a:solidFill>
                            <a:srgbClr val="002060"/>
                          </a:solidFill>
                        </a:rPr>
                        <a:t>Who</a:t>
                      </a:r>
                      <a:r>
                        <a:rPr lang="fr-FR" sz="2200" dirty="0">
                          <a:solidFill>
                            <a:srgbClr val="002060"/>
                          </a:solidFill>
                        </a:rPr>
                        <a:t> </a:t>
                      </a:r>
                      <a:r>
                        <a:rPr lang="fr-FR" sz="2200" dirty="0" err="1">
                          <a:solidFill>
                            <a:srgbClr val="002060"/>
                          </a:solidFill>
                        </a:rPr>
                        <a:t>works</a:t>
                      </a:r>
                      <a:r>
                        <a:rPr lang="fr-FR" sz="2200" dirty="0">
                          <a:solidFill>
                            <a:srgbClr val="002060"/>
                          </a:solidFill>
                        </a:rPr>
                        <a:t> </a:t>
                      </a:r>
                      <a:r>
                        <a:rPr lang="fr-FR" sz="2200" b="1" dirty="0" err="1">
                          <a:solidFill>
                            <a:srgbClr val="002060"/>
                          </a:solidFill>
                        </a:rPr>
                        <a:t>less</a:t>
                      </a:r>
                      <a:r>
                        <a:rPr lang="fr-FR" sz="2200" b="0" dirty="0">
                          <a:solidFill>
                            <a:srgbClr val="002060"/>
                          </a:solidFill>
                        </a:rPr>
                        <a:t> </a:t>
                      </a:r>
                      <a:r>
                        <a:rPr lang="fr-FR" sz="2200" b="0" dirty="0" err="1">
                          <a:solidFill>
                            <a:srgbClr val="002060"/>
                          </a:solidFill>
                        </a:rPr>
                        <a:t>slowly</a:t>
                      </a:r>
                      <a:r>
                        <a:rPr lang="fr-FR" sz="2200" b="0" dirty="0">
                          <a:solidFill>
                            <a:srgbClr val="002060"/>
                          </a:solidFill>
                        </a:rPr>
                        <a:t>?</a:t>
                      </a:r>
                      <a:endParaRPr lang="fr-FR" sz="2200" dirty="0">
                        <a:solidFill>
                          <a:srgbClr val="002060"/>
                        </a:solidFill>
                      </a:endParaRPr>
                    </a:p>
                  </a:txBody>
                  <a:tcPr/>
                </a:tc>
                <a:tc>
                  <a:txBody>
                    <a:bodyPr/>
                    <a:lstStyle/>
                    <a:p>
                      <a:pPr algn="ctr"/>
                      <a:r>
                        <a:rPr lang="fr-FR" sz="2200" dirty="0">
                          <a:solidFill>
                            <a:srgbClr val="002060"/>
                          </a:solidFill>
                        </a:rPr>
                        <a:t>Noura</a:t>
                      </a:r>
                    </a:p>
                  </a:txBody>
                  <a:tcPr/>
                </a:tc>
                <a:tc>
                  <a:txBody>
                    <a:bodyPr/>
                    <a:lstStyle/>
                    <a:p>
                      <a:pPr algn="ctr"/>
                      <a:r>
                        <a:rPr lang="fr-FR" sz="2200" dirty="0">
                          <a:solidFill>
                            <a:srgbClr val="002060"/>
                          </a:solidFill>
                        </a:rPr>
                        <a:t>Amir</a:t>
                      </a:r>
                    </a:p>
                  </a:txBody>
                  <a:tcPr/>
                </a:tc>
                <a:extLst>
                  <a:ext uri="{0D108BD9-81ED-4DB2-BD59-A6C34878D82A}">
                    <a16:rowId xmlns:a16="http://schemas.microsoft.com/office/drawing/2014/main" val="4027381563"/>
                  </a:ext>
                </a:extLst>
              </a:tr>
              <a:tr h="488852">
                <a:tc>
                  <a:txBody>
                    <a:bodyPr/>
                    <a:lstStyle/>
                    <a:p>
                      <a:endParaRPr lang="fr-FR" sz="2200">
                        <a:solidFill>
                          <a:srgbClr val="002060"/>
                        </a:solidFill>
                      </a:endParaRPr>
                    </a:p>
                  </a:txBody>
                  <a:tcPr/>
                </a:tc>
                <a:tc>
                  <a:txBody>
                    <a:bodyPr/>
                    <a:lstStyle/>
                    <a:p>
                      <a:r>
                        <a:rPr lang="fr-FR" sz="2200" dirty="0" err="1">
                          <a:solidFill>
                            <a:srgbClr val="002060"/>
                          </a:solidFill>
                        </a:rPr>
                        <a:t>Who</a:t>
                      </a:r>
                      <a:r>
                        <a:rPr lang="fr-FR" sz="2200" dirty="0">
                          <a:solidFill>
                            <a:srgbClr val="002060"/>
                          </a:solidFill>
                        </a:rPr>
                        <a:t> </a:t>
                      </a:r>
                      <a:r>
                        <a:rPr lang="fr-FR" sz="2200" dirty="0" err="1">
                          <a:solidFill>
                            <a:srgbClr val="002060"/>
                          </a:solidFill>
                        </a:rPr>
                        <a:t>understands</a:t>
                      </a:r>
                      <a:r>
                        <a:rPr lang="fr-FR" sz="2200" dirty="0">
                          <a:solidFill>
                            <a:srgbClr val="002060"/>
                          </a:solidFill>
                        </a:rPr>
                        <a:t> English </a:t>
                      </a:r>
                      <a:r>
                        <a:rPr lang="fr-FR" sz="2200" b="1" dirty="0" err="1">
                          <a:solidFill>
                            <a:srgbClr val="002060"/>
                          </a:solidFill>
                        </a:rPr>
                        <a:t>less</a:t>
                      </a:r>
                      <a:r>
                        <a:rPr lang="fr-FR" sz="2200" b="0" dirty="0">
                          <a:solidFill>
                            <a:srgbClr val="002060"/>
                          </a:solidFill>
                        </a:rPr>
                        <a:t> </a:t>
                      </a:r>
                      <a:r>
                        <a:rPr lang="fr-FR" sz="2200" b="0" dirty="0" err="1">
                          <a:solidFill>
                            <a:srgbClr val="002060"/>
                          </a:solidFill>
                        </a:rPr>
                        <a:t>easily</a:t>
                      </a:r>
                      <a:r>
                        <a:rPr lang="fr-FR" sz="2200" b="0" dirty="0">
                          <a:solidFill>
                            <a:srgbClr val="002060"/>
                          </a:solidFill>
                        </a:rPr>
                        <a:t>?</a:t>
                      </a:r>
                      <a:endParaRPr lang="fr-FR" sz="2200" dirty="0">
                        <a:solidFill>
                          <a:srgbClr val="002060"/>
                        </a:solidFill>
                      </a:endParaRPr>
                    </a:p>
                  </a:txBody>
                  <a:tcPr/>
                </a:tc>
                <a:tc>
                  <a:txBody>
                    <a:bodyPr/>
                    <a:lstStyle/>
                    <a:p>
                      <a:pPr algn="ctr"/>
                      <a:r>
                        <a:rPr lang="fr-FR" sz="2200" dirty="0">
                          <a:solidFill>
                            <a:srgbClr val="002060"/>
                          </a:solidFill>
                        </a:rPr>
                        <a:t>Abdel</a:t>
                      </a:r>
                    </a:p>
                  </a:txBody>
                  <a:tcPr/>
                </a:tc>
                <a:tc>
                  <a:txBody>
                    <a:bodyPr/>
                    <a:lstStyle/>
                    <a:p>
                      <a:pPr algn="ctr"/>
                      <a:r>
                        <a:rPr lang="fr-FR" sz="2200" dirty="0">
                          <a:solidFill>
                            <a:srgbClr val="002060"/>
                          </a:solidFill>
                        </a:rPr>
                        <a:t>Amir</a:t>
                      </a:r>
                    </a:p>
                  </a:txBody>
                  <a:tcPr/>
                </a:tc>
                <a:extLst>
                  <a:ext uri="{0D108BD9-81ED-4DB2-BD59-A6C34878D82A}">
                    <a16:rowId xmlns:a16="http://schemas.microsoft.com/office/drawing/2014/main" val="3702959720"/>
                  </a:ext>
                </a:extLst>
              </a:tr>
            </a:tbl>
          </a:graphicData>
        </a:graphic>
      </p:graphicFrame>
      <p:sp>
        <p:nvSpPr>
          <p:cNvPr id="11" name="TextBox 10">
            <a:extLst>
              <a:ext uri="{FF2B5EF4-FFF2-40B4-BE49-F238E27FC236}">
                <a16:creationId xmlns:a16="http://schemas.microsoft.com/office/drawing/2014/main" id="{71A1F780-BEAF-4D1D-91C9-D50043F30394}"/>
              </a:ext>
            </a:extLst>
          </p:cNvPr>
          <p:cNvSpPr txBox="1"/>
          <p:nvPr/>
        </p:nvSpPr>
        <p:spPr>
          <a:xfrm>
            <a:off x="180000" y="1260260"/>
            <a:ext cx="11729920" cy="830997"/>
          </a:xfrm>
          <a:prstGeom prst="rect">
            <a:avLst/>
          </a:prstGeom>
          <a:noFill/>
        </p:spPr>
        <p:txBody>
          <a:bodyPr wrap="square" rtlCol="0">
            <a:spAutoFit/>
          </a:bodyPr>
          <a:lstStyle/>
          <a:p>
            <a:pPr algn="l"/>
            <a:r>
              <a:rPr lang="fr-FR" sz="2400" dirty="0">
                <a:solidFill>
                  <a:schemeClr val="accent5">
                    <a:lumMod val="50000"/>
                  </a:schemeClr>
                </a:solidFill>
              </a:rPr>
              <a:t>Aurélie décrit* sa famille et ses affaires. </a:t>
            </a:r>
            <a:br>
              <a:rPr lang="fr-FR" sz="2400" dirty="0">
                <a:solidFill>
                  <a:schemeClr val="accent5">
                    <a:lumMod val="50000"/>
                  </a:schemeClr>
                </a:solidFill>
              </a:rPr>
            </a:br>
            <a:r>
              <a:rPr lang="fr-FR" sz="2400" dirty="0">
                <a:solidFill>
                  <a:schemeClr val="accent5">
                    <a:lumMod val="50000"/>
                  </a:schemeClr>
                </a:solidFill>
              </a:rPr>
              <a:t>Que dit-elle ? Écoute et réponds aux questions.  </a:t>
            </a:r>
          </a:p>
        </p:txBody>
      </p:sp>
      <p:sp>
        <p:nvSpPr>
          <p:cNvPr id="10" name="Action Button: Custom 16">
            <a:hlinkClick r:id="" action="ppaction://noaction" highlightClick="1">
              <a:snd r:embed="rId4" name="1 amir v abdel apprend les langues.wav"/>
            </a:hlinkClick>
            <a:extLst>
              <a:ext uri="{FF2B5EF4-FFF2-40B4-BE49-F238E27FC236}">
                <a16:creationId xmlns:a16="http://schemas.microsoft.com/office/drawing/2014/main" id="{AB5FE901-EC21-46F9-99FB-DC7C4D7BF82A}"/>
              </a:ext>
            </a:extLst>
          </p:cNvPr>
          <p:cNvSpPr/>
          <p:nvPr/>
        </p:nvSpPr>
        <p:spPr>
          <a:xfrm>
            <a:off x="358011" y="227454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5" name="2 Lea v sophie lit vite.wav"/>
            </a:hlinkClick>
            <a:extLst>
              <a:ext uri="{FF2B5EF4-FFF2-40B4-BE49-F238E27FC236}">
                <a16:creationId xmlns:a16="http://schemas.microsoft.com/office/drawing/2014/main" id="{8F611C98-F185-4CD7-BFA2-2BEAA886FF51}"/>
              </a:ext>
            </a:extLst>
          </p:cNvPr>
          <p:cNvSpPr/>
          <p:nvPr/>
        </p:nvSpPr>
        <p:spPr>
          <a:xfrm>
            <a:off x="360000" y="276655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6" name="3 amandine v noura parle lentement.wav"/>
            </a:hlinkClick>
            <a:extLst>
              <a:ext uri="{FF2B5EF4-FFF2-40B4-BE49-F238E27FC236}">
                <a16:creationId xmlns:a16="http://schemas.microsoft.com/office/drawing/2014/main" id="{C9D6337A-11B2-4093-AFB6-8E9C545A5DB8}"/>
              </a:ext>
            </a:extLst>
          </p:cNvPr>
          <p:cNvSpPr/>
          <p:nvPr/>
        </p:nvSpPr>
        <p:spPr>
          <a:xfrm>
            <a:off x="360000" y="32585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Action Button: Custom 16">
            <a:hlinkClick r:id="" action="ppaction://noaction" highlightClick="1">
              <a:snd r:embed="rId7" name="4 la voiture v le train voyage vite.wav"/>
            </a:hlinkClick>
            <a:extLst>
              <a:ext uri="{FF2B5EF4-FFF2-40B4-BE49-F238E27FC236}">
                <a16:creationId xmlns:a16="http://schemas.microsoft.com/office/drawing/2014/main" id="{6B780AC8-A9C1-4F4A-B47A-6C7ADEEF61CE}"/>
              </a:ext>
            </a:extLst>
          </p:cNvPr>
          <p:cNvSpPr/>
          <p:nvPr/>
        </p:nvSpPr>
        <p:spPr>
          <a:xfrm>
            <a:off x="360000" y="375057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8" name="5 lea vs sophie reussit les examens.wav"/>
            </a:hlinkClick>
            <a:extLst>
              <a:ext uri="{FF2B5EF4-FFF2-40B4-BE49-F238E27FC236}">
                <a16:creationId xmlns:a16="http://schemas.microsoft.com/office/drawing/2014/main" id="{3A25B2E9-1D73-4D04-B9E9-ABF1C3654335}"/>
              </a:ext>
            </a:extLst>
          </p:cNvPr>
          <p:cNvSpPr/>
          <p:nvPr/>
        </p:nvSpPr>
        <p:spPr>
          <a:xfrm>
            <a:off x="360000" y="424259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9" name="6 le chat v le chien mange vite.wav"/>
            </a:hlinkClick>
            <a:extLst>
              <a:ext uri="{FF2B5EF4-FFF2-40B4-BE49-F238E27FC236}">
                <a16:creationId xmlns:a16="http://schemas.microsoft.com/office/drawing/2014/main" id="{9077FA3E-993F-477B-A163-FFE8F1BF2572}"/>
              </a:ext>
            </a:extLst>
          </p:cNvPr>
          <p:cNvSpPr/>
          <p:nvPr/>
        </p:nvSpPr>
        <p:spPr>
          <a:xfrm>
            <a:off x="360000" y="473460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Action Button: Custom 16">
            <a:hlinkClick r:id="" action="ppaction://noaction" highlightClick="1">
              <a:snd r:embed="rId10" name="7 noura v amir travaille lentement.wav"/>
            </a:hlinkClick>
            <a:extLst>
              <a:ext uri="{FF2B5EF4-FFF2-40B4-BE49-F238E27FC236}">
                <a16:creationId xmlns:a16="http://schemas.microsoft.com/office/drawing/2014/main" id="{5932727C-75CC-4E58-B248-8C759FE1DBBA}"/>
              </a:ext>
            </a:extLst>
          </p:cNvPr>
          <p:cNvSpPr/>
          <p:nvPr/>
        </p:nvSpPr>
        <p:spPr>
          <a:xfrm>
            <a:off x="360000" y="522661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8" name="Action Button: Custom 16">
            <a:hlinkClick r:id="" action="ppaction://noaction" highlightClick="1">
              <a:snd r:embed="rId11" name="8 amir v abdel comprend l'anglais.wav"/>
            </a:hlinkClick>
            <a:extLst>
              <a:ext uri="{FF2B5EF4-FFF2-40B4-BE49-F238E27FC236}">
                <a16:creationId xmlns:a16="http://schemas.microsoft.com/office/drawing/2014/main" id="{3A9CEDD9-0A32-4B78-A834-3D74EA8BC409}"/>
              </a:ext>
            </a:extLst>
          </p:cNvPr>
          <p:cNvSpPr/>
          <p:nvPr/>
        </p:nvSpPr>
        <p:spPr>
          <a:xfrm>
            <a:off x="358011" y="57186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 name="Rectangle 1">
            <a:extLst>
              <a:ext uri="{FF2B5EF4-FFF2-40B4-BE49-F238E27FC236}">
                <a16:creationId xmlns:a16="http://schemas.microsoft.com/office/drawing/2014/main" id="{88AAD954-E3BB-4DB5-85E1-DC4D02D66C94}"/>
              </a:ext>
            </a:extLst>
          </p:cNvPr>
          <p:cNvSpPr/>
          <p:nvPr/>
        </p:nvSpPr>
        <p:spPr>
          <a:xfrm>
            <a:off x="8092615" y="2297693"/>
            <a:ext cx="1790856" cy="308306"/>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7C76C7FF-52FF-4CD7-9475-5C47191849C4}"/>
              </a:ext>
            </a:extLst>
          </p:cNvPr>
          <p:cNvSpPr/>
          <p:nvPr/>
        </p:nvSpPr>
        <p:spPr>
          <a:xfrm>
            <a:off x="8063956" y="2798865"/>
            <a:ext cx="1790856" cy="396000"/>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1C333F75-6444-4666-81F8-B6C3578DF534}"/>
              </a:ext>
            </a:extLst>
          </p:cNvPr>
          <p:cNvSpPr/>
          <p:nvPr/>
        </p:nvSpPr>
        <p:spPr>
          <a:xfrm>
            <a:off x="10041144" y="3330161"/>
            <a:ext cx="1790856" cy="308306"/>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938CAC58-14A1-478E-8A97-796B8A260353}"/>
              </a:ext>
            </a:extLst>
          </p:cNvPr>
          <p:cNvSpPr/>
          <p:nvPr/>
        </p:nvSpPr>
        <p:spPr>
          <a:xfrm>
            <a:off x="10041144" y="3784792"/>
            <a:ext cx="1790856" cy="308306"/>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B8C613CD-5B7B-41B5-AF87-A936F84167FF}"/>
              </a:ext>
            </a:extLst>
          </p:cNvPr>
          <p:cNvSpPr/>
          <p:nvPr/>
        </p:nvSpPr>
        <p:spPr>
          <a:xfrm>
            <a:off x="8092615" y="4252002"/>
            <a:ext cx="1790856" cy="308306"/>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791E85AA-D079-49AA-8E7C-91A049FAEB4E}"/>
              </a:ext>
            </a:extLst>
          </p:cNvPr>
          <p:cNvSpPr/>
          <p:nvPr/>
        </p:nvSpPr>
        <p:spPr>
          <a:xfrm>
            <a:off x="10041144" y="4814124"/>
            <a:ext cx="1790856" cy="308306"/>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3B9A0B13-64A2-4619-9B0B-A2A70033CD58}"/>
              </a:ext>
            </a:extLst>
          </p:cNvPr>
          <p:cNvSpPr/>
          <p:nvPr/>
        </p:nvSpPr>
        <p:spPr>
          <a:xfrm>
            <a:off x="10041144" y="5223756"/>
            <a:ext cx="1790856" cy="308306"/>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1A1AF130-0708-468D-BCD1-A3BA6EA2DB96}"/>
              </a:ext>
            </a:extLst>
          </p:cNvPr>
          <p:cNvSpPr/>
          <p:nvPr/>
        </p:nvSpPr>
        <p:spPr>
          <a:xfrm>
            <a:off x="8046399" y="5718629"/>
            <a:ext cx="1790856" cy="308306"/>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Picture 25">
            <a:extLst>
              <a:ext uri="{FF2B5EF4-FFF2-40B4-BE49-F238E27FC236}">
                <a16:creationId xmlns:a16="http://schemas.microsoft.com/office/drawing/2014/main" id="{5D3C58E6-65B5-407D-8BA3-FB8D7743AF22}"/>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546895" y="588901"/>
            <a:ext cx="1472744" cy="1472744"/>
          </a:xfrm>
          <a:prstGeom prst="rect">
            <a:avLst/>
          </a:prstGeom>
        </p:spPr>
      </p:pic>
      <p:sp>
        <p:nvSpPr>
          <p:cNvPr id="27" name="Rounded Rectangular Callout 1">
            <a:extLst>
              <a:ext uri="{FF2B5EF4-FFF2-40B4-BE49-F238E27FC236}">
                <a16:creationId xmlns:a16="http://schemas.microsoft.com/office/drawing/2014/main" id="{0115144D-DA83-4F00-8638-0C903EF1E4F6}"/>
              </a:ext>
            </a:extLst>
          </p:cNvPr>
          <p:cNvSpPr/>
          <p:nvPr/>
        </p:nvSpPr>
        <p:spPr>
          <a:xfrm>
            <a:off x="6931936" y="254557"/>
            <a:ext cx="2922876" cy="446276"/>
          </a:xfrm>
          <a:prstGeom prst="wedgeRoundRectCallout">
            <a:avLst>
              <a:gd name="adj1" fmla="val -21392"/>
              <a:gd name="adj2" fmla="val 8774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err="1"/>
              <a:t>décrire</a:t>
            </a:r>
            <a:r>
              <a:rPr lang="en-US" sz="2000" b="1" dirty="0"/>
              <a:t>* </a:t>
            </a:r>
            <a:r>
              <a:rPr lang="en-US" sz="2000" dirty="0"/>
              <a:t>= to describe</a:t>
            </a:r>
            <a:endParaRPr lang="en-US" sz="2000" b="1" dirty="0"/>
          </a:p>
        </p:txBody>
      </p:sp>
      <p:pic>
        <p:nvPicPr>
          <p:cNvPr id="1026" name="Picture 2" descr="Cat, Bowl, Black, Eating, Pet, Domestic">
            <a:extLst>
              <a:ext uri="{FF2B5EF4-FFF2-40B4-BE49-F238E27FC236}">
                <a16:creationId xmlns:a16="http://schemas.microsoft.com/office/drawing/2014/main" id="{49F2996A-5F9A-4173-887D-C021976BE2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70721" y="1055909"/>
            <a:ext cx="1677135" cy="9551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pper The Beagle Clip Art">
            <a:extLst>
              <a:ext uri="{FF2B5EF4-FFF2-40B4-BE49-F238E27FC236}">
                <a16:creationId xmlns:a16="http://schemas.microsoft.com/office/drawing/2014/main" id="{75888236-D36E-4303-83EA-C9268269B45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97862" y="995751"/>
            <a:ext cx="1134138" cy="110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78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0" grpId="0" animBg="1"/>
      <p:bldP spid="21" grpId="0" animBg="1"/>
      <p:bldP spid="22" grpId="0" animBg="1"/>
      <p:bldP spid="23" grpId="0" animBg="1"/>
      <p:bldP spid="24" grpId="0" animBg="1"/>
      <p:bldP spid="25"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rgbClr val="E65D00"/>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lgn="l">
          <a:defRPr sz="2400" b="1" dirty="0" smtClean="0">
            <a:solidFill>
              <a:srgbClr val="4472C4">
                <a:lumMod val="50000"/>
              </a:srgbClr>
            </a:solidFill>
            <a:latin typeface="Century Gothic" panose="020F0302020204030204"/>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10477</TotalTime>
  <Words>7242</Words>
  <Application>Microsoft Office PowerPoint</Application>
  <PresentationFormat>Widescreen</PresentationFormat>
  <Paragraphs>999</Paragraphs>
  <Slides>48</Slides>
  <Notes>48</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48</vt:i4>
      </vt:variant>
    </vt:vector>
  </HeadingPairs>
  <TitlesOfParts>
    <vt:vector size="59" baseType="lpstr">
      <vt:lpstr>arial</vt:lpstr>
      <vt:lpstr>arial</vt:lpstr>
      <vt:lpstr>Calibri</vt:lpstr>
      <vt:lpstr>Century Gothic</vt:lpstr>
      <vt:lpstr>French Script MT</vt:lpstr>
      <vt:lpstr>Tw Cen MT</vt:lpstr>
      <vt:lpstr>1_Office Theme</vt:lpstr>
      <vt:lpstr>NCELP Theme</vt:lpstr>
      <vt:lpstr>2_Office Theme</vt:lpstr>
      <vt:lpstr>5_Office Theme</vt:lpstr>
      <vt:lpstr>6_Office Theme</vt:lpstr>
      <vt:lpstr>Comparing how people do things </vt:lpstr>
      <vt:lpstr>um/un</vt:lpstr>
      <vt:lpstr>um/un</vt:lpstr>
      <vt:lpstr>Nasal or oral vowels?  </vt:lpstr>
      <vt:lpstr>Vocabulaire</vt:lpstr>
      <vt:lpstr>Vocabulaire</vt:lpstr>
      <vt:lpstr>Les adverbes</vt:lpstr>
      <vt:lpstr>C’est quel enfant ? </vt:lpstr>
      <vt:lpstr>C’est qui / quoi ?</vt:lpstr>
      <vt:lpstr>Meilleur(e) ou mieux ?</vt:lpstr>
      <vt:lpstr>Saying ‘better’</vt:lpstr>
      <vt:lpstr>Adjectif ou adverbe ?</vt:lpstr>
      <vt:lpstr>Meilleur(e) ou mieux ?</vt:lpstr>
      <vt:lpstr>On fait des comparaisons</vt:lpstr>
      <vt:lpstr>On fait des comparaisons</vt:lpstr>
      <vt:lpstr>On fait des comparaisons</vt:lpstr>
      <vt:lpstr>On fait des comparaisons</vt:lpstr>
      <vt:lpstr>On fait des comparaisons</vt:lpstr>
      <vt:lpstr>On fait des comparaisons</vt:lpstr>
      <vt:lpstr>On fait des comparaisons</vt:lpstr>
      <vt:lpstr>On fait des comparaisons</vt:lpstr>
      <vt:lpstr>Comparing how people do things </vt:lpstr>
      <vt:lpstr>u</vt:lpstr>
      <vt:lpstr>u</vt:lpstr>
      <vt:lpstr>[um], [un]</vt:lpstr>
      <vt:lpstr>[nasal] ou [u] ?</vt:lpstr>
      <vt:lpstr>Une langue difficile</vt:lpstr>
      <vt:lpstr>Comparing adjectives</vt:lpstr>
      <vt:lpstr>Comparing adverbs</vt:lpstr>
      <vt:lpstr>Qui est Pauline ?</vt:lpstr>
      <vt:lpstr>Qui est Jacques ?</vt:lpstr>
      <vt:lpstr>Qui est Denise ?</vt:lpstr>
      <vt:lpstr>Qui est Paul ?</vt:lpstr>
      <vt:lpstr>Qui est Sandrine ?</vt:lpstr>
      <vt:lpstr>Qui est Alain ?</vt:lpstr>
      <vt:lpstr>Amandine et sa famille</vt:lpstr>
      <vt:lpstr>Les comparaisons</vt:lpstr>
      <vt:lpstr>Les comparaisons</vt:lpstr>
      <vt:lpstr>Les comparaisons</vt:lpstr>
      <vt:lpstr>Les comparaisons</vt:lpstr>
      <vt:lpstr>Les comparaisons</vt:lpstr>
      <vt:lpstr>Les comparaisons</vt:lpstr>
      <vt:lpstr>Les comparaisons</vt:lpstr>
      <vt:lpstr>Les comparaisons</vt:lpstr>
      <vt:lpstr>Comment sont-ils?</vt:lpstr>
      <vt:lpstr>Comment sont-ils?</vt:lpstr>
      <vt:lpstr>Comment sont-ils?</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Comparing how people do things</dc:title>
  <dc:creator>Natalie Finlayson</dc:creator>
  <cp:lastModifiedBy>Natalie Finlayson</cp:lastModifiedBy>
  <cp:revision>341</cp:revision>
  <dcterms:created xsi:type="dcterms:W3CDTF">2020-10-09T13:19:56Z</dcterms:created>
  <dcterms:modified xsi:type="dcterms:W3CDTF">2021-06-25T09:23:52Z</dcterms:modified>
</cp:coreProperties>
</file>