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751" r:id="rId2"/>
    <p:sldId id="786" r:id="rId3"/>
    <p:sldId id="61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63680" autoAdjust="0"/>
  </p:normalViewPr>
  <p:slideViewPr>
    <p:cSldViewPr snapToGrid="0">
      <p:cViewPr varScale="1">
        <p:scale>
          <a:sx n="66" d="100"/>
          <a:sy n="66" d="100"/>
        </p:scale>
        <p:origin x="2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C9413-8BFD-4064-A5E7-2CA2AD4604FD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DA421-CC48-41D4-BE9A-9D1A1BED9A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493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F+H</a:t>
            </a:r>
          </a:p>
          <a:p>
            <a:endParaRPr lang="en-GB" b="1" dirty="0"/>
          </a:p>
          <a:p>
            <a:r>
              <a:rPr lang="en-GB" b="1" dirty="0"/>
              <a:t>Timing: </a:t>
            </a:r>
            <a:r>
              <a:rPr lang="en-GB" dirty="0"/>
              <a:t>3 minutes</a:t>
            </a:r>
            <a:br>
              <a:rPr lang="en-GB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recap plural noun formation for rules 1-3. </a:t>
            </a:r>
            <a:br>
              <a:rPr lang="en-GB" b="0" dirty="0"/>
            </a:br>
            <a:br>
              <a:rPr lang="en-GB" dirty="0"/>
            </a:br>
            <a:r>
              <a:rPr lang="en-GB" b="1" dirty="0"/>
              <a:t>Procedure:</a:t>
            </a:r>
            <a:br>
              <a:rPr lang="en-GB" dirty="0"/>
            </a:br>
            <a:r>
              <a:rPr lang="en-GB" dirty="0"/>
              <a:t>Click through the recap.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531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F+H</a:t>
            </a:r>
          </a:p>
          <a:p>
            <a:endParaRPr lang="en-GB" b="1" dirty="0"/>
          </a:p>
          <a:p>
            <a:r>
              <a:rPr lang="en-GB" b="1" dirty="0"/>
              <a:t>Timing: </a:t>
            </a:r>
            <a:r>
              <a:rPr lang="en-GB" b="0" dirty="0"/>
              <a:t>8 minutes</a:t>
            </a:r>
            <a:br>
              <a:rPr lang="en-GB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practise plural noun formation for rules 1-3. This slide models the task for students. The next slide shows the student task, which is available as a separate handout.</a:t>
            </a:r>
            <a:br>
              <a:rPr lang="en-GB" b="1" dirty="0"/>
            </a:br>
            <a:r>
              <a:rPr lang="en-GB" b="0" dirty="0"/>
              <a:t>NB: the items under ‘du </a:t>
            </a:r>
            <a:r>
              <a:rPr lang="en-GB" b="0" dirty="0" err="1"/>
              <a:t>antwortest</a:t>
            </a:r>
            <a:r>
              <a:rPr lang="en-GB" b="0" dirty="0"/>
              <a:t>’ are jumbled so students have to identify the correct items. </a:t>
            </a:r>
            <a:br>
              <a:rPr lang="en-GB" b="0" dirty="0"/>
            </a:br>
            <a:br>
              <a:rPr lang="en-GB" dirty="0"/>
            </a:br>
            <a:r>
              <a:rPr lang="en-GB" b="1" dirty="0"/>
              <a:t>Procedure:</a:t>
            </a:r>
            <a:br>
              <a:rPr lang="en-GB" dirty="0"/>
            </a:br>
            <a:r>
              <a:rPr lang="en-GB" dirty="0"/>
              <a:t>Model </a:t>
            </a:r>
            <a:r>
              <a:rPr lang="en-GB" dirty="0" err="1"/>
              <a:t>pairwork</a:t>
            </a:r>
            <a:r>
              <a:rPr lang="en-GB" dirty="0"/>
              <a:t> activity, making sure students have understood how it works. Then use handouts for </a:t>
            </a:r>
            <a:r>
              <a:rPr lang="en-GB" dirty="0" err="1"/>
              <a:t>pairwork</a:t>
            </a:r>
            <a:r>
              <a:rPr lang="en-GB" dirty="0"/>
              <a:t>. 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3360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DO NOT DISPLAY DURING THE TASK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6993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62571446-7954-414E-9DB8-BF1D362188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 descr="Map&#10;&#10;Description automatically generated">
            <a:extLst>
              <a:ext uri="{FF2B5EF4-FFF2-40B4-BE49-F238E27FC236}">
                <a16:creationId xmlns:a16="http://schemas.microsoft.com/office/drawing/2014/main" id="{3141575F-F2C1-4566-A851-BE20CB6C51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30" y="161531"/>
            <a:ext cx="921940" cy="11807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467F76C-DA5B-49DF-A177-918DB6A6C24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478" y="6483598"/>
            <a:ext cx="2274092" cy="212871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FFCC4F5-9CCC-4717-BE70-2F72AABF9B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3538" y="5329486"/>
            <a:ext cx="2974975" cy="115411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B2FBAE8-A440-4E2A-AF34-22068D446A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3538" y="2796466"/>
            <a:ext cx="4864546" cy="4793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555EDF1-BA5E-4B1D-BBC1-D461B67A84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3538" y="1952625"/>
            <a:ext cx="6640512" cy="844550"/>
          </a:xfrm>
        </p:spPr>
        <p:txBody>
          <a:bodyPr>
            <a:norm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52301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ss_Box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66587BCE-A7F1-4179-89F8-2398719317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4261" y="1951024"/>
            <a:ext cx="4826664" cy="2645545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82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126FFC4-E941-4B9B-8000-255A16B39787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34193" y="1260306"/>
            <a:ext cx="11123613" cy="468788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icon to edit chart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0B88E75-CE60-479E-AE59-FAAE8CABA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541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126FFC4-E941-4B9B-8000-255A16B39787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58800" y="461639"/>
            <a:ext cx="11123613" cy="543313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icon to edit chart</a:t>
            </a:r>
          </a:p>
        </p:txBody>
      </p:sp>
    </p:spTree>
    <p:extLst>
      <p:ext uri="{BB962C8B-B14F-4D97-AF65-F5344CB8AC3E}">
        <p14:creationId xmlns:p14="http://schemas.microsoft.com/office/powerpoint/2010/main" val="750731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36ABA6E-0756-48F7-A625-8EA2220E62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9128" y="1707156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F06B0192-1A5A-4B80-AF1C-5C776E39E9D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82563" y="2754077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2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E0221A15-F26C-497D-8296-4787B600AC2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5937" y="3860634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3</a:t>
            </a:r>
          </a:p>
        </p:txBody>
      </p:sp>
      <p:sp>
        <p:nvSpPr>
          <p:cNvPr id="58" name="Text Placeholder 15">
            <a:extLst>
              <a:ext uri="{FF2B5EF4-FFF2-40B4-BE49-F238E27FC236}">
                <a16:creationId xmlns:a16="http://schemas.microsoft.com/office/drawing/2014/main" id="{9D6B932B-8B45-4FFA-BDD8-9AB30FB5BCB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89189" y="5076521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59" name="Text Placeholder 15">
            <a:extLst>
              <a:ext uri="{FF2B5EF4-FFF2-40B4-BE49-F238E27FC236}">
                <a16:creationId xmlns:a16="http://schemas.microsoft.com/office/drawing/2014/main" id="{C27C6324-C464-44F5-B791-ACE63B3AC4C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608720" y="1720408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5</a:t>
            </a:r>
          </a:p>
        </p:txBody>
      </p:sp>
      <p:sp>
        <p:nvSpPr>
          <p:cNvPr id="60" name="Text Placeholder 15">
            <a:extLst>
              <a:ext uri="{FF2B5EF4-FFF2-40B4-BE49-F238E27FC236}">
                <a16:creationId xmlns:a16="http://schemas.microsoft.com/office/drawing/2014/main" id="{0A13D7AE-E34F-4CDB-AAF4-C132357CC51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592155" y="2767329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6</a:t>
            </a:r>
          </a:p>
        </p:txBody>
      </p:sp>
      <p:sp>
        <p:nvSpPr>
          <p:cNvPr id="61" name="Text Placeholder 15">
            <a:extLst>
              <a:ext uri="{FF2B5EF4-FFF2-40B4-BE49-F238E27FC236}">
                <a16:creationId xmlns:a16="http://schemas.microsoft.com/office/drawing/2014/main" id="{964E7422-ADB1-4670-A633-1C8F2D04D79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85529" y="3873886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7</a:t>
            </a:r>
          </a:p>
        </p:txBody>
      </p:sp>
      <p:sp>
        <p:nvSpPr>
          <p:cNvPr id="62" name="Text Placeholder 15">
            <a:extLst>
              <a:ext uri="{FF2B5EF4-FFF2-40B4-BE49-F238E27FC236}">
                <a16:creationId xmlns:a16="http://schemas.microsoft.com/office/drawing/2014/main" id="{C3ECA795-2EFA-4A36-949F-E8B4DE4C841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598781" y="5089773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8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F8F179C9-7747-4DA5-BE58-0FD87A2A60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2196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s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 Placeholder 15">
            <a:extLst>
              <a:ext uri="{FF2B5EF4-FFF2-40B4-BE49-F238E27FC236}">
                <a16:creationId xmlns:a16="http://schemas.microsoft.com/office/drawing/2014/main" id="{E75A78C3-3EF9-4031-834A-4A152180ADE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9128" y="1240017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51" name="Text Placeholder 15">
            <a:extLst>
              <a:ext uri="{FF2B5EF4-FFF2-40B4-BE49-F238E27FC236}">
                <a16:creationId xmlns:a16="http://schemas.microsoft.com/office/drawing/2014/main" id="{80C6423B-4D1B-4C13-B607-9F8641A841F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82563" y="2286938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2</a:t>
            </a:r>
          </a:p>
        </p:txBody>
      </p:sp>
      <p:sp>
        <p:nvSpPr>
          <p:cNvPr id="52" name="Text Placeholder 15">
            <a:extLst>
              <a:ext uri="{FF2B5EF4-FFF2-40B4-BE49-F238E27FC236}">
                <a16:creationId xmlns:a16="http://schemas.microsoft.com/office/drawing/2014/main" id="{33483B4E-89A7-4CAD-AB6E-9B7D9C1A800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5937" y="3393495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3</a:t>
            </a:r>
          </a:p>
        </p:txBody>
      </p:sp>
      <p:sp>
        <p:nvSpPr>
          <p:cNvPr id="53" name="Text Placeholder 15">
            <a:extLst>
              <a:ext uri="{FF2B5EF4-FFF2-40B4-BE49-F238E27FC236}">
                <a16:creationId xmlns:a16="http://schemas.microsoft.com/office/drawing/2014/main" id="{E024F041-31DA-4FF4-B7FC-4B081D82E4C3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89189" y="4609382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54" name="Text Placeholder 15">
            <a:extLst>
              <a:ext uri="{FF2B5EF4-FFF2-40B4-BE49-F238E27FC236}">
                <a16:creationId xmlns:a16="http://schemas.microsoft.com/office/drawing/2014/main" id="{DDBCC5C5-AE2D-4CEC-8340-38F909376B0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608720" y="1253269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5</a:t>
            </a:r>
          </a:p>
        </p:txBody>
      </p:sp>
      <p:sp>
        <p:nvSpPr>
          <p:cNvPr id="55" name="Text Placeholder 15">
            <a:extLst>
              <a:ext uri="{FF2B5EF4-FFF2-40B4-BE49-F238E27FC236}">
                <a16:creationId xmlns:a16="http://schemas.microsoft.com/office/drawing/2014/main" id="{EE11F52F-BA8C-49A7-AB78-242ECCE09DAA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592155" y="2300190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6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C88B6196-AD7E-4C72-A796-2011CA63D09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85529" y="3406747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7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21A0D542-98BB-4D26-B7AD-027CB98AE0F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598781" y="4622634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247217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3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757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9AA6F7-5009-43DA-A5BA-A7357987A6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42799C8-81C0-4519-88E3-F9A241FAF1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3063" y="1065213"/>
            <a:ext cx="11514137" cy="5105400"/>
          </a:xfrm>
        </p:spPr>
        <p:txBody>
          <a:bodyPr/>
          <a:lstStyle>
            <a:lvl1pPr marL="0" indent="0">
              <a:buNone/>
              <a:defRPr sz="2400">
                <a:solidFill>
                  <a:srgbClr val="525050"/>
                </a:solidFill>
              </a:defRPr>
            </a:lvl1pPr>
            <a:lvl2pPr marL="457200" indent="0">
              <a:buNone/>
              <a:defRPr sz="2200">
                <a:solidFill>
                  <a:srgbClr val="525050"/>
                </a:solidFill>
              </a:defRPr>
            </a:lvl2pPr>
            <a:lvl3pPr marL="914400" indent="0">
              <a:buNone/>
              <a:defRPr>
                <a:solidFill>
                  <a:srgbClr val="525050"/>
                </a:solidFill>
              </a:defRPr>
            </a:lvl3pPr>
            <a:lvl4pPr marL="1371600" indent="0">
              <a:buNone/>
              <a:defRPr>
                <a:solidFill>
                  <a:srgbClr val="525050"/>
                </a:solidFill>
              </a:defRPr>
            </a:lvl4pPr>
            <a:lvl5pPr marL="1828800" indent="0">
              <a:buNone/>
              <a:defRPr sz="1600">
                <a:solidFill>
                  <a:srgbClr val="525050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02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ox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0C91D381-37F9-4BE8-A2AB-C70829F37D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6531" y="212956"/>
            <a:ext cx="11691690" cy="601916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54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29D7E454-4825-4E11-9D97-AC88417DE892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728663" y="1198563"/>
            <a:ext cx="10733087" cy="464343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icon to edit table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C98375E-B78B-4EF2-9183-21DDF299CF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0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29D7E454-4825-4E11-9D97-AC88417DE892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728663" y="479394"/>
            <a:ext cx="10733087" cy="5362606"/>
          </a:xfrm>
        </p:spPr>
        <p:txBody>
          <a:bodyPr/>
          <a:lstStyle>
            <a:lvl1pPr>
              <a:defRPr sz="2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icon to edit table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656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7445599D-3087-4CD8-84AE-3226DD4183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A4D76083-378C-4F18-A41A-DF691C5BBE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1C7ECA85-28B6-4349-80F0-9A682E4EFD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21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BCBF304C-CE99-40D8-AB7A-30072AC4CF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E1024D67-5226-41E5-A06A-E4C244D078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78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Gloss_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5535C424-5B8D-4C9E-A5A7-5D9ABAD23E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4261" y="1951024"/>
            <a:ext cx="4826664" cy="2645545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334B27DC-A959-421A-92EF-A2685612DD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74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94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525050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microsoft.com/office/2007/relationships/hdphoto" Target="../media/hdphoto1.wdp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sv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microsoft.com/office/2007/relationships/hdphoto" Target="../media/hdphoto1.wdp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9A4BA-7049-8ACD-D9FC-60698EB50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8296"/>
            <a:ext cx="3557392" cy="647577"/>
          </a:xfrm>
        </p:spPr>
        <p:txBody>
          <a:bodyPr/>
          <a:lstStyle/>
          <a:p>
            <a:r>
              <a:rPr lang="en-GB" dirty="0"/>
              <a:t>Plural rules 1-3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C3817-72A4-91B8-DA58-61283B4F9F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1603" y="1054417"/>
            <a:ext cx="11765486" cy="5105400"/>
          </a:xfrm>
        </p:spPr>
        <p:txBody>
          <a:bodyPr/>
          <a:lstStyle/>
          <a:p>
            <a:r>
              <a:rPr lang="en-GB" dirty="0"/>
              <a:t>You know six ways to form plurals in German. Here are the first three: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8EE05D-5422-1163-E8A2-4EC10EA15B94}"/>
              </a:ext>
            </a:extLst>
          </p:cNvPr>
          <p:cNvSpPr txBox="1"/>
          <p:nvPr/>
        </p:nvSpPr>
        <p:spPr>
          <a:xfrm>
            <a:off x="124719" y="4973669"/>
            <a:ext cx="938099" cy="400110"/>
          </a:xfrm>
          <a:prstGeom prst="rect">
            <a:avLst/>
          </a:prstGeom>
          <a:solidFill>
            <a:srgbClr val="FFCC00"/>
          </a:solidFill>
          <a:ln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Rule 3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6687F0-A988-FE81-5FC7-3268FF515BD4}"/>
              </a:ext>
            </a:extLst>
          </p:cNvPr>
          <p:cNvSpPr txBox="1"/>
          <p:nvPr/>
        </p:nvSpPr>
        <p:spPr>
          <a:xfrm>
            <a:off x="116939" y="1960886"/>
            <a:ext cx="945721" cy="400110"/>
          </a:xfrm>
          <a:prstGeom prst="rect">
            <a:avLst/>
          </a:prstGeom>
          <a:solidFill>
            <a:srgbClr val="FFCC00"/>
          </a:solidFill>
          <a:ln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Rule 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C64E7E-B198-23AB-7838-FA9CFC320B27}"/>
              </a:ext>
            </a:extLst>
          </p:cNvPr>
          <p:cNvSpPr txBox="1"/>
          <p:nvPr/>
        </p:nvSpPr>
        <p:spPr>
          <a:xfrm>
            <a:off x="126423" y="3420081"/>
            <a:ext cx="957149" cy="400110"/>
          </a:xfrm>
          <a:prstGeom prst="rect">
            <a:avLst/>
          </a:prstGeom>
          <a:solidFill>
            <a:srgbClr val="FFCC00"/>
          </a:solidFill>
          <a:ln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Rule 2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3D5B8C-5253-D983-6F38-5CE3741DE09C}"/>
              </a:ext>
            </a:extLst>
          </p:cNvPr>
          <p:cNvSpPr/>
          <p:nvPr/>
        </p:nvSpPr>
        <p:spPr>
          <a:xfrm>
            <a:off x="1062660" y="1996504"/>
            <a:ext cx="59442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Add –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at the end (with or without an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umlaut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).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E53F21-4F88-E0F9-B7AB-C04DE4FA3EF9}"/>
              </a:ext>
            </a:extLst>
          </p:cNvPr>
          <p:cNvSpPr/>
          <p:nvPr/>
        </p:nvSpPr>
        <p:spPr>
          <a:xfrm>
            <a:off x="1117691" y="3435862"/>
            <a:ext cx="66548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Words ending in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–EL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–EN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–ER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may not change.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9F0713-3D2B-6579-FEA9-7B2E90F6BCEF}"/>
              </a:ext>
            </a:extLst>
          </p:cNvPr>
          <p:cNvSpPr/>
          <p:nvPr/>
        </p:nvSpPr>
        <p:spPr>
          <a:xfrm>
            <a:off x="1081867" y="4988944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Add either –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or –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 feminine nouns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CAEB16-520A-639A-6095-DFA0D6C7F81E}"/>
              </a:ext>
            </a:extLst>
          </p:cNvPr>
          <p:cNvSpPr txBox="1"/>
          <p:nvPr/>
        </p:nvSpPr>
        <p:spPr>
          <a:xfrm>
            <a:off x="1912960" y="2616775"/>
            <a:ext cx="1950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der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Grund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  <a:sym typeface="Wingdings" panose="05000000000000000000" pitchFamily="2" charset="2"/>
              </a:rPr>
              <a:t>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6F9B1F-71CD-9293-D5C3-974FD0C24FB9}"/>
              </a:ext>
            </a:extLst>
          </p:cNvPr>
          <p:cNvSpPr txBox="1"/>
          <p:nvPr/>
        </p:nvSpPr>
        <p:spPr>
          <a:xfrm>
            <a:off x="3694139" y="2600806"/>
            <a:ext cx="1719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Gr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ü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nde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F4E77B-DB74-CE26-8B1D-A346BC59F084}"/>
              </a:ext>
            </a:extLst>
          </p:cNvPr>
          <p:cNvSpPr txBox="1"/>
          <p:nvPr/>
        </p:nvSpPr>
        <p:spPr>
          <a:xfrm>
            <a:off x="3801194" y="4043906"/>
            <a:ext cx="2210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Schnitzel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341C6C-E68F-E47F-5EF0-5EED51A57051}"/>
              </a:ext>
            </a:extLst>
          </p:cNvPr>
          <p:cNvSpPr txBox="1"/>
          <p:nvPr/>
        </p:nvSpPr>
        <p:spPr>
          <a:xfrm>
            <a:off x="1828200" y="4036362"/>
            <a:ext cx="213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Schnitzel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  <a:sym typeface="Wingdings" panose="05000000000000000000" pitchFamily="2" charset="2"/>
              </a:rPr>
              <a:t>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FD7226-CF4D-5384-74D3-E927154939B1}"/>
              </a:ext>
            </a:extLst>
          </p:cNvPr>
          <p:cNvSpPr txBox="1"/>
          <p:nvPr/>
        </p:nvSpPr>
        <p:spPr>
          <a:xfrm>
            <a:off x="1896625" y="5603208"/>
            <a:ext cx="2232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Weise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  <a:sym typeface="Wingdings" panose="05000000000000000000" pitchFamily="2" charset="2"/>
              </a:rPr>
              <a:t>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6B5C1C-6151-8A77-627E-138BD0DC861D}"/>
              </a:ext>
            </a:extLst>
          </p:cNvPr>
          <p:cNvSpPr txBox="1"/>
          <p:nvPr/>
        </p:nvSpPr>
        <p:spPr>
          <a:xfrm>
            <a:off x="3941335" y="5595664"/>
            <a:ext cx="2069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Weisen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83DAFD-363D-62BF-4C47-0979C776E8B5}"/>
              </a:ext>
            </a:extLst>
          </p:cNvPr>
          <p:cNvSpPr txBox="1"/>
          <p:nvPr/>
        </p:nvSpPr>
        <p:spPr>
          <a:xfrm>
            <a:off x="7659719" y="1908889"/>
            <a:ext cx="4193349" cy="707886"/>
          </a:xfrm>
          <a:prstGeom prst="rect">
            <a:avLst/>
          </a:prstGeom>
          <a:solidFill>
            <a:schemeClr val="tx1"/>
          </a:solidFill>
          <a:ln>
            <a:solidFill>
              <a:srgbClr val="115076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&gt;90% masculine nouns</a:t>
            </a:r>
            <a:b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&gt;75% neuter nouns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2DD9092-A9F3-E6A4-1917-D8D84F2BF099}"/>
              </a:ext>
            </a:extLst>
          </p:cNvPr>
          <p:cNvSpPr txBox="1"/>
          <p:nvPr/>
        </p:nvSpPr>
        <p:spPr>
          <a:xfrm>
            <a:off x="7659719" y="3407062"/>
            <a:ext cx="4261612" cy="400110"/>
          </a:xfrm>
          <a:prstGeom prst="rect">
            <a:avLst/>
          </a:prstGeom>
          <a:solidFill>
            <a:schemeClr val="tx1"/>
          </a:solidFill>
          <a:ln>
            <a:solidFill>
              <a:srgbClr val="115076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masculine/neuter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1EB9BC-43D7-33BA-EFF8-73A0573CE34B}"/>
              </a:ext>
            </a:extLst>
          </p:cNvPr>
          <p:cNvSpPr txBox="1"/>
          <p:nvPr/>
        </p:nvSpPr>
        <p:spPr>
          <a:xfrm>
            <a:off x="7625586" y="4997570"/>
            <a:ext cx="4271503" cy="400110"/>
          </a:xfrm>
          <a:prstGeom prst="rect">
            <a:avLst/>
          </a:prstGeom>
          <a:solidFill>
            <a:schemeClr val="tx1"/>
          </a:solidFill>
          <a:ln>
            <a:solidFill>
              <a:srgbClr val="115076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90% feminine nouns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3226181-716D-130B-DE18-6AA1BB8B58DF}"/>
              </a:ext>
            </a:extLst>
          </p:cNvPr>
          <p:cNvSpPr/>
          <p:nvPr/>
        </p:nvSpPr>
        <p:spPr>
          <a:xfrm>
            <a:off x="10214345" y="150926"/>
            <a:ext cx="1672855" cy="37516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Grammatik</a:t>
            </a:r>
          </a:p>
        </p:txBody>
      </p:sp>
    </p:spTree>
    <p:extLst>
      <p:ext uri="{BB962C8B-B14F-4D97-AF65-F5344CB8AC3E}">
        <p14:creationId xmlns:p14="http://schemas.microsoft.com/office/powerpoint/2010/main" val="219241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28F11-3047-265B-7028-0EBFD0D96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3557"/>
            <a:ext cx="3511437" cy="647577"/>
          </a:xfrm>
        </p:spPr>
        <p:txBody>
          <a:bodyPr/>
          <a:lstStyle/>
          <a:p>
            <a:r>
              <a:rPr lang="en-GB" dirty="0"/>
              <a:t>Was </a:t>
            </a:r>
            <a:r>
              <a:rPr lang="en-GB" dirty="0" err="1"/>
              <a:t>siehst</a:t>
            </a:r>
            <a:r>
              <a:rPr lang="en-GB" dirty="0"/>
              <a:t> du?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2FE265-9BD4-6F08-D0F2-82F1F3C0AEAA}"/>
              </a:ext>
            </a:extLst>
          </p:cNvPr>
          <p:cNvGraphicFramePr>
            <a:graphicFrameLocks noGrp="1"/>
          </p:cNvGraphicFramePr>
          <p:nvPr/>
        </p:nvGraphicFramePr>
        <p:xfrm>
          <a:off x="7013753" y="3600362"/>
          <a:ext cx="5081161" cy="268227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50035">
                  <a:extLst>
                    <a:ext uri="{9D8B030D-6E8A-4147-A177-3AD203B41FA5}">
                      <a16:colId xmlns:a16="http://schemas.microsoft.com/office/drawing/2014/main" val="2707976010"/>
                    </a:ext>
                  </a:extLst>
                </a:gridCol>
                <a:gridCol w="2116659">
                  <a:extLst>
                    <a:ext uri="{9D8B030D-6E8A-4147-A177-3AD203B41FA5}">
                      <a16:colId xmlns:a16="http://schemas.microsoft.com/office/drawing/2014/main" val="614538447"/>
                    </a:ext>
                  </a:extLst>
                </a:gridCol>
                <a:gridCol w="2614467">
                  <a:extLst>
                    <a:ext uri="{9D8B030D-6E8A-4147-A177-3AD203B41FA5}">
                      <a16:colId xmlns:a16="http://schemas.microsoft.com/office/drawing/2014/main" val="4052351916"/>
                    </a:ext>
                  </a:extLst>
                </a:gridCol>
              </a:tblGrid>
              <a:tr h="482885"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du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sagst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/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fragst</a:t>
                      </a:r>
                      <a:endParaRPr lang="en-GB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du 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</a:rPr>
                        <a:t>antwortest</a:t>
                      </a:r>
                      <a:endParaRPr lang="en-GB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1571109"/>
                  </a:ext>
                </a:extLst>
              </a:tr>
              <a:tr h="7331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203864"/>
                          </a:solidFill>
                        </a:rPr>
                        <a:t>1</a:t>
                      </a:r>
                      <a:endParaRPr lang="en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eleven worlds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1576946"/>
                  </a:ext>
                </a:extLst>
              </a:tr>
              <a:tr h="7331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203864"/>
                          </a:solidFill>
                        </a:rPr>
                        <a:t>2</a:t>
                      </a:r>
                      <a:endParaRPr lang="en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five schnitzels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7203793"/>
                  </a:ext>
                </a:extLst>
              </a:tr>
              <a:tr h="7331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203864"/>
                          </a:solidFill>
                        </a:rPr>
                        <a:t>3</a:t>
                      </a:r>
                      <a:endParaRPr lang="en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two stones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0224318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2811F318-B358-4CB0-35CB-ED59CCE603A9}"/>
              </a:ext>
            </a:extLst>
          </p:cNvPr>
          <p:cNvSpPr txBox="1"/>
          <p:nvPr/>
        </p:nvSpPr>
        <p:spPr>
          <a:xfrm>
            <a:off x="10733877" y="810452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B" sz="20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</a:t>
            </a:r>
            <a:endParaRPr kumimoji="0" lang="es-GB" sz="2000" b="1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B015F5B8-CEA8-E6D2-207B-8527ED48F6FE}"/>
              </a:ext>
            </a:extLst>
          </p:cNvPr>
          <p:cNvSpPr/>
          <p:nvPr/>
        </p:nvSpPr>
        <p:spPr>
          <a:xfrm>
            <a:off x="7065896" y="665662"/>
            <a:ext cx="3511437" cy="1064991"/>
          </a:xfrm>
          <a:prstGeom prst="wedgeRoundRectCallout">
            <a:avLst>
              <a:gd name="adj1" fmla="val 55783"/>
              <a:gd name="adj2" fmla="val -15143"/>
              <a:gd name="adj3" fmla="val 16667"/>
            </a:avLst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2. I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sehe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fünf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Schnitzel! Ich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sehe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drei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Religionen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 Was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siehst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du?  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C76A7AF7-5437-7013-FC71-45C2FBCF697E}"/>
              </a:ext>
            </a:extLst>
          </p:cNvPr>
          <p:cNvSpPr/>
          <p:nvPr/>
        </p:nvSpPr>
        <p:spPr>
          <a:xfrm>
            <a:off x="7144362" y="1871936"/>
            <a:ext cx="4655241" cy="836666"/>
          </a:xfrm>
          <a:prstGeom prst="wedgeRoundRectCallout">
            <a:avLst>
              <a:gd name="adj1" fmla="val 34934"/>
              <a:gd name="adj2" fmla="val -86817"/>
              <a:gd name="adj3" fmla="val 16667"/>
            </a:avLst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4. I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sehe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auch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zwei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Steine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! Ich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sehe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neun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Köpfe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 Was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siehst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du?  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DE485FAD-BF02-58D1-768B-104D52A756A5}"/>
              </a:ext>
            </a:extLst>
          </p:cNvPr>
          <p:cNvSpPr/>
          <p:nvPr/>
        </p:nvSpPr>
        <p:spPr>
          <a:xfrm>
            <a:off x="7013753" y="2802984"/>
            <a:ext cx="4483160" cy="714486"/>
          </a:xfrm>
          <a:prstGeom prst="wedgeRoundRectCallout">
            <a:avLst>
              <a:gd name="adj1" fmla="val 62776"/>
              <a:gd name="adj2" fmla="val -62189"/>
              <a:gd name="adj3" fmla="val 16667"/>
            </a:avLst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6. I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sehe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elf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Welten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! Ich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sehe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zwei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Fenster. Was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siehst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du?  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C0E2A9-8153-F034-36CE-4295D4B337FE}"/>
              </a:ext>
            </a:extLst>
          </p:cNvPr>
          <p:cNvSpPr/>
          <p:nvPr/>
        </p:nvSpPr>
        <p:spPr>
          <a:xfrm>
            <a:off x="8378519" y="4881396"/>
            <a:ext cx="7053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x 9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59D79C4-AEF9-1B4B-6F9C-D12D42209474}"/>
              </a:ext>
            </a:extLst>
          </p:cNvPr>
          <p:cNvSpPr/>
          <p:nvPr/>
        </p:nvSpPr>
        <p:spPr>
          <a:xfrm>
            <a:off x="9813556" y="4941499"/>
            <a:ext cx="1828971" cy="532240"/>
          </a:xfrm>
          <a:prstGeom prst="ellipse">
            <a:avLst/>
          </a:prstGeom>
          <a:noFill/>
          <a:ln w="38100">
            <a:solidFill>
              <a:srgbClr val="FA6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E4F456E-3C80-27D0-4D78-0C0FF797F6B2}"/>
              </a:ext>
            </a:extLst>
          </p:cNvPr>
          <p:cNvSpPr/>
          <p:nvPr/>
        </p:nvSpPr>
        <p:spPr>
          <a:xfrm>
            <a:off x="9846684" y="5630442"/>
            <a:ext cx="1828971" cy="532240"/>
          </a:xfrm>
          <a:prstGeom prst="ellipse">
            <a:avLst/>
          </a:prstGeom>
          <a:noFill/>
          <a:ln w="38100">
            <a:solidFill>
              <a:srgbClr val="FA6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F4C037E-8CA2-6EB5-F8EF-DF78F7C046FE}"/>
              </a:ext>
            </a:extLst>
          </p:cNvPr>
          <p:cNvSpPr/>
          <p:nvPr/>
        </p:nvSpPr>
        <p:spPr>
          <a:xfrm>
            <a:off x="9827528" y="4219032"/>
            <a:ext cx="1828971" cy="532240"/>
          </a:xfrm>
          <a:prstGeom prst="ellipse">
            <a:avLst/>
          </a:prstGeom>
          <a:noFill/>
          <a:ln w="38100">
            <a:solidFill>
              <a:srgbClr val="FA6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4FE290D-93A2-EA19-DFC1-C0097AE704B8}"/>
              </a:ext>
            </a:extLst>
          </p:cNvPr>
          <p:cNvSpPr/>
          <p:nvPr/>
        </p:nvSpPr>
        <p:spPr>
          <a:xfrm>
            <a:off x="7156123" y="4226748"/>
            <a:ext cx="2197351" cy="532240"/>
          </a:xfrm>
          <a:prstGeom prst="ellipse">
            <a:avLst/>
          </a:prstGeom>
          <a:noFill/>
          <a:ln w="38100">
            <a:solidFill>
              <a:srgbClr val="FA6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6D1B7-963D-18C4-1A02-C3CE62C4BDA5}"/>
              </a:ext>
            </a:extLst>
          </p:cNvPr>
          <p:cNvSpPr/>
          <p:nvPr/>
        </p:nvSpPr>
        <p:spPr>
          <a:xfrm>
            <a:off x="7356982" y="4809917"/>
            <a:ext cx="2197351" cy="532240"/>
          </a:xfrm>
          <a:prstGeom prst="ellipse">
            <a:avLst/>
          </a:prstGeom>
          <a:noFill/>
          <a:ln w="38100">
            <a:solidFill>
              <a:srgbClr val="FA6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84DD21-20F5-E70B-A610-9FAD7FCAC347}"/>
              </a:ext>
            </a:extLst>
          </p:cNvPr>
          <p:cNvSpPr/>
          <p:nvPr/>
        </p:nvSpPr>
        <p:spPr>
          <a:xfrm>
            <a:off x="7301587" y="5598369"/>
            <a:ext cx="2197351" cy="532240"/>
          </a:xfrm>
          <a:prstGeom prst="ellipse">
            <a:avLst/>
          </a:prstGeom>
          <a:noFill/>
          <a:ln w="38100">
            <a:solidFill>
              <a:srgbClr val="FA6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5" name="CuadroTexto 4">
            <a:extLst>
              <a:ext uri="{FF2B5EF4-FFF2-40B4-BE49-F238E27FC236}">
                <a16:creationId xmlns:a16="http://schemas.microsoft.com/office/drawing/2014/main" id="{D7C3FB38-E404-D282-66B8-292115CC5DDC}"/>
              </a:ext>
            </a:extLst>
          </p:cNvPr>
          <p:cNvSpPr txBox="1"/>
          <p:nvPr/>
        </p:nvSpPr>
        <p:spPr>
          <a:xfrm>
            <a:off x="177113" y="1780024"/>
            <a:ext cx="1265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B" sz="20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A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427A864C-F030-4A10-BEAF-4E6899FD7AAD}"/>
              </a:ext>
            </a:extLst>
          </p:cNvPr>
          <p:cNvGraphicFramePr>
            <a:graphicFrameLocks noGrp="1"/>
          </p:cNvGraphicFramePr>
          <p:nvPr/>
        </p:nvGraphicFramePr>
        <p:xfrm>
          <a:off x="97086" y="3714638"/>
          <a:ext cx="5081161" cy="259563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50035">
                  <a:extLst>
                    <a:ext uri="{9D8B030D-6E8A-4147-A177-3AD203B41FA5}">
                      <a16:colId xmlns:a16="http://schemas.microsoft.com/office/drawing/2014/main" val="2707976010"/>
                    </a:ext>
                  </a:extLst>
                </a:gridCol>
                <a:gridCol w="2078183">
                  <a:extLst>
                    <a:ext uri="{9D8B030D-6E8A-4147-A177-3AD203B41FA5}">
                      <a16:colId xmlns:a16="http://schemas.microsoft.com/office/drawing/2014/main" val="614538447"/>
                    </a:ext>
                  </a:extLst>
                </a:gridCol>
                <a:gridCol w="2652943">
                  <a:extLst>
                    <a:ext uri="{9D8B030D-6E8A-4147-A177-3AD203B41FA5}">
                      <a16:colId xmlns:a16="http://schemas.microsoft.com/office/drawing/2014/main" val="4052351916"/>
                    </a:ext>
                  </a:extLst>
                </a:gridCol>
              </a:tblGrid>
              <a:tr h="311076"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du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sagst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/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fragst</a:t>
                      </a:r>
                      <a:endParaRPr lang="en-GB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du 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</a:rPr>
                        <a:t>antwortest</a:t>
                      </a:r>
                      <a:endParaRPr lang="en-GB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1571109"/>
                  </a:ext>
                </a:extLst>
              </a:tr>
              <a:tr h="7331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203864"/>
                          </a:solidFill>
                        </a:rPr>
                        <a:t>1</a:t>
                      </a:r>
                      <a:endParaRPr lang="en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seven heads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1576946"/>
                  </a:ext>
                </a:extLst>
              </a:tr>
              <a:tr h="7331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203864"/>
                          </a:solidFill>
                        </a:rPr>
                        <a:t>2</a:t>
                      </a:r>
                      <a:endParaRPr lang="en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four windows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7203793"/>
                  </a:ext>
                </a:extLst>
              </a:tr>
              <a:tr h="7331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203864"/>
                          </a:solidFill>
                        </a:rPr>
                        <a:t>3</a:t>
                      </a:r>
                      <a:endParaRPr lang="en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five religions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0224318"/>
                  </a:ext>
                </a:extLst>
              </a:tr>
            </a:tbl>
          </a:graphicData>
        </a:graphic>
      </p:graphicFrame>
      <p:sp>
        <p:nvSpPr>
          <p:cNvPr id="27" name="Speech Bubble: Rectangle with Corners Rounded 26">
            <a:extLst>
              <a:ext uri="{FF2B5EF4-FFF2-40B4-BE49-F238E27FC236}">
                <a16:creationId xmlns:a16="http://schemas.microsoft.com/office/drawing/2014/main" id="{401AE9F9-7BCD-939C-3E31-DB123A1F11AC}"/>
              </a:ext>
            </a:extLst>
          </p:cNvPr>
          <p:cNvSpPr/>
          <p:nvPr/>
        </p:nvSpPr>
        <p:spPr>
          <a:xfrm>
            <a:off x="3820739" y="622870"/>
            <a:ext cx="2993773" cy="1035377"/>
          </a:xfrm>
          <a:prstGeom prst="wedgeRoundRectCallout">
            <a:avLst>
              <a:gd name="adj1" fmla="val -130059"/>
              <a:gd name="adj2" fmla="val 77507"/>
              <a:gd name="adj3" fmla="val 16667"/>
            </a:avLst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1. I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sehe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vier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Schnitzel. Was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siehst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du?  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8" name="Speech Bubble: Rectangle with Corners Rounded 27">
            <a:extLst>
              <a:ext uri="{FF2B5EF4-FFF2-40B4-BE49-F238E27FC236}">
                <a16:creationId xmlns:a16="http://schemas.microsoft.com/office/drawing/2014/main" id="{54EB2027-E4B9-D1EA-E6DC-81700541FC28}"/>
              </a:ext>
            </a:extLst>
          </p:cNvPr>
          <p:cNvSpPr/>
          <p:nvPr/>
        </p:nvSpPr>
        <p:spPr>
          <a:xfrm>
            <a:off x="3012874" y="1728366"/>
            <a:ext cx="3511437" cy="1064991"/>
          </a:xfrm>
          <a:prstGeom prst="wedgeRoundRectCallout">
            <a:avLst>
              <a:gd name="adj1" fmla="val -94331"/>
              <a:gd name="adj2" fmla="val -19953"/>
              <a:gd name="adj3" fmla="val 16667"/>
            </a:avLst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3. I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sehe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fünf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Religionen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 Ich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sehe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zwei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Steine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 Was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siehst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du?  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9" name="Speech Bubble: Rectangle with Corners Rounded 28">
            <a:extLst>
              <a:ext uri="{FF2B5EF4-FFF2-40B4-BE49-F238E27FC236}">
                <a16:creationId xmlns:a16="http://schemas.microsoft.com/office/drawing/2014/main" id="{97A74486-6B28-186C-8D02-9B40BA3237F3}"/>
              </a:ext>
            </a:extLst>
          </p:cNvPr>
          <p:cNvSpPr/>
          <p:nvPr/>
        </p:nvSpPr>
        <p:spPr>
          <a:xfrm>
            <a:off x="2585222" y="2869870"/>
            <a:ext cx="4346181" cy="721459"/>
          </a:xfrm>
          <a:prstGeom prst="wedgeRoundRectCallout">
            <a:avLst>
              <a:gd name="adj1" fmla="val -84764"/>
              <a:gd name="adj2" fmla="val -64077"/>
              <a:gd name="adj3" fmla="val 16667"/>
            </a:avLst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5. I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sehe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sieben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Köpfe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! Ich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sehe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drei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Welten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 Was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siehst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du?  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2" name="Speech Bubble: Rectangle with Corners Rounded 31">
            <a:extLst>
              <a:ext uri="{FF2B5EF4-FFF2-40B4-BE49-F238E27FC236}">
                <a16:creationId xmlns:a16="http://schemas.microsoft.com/office/drawing/2014/main" id="{4B44826F-7A54-66F4-058F-823932C230A1}"/>
              </a:ext>
            </a:extLst>
          </p:cNvPr>
          <p:cNvSpPr/>
          <p:nvPr/>
        </p:nvSpPr>
        <p:spPr>
          <a:xfrm>
            <a:off x="5113301" y="3803301"/>
            <a:ext cx="1780502" cy="900360"/>
          </a:xfrm>
          <a:prstGeom prst="wedgeRoundRectCallout">
            <a:avLst>
              <a:gd name="adj1" fmla="val -72716"/>
              <a:gd name="adj2" fmla="val -42536"/>
              <a:gd name="adj3" fmla="val 16667"/>
            </a:avLst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7. I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sehe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vier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Fenster! 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2705779-85DE-0821-73A2-BAE69A5C0C1F}"/>
              </a:ext>
            </a:extLst>
          </p:cNvPr>
          <p:cNvSpPr/>
          <p:nvPr/>
        </p:nvSpPr>
        <p:spPr>
          <a:xfrm>
            <a:off x="2906254" y="5722068"/>
            <a:ext cx="1828971" cy="532240"/>
          </a:xfrm>
          <a:prstGeom prst="ellipse">
            <a:avLst/>
          </a:prstGeom>
          <a:noFill/>
          <a:ln w="38100">
            <a:solidFill>
              <a:srgbClr val="FA6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23693CD-B655-AE4F-1ED1-A9C62C717728}"/>
              </a:ext>
            </a:extLst>
          </p:cNvPr>
          <p:cNvSpPr/>
          <p:nvPr/>
        </p:nvSpPr>
        <p:spPr>
          <a:xfrm>
            <a:off x="2760834" y="4238189"/>
            <a:ext cx="2197351" cy="532240"/>
          </a:xfrm>
          <a:prstGeom prst="ellipse">
            <a:avLst/>
          </a:prstGeom>
          <a:noFill/>
          <a:ln w="38100">
            <a:solidFill>
              <a:srgbClr val="FA6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4E4B02C-DAA6-2B8B-DD3B-6D5BB9173828}"/>
              </a:ext>
            </a:extLst>
          </p:cNvPr>
          <p:cNvSpPr/>
          <p:nvPr/>
        </p:nvSpPr>
        <p:spPr>
          <a:xfrm>
            <a:off x="2939622" y="4984777"/>
            <a:ext cx="1828971" cy="532240"/>
          </a:xfrm>
          <a:prstGeom prst="ellipse">
            <a:avLst/>
          </a:prstGeom>
          <a:noFill/>
          <a:ln w="38100">
            <a:solidFill>
              <a:srgbClr val="FA6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277D485-3D62-7692-99A2-5226686C4D4E}"/>
              </a:ext>
            </a:extLst>
          </p:cNvPr>
          <p:cNvSpPr/>
          <p:nvPr/>
        </p:nvSpPr>
        <p:spPr>
          <a:xfrm>
            <a:off x="408367" y="4194920"/>
            <a:ext cx="2197351" cy="532240"/>
          </a:xfrm>
          <a:prstGeom prst="ellipse">
            <a:avLst/>
          </a:prstGeom>
          <a:noFill/>
          <a:ln w="38100">
            <a:solidFill>
              <a:srgbClr val="FA6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982AAFB-7132-775F-7D8D-490E5BF9B680}"/>
              </a:ext>
            </a:extLst>
          </p:cNvPr>
          <p:cNvSpPr/>
          <p:nvPr/>
        </p:nvSpPr>
        <p:spPr>
          <a:xfrm>
            <a:off x="184161" y="4966862"/>
            <a:ext cx="2197351" cy="532240"/>
          </a:xfrm>
          <a:prstGeom prst="ellipse">
            <a:avLst/>
          </a:prstGeom>
          <a:noFill/>
          <a:ln w="38100">
            <a:solidFill>
              <a:srgbClr val="FA6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533D8C8-0A6C-F9B3-3D76-DC62C6FF507A}"/>
              </a:ext>
            </a:extLst>
          </p:cNvPr>
          <p:cNvSpPr/>
          <p:nvPr/>
        </p:nvSpPr>
        <p:spPr>
          <a:xfrm>
            <a:off x="387871" y="5695237"/>
            <a:ext cx="2197351" cy="532240"/>
          </a:xfrm>
          <a:prstGeom prst="ellipse">
            <a:avLst/>
          </a:prstGeom>
          <a:noFill/>
          <a:ln w="38100">
            <a:solidFill>
              <a:srgbClr val="FA6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B29EDD72-449C-5D37-F047-16927B93143D}"/>
              </a:ext>
            </a:extLst>
          </p:cNvPr>
          <p:cNvSpPr/>
          <p:nvPr/>
        </p:nvSpPr>
        <p:spPr>
          <a:xfrm>
            <a:off x="10584493" y="72736"/>
            <a:ext cx="1374399" cy="40325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sprechen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D3C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1026" name="Picture 2" descr="Free photos of Chicken schnitzel">
            <a:extLst>
              <a:ext uri="{FF2B5EF4-FFF2-40B4-BE49-F238E27FC236}">
                <a16:creationId xmlns:a16="http://schemas.microsoft.com/office/drawing/2014/main" id="{DC9F9212-943E-2E72-1800-88BF29F77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875" b="90000" l="1875" r="94063">
                        <a14:foregroundMark x1="6875" y1="36563" x2="6875" y2="36563"/>
                        <a14:foregroundMark x1="3021" y1="41250" x2="3021" y2="41250"/>
                        <a14:foregroundMark x1="1979" y1="34844" x2="1979" y2="34844"/>
                        <a14:foregroundMark x1="56354" y1="6875" x2="56354" y2="6875"/>
                        <a14:foregroundMark x1="91146" y1="41406" x2="91146" y2="41406"/>
                        <a14:foregroundMark x1="92604" y1="63438" x2="92604" y2="63438"/>
                        <a14:foregroundMark x1="94063" y1="56406" x2="94063" y2="564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73" y="4196865"/>
            <a:ext cx="961857" cy="64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ree vector graphics of Rock">
            <a:extLst>
              <a:ext uri="{FF2B5EF4-FFF2-40B4-BE49-F238E27FC236}">
                <a16:creationId xmlns:a16="http://schemas.microsoft.com/office/drawing/2014/main" id="{66E807C5-7F2C-BF28-A7BC-B4B4B24DB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47" y="5012453"/>
            <a:ext cx="820146" cy="53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Free vector graphics of Rock">
            <a:extLst>
              <a:ext uri="{FF2B5EF4-FFF2-40B4-BE49-F238E27FC236}">
                <a16:creationId xmlns:a16="http://schemas.microsoft.com/office/drawing/2014/main" id="{E008D89A-D74F-2BCD-5D08-470CEE717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793" y="4975599"/>
            <a:ext cx="820146" cy="53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ree vector graphics of World">
            <a:extLst>
              <a:ext uri="{FF2B5EF4-FFF2-40B4-BE49-F238E27FC236}">
                <a16:creationId xmlns:a16="http://schemas.microsoft.com/office/drawing/2014/main" id="{F8CA48D8-0366-17D1-E797-F48505649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94" y="5686500"/>
            <a:ext cx="539460" cy="53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Free vector graphics of World">
            <a:extLst>
              <a:ext uri="{FF2B5EF4-FFF2-40B4-BE49-F238E27FC236}">
                <a16:creationId xmlns:a16="http://schemas.microsoft.com/office/drawing/2014/main" id="{A90A090C-9D39-9C98-11E9-3D09C672B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956" y="5679032"/>
            <a:ext cx="539460" cy="53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" descr="Free vector graphics of World">
            <a:extLst>
              <a:ext uri="{FF2B5EF4-FFF2-40B4-BE49-F238E27FC236}">
                <a16:creationId xmlns:a16="http://schemas.microsoft.com/office/drawing/2014/main" id="{07AE9308-EE1C-0476-914A-119B49F90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699" y="5691627"/>
            <a:ext cx="539460" cy="53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ree vector graphics of Symbol">
            <a:extLst>
              <a:ext uri="{FF2B5EF4-FFF2-40B4-BE49-F238E27FC236}">
                <a16:creationId xmlns:a16="http://schemas.microsoft.com/office/drawing/2014/main" id="{E8482055-B59C-E594-5D47-3A083D79E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095" y="4117421"/>
            <a:ext cx="641567" cy="64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ree vector graphics of Cross">
            <a:extLst>
              <a:ext uri="{FF2B5EF4-FFF2-40B4-BE49-F238E27FC236}">
                <a16:creationId xmlns:a16="http://schemas.microsoft.com/office/drawing/2014/main" id="{2F15FD42-B333-DE7B-7FCB-C8FDF0C67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229" y="4238189"/>
            <a:ext cx="310531" cy="47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Free vector graphics of Crescent">
            <a:extLst>
              <a:ext uri="{FF2B5EF4-FFF2-40B4-BE49-F238E27FC236}">
                <a16:creationId xmlns:a16="http://schemas.microsoft.com/office/drawing/2014/main" id="{6849ACE7-A450-2A50-23F4-F03E0AF8D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355" y="4200773"/>
            <a:ext cx="541303" cy="50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4" descr="Free vector graphics of Cranium">
            <a:extLst>
              <a:ext uri="{FF2B5EF4-FFF2-40B4-BE49-F238E27FC236}">
                <a16:creationId xmlns:a16="http://schemas.microsoft.com/office/drawing/2014/main" id="{652A29CF-1574-D328-2E9F-F216ACA94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310" y="4888712"/>
            <a:ext cx="473722" cy="501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Free vector graphics of Window">
            <a:extLst>
              <a:ext uri="{FF2B5EF4-FFF2-40B4-BE49-F238E27FC236}">
                <a16:creationId xmlns:a16="http://schemas.microsoft.com/office/drawing/2014/main" id="{5F09AE29-2DD8-809E-0E18-64E769D74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334" y="5621446"/>
            <a:ext cx="528431" cy="50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6" descr="Free vector graphics of Window">
            <a:extLst>
              <a:ext uri="{FF2B5EF4-FFF2-40B4-BE49-F238E27FC236}">
                <a16:creationId xmlns:a16="http://schemas.microsoft.com/office/drawing/2014/main" id="{E07DA5F8-D773-1BE1-2E46-F5C2049049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448" y="5612237"/>
            <a:ext cx="528431" cy="50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4B0DD0CC-6810-181A-C8FF-5B86A5EDD368}"/>
              </a:ext>
            </a:extLst>
          </p:cNvPr>
          <p:cNvSpPr txBox="1"/>
          <p:nvPr/>
        </p:nvSpPr>
        <p:spPr>
          <a:xfrm>
            <a:off x="3674289" y="72736"/>
            <a:ext cx="6734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Frage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deinen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Partner und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beantworte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die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Fragen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13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2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83CA0FB-3353-4B1A-9812-7AE72BB0E462}"/>
              </a:ext>
            </a:extLst>
          </p:cNvPr>
          <p:cNvGraphicFramePr>
            <a:graphicFrameLocks noGrp="1"/>
          </p:cNvGraphicFramePr>
          <p:nvPr/>
        </p:nvGraphicFramePr>
        <p:xfrm>
          <a:off x="6710195" y="601339"/>
          <a:ext cx="5296837" cy="555909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64893">
                  <a:extLst>
                    <a:ext uri="{9D8B030D-6E8A-4147-A177-3AD203B41FA5}">
                      <a16:colId xmlns:a16="http://schemas.microsoft.com/office/drawing/2014/main" val="2707976010"/>
                    </a:ext>
                  </a:extLst>
                </a:gridCol>
                <a:gridCol w="2474640">
                  <a:extLst>
                    <a:ext uri="{9D8B030D-6E8A-4147-A177-3AD203B41FA5}">
                      <a16:colId xmlns:a16="http://schemas.microsoft.com/office/drawing/2014/main" val="614538447"/>
                    </a:ext>
                  </a:extLst>
                </a:gridCol>
                <a:gridCol w="2457304">
                  <a:extLst>
                    <a:ext uri="{9D8B030D-6E8A-4147-A177-3AD203B41FA5}">
                      <a16:colId xmlns:a16="http://schemas.microsoft.com/office/drawing/2014/main" val="4052351916"/>
                    </a:ext>
                  </a:extLst>
                </a:gridCol>
              </a:tblGrid>
              <a:tr h="549894"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du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sagst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/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fragst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</a:t>
                      </a:r>
                      <a:endParaRPr lang="en-GB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du 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</a:rPr>
                        <a:t>antwortest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GB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1571109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 heads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1576946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two stones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7203793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three pupils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0224318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four bodies</a:t>
                      </a: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2794217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sixteen suns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888800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         x 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five religions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195163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CDC5FB8D-8AB8-403D-860E-4ACDE149270E}"/>
              </a:ext>
            </a:extLst>
          </p:cNvPr>
          <p:cNvGraphicFramePr>
            <a:graphicFrameLocks noGrp="1"/>
          </p:cNvGraphicFramePr>
          <p:nvPr/>
        </p:nvGraphicFramePr>
        <p:xfrm>
          <a:off x="433555" y="601339"/>
          <a:ext cx="5296837" cy="555909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64893">
                  <a:extLst>
                    <a:ext uri="{9D8B030D-6E8A-4147-A177-3AD203B41FA5}">
                      <a16:colId xmlns:a16="http://schemas.microsoft.com/office/drawing/2014/main" val="2707976010"/>
                    </a:ext>
                  </a:extLst>
                </a:gridCol>
                <a:gridCol w="2429015">
                  <a:extLst>
                    <a:ext uri="{9D8B030D-6E8A-4147-A177-3AD203B41FA5}">
                      <a16:colId xmlns:a16="http://schemas.microsoft.com/office/drawing/2014/main" val="614538447"/>
                    </a:ext>
                  </a:extLst>
                </a:gridCol>
                <a:gridCol w="2502929">
                  <a:extLst>
                    <a:ext uri="{9D8B030D-6E8A-4147-A177-3AD203B41FA5}">
                      <a16:colId xmlns:a16="http://schemas.microsoft.com/office/drawing/2014/main" val="4052351916"/>
                    </a:ext>
                  </a:extLst>
                </a:gridCol>
              </a:tblGrid>
              <a:tr h="549894"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du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sagst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/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fragst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</a:t>
                      </a:r>
                      <a:endParaRPr lang="en-GB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du 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</a:rPr>
                        <a:t>antwortest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GB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1571109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six worlds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1576946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 churches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7203793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x13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two windows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0224318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          x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eight schnitzels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2794217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eleven tables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888800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nine arms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1951630"/>
                  </a:ext>
                </a:extLst>
              </a:tr>
            </a:tbl>
          </a:graphicData>
        </a:graphic>
      </p:graphicFrame>
      <p:sp>
        <p:nvSpPr>
          <p:cNvPr id="6" name="CuadroTexto 4">
            <a:extLst>
              <a:ext uri="{FF2B5EF4-FFF2-40B4-BE49-F238E27FC236}">
                <a16:creationId xmlns:a16="http://schemas.microsoft.com/office/drawing/2014/main" id="{B58B79F3-5363-43FC-92F2-16F15342C315}"/>
              </a:ext>
            </a:extLst>
          </p:cNvPr>
          <p:cNvSpPr txBox="1"/>
          <p:nvPr/>
        </p:nvSpPr>
        <p:spPr>
          <a:xfrm>
            <a:off x="2344960" y="166894"/>
            <a:ext cx="1265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B" sz="20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A</a:t>
            </a:r>
          </a:p>
        </p:txBody>
      </p:sp>
      <p:sp>
        <p:nvSpPr>
          <p:cNvPr id="8" name="CuadroTexto 4">
            <a:extLst>
              <a:ext uri="{FF2B5EF4-FFF2-40B4-BE49-F238E27FC236}">
                <a16:creationId xmlns:a16="http://schemas.microsoft.com/office/drawing/2014/main" id="{A8D422D2-9DB1-4255-9265-4350AD001900}"/>
              </a:ext>
            </a:extLst>
          </p:cNvPr>
          <p:cNvSpPr txBox="1"/>
          <p:nvPr/>
        </p:nvSpPr>
        <p:spPr>
          <a:xfrm>
            <a:off x="9023787" y="119830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B" sz="20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250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</a:t>
            </a:r>
            <a:endParaRPr kumimoji="0" lang="es-GB" sz="2000" b="1" i="0" u="none" strike="noStrike" kern="1200" cap="none" spc="0" normalizeH="0" baseline="0" noProof="0" dirty="0">
              <a:ln>
                <a:noFill/>
              </a:ln>
              <a:solidFill>
                <a:srgbClr val="52505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13" name="Picture 2" descr="Free photos of Chicken schnitzel">
            <a:extLst>
              <a:ext uri="{FF2B5EF4-FFF2-40B4-BE49-F238E27FC236}">
                <a16:creationId xmlns:a16="http://schemas.microsoft.com/office/drawing/2014/main" id="{A8390F1A-F5F3-A7DA-8D57-181D8D996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875" b="90000" l="1875" r="94063">
                        <a14:foregroundMark x1="6875" y1="36563" x2="6875" y2="36563"/>
                        <a14:foregroundMark x1="3021" y1="41250" x2="3021" y2="41250"/>
                        <a14:foregroundMark x1="1979" y1="34844" x2="1979" y2="34844"/>
                        <a14:foregroundMark x1="56354" y1="6875" x2="56354" y2="6875"/>
                        <a14:foregroundMark x1="91146" y1="41406" x2="91146" y2="41406"/>
                        <a14:foregroundMark x1="92604" y1="63438" x2="92604" y2="63438"/>
                        <a14:foregroundMark x1="94063" y1="56406" x2="94063" y2="564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690" y="2136632"/>
            <a:ext cx="961857" cy="64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Free vector graphics of Rock">
            <a:extLst>
              <a:ext uri="{FF2B5EF4-FFF2-40B4-BE49-F238E27FC236}">
                <a16:creationId xmlns:a16="http://schemas.microsoft.com/office/drawing/2014/main" id="{DEAF84AA-E680-E816-151F-5F26A0103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05" y="3884662"/>
            <a:ext cx="820146" cy="53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Free vector graphics of World">
            <a:extLst>
              <a:ext uri="{FF2B5EF4-FFF2-40B4-BE49-F238E27FC236}">
                <a16:creationId xmlns:a16="http://schemas.microsoft.com/office/drawing/2014/main" id="{32A03DD7-5435-C6F0-556D-AA1A9CB87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087" y="4655036"/>
            <a:ext cx="539460" cy="53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Free vector graphics of World">
            <a:extLst>
              <a:ext uri="{FF2B5EF4-FFF2-40B4-BE49-F238E27FC236}">
                <a16:creationId xmlns:a16="http://schemas.microsoft.com/office/drawing/2014/main" id="{B656FDF9-E76C-380A-F3D1-85F030ABE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718" y="4655036"/>
            <a:ext cx="539460" cy="53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Free photos of Chicken schnitzel">
            <a:extLst>
              <a:ext uri="{FF2B5EF4-FFF2-40B4-BE49-F238E27FC236}">
                <a16:creationId xmlns:a16="http://schemas.microsoft.com/office/drawing/2014/main" id="{37A805D6-C8AF-91E4-310E-39979C6D9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875" b="90000" l="1875" r="94063">
                        <a14:foregroundMark x1="6875" y1="36563" x2="6875" y2="36563"/>
                        <a14:foregroundMark x1="3021" y1="41250" x2="3021" y2="41250"/>
                        <a14:foregroundMark x1="1979" y1="34844" x2="1979" y2="34844"/>
                        <a14:foregroundMark x1="56354" y1="6875" x2="56354" y2="6875"/>
                        <a14:foregroundMark x1="91146" y1="41406" x2="91146" y2="41406"/>
                        <a14:foregroundMark x1="92604" y1="63438" x2="92604" y2="63438"/>
                        <a14:foregroundMark x1="94063" y1="56406" x2="94063" y2="564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3604" y="2136632"/>
            <a:ext cx="961857" cy="64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Free photos of Chicken schnitzel">
            <a:extLst>
              <a:ext uri="{FF2B5EF4-FFF2-40B4-BE49-F238E27FC236}">
                <a16:creationId xmlns:a16="http://schemas.microsoft.com/office/drawing/2014/main" id="{EE209346-9DC3-36B2-0EDC-722343CF72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875" b="90000" l="1875" r="94063">
                        <a14:foregroundMark x1="6875" y1="36563" x2="6875" y2="36563"/>
                        <a14:foregroundMark x1="3021" y1="41250" x2="3021" y2="41250"/>
                        <a14:foregroundMark x1="1979" y1="34844" x2="1979" y2="34844"/>
                        <a14:foregroundMark x1="56354" y1="6875" x2="56354" y2="6875"/>
                        <a14:foregroundMark x1="91146" y1="41406" x2="91146" y2="41406"/>
                        <a14:foregroundMark x1="92604" y1="63438" x2="92604" y2="63438"/>
                        <a14:foregroundMark x1="94063" y1="56406" x2="94063" y2="564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392" y="2136632"/>
            <a:ext cx="961857" cy="64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8" descr="Free vector graphics of Symbol">
            <a:extLst>
              <a:ext uri="{FF2B5EF4-FFF2-40B4-BE49-F238E27FC236}">
                <a16:creationId xmlns:a16="http://schemas.microsoft.com/office/drawing/2014/main" id="{BCB63BCF-529D-973A-8D95-D998FB73B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05" y="5352663"/>
            <a:ext cx="641567" cy="64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0" descr="Free vector graphics of Cross">
            <a:extLst>
              <a:ext uri="{FF2B5EF4-FFF2-40B4-BE49-F238E27FC236}">
                <a16:creationId xmlns:a16="http://schemas.microsoft.com/office/drawing/2014/main" id="{48EAA763-DEFB-D617-D5A4-BC996716F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739" y="5473431"/>
            <a:ext cx="310531" cy="47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Free vector graphics of Crescent">
            <a:extLst>
              <a:ext uri="{FF2B5EF4-FFF2-40B4-BE49-F238E27FC236}">
                <a16:creationId xmlns:a16="http://schemas.microsoft.com/office/drawing/2014/main" id="{3587C74E-5686-9805-89CF-E2632770E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865" y="5436015"/>
            <a:ext cx="541303" cy="50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4" descr="Free vector graphics of Cranium">
            <a:extLst>
              <a:ext uri="{FF2B5EF4-FFF2-40B4-BE49-F238E27FC236}">
                <a16:creationId xmlns:a16="http://schemas.microsoft.com/office/drawing/2014/main" id="{E7639EF0-2399-0E2C-02CE-840BB886D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527" y="2174154"/>
            <a:ext cx="473722" cy="501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4" descr="Free vector graphics of Cranium">
            <a:extLst>
              <a:ext uri="{FF2B5EF4-FFF2-40B4-BE49-F238E27FC236}">
                <a16:creationId xmlns:a16="http://schemas.microsoft.com/office/drawing/2014/main" id="{4CE561A4-FC5D-5182-720C-347BC9C9B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270" y="2174154"/>
            <a:ext cx="473722" cy="501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6" descr="Free vector graphics of Window">
            <a:extLst>
              <a:ext uri="{FF2B5EF4-FFF2-40B4-BE49-F238E27FC236}">
                <a16:creationId xmlns:a16="http://schemas.microsoft.com/office/drawing/2014/main" id="{D92CEF24-A6FF-69E3-24B5-CFB7B230F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173" y="3006511"/>
            <a:ext cx="528431" cy="50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ree vector graphics of Muscle">
            <a:extLst>
              <a:ext uri="{FF2B5EF4-FFF2-40B4-BE49-F238E27FC236}">
                <a16:creationId xmlns:a16="http://schemas.microsoft.com/office/drawing/2014/main" id="{F380FDF3-8F22-4A15-20D7-E15A4FF00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997" y="1266753"/>
            <a:ext cx="597598" cy="64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ree vector graphics of Table">
            <a:extLst>
              <a:ext uri="{FF2B5EF4-FFF2-40B4-BE49-F238E27FC236}">
                <a16:creationId xmlns:a16="http://schemas.microsoft.com/office/drawing/2014/main" id="{77043025-AF6A-AA5A-49A7-6287F5A4D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41" y="3785157"/>
            <a:ext cx="647353" cy="53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Free vector graphics of Table">
            <a:extLst>
              <a:ext uri="{FF2B5EF4-FFF2-40B4-BE49-F238E27FC236}">
                <a16:creationId xmlns:a16="http://schemas.microsoft.com/office/drawing/2014/main" id="{75E99C41-34AF-6FD8-F611-7F2C77F53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041" y="3805145"/>
            <a:ext cx="647353" cy="53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Free vector graphics of Table">
            <a:extLst>
              <a:ext uri="{FF2B5EF4-FFF2-40B4-BE49-F238E27FC236}">
                <a16:creationId xmlns:a16="http://schemas.microsoft.com/office/drawing/2014/main" id="{3424FC1F-CA90-2AE1-B883-1CDBE281F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182" y="3819020"/>
            <a:ext cx="647353" cy="53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ree vector graphics of Boy">
            <a:extLst>
              <a:ext uri="{FF2B5EF4-FFF2-40B4-BE49-F238E27FC236}">
                <a16:creationId xmlns:a16="http://schemas.microsoft.com/office/drawing/2014/main" id="{942153E1-BB2B-F944-FB2A-2EC784E7B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64" y="4510719"/>
            <a:ext cx="553614" cy="79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Free vector graphics of Boy">
            <a:extLst>
              <a:ext uri="{FF2B5EF4-FFF2-40B4-BE49-F238E27FC236}">
                <a16:creationId xmlns:a16="http://schemas.microsoft.com/office/drawing/2014/main" id="{EDE4D8E2-D8C8-2443-27B2-E54588F50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678" y="4515611"/>
            <a:ext cx="553614" cy="79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Free vector graphics of Boy">
            <a:extLst>
              <a:ext uri="{FF2B5EF4-FFF2-40B4-BE49-F238E27FC236}">
                <a16:creationId xmlns:a16="http://schemas.microsoft.com/office/drawing/2014/main" id="{B5B61259-ACB4-05FB-D479-2CCCFD9EDC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09" y="4515611"/>
            <a:ext cx="553614" cy="79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ree vector graphics of Sun">
            <a:extLst>
              <a:ext uri="{FF2B5EF4-FFF2-40B4-BE49-F238E27FC236}">
                <a16:creationId xmlns:a16="http://schemas.microsoft.com/office/drawing/2014/main" id="{FFA00365-B157-0AFA-145E-CE42ADDFE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903" y="2729768"/>
            <a:ext cx="969009" cy="975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Free vector graphics of Church">
            <a:extLst>
              <a:ext uri="{FF2B5EF4-FFF2-40B4-BE49-F238E27FC236}">
                <a16:creationId xmlns:a16="http://schemas.microsoft.com/office/drawing/2014/main" id="{1FF7B1EC-ABFB-0AB2-642E-AF01D5A0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134" y="5309523"/>
            <a:ext cx="544966" cy="805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Graphic 30" descr="Skeleton with solid fill">
            <a:extLst>
              <a:ext uri="{FF2B5EF4-FFF2-40B4-BE49-F238E27FC236}">
                <a16:creationId xmlns:a16="http://schemas.microsoft.com/office/drawing/2014/main" id="{0A331218-512D-428D-BBE9-152180FC440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67903" y="1203278"/>
            <a:ext cx="721324" cy="721324"/>
          </a:xfrm>
          <a:prstGeom prst="rect">
            <a:avLst/>
          </a:prstGeom>
        </p:spPr>
      </p:pic>
      <p:pic>
        <p:nvPicPr>
          <p:cNvPr id="37" name="Graphic 36" descr="Skeleton with solid fill">
            <a:extLst>
              <a:ext uri="{FF2B5EF4-FFF2-40B4-BE49-F238E27FC236}">
                <a16:creationId xmlns:a16="http://schemas.microsoft.com/office/drawing/2014/main" id="{37C51C79-3BAE-4732-A638-646BAFBD418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310946" y="1197012"/>
            <a:ext cx="721324" cy="721324"/>
          </a:xfrm>
          <a:prstGeom prst="rect">
            <a:avLst/>
          </a:prstGeom>
        </p:spPr>
      </p:pic>
      <p:pic>
        <p:nvPicPr>
          <p:cNvPr id="38" name="Graphic 37" descr="Skeleton with solid fill">
            <a:extLst>
              <a:ext uri="{FF2B5EF4-FFF2-40B4-BE49-F238E27FC236}">
                <a16:creationId xmlns:a16="http://schemas.microsoft.com/office/drawing/2014/main" id="{0A9A695D-60FA-4A19-A3B3-F9B505BE95D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689795" y="1196175"/>
            <a:ext cx="721324" cy="721324"/>
          </a:xfrm>
          <a:prstGeom prst="rect">
            <a:avLst/>
          </a:prstGeom>
        </p:spPr>
      </p:pic>
      <p:pic>
        <p:nvPicPr>
          <p:cNvPr id="39" name="Graphic 38" descr="Skeleton with solid fill">
            <a:extLst>
              <a:ext uri="{FF2B5EF4-FFF2-40B4-BE49-F238E27FC236}">
                <a16:creationId xmlns:a16="http://schemas.microsoft.com/office/drawing/2014/main" id="{C2A81ACF-BC14-40FF-89F0-F078B82DF10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114651" y="1210264"/>
            <a:ext cx="721324" cy="72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548777"/>
      </p:ext>
    </p:extLst>
  </p:cSld>
  <p:clrMapOvr>
    <a:masterClrMapping/>
  </p:clrMapOvr>
</p:sld>
</file>

<file path=ppt/theme/theme1.xml><?xml version="1.0" encoding="utf-8"?>
<a:theme xmlns:a="http://schemas.openxmlformats.org/drawingml/2006/main" name="NCELP_German_2022">
  <a:themeElements>
    <a:clrScheme name="NCELP_German">
      <a:dk1>
        <a:srgbClr val="525050"/>
      </a:dk1>
      <a:lt1>
        <a:srgbClr val="3D3C3C"/>
      </a:lt1>
      <a:dk2>
        <a:srgbClr val="FFCC00"/>
      </a:dk2>
      <a:lt2>
        <a:srgbClr val="FFFFFF"/>
      </a:lt2>
      <a:accent1>
        <a:srgbClr val="FFCC00"/>
      </a:accent1>
      <a:accent2>
        <a:srgbClr val="AD1519"/>
      </a:accent2>
      <a:accent3>
        <a:srgbClr val="525050"/>
      </a:accent3>
      <a:accent4>
        <a:srgbClr val="FEE599"/>
      </a:accent4>
      <a:accent5>
        <a:srgbClr val="EA5559"/>
      </a:accent5>
      <a:accent6>
        <a:srgbClr val="FFF2CC"/>
      </a:accent6>
      <a:hlink>
        <a:srgbClr val="0071DC"/>
      </a:hlink>
      <a:folHlink>
        <a:srgbClr val="6F3B55"/>
      </a:folHlink>
    </a:clrScheme>
    <a:fontScheme name="NCELP_Default_Fo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982F5CE2-D3F8-4AFF-9576-D0A58E8991B0}" vid="{6453D56B-A987-4921-9ADA-D227D4A262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458</Words>
  <Application>Microsoft Macintosh PowerPoint</Application>
  <PresentationFormat>Widescreen</PresentationFormat>
  <Paragraphs>95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NCELP_German_2022</vt:lpstr>
      <vt:lpstr>Plural rules 1-3</vt:lpstr>
      <vt:lpstr>Was siehst du?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Mary Richardson</cp:lastModifiedBy>
  <cp:revision>24</cp:revision>
  <dcterms:created xsi:type="dcterms:W3CDTF">2022-11-22T05:13:03Z</dcterms:created>
  <dcterms:modified xsi:type="dcterms:W3CDTF">2023-02-16T14:29:23Z</dcterms:modified>
</cp:coreProperties>
</file>