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1"/>
  </p:notesMasterIdLst>
  <p:sldIdLst>
    <p:sldId id="259" r:id="rId3"/>
    <p:sldId id="491" r:id="rId4"/>
    <p:sldId id="548" r:id="rId5"/>
    <p:sldId id="492" r:id="rId6"/>
    <p:sldId id="493" r:id="rId7"/>
    <p:sldId id="494" r:id="rId8"/>
    <p:sldId id="495" r:id="rId9"/>
    <p:sldId id="549" r:id="rId10"/>
    <p:sldId id="544" r:id="rId11"/>
    <p:sldId id="496" r:id="rId12"/>
    <p:sldId id="553" r:id="rId13"/>
    <p:sldId id="499" r:id="rId14"/>
    <p:sldId id="272" r:id="rId15"/>
    <p:sldId id="558" r:id="rId16"/>
    <p:sldId id="551" r:id="rId17"/>
    <p:sldId id="542" r:id="rId18"/>
    <p:sldId id="543" r:id="rId19"/>
    <p:sldId id="555" r:id="rId20"/>
    <p:sldId id="505" r:id="rId21"/>
    <p:sldId id="559" r:id="rId22"/>
    <p:sldId id="554" r:id="rId23"/>
    <p:sldId id="506" r:id="rId24"/>
    <p:sldId id="502" r:id="rId25"/>
    <p:sldId id="560" r:id="rId26"/>
    <p:sldId id="563" r:id="rId27"/>
    <p:sldId id="562" r:id="rId28"/>
    <p:sldId id="643" r:id="rId29"/>
    <p:sldId id="6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B4327"/>
    <a:srgbClr val="FFF4E7"/>
    <a:srgbClr val="FFE8CB"/>
    <a:srgbClr val="115076"/>
    <a:srgbClr val="FEEBB0"/>
    <a:srgbClr val="9F6C47"/>
    <a:srgbClr val="9C6C39"/>
    <a:srgbClr val="DBA620"/>
    <a:srgbClr val="D1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20" autoAdjust="0"/>
    <p:restoredTop sz="52056" autoAdjust="0"/>
  </p:normalViewPr>
  <p:slideViewPr>
    <p:cSldViewPr snapToGrid="0">
      <p:cViewPr varScale="1">
        <p:scale>
          <a:sx n="66" d="100"/>
          <a:sy n="66" d="100"/>
        </p:scale>
        <p:origin x="2346" y="60"/>
      </p:cViewPr>
      <p:guideLst/>
    </p:cSldViewPr>
  </p:slideViewPr>
  <p:outlineViewPr>
    <p:cViewPr>
      <p:scale>
        <a:sx n="33" d="100"/>
        <a:sy n="33" d="100"/>
      </p:scale>
      <p:origin x="0" y="0"/>
    </p:cViewPr>
  </p:outlineViewPr>
  <p:notesTextViewPr>
    <p:cViewPr>
      <p:scale>
        <a:sx n="120" d="100"/>
        <a:sy n="1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sources.ncelp.org/concern/parent/p8418p212/file_sets/jw827c61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2</a:t>
            </a:r>
            <a:r>
              <a:rPr lang="en-GB" sz="1200" b="0" baseline="30000" dirty="0"/>
              <a:t>nd</a:t>
            </a:r>
            <a:r>
              <a:rPr lang="en-GB" sz="1200" b="0" dirty="0"/>
              <a:t> 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a:t>
            </a:r>
            <a:r>
              <a:rPr lang="en-GB" sz="1200" b="0" i="1" dirty="0"/>
              <a:t> </a:t>
            </a:r>
            <a:r>
              <a:rPr lang="en-GB" sz="1200" b="0" i="1" dirty="0" err="1"/>
              <a:t>seid</a:t>
            </a:r>
            <a:r>
              <a:rPr lang="en-GB" sz="1200" b="0" i="1" dirty="0"/>
              <a:t> </a:t>
            </a:r>
            <a:r>
              <a:rPr lang="en-GB" sz="1200" b="0" dirty="0"/>
              <a:t>and </a:t>
            </a:r>
            <a:r>
              <a:rPr lang="en-GB" sz="1200" b="0" i="1" dirty="0" err="1"/>
              <a:t>habt</a:t>
            </a:r>
            <a:endParaRPr lang="en-GB"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verbs + R3 (dative) – i.e. verbs that take indirect objects</a:t>
            </a:r>
            <a:br>
              <a:rPr lang="en-GB" sz="1200" b="0" dirty="0"/>
            </a:br>
            <a:r>
              <a:rPr lang="en-GB" sz="1200" b="0" dirty="0"/>
              <a:t>Revisit SSC [a] and [ä]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ihr</a:t>
            </a:r>
            <a:r>
              <a:rPr lang="en-GB" sz="1200" b="0" i="0" u="none" strike="noStrike" kern="1200" cap="none" baseline="30000" dirty="0">
                <a:solidFill>
                  <a:schemeClr val="tx1"/>
                </a:solidFill>
                <a:effectLst/>
                <a:latin typeface="+mn-lt"/>
                <a:ea typeface="Calibri"/>
                <a:cs typeface="Calibri"/>
                <a:sym typeface="Calibri"/>
              </a:rPr>
              <a:t>4</a:t>
            </a:r>
            <a:r>
              <a:rPr lang="en-GB" sz="1200" b="0" i="0" u="none" strike="noStrike" kern="1200" cap="none" dirty="0">
                <a:solidFill>
                  <a:schemeClr val="tx1"/>
                </a:solidFill>
                <a:effectLst/>
                <a:latin typeface="+mn-lt"/>
                <a:ea typeface="Calibri"/>
                <a:cs typeface="Calibri"/>
                <a:sym typeface="Calibri"/>
              </a:rPr>
              <a:t> [27] </a:t>
            </a:r>
            <a:r>
              <a:rPr lang="en-GB" sz="1200" b="0" i="0" u="none" strike="noStrike" kern="1200" cap="none" dirty="0" err="1">
                <a:solidFill>
                  <a:schemeClr val="tx1"/>
                </a:solidFill>
                <a:effectLst/>
                <a:latin typeface="+mn-lt"/>
                <a:ea typeface="Calibri"/>
                <a:cs typeface="Calibri"/>
                <a:sym typeface="Calibri"/>
              </a:rPr>
              <a:t>dienen</a:t>
            </a:r>
            <a:r>
              <a:rPr lang="en-GB" sz="1200" b="0" i="0" u="none" strike="noStrike" kern="1200" cap="none" dirty="0">
                <a:solidFill>
                  <a:schemeClr val="tx1"/>
                </a:solidFill>
                <a:effectLst/>
                <a:latin typeface="+mn-lt"/>
                <a:ea typeface="Calibri"/>
                <a:cs typeface="Calibri"/>
                <a:sym typeface="Calibri"/>
              </a:rPr>
              <a:t> [684]  </a:t>
            </a:r>
            <a:r>
              <a:rPr lang="en-GB" sz="1200" b="0" i="0" u="none" strike="noStrike" kern="1200" cap="none" dirty="0" err="1">
                <a:solidFill>
                  <a:schemeClr val="tx1"/>
                </a:solidFill>
                <a:effectLst/>
                <a:latin typeface="+mn-lt"/>
                <a:ea typeface="Calibri"/>
                <a:cs typeface="Calibri"/>
                <a:sym typeface="Calibri"/>
              </a:rPr>
              <a:t>erwarten</a:t>
            </a:r>
            <a:r>
              <a:rPr lang="en-GB" sz="1200" b="0" i="0" u="none" strike="noStrike" kern="1200" cap="none" dirty="0">
                <a:solidFill>
                  <a:schemeClr val="tx1"/>
                </a:solidFill>
                <a:effectLst/>
                <a:latin typeface="+mn-lt"/>
                <a:ea typeface="Calibri"/>
                <a:cs typeface="Calibri"/>
                <a:sym typeface="Calibri"/>
              </a:rPr>
              <a:t> [387] </a:t>
            </a:r>
            <a:r>
              <a:rPr lang="en-GB" sz="1200" b="0" i="0" u="none" strike="noStrike" kern="1200" cap="none" dirty="0" err="1">
                <a:solidFill>
                  <a:schemeClr val="tx1"/>
                </a:solidFill>
                <a:effectLst/>
                <a:latin typeface="+mn-lt"/>
                <a:ea typeface="Calibri"/>
                <a:cs typeface="Calibri"/>
                <a:sym typeface="Calibri"/>
              </a:rPr>
              <a:t>feiern</a:t>
            </a:r>
            <a:r>
              <a:rPr lang="en-GB" sz="1200" b="0" i="0" u="none" strike="noStrike" kern="1200" cap="none" dirty="0">
                <a:solidFill>
                  <a:schemeClr val="tx1"/>
                </a:solidFill>
                <a:effectLst/>
                <a:latin typeface="+mn-lt"/>
                <a:ea typeface="Calibri"/>
                <a:cs typeface="Calibri"/>
                <a:sym typeface="Calibri"/>
              </a:rPr>
              <a:t> [869] </a:t>
            </a:r>
            <a:r>
              <a:rPr lang="en-GB" sz="1200" b="0" i="0" u="none" strike="noStrike" kern="1200" cap="none" dirty="0" err="1">
                <a:solidFill>
                  <a:schemeClr val="tx1"/>
                </a:solidFill>
                <a:effectLst/>
                <a:latin typeface="+mn-lt"/>
                <a:ea typeface="Calibri"/>
                <a:cs typeface="Calibri"/>
                <a:sym typeface="Calibri"/>
              </a:rPr>
              <a:t>sammeln</a:t>
            </a:r>
            <a:r>
              <a:rPr lang="en-GB" sz="1200" b="0" i="0" u="none" strike="noStrike" kern="1200" cap="none" dirty="0">
                <a:solidFill>
                  <a:schemeClr val="tx1"/>
                </a:solidFill>
                <a:effectLst/>
                <a:latin typeface="+mn-lt"/>
                <a:ea typeface="Calibri"/>
                <a:cs typeface="Calibri"/>
                <a:sym typeface="Calibri"/>
              </a:rPr>
              <a:t> [1219] </a:t>
            </a:r>
            <a:r>
              <a:rPr lang="en-GB" sz="1200" b="0" i="0" u="none" strike="noStrike" kern="1200" cap="none" dirty="0" err="1">
                <a:solidFill>
                  <a:schemeClr val="tx1"/>
                </a:solidFill>
                <a:effectLst/>
                <a:latin typeface="+mn-lt"/>
                <a:ea typeface="Calibri"/>
                <a:cs typeface="Calibri"/>
                <a:sym typeface="Calibri"/>
              </a:rPr>
              <a:t>ihr</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seid</a:t>
            </a:r>
            <a:r>
              <a:rPr lang="en-GB" sz="1200" b="0" i="0" u="none" strike="noStrike" kern="1200" cap="none" dirty="0">
                <a:solidFill>
                  <a:schemeClr val="tx1"/>
                </a:solidFill>
                <a:effectLst/>
                <a:latin typeface="+mn-lt"/>
                <a:ea typeface="Calibri"/>
                <a:cs typeface="Calibri"/>
                <a:sym typeface="Calibri"/>
              </a:rPr>
              <a:t> [27/4] Ende [183] </a:t>
            </a:r>
            <a:r>
              <a:rPr lang="en-GB" sz="1200" b="0" i="0" u="none" strike="noStrike" kern="1200" cap="none" dirty="0" err="1">
                <a:solidFill>
                  <a:schemeClr val="tx1"/>
                </a:solidFill>
                <a:effectLst/>
                <a:latin typeface="+mn-lt"/>
                <a:ea typeface="Calibri"/>
                <a:cs typeface="Calibri"/>
                <a:sym typeface="Calibri"/>
              </a:rPr>
              <a:t>Dienst</a:t>
            </a:r>
            <a:r>
              <a:rPr lang="en-GB" sz="1200" b="0" i="0" u="none" strike="noStrike" kern="1200" cap="none" dirty="0">
                <a:solidFill>
                  <a:schemeClr val="tx1"/>
                </a:solidFill>
                <a:effectLst/>
                <a:latin typeface="+mn-lt"/>
                <a:ea typeface="Calibri"/>
                <a:cs typeface="Calibri"/>
                <a:sym typeface="Calibri"/>
              </a:rPr>
              <a:t> [1558] Feuer [1576] Gast [576] </a:t>
            </a:r>
            <a:r>
              <a:rPr lang="en-GB" sz="1200" b="0" i="0" u="none" strike="noStrike" kern="1200" cap="none" dirty="0" err="1">
                <a:solidFill>
                  <a:schemeClr val="tx1"/>
                </a:solidFill>
                <a:effectLst/>
                <a:latin typeface="+mn-lt"/>
                <a:ea typeface="Calibri"/>
                <a:cs typeface="Calibri"/>
                <a:sym typeface="Calibri"/>
              </a:rPr>
              <a:t>Holz</a:t>
            </a:r>
            <a:r>
              <a:rPr lang="en-GB" sz="1200" b="0" i="0" u="none" strike="noStrike" kern="1200" cap="none" dirty="0">
                <a:solidFill>
                  <a:schemeClr val="tx1"/>
                </a:solidFill>
                <a:effectLst/>
                <a:latin typeface="+mn-lt"/>
                <a:ea typeface="Calibri"/>
                <a:cs typeface="Calibri"/>
                <a:sym typeface="Calibri"/>
              </a:rPr>
              <a:t> [2221] </a:t>
            </a:r>
            <a:r>
              <a:rPr lang="en-GB" sz="1200" b="0" i="0" u="none" strike="noStrike" kern="1200" cap="none" dirty="0" err="1">
                <a:solidFill>
                  <a:schemeClr val="tx1"/>
                </a:solidFill>
                <a:effectLst/>
                <a:latin typeface="+mn-lt"/>
                <a:ea typeface="Calibri"/>
                <a:cs typeface="Calibri"/>
                <a:sym typeface="Calibri"/>
              </a:rPr>
              <a:t>woher</a:t>
            </a:r>
            <a:r>
              <a:rPr lang="en-GB" sz="1200" b="0" i="0" u="none" strike="noStrike" kern="1200" cap="none" dirty="0">
                <a:solidFill>
                  <a:schemeClr val="tx1"/>
                </a:solidFill>
                <a:effectLst/>
                <a:latin typeface="+mn-lt"/>
                <a:ea typeface="Calibri"/>
                <a:cs typeface="Calibri"/>
                <a:sym typeface="Calibri"/>
              </a:rPr>
              <a:t> [1494]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fassen</a:t>
            </a:r>
            <a:r>
              <a:rPr lang="en-GB" sz="1200" b="0" i="0" u="none" strike="noStrike" kern="1200" cap="none" dirty="0">
                <a:solidFill>
                  <a:schemeClr val="tx1"/>
                </a:solidFill>
                <a:effectLst/>
                <a:latin typeface="+mn-lt"/>
                <a:ea typeface="Calibri"/>
                <a:cs typeface="Calibri"/>
                <a:sym typeface="Calibri"/>
              </a:rPr>
              <a:t> [1144] </a:t>
            </a:r>
            <a:r>
              <a:rPr lang="en-GB" sz="1200" b="0" i="0" u="none" strike="noStrike" kern="1200" cap="none" dirty="0" err="1">
                <a:solidFill>
                  <a:schemeClr val="tx1"/>
                </a:solidFill>
                <a:effectLst/>
                <a:latin typeface="+mn-lt"/>
                <a:ea typeface="Calibri"/>
                <a:cs typeface="Calibri"/>
                <a:sym typeface="Calibri"/>
              </a:rPr>
              <a:t>führen</a:t>
            </a:r>
            <a:r>
              <a:rPr lang="en-GB" sz="1200" b="0" i="0" u="none" strike="noStrike" kern="1200" cap="none" dirty="0">
                <a:solidFill>
                  <a:schemeClr val="tx1"/>
                </a:solidFill>
                <a:effectLst/>
                <a:latin typeface="+mn-lt"/>
                <a:ea typeface="Calibri"/>
                <a:cs typeface="Calibri"/>
                <a:sym typeface="Calibri"/>
              </a:rPr>
              <a:t> [162] </a:t>
            </a:r>
            <a:r>
              <a:rPr lang="en-GB" sz="1200" b="0" i="0" u="none" strike="noStrike" kern="1200" cap="none" dirty="0" err="1">
                <a:solidFill>
                  <a:schemeClr val="tx1"/>
                </a:solidFill>
                <a:effectLst/>
                <a:latin typeface="+mn-lt"/>
                <a:ea typeface="Calibri"/>
                <a:cs typeface="Calibri"/>
                <a:sym typeface="Calibri"/>
              </a:rPr>
              <a:t>scheinen</a:t>
            </a:r>
            <a:r>
              <a:rPr lang="en-GB" sz="1200" b="0" i="0" u="none" strike="noStrike" kern="1200" cap="none" dirty="0">
                <a:solidFill>
                  <a:schemeClr val="tx1"/>
                </a:solidFill>
                <a:effectLst/>
                <a:latin typeface="+mn-lt"/>
                <a:ea typeface="Calibri"/>
                <a:cs typeface="Calibri"/>
                <a:sym typeface="Calibri"/>
              </a:rPr>
              <a:t> [275] </a:t>
            </a:r>
            <a:r>
              <a:rPr lang="en-GB" sz="1200" b="0" i="0" u="none" strike="noStrike" kern="1200" cap="none" dirty="0" err="1">
                <a:solidFill>
                  <a:schemeClr val="tx1"/>
                </a:solidFill>
                <a:effectLst/>
                <a:latin typeface="+mn-lt"/>
                <a:ea typeface="Calibri"/>
                <a:cs typeface="Calibri"/>
                <a:sym typeface="Calibri"/>
              </a:rPr>
              <a:t>versprechen</a:t>
            </a:r>
            <a:r>
              <a:rPr lang="en-GB" sz="1200" b="0" i="0" u="none" strike="noStrike" kern="1200" cap="none" dirty="0">
                <a:solidFill>
                  <a:schemeClr val="tx1"/>
                </a:solidFill>
                <a:effectLst/>
                <a:latin typeface="+mn-lt"/>
                <a:ea typeface="Calibri"/>
                <a:cs typeface="Calibri"/>
                <a:sym typeface="Calibri"/>
              </a:rPr>
              <a:t> [1056] </a:t>
            </a:r>
            <a:r>
              <a:rPr lang="en-GB" sz="1200" b="0" i="0" u="none" strike="noStrike" kern="1200" cap="none" dirty="0" err="1">
                <a:solidFill>
                  <a:schemeClr val="tx1"/>
                </a:solidFill>
                <a:effectLst/>
                <a:latin typeface="+mn-lt"/>
                <a:ea typeface="Calibri"/>
                <a:cs typeface="Calibri"/>
                <a:sym typeface="Calibri"/>
              </a:rPr>
              <a:t>warten</a:t>
            </a:r>
            <a:r>
              <a:rPr lang="en-GB" sz="1200" b="0" i="0" u="none" strike="noStrike" kern="1200" cap="none" dirty="0">
                <a:solidFill>
                  <a:schemeClr val="tx1"/>
                </a:solidFill>
                <a:effectLst/>
                <a:latin typeface="+mn-lt"/>
                <a:ea typeface="Calibri"/>
                <a:cs typeface="Calibri"/>
                <a:sym typeface="Calibri"/>
              </a:rPr>
              <a:t> [364] </a:t>
            </a:r>
            <a:r>
              <a:rPr lang="en-GB" sz="1200" b="0" i="0" u="none" strike="noStrike" kern="1200" cap="none" dirty="0" err="1">
                <a:solidFill>
                  <a:schemeClr val="tx1"/>
                </a:solidFill>
                <a:effectLst/>
                <a:latin typeface="+mn-lt"/>
                <a:ea typeface="Calibri"/>
                <a:cs typeface="Calibri"/>
                <a:sym typeface="Calibri"/>
              </a:rPr>
              <a:t>mancher</a:t>
            </a:r>
            <a:r>
              <a:rPr lang="en-GB" sz="1200" b="0" i="0" u="none" strike="noStrike" kern="1200" cap="none" dirty="0">
                <a:solidFill>
                  <a:schemeClr val="tx1"/>
                </a:solidFill>
                <a:effectLst/>
                <a:latin typeface="+mn-lt"/>
                <a:ea typeface="Calibri"/>
                <a:cs typeface="Calibri"/>
                <a:sym typeface="Calibri"/>
              </a:rPr>
              <a:t>, manche, manches [433] Arm [527] Blatt [1270] König [1087] Sohn [596] </a:t>
            </a:r>
            <a:r>
              <a:rPr lang="en-GB" sz="1200" b="0" i="0" u="none" strike="noStrike" kern="1200" cap="none" dirty="0" err="1">
                <a:solidFill>
                  <a:schemeClr val="tx1"/>
                </a:solidFill>
                <a:effectLst/>
                <a:latin typeface="+mn-lt"/>
                <a:ea typeface="Calibri"/>
                <a:cs typeface="Calibri"/>
                <a:sym typeface="Calibri"/>
              </a:rPr>
              <a:t>Tochter</a:t>
            </a:r>
            <a:r>
              <a:rPr lang="en-GB" sz="1200" b="0" i="0" u="none" strike="noStrike" kern="1200" cap="none" dirty="0">
                <a:solidFill>
                  <a:schemeClr val="tx1"/>
                </a:solidFill>
                <a:effectLst/>
                <a:latin typeface="+mn-lt"/>
                <a:ea typeface="Calibri"/>
                <a:cs typeface="Calibri"/>
                <a:sym typeface="Calibri"/>
              </a:rPr>
              <a:t> [694] </a:t>
            </a:r>
            <a:r>
              <a:rPr lang="en-GB" sz="1200" b="0" i="0" u="none" strike="noStrike" kern="1200" cap="none" dirty="0" err="1">
                <a:solidFill>
                  <a:schemeClr val="tx1"/>
                </a:solidFill>
                <a:effectLst/>
                <a:latin typeface="+mn-lt"/>
                <a:ea typeface="Calibri"/>
                <a:cs typeface="Calibri"/>
                <a:sym typeface="Calibri"/>
              </a:rPr>
              <a:t>lieb</a:t>
            </a:r>
            <a:r>
              <a:rPr lang="en-GB" sz="1200" b="0" i="0" u="none" strike="noStrike" kern="1200" cap="none" dirty="0">
                <a:solidFill>
                  <a:schemeClr val="tx1"/>
                </a:solidFill>
                <a:effectLst/>
                <a:latin typeface="+mn-lt"/>
                <a:ea typeface="Calibri"/>
                <a:cs typeface="Calibri"/>
                <a:sym typeface="Calibri"/>
              </a:rPr>
              <a:t> [897] tot [513] warm [1281] </a:t>
            </a:r>
            <a:r>
              <a:rPr lang="en-GB" sz="1200" b="0" i="0" u="none" strike="noStrike" kern="1200" cap="none" dirty="0" err="1">
                <a:solidFill>
                  <a:schemeClr val="tx1"/>
                </a:solidFill>
                <a:effectLst/>
                <a:latin typeface="+mn-lt"/>
                <a:ea typeface="Calibri"/>
                <a:cs typeface="Calibri"/>
                <a:sym typeface="Calibri"/>
              </a:rPr>
              <a:t>wohl</a:t>
            </a:r>
            <a:r>
              <a:rPr lang="en-GB" sz="1200" b="0" i="0" u="none" strike="noStrike" kern="1200" cap="none" dirty="0">
                <a:solidFill>
                  <a:schemeClr val="tx1"/>
                </a:solidFill>
                <a:effectLst/>
                <a:latin typeface="+mn-lt"/>
                <a:ea typeface="Calibri"/>
                <a:cs typeface="Calibri"/>
                <a:sym typeface="Calibri"/>
              </a:rPr>
              <a:t> [261] gar [165]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8.3.1.1 (revisit) </a:t>
            </a:r>
            <a:r>
              <a:rPr lang="en-GB" sz="1200" b="0" i="0" u="none" strike="noStrike" kern="1200" cap="none" baseline="0" dirty="0" err="1">
                <a:solidFill>
                  <a:schemeClr val="tx1"/>
                </a:solidFill>
                <a:effectLst/>
                <a:latin typeface="+mn-lt"/>
                <a:ea typeface="Calibri"/>
                <a:cs typeface="Calibri"/>
                <a:sym typeface="Calibri"/>
              </a:rPr>
              <a:t>hängen</a:t>
            </a:r>
            <a:r>
              <a:rPr lang="en-GB" sz="1200" b="0" i="0" u="none" strike="noStrike" kern="1200" cap="none" baseline="0" dirty="0">
                <a:solidFill>
                  <a:schemeClr val="tx1"/>
                </a:solidFill>
                <a:effectLst/>
                <a:latin typeface="+mn-lt"/>
                <a:ea typeface="Calibri"/>
                <a:cs typeface="Calibri"/>
                <a:sym typeface="Calibri"/>
              </a:rPr>
              <a:t> [590] </a:t>
            </a:r>
            <a:r>
              <a:rPr lang="en-GB" sz="1200" b="0" i="0" u="none" strike="noStrike" kern="1200" cap="none" baseline="0" dirty="0" err="1">
                <a:solidFill>
                  <a:schemeClr val="tx1"/>
                </a:solidFill>
                <a:effectLst/>
                <a:latin typeface="+mn-lt"/>
                <a:ea typeface="Calibri"/>
                <a:cs typeface="Calibri"/>
                <a:sym typeface="Calibri"/>
              </a:rPr>
              <a:t>schützen</a:t>
            </a:r>
            <a:r>
              <a:rPr lang="en-GB" sz="1200" b="0" i="0" u="none" strike="noStrike" kern="1200" cap="none" baseline="0" dirty="0">
                <a:solidFill>
                  <a:schemeClr val="tx1"/>
                </a:solidFill>
                <a:effectLst/>
                <a:latin typeface="+mn-lt"/>
                <a:ea typeface="Calibri"/>
                <a:cs typeface="Calibri"/>
                <a:sym typeface="Calibri"/>
              </a:rPr>
              <a:t> [996] </a:t>
            </a:r>
            <a:r>
              <a:rPr lang="en-GB" sz="1200" b="0" i="0" u="none" strike="noStrike" kern="1200" cap="none" baseline="0" dirty="0" err="1">
                <a:solidFill>
                  <a:schemeClr val="tx1"/>
                </a:solidFill>
                <a:effectLst/>
                <a:latin typeface="+mn-lt"/>
                <a:ea typeface="Calibri"/>
                <a:cs typeface="Calibri"/>
                <a:sym typeface="Calibri"/>
              </a:rPr>
              <a:t>verdienen</a:t>
            </a:r>
            <a:r>
              <a:rPr lang="en-GB" sz="1200" b="0" i="0" u="none" strike="noStrike" kern="1200" cap="none" baseline="0" dirty="0">
                <a:solidFill>
                  <a:schemeClr val="tx1"/>
                </a:solidFill>
                <a:effectLst/>
                <a:latin typeface="+mn-lt"/>
                <a:ea typeface="Calibri"/>
                <a:cs typeface="Calibri"/>
                <a:sym typeface="Calibri"/>
              </a:rPr>
              <a:t> [835] Angriff [1489] </a:t>
            </a:r>
            <a:r>
              <a:rPr lang="en-GB" sz="1200" b="0" i="0" u="none" strike="noStrike" kern="1200" cap="none" baseline="0" dirty="0" err="1">
                <a:solidFill>
                  <a:schemeClr val="tx1"/>
                </a:solidFill>
                <a:effectLst/>
                <a:latin typeface="+mn-lt"/>
                <a:ea typeface="Calibri"/>
                <a:cs typeface="Calibri"/>
                <a:sym typeface="Calibri"/>
              </a:rPr>
              <a:t>Daten</a:t>
            </a:r>
            <a:r>
              <a:rPr lang="en-GB" sz="1200" b="0" i="0" u="none" strike="noStrike" kern="1200" cap="none" baseline="0" dirty="0">
                <a:solidFill>
                  <a:schemeClr val="tx1"/>
                </a:solidFill>
                <a:effectLst/>
                <a:latin typeface="+mn-lt"/>
                <a:ea typeface="Calibri"/>
                <a:cs typeface="Calibri"/>
                <a:sym typeface="Calibri"/>
              </a:rPr>
              <a:t> [574] Euro [207] </a:t>
            </a:r>
            <a:r>
              <a:rPr lang="en-GB" sz="1200" b="0" i="0" u="none" strike="noStrike" kern="1200" cap="none" baseline="0" dirty="0" err="1">
                <a:solidFill>
                  <a:schemeClr val="tx1"/>
                </a:solidFill>
                <a:effectLst/>
                <a:latin typeface="+mn-lt"/>
                <a:ea typeface="Calibri"/>
                <a:cs typeface="Calibri"/>
                <a:sym typeface="Calibri"/>
              </a:rPr>
              <a:t>Gesetz</a:t>
            </a:r>
            <a:r>
              <a:rPr lang="en-GB" sz="1200" b="0" i="0" u="none" strike="noStrike" kern="1200" cap="none" baseline="0" dirty="0">
                <a:solidFill>
                  <a:schemeClr val="tx1"/>
                </a:solidFill>
                <a:effectLst/>
                <a:latin typeface="+mn-lt"/>
                <a:ea typeface="Calibri"/>
                <a:cs typeface="Calibri"/>
                <a:sym typeface="Calibri"/>
              </a:rPr>
              <a:t> [578] </a:t>
            </a:r>
            <a:r>
              <a:rPr lang="en-GB" sz="1200" b="0" i="0" u="none" strike="noStrike" kern="1200" cap="none" baseline="0" dirty="0" err="1">
                <a:solidFill>
                  <a:schemeClr val="tx1"/>
                </a:solidFill>
                <a:effectLst/>
                <a:latin typeface="+mn-lt"/>
                <a:ea typeface="Calibri"/>
                <a:cs typeface="Calibri"/>
                <a:sym typeface="Calibri"/>
              </a:rPr>
              <a:t>Milliarde</a:t>
            </a:r>
            <a:r>
              <a:rPr lang="en-GB" sz="1200" b="0" i="0" u="none" strike="noStrike" kern="1200" cap="none" baseline="0" dirty="0">
                <a:solidFill>
                  <a:schemeClr val="tx1"/>
                </a:solidFill>
                <a:effectLst/>
                <a:latin typeface="+mn-lt"/>
                <a:ea typeface="Calibri"/>
                <a:cs typeface="Calibri"/>
                <a:sym typeface="Calibri"/>
              </a:rPr>
              <a:t> [453] Million [209] </a:t>
            </a:r>
            <a:r>
              <a:rPr lang="en-GB" sz="1200" b="0" i="0" u="none" strike="noStrike" kern="1200" cap="none" baseline="0" dirty="0" err="1">
                <a:solidFill>
                  <a:schemeClr val="tx1"/>
                </a:solidFill>
                <a:effectLst/>
                <a:latin typeface="+mn-lt"/>
                <a:ea typeface="Calibri"/>
                <a:cs typeface="Calibri"/>
                <a:sym typeface="Calibri"/>
              </a:rPr>
              <a:t>Unternehmen</a:t>
            </a:r>
            <a:r>
              <a:rPr lang="en-GB" sz="1200" b="0" i="0" u="none" strike="noStrike" kern="1200" cap="none" baseline="0" dirty="0">
                <a:solidFill>
                  <a:schemeClr val="tx1"/>
                </a:solidFill>
                <a:effectLst/>
                <a:latin typeface="+mn-lt"/>
                <a:ea typeface="Calibri"/>
                <a:cs typeface="Calibri"/>
                <a:sym typeface="Calibri"/>
              </a:rPr>
              <a:t> [236] Wand [828] an</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[19] </a:t>
            </a:r>
            <a:r>
              <a:rPr lang="en-GB" sz="1200" b="0" i="0" u="none" strike="noStrike" kern="1200" cap="none" baseline="0" dirty="0" err="1">
                <a:solidFill>
                  <a:schemeClr val="tx1"/>
                </a:solidFill>
                <a:effectLst/>
                <a:latin typeface="+mn-lt"/>
                <a:ea typeface="Calibri"/>
                <a:cs typeface="Calibri"/>
                <a:sym typeface="Calibri"/>
              </a:rPr>
              <a:t>gegen</a:t>
            </a:r>
            <a:r>
              <a:rPr lang="en-GB" sz="1200" b="0" i="0" u="none" strike="noStrike" kern="1200" cap="none" baseline="0" dirty="0">
                <a:solidFill>
                  <a:schemeClr val="tx1"/>
                </a:solidFill>
                <a:effectLst/>
                <a:latin typeface="+mn-lt"/>
                <a:ea typeface="Calibri"/>
                <a:cs typeface="Calibri"/>
                <a:sym typeface="Calibri"/>
              </a:rPr>
              <a:t> [104] </a:t>
            </a:r>
            <a:r>
              <a:rPr lang="en-GB" sz="1200" b="0" i="0" u="none" strike="noStrike" kern="1200" cap="none" baseline="0" dirty="0" err="1">
                <a:solidFill>
                  <a:schemeClr val="tx1"/>
                </a:solidFill>
                <a:effectLst/>
                <a:latin typeface="+mn-lt"/>
                <a:ea typeface="Calibri"/>
                <a:cs typeface="Calibri"/>
                <a:sym typeface="Calibri"/>
              </a:rPr>
              <a:t>laut</a:t>
            </a:r>
            <a:r>
              <a:rPr lang="en-GB" sz="1200" b="0" i="0" u="none" strike="noStrike" kern="1200" cap="none" baseline="0" dirty="0">
                <a:solidFill>
                  <a:schemeClr val="tx1"/>
                </a:solidFill>
                <a:effectLst/>
                <a:latin typeface="+mn-lt"/>
                <a:ea typeface="Calibri"/>
                <a:cs typeface="Calibri"/>
                <a:sym typeface="Calibri"/>
              </a:rPr>
              <a:t> [835]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attending to the verb endings for 2</a:t>
            </a:r>
            <a:r>
              <a:rPr lang="en-GB" b="0" baseline="30000" dirty="0"/>
              <a:t>nd</a:t>
            </a:r>
            <a:r>
              <a:rPr lang="en-GB" b="0" dirty="0"/>
              <a:t> person plural (</a:t>
            </a:r>
            <a:r>
              <a:rPr lang="en-GB" b="0" dirty="0" err="1"/>
              <a:t>Ihr</a:t>
            </a:r>
            <a:r>
              <a:rPr lang="en-GB" b="0" dirty="0"/>
              <a:t>) in contrast with 1st person plural (wir). In addition, to differentiate between R2 and R3 verbs.</a:t>
            </a:r>
            <a:br>
              <a:rPr lang="en-GB" dirty="0"/>
            </a:br>
            <a:endParaRPr lang="en-GB" dirty="0"/>
          </a:p>
          <a:p>
            <a:r>
              <a:rPr lang="en-GB" dirty="0"/>
              <a:t>Scenario: The servants argue about the tasks and write each other notes. Unfortunately, some of them got burned by their pet dragon. </a:t>
            </a:r>
            <a:br>
              <a:rPr lang="en-GB" dirty="0"/>
            </a:br>
            <a:endParaRPr lang="en-GB" dirty="0"/>
          </a:p>
          <a:p>
            <a:r>
              <a:rPr lang="en-GB" b="1" dirty="0"/>
              <a:t>Procedure:</a:t>
            </a:r>
            <a:br>
              <a:rPr lang="en-GB" dirty="0"/>
            </a:br>
            <a:r>
              <a:rPr lang="en-GB" dirty="0"/>
              <a:t>1. Students read the messages. They decide whether it is </a:t>
            </a:r>
            <a:r>
              <a:rPr lang="en-GB" i="1" dirty="0"/>
              <a:t>wir</a:t>
            </a:r>
            <a:r>
              <a:rPr lang="en-GB" i="0" dirty="0"/>
              <a:t> or </a:t>
            </a:r>
            <a:r>
              <a:rPr lang="en-GB" i="1" dirty="0" err="1"/>
              <a:t>ihr</a:t>
            </a:r>
            <a:r>
              <a:rPr lang="en-GB" i="1" dirty="0"/>
              <a:t>, and which verb it is. </a:t>
            </a:r>
            <a:br>
              <a:rPr lang="en-GB" i="1" dirty="0"/>
            </a:br>
            <a:r>
              <a:rPr lang="en-GB" i="0" dirty="0"/>
              <a:t>2. Teacher to ensure that students know that the only way they can choose the correct verb is to look at the article of the noun object and recognise it as R2 (acc.) or R3 (dat.)</a:t>
            </a:r>
            <a:br>
              <a:rPr lang="en-GB" i="1" dirty="0"/>
            </a:br>
            <a:r>
              <a:rPr lang="en-GB" i="0" dirty="0"/>
              <a:t>3. They note the sentence meaning in English.</a:t>
            </a:r>
          </a:p>
          <a:p>
            <a:r>
              <a:rPr lang="en-GB" dirty="0"/>
              <a:t>4. Click to reveal and check pronoun answers and elicit the English meanings orally.</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English translations:</a:t>
            </a:r>
            <a:br>
              <a:rPr lang="en-GB" b="1" dirty="0"/>
            </a:br>
            <a:r>
              <a:rPr lang="en-GB" b="0" dirty="0"/>
              <a:t>1. We are looking for the king.</a:t>
            </a:r>
            <a:br>
              <a:rPr lang="en-GB" b="0" dirty="0"/>
            </a:br>
            <a:r>
              <a:rPr lang="en-GB" b="0" dirty="0"/>
              <a:t>2. You (all) are helping the dragon.</a:t>
            </a:r>
            <a:br>
              <a:rPr lang="en-GB" b="0" dirty="0"/>
            </a:br>
            <a:r>
              <a:rPr lang="en-GB" b="0" dirty="0"/>
              <a:t>3. You (all) are calling the son.</a:t>
            </a:r>
            <a:br>
              <a:rPr lang="en-GB" b="0" dirty="0"/>
            </a:br>
            <a:r>
              <a:rPr lang="en-GB" b="0" dirty="0"/>
              <a:t>4. We are helping the daughter.</a:t>
            </a:r>
            <a:br>
              <a:rPr lang="en-GB" b="0" dirty="0"/>
            </a:br>
            <a:r>
              <a:rPr lang="en-GB" b="0" dirty="0"/>
              <a:t>5. We are asking the son.</a:t>
            </a:r>
            <a:br>
              <a:rPr lang="en-GB" b="0" dirty="0"/>
            </a:br>
            <a:r>
              <a:rPr lang="en-GB" b="0" dirty="0"/>
              <a:t>6. You (all) are expecting the guest.</a:t>
            </a:r>
            <a:br>
              <a:rPr lang="en-GB" b="0" dirty="0"/>
            </a:br>
            <a:r>
              <a:rPr lang="en-GB" b="0" dirty="0"/>
              <a:t>7. You (all) are serving the king.</a:t>
            </a:r>
            <a:br>
              <a:rPr lang="en-GB" b="0" dirty="0"/>
            </a:br>
            <a:r>
              <a:rPr lang="en-GB" b="0" dirty="0"/>
              <a:t>8.  We are protecting the law.</a:t>
            </a:r>
            <a:br>
              <a:rPr lang="en-GB" b="1" dirty="0"/>
            </a:br>
            <a:br>
              <a:rPr lang="en-GB" dirty="0"/>
            </a:br>
            <a:r>
              <a:rPr lang="en-GB" b="1" baseline="0" dirty="0"/>
              <a:t>Word frequency (1 is the most frequent word in German): </a:t>
            </a:r>
            <a:br>
              <a:rPr lang="en-GB" baseline="0" dirty="0"/>
            </a:br>
            <a:r>
              <a:rPr lang="en-GB" baseline="0" dirty="0" err="1"/>
              <a:t>gratulieren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0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the verbs forms of sein and haben in the present tense and present </a:t>
            </a:r>
            <a:r>
              <a:rPr lang="en-GB" b="1" i="1" dirty="0" err="1"/>
              <a:t>ihr</a:t>
            </a:r>
            <a:r>
              <a:rPr lang="en-GB" b="1" i="1" dirty="0"/>
              <a:t> </a:t>
            </a:r>
            <a:r>
              <a:rPr lang="en-GB" b="1" i="1" dirty="0" err="1"/>
              <a:t>seid</a:t>
            </a:r>
            <a:r>
              <a:rPr lang="en-GB" b="1" i="1" dirty="0"/>
              <a:t> </a:t>
            </a:r>
            <a:r>
              <a:rPr lang="en-GB" b="0" dirty="0"/>
              <a:t>and </a:t>
            </a:r>
            <a:r>
              <a:rPr lang="en-GB" b="1" i="1" dirty="0" err="1"/>
              <a:t>ihr</a:t>
            </a:r>
            <a:r>
              <a:rPr lang="en-GB" b="1" i="1" dirty="0"/>
              <a:t> </a:t>
            </a:r>
            <a:r>
              <a:rPr lang="en-GB" b="1" i="1" dirty="0" err="1"/>
              <a:t>habt</a:t>
            </a:r>
            <a:r>
              <a:rPr lang="en-GB" b="0" dirty="0"/>
              <a:t>.</a:t>
            </a:r>
            <a:br>
              <a:rPr lang="en-GB" b="0" dirty="0"/>
            </a:br>
            <a:br>
              <a:rPr lang="en-GB" b="0" dirty="0"/>
            </a:br>
            <a:r>
              <a:rPr lang="en-GB" b="0" dirty="0"/>
              <a:t>Note: Students also revisited </a:t>
            </a:r>
            <a:r>
              <a:rPr lang="en-GB" b="1" i="1" dirty="0"/>
              <a:t>sein</a:t>
            </a:r>
            <a:r>
              <a:rPr lang="en-GB" b="0" dirty="0"/>
              <a:t> forms last week.</a:t>
            </a:r>
            <a:br>
              <a:rPr lang="en-GB" b="0" dirty="0"/>
            </a:br>
            <a:br>
              <a:rPr lang="en-GB" b="0" dirty="0"/>
            </a:br>
            <a:r>
              <a:rPr lang="en-GB" b="1" dirty="0"/>
              <a:t>Procedure:</a:t>
            </a:r>
            <a:br>
              <a:rPr lang="en-GB" dirty="0"/>
            </a:br>
            <a:r>
              <a:rPr lang="en-GB" dirty="0"/>
              <a:t>1. Click to present the information.</a:t>
            </a:r>
          </a:p>
          <a:p>
            <a:r>
              <a:rPr lang="en-GB" dirty="0"/>
              <a:t>2. Elicit the previously taught forms of </a:t>
            </a:r>
            <a:r>
              <a:rPr lang="en-GB" b="1" i="1" dirty="0"/>
              <a:t>sein</a:t>
            </a:r>
            <a:r>
              <a:rPr lang="en-GB" dirty="0"/>
              <a:t> in the present tense, and their meanings and present </a:t>
            </a:r>
            <a:r>
              <a:rPr lang="en-GB" b="1" i="1" dirty="0" err="1"/>
              <a:t>ihr</a:t>
            </a:r>
            <a:r>
              <a:rPr lang="en-GB" b="1" i="1" dirty="0"/>
              <a:t> </a:t>
            </a:r>
            <a:r>
              <a:rPr lang="en-GB" b="1" i="1" dirty="0" err="1"/>
              <a:t>seid</a:t>
            </a:r>
            <a:r>
              <a:rPr lang="en-GB" dirty="0"/>
              <a:t>.</a:t>
            </a:r>
            <a:br>
              <a:rPr lang="en-GB" dirty="0"/>
            </a:br>
            <a:r>
              <a:rPr lang="en-GB" dirty="0"/>
              <a:t>3. Elicit the previously taught forms of </a:t>
            </a:r>
            <a:r>
              <a:rPr lang="en-GB" b="1" i="1" dirty="0"/>
              <a:t>haben</a:t>
            </a:r>
            <a:r>
              <a:rPr lang="en-GB" dirty="0"/>
              <a:t> in the present tense, and their meanings and present </a:t>
            </a:r>
            <a:r>
              <a:rPr lang="en-GB" b="1" i="1" dirty="0" err="1"/>
              <a:t>ihr</a:t>
            </a:r>
            <a:r>
              <a:rPr lang="en-GB" b="1" i="1" dirty="0"/>
              <a:t> </a:t>
            </a:r>
            <a:r>
              <a:rPr lang="en-GB" b="1" i="1" dirty="0" err="1"/>
              <a:t>habt</a:t>
            </a:r>
            <a:r>
              <a:rPr lang="en-GB" dirty="0"/>
              <a:t>.</a:t>
            </a:r>
            <a:br>
              <a:rPr lang="en-GB" dirty="0"/>
            </a:br>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 to practise aural comprehension of </a:t>
            </a:r>
            <a:r>
              <a:rPr lang="en-GB" b="0" i="1" dirty="0" err="1"/>
              <a:t>seid</a:t>
            </a:r>
            <a:r>
              <a:rPr lang="en-GB" b="0" i="1" dirty="0"/>
              <a:t> </a:t>
            </a:r>
            <a:r>
              <a:rPr lang="en-GB" b="0" i="0" dirty="0"/>
              <a:t>and </a:t>
            </a:r>
            <a:r>
              <a:rPr lang="en-GB" b="0" i="1" dirty="0" err="1"/>
              <a:t>habt</a:t>
            </a:r>
            <a:r>
              <a:rPr lang="en-GB" b="0" i="0" dirty="0"/>
              <a:t> and this week’s vocabulary in context.</a:t>
            </a:r>
            <a:br>
              <a:rPr lang="en-GB" dirty="0"/>
            </a:br>
            <a:br>
              <a:rPr lang="en-GB" dirty="0"/>
            </a:br>
            <a:r>
              <a:rPr lang="en-GB" dirty="0"/>
              <a:t>The King is keen to know how preparations for receiving the guest are going.</a:t>
            </a:r>
          </a:p>
          <a:p>
            <a:endParaRPr lang="en-GB" dirty="0"/>
          </a:p>
          <a:p>
            <a:r>
              <a:rPr lang="en-GB" b="1" dirty="0"/>
              <a:t>Procedure:</a:t>
            </a:r>
            <a:br>
              <a:rPr lang="en-GB" dirty="0"/>
            </a:br>
            <a:r>
              <a:rPr lang="en-GB" dirty="0"/>
              <a:t>1. Click on the numbers to hear each question. The verb is missing.</a:t>
            </a:r>
            <a:br>
              <a:rPr lang="en-GB" dirty="0"/>
            </a:br>
            <a:r>
              <a:rPr lang="en-GB" dirty="0"/>
              <a:t>2. Students write </a:t>
            </a:r>
            <a:r>
              <a:rPr lang="en-GB" i="1" dirty="0" err="1"/>
              <a:t>seid</a:t>
            </a:r>
            <a:r>
              <a:rPr lang="en-GB" dirty="0"/>
              <a:t> or </a:t>
            </a:r>
            <a:r>
              <a:rPr lang="en-GB" i="1" dirty="0" err="1"/>
              <a:t>habt</a:t>
            </a:r>
            <a:r>
              <a:rPr lang="en-GB" i="1" dirty="0"/>
              <a:t> </a:t>
            </a:r>
            <a:r>
              <a:rPr lang="en-GB" dirty="0"/>
              <a:t>and the question meaning.</a:t>
            </a:r>
          </a:p>
          <a:p>
            <a:r>
              <a:rPr lang="en-GB" dirty="0"/>
              <a:t>2. Click to reveal and check answers.</a:t>
            </a:r>
          </a:p>
          <a:p>
            <a:endParaRPr lang="en-GB" dirty="0"/>
          </a:p>
          <a:p>
            <a:r>
              <a:rPr lang="en-GB" b="1" dirty="0"/>
              <a:t>Transcript:</a:t>
            </a:r>
            <a:br>
              <a:rPr lang="en-GB" dirty="0"/>
            </a:br>
            <a:r>
              <a:rPr lang="de-DE" sz="1200" kern="1200" dirty="0">
                <a:solidFill>
                  <a:schemeClr val="tx1"/>
                </a:solidFill>
                <a:effectLst/>
                <a:latin typeface="+mn-lt"/>
                <a:ea typeface="+mn-ea"/>
                <a:cs typeface="+mn-cs"/>
              </a:rPr>
              <a:t>1. Also, wie geht‘s? Ihr scheint müde. [Seid] ihr schon fertig?</a:t>
            </a:r>
          </a:p>
          <a:p>
            <a:r>
              <a:rPr lang="de-DE"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genug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Holz</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das Feuer?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lieb</a:t>
            </a:r>
            <a:r>
              <a:rPr lang="en-GB" sz="1200" kern="1200" dirty="0">
                <a:solidFill>
                  <a:schemeClr val="tx1"/>
                </a:solidFill>
                <a:effectLst/>
                <a:latin typeface="+mn-lt"/>
                <a:ea typeface="+mn-ea"/>
                <a:cs typeface="+mn-cs"/>
              </a:rPr>
              <a:t>. Ok…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schon</a:t>
            </a:r>
            <a:r>
              <a:rPr lang="en-GB" sz="1200" kern="1200" dirty="0">
                <a:solidFill>
                  <a:schemeClr val="tx1"/>
                </a:solidFill>
                <a:effectLst/>
                <a:latin typeface="+mn-lt"/>
                <a:ea typeface="+mn-ea"/>
                <a:cs typeface="+mn-cs"/>
              </a:rPr>
              <a:t> das </a:t>
            </a:r>
            <a:r>
              <a:rPr lang="en-GB" sz="1200" kern="1200" dirty="0" err="1">
                <a:solidFill>
                  <a:schemeClr val="tx1"/>
                </a:solidFill>
                <a:effectLst/>
                <a:latin typeface="+mn-lt"/>
                <a:ea typeface="+mn-ea"/>
                <a:cs typeface="+mn-cs"/>
              </a:rPr>
              <a:t>Fleisch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wahr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Woher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Blätter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Habt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müde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Arme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Seid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krank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was?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Seid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heute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Dienst</a:t>
            </a:r>
            <a:r>
              <a:rPr lang="en-GB" sz="1200" kern="1200" dirty="0">
                <a:solidFill>
                  <a:schemeClr val="tx1"/>
                </a:solidFill>
                <a:effectLst/>
                <a:latin typeface="+mn-lt"/>
                <a:ea typeface="+mn-ea"/>
                <a:cs typeface="+mn-cs"/>
              </a:rPr>
              <a:t>?!</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fertig</a:t>
            </a:r>
            <a:r>
              <a:rPr lang="en-GB" baseline="0" dirty="0"/>
              <a:t> [717 (2011 list)] Diener [4476]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19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du / Sie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Revisiting verbs with direct and indirect objects</a:t>
            </a:r>
            <a:br>
              <a:rPr lang="en-GB" sz="1200" b="0" dirty="0"/>
            </a:br>
            <a:r>
              <a:rPr lang="en-GB" sz="1200" b="0" dirty="0"/>
              <a:t>Revisit SSC [o] and [ö]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ihr</a:t>
            </a:r>
            <a:r>
              <a:rPr lang="en-GB" sz="1200" b="0" i="0" u="none" strike="noStrike" kern="1200" cap="none" baseline="30000" dirty="0">
                <a:solidFill>
                  <a:schemeClr val="tx1"/>
                </a:solidFill>
                <a:effectLst/>
                <a:latin typeface="+mn-lt"/>
                <a:ea typeface="Calibri"/>
                <a:cs typeface="Calibri"/>
                <a:sym typeface="Calibri"/>
              </a:rPr>
              <a:t>4</a:t>
            </a:r>
            <a:r>
              <a:rPr lang="en-GB" sz="1200" b="0" i="0" u="none" strike="noStrike" kern="1200" cap="none" dirty="0">
                <a:solidFill>
                  <a:schemeClr val="tx1"/>
                </a:solidFill>
                <a:effectLst/>
                <a:latin typeface="+mn-lt"/>
                <a:ea typeface="Calibri"/>
                <a:cs typeface="Calibri"/>
                <a:sym typeface="Calibri"/>
              </a:rPr>
              <a:t> [27] </a:t>
            </a:r>
            <a:r>
              <a:rPr lang="en-GB" sz="1200" b="0" i="0" u="none" strike="noStrike" kern="1200" cap="none" dirty="0" err="1">
                <a:solidFill>
                  <a:schemeClr val="tx1"/>
                </a:solidFill>
                <a:effectLst/>
                <a:latin typeface="+mn-lt"/>
                <a:ea typeface="Calibri"/>
                <a:cs typeface="Calibri"/>
                <a:sym typeface="Calibri"/>
              </a:rPr>
              <a:t>dienen</a:t>
            </a:r>
            <a:r>
              <a:rPr lang="en-GB" sz="1200" b="0" i="0" u="none" strike="noStrike" kern="1200" cap="none" dirty="0">
                <a:solidFill>
                  <a:schemeClr val="tx1"/>
                </a:solidFill>
                <a:effectLst/>
                <a:latin typeface="+mn-lt"/>
                <a:ea typeface="Calibri"/>
                <a:cs typeface="Calibri"/>
                <a:sym typeface="Calibri"/>
              </a:rPr>
              <a:t> [684]  </a:t>
            </a:r>
            <a:r>
              <a:rPr lang="en-GB" sz="1200" b="0" i="0" u="none" strike="noStrike" kern="1200" cap="none" dirty="0" err="1">
                <a:solidFill>
                  <a:schemeClr val="tx1"/>
                </a:solidFill>
                <a:effectLst/>
                <a:latin typeface="+mn-lt"/>
                <a:ea typeface="Calibri"/>
                <a:cs typeface="Calibri"/>
                <a:sym typeface="Calibri"/>
              </a:rPr>
              <a:t>erwarten</a:t>
            </a:r>
            <a:r>
              <a:rPr lang="en-GB" sz="1200" b="0" i="0" u="none" strike="noStrike" kern="1200" cap="none" dirty="0">
                <a:solidFill>
                  <a:schemeClr val="tx1"/>
                </a:solidFill>
                <a:effectLst/>
                <a:latin typeface="+mn-lt"/>
                <a:ea typeface="Calibri"/>
                <a:cs typeface="Calibri"/>
                <a:sym typeface="Calibri"/>
              </a:rPr>
              <a:t> [387] </a:t>
            </a:r>
            <a:r>
              <a:rPr lang="en-GB" sz="1200" b="0" i="0" u="none" strike="noStrike" kern="1200" cap="none" dirty="0" err="1">
                <a:solidFill>
                  <a:schemeClr val="tx1"/>
                </a:solidFill>
                <a:effectLst/>
                <a:latin typeface="+mn-lt"/>
                <a:ea typeface="Calibri"/>
                <a:cs typeface="Calibri"/>
                <a:sym typeface="Calibri"/>
              </a:rPr>
              <a:t>feiern</a:t>
            </a:r>
            <a:r>
              <a:rPr lang="en-GB" sz="1200" b="0" i="0" u="none" strike="noStrike" kern="1200" cap="none" dirty="0">
                <a:solidFill>
                  <a:schemeClr val="tx1"/>
                </a:solidFill>
                <a:effectLst/>
                <a:latin typeface="+mn-lt"/>
                <a:ea typeface="Calibri"/>
                <a:cs typeface="Calibri"/>
                <a:sym typeface="Calibri"/>
              </a:rPr>
              <a:t> [869] </a:t>
            </a:r>
            <a:r>
              <a:rPr lang="en-GB" sz="1200" b="0" i="0" u="none" strike="noStrike" kern="1200" cap="none" dirty="0" err="1">
                <a:solidFill>
                  <a:schemeClr val="tx1"/>
                </a:solidFill>
                <a:effectLst/>
                <a:latin typeface="+mn-lt"/>
                <a:ea typeface="Calibri"/>
                <a:cs typeface="Calibri"/>
                <a:sym typeface="Calibri"/>
              </a:rPr>
              <a:t>sammeln</a:t>
            </a:r>
            <a:r>
              <a:rPr lang="en-GB" sz="1200" b="0" i="0" u="none" strike="noStrike" kern="1200" cap="none" dirty="0">
                <a:solidFill>
                  <a:schemeClr val="tx1"/>
                </a:solidFill>
                <a:effectLst/>
                <a:latin typeface="+mn-lt"/>
                <a:ea typeface="Calibri"/>
                <a:cs typeface="Calibri"/>
                <a:sym typeface="Calibri"/>
              </a:rPr>
              <a:t> [1219] </a:t>
            </a:r>
            <a:r>
              <a:rPr lang="en-GB" sz="1200" b="0" i="0" u="none" strike="noStrike" kern="1200" cap="none" dirty="0" err="1">
                <a:solidFill>
                  <a:schemeClr val="tx1"/>
                </a:solidFill>
                <a:effectLst/>
                <a:latin typeface="+mn-lt"/>
                <a:ea typeface="Calibri"/>
                <a:cs typeface="Calibri"/>
                <a:sym typeface="Calibri"/>
              </a:rPr>
              <a:t>ihr</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seid</a:t>
            </a:r>
            <a:r>
              <a:rPr lang="en-GB" sz="1200" b="0" i="0" u="none" strike="noStrike" kern="1200" cap="none" dirty="0">
                <a:solidFill>
                  <a:schemeClr val="tx1"/>
                </a:solidFill>
                <a:effectLst/>
                <a:latin typeface="+mn-lt"/>
                <a:ea typeface="Calibri"/>
                <a:cs typeface="Calibri"/>
                <a:sym typeface="Calibri"/>
              </a:rPr>
              <a:t> [27/4] Ende [183] </a:t>
            </a:r>
            <a:r>
              <a:rPr lang="en-GB" sz="1200" b="0" i="0" u="none" strike="noStrike" kern="1200" cap="none" dirty="0" err="1">
                <a:solidFill>
                  <a:schemeClr val="tx1"/>
                </a:solidFill>
                <a:effectLst/>
                <a:latin typeface="+mn-lt"/>
                <a:ea typeface="Calibri"/>
                <a:cs typeface="Calibri"/>
                <a:sym typeface="Calibri"/>
              </a:rPr>
              <a:t>Dienst</a:t>
            </a:r>
            <a:r>
              <a:rPr lang="en-GB" sz="1200" b="0" i="0" u="none" strike="noStrike" kern="1200" cap="none" dirty="0">
                <a:solidFill>
                  <a:schemeClr val="tx1"/>
                </a:solidFill>
                <a:effectLst/>
                <a:latin typeface="+mn-lt"/>
                <a:ea typeface="Calibri"/>
                <a:cs typeface="Calibri"/>
                <a:sym typeface="Calibri"/>
              </a:rPr>
              <a:t> [1558] Feuer [1576] Gast [576] </a:t>
            </a:r>
            <a:r>
              <a:rPr lang="en-GB" sz="1200" b="0" i="0" u="none" strike="noStrike" kern="1200" cap="none" dirty="0" err="1">
                <a:solidFill>
                  <a:schemeClr val="tx1"/>
                </a:solidFill>
                <a:effectLst/>
                <a:latin typeface="+mn-lt"/>
                <a:ea typeface="Calibri"/>
                <a:cs typeface="Calibri"/>
                <a:sym typeface="Calibri"/>
              </a:rPr>
              <a:t>Holz</a:t>
            </a:r>
            <a:r>
              <a:rPr lang="en-GB" sz="1200" b="0" i="0" u="none" strike="noStrike" kern="1200" cap="none" dirty="0">
                <a:solidFill>
                  <a:schemeClr val="tx1"/>
                </a:solidFill>
                <a:effectLst/>
                <a:latin typeface="+mn-lt"/>
                <a:ea typeface="Calibri"/>
                <a:cs typeface="Calibri"/>
                <a:sym typeface="Calibri"/>
              </a:rPr>
              <a:t> [2221] </a:t>
            </a:r>
            <a:r>
              <a:rPr lang="en-GB" sz="1200" b="0" i="0" u="none" strike="noStrike" kern="1200" cap="none" dirty="0" err="1">
                <a:solidFill>
                  <a:schemeClr val="tx1"/>
                </a:solidFill>
                <a:effectLst/>
                <a:latin typeface="+mn-lt"/>
                <a:ea typeface="Calibri"/>
                <a:cs typeface="Calibri"/>
                <a:sym typeface="Calibri"/>
              </a:rPr>
              <a:t>woher</a:t>
            </a:r>
            <a:r>
              <a:rPr lang="en-GB" sz="1200" b="0" i="0" u="none" strike="noStrike" kern="1200" cap="none" dirty="0">
                <a:solidFill>
                  <a:schemeClr val="tx1"/>
                </a:solidFill>
                <a:effectLst/>
                <a:latin typeface="+mn-lt"/>
                <a:ea typeface="Calibri"/>
                <a:cs typeface="Calibri"/>
                <a:sym typeface="Calibri"/>
              </a:rPr>
              <a:t> [1494]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8.3.2.4 (revisit)</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fassen</a:t>
            </a:r>
            <a:r>
              <a:rPr lang="en-GB" sz="1200" b="0" i="0" u="none" strike="noStrike" kern="1200" cap="none" dirty="0">
                <a:solidFill>
                  <a:schemeClr val="tx1"/>
                </a:solidFill>
                <a:effectLst/>
                <a:latin typeface="+mn-lt"/>
                <a:ea typeface="Calibri"/>
                <a:cs typeface="Calibri"/>
                <a:sym typeface="Calibri"/>
              </a:rPr>
              <a:t> [1144] </a:t>
            </a:r>
            <a:r>
              <a:rPr lang="en-GB" sz="1200" b="0" i="0" u="none" strike="noStrike" kern="1200" cap="none" dirty="0" err="1">
                <a:solidFill>
                  <a:schemeClr val="tx1"/>
                </a:solidFill>
                <a:effectLst/>
                <a:latin typeface="+mn-lt"/>
                <a:ea typeface="Calibri"/>
                <a:cs typeface="Calibri"/>
                <a:sym typeface="Calibri"/>
              </a:rPr>
              <a:t>führen</a:t>
            </a:r>
            <a:r>
              <a:rPr lang="en-GB" sz="1200" b="0" i="0" u="none" strike="noStrike" kern="1200" cap="none" dirty="0">
                <a:solidFill>
                  <a:schemeClr val="tx1"/>
                </a:solidFill>
                <a:effectLst/>
                <a:latin typeface="+mn-lt"/>
                <a:ea typeface="Calibri"/>
                <a:cs typeface="Calibri"/>
                <a:sym typeface="Calibri"/>
              </a:rPr>
              <a:t> [162] </a:t>
            </a:r>
            <a:r>
              <a:rPr lang="en-GB" sz="1200" b="0" i="0" u="none" strike="noStrike" kern="1200" cap="none" dirty="0" err="1">
                <a:solidFill>
                  <a:schemeClr val="tx1"/>
                </a:solidFill>
                <a:effectLst/>
                <a:latin typeface="+mn-lt"/>
                <a:ea typeface="Calibri"/>
                <a:cs typeface="Calibri"/>
                <a:sym typeface="Calibri"/>
              </a:rPr>
              <a:t>scheinen</a:t>
            </a:r>
            <a:r>
              <a:rPr lang="en-GB" sz="1200" b="0" i="0" u="none" strike="noStrike" kern="1200" cap="none" dirty="0">
                <a:solidFill>
                  <a:schemeClr val="tx1"/>
                </a:solidFill>
                <a:effectLst/>
                <a:latin typeface="+mn-lt"/>
                <a:ea typeface="Calibri"/>
                <a:cs typeface="Calibri"/>
                <a:sym typeface="Calibri"/>
              </a:rPr>
              <a:t> [275] </a:t>
            </a:r>
            <a:r>
              <a:rPr lang="en-GB" sz="1200" b="0" i="0" u="none" strike="noStrike" kern="1200" cap="none" dirty="0" err="1">
                <a:solidFill>
                  <a:schemeClr val="tx1"/>
                </a:solidFill>
                <a:effectLst/>
                <a:latin typeface="+mn-lt"/>
                <a:ea typeface="Calibri"/>
                <a:cs typeface="Calibri"/>
                <a:sym typeface="Calibri"/>
              </a:rPr>
              <a:t>versprechen</a:t>
            </a:r>
            <a:r>
              <a:rPr lang="en-GB" sz="1200" b="0" i="0" u="none" strike="noStrike" kern="1200" cap="none" dirty="0">
                <a:solidFill>
                  <a:schemeClr val="tx1"/>
                </a:solidFill>
                <a:effectLst/>
                <a:latin typeface="+mn-lt"/>
                <a:ea typeface="Calibri"/>
                <a:cs typeface="Calibri"/>
                <a:sym typeface="Calibri"/>
              </a:rPr>
              <a:t> [1056] </a:t>
            </a:r>
            <a:r>
              <a:rPr lang="en-GB" sz="1200" b="0" i="0" u="none" strike="noStrike" kern="1200" cap="none" dirty="0" err="1">
                <a:solidFill>
                  <a:schemeClr val="tx1"/>
                </a:solidFill>
                <a:effectLst/>
                <a:latin typeface="+mn-lt"/>
                <a:ea typeface="Calibri"/>
                <a:cs typeface="Calibri"/>
                <a:sym typeface="Calibri"/>
              </a:rPr>
              <a:t>warten</a:t>
            </a:r>
            <a:r>
              <a:rPr lang="en-GB" sz="1200" b="0" i="0" u="none" strike="noStrike" kern="1200" cap="none" dirty="0">
                <a:solidFill>
                  <a:schemeClr val="tx1"/>
                </a:solidFill>
                <a:effectLst/>
                <a:latin typeface="+mn-lt"/>
                <a:ea typeface="Calibri"/>
                <a:cs typeface="Calibri"/>
                <a:sym typeface="Calibri"/>
              </a:rPr>
              <a:t> [364] </a:t>
            </a:r>
            <a:r>
              <a:rPr lang="en-GB" sz="1200" b="0" i="0" u="none" strike="noStrike" kern="1200" cap="none" dirty="0" err="1">
                <a:solidFill>
                  <a:schemeClr val="tx1"/>
                </a:solidFill>
                <a:effectLst/>
                <a:latin typeface="+mn-lt"/>
                <a:ea typeface="Calibri"/>
                <a:cs typeface="Calibri"/>
                <a:sym typeface="Calibri"/>
              </a:rPr>
              <a:t>mancher</a:t>
            </a:r>
            <a:r>
              <a:rPr lang="en-GB" sz="1200" b="0" i="0" u="none" strike="noStrike" kern="1200" cap="none" dirty="0">
                <a:solidFill>
                  <a:schemeClr val="tx1"/>
                </a:solidFill>
                <a:effectLst/>
                <a:latin typeface="+mn-lt"/>
                <a:ea typeface="Calibri"/>
                <a:cs typeface="Calibri"/>
                <a:sym typeface="Calibri"/>
              </a:rPr>
              <a:t>, manche, manches [433] Arm [527] Blatt [1270] König [1087] Sohn [596] </a:t>
            </a:r>
            <a:r>
              <a:rPr lang="en-GB" sz="1200" b="0" i="0" u="none" strike="noStrike" kern="1200" cap="none" dirty="0" err="1">
                <a:solidFill>
                  <a:schemeClr val="tx1"/>
                </a:solidFill>
                <a:effectLst/>
                <a:latin typeface="+mn-lt"/>
                <a:ea typeface="Calibri"/>
                <a:cs typeface="Calibri"/>
                <a:sym typeface="Calibri"/>
              </a:rPr>
              <a:t>Tochter</a:t>
            </a:r>
            <a:r>
              <a:rPr lang="en-GB" sz="1200" b="0" i="0" u="none" strike="noStrike" kern="1200" cap="none" dirty="0">
                <a:solidFill>
                  <a:schemeClr val="tx1"/>
                </a:solidFill>
                <a:effectLst/>
                <a:latin typeface="+mn-lt"/>
                <a:ea typeface="Calibri"/>
                <a:cs typeface="Calibri"/>
                <a:sym typeface="Calibri"/>
              </a:rPr>
              <a:t> [694] </a:t>
            </a:r>
            <a:r>
              <a:rPr lang="en-GB" sz="1200" b="0" i="0" u="none" strike="noStrike" kern="1200" cap="none" dirty="0" err="1">
                <a:solidFill>
                  <a:schemeClr val="tx1"/>
                </a:solidFill>
                <a:effectLst/>
                <a:latin typeface="+mn-lt"/>
                <a:ea typeface="Calibri"/>
                <a:cs typeface="Calibri"/>
                <a:sym typeface="Calibri"/>
              </a:rPr>
              <a:t>lieb</a:t>
            </a:r>
            <a:r>
              <a:rPr lang="en-GB" sz="1200" b="0" i="0" u="none" strike="noStrike" kern="1200" cap="none" dirty="0">
                <a:solidFill>
                  <a:schemeClr val="tx1"/>
                </a:solidFill>
                <a:effectLst/>
                <a:latin typeface="+mn-lt"/>
                <a:ea typeface="Calibri"/>
                <a:cs typeface="Calibri"/>
                <a:sym typeface="Calibri"/>
              </a:rPr>
              <a:t> [897] tot [513] warm [1281] </a:t>
            </a:r>
            <a:r>
              <a:rPr lang="en-GB" sz="1200" b="0" i="0" u="none" strike="noStrike" kern="1200" cap="none" dirty="0" err="1">
                <a:solidFill>
                  <a:schemeClr val="tx1"/>
                </a:solidFill>
                <a:effectLst/>
                <a:latin typeface="+mn-lt"/>
                <a:ea typeface="Calibri"/>
                <a:cs typeface="Calibri"/>
                <a:sym typeface="Calibri"/>
              </a:rPr>
              <a:t>wohl</a:t>
            </a:r>
            <a:r>
              <a:rPr lang="en-GB" sz="1200" b="0" i="0" u="none" strike="noStrike" kern="1200" cap="none" dirty="0">
                <a:solidFill>
                  <a:schemeClr val="tx1"/>
                </a:solidFill>
                <a:effectLst/>
                <a:latin typeface="+mn-lt"/>
                <a:ea typeface="Calibri"/>
                <a:cs typeface="Calibri"/>
                <a:sym typeface="Calibri"/>
              </a:rPr>
              <a:t> [261] gar [165]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8.3.1.1 (revisit) </a:t>
            </a:r>
            <a:r>
              <a:rPr lang="en-GB" sz="1200" b="0" i="0" u="none" strike="noStrike" kern="1200" cap="none" baseline="0" dirty="0" err="1">
                <a:solidFill>
                  <a:schemeClr val="tx1"/>
                </a:solidFill>
                <a:effectLst/>
                <a:latin typeface="+mn-lt"/>
                <a:ea typeface="Calibri"/>
                <a:cs typeface="Calibri"/>
                <a:sym typeface="Calibri"/>
              </a:rPr>
              <a:t>hängen</a:t>
            </a:r>
            <a:r>
              <a:rPr lang="en-GB" sz="1200" b="0" i="0" u="none" strike="noStrike" kern="1200" cap="none" baseline="0" dirty="0">
                <a:solidFill>
                  <a:schemeClr val="tx1"/>
                </a:solidFill>
                <a:effectLst/>
                <a:latin typeface="+mn-lt"/>
                <a:ea typeface="Calibri"/>
                <a:cs typeface="Calibri"/>
                <a:sym typeface="Calibri"/>
              </a:rPr>
              <a:t> [590] </a:t>
            </a:r>
            <a:r>
              <a:rPr lang="en-GB" sz="1200" b="0" i="0" u="none" strike="noStrike" kern="1200" cap="none" baseline="0" dirty="0" err="1">
                <a:solidFill>
                  <a:schemeClr val="tx1"/>
                </a:solidFill>
                <a:effectLst/>
                <a:latin typeface="+mn-lt"/>
                <a:ea typeface="Calibri"/>
                <a:cs typeface="Calibri"/>
                <a:sym typeface="Calibri"/>
              </a:rPr>
              <a:t>schützen</a:t>
            </a:r>
            <a:r>
              <a:rPr lang="en-GB" sz="1200" b="0" i="0" u="none" strike="noStrike" kern="1200" cap="none" baseline="0" dirty="0">
                <a:solidFill>
                  <a:schemeClr val="tx1"/>
                </a:solidFill>
                <a:effectLst/>
                <a:latin typeface="+mn-lt"/>
                <a:ea typeface="Calibri"/>
                <a:cs typeface="Calibri"/>
                <a:sym typeface="Calibri"/>
              </a:rPr>
              <a:t> [996] </a:t>
            </a:r>
            <a:r>
              <a:rPr lang="en-GB" sz="1200" b="0" i="0" u="none" strike="noStrike" kern="1200" cap="none" baseline="0" dirty="0" err="1">
                <a:solidFill>
                  <a:schemeClr val="tx1"/>
                </a:solidFill>
                <a:effectLst/>
                <a:latin typeface="+mn-lt"/>
                <a:ea typeface="Calibri"/>
                <a:cs typeface="Calibri"/>
                <a:sym typeface="Calibri"/>
              </a:rPr>
              <a:t>verdienen</a:t>
            </a:r>
            <a:r>
              <a:rPr lang="en-GB" sz="1200" b="0" i="0" u="none" strike="noStrike" kern="1200" cap="none" baseline="0" dirty="0">
                <a:solidFill>
                  <a:schemeClr val="tx1"/>
                </a:solidFill>
                <a:effectLst/>
                <a:latin typeface="+mn-lt"/>
                <a:ea typeface="Calibri"/>
                <a:cs typeface="Calibri"/>
                <a:sym typeface="Calibri"/>
              </a:rPr>
              <a:t> [835] Angriff [1489] </a:t>
            </a:r>
            <a:r>
              <a:rPr lang="en-GB" sz="1200" b="0" i="0" u="none" strike="noStrike" kern="1200" cap="none" baseline="0" dirty="0" err="1">
                <a:solidFill>
                  <a:schemeClr val="tx1"/>
                </a:solidFill>
                <a:effectLst/>
                <a:latin typeface="+mn-lt"/>
                <a:ea typeface="Calibri"/>
                <a:cs typeface="Calibri"/>
                <a:sym typeface="Calibri"/>
              </a:rPr>
              <a:t>Daten</a:t>
            </a:r>
            <a:r>
              <a:rPr lang="en-GB" sz="1200" b="0" i="0" u="none" strike="noStrike" kern="1200" cap="none" baseline="0" dirty="0">
                <a:solidFill>
                  <a:schemeClr val="tx1"/>
                </a:solidFill>
                <a:effectLst/>
                <a:latin typeface="+mn-lt"/>
                <a:ea typeface="Calibri"/>
                <a:cs typeface="Calibri"/>
                <a:sym typeface="Calibri"/>
              </a:rPr>
              <a:t> [574] Euro [207] </a:t>
            </a:r>
            <a:r>
              <a:rPr lang="en-GB" sz="1200" b="0" i="0" u="none" strike="noStrike" kern="1200" cap="none" baseline="0" dirty="0" err="1">
                <a:solidFill>
                  <a:schemeClr val="tx1"/>
                </a:solidFill>
                <a:effectLst/>
                <a:latin typeface="+mn-lt"/>
                <a:ea typeface="Calibri"/>
                <a:cs typeface="Calibri"/>
                <a:sym typeface="Calibri"/>
              </a:rPr>
              <a:t>Gesetz</a:t>
            </a:r>
            <a:r>
              <a:rPr lang="en-GB" sz="1200" b="0" i="0" u="none" strike="noStrike" kern="1200" cap="none" baseline="0" dirty="0">
                <a:solidFill>
                  <a:schemeClr val="tx1"/>
                </a:solidFill>
                <a:effectLst/>
                <a:latin typeface="+mn-lt"/>
                <a:ea typeface="Calibri"/>
                <a:cs typeface="Calibri"/>
                <a:sym typeface="Calibri"/>
              </a:rPr>
              <a:t> [578] </a:t>
            </a:r>
            <a:r>
              <a:rPr lang="en-GB" sz="1200" b="0" i="0" u="none" strike="noStrike" kern="1200" cap="none" baseline="0" dirty="0" err="1">
                <a:solidFill>
                  <a:schemeClr val="tx1"/>
                </a:solidFill>
                <a:effectLst/>
                <a:latin typeface="+mn-lt"/>
                <a:ea typeface="Calibri"/>
                <a:cs typeface="Calibri"/>
                <a:sym typeface="Calibri"/>
              </a:rPr>
              <a:t>Milliarde</a:t>
            </a:r>
            <a:r>
              <a:rPr lang="en-GB" sz="1200" b="0" i="0" u="none" strike="noStrike" kern="1200" cap="none" baseline="0" dirty="0">
                <a:solidFill>
                  <a:schemeClr val="tx1"/>
                </a:solidFill>
                <a:effectLst/>
                <a:latin typeface="+mn-lt"/>
                <a:ea typeface="Calibri"/>
                <a:cs typeface="Calibri"/>
                <a:sym typeface="Calibri"/>
              </a:rPr>
              <a:t> [453] Million [209] </a:t>
            </a:r>
            <a:r>
              <a:rPr lang="en-GB" sz="1200" b="0" i="0" u="none" strike="noStrike" kern="1200" cap="none" baseline="0" dirty="0" err="1">
                <a:solidFill>
                  <a:schemeClr val="tx1"/>
                </a:solidFill>
                <a:effectLst/>
                <a:latin typeface="+mn-lt"/>
                <a:ea typeface="Calibri"/>
                <a:cs typeface="Calibri"/>
                <a:sym typeface="Calibri"/>
              </a:rPr>
              <a:t>Unternehmen</a:t>
            </a:r>
            <a:r>
              <a:rPr lang="en-GB" sz="1200" b="0" i="0" u="none" strike="noStrike" kern="1200" cap="none" baseline="0" dirty="0">
                <a:solidFill>
                  <a:schemeClr val="tx1"/>
                </a:solidFill>
                <a:effectLst/>
                <a:latin typeface="+mn-lt"/>
                <a:ea typeface="Calibri"/>
                <a:cs typeface="Calibri"/>
                <a:sym typeface="Calibri"/>
              </a:rPr>
              <a:t> [236] Wand [828] an</a:t>
            </a:r>
            <a:r>
              <a:rPr lang="en-GB" sz="1200" b="0" i="0" u="none" strike="noStrike" kern="1200" cap="none" baseline="30000"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[19] </a:t>
            </a:r>
            <a:r>
              <a:rPr lang="en-GB" sz="1200" b="0" i="0" u="none" strike="noStrike" kern="1200" cap="none" baseline="0" dirty="0" err="1">
                <a:solidFill>
                  <a:schemeClr val="tx1"/>
                </a:solidFill>
                <a:effectLst/>
                <a:latin typeface="+mn-lt"/>
                <a:ea typeface="Calibri"/>
                <a:cs typeface="Calibri"/>
                <a:sym typeface="Calibri"/>
              </a:rPr>
              <a:t>gegen</a:t>
            </a:r>
            <a:r>
              <a:rPr lang="en-GB" sz="1200" b="0" i="0" u="none" strike="noStrike" kern="1200" cap="none" baseline="0" dirty="0">
                <a:solidFill>
                  <a:schemeClr val="tx1"/>
                </a:solidFill>
                <a:effectLst/>
                <a:latin typeface="+mn-lt"/>
                <a:ea typeface="Calibri"/>
                <a:cs typeface="Calibri"/>
                <a:sym typeface="Calibri"/>
              </a:rPr>
              <a:t> [104] </a:t>
            </a:r>
            <a:r>
              <a:rPr lang="en-GB" sz="1200" b="0" i="0" u="none" strike="noStrike" kern="1200" cap="none" baseline="0" dirty="0" err="1">
                <a:solidFill>
                  <a:schemeClr val="tx1"/>
                </a:solidFill>
                <a:effectLst/>
                <a:latin typeface="+mn-lt"/>
                <a:ea typeface="Calibri"/>
                <a:cs typeface="Calibri"/>
                <a:sym typeface="Calibri"/>
              </a:rPr>
              <a:t>laut</a:t>
            </a:r>
            <a:r>
              <a:rPr lang="en-GB" sz="1200" b="0" i="0" u="none" strike="noStrike" kern="1200" cap="none" baseline="0" dirty="0">
                <a:solidFill>
                  <a:schemeClr val="tx1"/>
                </a:solidFill>
                <a:effectLst/>
                <a:latin typeface="+mn-lt"/>
                <a:ea typeface="Calibri"/>
                <a:cs typeface="Calibri"/>
                <a:sym typeface="Calibri"/>
              </a:rPr>
              <a:t> [835]</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07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differentiate aurally between [o] and [ö] in unknown words and to encounter the plural forms of four words which appear on this week’s list in the singular form.</a:t>
            </a:r>
            <a:br>
              <a:rPr lang="en-GB" b="0" dirty="0"/>
            </a:br>
            <a:br>
              <a:rPr lang="en-GB" b="0" dirty="0"/>
            </a:br>
            <a:r>
              <a:rPr lang="en-GB" b="1" dirty="0"/>
              <a:t>Procedure:</a:t>
            </a:r>
            <a:br>
              <a:rPr lang="en-GB" dirty="0"/>
            </a:br>
            <a:r>
              <a:rPr lang="en-GB" dirty="0"/>
              <a:t>1. Click to hear the audio for each item.</a:t>
            </a:r>
          </a:p>
          <a:p>
            <a:r>
              <a:rPr lang="en-GB" dirty="0"/>
              <a:t>2. Students write the whole word with the missing SSC.</a:t>
            </a:r>
          </a:p>
          <a:p>
            <a:r>
              <a:rPr lang="en-GB" dirty="0"/>
              <a:t>3. Click to reveal the missing SSC.</a:t>
            </a:r>
            <a:br>
              <a:rPr lang="en-GB" dirty="0"/>
            </a:br>
            <a:r>
              <a:rPr lang="en-GB" dirty="0"/>
              <a:t>4. Elicit the pronunciation from students.</a:t>
            </a:r>
            <a:br>
              <a:rPr lang="en-GB" dirty="0"/>
            </a:br>
            <a:br>
              <a:rPr lang="en-GB" dirty="0"/>
            </a:br>
            <a:r>
              <a:rPr lang="en-GB" dirty="0"/>
              <a:t>Note: to increase the challenge teachers could remove the written prompts and students could write the whole words independently.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Frösche</a:t>
            </a:r>
            <a:br>
              <a:rPr lang="en-GB" dirty="0"/>
            </a:br>
            <a:r>
              <a:rPr lang="en-GB" dirty="0"/>
              <a:t>2. </a:t>
            </a:r>
            <a:r>
              <a:rPr lang="en-GB" dirty="0" err="1"/>
              <a:t>Hölzer</a:t>
            </a:r>
            <a:br>
              <a:rPr lang="en-GB" dirty="0"/>
            </a:br>
            <a:r>
              <a:rPr lang="en-GB" dirty="0"/>
              <a:t>3. </a:t>
            </a:r>
            <a:r>
              <a:rPr lang="en-GB" dirty="0" err="1"/>
              <a:t>Rösser</a:t>
            </a:r>
            <a:br>
              <a:rPr lang="en-GB" dirty="0"/>
            </a:br>
            <a:r>
              <a:rPr lang="en-GB" dirty="0"/>
              <a:t>4. Honig</a:t>
            </a:r>
            <a:br>
              <a:rPr lang="en-GB" dirty="0"/>
            </a:br>
            <a:r>
              <a:rPr lang="en-GB" dirty="0"/>
              <a:t>5. </a:t>
            </a:r>
            <a:r>
              <a:rPr lang="en-GB" dirty="0" err="1"/>
              <a:t>Könige</a:t>
            </a:r>
            <a:br>
              <a:rPr lang="en-GB" dirty="0"/>
            </a:br>
            <a:r>
              <a:rPr lang="en-GB" dirty="0"/>
              <a:t>6. </a:t>
            </a:r>
            <a:r>
              <a:rPr lang="en-GB" dirty="0" err="1"/>
              <a:t>Thron</a:t>
            </a:r>
            <a:br>
              <a:rPr lang="en-GB" dirty="0"/>
            </a:br>
            <a:r>
              <a:rPr lang="en-GB" dirty="0"/>
              <a:t>7. Robe</a:t>
            </a:r>
            <a:br>
              <a:rPr lang="en-GB" dirty="0"/>
            </a:br>
            <a:r>
              <a:rPr lang="en-GB" dirty="0"/>
              <a:t>8. </a:t>
            </a:r>
            <a:r>
              <a:rPr lang="en-GB" dirty="0" err="1"/>
              <a:t>Söhne</a:t>
            </a:r>
            <a:br>
              <a:rPr lang="en-GB" dirty="0"/>
            </a:br>
            <a:r>
              <a:rPr lang="en-GB" dirty="0"/>
              <a:t>9. </a:t>
            </a:r>
            <a:r>
              <a:rPr lang="en-GB" dirty="0" err="1"/>
              <a:t>Kronen</a:t>
            </a:r>
            <a:br>
              <a:rPr lang="en-GB" dirty="0"/>
            </a:br>
            <a:r>
              <a:rPr lang="en-GB" dirty="0"/>
              <a:t>10. </a:t>
            </a:r>
            <a:r>
              <a:rPr lang="en-GB" dirty="0" err="1"/>
              <a:t>Töchter</a:t>
            </a:r>
            <a:br>
              <a:rPr lang="en-GB" dirty="0"/>
            </a:br>
            <a:br>
              <a:rPr lang="en-GB" dirty="0"/>
            </a:br>
            <a:r>
              <a:rPr lang="en-GB" b="1" baseline="0" dirty="0"/>
              <a:t>Word frequency of unknown words (1 is the most frequent word in German): </a:t>
            </a:r>
            <a:br>
              <a:rPr lang="en-GB" baseline="0" dirty="0"/>
            </a:br>
            <a:r>
              <a:rPr lang="en-GB" baseline="0" dirty="0"/>
              <a:t>Frosch [4962] Honig [&gt;5009] Ross [&gt;5009] Robe [&gt;5009] Krone [3743] </a:t>
            </a:r>
            <a:r>
              <a:rPr lang="en-GB" baseline="0" dirty="0" err="1"/>
              <a:t>Thron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3242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read aloud to practise spoken production of </a:t>
            </a:r>
            <a:r>
              <a:rPr lang="en-GB" dirty="0">
                <a:solidFill>
                  <a:schemeClr val="accent5">
                    <a:lumMod val="50000"/>
                  </a:schemeClr>
                </a:solidFill>
                <a:sym typeface="Wingdings" panose="05000000000000000000" pitchFamily="2" charset="2"/>
              </a:rPr>
              <a:t>a, ä, o, ö.</a:t>
            </a:r>
            <a:br>
              <a:rPr lang="en-GB" dirty="0"/>
            </a:br>
            <a:br>
              <a:rPr lang="en-GB" dirty="0"/>
            </a:br>
            <a:r>
              <a:rPr lang="en-GB" b="1" dirty="0"/>
              <a:t>Procedure:</a:t>
            </a:r>
            <a:br>
              <a:rPr lang="en-GB" dirty="0"/>
            </a:br>
            <a:r>
              <a:rPr lang="en-GB" dirty="0"/>
              <a:t>1. Partner B turns away from the board.</a:t>
            </a:r>
          </a:p>
          <a:p>
            <a:r>
              <a:rPr lang="en-GB" dirty="0"/>
              <a:t>2. Click to make the words and images appear for Person A to read out. Person B writes down what Person A says.</a:t>
            </a:r>
          </a:p>
          <a:p>
            <a:r>
              <a:rPr lang="en-GB" dirty="0"/>
              <a:t>3. When all 6 words have been read and transcribed, Person B turns back to the board, and together with Person A, checks their spelling.</a:t>
            </a:r>
          </a:p>
          <a:p>
            <a:r>
              <a:rPr lang="en-GB" dirty="0"/>
              <a:t>4. Students work out meaning of the words using the images as clues – they may need help with this. </a:t>
            </a:r>
          </a:p>
          <a:p>
            <a:r>
              <a:rPr lang="en-GB" dirty="0"/>
              <a:t>5. Swap roles and follow procedure 1 – 5 for the second set of six words.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Lanze</a:t>
            </a:r>
            <a:r>
              <a:rPr lang="en-GB" baseline="0" dirty="0"/>
              <a:t> [&gt;5009] </a:t>
            </a:r>
            <a:r>
              <a:rPr lang="en-GB" baseline="0" dirty="0" err="1"/>
              <a:t>Thron</a:t>
            </a:r>
            <a:r>
              <a:rPr lang="en-GB" baseline="0" dirty="0"/>
              <a:t> [&gt;5009] [4962] Ross [&gt;5009] </a:t>
            </a:r>
            <a:r>
              <a:rPr lang="en-GB" baseline="0" dirty="0" err="1"/>
              <a:t>Kampf</a:t>
            </a:r>
            <a:r>
              <a:rPr lang="en-GB" baseline="0" dirty="0"/>
              <a:t> [867] </a:t>
            </a:r>
            <a:r>
              <a:rPr lang="en-GB" baseline="0" dirty="0" err="1"/>
              <a:t>Gewand</a:t>
            </a:r>
            <a:r>
              <a:rPr lang="en-GB" baseline="0" dirty="0"/>
              <a:t> [&gt;5009] </a:t>
            </a:r>
            <a:r>
              <a:rPr lang="en-GB" baseline="0" dirty="0" err="1"/>
              <a:t>Topf</a:t>
            </a:r>
            <a:r>
              <a:rPr lang="en-GB" baseline="0" dirty="0"/>
              <a:t> [4136] Krone [3743] </a:t>
            </a:r>
            <a:r>
              <a:rPr lang="en-GB" baseline="0" dirty="0" err="1"/>
              <a:t>Waffe</a:t>
            </a:r>
            <a:r>
              <a:rPr lang="en-GB" baseline="0" dirty="0"/>
              <a:t> [1625] Stab [&gt;5009] </a:t>
            </a:r>
            <a:r>
              <a:rPr lang="en-GB" baseline="0" dirty="0" err="1"/>
              <a:t>Wassergraben</a:t>
            </a:r>
            <a:r>
              <a:rPr lang="en-GB" baseline="0" dirty="0"/>
              <a:t> [&gt;5009]</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66931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practise written comprehension of new and revisited vocabulary. The time element facilitates </a:t>
            </a:r>
            <a:r>
              <a:rPr lang="en-GB" b="0" dirty="0" err="1"/>
              <a:t>automisation</a:t>
            </a:r>
            <a:r>
              <a:rPr lang="en-GB" b="0" dirty="0"/>
              <a:t> and fluency. </a:t>
            </a:r>
          </a:p>
          <a:p>
            <a:endParaRPr lang="en-GB" b="0" dirty="0"/>
          </a:p>
          <a:p>
            <a:r>
              <a:rPr lang="en-GB" b="1" dirty="0"/>
              <a:t>Procedure:</a:t>
            </a:r>
            <a:br>
              <a:rPr lang="en-GB" dirty="0"/>
            </a:br>
            <a:r>
              <a:rPr lang="en-GB" dirty="0"/>
              <a:t>1. The circle on the left has eight German words. One of the words has a translation in the English circle on the left. Students try to find the word as quickly as possible. And shout out the word when they have found it. </a:t>
            </a:r>
          </a:p>
          <a:p>
            <a:r>
              <a:rPr lang="en-GB" dirty="0"/>
              <a:t>2. When the correct word is found click the mouse to change the English words to the next set.</a:t>
            </a:r>
          </a:p>
          <a:p>
            <a:r>
              <a:rPr lang="en-GB" dirty="0"/>
              <a:t>3. The German words change after every four rounds. This change is signalled with a colour change on both circles.</a:t>
            </a:r>
          </a:p>
          <a:p>
            <a:r>
              <a:rPr lang="en-GB" dirty="0"/>
              <a:t>4. Play until all cards have been done.</a:t>
            </a:r>
          </a:p>
          <a:p>
            <a:endParaRPr lang="en-GB" dirty="0"/>
          </a:p>
          <a:p>
            <a:r>
              <a:rPr lang="en-GB" dirty="0"/>
              <a:t>There are a number of ways to do this game:</a:t>
            </a:r>
          </a:p>
          <a:p>
            <a:r>
              <a:rPr lang="en-GB" sz="1200" b="1" i="0" kern="1200" dirty="0">
                <a:solidFill>
                  <a:schemeClr val="tx1"/>
                </a:solidFill>
                <a:effectLst/>
                <a:latin typeface="+mn-lt"/>
                <a:ea typeface="+mn-ea"/>
                <a:cs typeface="+mn-cs"/>
              </a:rPr>
              <a:t>Whole class (live – In person)</a:t>
            </a:r>
            <a:r>
              <a:rPr lang="en-GB" sz="1200" b="0" i="0" kern="1200" dirty="0">
                <a:solidFill>
                  <a:schemeClr val="tx1"/>
                </a:solidFill>
                <a:effectLst/>
                <a:latin typeface="+mn-lt"/>
                <a:ea typeface="+mn-ea"/>
                <a:cs typeface="+mn-cs"/>
              </a:rPr>
              <a:t>: First one to spot and shout out the correct answer gets a point</a:t>
            </a:r>
          </a:p>
          <a:p>
            <a:r>
              <a:rPr lang="en-GB" sz="1200" b="1" i="0" kern="1200" dirty="0">
                <a:solidFill>
                  <a:schemeClr val="tx1"/>
                </a:solidFill>
                <a:effectLst/>
                <a:latin typeface="+mn-lt"/>
                <a:ea typeface="+mn-ea"/>
                <a:cs typeface="+mn-cs"/>
              </a:rPr>
              <a:t>Whole class (synchronous online)</a:t>
            </a:r>
            <a:r>
              <a:rPr lang="en-GB" sz="1200" b="0" i="0" kern="1200" dirty="0">
                <a:solidFill>
                  <a:schemeClr val="tx1"/>
                </a:solidFill>
                <a:effectLst/>
                <a:latin typeface="+mn-lt"/>
                <a:ea typeface="+mn-ea"/>
                <a:cs typeface="+mn-cs"/>
              </a:rPr>
              <a:t>: First one to spot and type the word in the chat gets a point</a:t>
            </a:r>
          </a:p>
          <a:p>
            <a:r>
              <a:rPr lang="en-GB" sz="1200" b="1" i="0" kern="1200" dirty="0">
                <a:solidFill>
                  <a:schemeClr val="tx1"/>
                </a:solidFill>
                <a:effectLst/>
                <a:latin typeface="+mn-lt"/>
                <a:ea typeface="+mn-ea"/>
                <a:cs typeface="+mn-cs"/>
              </a:rPr>
              <a:t>Individual (asynchronous online)</a:t>
            </a:r>
            <a:r>
              <a:rPr lang="en-GB" sz="1200" b="0" i="0" kern="1200" dirty="0">
                <a:solidFill>
                  <a:schemeClr val="tx1"/>
                </a:solidFill>
                <a:effectLst/>
                <a:latin typeface="+mn-lt"/>
                <a:ea typeface="+mn-ea"/>
                <a:cs typeface="+mn-cs"/>
              </a:rPr>
              <a:t>: Use the timed version (English circle changes after 8 seconds). Can they spot the word before it changes?</a:t>
            </a:r>
          </a:p>
          <a:p>
            <a:r>
              <a:rPr lang="en-GB" sz="1200" b="1" i="0" kern="1200" dirty="0">
                <a:solidFill>
                  <a:schemeClr val="tx1"/>
                </a:solidFill>
                <a:effectLst/>
                <a:latin typeface="+mn-lt"/>
                <a:ea typeface="+mn-ea"/>
                <a:cs typeface="+mn-cs"/>
              </a:rPr>
              <a:t>Pairs (live – In person)</a:t>
            </a:r>
            <a:r>
              <a:rPr lang="en-GB" sz="1200" b="0" i="0" kern="1200" dirty="0">
                <a:solidFill>
                  <a:schemeClr val="tx1"/>
                </a:solidFill>
                <a:effectLst/>
                <a:latin typeface="+mn-lt"/>
                <a:ea typeface="+mn-ea"/>
                <a:cs typeface="+mn-cs"/>
              </a:rPr>
              <a:t>: Same as live whole class, but in pairs. Would need a tablet for each pair.</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524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263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three forms of ‘you’ that students have been taught (du, Sie and man), and to introduce </a:t>
            </a:r>
            <a:r>
              <a:rPr lang="en-GB" b="0" dirty="0" err="1"/>
              <a:t>ihr</a:t>
            </a:r>
            <a:r>
              <a:rPr lang="en-GB" b="0" dirty="0"/>
              <a:t>.</a:t>
            </a:r>
            <a:br>
              <a:rPr lang="en-GB" b="0" dirty="0"/>
            </a:br>
            <a:endParaRPr lang="en-GB" b="0" dirty="0"/>
          </a:p>
          <a:p>
            <a:r>
              <a:rPr lang="en-GB" b="1" dirty="0"/>
              <a:t>Procedure:</a:t>
            </a:r>
            <a:br>
              <a:rPr lang="en-GB" dirty="0"/>
            </a:br>
            <a:r>
              <a:rPr lang="en-GB" dirty="0"/>
              <a:t>1. Click to bring up bubble explaining the four ways of saying you.</a:t>
            </a:r>
          </a:p>
          <a:p>
            <a:r>
              <a:rPr lang="en-GB" dirty="0"/>
              <a:t>2. Click again to bring up reminder bubble further explaining ‘man’. </a:t>
            </a:r>
          </a:p>
          <a:p>
            <a:r>
              <a:rPr lang="en-GB" dirty="0"/>
              <a:t>3. Elicit an oral explanation from students about when to use ‘du’ (you, singular, informal – someone you know) and ‘Sie’ (you, singular/plural, formal – someone older that you don’t know (well), and man (generally speaking. ‘one’/’people’. Use what’s on the slide to elicit/explain the different ways of using you and why: King to servant – du, servant to King – Sie, King’s children to King – du, King to children – </a:t>
            </a:r>
            <a:r>
              <a:rPr lang="en-GB" dirty="0" err="1"/>
              <a:t>ihr</a:t>
            </a:r>
            <a:r>
              <a:rPr lang="en-GB" dirty="0"/>
              <a:t>, man – ‘one’/’people/ – to no one in particular. </a:t>
            </a:r>
          </a:p>
          <a:p>
            <a:r>
              <a:rPr lang="en-GB" dirty="0"/>
              <a:t>4. Click to bring up speech bubble of King to servant. Elicit verb form. </a:t>
            </a:r>
          </a:p>
          <a:p>
            <a:r>
              <a:rPr lang="en-GB" dirty="0"/>
              <a:t>5. Click to bring up verb.</a:t>
            </a:r>
          </a:p>
          <a:p>
            <a:r>
              <a:rPr lang="en-GB" dirty="0"/>
              <a:t>6. Repeat for rest of slide.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optimistisch</a:t>
            </a:r>
            <a:r>
              <a:rPr lang="en-GB" b="0" baseline="0" dirty="0"/>
              <a:t> [4686]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comprehension of the contrast between </a:t>
            </a:r>
            <a:r>
              <a:rPr lang="en-GB" b="0" i="1" dirty="0"/>
              <a:t>du </a:t>
            </a:r>
            <a:r>
              <a:rPr lang="en-GB" b="0" i="0" dirty="0"/>
              <a:t>and </a:t>
            </a:r>
            <a:r>
              <a:rPr lang="en-GB" b="0" i="1" dirty="0" err="1"/>
              <a:t>sie</a:t>
            </a:r>
            <a:r>
              <a:rPr lang="en-GB" b="0" i="0" dirty="0"/>
              <a:t>. </a:t>
            </a:r>
          </a:p>
          <a:p>
            <a:br>
              <a:rPr lang="en-GB" b="1" dirty="0"/>
            </a:br>
            <a:r>
              <a:rPr lang="en-GB" b="0" i="0" dirty="0"/>
              <a:t>The king and the servant have both written their demands. Whose list does each demand go on?</a:t>
            </a:r>
            <a:endParaRPr lang="en-GB" b="1" dirty="0"/>
          </a:p>
          <a:p>
            <a:endParaRPr lang="en-GB" dirty="0"/>
          </a:p>
          <a:p>
            <a:r>
              <a:rPr lang="en-GB" b="1" dirty="0"/>
              <a:t>Procedure:</a:t>
            </a:r>
            <a:br>
              <a:rPr lang="en-GB" dirty="0"/>
            </a:br>
            <a:r>
              <a:rPr lang="en-GB" dirty="0"/>
              <a:t>1. Learners use the verb ending only to identify whether the speaker is the servant (using Sie) or the King (using du). They write du or </a:t>
            </a:r>
            <a:r>
              <a:rPr lang="en-GB" dirty="0" err="1"/>
              <a:t>sie</a:t>
            </a:r>
            <a:r>
              <a:rPr lang="en-GB" dirty="0"/>
              <a:t> for 1 – 8.</a:t>
            </a:r>
          </a:p>
          <a:p>
            <a:r>
              <a:rPr lang="en-GB" dirty="0"/>
              <a:t>2. Click to reveal answers one by one. </a:t>
            </a:r>
            <a:br>
              <a:rPr lang="en-GB" dirty="0"/>
            </a:br>
            <a:r>
              <a:rPr lang="en-GB" dirty="0"/>
              <a:t>3. Students then complete a table in English listing the four demands of the King and those of the servant.</a:t>
            </a:r>
            <a:br>
              <a:rPr lang="en-GB" dirty="0"/>
            </a:br>
            <a:r>
              <a:rPr lang="en-GB" dirty="0"/>
              <a:t>Note: Students could complete the table in English without the additional step of first checking the pronouns, if appropriate.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darauf</a:t>
            </a:r>
            <a:r>
              <a:rPr lang="en-GB" b="0" baseline="0" dirty="0"/>
              <a:t> [195] Diener [4476]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4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written receptive recall of this week’s vocabulary set and some items from one of the revisiting sets. The smoke animations restrict the time and compel students to process the words for meaning more quickly.</a:t>
            </a:r>
            <a:br>
              <a:rPr lang="en-GB" dirty="0"/>
            </a:br>
            <a:br>
              <a:rPr lang="en-GB" dirty="0"/>
            </a:br>
            <a:r>
              <a:rPr lang="en-GB" b="1" dirty="0"/>
              <a:t>Procedure:</a:t>
            </a:r>
            <a:br>
              <a:rPr lang="en-GB" dirty="0"/>
            </a:br>
            <a:r>
              <a:rPr lang="en-GB" dirty="0"/>
              <a:t>1. Click the mouse ONCE to start the animated sequence and let it run – wait for words to slowly disappear and the next one to appear. </a:t>
            </a:r>
          </a:p>
          <a:p>
            <a:r>
              <a:rPr lang="en-GB" dirty="0"/>
              <a:t>2. Students write the English meanings of the German words before the word disappears.</a:t>
            </a:r>
            <a:br>
              <a:rPr lang="en-GB" dirty="0"/>
            </a:br>
            <a:r>
              <a:rPr lang="en-GB" dirty="0"/>
              <a:t>3. The word ENDE signals the end of the task.</a:t>
            </a:r>
          </a:p>
          <a:p>
            <a:r>
              <a:rPr lang="en-GB" dirty="0"/>
              <a:t>4. The answers are displayed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0" i="0" u="none" strike="noStrike" kern="1200" cap="none" dirty="0">
                <a:solidFill>
                  <a:schemeClr val="tx1"/>
                </a:solidFill>
                <a:effectLst/>
                <a:latin typeface="+mn-lt"/>
                <a:ea typeface="Calibri"/>
                <a:cs typeface="Calibri"/>
                <a:sym typeface="Calibri"/>
              </a:rPr>
              <a:t>ihr4 [27] </a:t>
            </a:r>
            <a:r>
              <a:rPr lang="en-GB" sz="1200" b="0" i="0" u="none" strike="noStrike" kern="1200" cap="none" dirty="0" err="1">
                <a:solidFill>
                  <a:schemeClr val="tx1"/>
                </a:solidFill>
                <a:effectLst/>
                <a:latin typeface="+mn-lt"/>
                <a:ea typeface="Calibri"/>
                <a:cs typeface="Calibri"/>
                <a:sym typeface="Calibri"/>
              </a:rPr>
              <a:t>dienen</a:t>
            </a:r>
            <a:r>
              <a:rPr lang="en-GB" sz="1200" b="0" i="0" u="none" strike="noStrike" kern="1200" cap="none" dirty="0">
                <a:solidFill>
                  <a:schemeClr val="tx1"/>
                </a:solidFill>
                <a:effectLst/>
                <a:latin typeface="+mn-lt"/>
                <a:ea typeface="Calibri"/>
                <a:cs typeface="Calibri"/>
                <a:sym typeface="Calibri"/>
              </a:rPr>
              <a:t> [684]  </a:t>
            </a:r>
            <a:r>
              <a:rPr lang="en-GB" sz="1200" b="0" i="0" u="none" strike="noStrike" kern="1200" cap="none" dirty="0" err="1">
                <a:solidFill>
                  <a:schemeClr val="tx1"/>
                </a:solidFill>
                <a:effectLst/>
                <a:latin typeface="+mn-lt"/>
                <a:ea typeface="Calibri"/>
                <a:cs typeface="Calibri"/>
                <a:sym typeface="Calibri"/>
              </a:rPr>
              <a:t>erwarten</a:t>
            </a:r>
            <a:r>
              <a:rPr lang="en-GB" sz="1200" b="0" i="0" u="none" strike="noStrike" kern="1200" cap="none" dirty="0">
                <a:solidFill>
                  <a:schemeClr val="tx1"/>
                </a:solidFill>
                <a:effectLst/>
                <a:latin typeface="+mn-lt"/>
                <a:ea typeface="Calibri"/>
                <a:cs typeface="Calibri"/>
                <a:sym typeface="Calibri"/>
              </a:rPr>
              <a:t> [387] </a:t>
            </a:r>
            <a:r>
              <a:rPr lang="en-GB" sz="1200" b="0" i="0" u="none" strike="noStrike" kern="1200" cap="none" dirty="0" err="1">
                <a:solidFill>
                  <a:schemeClr val="tx1"/>
                </a:solidFill>
                <a:effectLst/>
                <a:latin typeface="+mn-lt"/>
                <a:ea typeface="Calibri"/>
                <a:cs typeface="Calibri"/>
                <a:sym typeface="Calibri"/>
              </a:rPr>
              <a:t>feiern</a:t>
            </a:r>
            <a:r>
              <a:rPr lang="en-GB" sz="1200" b="0" i="0" u="none" strike="noStrike" kern="1200" cap="none" dirty="0">
                <a:solidFill>
                  <a:schemeClr val="tx1"/>
                </a:solidFill>
                <a:effectLst/>
                <a:latin typeface="+mn-lt"/>
                <a:ea typeface="Calibri"/>
                <a:cs typeface="Calibri"/>
                <a:sym typeface="Calibri"/>
              </a:rPr>
              <a:t> [869] </a:t>
            </a:r>
            <a:r>
              <a:rPr lang="en-GB" sz="1200" b="0" i="0" u="none" strike="noStrike" kern="1200" cap="none" dirty="0" err="1">
                <a:solidFill>
                  <a:schemeClr val="tx1"/>
                </a:solidFill>
                <a:effectLst/>
                <a:latin typeface="+mn-lt"/>
                <a:ea typeface="Calibri"/>
                <a:cs typeface="Calibri"/>
                <a:sym typeface="Calibri"/>
              </a:rPr>
              <a:t>sammeln</a:t>
            </a:r>
            <a:r>
              <a:rPr lang="en-GB" sz="1200" b="0" i="0" u="none" strike="noStrike" kern="1200" cap="none" dirty="0">
                <a:solidFill>
                  <a:schemeClr val="tx1"/>
                </a:solidFill>
                <a:effectLst/>
                <a:latin typeface="+mn-lt"/>
                <a:ea typeface="Calibri"/>
                <a:cs typeface="Calibri"/>
                <a:sym typeface="Calibri"/>
              </a:rPr>
              <a:t> [1219] Ende [183] </a:t>
            </a:r>
            <a:r>
              <a:rPr lang="en-GB" sz="1200" b="0" i="0" u="none" strike="noStrike" kern="1200" cap="none" dirty="0" err="1">
                <a:solidFill>
                  <a:schemeClr val="tx1"/>
                </a:solidFill>
                <a:effectLst/>
                <a:latin typeface="+mn-lt"/>
                <a:ea typeface="Calibri"/>
                <a:cs typeface="Calibri"/>
                <a:sym typeface="Calibri"/>
              </a:rPr>
              <a:t>Dienst</a:t>
            </a:r>
            <a:r>
              <a:rPr lang="en-GB" sz="1200" b="0" i="0" u="none" strike="noStrike" kern="1200" cap="none" dirty="0">
                <a:solidFill>
                  <a:schemeClr val="tx1"/>
                </a:solidFill>
                <a:effectLst/>
                <a:latin typeface="+mn-lt"/>
                <a:ea typeface="Calibri"/>
                <a:cs typeface="Calibri"/>
                <a:sym typeface="Calibri"/>
              </a:rPr>
              <a:t> [1558] Feuer [1576] Gast [576] </a:t>
            </a:r>
            <a:r>
              <a:rPr lang="en-GB" sz="1200" b="0" i="0" u="none" strike="noStrike" kern="1200" cap="none" dirty="0" err="1">
                <a:solidFill>
                  <a:schemeClr val="tx1"/>
                </a:solidFill>
                <a:effectLst/>
                <a:latin typeface="+mn-lt"/>
                <a:ea typeface="Calibri"/>
                <a:cs typeface="Calibri"/>
                <a:sym typeface="Calibri"/>
              </a:rPr>
              <a:t>Holz</a:t>
            </a:r>
            <a:r>
              <a:rPr lang="en-GB" sz="1200" b="0" i="0" u="none" strike="noStrike" kern="1200" cap="none" dirty="0">
                <a:solidFill>
                  <a:schemeClr val="tx1"/>
                </a:solidFill>
                <a:effectLst/>
                <a:latin typeface="+mn-lt"/>
                <a:ea typeface="Calibri"/>
                <a:cs typeface="Calibri"/>
                <a:sym typeface="Calibri"/>
              </a:rPr>
              <a:t> [2221] </a:t>
            </a:r>
            <a:r>
              <a:rPr lang="en-GB" sz="1200" b="0" i="0" u="none" strike="noStrike" kern="1200" cap="none" dirty="0" err="1">
                <a:solidFill>
                  <a:schemeClr val="tx1"/>
                </a:solidFill>
                <a:effectLst/>
                <a:latin typeface="+mn-lt"/>
                <a:ea typeface="Calibri"/>
                <a:cs typeface="Calibri"/>
                <a:sym typeface="Calibri"/>
              </a:rPr>
              <a:t>woher</a:t>
            </a:r>
            <a:r>
              <a:rPr lang="en-GB" sz="1200" b="0" i="0" u="none" strike="noStrike" kern="1200" cap="none" dirty="0">
                <a:solidFill>
                  <a:schemeClr val="tx1"/>
                </a:solidFill>
                <a:effectLst/>
                <a:latin typeface="+mn-lt"/>
                <a:ea typeface="Calibri"/>
                <a:cs typeface="Calibri"/>
                <a:sym typeface="Calibri"/>
              </a:rPr>
              <a:t> [1494] </a:t>
            </a:r>
            <a:r>
              <a:rPr lang="en-GB" sz="1200" b="0" i="0" u="none" strike="noStrike" kern="1200" cap="none" dirty="0" err="1">
                <a:solidFill>
                  <a:schemeClr val="tx1"/>
                </a:solidFill>
                <a:effectLst/>
                <a:latin typeface="+mn-lt"/>
                <a:ea typeface="Calibri"/>
                <a:cs typeface="Calibri"/>
                <a:sym typeface="Calibri"/>
              </a:rPr>
              <a:t>lieb</a:t>
            </a:r>
            <a:r>
              <a:rPr lang="en-GB" sz="1200" b="0" i="0" u="none" strike="noStrike" kern="1200" cap="none" dirty="0">
                <a:solidFill>
                  <a:schemeClr val="tx1"/>
                </a:solidFill>
                <a:effectLst/>
                <a:latin typeface="+mn-lt"/>
                <a:ea typeface="Calibri"/>
                <a:cs typeface="Calibri"/>
                <a:sym typeface="Calibri"/>
              </a:rPr>
              <a:t> [897] tot [513] warm [1281] </a:t>
            </a:r>
            <a:r>
              <a:rPr lang="en-GB" sz="1200" b="0" i="0" u="none" strike="noStrike" kern="1200" cap="none" dirty="0" err="1">
                <a:solidFill>
                  <a:schemeClr val="tx1"/>
                </a:solidFill>
                <a:effectLst/>
                <a:latin typeface="+mn-lt"/>
                <a:ea typeface="Calibri"/>
                <a:cs typeface="Calibri"/>
                <a:sym typeface="Calibri"/>
              </a:rPr>
              <a:t>wohl</a:t>
            </a:r>
            <a:r>
              <a:rPr lang="en-GB" sz="1200" b="0" i="0" u="none" strike="noStrike" kern="1200" cap="none" dirty="0">
                <a:solidFill>
                  <a:schemeClr val="tx1"/>
                </a:solidFill>
                <a:effectLst/>
                <a:latin typeface="+mn-lt"/>
                <a:ea typeface="Calibri"/>
                <a:cs typeface="Calibri"/>
                <a:sym typeface="Calibri"/>
              </a:rPr>
              <a:t> [261]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526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0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 the order of two object nouns in a sentence, indirect before direct object.</a:t>
            </a:r>
            <a:br>
              <a:rPr lang="en-GB" dirty="0"/>
            </a:br>
            <a:br>
              <a:rPr lang="en-GB" dirty="0"/>
            </a:br>
            <a:r>
              <a:rPr lang="en-GB" b="1" dirty="0"/>
              <a:t>Procedure:</a:t>
            </a:r>
            <a:br>
              <a:rPr lang="en-GB" dirty="0"/>
            </a:br>
            <a:r>
              <a:rPr lang="en-GB" dirty="0"/>
              <a:t>1. Click through the animations and present the information.</a:t>
            </a:r>
          </a:p>
          <a:p>
            <a:r>
              <a:rPr lang="en-GB" dirty="0"/>
              <a:t>2. Elicit the English translations, where appropriate.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61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king’s daughters gets involved in helping the servants. She and one of the servants list the demands. The daughter is family and will use </a:t>
            </a:r>
            <a:r>
              <a:rPr lang="en-GB" i="1" dirty="0"/>
              <a:t>du</a:t>
            </a:r>
            <a:r>
              <a:rPr lang="en-GB" i="0" dirty="0"/>
              <a:t> while the servant will use </a:t>
            </a:r>
            <a:r>
              <a:rPr lang="en-GB" i="1" dirty="0"/>
              <a:t>Sie.</a:t>
            </a:r>
            <a:br>
              <a:rPr lang="en-GB" dirty="0"/>
            </a:br>
            <a:br>
              <a:rPr lang="en-GB" b="1" dirty="0"/>
            </a:br>
            <a:r>
              <a:rPr lang="en-GB" b="1" dirty="0"/>
              <a:t>Aim: </a:t>
            </a:r>
            <a:r>
              <a:rPr lang="en-GB" b="0" dirty="0"/>
              <a:t>to practise aural comprehension of the contrast between </a:t>
            </a:r>
            <a:r>
              <a:rPr lang="en-GB" b="0" i="1" dirty="0"/>
              <a:t>du</a:t>
            </a:r>
            <a:r>
              <a:rPr lang="en-GB" b="0" dirty="0"/>
              <a:t> and </a:t>
            </a:r>
            <a:r>
              <a:rPr lang="en-GB" b="0" i="1" dirty="0"/>
              <a:t>Sie; </a:t>
            </a:r>
            <a:r>
              <a:rPr lang="en-GB" b="0" i="0" dirty="0"/>
              <a:t>to practise aural connection of the R3 (dat.) article with the corresponding noun.</a:t>
            </a:r>
            <a:br>
              <a:rPr lang="en-GB" i="0" dirty="0"/>
            </a:b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a:t>
            </a:r>
            <a:br>
              <a:rPr lang="en-GB" dirty="0"/>
            </a:br>
            <a:r>
              <a:rPr lang="en-US" altLang="zh-CN" dirty="0"/>
              <a:t>1. Click to hear the audio.</a:t>
            </a:r>
            <a:br>
              <a:rPr lang="en-US" altLang="zh-CN" dirty="0"/>
            </a:br>
            <a:r>
              <a:rPr lang="en-US" altLang="zh-CN" dirty="0"/>
              <a:t>2. Students first listen for the verb and pronoun to identify who is speaking. Note: the pronoun is not removed here as this has been the focus for previous practice.</a:t>
            </a:r>
            <a:br>
              <a:rPr lang="en-US" altLang="zh-CN" dirty="0"/>
            </a:br>
            <a:r>
              <a:rPr lang="en-US" altLang="zh-CN" dirty="0"/>
              <a:t>3. Students listen again, as required, to identify who, from the two options provided, is the recipient of the action mentioned. They will need to listen out for the R3 (dat.) article and match it to the corresponding noun.</a:t>
            </a:r>
            <a:br>
              <a:rPr lang="en-US" altLang="zh-CN" dirty="0"/>
            </a:br>
            <a:r>
              <a:rPr lang="en-US" altLang="zh-CN" dirty="0"/>
              <a:t>4. It may be helpful to do item-by-item feedback for the first few questions. Click to reveal the answers and ensure understanding.</a:t>
            </a:r>
            <a:endParaRPr lang="en-GB" dirty="0"/>
          </a:p>
          <a:p>
            <a:endParaRPr lang="en-GB" dirty="0"/>
          </a:p>
          <a:p>
            <a:r>
              <a:rPr lang="en-GB" b="1" dirty="0"/>
              <a:t>Transcript:</a:t>
            </a:r>
            <a:br>
              <a:rPr lang="en-GB" dirty="0"/>
            </a:br>
            <a:r>
              <a:rPr lang="en-GB" dirty="0"/>
              <a:t>1. </a:t>
            </a: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Du kaufst dem [Diener] eine Uniform.</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2. Sie helfen der [Tochter] bei den Hausaufgaben.</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Sie schreiben dem [Sohn] eine Liste.</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4. Du baust den [Kindern] eine Schule.</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5. Du gibst der [Köchin] zwei Tage die Woche frei von Dienst.</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6. Sie versprechen dem [Diener] eine neue Küche.</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7. Du sagst der [Familie] die Wahrheit.</a:t>
            </a:r>
            <a:b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8. </a:t>
            </a:r>
            <a:r>
              <a:rPr lang="en-GB"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Du </a:t>
            </a:r>
            <a:r>
              <a:rPr lang="en-GB" sz="18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schenkst</a:t>
            </a:r>
            <a:r>
              <a:rPr lang="en-GB"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dem</a:t>
            </a:r>
            <a:r>
              <a:rPr lang="en-GB"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8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Krankenhaus</a:t>
            </a:r>
            <a:r>
              <a:rPr lang="en-GB"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Euros und </a:t>
            </a:r>
            <a:r>
              <a:rPr lang="en-GB" sz="18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Obst</a:t>
            </a:r>
            <a:r>
              <a:rPr lang="en-GB"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br>
              <a:rPr lang="en-GB" dirty="0"/>
            </a:br>
            <a:br>
              <a:rPr lang="en-GB" dirty="0"/>
            </a:br>
            <a:r>
              <a:rPr lang="en-GB" b="1" baseline="0" dirty="0"/>
              <a:t>Word frequency (1 is the most frequent word in German): </a:t>
            </a:r>
            <a:br>
              <a:rPr lang="en-GB" baseline="0" dirty="0"/>
            </a:br>
            <a:r>
              <a:rPr lang="en-GB" baseline="0" dirty="0"/>
              <a:t>Diener [4476] Koch [3784] </a:t>
            </a:r>
            <a:r>
              <a:rPr lang="en-GB" baseline="0" dirty="0" err="1"/>
              <a:t>Arbeiter</a:t>
            </a:r>
            <a:r>
              <a:rPr lang="en-GB" baseline="0" dirty="0"/>
              <a:t> [2404] </a:t>
            </a:r>
            <a:r>
              <a:rPr lang="en-GB" baseline="0" dirty="0" err="1"/>
              <a:t>Krankenhaus</a:t>
            </a:r>
            <a:r>
              <a:rPr lang="en-GB" baseline="0" dirty="0"/>
              <a:t> [1529]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543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(2 slides)</a:t>
            </a:r>
            <a:br>
              <a:rPr lang="en-GB" dirty="0"/>
            </a:br>
            <a:br>
              <a:rPr lang="en-GB" b="1" dirty="0"/>
            </a:br>
            <a:r>
              <a:rPr lang="en-GB" b="1" dirty="0"/>
              <a:t>Aim: </a:t>
            </a:r>
            <a:r>
              <a:rPr lang="en-GB" b="0" dirty="0"/>
              <a:t>to practise read aloud and written comprehension of vocabulary and structures in a longer context.</a:t>
            </a:r>
            <a:br>
              <a:rPr lang="en-GB" b="0" dirty="0"/>
            </a:br>
            <a:br>
              <a:rPr lang="en-GB" b="0" dirty="0"/>
            </a:br>
            <a:r>
              <a:rPr lang="en-GB" b="1" dirty="0"/>
              <a:t>Procedure:</a:t>
            </a:r>
            <a:br>
              <a:rPr lang="en-GB" dirty="0"/>
            </a:br>
            <a:r>
              <a:rPr lang="en-GB" dirty="0"/>
              <a:t>1. Student A reads the text aloud, sentence by sentence.</a:t>
            </a:r>
          </a:p>
          <a:p>
            <a:r>
              <a:rPr lang="en-GB" dirty="0"/>
              <a:t>2. After each sentence, Student B provides an oral translation into English of the narrative.</a:t>
            </a:r>
          </a:p>
          <a:p>
            <a:r>
              <a:rPr lang="en-GB" dirty="0"/>
              <a:t>3. Click to provide a written English translation.</a:t>
            </a:r>
          </a:p>
          <a:p>
            <a:r>
              <a:rPr lang="en-GB" dirty="0"/>
              <a:t>4. </a:t>
            </a:r>
            <a:r>
              <a:rPr lang="en-US" altLang="zh-CN" dirty="0"/>
              <a:t>Move onto the next slide to swap roles.</a:t>
            </a:r>
            <a:endParaRPr lang="en-GB" dirty="0"/>
          </a:p>
          <a:p>
            <a:endParaRPr lang="en-GB" dirty="0"/>
          </a:p>
          <a:p>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Maschine</a:t>
            </a:r>
            <a:r>
              <a:rPr lang="en-GB" b="0" baseline="0" dirty="0"/>
              <a:t> [1237] </a:t>
            </a:r>
            <a:r>
              <a:rPr lang="en-GB" b="0" baseline="0" dirty="0" err="1"/>
              <a:t>Zukunft</a:t>
            </a:r>
            <a:r>
              <a:rPr lang="en-GB" b="1" baseline="0" dirty="0"/>
              <a:t> </a:t>
            </a:r>
            <a:r>
              <a:rPr lang="en-GB" b="0" baseline="0" dirty="0"/>
              <a:t>[469]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766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reparieren</a:t>
            </a:r>
            <a:r>
              <a:rPr lang="en-GB" b="0" baseline="0" dirty="0"/>
              <a:t> [&gt;5009] </a:t>
            </a:r>
            <a:r>
              <a:rPr lang="en-GB" b="0" baseline="0" dirty="0" err="1"/>
              <a:t>tauschen</a:t>
            </a:r>
            <a:r>
              <a:rPr lang="en-GB" b="0" baseline="0" dirty="0"/>
              <a:t> [3648]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60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(two slides)</a:t>
            </a:r>
            <a:br>
              <a:rPr lang="en-GB" dirty="0"/>
            </a:br>
            <a:br>
              <a:rPr lang="en-GB" b="1" dirty="0"/>
            </a:br>
            <a:r>
              <a:rPr lang="en-GB" b="1" dirty="0"/>
              <a:t>Aim: </a:t>
            </a:r>
            <a:r>
              <a:rPr lang="en-GB" b="0" dirty="0"/>
              <a:t>to complete a paired read aloud story narration, completing each sentence based on the article heard.</a:t>
            </a:r>
            <a:br>
              <a:rPr lang="en-GB" dirty="0"/>
            </a:br>
            <a:br>
              <a:rPr lang="en-GB" dirty="0"/>
            </a:br>
            <a:r>
              <a:rPr lang="en-GB" b="1" dirty="0"/>
              <a:t>Procedure:</a:t>
            </a:r>
            <a:br>
              <a:rPr lang="en-GB" dirty="0"/>
            </a:br>
            <a:r>
              <a:rPr lang="en-GB" dirty="0"/>
              <a:t>1. Hand out the story halves. (Do not click to reveal the text on this slide at this stage).</a:t>
            </a:r>
          </a:p>
          <a:p>
            <a:r>
              <a:rPr lang="en-GB" dirty="0"/>
              <a:t>2. </a:t>
            </a:r>
            <a:r>
              <a:rPr lang="en-US" dirty="0"/>
              <a:t>Person A starts the sentence off and Student B completes the sentence, based on the article heard.</a:t>
            </a:r>
          </a:p>
          <a:p>
            <a:r>
              <a:rPr lang="en-US" dirty="0"/>
              <a:t>2. Student B continues and Student A completes the next sentence.</a:t>
            </a:r>
            <a:br>
              <a:rPr lang="en-US" dirty="0"/>
            </a:br>
            <a:r>
              <a:rPr lang="en-US" dirty="0"/>
              <a:t>3. Narration continues to the end of the story.</a:t>
            </a:r>
            <a:br>
              <a:rPr lang="en-US" dirty="0"/>
            </a:br>
            <a:r>
              <a:rPr lang="en-US" dirty="0"/>
              <a:t>4. Click to reveal both halves of the story.</a:t>
            </a:r>
            <a:br>
              <a:rPr lang="en-US" dirty="0"/>
            </a:br>
            <a:r>
              <a:rPr lang="en-US" dirty="0"/>
              <a:t>5. Answers are revealed on subsequent clicks.</a:t>
            </a:r>
            <a:br>
              <a:rPr lang="en-US" dirty="0"/>
            </a:br>
            <a:r>
              <a:rPr lang="en-US" dirty="0"/>
              <a:t>6. Students then translate the story orally in pairs. A suggested English translation is on the next slide.</a:t>
            </a:r>
            <a:endParaRPr lang="en-GB" dirty="0"/>
          </a:p>
          <a:p>
            <a:br>
              <a:rPr lang="en-GB" dirty="0"/>
            </a:br>
            <a:endParaRPr lang="en-GB" dirty="0"/>
          </a:p>
          <a:p>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Staat</a:t>
            </a:r>
            <a:r>
              <a:rPr lang="en-GB" b="0" baseline="0" dirty="0"/>
              <a:t> [337]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076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r>
              <a:rPr lang="en-US" dirty="0"/>
              <a:t>Click for English translation to appear sentence by sentence. </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444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Y9 T1.1 W2</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18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br>
              <a:rPr lang="en-GB" sz="1200" b="0" i="0" dirty="0">
                <a:latin typeface="+mn-lt"/>
                <a:ea typeface="Calibri"/>
                <a:cs typeface="Calibri"/>
                <a:sym typeface="Calibri"/>
              </a:rPr>
            </a:br>
            <a:r>
              <a:rPr lang="en-GB" sz="1200" b="0" i="0" dirty="0">
                <a:latin typeface="+mn-lt"/>
                <a:ea typeface="Calibri"/>
                <a:cs typeface="Calibri"/>
                <a:sym typeface="Calibri"/>
              </a:rPr>
              <a:t>Link to the student worksheet answers: </a:t>
            </a:r>
            <a:r>
              <a:rPr lang="en-GB" dirty="0">
                <a:hlinkClick r:id="rId3"/>
              </a:rPr>
              <a:t>https://resources.ncelp.org/concern/parent/p8418p212/file_sets/jw827c61n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818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br>
              <a:rPr lang="en-GB" dirty="0"/>
            </a:br>
            <a:br>
              <a:rPr lang="en-GB" b="1" dirty="0"/>
            </a:br>
            <a:r>
              <a:rPr lang="en-GB" b="0" i="1" dirty="0"/>
              <a:t>Note: this slide has not been animated to facilitate a quick visual check of the answers. If desired, teachers could add animations to facilitate an oral elicitation of the German meanings from students.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274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distinguish between [a] and [ä] in the aural modality. Transcribe unknown plurals.</a:t>
            </a:r>
            <a:br>
              <a:rPr lang="en-GB" dirty="0"/>
            </a:br>
            <a:br>
              <a:rPr lang="en-GB" dirty="0"/>
            </a:br>
            <a:r>
              <a:rPr lang="en-GB" b="1" dirty="0"/>
              <a:t>Procedure:</a:t>
            </a:r>
            <a:br>
              <a:rPr lang="en-GB" dirty="0"/>
            </a:br>
            <a:r>
              <a:rPr lang="en-GB" dirty="0"/>
              <a:t>1. Click audio button 1. Students listen and indicate whether they hear [a] or [ä].</a:t>
            </a:r>
          </a:p>
          <a:p>
            <a:r>
              <a:rPr lang="en-GB" dirty="0"/>
              <a:t>2. Click for tick to appear in correct column.</a:t>
            </a:r>
          </a:p>
          <a:p>
            <a:r>
              <a:rPr lang="en-GB" dirty="0"/>
              <a:t>3. Click audio again and students transcribe the word they hear. Hopefully when looking at what they have written, students will recognise the plurals of previously taught singular nouns. </a:t>
            </a:r>
          </a:p>
          <a:p>
            <a:r>
              <a:rPr lang="en-GB" dirty="0"/>
              <a:t>4. Click to reveal answer – German transcription.</a:t>
            </a:r>
          </a:p>
          <a:p>
            <a:r>
              <a:rPr lang="en-GB" dirty="0"/>
              <a:t>5. Students then write the English meaning.</a:t>
            </a:r>
          </a:p>
          <a:p>
            <a:r>
              <a:rPr lang="en-GB" dirty="0"/>
              <a:t>6. Click to reveal answer – an image will appear at the same time.</a:t>
            </a:r>
          </a:p>
          <a:p>
            <a:r>
              <a:rPr lang="en-GB" dirty="0"/>
              <a:t>7. Repeat for 2 – 4. For 5 – 8, depending on level of the class, possibly only play the audio once, students tick [a] / [ä] and transcribe at the same time. </a:t>
            </a:r>
          </a:p>
          <a:p>
            <a:r>
              <a:rPr lang="en-GB" dirty="0"/>
              <a:t>8. When all times 1 – 8 have been ‘done’, students read the words aloud with a partner.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Apfel</a:t>
            </a:r>
            <a:r>
              <a:rPr lang="en-GB" b="0" baseline="0" dirty="0"/>
              <a:t> [3491] Fall [188]  Plan [955]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75345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br>
              <a:rPr lang="en-GB" dirty="0"/>
            </a:br>
            <a:br>
              <a:rPr lang="en-GB" b="1" dirty="0"/>
            </a:br>
            <a:r>
              <a:rPr lang="en-GB" b="1" dirty="0"/>
              <a:t>Aim: </a:t>
            </a:r>
            <a:r>
              <a:rPr lang="en-GB" b="0" dirty="0"/>
              <a:t>to practise </a:t>
            </a:r>
            <a:r>
              <a:rPr lang="en-GB" dirty="0"/>
              <a:t>comprehension and production of language and structures in a longer context.</a:t>
            </a:r>
            <a:endParaRPr lang="en-GB" baseline="0" dirty="0"/>
          </a:p>
          <a:p>
            <a:br>
              <a:rPr lang="en-GB" dirty="0"/>
            </a:br>
            <a:r>
              <a:rPr lang="en-GB" b="1" dirty="0"/>
              <a:t>Procedure:</a:t>
            </a:r>
            <a:br>
              <a:rPr lang="en-GB" dirty="0"/>
            </a:br>
            <a:r>
              <a:rPr lang="en-GB" dirty="0"/>
              <a:t>1. Elicit the meaning of the title ‘Es war </a:t>
            </a:r>
            <a:r>
              <a:rPr lang="en-GB" dirty="0" err="1"/>
              <a:t>einmal</a:t>
            </a:r>
            <a:r>
              <a:rPr lang="en-GB" dirty="0"/>
              <a:t>’ – students have previously learnt these words and should be able to translate literally – </a:t>
            </a:r>
            <a:r>
              <a:rPr lang="en-GB" i="1" dirty="0"/>
              <a:t>it was once </a:t>
            </a:r>
            <a:r>
              <a:rPr lang="en-GB" dirty="0"/>
              <a:t>– then suggest that this is how a fairy tale would typically start in German and elicit ‘</a:t>
            </a:r>
            <a:r>
              <a:rPr lang="en-GB" i="1" dirty="0"/>
              <a:t>once upon a time</a:t>
            </a:r>
            <a:r>
              <a:rPr lang="en-GB" dirty="0"/>
              <a:t>’ as the idiomatic translation for this phrase.</a:t>
            </a:r>
            <a:br>
              <a:rPr lang="en-GB" dirty="0"/>
            </a:br>
            <a:r>
              <a:rPr lang="en-GB" dirty="0"/>
              <a:t>2. Click on the ear to play the audio for the whole text or click on the numbers to hear the text broken up into smaller pieces.</a:t>
            </a:r>
          </a:p>
          <a:p>
            <a:r>
              <a:rPr lang="en-GB" dirty="0"/>
              <a:t>3. Make notes and rewrite the story as accurately as possible.</a:t>
            </a:r>
          </a:p>
          <a:p>
            <a:r>
              <a:rPr lang="en-GB" dirty="0"/>
              <a:t>4. Click to reveal the text and check the writing.</a:t>
            </a:r>
          </a:p>
          <a:p>
            <a:endParaRPr lang="en-GB" dirty="0"/>
          </a:p>
          <a:p>
            <a:r>
              <a:rPr lang="en-GB" b="1" dirty="0"/>
              <a:t>Transcript:</a:t>
            </a:r>
            <a:br>
              <a:rPr lang="en-GB" dirty="0"/>
            </a:br>
            <a:r>
              <a:rPr lang="en-GB" dirty="0"/>
              <a:t>König Konrad der </a:t>
            </a:r>
            <a:r>
              <a:rPr lang="en-GB" dirty="0" err="1"/>
              <a:t>Erste</a:t>
            </a:r>
            <a:r>
              <a:rPr lang="en-GB" dirty="0"/>
              <a:t> </a:t>
            </a:r>
            <a:r>
              <a:rPr lang="en-GB" dirty="0" err="1"/>
              <a:t>lebt</a:t>
            </a:r>
            <a:r>
              <a:rPr lang="en-GB" dirty="0"/>
              <a:t> in </a:t>
            </a:r>
            <a:r>
              <a:rPr lang="en-GB" dirty="0" err="1"/>
              <a:t>einem</a:t>
            </a:r>
            <a:r>
              <a:rPr lang="en-GB" dirty="0"/>
              <a:t> </a:t>
            </a:r>
            <a:r>
              <a:rPr lang="en-GB" dirty="0" err="1"/>
              <a:t>großen</a:t>
            </a:r>
            <a:r>
              <a:rPr lang="en-GB" dirty="0"/>
              <a:t> Schloss </a:t>
            </a:r>
            <a:r>
              <a:rPr lang="en-GB" dirty="0" err="1"/>
              <a:t>mit</a:t>
            </a:r>
            <a:r>
              <a:rPr lang="en-GB" dirty="0"/>
              <a:t> </a:t>
            </a:r>
            <a:r>
              <a:rPr lang="en-GB" dirty="0" err="1"/>
              <a:t>seinen</a:t>
            </a:r>
            <a:r>
              <a:rPr lang="en-GB" dirty="0"/>
              <a:t> </a:t>
            </a:r>
            <a:r>
              <a:rPr lang="en-GB" dirty="0" err="1"/>
              <a:t>drei</a:t>
            </a:r>
            <a:r>
              <a:rPr lang="en-GB" dirty="0"/>
              <a:t> </a:t>
            </a:r>
            <a:r>
              <a:rPr lang="en-GB" dirty="0" err="1"/>
              <a:t>Töchtern</a:t>
            </a:r>
            <a:r>
              <a:rPr lang="en-GB" dirty="0"/>
              <a:t> und </a:t>
            </a:r>
            <a:r>
              <a:rPr lang="en-GB" dirty="0" err="1"/>
              <a:t>seinen</a:t>
            </a:r>
            <a:r>
              <a:rPr lang="en-GB" dirty="0"/>
              <a:t> </a:t>
            </a:r>
            <a:r>
              <a:rPr lang="en-GB" dirty="0" err="1"/>
              <a:t>zwei</a:t>
            </a:r>
            <a:r>
              <a:rPr lang="en-GB" dirty="0"/>
              <a:t> </a:t>
            </a:r>
            <a:r>
              <a:rPr lang="en-GB" dirty="0" err="1"/>
              <a:t>Söhnen</a:t>
            </a:r>
            <a:r>
              <a:rPr lang="en-GB" dirty="0"/>
              <a:t>. </a:t>
            </a:r>
            <a:br>
              <a:rPr lang="en-GB" dirty="0"/>
            </a:br>
            <a:r>
              <a:rPr lang="en-GB" dirty="0"/>
              <a:t>Leider </a:t>
            </a:r>
            <a:r>
              <a:rPr lang="en-GB" dirty="0" err="1"/>
              <a:t>ist</a:t>
            </a:r>
            <a:r>
              <a:rPr lang="en-GB" dirty="0"/>
              <a:t> das Schloss </a:t>
            </a:r>
            <a:r>
              <a:rPr lang="en-GB" dirty="0" err="1"/>
              <a:t>sehr</a:t>
            </a:r>
            <a:r>
              <a:rPr lang="en-GB" dirty="0"/>
              <a:t> alt und die </a:t>
            </a:r>
            <a:r>
              <a:rPr lang="en-GB" dirty="0" err="1"/>
              <a:t>Familie</a:t>
            </a:r>
            <a:r>
              <a:rPr lang="en-GB" dirty="0"/>
              <a:t> hat </a:t>
            </a:r>
            <a:r>
              <a:rPr lang="en-GB" dirty="0" err="1"/>
              <a:t>kein</a:t>
            </a:r>
            <a:r>
              <a:rPr lang="en-GB" dirty="0"/>
              <a:t> Geld </a:t>
            </a:r>
            <a:r>
              <a:rPr lang="en-GB" dirty="0" err="1"/>
              <a:t>mehr</a:t>
            </a:r>
            <a:r>
              <a:rPr lang="en-GB" dirty="0"/>
              <a:t>. </a:t>
            </a:r>
            <a:br>
              <a:rPr lang="en-GB" dirty="0"/>
            </a:br>
            <a:r>
              <a:rPr lang="en-GB" dirty="0" err="1"/>
              <a:t>Laut</a:t>
            </a:r>
            <a:r>
              <a:rPr lang="en-GB" dirty="0"/>
              <a:t> Frau Müller, der </a:t>
            </a:r>
            <a:r>
              <a:rPr lang="en-GB" dirty="0" err="1"/>
              <a:t>Putzfrau</a:t>
            </a:r>
            <a:r>
              <a:rPr lang="en-GB" dirty="0"/>
              <a:t>, </a:t>
            </a:r>
            <a:r>
              <a:rPr lang="en-GB" dirty="0" err="1"/>
              <a:t>sind</a:t>
            </a:r>
            <a:r>
              <a:rPr lang="en-GB" dirty="0"/>
              <a:t> </a:t>
            </a:r>
            <a:r>
              <a:rPr lang="en-GB" dirty="0" err="1"/>
              <a:t>ihre</a:t>
            </a:r>
            <a:r>
              <a:rPr lang="en-GB" dirty="0"/>
              <a:t> </a:t>
            </a:r>
            <a:r>
              <a:rPr lang="en-GB" dirty="0" err="1"/>
              <a:t>Millionen</a:t>
            </a:r>
            <a:r>
              <a:rPr lang="en-GB" dirty="0"/>
              <a:t> </a:t>
            </a:r>
            <a:r>
              <a:rPr lang="en-GB" dirty="0" err="1"/>
              <a:t>weg</a:t>
            </a:r>
            <a:r>
              <a:rPr lang="en-GB" dirty="0"/>
              <a:t>. </a:t>
            </a:r>
            <a:br>
              <a:rPr lang="en-GB" dirty="0"/>
            </a:br>
            <a:r>
              <a:rPr lang="en-GB" dirty="0" err="1"/>
              <a:t>Jetzt</a:t>
            </a:r>
            <a:r>
              <a:rPr lang="en-GB" dirty="0"/>
              <a:t> </a:t>
            </a:r>
            <a:r>
              <a:rPr lang="en-GB" dirty="0" err="1"/>
              <a:t>erwarten</a:t>
            </a:r>
            <a:r>
              <a:rPr lang="en-GB" dirty="0"/>
              <a:t> </a:t>
            </a:r>
            <a:r>
              <a:rPr lang="en-GB" dirty="0" err="1"/>
              <a:t>sie</a:t>
            </a:r>
            <a:r>
              <a:rPr lang="en-GB" dirty="0"/>
              <a:t> </a:t>
            </a:r>
            <a:r>
              <a:rPr lang="en-GB" dirty="0" err="1"/>
              <a:t>aber</a:t>
            </a:r>
            <a:r>
              <a:rPr lang="en-GB" dirty="0"/>
              <a:t> </a:t>
            </a:r>
            <a:r>
              <a:rPr lang="en-GB" dirty="0" err="1"/>
              <a:t>einen</a:t>
            </a:r>
            <a:r>
              <a:rPr lang="en-GB" dirty="0"/>
              <a:t> </a:t>
            </a:r>
            <a:r>
              <a:rPr lang="en-GB" dirty="0" err="1"/>
              <a:t>besonderen</a:t>
            </a:r>
            <a:r>
              <a:rPr lang="en-GB" dirty="0"/>
              <a:t> Gast.  </a:t>
            </a:r>
            <a:br>
              <a:rPr lang="en-GB" dirty="0"/>
            </a:br>
            <a:r>
              <a:rPr lang="en-GB" dirty="0"/>
              <a:t>Sie </a:t>
            </a:r>
            <a:r>
              <a:rPr lang="en-GB" dirty="0" err="1"/>
              <a:t>bereiten</a:t>
            </a:r>
            <a:r>
              <a:rPr lang="en-GB" dirty="0"/>
              <a:t> das Schloss </a:t>
            </a:r>
            <a:r>
              <a:rPr lang="en-GB" dirty="0" err="1"/>
              <a:t>vor</a:t>
            </a:r>
            <a:r>
              <a:rPr lang="en-GB" dirty="0"/>
              <a:t>. Der König will </a:t>
            </a:r>
            <a:r>
              <a:rPr lang="en-GB" dirty="0" err="1"/>
              <a:t>feiern</a:t>
            </a:r>
            <a:r>
              <a:rPr lang="en-GB" dirty="0"/>
              <a:t> und Geld </a:t>
            </a:r>
            <a:r>
              <a:rPr lang="en-GB" dirty="0" err="1"/>
              <a:t>vom</a:t>
            </a:r>
            <a:r>
              <a:rPr lang="en-GB" dirty="0"/>
              <a:t> </a:t>
            </a:r>
            <a:r>
              <a:rPr lang="en-GB" dirty="0" err="1"/>
              <a:t>unbekannten</a:t>
            </a:r>
            <a:r>
              <a:rPr lang="en-GB" dirty="0"/>
              <a:t> Gast </a:t>
            </a:r>
            <a:r>
              <a:rPr lang="en-GB" dirty="0" err="1"/>
              <a:t>erhalten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weg</a:t>
            </a:r>
            <a:r>
              <a:rPr lang="en-GB" baseline="0" dirty="0"/>
              <a:t> [965]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285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the</a:t>
            </a:r>
            <a:r>
              <a:rPr lang="en-GB" b="0" i="1" dirty="0"/>
              <a:t> </a:t>
            </a:r>
            <a:r>
              <a:rPr lang="en-GB" b="0" i="1" dirty="0" err="1"/>
              <a:t>ihr</a:t>
            </a:r>
            <a:r>
              <a:rPr lang="en-GB" b="0" i="1" dirty="0"/>
              <a:t> </a:t>
            </a:r>
            <a:r>
              <a:rPr lang="en-GB" b="0" dirty="0"/>
              <a:t>form ending of the present tense. In addition, relating to the story opening on the previous slide,</a:t>
            </a:r>
            <a:r>
              <a:rPr lang="en-GB" b="0" baseline="0" dirty="0"/>
              <a:t> </a:t>
            </a:r>
            <a:r>
              <a:rPr lang="en-GB" b="0" dirty="0"/>
              <a:t>to build anticipation about the awaited mystery guest!</a:t>
            </a:r>
            <a:br>
              <a:rPr lang="en-GB" b="0" dirty="0"/>
            </a:br>
            <a:br>
              <a:rPr lang="en-GB" b="0" dirty="0"/>
            </a:br>
            <a:r>
              <a:rPr lang="en-GB" b="1" dirty="0"/>
              <a:t>Procedure:</a:t>
            </a:r>
            <a:br>
              <a:rPr lang="en-GB" dirty="0"/>
            </a:br>
            <a:r>
              <a:rPr lang="en-GB" dirty="0"/>
              <a:t>1. Click through the animations to present the information on the slide.</a:t>
            </a:r>
          </a:p>
          <a:p>
            <a:r>
              <a:rPr lang="en-GB" dirty="0"/>
              <a:t>2. Elicit meanings from students, where appropriate.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1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attending to the verb endings for 2</a:t>
            </a:r>
            <a:r>
              <a:rPr lang="en-GB" b="0" baseline="30000" dirty="0"/>
              <a:t>nd</a:t>
            </a:r>
            <a:r>
              <a:rPr lang="en-GB" b="0" dirty="0"/>
              <a:t> person plural (</a:t>
            </a:r>
            <a:r>
              <a:rPr lang="en-GB" b="0" dirty="0" err="1"/>
              <a:t>Ihr</a:t>
            </a:r>
            <a:r>
              <a:rPr lang="en-GB" b="0" dirty="0"/>
              <a:t>) in contrast with 2nd person singular (du).</a:t>
            </a:r>
            <a:br>
              <a:rPr lang="en-GB" dirty="0"/>
            </a:br>
            <a:br>
              <a:rPr lang="en-GB" dirty="0"/>
            </a:br>
            <a:r>
              <a:rPr lang="en-GB" b="1" dirty="0"/>
              <a:t>Procedure:</a:t>
            </a:r>
            <a:br>
              <a:rPr lang="en-GB" dirty="0"/>
            </a:br>
            <a:r>
              <a:rPr lang="en-GB" dirty="0"/>
              <a:t>1. Click on the mouse to play the audio.</a:t>
            </a:r>
          </a:p>
          <a:p>
            <a:r>
              <a:rPr lang="en-GB" dirty="0"/>
              <a:t>2. For each sentence, students write </a:t>
            </a:r>
            <a:r>
              <a:rPr lang="en-GB" i="1" dirty="0"/>
              <a:t>du</a:t>
            </a:r>
            <a:r>
              <a:rPr lang="en-GB" dirty="0"/>
              <a:t> or </a:t>
            </a:r>
            <a:r>
              <a:rPr lang="en-GB" i="1" dirty="0" err="1"/>
              <a:t>ihr</a:t>
            </a:r>
            <a:r>
              <a:rPr lang="en-GB" dirty="0"/>
              <a:t>, depending on the verb ending </a:t>
            </a:r>
            <a:r>
              <a:rPr lang="en-GB" i="1" dirty="0"/>
              <a:t>–</a:t>
            </a:r>
            <a:r>
              <a:rPr lang="en-GB" i="1" dirty="0" err="1"/>
              <a:t>st</a:t>
            </a:r>
            <a:r>
              <a:rPr lang="en-GB" i="1" dirty="0"/>
              <a:t> </a:t>
            </a:r>
            <a:r>
              <a:rPr lang="en-GB" dirty="0"/>
              <a:t>or </a:t>
            </a:r>
            <a:r>
              <a:rPr lang="en-GB" i="1" dirty="0"/>
              <a:t>–t</a:t>
            </a:r>
            <a:r>
              <a:rPr lang="en-GB" dirty="0"/>
              <a:t>.</a:t>
            </a:r>
            <a:br>
              <a:rPr lang="en-GB" dirty="0"/>
            </a:br>
            <a:r>
              <a:rPr lang="en-GB" dirty="0"/>
              <a:t>3. Students listen again and write the chore in English.</a:t>
            </a:r>
          </a:p>
          <a:p>
            <a:r>
              <a:rPr lang="en-GB" dirty="0"/>
              <a:t>3. Click to reveal and check answers.</a:t>
            </a:r>
          </a:p>
          <a:p>
            <a:endParaRPr lang="en-GB" dirty="0"/>
          </a:p>
          <a:p>
            <a:r>
              <a:rPr lang="en-GB" b="1" dirty="0"/>
              <a:t>Transcript:</a:t>
            </a:r>
            <a:br>
              <a:rPr lang="en-GB" dirty="0"/>
            </a:br>
            <a:r>
              <a:rPr lang="de-DE" sz="1200" kern="1200" dirty="0">
                <a:solidFill>
                  <a:schemeClr val="tx1"/>
                </a:solidFill>
                <a:effectLst/>
                <a:latin typeface="+mn-lt"/>
                <a:ea typeface="+mn-ea"/>
                <a:cs typeface="+mn-cs"/>
              </a:rPr>
              <a:t>1. [Du] kaufst Obst und Gemüse auf dem Markt.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[Ihr] holt Fleisch vom Nachbarn.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[Ihr] sammelt Holz für das Feuer.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[Du] bereitest das Gästezimmer vor.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[Ihr] kocht das Abendessen.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[Du] holst Wasser</a:t>
            </a:r>
            <a:r>
              <a:rPr lang="en-GB"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7. [Ihr] </a:t>
            </a:r>
            <a:r>
              <a:rPr lang="en-GB" sz="1200" kern="1200" dirty="0" err="1">
                <a:solidFill>
                  <a:schemeClr val="tx1"/>
                </a:solidFill>
                <a:effectLst/>
                <a:latin typeface="+mn-lt"/>
                <a:ea typeface="+mn-ea"/>
                <a:cs typeface="+mn-cs"/>
              </a:rPr>
              <a:t>führt</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Tiere</a:t>
            </a:r>
            <a:r>
              <a:rPr lang="en-GB" sz="1200" kern="1200" dirty="0">
                <a:solidFill>
                  <a:schemeClr val="tx1"/>
                </a:solidFill>
                <a:effectLst/>
                <a:latin typeface="+mn-lt"/>
                <a:ea typeface="+mn-ea"/>
                <a:cs typeface="+mn-cs"/>
              </a:rPr>
              <a:t> auf das Feld.</a:t>
            </a:r>
          </a:p>
          <a:p>
            <a:r>
              <a:rPr lang="de-DE" sz="1200" kern="1200" dirty="0">
                <a:solidFill>
                  <a:schemeClr val="tx1"/>
                </a:solidFill>
                <a:effectLst/>
                <a:latin typeface="+mn-lt"/>
                <a:ea typeface="+mn-ea"/>
                <a:cs typeface="+mn-cs"/>
              </a:rPr>
              <a:t>8. [Du] kletterst</a:t>
            </a:r>
            <a:r>
              <a:rPr lang="en-GB" sz="1200" kern="1200" dirty="0">
                <a:solidFill>
                  <a:schemeClr val="tx1"/>
                </a:solidFill>
                <a:effectLst/>
                <a:latin typeface="+mn-lt"/>
                <a:ea typeface="+mn-ea"/>
                <a:cs typeface="+mn-cs"/>
              </a:rPr>
              <a:t> auf </a:t>
            </a:r>
            <a:r>
              <a:rPr lang="de-DE" sz="1200" kern="1200" dirty="0">
                <a:solidFill>
                  <a:schemeClr val="tx1"/>
                </a:solidFill>
                <a:effectLst/>
                <a:latin typeface="+mn-lt"/>
                <a:ea typeface="+mn-ea"/>
                <a:cs typeface="+mn-cs"/>
              </a:rPr>
              <a:t>den großen Apfelbaum</a:t>
            </a:r>
            <a:r>
              <a:rPr lang="en-GB" sz="1200" kern="1200" dirty="0">
                <a:solidFill>
                  <a:schemeClr val="tx1"/>
                </a:solidFill>
                <a:effectLst/>
                <a:latin typeface="+mn-lt"/>
                <a:ea typeface="+mn-ea"/>
                <a:cs typeface="+mn-cs"/>
              </a:rPr>
              <a:t>.</a:t>
            </a:r>
            <a:br>
              <a:rPr lang="en-GB" dirty="0"/>
            </a:br>
            <a:br>
              <a:rPr lang="en-GB" dirty="0"/>
            </a:br>
            <a:r>
              <a:rPr lang="en-GB" b="1" baseline="0" dirty="0"/>
              <a:t>Word frequency (1 is the most frequent word in German): </a:t>
            </a:r>
            <a:br>
              <a:rPr lang="en-GB" baseline="0" dirty="0"/>
            </a:br>
            <a:r>
              <a:rPr lang="en-GB" baseline="0" dirty="0" err="1"/>
              <a:t>Apfel</a:t>
            </a:r>
            <a:r>
              <a:rPr lang="en-GB" baseline="0" dirty="0"/>
              <a:t> [3490]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77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knowledge that some verbs take dative objects.</a:t>
            </a:r>
            <a:br>
              <a:rPr lang="en-GB" b="0" dirty="0"/>
            </a:br>
            <a:br>
              <a:rPr lang="en-GB" b="0" dirty="0"/>
            </a:br>
            <a:r>
              <a:rPr lang="en-GB" b="1" dirty="0"/>
              <a:t>Procedure:</a:t>
            </a:r>
            <a:br>
              <a:rPr lang="en-GB" dirty="0"/>
            </a:br>
            <a:r>
              <a:rPr lang="en-GB" dirty="0"/>
              <a:t>1. Click through the animations to present the information on the slide.</a:t>
            </a:r>
          </a:p>
          <a:p>
            <a:r>
              <a:rPr lang="en-GB" dirty="0"/>
              <a:t>2. Elicit meanings from students, where appropriate.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79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10 verbs in terms of the grammatical case they take. This prepares students for the reading task that follows.</a:t>
            </a:r>
            <a:br>
              <a:rPr lang="en-GB" b="0" dirty="0"/>
            </a:br>
            <a:br>
              <a:rPr lang="en-GB" dirty="0"/>
            </a:br>
            <a:r>
              <a:rPr lang="en-GB" b="1" dirty="0"/>
              <a:t>Procedure:</a:t>
            </a:r>
            <a:br>
              <a:rPr lang="en-GB" dirty="0"/>
            </a:br>
            <a:r>
              <a:rPr lang="en-GB" dirty="0"/>
              <a:t>1. Click for verb to appear. </a:t>
            </a:r>
            <a:br>
              <a:rPr lang="en-GB" dirty="0"/>
            </a:br>
            <a:r>
              <a:rPr lang="en-GB" dirty="0"/>
              <a:t>2. Click for verb in sentence context that indicates the case by the article that follows.</a:t>
            </a:r>
            <a:br>
              <a:rPr lang="en-GB" dirty="0"/>
            </a:br>
            <a:r>
              <a:rPr lang="en-GB" dirty="0"/>
              <a:t>3. Students use the sentence to help them categorise the verb. Teacher can elicit ‘R2’ or ‘R3’ from students, chorally.</a:t>
            </a:r>
            <a:br>
              <a:rPr lang="en-GB" dirty="0"/>
            </a:br>
            <a:r>
              <a:rPr lang="en-GB" dirty="0"/>
              <a:t>4. Click again for the sentence to disappear and the verb to appear in the correct column.</a:t>
            </a:r>
            <a:br>
              <a:rPr lang="en-GB" dirty="0"/>
            </a:br>
            <a:r>
              <a:rPr lang="en-GB" dirty="0"/>
              <a:t>5. Continue until all 10 verbs have been correctly categorised.</a:t>
            </a:r>
            <a:br>
              <a:rPr lang="en-GB" dirty="0"/>
            </a:br>
            <a:br>
              <a:rPr lang="en-GB" dirty="0"/>
            </a:br>
            <a:r>
              <a:rPr lang="en-GB" dirty="0"/>
              <a:t>Note: This </a:t>
            </a:r>
            <a:r>
              <a:rPr lang="en-GB" i="1" dirty="0"/>
              <a:t>could</a:t>
            </a:r>
            <a:r>
              <a:rPr lang="en-GB" dirty="0"/>
              <a:t> be framed as a girls against boys competition, with the King’s daughters (</a:t>
            </a:r>
            <a:r>
              <a:rPr lang="en-GB" dirty="0" err="1"/>
              <a:t>Töchter</a:t>
            </a:r>
            <a:r>
              <a:rPr lang="en-GB" dirty="0"/>
              <a:t>) on the left and the (</a:t>
            </a:r>
            <a:r>
              <a:rPr lang="en-GB" dirty="0" err="1"/>
              <a:t>Söhne</a:t>
            </a:r>
            <a:r>
              <a:rPr lang="en-GB" dirty="0"/>
              <a:t>) on the right.  Alternatively, just the class in two halves, left and right, works well.</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Zauberer</a:t>
            </a:r>
            <a:r>
              <a:rPr lang="en-GB" baseline="0" dirty="0"/>
              <a:t> [&gt;5009] </a:t>
            </a:r>
            <a:r>
              <a:rPr lang="en-GB" baseline="0" dirty="0" err="1"/>
              <a:t>gratulieren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36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BDC3-4056-4A56-98D1-0236327C5E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DE96BB-F75F-45A8-A970-6C173C3CDD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DA9809-2828-486C-A5D2-AE9E1EFEB6CA}"/>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5" name="Footer Placeholder 4">
            <a:extLst>
              <a:ext uri="{FF2B5EF4-FFF2-40B4-BE49-F238E27FC236}">
                <a16:creationId xmlns:a16="http://schemas.microsoft.com/office/drawing/2014/main" id="{DF04F486-745C-438A-AAAC-670F1C6346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5DA590-C57F-4CAE-A123-4E325ED68E28}"/>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4000870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634A-04F4-4FDC-9F04-9E871E8FFE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003AE5-E8A4-4639-8C18-08EA2D30E6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9BEAD1-5381-47E0-BF76-635C1D8F0332}"/>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5" name="Footer Placeholder 4">
            <a:extLst>
              <a:ext uri="{FF2B5EF4-FFF2-40B4-BE49-F238E27FC236}">
                <a16:creationId xmlns:a16="http://schemas.microsoft.com/office/drawing/2014/main" id="{3BD77174-CBFE-4FF5-9FE6-34F55E5721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2E4C3A-2178-4E50-B2F0-D93B440525C5}"/>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2735382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2583-6A08-408C-8A1C-35C62DA172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550C0F6-B692-42DF-A305-28CFEEE7D7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B5EFDA-5B25-48F4-80DC-3E2FB5E7F164}"/>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5" name="Footer Placeholder 4">
            <a:extLst>
              <a:ext uri="{FF2B5EF4-FFF2-40B4-BE49-F238E27FC236}">
                <a16:creationId xmlns:a16="http://schemas.microsoft.com/office/drawing/2014/main" id="{0795F8EF-AD85-4E86-BE0A-D56CCFF559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C5C884-CC96-4787-A444-90F6D837AA13}"/>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350824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720F7-F4E6-4286-8545-D9B4A97201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4A1F09-E9FE-406A-92CD-0154A36C99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4030AC-0E4D-4571-BC6A-D4ED18E4C9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3E3A7B-DF91-468E-AD2F-2BA7C04805EA}"/>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6" name="Footer Placeholder 5">
            <a:extLst>
              <a:ext uri="{FF2B5EF4-FFF2-40B4-BE49-F238E27FC236}">
                <a16:creationId xmlns:a16="http://schemas.microsoft.com/office/drawing/2014/main" id="{544F28A0-B2D8-4750-BEE0-3CC893C19C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FA177D-2379-4D6A-AC05-F55B654040F3}"/>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1021411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CC0D-1487-468E-9657-FD15BC7E9D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26086C-2AFD-433A-A50C-C2A939FDB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083C-8AF9-4EBD-9B54-4021FDDC8D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7672B2-5ECA-4A5B-87BE-BDDFA11311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1D7BA-C854-427C-AF6F-CB98D44F0A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FCCE72-4A2D-463C-9E33-ECE9969D8319}"/>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8" name="Footer Placeholder 7">
            <a:extLst>
              <a:ext uri="{FF2B5EF4-FFF2-40B4-BE49-F238E27FC236}">
                <a16:creationId xmlns:a16="http://schemas.microsoft.com/office/drawing/2014/main" id="{93C31DB9-5123-4844-839F-4FE7F86C3F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58C2A8-1E19-411B-B248-E7667EA44B8B}"/>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1135854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C9D-D245-488C-8477-7FDA4BF753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C4A96E-DF5E-45C3-B64B-3E5D9BECB880}"/>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4" name="Footer Placeholder 3">
            <a:extLst>
              <a:ext uri="{FF2B5EF4-FFF2-40B4-BE49-F238E27FC236}">
                <a16:creationId xmlns:a16="http://schemas.microsoft.com/office/drawing/2014/main" id="{4782BE93-3476-456C-9CBF-0645EA5E6B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3FD149-5D7B-44A3-B42E-6F1452EC8648}"/>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1994171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C2D26E-15CD-49EA-BC2D-457258CD120A}"/>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3" name="Footer Placeholder 2">
            <a:extLst>
              <a:ext uri="{FF2B5EF4-FFF2-40B4-BE49-F238E27FC236}">
                <a16:creationId xmlns:a16="http://schemas.microsoft.com/office/drawing/2014/main" id="{2F4B3255-B5DA-442F-944B-913E2F537C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3B5AA8-FAF3-49ED-9527-DAEC5E3D392B}"/>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87671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3A02-E3EC-4F6D-9E82-F299826EE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08DC57-150E-48E5-A941-097E0A01E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72451A0-0B5C-4DD1-840E-FA91956D4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271F3-8B85-4DF0-8F6A-BA521DFA52A0}"/>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6" name="Footer Placeholder 5">
            <a:extLst>
              <a:ext uri="{FF2B5EF4-FFF2-40B4-BE49-F238E27FC236}">
                <a16:creationId xmlns:a16="http://schemas.microsoft.com/office/drawing/2014/main" id="{3A5B09CA-7CC7-42B5-9624-72F8CE44DE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B743AF-B2B6-446D-A4EC-8AAB547C2BE5}"/>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3440336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31DB-72FE-48EB-A1B5-0C69D406B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C9B403-6598-447A-AC9D-B1094C8EB0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9B9128-8808-4966-8F02-07666DB2D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0C5A8-0BFF-436A-A4BD-A4ABBD06BC15}"/>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6" name="Footer Placeholder 5">
            <a:extLst>
              <a:ext uri="{FF2B5EF4-FFF2-40B4-BE49-F238E27FC236}">
                <a16:creationId xmlns:a16="http://schemas.microsoft.com/office/drawing/2014/main" id="{C412FCE2-C17C-47F2-93FA-A6B613EA9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5BF2F6-C3F3-417F-BE47-4166BC3A7820}"/>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1561326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814A-50E4-46FA-AE57-7B744263AC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3F2399-B6A9-4933-A67C-B1B64239E0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2921A3-6FEE-4BFB-8A03-25E610279ECA}"/>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5" name="Footer Placeholder 4">
            <a:extLst>
              <a:ext uri="{FF2B5EF4-FFF2-40B4-BE49-F238E27FC236}">
                <a16:creationId xmlns:a16="http://schemas.microsoft.com/office/drawing/2014/main" id="{1694A73C-04CD-4887-B9C0-B4DB65072A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080FCC-16E4-4553-90F0-A4C523D31123}"/>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2402794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5D28B-1FE0-4870-B6D4-C983FE12A4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FA0D1F-1E6D-4DE2-952B-19460AA31F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7D4AC9-2DFF-473F-BAA2-575129BF6D7D}"/>
              </a:ext>
            </a:extLst>
          </p:cNvPr>
          <p:cNvSpPr>
            <a:spLocks noGrp="1"/>
          </p:cNvSpPr>
          <p:nvPr>
            <p:ph type="dt" sz="half" idx="10"/>
          </p:nvPr>
        </p:nvSpPr>
        <p:spPr/>
        <p:txBody>
          <a:bodyPr/>
          <a:lstStyle/>
          <a:p>
            <a:fld id="{144E2ECF-5D69-42FE-B56E-A788C99CB39D}" type="datetimeFigureOut">
              <a:rPr lang="en-GB" smtClean="0"/>
              <a:t>07/07/2021</a:t>
            </a:fld>
            <a:endParaRPr lang="en-GB"/>
          </a:p>
        </p:txBody>
      </p:sp>
      <p:sp>
        <p:nvSpPr>
          <p:cNvPr id="5" name="Footer Placeholder 4">
            <a:extLst>
              <a:ext uri="{FF2B5EF4-FFF2-40B4-BE49-F238E27FC236}">
                <a16:creationId xmlns:a16="http://schemas.microsoft.com/office/drawing/2014/main" id="{0B6BF1D2-8E19-4156-B22E-490C560758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676680-D424-427C-9F70-778606B0D707}"/>
              </a:ext>
            </a:extLst>
          </p:cNvPr>
          <p:cNvSpPr>
            <a:spLocks noGrp="1"/>
          </p:cNvSpPr>
          <p:nvPr>
            <p:ph type="sldNum" sz="quarter" idx="12"/>
          </p:nvPr>
        </p:nvSpPr>
        <p:spPr/>
        <p:txBody>
          <a:bodyPr/>
          <a:lstStyle/>
          <a:p>
            <a:fld id="{A464293B-5E34-4F79-8D8E-68E8AC5C2348}" type="slidenum">
              <a:rPr lang="en-GB" smtClean="0"/>
              <a:t>‹#›</a:t>
            </a:fld>
            <a:endParaRPr lang="en-GB"/>
          </a:p>
        </p:txBody>
      </p:sp>
    </p:spTree>
    <p:extLst>
      <p:ext uri="{BB962C8B-B14F-4D97-AF65-F5344CB8AC3E}">
        <p14:creationId xmlns:p14="http://schemas.microsoft.com/office/powerpoint/2010/main" val="206612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A8E19-B5B5-4F2B-9393-4244CC675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95A2E7-437C-45A0-A5F3-7683E59F7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CFB060-AD6B-409F-8834-F0D345210C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E2ECF-5D69-42FE-B56E-A788C99CB39D}" type="datetimeFigureOut">
              <a:rPr lang="en-GB" smtClean="0"/>
              <a:t>07/07/2021</a:t>
            </a:fld>
            <a:endParaRPr lang="en-GB"/>
          </a:p>
        </p:txBody>
      </p:sp>
      <p:sp>
        <p:nvSpPr>
          <p:cNvPr id="5" name="Footer Placeholder 4">
            <a:extLst>
              <a:ext uri="{FF2B5EF4-FFF2-40B4-BE49-F238E27FC236}">
                <a16:creationId xmlns:a16="http://schemas.microsoft.com/office/drawing/2014/main" id="{D7909BB8-F1E3-4EAD-9400-BBE813590A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CD6275-3622-45E5-A19A-BAF950B0B2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4293B-5E34-4F79-8D8E-68E8AC5C2348}" type="slidenum">
              <a:rPr lang="en-GB" smtClean="0"/>
              <a:t>‹#›</a:t>
            </a:fld>
            <a:endParaRPr lang="en-GB"/>
          </a:p>
        </p:txBody>
      </p:sp>
    </p:spTree>
    <p:extLst>
      <p:ext uri="{BB962C8B-B14F-4D97-AF65-F5344CB8AC3E}">
        <p14:creationId xmlns:p14="http://schemas.microsoft.com/office/powerpoint/2010/main" val="14971839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audio" Target="../media/audio35.wav"/><Relationship Id="rId17" Type="http://schemas.openxmlformats.org/officeDocument/2006/relationships/image" Target="../media/image37.png"/><Relationship Id="rId2" Type="http://schemas.openxmlformats.org/officeDocument/2006/relationships/notesSlide" Target="../notesSlides/notesSlide12.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audio" Target="../media/audio34.wav"/><Relationship Id="rId5" Type="http://schemas.openxmlformats.org/officeDocument/2006/relationships/image" Target="../media/image34.png"/><Relationship Id="rId15" Type="http://schemas.openxmlformats.org/officeDocument/2006/relationships/audio" Target="../media/audio38.wav"/><Relationship Id="rId10" Type="http://schemas.openxmlformats.org/officeDocument/2006/relationships/audio" Target="../media/audio33.wav"/><Relationship Id="rId19"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audio" Target="../media/audio32.wav"/><Relationship Id="rId14" Type="http://schemas.openxmlformats.org/officeDocument/2006/relationships/audio" Target="../media/audio37.wav"/></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2.png"/><Relationship Id="rId3" Type="http://schemas.openxmlformats.org/officeDocument/2006/relationships/image" Target="../media/image3.png"/><Relationship Id="rId21" Type="http://schemas.openxmlformats.org/officeDocument/2006/relationships/audio" Target="../media/audio48.wav"/><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image" Target="../media/image45.png"/><Relationship Id="rId25" Type="http://schemas.openxmlformats.org/officeDocument/2006/relationships/image" Target="../media/image51.png"/><Relationship Id="rId2" Type="http://schemas.openxmlformats.org/officeDocument/2006/relationships/notesSlide" Target="../notesSlides/notesSlide14.xml"/><Relationship Id="rId16" Type="http://schemas.openxmlformats.org/officeDocument/2006/relationships/image" Target="../media/image44.png"/><Relationship Id="rId20" Type="http://schemas.openxmlformats.org/officeDocument/2006/relationships/audio" Target="../media/audio47.wav"/><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50.png"/><Relationship Id="rId5" Type="http://schemas.openxmlformats.org/officeDocument/2006/relationships/audio" Target="../media/audio39.wav"/><Relationship Id="rId15" Type="http://schemas.openxmlformats.org/officeDocument/2006/relationships/image" Target="../media/image43.png"/><Relationship Id="rId23" Type="http://schemas.openxmlformats.org/officeDocument/2006/relationships/image" Target="../media/image49.png"/><Relationship Id="rId10" Type="http://schemas.openxmlformats.org/officeDocument/2006/relationships/audio" Target="../media/audio44.wav"/><Relationship Id="rId19" Type="http://schemas.openxmlformats.org/officeDocument/2006/relationships/image" Target="../media/image47.png"/><Relationship Id="rId4" Type="http://schemas.openxmlformats.org/officeDocument/2006/relationships/image" Target="../media/image40.png"/><Relationship Id="rId9" Type="http://schemas.openxmlformats.org/officeDocument/2006/relationships/audio" Target="../media/audio43.wav"/><Relationship Id="rId14" Type="http://schemas.openxmlformats.org/officeDocument/2006/relationships/image" Target="../media/image42.png"/><Relationship Id="rId22" Type="http://schemas.openxmlformats.org/officeDocument/2006/relationships/image" Target="../media/image48.png"/><Relationship Id="rId27"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7.wav"/><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3.png"/><Relationship Id="rId21" Type="http://schemas.openxmlformats.org/officeDocument/2006/relationships/image" Target="../media/image59.png"/><Relationship Id="rId7" Type="http://schemas.openxmlformats.org/officeDocument/2006/relationships/audio" Target="../media/audio52.wav"/><Relationship Id="rId12" Type="http://schemas.openxmlformats.org/officeDocument/2006/relationships/audio" Target="../media/audio56.wav"/><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15.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audio" Target="../media/audio51.wav"/><Relationship Id="rId11" Type="http://schemas.openxmlformats.org/officeDocument/2006/relationships/audio" Target="../media/audio47.wav"/><Relationship Id="rId24" Type="http://schemas.openxmlformats.org/officeDocument/2006/relationships/image" Target="../media/image62.png"/><Relationship Id="rId5" Type="http://schemas.openxmlformats.org/officeDocument/2006/relationships/audio" Target="../media/audio50.wav"/><Relationship Id="rId15" Type="http://schemas.openxmlformats.org/officeDocument/2006/relationships/audio" Target="../media/audio59.wav"/><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audio" Target="../media/audio55.wav"/><Relationship Id="rId19" Type="http://schemas.openxmlformats.org/officeDocument/2006/relationships/image" Target="../media/image57.png"/><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8.wav"/><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73.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61.wav"/><Relationship Id="rId11" Type="http://schemas.openxmlformats.org/officeDocument/2006/relationships/image" Target="../media/image71.png"/><Relationship Id="rId5" Type="http://schemas.openxmlformats.org/officeDocument/2006/relationships/image" Target="../media/image69.png"/><Relationship Id="rId10" Type="http://schemas.openxmlformats.org/officeDocument/2006/relationships/image" Target="../media/image70.png"/><Relationship Id="rId4" Type="http://schemas.openxmlformats.org/officeDocument/2006/relationships/audio" Target="../media/audio60.wav"/><Relationship Id="rId9" Type="http://schemas.openxmlformats.org/officeDocument/2006/relationships/audio" Target="../media/audio63.wav"/><Relationship Id="rId14" Type="http://schemas.openxmlformats.org/officeDocument/2006/relationships/audio" Target="../media/audio64.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audio" Target="../media/audio73.wav"/><Relationship Id="rId18" Type="http://schemas.openxmlformats.org/officeDocument/2006/relationships/audio" Target="../media/audio78.wav"/><Relationship Id="rId3" Type="http://schemas.openxmlformats.org/officeDocument/2006/relationships/image" Target="../media/image3.png"/><Relationship Id="rId21" Type="http://schemas.openxmlformats.org/officeDocument/2006/relationships/image" Target="../media/image75.png"/><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 Type="http://schemas.openxmlformats.org/officeDocument/2006/relationships/notesSlide" Target="../notesSlides/notesSlide22.xml"/><Relationship Id="rId16" Type="http://schemas.openxmlformats.org/officeDocument/2006/relationships/audio" Target="../media/audio76.wav"/><Relationship Id="rId20" Type="http://schemas.openxmlformats.org/officeDocument/2006/relationships/audio" Target="../media/audio80.wav"/><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audio" Target="../media/audio71.wav"/><Relationship Id="rId24" Type="http://schemas.openxmlformats.org/officeDocument/2006/relationships/image" Target="../media/image74.png"/><Relationship Id="rId5" Type="http://schemas.openxmlformats.org/officeDocument/2006/relationships/audio" Target="../media/audio66.wav"/><Relationship Id="rId15" Type="http://schemas.openxmlformats.org/officeDocument/2006/relationships/audio" Target="../media/audio75.wav"/><Relationship Id="rId23" Type="http://schemas.openxmlformats.org/officeDocument/2006/relationships/image" Target="../media/image77.png"/><Relationship Id="rId10" Type="http://schemas.openxmlformats.org/officeDocument/2006/relationships/audio" Target="../media/audio70.wav"/><Relationship Id="rId19" Type="http://schemas.openxmlformats.org/officeDocument/2006/relationships/audio" Target="../media/audio79.wav"/><Relationship Id="rId4" Type="http://schemas.openxmlformats.org/officeDocument/2006/relationships/audio" Target="../media/audio65.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82.jpeg"/><Relationship Id="rId4" Type="http://schemas.openxmlformats.org/officeDocument/2006/relationships/image" Target="../media/image3.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jpg"/><Relationship Id="rId7"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quizlet.com/gb/572584489/year-9-german-term-11-week-3-flash-cards/" TargetMode="External"/><Relationship Id="rId5" Type="http://schemas.openxmlformats.org/officeDocument/2006/relationships/hyperlink" Target="https://resources.ncelp.org/concern/parent/j9602150j/file_sets/1c18dg91d" TargetMode="Externa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5.png"/><Relationship Id="rId17" Type="http://schemas.openxmlformats.org/officeDocument/2006/relationships/image" Target="../media/image10.jpeg"/><Relationship Id="rId2" Type="http://schemas.openxmlformats.org/officeDocument/2006/relationships/notesSlide" Target="../notesSlides/notesSlide4.xml"/><Relationship Id="rId16" Type="http://schemas.openxmlformats.org/officeDocument/2006/relationships/image" Target="../media/image9.jpe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8.png"/><Relationship Id="rId10" Type="http://schemas.openxmlformats.org/officeDocument/2006/relationships/audio" Target="../media/audio7.wav"/><Relationship Id="rId19"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audio" Target="../media/audio14.wav"/><Relationship Id="rId3" Type="http://schemas.openxmlformats.org/officeDocument/2006/relationships/image" Target="../media/image3.png"/><Relationship Id="rId7" Type="http://schemas.openxmlformats.org/officeDocument/2006/relationships/image" Target="../media/image16.png"/><Relationship Id="rId12" Type="http://schemas.openxmlformats.org/officeDocument/2006/relationships/audio" Target="../media/audio13.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2.wav"/><Relationship Id="rId5" Type="http://schemas.openxmlformats.org/officeDocument/2006/relationships/image" Target="../media/image15.png"/><Relationship Id="rId10" Type="http://schemas.openxmlformats.org/officeDocument/2006/relationships/audio" Target="../media/audio11.wav"/><Relationship Id="rId4" Type="http://schemas.openxmlformats.org/officeDocument/2006/relationships/image" Target="../media/image14.png"/><Relationship Id="rId9" Type="http://schemas.openxmlformats.org/officeDocument/2006/relationships/audio" Target="../media/audio10.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image" Target="../media/image3.png"/><Relationship Id="rId21" Type="http://schemas.openxmlformats.org/officeDocument/2006/relationships/image" Target="../media/image19.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7.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audio" Target="../media/audio25.wav"/><Relationship Id="rId10" Type="http://schemas.openxmlformats.org/officeDocument/2006/relationships/audio" Target="../media/audio20.wav"/><Relationship Id="rId19" Type="http://schemas.openxmlformats.org/officeDocument/2006/relationships/audio" Target="../media/audio29.wav"/><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audio" Target="../media/audio24.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Es war </a:t>
            </a:r>
            <a:r>
              <a:rPr lang="en-GB" sz="4000" b="1" dirty="0" err="1">
                <a:solidFill>
                  <a:prstClr val="white"/>
                </a:solidFill>
              </a:rPr>
              <a:t>einmal</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Present tense: </a:t>
            </a:r>
            <a:r>
              <a:rPr lang="en-GB" sz="3000" i="1" dirty="0">
                <a:solidFill>
                  <a:prstClr val="white"/>
                </a:solidFill>
              </a:rPr>
              <a:t>2nd person plural</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[a] and [ä]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2 - Lesson 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Inge Alferink</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7/7/21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Wir </a:t>
            </a:r>
            <a:r>
              <a:rPr lang="en-GB" sz="3600" b="1" dirty="0" err="1">
                <a:solidFill>
                  <a:schemeClr val="bg1"/>
                </a:solidFill>
              </a:rPr>
              <a:t>oder</a:t>
            </a:r>
            <a:r>
              <a:rPr lang="en-GB" sz="3600" b="1" dirty="0">
                <a:solidFill>
                  <a:schemeClr val="bg1"/>
                </a:solidFill>
              </a:rPr>
              <a:t> </a:t>
            </a:r>
            <a:r>
              <a:rPr lang="en-GB" sz="3600" b="1" dirty="0" err="1">
                <a:solidFill>
                  <a:schemeClr val="bg1"/>
                </a:solidFill>
              </a:rPr>
              <a:t>ihr</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a:extLst>
              <a:ext uri="{FF2B5EF4-FFF2-40B4-BE49-F238E27FC236}">
                <a16:creationId xmlns:a16="http://schemas.microsoft.com/office/drawing/2014/main" id="{08537513-811E-754B-BE9D-7C7843AD6E87}"/>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180001" y="1921728"/>
            <a:ext cx="5377842" cy="878400"/>
          </a:xfrm>
          <a:prstGeom prst="rect">
            <a:avLst/>
          </a:prstGeom>
        </p:spPr>
      </p:pic>
      <p:pic>
        <p:nvPicPr>
          <p:cNvPr id="27" name="Picture 26" descr="A picture containing dark&#10;&#10;Description automatically generated">
            <a:extLst>
              <a:ext uri="{FF2B5EF4-FFF2-40B4-BE49-F238E27FC236}">
                <a16:creationId xmlns:a16="http://schemas.microsoft.com/office/drawing/2014/main" id="{7BF2D0D0-DE61-C746-AB52-BEAEDFD67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156" y="2806784"/>
            <a:ext cx="1194044" cy="1194044"/>
          </a:xfrm>
          <a:prstGeom prst="rect">
            <a:avLst/>
          </a:prstGeom>
        </p:spPr>
      </p:pic>
      <p:sp>
        <p:nvSpPr>
          <p:cNvPr id="28" name="TextBox 27">
            <a:extLst>
              <a:ext uri="{FF2B5EF4-FFF2-40B4-BE49-F238E27FC236}">
                <a16:creationId xmlns:a16="http://schemas.microsoft.com/office/drawing/2014/main" id="{E9B248D4-2590-3246-AC32-20D001DE1210}"/>
              </a:ext>
            </a:extLst>
          </p:cNvPr>
          <p:cNvSpPr txBox="1"/>
          <p:nvPr/>
        </p:nvSpPr>
        <p:spPr>
          <a:xfrm>
            <a:off x="352047" y="2118709"/>
            <a:ext cx="5033750"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Wir</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danken</a:t>
            </a:r>
            <a:r>
              <a:rPr lang="en-US" sz="2400" dirty="0">
                <a:solidFill>
                  <a:schemeClr val="accent5">
                    <a:lumMod val="50000"/>
                  </a:schemeClr>
                </a:solidFill>
                <a:latin typeface="+mj-lt"/>
                <a:cs typeface="Palace Script MT" panose="020F0502020204030204" pitchFamily="34" charset="0"/>
              </a:rPr>
              <a:t> / </a:t>
            </a:r>
            <a:r>
              <a:rPr lang="en-US" sz="2400" b="1" dirty="0" err="1">
                <a:solidFill>
                  <a:schemeClr val="accent5">
                    <a:lumMod val="50000"/>
                  </a:schemeClr>
                </a:solidFill>
                <a:latin typeface="+mj-lt"/>
                <a:cs typeface="Palace Script MT" panose="020F0502020204030204" pitchFamily="34" charset="0"/>
              </a:rPr>
              <a:t>suchen</a:t>
            </a:r>
            <a:r>
              <a:rPr lang="en-US" sz="2400" dirty="0">
                <a:solidFill>
                  <a:schemeClr val="accent5">
                    <a:lumMod val="50000"/>
                  </a:schemeClr>
                </a:solidFill>
                <a:latin typeface="+mj-lt"/>
                <a:cs typeface="Palace Script MT" panose="020F0502020204030204" pitchFamily="34" charset="0"/>
              </a:rPr>
              <a:t> den König.</a:t>
            </a:r>
          </a:p>
        </p:txBody>
      </p:sp>
      <p:pic>
        <p:nvPicPr>
          <p:cNvPr id="29" name="Picture 28">
            <a:extLst>
              <a:ext uri="{FF2B5EF4-FFF2-40B4-BE49-F238E27FC236}">
                <a16:creationId xmlns:a16="http://schemas.microsoft.com/office/drawing/2014/main" id="{614A6FDB-23BC-5D4B-9D24-86C36E263A51}"/>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909206" y="3082164"/>
            <a:ext cx="4648637" cy="878400"/>
          </a:xfrm>
          <a:prstGeom prst="rect">
            <a:avLst/>
          </a:prstGeom>
        </p:spPr>
      </p:pic>
      <p:sp>
        <p:nvSpPr>
          <p:cNvPr id="30" name="TextBox 29">
            <a:extLst>
              <a:ext uri="{FF2B5EF4-FFF2-40B4-BE49-F238E27FC236}">
                <a16:creationId xmlns:a16="http://schemas.microsoft.com/office/drawing/2014/main" id="{21432022-2BFE-D641-9780-EBD3F80DCFDE}"/>
              </a:ext>
            </a:extLst>
          </p:cNvPr>
          <p:cNvSpPr txBox="1"/>
          <p:nvPr/>
        </p:nvSpPr>
        <p:spPr>
          <a:xfrm>
            <a:off x="1173797" y="3330334"/>
            <a:ext cx="4373313"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Ihr</a:t>
            </a:r>
            <a:r>
              <a:rPr lang="en-US" sz="2400" dirty="0">
                <a:solidFill>
                  <a:schemeClr val="accent5">
                    <a:lumMod val="50000"/>
                  </a:schemeClr>
                </a:solidFill>
                <a:latin typeface="+mj-lt"/>
                <a:cs typeface="Palace Script MT" panose="020F0502020204030204" pitchFamily="34" charset="0"/>
              </a:rPr>
              <a:t> </a:t>
            </a:r>
            <a:r>
              <a:rPr lang="en-US" sz="2400" b="1" dirty="0">
                <a:solidFill>
                  <a:schemeClr val="accent5">
                    <a:lumMod val="50000"/>
                  </a:schemeClr>
                </a:solidFill>
                <a:latin typeface="+mj-lt"/>
                <a:cs typeface="Palace Script MT" panose="020F0502020204030204" pitchFamily="34" charset="0"/>
              </a:rPr>
              <a:t>holt </a:t>
            </a:r>
            <a:r>
              <a:rPr lang="en-US" sz="2400" dirty="0">
                <a:solidFill>
                  <a:schemeClr val="accent5">
                    <a:lumMod val="50000"/>
                  </a:schemeClr>
                </a:solidFill>
                <a:latin typeface="+mj-lt"/>
                <a:cs typeface="Palace Script MT" panose="020F0502020204030204" pitchFamily="34" charset="0"/>
              </a:rPr>
              <a:t>/</a:t>
            </a:r>
            <a:r>
              <a:rPr lang="en-US" sz="2400" b="1"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helft</a:t>
            </a:r>
            <a:r>
              <a:rPr lang="en-US" sz="2400" b="1" dirty="0">
                <a:solidFill>
                  <a:schemeClr val="accent5">
                    <a:lumMod val="50000"/>
                  </a:schemeClr>
                </a:solidFill>
                <a:latin typeface="+mj-lt"/>
                <a:cs typeface="Palace Script MT" panose="020F0502020204030204" pitchFamily="34" charset="0"/>
              </a:rPr>
              <a:t> </a:t>
            </a:r>
            <a:r>
              <a:rPr lang="en-US" sz="2400" dirty="0">
                <a:solidFill>
                  <a:schemeClr val="accent5">
                    <a:lumMod val="50000"/>
                  </a:schemeClr>
                </a:solidFill>
                <a:latin typeface="+mj-lt"/>
                <a:cs typeface="Palace Script MT" panose="020F0502020204030204" pitchFamily="34" charset="0"/>
              </a:rPr>
              <a:t>dem </a:t>
            </a:r>
            <a:r>
              <a:rPr lang="en-US" sz="2400" dirty="0" err="1">
                <a:solidFill>
                  <a:schemeClr val="accent5">
                    <a:lumMod val="50000"/>
                  </a:schemeClr>
                </a:solidFill>
                <a:latin typeface="+mj-lt"/>
                <a:cs typeface="Palace Script MT" panose="020F0502020204030204" pitchFamily="34" charset="0"/>
              </a:rPr>
              <a:t>Drachen</a:t>
            </a:r>
            <a:r>
              <a:rPr lang="en-US" sz="2400" dirty="0">
                <a:solidFill>
                  <a:schemeClr val="accent5">
                    <a:lumMod val="50000"/>
                  </a:schemeClr>
                </a:solidFill>
                <a:latin typeface="+mj-lt"/>
                <a:cs typeface="Palace Script MT" panose="020F0502020204030204" pitchFamily="34" charset="0"/>
              </a:rPr>
              <a:t>.</a:t>
            </a:r>
          </a:p>
        </p:txBody>
      </p:sp>
      <p:pic>
        <p:nvPicPr>
          <p:cNvPr id="31" name="Picture 30">
            <a:extLst>
              <a:ext uri="{FF2B5EF4-FFF2-40B4-BE49-F238E27FC236}">
                <a16:creationId xmlns:a16="http://schemas.microsoft.com/office/drawing/2014/main" id="{9E2C4334-E9C9-A646-BDDB-580F7456DE1E}"/>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87404" y="4178454"/>
            <a:ext cx="4648637" cy="878400"/>
          </a:xfrm>
          <a:prstGeom prst="rect">
            <a:avLst/>
          </a:prstGeom>
        </p:spPr>
      </p:pic>
      <p:sp>
        <p:nvSpPr>
          <p:cNvPr id="32" name="TextBox 31">
            <a:extLst>
              <a:ext uri="{FF2B5EF4-FFF2-40B4-BE49-F238E27FC236}">
                <a16:creationId xmlns:a16="http://schemas.microsoft.com/office/drawing/2014/main" id="{4D497749-6CB0-2642-9A10-1966ED552396}"/>
              </a:ext>
            </a:extLst>
          </p:cNvPr>
          <p:cNvSpPr txBox="1"/>
          <p:nvPr/>
        </p:nvSpPr>
        <p:spPr>
          <a:xfrm>
            <a:off x="284181" y="4423643"/>
            <a:ext cx="4451860"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Ihr</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ruft</a:t>
            </a:r>
            <a:r>
              <a:rPr lang="en-US" sz="2400" dirty="0">
                <a:solidFill>
                  <a:schemeClr val="accent5">
                    <a:lumMod val="50000"/>
                  </a:schemeClr>
                </a:solidFill>
                <a:latin typeface="+mj-lt"/>
                <a:cs typeface="Palace Script MT" panose="020F0502020204030204" pitchFamily="34" charset="0"/>
              </a:rPr>
              <a:t> / </a:t>
            </a:r>
            <a:r>
              <a:rPr lang="en-US" sz="2400" b="1" dirty="0" err="1">
                <a:solidFill>
                  <a:schemeClr val="accent5">
                    <a:lumMod val="50000"/>
                  </a:schemeClr>
                </a:solidFill>
                <a:latin typeface="+mj-lt"/>
                <a:cs typeface="Palace Script MT" panose="020F0502020204030204" pitchFamily="34" charset="0"/>
              </a:rPr>
              <a:t>antwortet</a:t>
            </a:r>
            <a:r>
              <a:rPr lang="en-US" sz="2400" b="1" dirty="0">
                <a:solidFill>
                  <a:schemeClr val="accent5">
                    <a:lumMod val="50000"/>
                  </a:schemeClr>
                </a:solidFill>
                <a:latin typeface="+mj-lt"/>
                <a:cs typeface="Palace Script MT" panose="020F0502020204030204" pitchFamily="34" charset="0"/>
              </a:rPr>
              <a:t> </a:t>
            </a:r>
            <a:r>
              <a:rPr lang="en-US" sz="2400" dirty="0">
                <a:solidFill>
                  <a:schemeClr val="accent5">
                    <a:lumMod val="50000"/>
                  </a:schemeClr>
                </a:solidFill>
                <a:latin typeface="+mj-lt"/>
                <a:cs typeface="Palace Script MT" panose="020F0502020204030204" pitchFamily="34" charset="0"/>
              </a:rPr>
              <a:t>den Sohn.</a:t>
            </a:r>
          </a:p>
        </p:txBody>
      </p:sp>
      <p:pic>
        <p:nvPicPr>
          <p:cNvPr id="33" name="Picture 32">
            <a:extLst>
              <a:ext uri="{FF2B5EF4-FFF2-40B4-BE49-F238E27FC236}">
                <a16:creationId xmlns:a16="http://schemas.microsoft.com/office/drawing/2014/main" id="{E08A281A-A6A7-0E4D-A5C5-734E2C611086}"/>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59315" y="5373074"/>
            <a:ext cx="5116876" cy="878400"/>
          </a:xfrm>
          <a:prstGeom prst="rect">
            <a:avLst/>
          </a:prstGeom>
        </p:spPr>
      </p:pic>
      <p:sp>
        <p:nvSpPr>
          <p:cNvPr id="34" name="TextBox 33">
            <a:extLst>
              <a:ext uri="{FF2B5EF4-FFF2-40B4-BE49-F238E27FC236}">
                <a16:creationId xmlns:a16="http://schemas.microsoft.com/office/drawing/2014/main" id="{44C2BF00-7BCE-D043-8AE8-30A310A3DD29}"/>
              </a:ext>
            </a:extLst>
          </p:cNvPr>
          <p:cNvSpPr txBox="1"/>
          <p:nvPr/>
        </p:nvSpPr>
        <p:spPr>
          <a:xfrm>
            <a:off x="337926" y="5607330"/>
            <a:ext cx="4996881"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Wir</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fragen</a:t>
            </a:r>
            <a:r>
              <a:rPr lang="en-US" sz="2400" b="1" dirty="0">
                <a:solidFill>
                  <a:schemeClr val="accent5">
                    <a:lumMod val="50000"/>
                  </a:schemeClr>
                </a:solidFill>
                <a:latin typeface="+mj-lt"/>
                <a:cs typeface="Palace Script MT" panose="020F0502020204030204" pitchFamily="34" charset="0"/>
              </a:rPr>
              <a:t> </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helfen</a:t>
            </a:r>
            <a:r>
              <a:rPr lang="en-US" sz="2400" dirty="0">
                <a:solidFill>
                  <a:schemeClr val="accent5">
                    <a:lumMod val="50000"/>
                  </a:schemeClr>
                </a:solidFill>
                <a:latin typeface="+mj-lt"/>
                <a:cs typeface="Palace Script MT" panose="020F0502020204030204" pitchFamily="34" charset="0"/>
              </a:rPr>
              <a:t> der </a:t>
            </a:r>
            <a:r>
              <a:rPr lang="en-US" sz="2400" dirty="0" err="1">
                <a:solidFill>
                  <a:schemeClr val="accent5">
                    <a:lumMod val="50000"/>
                  </a:schemeClr>
                </a:solidFill>
                <a:latin typeface="+mj-lt"/>
                <a:cs typeface="Palace Script MT" panose="020F0502020204030204" pitchFamily="34" charset="0"/>
              </a:rPr>
              <a:t>Tochter</a:t>
            </a:r>
            <a:r>
              <a:rPr lang="en-US" sz="2400" dirty="0">
                <a:solidFill>
                  <a:schemeClr val="accent5">
                    <a:lumMod val="50000"/>
                  </a:schemeClr>
                </a:solidFill>
                <a:latin typeface="+mj-lt"/>
                <a:cs typeface="Palace Script MT" panose="020F0502020204030204" pitchFamily="34" charset="0"/>
              </a:rPr>
              <a:t>. </a:t>
            </a:r>
          </a:p>
        </p:txBody>
      </p:sp>
      <p:pic>
        <p:nvPicPr>
          <p:cNvPr id="35" name="Picture 34">
            <a:extLst>
              <a:ext uri="{FF2B5EF4-FFF2-40B4-BE49-F238E27FC236}">
                <a16:creationId xmlns:a16="http://schemas.microsoft.com/office/drawing/2014/main" id="{28825898-C250-0147-9517-525211461D26}"/>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5967134" y="1835109"/>
            <a:ext cx="5848005" cy="878400"/>
          </a:xfrm>
          <a:prstGeom prst="rect">
            <a:avLst/>
          </a:prstGeom>
        </p:spPr>
      </p:pic>
      <p:sp>
        <p:nvSpPr>
          <p:cNvPr id="36" name="TextBox 35">
            <a:extLst>
              <a:ext uri="{FF2B5EF4-FFF2-40B4-BE49-F238E27FC236}">
                <a16:creationId xmlns:a16="http://schemas.microsoft.com/office/drawing/2014/main" id="{88232EF4-F720-0340-B2D2-5CB904FB9F33}"/>
              </a:ext>
            </a:extLst>
          </p:cNvPr>
          <p:cNvSpPr txBox="1"/>
          <p:nvPr/>
        </p:nvSpPr>
        <p:spPr>
          <a:xfrm>
            <a:off x="6223104" y="1994577"/>
            <a:ext cx="5359159"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Wir</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gratulieren</a:t>
            </a:r>
            <a:r>
              <a:rPr lang="en-US" sz="2400" dirty="0">
                <a:solidFill>
                  <a:schemeClr val="accent5">
                    <a:lumMod val="50000"/>
                  </a:schemeClr>
                </a:solidFill>
                <a:latin typeface="+mj-lt"/>
                <a:cs typeface="Palace Script MT" panose="020F0502020204030204" pitchFamily="34" charset="0"/>
              </a:rPr>
              <a:t> /  </a:t>
            </a:r>
            <a:r>
              <a:rPr lang="en-US" sz="2400" b="1" dirty="0" err="1">
                <a:solidFill>
                  <a:schemeClr val="accent5">
                    <a:lumMod val="50000"/>
                  </a:schemeClr>
                </a:solidFill>
                <a:latin typeface="+mj-lt"/>
                <a:cs typeface="Palace Script MT" panose="020F0502020204030204" pitchFamily="34" charset="0"/>
              </a:rPr>
              <a:t>fragen</a:t>
            </a:r>
            <a:r>
              <a:rPr lang="en-US" sz="2400" b="1" dirty="0">
                <a:solidFill>
                  <a:schemeClr val="accent5">
                    <a:lumMod val="50000"/>
                  </a:schemeClr>
                </a:solidFill>
                <a:latin typeface="+mj-lt"/>
                <a:cs typeface="Palace Script MT" panose="020F0502020204030204" pitchFamily="34" charset="0"/>
              </a:rPr>
              <a:t> </a:t>
            </a:r>
            <a:r>
              <a:rPr lang="en-US" sz="2400" dirty="0">
                <a:solidFill>
                  <a:schemeClr val="accent5">
                    <a:lumMod val="50000"/>
                  </a:schemeClr>
                </a:solidFill>
                <a:latin typeface="+mj-lt"/>
                <a:cs typeface="Palace Script MT" panose="020F0502020204030204" pitchFamily="34" charset="0"/>
              </a:rPr>
              <a:t>den Sohn. </a:t>
            </a:r>
          </a:p>
        </p:txBody>
      </p:sp>
      <p:pic>
        <p:nvPicPr>
          <p:cNvPr id="37" name="Picture 36">
            <a:extLst>
              <a:ext uri="{FF2B5EF4-FFF2-40B4-BE49-F238E27FC236}">
                <a16:creationId xmlns:a16="http://schemas.microsoft.com/office/drawing/2014/main" id="{A0AF26CB-7DBB-EC45-B8F6-8AA7DF6E7646}"/>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6807200" y="3027718"/>
            <a:ext cx="5012337" cy="878400"/>
          </a:xfrm>
          <a:prstGeom prst="rect">
            <a:avLst/>
          </a:prstGeom>
        </p:spPr>
      </p:pic>
      <p:sp>
        <p:nvSpPr>
          <p:cNvPr id="38" name="TextBox 37">
            <a:extLst>
              <a:ext uri="{FF2B5EF4-FFF2-40B4-BE49-F238E27FC236}">
                <a16:creationId xmlns:a16="http://schemas.microsoft.com/office/drawing/2014/main" id="{AE0F8BDA-A7FA-DB46-BCCF-83FB28A70CB8}"/>
              </a:ext>
            </a:extLst>
          </p:cNvPr>
          <p:cNvSpPr txBox="1"/>
          <p:nvPr/>
        </p:nvSpPr>
        <p:spPr>
          <a:xfrm>
            <a:off x="7121225" y="3302416"/>
            <a:ext cx="4693914"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Ihr</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dankt</a:t>
            </a:r>
            <a:r>
              <a:rPr lang="en-US" sz="2400" b="1" dirty="0">
                <a:solidFill>
                  <a:schemeClr val="accent5">
                    <a:lumMod val="50000"/>
                  </a:schemeClr>
                </a:solidFill>
                <a:latin typeface="+mj-lt"/>
                <a:cs typeface="Palace Script MT" panose="020F0502020204030204" pitchFamily="34" charset="0"/>
              </a:rPr>
              <a:t> </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erwartet</a:t>
            </a:r>
            <a:r>
              <a:rPr lang="en-US" sz="2400" dirty="0">
                <a:solidFill>
                  <a:schemeClr val="accent5">
                    <a:lumMod val="50000"/>
                  </a:schemeClr>
                </a:solidFill>
                <a:latin typeface="+mj-lt"/>
                <a:cs typeface="Palace Script MT" panose="020F0502020204030204" pitchFamily="34" charset="0"/>
              </a:rPr>
              <a:t> den Gast.</a:t>
            </a:r>
          </a:p>
        </p:txBody>
      </p:sp>
      <p:pic>
        <p:nvPicPr>
          <p:cNvPr id="39" name="Picture 38">
            <a:extLst>
              <a:ext uri="{FF2B5EF4-FFF2-40B4-BE49-F238E27FC236}">
                <a16:creationId xmlns:a16="http://schemas.microsoft.com/office/drawing/2014/main" id="{221F509C-52E1-F644-90D0-2FBBCBABB200}"/>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5840378" y="4087576"/>
            <a:ext cx="4648637" cy="878400"/>
          </a:xfrm>
          <a:prstGeom prst="rect">
            <a:avLst/>
          </a:prstGeom>
        </p:spPr>
      </p:pic>
      <p:sp>
        <p:nvSpPr>
          <p:cNvPr id="40" name="TextBox 39">
            <a:extLst>
              <a:ext uri="{FF2B5EF4-FFF2-40B4-BE49-F238E27FC236}">
                <a16:creationId xmlns:a16="http://schemas.microsoft.com/office/drawing/2014/main" id="{2B43FE8C-DD73-764B-9299-D1CC95F1F4D0}"/>
              </a:ext>
            </a:extLst>
          </p:cNvPr>
          <p:cNvSpPr txBox="1"/>
          <p:nvPr/>
        </p:nvSpPr>
        <p:spPr>
          <a:xfrm>
            <a:off x="6275396" y="4326721"/>
            <a:ext cx="4047903"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Ihr</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ruft</a:t>
            </a:r>
            <a:r>
              <a:rPr lang="en-US" sz="2400" b="1" dirty="0">
                <a:solidFill>
                  <a:schemeClr val="accent5">
                    <a:lumMod val="50000"/>
                  </a:schemeClr>
                </a:solidFill>
                <a:latin typeface="+mj-lt"/>
                <a:cs typeface="Palace Script MT" panose="020F0502020204030204" pitchFamily="34" charset="0"/>
              </a:rPr>
              <a:t> </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dient</a:t>
            </a:r>
            <a:r>
              <a:rPr lang="en-US" sz="2400" dirty="0">
                <a:solidFill>
                  <a:schemeClr val="accent5">
                    <a:lumMod val="50000"/>
                  </a:schemeClr>
                </a:solidFill>
                <a:latin typeface="+mj-lt"/>
                <a:cs typeface="Palace Script MT" panose="020F0502020204030204" pitchFamily="34" charset="0"/>
              </a:rPr>
              <a:t> dem König.</a:t>
            </a:r>
          </a:p>
        </p:txBody>
      </p:sp>
      <p:pic>
        <p:nvPicPr>
          <p:cNvPr id="41" name="Picture 40">
            <a:extLst>
              <a:ext uri="{FF2B5EF4-FFF2-40B4-BE49-F238E27FC236}">
                <a16:creationId xmlns:a16="http://schemas.microsoft.com/office/drawing/2014/main" id="{5F478F40-4D5F-3B43-9526-4B0C2F4FFFE2}"/>
              </a:ext>
            </a:extLst>
          </p:cNvPr>
          <p:cNvPicPr>
            <a:picLocks noChangeAspect="1"/>
          </p:cNvPicPr>
          <p:nvPr/>
        </p:nvPicPr>
        <p:blipFill rotWithShape="1">
          <a:blip r:embed="rId4">
            <a:extLst>
              <a:ext uri="{28A0092B-C50C-407E-A947-70E740481C1C}">
                <a14:useLocalDpi xmlns:a14="http://schemas.microsoft.com/office/drawing/2010/main" val="0"/>
              </a:ext>
            </a:extLst>
          </a:blip>
          <a:srcRect b="50650"/>
          <a:stretch/>
        </p:blipFill>
        <p:spPr>
          <a:xfrm>
            <a:off x="6275395" y="5217410"/>
            <a:ext cx="5544141" cy="878400"/>
          </a:xfrm>
          <a:prstGeom prst="rect">
            <a:avLst/>
          </a:prstGeom>
        </p:spPr>
      </p:pic>
      <p:sp>
        <p:nvSpPr>
          <p:cNvPr id="42" name="TextBox 41">
            <a:extLst>
              <a:ext uri="{FF2B5EF4-FFF2-40B4-BE49-F238E27FC236}">
                <a16:creationId xmlns:a16="http://schemas.microsoft.com/office/drawing/2014/main" id="{8F8FF36A-0E4D-F04E-8165-26C0782A3F7E}"/>
              </a:ext>
            </a:extLst>
          </p:cNvPr>
          <p:cNvSpPr txBox="1"/>
          <p:nvPr/>
        </p:nvSpPr>
        <p:spPr>
          <a:xfrm>
            <a:off x="6496357" y="5427608"/>
            <a:ext cx="5210081" cy="461665"/>
          </a:xfrm>
          <a:prstGeom prst="rect">
            <a:avLst/>
          </a:prstGeom>
          <a:noFill/>
        </p:spPr>
        <p:txBody>
          <a:bodyPr wrap="none" rtlCol="0">
            <a:spAutoFit/>
          </a:bodyPr>
          <a:lstStyle/>
          <a:p>
            <a:pPr algn="l"/>
            <a:r>
              <a:rPr lang="en-US" sz="2400" dirty="0" err="1">
                <a:solidFill>
                  <a:schemeClr val="accent5">
                    <a:lumMod val="50000"/>
                  </a:schemeClr>
                </a:solidFill>
                <a:latin typeface="+mj-lt"/>
                <a:cs typeface="Palace Script MT" panose="020F0502020204030204" pitchFamily="34" charset="0"/>
              </a:rPr>
              <a:t>Wir</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schützen</a:t>
            </a:r>
            <a:r>
              <a:rPr lang="en-US" sz="2400" b="1" dirty="0">
                <a:solidFill>
                  <a:schemeClr val="accent5">
                    <a:lumMod val="50000"/>
                  </a:schemeClr>
                </a:solidFill>
                <a:latin typeface="+mj-lt"/>
                <a:cs typeface="Palace Script MT" panose="020F0502020204030204" pitchFamily="34" charset="0"/>
              </a:rPr>
              <a:t> </a:t>
            </a:r>
            <a:r>
              <a:rPr lang="en-US" sz="2400" dirty="0">
                <a:solidFill>
                  <a:schemeClr val="accent5">
                    <a:lumMod val="50000"/>
                  </a:schemeClr>
                </a:solidFill>
                <a:latin typeface="+mj-lt"/>
                <a:cs typeface="Palace Script MT" panose="020F0502020204030204" pitchFamily="34" charset="0"/>
              </a:rPr>
              <a:t>/ </a:t>
            </a:r>
            <a:r>
              <a:rPr lang="en-US" sz="2400" b="1" dirty="0" err="1">
                <a:solidFill>
                  <a:schemeClr val="accent5">
                    <a:lumMod val="50000"/>
                  </a:schemeClr>
                </a:solidFill>
                <a:latin typeface="+mj-lt"/>
                <a:cs typeface="Palace Script MT" panose="020F0502020204030204" pitchFamily="34" charset="0"/>
              </a:rPr>
              <a:t>dienen</a:t>
            </a:r>
            <a:r>
              <a:rPr lang="en-US" sz="2400" dirty="0">
                <a:solidFill>
                  <a:schemeClr val="accent5">
                    <a:lumMod val="50000"/>
                  </a:schemeClr>
                </a:solidFill>
                <a:latin typeface="+mj-lt"/>
                <a:cs typeface="Palace Script MT" panose="020F0502020204030204" pitchFamily="34" charset="0"/>
              </a:rPr>
              <a:t> das </a:t>
            </a:r>
            <a:r>
              <a:rPr lang="en-US" sz="2400" dirty="0" err="1">
                <a:solidFill>
                  <a:schemeClr val="accent5">
                    <a:lumMod val="50000"/>
                  </a:schemeClr>
                </a:solidFill>
                <a:latin typeface="+mj-lt"/>
                <a:cs typeface="Palace Script MT" panose="020F0502020204030204" pitchFamily="34" charset="0"/>
              </a:rPr>
              <a:t>Gesetz</a:t>
            </a:r>
            <a:r>
              <a:rPr lang="en-US" sz="2400" dirty="0">
                <a:solidFill>
                  <a:schemeClr val="accent5">
                    <a:lumMod val="50000"/>
                  </a:schemeClr>
                </a:solidFill>
                <a:latin typeface="+mj-lt"/>
                <a:cs typeface="Palace Script MT" panose="020F0502020204030204" pitchFamily="34" charset="0"/>
              </a:rPr>
              <a:t>.</a:t>
            </a:r>
          </a:p>
        </p:txBody>
      </p:sp>
      <p:sp>
        <p:nvSpPr>
          <p:cNvPr id="12" name="Freeform 11">
            <a:extLst>
              <a:ext uri="{FF2B5EF4-FFF2-40B4-BE49-F238E27FC236}">
                <a16:creationId xmlns:a16="http://schemas.microsoft.com/office/drawing/2014/main" id="{C57189AF-324B-DA41-A818-D102B72F75C4}"/>
              </a:ext>
            </a:extLst>
          </p:cNvPr>
          <p:cNvSpPr/>
          <p:nvPr/>
        </p:nvSpPr>
        <p:spPr>
          <a:xfrm>
            <a:off x="352047" y="2094643"/>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6600"/>
                </a:solidFill>
              </a:rPr>
              <a:t>1</a:t>
            </a:r>
          </a:p>
        </p:txBody>
      </p:sp>
      <p:sp>
        <p:nvSpPr>
          <p:cNvPr id="43" name="Freeform 42">
            <a:extLst>
              <a:ext uri="{FF2B5EF4-FFF2-40B4-BE49-F238E27FC236}">
                <a16:creationId xmlns:a16="http://schemas.microsoft.com/office/drawing/2014/main" id="{F95EC378-0E47-9944-A23B-C70893378076}"/>
              </a:ext>
            </a:extLst>
          </p:cNvPr>
          <p:cNvSpPr/>
          <p:nvPr/>
        </p:nvSpPr>
        <p:spPr>
          <a:xfrm>
            <a:off x="1038643" y="3273168"/>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6600"/>
                </a:solidFill>
              </a:rPr>
              <a:t>2</a:t>
            </a:r>
          </a:p>
        </p:txBody>
      </p:sp>
      <p:sp>
        <p:nvSpPr>
          <p:cNvPr id="44" name="Freeform 43">
            <a:extLst>
              <a:ext uri="{FF2B5EF4-FFF2-40B4-BE49-F238E27FC236}">
                <a16:creationId xmlns:a16="http://schemas.microsoft.com/office/drawing/2014/main" id="{37122D26-A662-3049-BD85-242CF053F2C0}"/>
              </a:ext>
            </a:extLst>
          </p:cNvPr>
          <p:cNvSpPr/>
          <p:nvPr/>
        </p:nvSpPr>
        <p:spPr>
          <a:xfrm>
            <a:off x="150563" y="4338131"/>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6600"/>
                </a:solidFill>
              </a:rPr>
              <a:t>3</a:t>
            </a:r>
          </a:p>
        </p:txBody>
      </p:sp>
      <p:sp>
        <p:nvSpPr>
          <p:cNvPr id="46" name="Freeform 45">
            <a:extLst>
              <a:ext uri="{FF2B5EF4-FFF2-40B4-BE49-F238E27FC236}">
                <a16:creationId xmlns:a16="http://schemas.microsoft.com/office/drawing/2014/main" id="{2594B0E0-2AE5-A240-9182-C2E82C8B9FEA}"/>
              </a:ext>
            </a:extLst>
          </p:cNvPr>
          <p:cNvSpPr/>
          <p:nvPr/>
        </p:nvSpPr>
        <p:spPr>
          <a:xfrm>
            <a:off x="262962" y="5607330"/>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6600"/>
                </a:solidFill>
              </a:rPr>
              <a:t>4</a:t>
            </a:r>
          </a:p>
        </p:txBody>
      </p:sp>
      <p:sp>
        <p:nvSpPr>
          <p:cNvPr id="47" name="Freeform 46">
            <a:extLst>
              <a:ext uri="{FF2B5EF4-FFF2-40B4-BE49-F238E27FC236}">
                <a16:creationId xmlns:a16="http://schemas.microsoft.com/office/drawing/2014/main" id="{DEDBD396-FE75-C24F-B267-7BC7D64D309F}"/>
              </a:ext>
            </a:extLst>
          </p:cNvPr>
          <p:cNvSpPr/>
          <p:nvPr/>
        </p:nvSpPr>
        <p:spPr>
          <a:xfrm>
            <a:off x="6189197" y="1957243"/>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6600"/>
                </a:solidFill>
              </a:rPr>
              <a:t>5</a:t>
            </a:r>
          </a:p>
        </p:txBody>
      </p:sp>
      <p:sp>
        <p:nvSpPr>
          <p:cNvPr id="48" name="Freeform 47">
            <a:extLst>
              <a:ext uri="{FF2B5EF4-FFF2-40B4-BE49-F238E27FC236}">
                <a16:creationId xmlns:a16="http://schemas.microsoft.com/office/drawing/2014/main" id="{EC1F7CBD-C09B-054A-851E-F29600FB01E3}"/>
              </a:ext>
            </a:extLst>
          </p:cNvPr>
          <p:cNvSpPr/>
          <p:nvPr/>
        </p:nvSpPr>
        <p:spPr>
          <a:xfrm>
            <a:off x="6981002" y="3239572"/>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6600"/>
                </a:solidFill>
              </a:rPr>
              <a:t>6</a:t>
            </a:r>
          </a:p>
        </p:txBody>
      </p:sp>
      <p:sp>
        <p:nvSpPr>
          <p:cNvPr id="49" name="Freeform 48">
            <a:extLst>
              <a:ext uri="{FF2B5EF4-FFF2-40B4-BE49-F238E27FC236}">
                <a16:creationId xmlns:a16="http://schemas.microsoft.com/office/drawing/2014/main" id="{CA36E85E-125A-F84B-85FC-39973CE4EADC}"/>
              </a:ext>
            </a:extLst>
          </p:cNvPr>
          <p:cNvSpPr/>
          <p:nvPr/>
        </p:nvSpPr>
        <p:spPr>
          <a:xfrm>
            <a:off x="6109680" y="4258610"/>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6600"/>
                </a:solidFill>
              </a:rPr>
              <a:t>7</a:t>
            </a:r>
          </a:p>
        </p:txBody>
      </p:sp>
      <p:sp>
        <p:nvSpPr>
          <p:cNvPr id="50" name="Freeform 49">
            <a:extLst>
              <a:ext uri="{FF2B5EF4-FFF2-40B4-BE49-F238E27FC236}">
                <a16:creationId xmlns:a16="http://schemas.microsoft.com/office/drawing/2014/main" id="{E77A08E9-0992-764A-AE7E-49E06E2420E5}"/>
              </a:ext>
            </a:extLst>
          </p:cNvPr>
          <p:cNvSpPr/>
          <p:nvPr/>
        </p:nvSpPr>
        <p:spPr>
          <a:xfrm>
            <a:off x="6434011" y="5392879"/>
            <a:ext cx="656904" cy="536331"/>
          </a:xfrm>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fill="none" extrusionOk="0">
                <a:moveTo>
                  <a:pt x="158271" y="184638"/>
                </a:moveTo>
                <a:lnTo>
                  <a:pt x="158271" y="184638"/>
                </a:lnTo>
                <a:cubicBezTo>
                  <a:pt x="171551" y="147498"/>
                  <a:pt x="163791" y="109222"/>
                  <a:pt x="167063" y="79131"/>
                </a:cubicBezTo>
                <a:cubicBezTo>
                  <a:pt x="167976" y="69390"/>
                  <a:pt x="170349" y="57469"/>
                  <a:pt x="175855" y="52754"/>
                </a:cubicBezTo>
                <a:cubicBezTo>
                  <a:pt x="188925" y="38696"/>
                  <a:pt x="210799" y="33941"/>
                  <a:pt x="228609" y="26377"/>
                </a:cubicBezTo>
                <a:cubicBezTo>
                  <a:pt x="247281" y="33617"/>
                  <a:pt x="275069" y="32929"/>
                  <a:pt x="281363" y="61546"/>
                </a:cubicBezTo>
                <a:cubicBezTo>
                  <a:pt x="283492" y="71755"/>
                  <a:pt x="277155" y="80706"/>
                  <a:pt x="272571" y="87923"/>
                </a:cubicBezTo>
                <a:cubicBezTo>
                  <a:pt x="282358" y="92967"/>
                  <a:pt x="288525" y="102021"/>
                  <a:pt x="298948" y="105508"/>
                </a:cubicBezTo>
                <a:cubicBezTo>
                  <a:pt x="318873" y="102012"/>
                  <a:pt x="358155" y="101977"/>
                  <a:pt x="378078" y="87923"/>
                </a:cubicBezTo>
                <a:cubicBezTo>
                  <a:pt x="389489" y="81324"/>
                  <a:pt x="398487" y="76108"/>
                  <a:pt x="404455" y="70338"/>
                </a:cubicBezTo>
                <a:cubicBezTo>
                  <a:pt x="412005" y="61278"/>
                  <a:pt x="406124" y="52435"/>
                  <a:pt x="413248" y="43961"/>
                </a:cubicBezTo>
                <a:cubicBezTo>
                  <a:pt x="451082" y="6983"/>
                  <a:pt x="464732" y="10432"/>
                  <a:pt x="501171" y="0"/>
                </a:cubicBezTo>
                <a:cubicBezTo>
                  <a:pt x="530441" y="7369"/>
                  <a:pt x="558638" y="-123"/>
                  <a:pt x="580302" y="8792"/>
                </a:cubicBezTo>
                <a:cubicBezTo>
                  <a:pt x="590907" y="12539"/>
                  <a:pt x="589364" y="28535"/>
                  <a:pt x="597886" y="35169"/>
                </a:cubicBezTo>
                <a:cubicBezTo>
                  <a:pt x="603794" y="41406"/>
                  <a:pt x="613623" y="40639"/>
                  <a:pt x="624263" y="43961"/>
                </a:cubicBezTo>
                <a:cubicBezTo>
                  <a:pt x="629178" y="53150"/>
                  <a:pt x="627248" y="62260"/>
                  <a:pt x="633055" y="70338"/>
                </a:cubicBezTo>
                <a:cubicBezTo>
                  <a:pt x="636230" y="77296"/>
                  <a:pt x="647509" y="85985"/>
                  <a:pt x="650640" y="96715"/>
                </a:cubicBezTo>
                <a:cubicBezTo>
                  <a:pt x="654566" y="246369"/>
                  <a:pt x="661706" y="217360"/>
                  <a:pt x="624263" y="281354"/>
                </a:cubicBezTo>
                <a:cubicBezTo>
                  <a:pt x="613768" y="310206"/>
                  <a:pt x="618333" y="314430"/>
                  <a:pt x="589094" y="334108"/>
                </a:cubicBezTo>
                <a:cubicBezTo>
                  <a:pt x="582892" y="338700"/>
                  <a:pt x="572075" y="341218"/>
                  <a:pt x="562717" y="342900"/>
                </a:cubicBezTo>
                <a:cubicBezTo>
                  <a:pt x="549147" y="337318"/>
                  <a:pt x="538513" y="337657"/>
                  <a:pt x="527548" y="334108"/>
                </a:cubicBezTo>
                <a:cubicBezTo>
                  <a:pt x="508645" y="324656"/>
                  <a:pt x="474794" y="298938"/>
                  <a:pt x="474794" y="298938"/>
                </a:cubicBezTo>
                <a:cubicBezTo>
                  <a:pt x="481966" y="369077"/>
                  <a:pt x="477338" y="342500"/>
                  <a:pt x="536340" y="386861"/>
                </a:cubicBezTo>
                <a:cubicBezTo>
                  <a:pt x="547225" y="393023"/>
                  <a:pt x="554420" y="398982"/>
                  <a:pt x="562717" y="404446"/>
                </a:cubicBezTo>
                <a:cubicBezTo>
                  <a:pt x="573743" y="410754"/>
                  <a:pt x="581525" y="418771"/>
                  <a:pt x="589094" y="422031"/>
                </a:cubicBezTo>
                <a:cubicBezTo>
                  <a:pt x="590694" y="430198"/>
                  <a:pt x="597041" y="439140"/>
                  <a:pt x="597886" y="448408"/>
                </a:cubicBezTo>
                <a:cubicBezTo>
                  <a:pt x="597102" y="478593"/>
                  <a:pt x="584083" y="484880"/>
                  <a:pt x="562717" y="492369"/>
                </a:cubicBezTo>
                <a:cubicBezTo>
                  <a:pt x="550042" y="498375"/>
                  <a:pt x="541673" y="505505"/>
                  <a:pt x="527548" y="509954"/>
                </a:cubicBezTo>
                <a:cubicBezTo>
                  <a:pt x="505428" y="519877"/>
                  <a:pt x="490044" y="521261"/>
                  <a:pt x="466002" y="527538"/>
                </a:cubicBezTo>
                <a:cubicBezTo>
                  <a:pt x="456702" y="532042"/>
                  <a:pt x="447408" y="531503"/>
                  <a:pt x="439625" y="536331"/>
                </a:cubicBezTo>
                <a:cubicBezTo>
                  <a:pt x="409571" y="534205"/>
                  <a:pt x="378752" y="538412"/>
                  <a:pt x="342909" y="527538"/>
                </a:cubicBezTo>
                <a:cubicBezTo>
                  <a:pt x="322634" y="521575"/>
                  <a:pt x="290155" y="492368"/>
                  <a:pt x="290155" y="492369"/>
                </a:cubicBezTo>
                <a:cubicBezTo>
                  <a:pt x="265890" y="425903"/>
                  <a:pt x="270654" y="461476"/>
                  <a:pt x="281363" y="395654"/>
                </a:cubicBezTo>
                <a:cubicBezTo>
                  <a:pt x="234632" y="381246"/>
                  <a:pt x="249027" y="380962"/>
                  <a:pt x="175855" y="395654"/>
                </a:cubicBezTo>
                <a:cubicBezTo>
                  <a:pt x="158059" y="399948"/>
                  <a:pt x="138402" y="409259"/>
                  <a:pt x="123102" y="413238"/>
                </a:cubicBezTo>
                <a:cubicBezTo>
                  <a:pt x="117780" y="418240"/>
                  <a:pt x="107417" y="418100"/>
                  <a:pt x="96725" y="422031"/>
                </a:cubicBezTo>
                <a:cubicBezTo>
                  <a:pt x="75078" y="423033"/>
                  <a:pt x="44122" y="415391"/>
                  <a:pt x="17594" y="413238"/>
                </a:cubicBezTo>
                <a:cubicBezTo>
                  <a:pt x="-15681" y="396846"/>
                  <a:pt x="11401" y="346462"/>
                  <a:pt x="17594" y="334108"/>
                </a:cubicBezTo>
                <a:cubicBezTo>
                  <a:pt x="21986" y="326207"/>
                  <a:pt x="25779" y="317251"/>
                  <a:pt x="35178" y="307731"/>
                </a:cubicBezTo>
                <a:cubicBezTo>
                  <a:pt x="73205" y="275322"/>
                  <a:pt x="79423" y="275199"/>
                  <a:pt x="114309" y="263769"/>
                </a:cubicBezTo>
                <a:cubicBezTo>
                  <a:pt x="115298" y="243348"/>
                  <a:pt x="118487" y="230244"/>
                  <a:pt x="123102" y="211015"/>
                </a:cubicBezTo>
                <a:cubicBezTo>
                  <a:pt x="125570" y="202546"/>
                  <a:pt x="150920" y="189230"/>
                  <a:pt x="158271" y="184638"/>
                </a:cubicBezTo>
                <a:close/>
              </a:path>
              <a:path w="656904" h="536331" stroke="0" extrusionOk="0">
                <a:moveTo>
                  <a:pt x="158271" y="184638"/>
                </a:moveTo>
                <a:lnTo>
                  <a:pt x="158271" y="184638"/>
                </a:lnTo>
                <a:cubicBezTo>
                  <a:pt x="155136" y="145728"/>
                  <a:pt x="154101" y="117226"/>
                  <a:pt x="167063" y="79131"/>
                </a:cubicBezTo>
                <a:cubicBezTo>
                  <a:pt x="168600" y="70010"/>
                  <a:pt x="167962" y="60058"/>
                  <a:pt x="175855" y="52754"/>
                </a:cubicBezTo>
                <a:cubicBezTo>
                  <a:pt x="185325" y="40115"/>
                  <a:pt x="210802" y="34545"/>
                  <a:pt x="228609" y="26377"/>
                </a:cubicBezTo>
                <a:cubicBezTo>
                  <a:pt x="251189" y="31694"/>
                  <a:pt x="276906" y="30260"/>
                  <a:pt x="281363" y="61546"/>
                </a:cubicBezTo>
                <a:cubicBezTo>
                  <a:pt x="283091" y="70712"/>
                  <a:pt x="276334" y="77420"/>
                  <a:pt x="272571" y="87923"/>
                </a:cubicBezTo>
                <a:cubicBezTo>
                  <a:pt x="280550" y="93661"/>
                  <a:pt x="286610" y="106068"/>
                  <a:pt x="298948" y="105508"/>
                </a:cubicBezTo>
                <a:cubicBezTo>
                  <a:pt x="321516" y="101974"/>
                  <a:pt x="353526" y="97560"/>
                  <a:pt x="378078" y="87923"/>
                </a:cubicBezTo>
                <a:cubicBezTo>
                  <a:pt x="389373" y="83462"/>
                  <a:pt x="398930" y="78849"/>
                  <a:pt x="404455" y="70338"/>
                </a:cubicBezTo>
                <a:cubicBezTo>
                  <a:pt x="408971" y="62895"/>
                  <a:pt x="408537" y="52021"/>
                  <a:pt x="413248" y="43961"/>
                </a:cubicBezTo>
                <a:cubicBezTo>
                  <a:pt x="449687" y="11368"/>
                  <a:pt x="461691" y="12327"/>
                  <a:pt x="501171" y="0"/>
                </a:cubicBezTo>
                <a:cubicBezTo>
                  <a:pt x="528675" y="4667"/>
                  <a:pt x="556195" y="744"/>
                  <a:pt x="580302" y="8792"/>
                </a:cubicBezTo>
                <a:cubicBezTo>
                  <a:pt x="590719" y="11978"/>
                  <a:pt x="589781" y="27882"/>
                  <a:pt x="597886" y="35169"/>
                </a:cubicBezTo>
                <a:cubicBezTo>
                  <a:pt x="602543" y="41383"/>
                  <a:pt x="615156" y="40812"/>
                  <a:pt x="624263" y="43961"/>
                </a:cubicBezTo>
                <a:cubicBezTo>
                  <a:pt x="625657" y="52644"/>
                  <a:pt x="628556" y="61328"/>
                  <a:pt x="633055" y="70338"/>
                </a:cubicBezTo>
                <a:cubicBezTo>
                  <a:pt x="637866" y="78634"/>
                  <a:pt x="648424" y="87160"/>
                  <a:pt x="650640" y="96715"/>
                </a:cubicBezTo>
                <a:cubicBezTo>
                  <a:pt x="657006" y="242060"/>
                  <a:pt x="673792" y="220266"/>
                  <a:pt x="624263" y="281354"/>
                </a:cubicBezTo>
                <a:cubicBezTo>
                  <a:pt x="615001" y="310060"/>
                  <a:pt x="617586" y="315133"/>
                  <a:pt x="589094" y="334108"/>
                </a:cubicBezTo>
                <a:cubicBezTo>
                  <a:pt x="580155" y="341198"/>
                  <a:pt x="570965" y="339998"/>
                  <a:pt x="562717" y="342900"/>
                </a:cubicBezTo>
                <a:cubicBezTo>
                  <a:pt x="551155" y="340287"/>
                  <a:pt x="537975" y="339713"/>
                  <a:pt x="527548" y="334108"/>
                </a:cubicBezTo>
                <a:cubicBezTo>
                  <a:pt x="508645" y="324655"/>
                  <a:pt x="474793" y="298938"/>
                  <a:pt x="474794" y="298938"/>
                </a:cubicBezTo>
                <a:cubicBezTo>
                  <a:pt x="493037" y="377685"/>
                  <a:pt x="466443" y="348778"/>
                  <a:pt x="536340" y="386861"/>
                </a:cubicBezTo>
                <a:cubicBezTo>
                  <a:pt x="544604" y="389400"/>
                  <a:pt x="554158" y="398991"/>
                  <a:pt x="562717" y="404446"/>
                </a:cubicBezTo>
                <a:cubicBezTo>
                  <a:pt x="570257" y="408810"/>
                  <a:pt x="577970" y="417944"/>
                  <a:pt x="589094" y="422031"/>
                </a:cubicBezTo>
                <a:cubicBezTo>
                  <a:pt x="591189" y="431006"/>
                  <a:pt x="597330" y="440873"/>
                  <a:pt x="597886" y="448408"/>
                </a:cubicBezTo>
                <a:cubicBezTo>
                  <a:pt x="596494" y="470648"/>
                  <a:pt x="583547" y="480362"/>
                  <a:pt x="562717" y="492369"/>
                </a:cubicBezTo>
                <a:cubicBezTo>
                  <a:pt x="553141" y="495741"/>
                  <a:pt x="538827" y="504497"/>
                  <a:pt x="527548" y="509954"/>
                </a:cubicBezTo>
                <a:cubicBezTo>
                  <a:pt x="507792" y="517686"/>
                  <a:pt x="483619" y="523794"/>
                  <a:pt x="466002" y="527538"/>
                </a:cubicBezTo>
                <a:cubicBezTo>
                  <a:pt x="457402" y="530926"/>
                  <a:pt x="449675" y="533150"/>
                  <a:pt x="439625" y="536331"/>
                </a:cubicBezTo>
                <a:cubicBezTo>
                  <a:pt x="404903" y="542692"/>
                  <a:pt x="375776" y="537191"/>
                  <a:pt x="342909" y="527538"/>
                </a:cubicBezTo>
                <a:cubicBezTo>
                  <a:pt x="322634" y="521575"/>
                  <a:pt x="290155" y="492369"/>
                  <a:pt x="290155" y="492369"/>
                </a:cubicBezTo>
                <a:cubicBezTo>
                  <a:pt x="268872" y="426502"/>
                  <a:pt x="273503" y="462164"/>
                  <a:pt x="281363" y="395654"/>
                </a:cubicBezTo>
                <a:cubicBezTo>
                  <a:pt x="236289" y="383455"/>
                  <a:pt x="251628" y="383059"/>
                  <a:pt x="175855" y="395654"/>
                </a:cubicBezTo>
                <a:cubicBezTo>
                  <a:pt x="157320" y="398809"/>
                  <a:pt x="138716" y="409332"/>
                  <a:pt x="123102" y="413238"/>
                </a:cubicBezTo>
                <a:cubicBezTo>
                  <a:pt x="117777" y="415016"/>
                  <a:pt x="108139" y="417865"/>
                  <a:pt x="96725" y="422031"/>
                </a:cubicBezTo>
                <a:cubicBezTo>
                  <a:pt x="73844" y="422517"/>
                  <a:pt x="44338" y="428636"/>
                  <a:pt x="17594" y="413238"/>
                </a:cubicBezTo>
                <a:cubicBezTo>
                  <a:pt x="-16138" y="401059"/>
                  <a:pt x="5919" y="346740"/>
                  <a:pt x="17594" y="334108"/>
                </a:cubicBezTo>
                <a:cubicBezTo>
                  <a:pt x="22964" y="327113"/>
                  <a:pt x="27639" y="313993"/>
                  <a:pt x="35178" y="307731"/>
                </a:cubicBezTo>
                <a:cubicBezTo>
                  <a:pt x="71489" y="276427"/>
                  <a:pt x="78097" y="276634"/>
                  <a:pt x="114309" y="263769"/>
                </a:cubicBezTo>
                <a:cubicBezTo>
                  <a:pt x="119562" y="244100"/>
                  <a:pt x="118562" y="230520"/>
                  <a:pt x="123102" y="211015"/>
                </a:cubicBezTo>
                <a:cubicBezTo>
                  <a:pt x="126870" y="202571"/>
                  <a:pt x="151821" y="187865"/>
                  <a:pt x="158271" y="184638"/>
                </a:cubicBezTo>
                <a:close/>
              </a:path>
            </a:pathLst>
          </a:custGeom>
          <a:solidFill>
            <a:schemeClr val="bg1"/>
          </a:solidFill>
          <a:ln w="34925">
            <a:gradFill>
              <a:gsLst>
                <a:gs pos="0">
                  <a:schemeClr val="tx1"/>
                </a:gs>
                <a:gs pos="45000">
                  <a:srgbClr val="5B4327"/>
                </a:gs>
                <a:gs pos="83000">
                  <a:schemeClr val="tx1"/>
                </a:gs>
                <a:gs pos="100000">
                  <a:srgbClr val="9F6C47"/>
                </a:gs>
              </a:gsLst>
              <a:lin ang="5400000" scaled="1"/>
            </a:gradFill>
            <a:extLst>
              <a:ext uri="{C807C97D-BFC1-408E-A445-0C87EB9F89A2}">
                <ask:lineSketchStyleProps xmlns:ask="http://schemas.microsoft.com/office/drawing/2018/sketchyshapes" sd="1219033472">
                  <a:custGeom>
                    <a:avLst/>
                    <a:gdLst>
                      <a:gd name="connsiteX0" fmla="*/ 158271 w 656904"/>
                      <a:gd name="connsiteY0" fmla="*/ 184638 h 536331"/>
                      <a:gd name="connsiteX1" fmla="*/ 158271 w 656904"/>
                      <a:gd name="connsiteY1" fmla="*/ 184638 h 536331"/>
                      <a:gd name="connsiteX2" fmla="*/ 167063 w 656904"/>
                      <a:gd name="connsiteY2" fmla="*/ 79131 h 536331"/>
                      <a:gd name="connsiteX3" fmla="*/ 175855 w 656904"/>
                      <a:gd name="connsiteY3" fmla="*/ 52754 h 536331"/>
                      <a:gd name="connsiteX4" fmla="*/ 228609 w 656904"/>
                      <a:gd name="connsiteY4" fmla="*/ 26377 h 536331"/>
                      <a:gd name="connsiteX5" fmla="*/ 281363 w 656904"/>
                      <a:gd name="connsiteY5" fmla="*/ 61546 h 536331"/>
                      <a:gd name="connsiteX6" fmla="*/ 272571 w 656904"/>
                      <a:gd name="connsiteY6" fmla="*/ 87923 h 536331"/>
                      <a:gd name="connsiteX7" fmla="*/ 298948 w 656904"/>
                      <a:gd name="connsiteY7" fmla="*/ 105508 h 536331"/>
                      <a:gd name="connsiteX8" fmla="*/ 378078 w 656904"/>
                      <a:gd name="connsiteY8" fmla="*/ 87923 h 536331"/>
                      <a:gd name="connsiteX9" fmla="*/ 404455 w 656904"/>
                      <a:gd name="connsiteY9" fmla="*/ 70338 h 536331"/>
                      <a:gd name="connsiteX10" fmla="*/ 413248 w 656904"/>
                      <a:gd name="connsiteY10" fmla="*/ 43961 h 536331"/>
                      <a:gd name="connsiteX11" fmla="*/ 501171 w 656904"/>
                      <a:gd name="connsiteY11" fmla="*/ 0 h 536331"/>
                      <a:gd name="connsiteX12" fmla="*/ 580302 w 656904"/>
                      <a:gd name="connsiteY12" fmla="*/ 8792 h 536331"/>
                      <a:gd name="connsiteX13" fmla="*/ 597886 w 656904"/>
                      <a:gd name="connsiteY13" fmla="*/ 35169 h 536331"/>
                      <a:gd name="connsiteX14" fmla="*/ 624263 w 656904"/>
                      <a:gd name="connsiteY14" fmla="*/ 43961 h 536331"/>
                      <a:gd name="connsiteX15" fmla="*/ 633055 w 656904"/>
                      <a:gd name="connsiteY15" fmla="*/ 70338 h 536331"/>
                      <a:gd name="connsiteX16" fmla="*/ 650640 w 656904"/>
                      <a:gd name="connsiteY16" fmla="*/ 96715 h 536331"/>
                      <a:gd name="connsiteX17" fmla="*/ 624263 w 656904"/>
                      <a:gd name="connsiteY17" fmla="*/ 281354 h 536331"/>
                      <a:gd name="connsiteX18" fmla="*/ 589094 w 656904"/>
                      <a:gd name="connsiteY18" fmla="*/ 334108 h 536331"/>
                      <a:gd name="connsiteX19" fmla="*/ 562717 w 656904"/>
                      <a:gd name="connsiteY19" fmla="*/ 342900 h 536331"/>
                      <a:gd name="connsiteX20" fmla="*/ 527548 w 656904"/>
                      <a:gd name="connsiteY20" fmla="*/ 334108 h 536331"/>
                      <a:gd name="connsiteX21" fmla="*/ 474794 w 656904"/>
                      <a:gd name="connsiteY21" fmla="*/ 298938 h 536331"/>
                      <a:gd name="connsiteX22" fmla="*/ 536340 w 656904"/>
                      <a:gd name="connsiteY22" fmla="*/ 386861 h 536331"/>
                      <a:gd name="connsiteX23" fmla="*/ 562717 w 656904"/>
                      <a:gd name="connsiteY23" fmla="*/ 404446 h 536331"/>
                      <a:gd name="connsiteX24" fmla="*/ 589094 w 656904"/>
                      <a:gd name="connsiteY24" fmla="*/ 422031 h 536331"/>
                      <a:gd name="connsiteX25" fmla="*/ 597886 w 656904"/>
                      <a:gd name="connsiteY25" fmla="*/ 448408 h 536331"/>
                      <a:gd name="connsiteX26" fmla="*/ 562717 w 656904"/>
                      <a:gd name="connsiteY26" fmla="*/ 492369 h 536331"/>
                      <a:gd name="connsiteX27" fmla="*/ 527548 w 656904"/>
                      <a:gd name="connsiteY27" fmla="*/ 509954 h 536331"/>
                      <a:gd name="connsiteX28" fmla="*/ 466002 w 656904"/>
                      <a:gd name="connsiteY28" fmla="*/ 527538 h 536331"/>
                      <a:gd name="connsiteX29" fmla="*/ 439625 w 656904"/>
                      <a:gd name="connsiteY29" fmla="*/ 536331 h 536331"/>
                      <a:gd name="connsiteX30" fmla="*/ 342909 w 656904"/>
                      <a:gd name="connsiteY30" fmla="*/ 527538 h 536331"/>
                      <a:gd name="connsiteX31" fmla="*/ 290155 w 656904"/>
                      <a:gd name="connsiteY31" fmla="*/ 492369 h 536331"/>
                      <a:gd name="connsiteX32" fmla="*/ 281363 w 656904"/>
                      <a:gd name="connsiteY32" fmla="*/ 395654 h 536331"/>
                      <a:gd name="connsiteX33" fmla="*/ 175855 w 656904"/>
                      <a:gd name="connsiteY33" fmla="*/ 395654 h 536331"/>
                      <a:gd name="connsiteX34" fmla="*/ 123102 w 656904"/>
                      <a:gd name="connsiteY34" fmla="*/ 413238 h 536331"/>
                      <a:gd name="connsiteX35" fmla="*/ 96725 w 656904"/>
                      <a:gd name="connsiteY35" fmla="*/ 422031 h 536331"/>
                      <a:gd name="connsiteX36" fmla="*/ 17594 w 656904"/>
                      <a:gd name="connsiteY36" fmla="*/ 413238 h 536331"/>
                      <a:gd name="connsiteX37" fmla="*/ 17594 w 656904"/>
                      <a:gd name="connsiteY37" fmla="*/ 334108 h 536331"/>
                      <a:gd name="connsiteX38" fmla="*/ 35178 w 656904"/>
                      <a:gd name="connsiteY38" fmla="*/ 307731 h 536331"/>
                      <a:gd name="connsiteX39" fmla="*/ 114309 w 656904"/>
                      <a:gd name="connsiteY39" fmla="*/ 263769 h 536331"/>
                      <a:gd name="connsiteX40" fmla="*/ 123102 w 656904"/>
                      <a:gd name="connsiteY40" fmla="*/ 211015 h 536331"/>
                      <a:gd name="connsiteX41" fmla="*/ 158271 w 656904"/>
                      <a:gd name="connsiteY41" fmla="*/ 184638 h 53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56904" h="536331">
                        <a:moveTo>
                          <a:pt x="158271" y="184638"/>
                        </a:moveTo>
                        <a:lnTo>
                          <a:pt x="158271" y="184638"/>
                        </a:lnTo>
                        <a:cubicBezTo>
                          <a:pt x="161202" y="149469"/>
                          <a:pt x="162399" y="114112"/>
                          <a:pt x="167063" y="79131"/>
                        </a:cubicBezTo>
                        <a:cubicBezTo>
                          <a:pt x="168288" y="69944"/>
                          <a:pt x="170065" y="59991"/>
                          <a:pt x="175855" y="52754"/>
                        </a:cubicBezTo>
                        <a:cubicBezTo>
                          <a:pt x="188251" y="37258"/>
                          <a:pt x="211232" y="32169"/>
                          <a:pt x="228609" y="26377"/>
                        </a:cubicBezTo>
                        <a:cubicBezTo>
                          <a:pt x="252294" y="32298"/>
                          <a:pt x="276083" y="29867"/>
                          <a:pt x="281363" y="61546"/>
                        </a:cubicBezTo>
                        <a:cubicBezTo>
                          <a:pt x="282887" y="70688"/>
                          <a:pt x="275502" y="79131"/>
                          <a:pt x="272571" y="87923"/>
                        </a:cubicBezTo>
                        <a:cubicBezTo>
                          <a:pt x="281363" y="93785"/>
                          <a:pt x="288445" y="104341"/>
                          <a:pt x="298948" y="105508"/>
                        </a:cubicBezTo>
                        <a:cubicBezTo>
                          <a:pt x="322157" y="108087"/>
                          <a:pt x="354901" y="95649"/>
                          <a:pt x="378078" y="87923"/>
                        </a:cubicBezTo>
                        <a:cubicBezTo>
                          <a:pt x="386870" y="82061"/>
                          <a:pt x="397854" y="78590"/>
                          <a:pt x="404455" y="70338"/>
                        </a:cubicBezTo>
                        <a:cubicBezTo>
                          <a:pt x="410245" y="63101"/>
                          <a:pt x="406694" y="50514"/>
                          <a:pt x="413248" y="43961"/>
                        </a:cubicBezTo>
                        <a:cubicBezTo>
                          <a:pt x="448142" y="9068"/>
                          <a:pt x="461459" y="9928"/>
                          <a:pt x="501171" y="0"/>
                        </a:cubicBezTo>
                        <a:cubicBezTo>
                          <a:pt x="527548" y="2931"/>
                          <a:pt x="555361" y="-278"/>
                          <a:pt x="580302" y="8792"/>
                        </a:cubicBezTo>
                        <a:cubicBezTo>
                          <a:pt x="590233" y="12403"/>
                          <a:pt x="589635" y="28568"/>
                          <a:pt x="597886" y="35169"/>
                        </a:cubicBezTo>
                        <a:cubicBezTo>
                          <a:pt x="605123" y="40959"/>
                          <a:pt x="615471" y="41030"/>
                          <a:pt x="624263" y="43961"/>
                        </a:cubicBezTo>
                        <a:cubicBezTo>
                          <a:pt x="627194" y="52753"/>
                          <a:pt x="628910" y="62049"/>
                          <a:pt x="633055" y="70338"/>
                        </a:cubicBezTo>
                        <a:cubicBezTo>
                          <a:pt x="637781" y="79790"/>
                          <a:pt x="650137" y="86160"/>
                          <a:pt x="650640" y="96715"/>
                        </a:cubicBezTo>
                        <a:cubicBezTo>
                          <a:pt x="657518" y="241144"/>
                          <a:pt x="667905" y="215892"/>
                          <a:pt x="624263" y="281354"/>
                        </a:cubicBezTo>
                        <a:cubicBezTo>
                          <a:pt x="615045" y="309008"/>
                          <a:pt x="617320" y="315291"/>
                          <a:pt x="589094" y="334108"/>
                        </a:cubicBezTo>
                        <a:cubicBezTo>
                          <a:pt x="581383" y="339249"/>
                          <a:pt x="571509" y="339969"/>
                          <a:pt x="562717" y="342900"/>
                        </a:cubicBezTo>
                        <a:cubicBezTo>
                          <a:pt x="550994" y="339969"/>
                          <a:pt x="538356" y="339512"/>
                          <a:pt x="527548" y="334108"/>
                        </a:cubicBezTo>
                        <a:cubicBezTo>
                          <a:pt x="508645" y="324656"/>
                          <a:pt x="474794" y="298938"/>
                          <a:pt x="474794" y="298938"/>
                        </a:cubicBezTo>
                        <a:cubicBezTo>
                          <a:pt x="487060" y="372539"/>
                          <a:pt x="468753" y="341803"/>
                          <a:pt x="536340" y="386861"/>
                        </a:cubicBezTo>
                        <a:lnTo>
                          <a:pt x="562717" y="404446"/>
                        </a:lnTo>
                        <a:lnTo>
                          <a:pt x="589094" y="422031"/>
                        </a:lnTo>
                        <a:cubicBezTo>
                          <a:pt x="592025" y="430823"/>
                          <a:pt x="597886" y="439140"/>
                          <a:pt x="597886" y="448408"/>
                        </a:cubicBezTo>
                        <a:cubicBezTo>
                          <a:pt x="597886" y="475030"/>
                          <a:pt x="582971" y="480795"/>
                          <a:pt x="562717" y="492369"/>
                        </a:cubicBezTo>
                        <a:cubicBezTo>
                          <a:pt x="551337" y="498872"/>
                          <a:pt x="539595" y="504791"/>
                          <a:pt x="527548" y="509954"/>
                        </a:cubicBezTo>
                        <a:cubicBezTo>
                          <a:pt x="506468" y="518988"/>
                          <a:pt x="488309" y="521164"/>
                          <a:pt x="466002" y="527538"/>
                        </a:cubicBezTo>
                        <a:cubicBezTo>
                          <a:pt x="457091" y="530084"/>
                          <a:pt x="448417" y="533400"/>
                          <a:pt x="439625" y="536331"/>
                        </a:cubicBezTo>
                        <a:cubicBezTo>
                          <a:pt x="407386" y="533400"/>
                          <a:pt x="373965" y="536672"/>
                          <a:pt x="342909" y="527538"/>
                        </a:cubicBezTo>
                        <a:cubicBezTo>
                          <a:pt x="322634" y="521575"/>
                          <a:pt x="290155" y="492369"/>
                          <a:pt x="290155" y="492369"/>
                        </a:cubicBezTo>
                        <a:cubicBezTo>
                          <a:pt x="267845" y="425438"/>
                          <a:pt x="268936" y="457791"/>
                          <a:pt x="281363" y="395654"/>
                        </a:cubicBezTo>
                        <a:cubicBezTo>
                          <a:pt x="234950" y="380182"/>
                          <a:pt x="249475" y="380930"/>
                          <a:pt x="175855" y="395654"/>
                        </a:cubicBezTo>
                        <a:cubicBezTo>
                          <a:pt x="157679" y="399289"/>
                          <a:pt x="140686" y="407377"/>
                          <a:pt x="123102" y="413238"/>
                        </a:cubicBezTo>
                        <a:lnTo>
                          <a:pt x="96725" y="422031"/>
                        </a:lnTo>
                        <a:cubicBezTo>
                          <a:pt x="70348" y="419100"/>
                          <a:pt x="42535" y="422308"/>
                          <a:pt x="17594" y="413238"/>
                        </a:cubicBezTo>
                        <a:cubicBezTo>
                          <a:pt x="-17663" y="400417"/>
                          <a:pt x="9630" y="346055"/>
                          <a:pt x="17594" y="334108"/>
                        </a:cubicBezTo>
                        <a:cubicBezTo>
                          <a:pt x="23455" y="325316"/>
                          <a:pt x="27226" y="314689"/>
                          <a:pt x="35178" y="307731"/>
                        </a:cubicBezTo>
                        <a:cubicBezTo>
                          <a:pt x="72388" y="275171"/>
                          <a:pt x="78080" y="275845"/>
                          <a:pt x="114309" y="263769"/>
                        </a:cubicBezTo>
                        <a:cubicBezTo>
                          <a:pt x="117240" y="246184"/>
                          <a:pt x="119235" y="228418"/>
                          <a:pt x="123102" y="211015"/>
                        </a:cubicBezTo>
                        <a:cubicBezTo>
                          <a:pt x="125113" y="201968"/>
                          <a:pt x="152410" y="189034"/>
                          <a:pt x="158271" y="18463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6600"/>
                </a:solidFill>
              </a:rPr>
              <a:t>8</a:t>
            </a:r>
          </a:p>
        </p:txBody>
      </p:sp>
      <p:sp>
        <p:nvSpPr>
          <p:cNvPr id="45" name="TextBox 44">
            <a:extLst>
              <a:ext uri="{FF2B5EF4-FFF2-40B4-BE49-F238E27FC236}">
                <a16:creationId xmlns:a16="http://schemas.microsoft.com/office/drawing/2014/main" id="{81EE6E53-59DC-44A3-BE79-EAFC2CF73CE7}"/>
              </a:ext>
            </a:extLst>
          </p:cNvPr>
          <p:cNvSpPr txBox="1"/>
          <p:nvPr/>
        </p:nvSpPr>
        <p:spPr>
          <a:xfrm>
            <a:off x="59315" y="1157512"/>
            <a:ext cx="11815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Schreibe</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115076"/>
                </a:solidFill>
                <a:effectLst/>
                <a:uLnTx/>
                <a:uFillTx/>
                <a:latin typeface="Century Gothic" panose="020F0302020204030204"/>
                <a:ea typeface="+mn-ea"/>
                <a:cs typeface="+mn-cs"/>
              </a:rPr>
              <a:t>wir</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115076"/>
                </a:solidFill>
                <a:effectLst/>
                <a:uLnTx/>
                <a:uFillTx/>
                <a:latin typeface="Century Gothic" panose="020F0302020204030204"/>
                <a:ea typeface="+mn-ea"/>
                <a:cs typeface="+mn-cs"/>
              </a:rPr>
              <a:t>ihr</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und </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das </a:t>
            </a:r>
            <a:r>
              <a:rPr kumimoji="0" lang="en-US" sz="2400" b="1" i="0" u="none" strike="noStrike" kern="1200" cap="none" spc="0" normalizeH="0" noProof="0" dirty="0" err="1">
                <a:ln>
                  <a:noFill/>
                </a:ln>
                <a:solidFill>
                  <a:srgbClr val="115076"/>
                </a:solidFill>
                <a:effectLst/>
                <a:uLnTx/>
                <a:uFillTx/>
                <a:latin typeface="Century Gothic" panose="020F0302020204030204"/>
                <a:ea typeface="+mn-ea"/>
                <a:cs typeface="+mn-cs"/>
              </a:rPr>
              <a:t>richtige</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 Verb</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Ist</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das </a:t>
            </a: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Objekt</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115076"/>
                </a:solidFill>
                <a:effectLst/>
                <a:uLnTx/>
                <a:uFillTx/>
                <a:latin typeface="Century Gothic" panose="020F0302020204030204"/>
                <a:ea typeface="+mn-ea"/>
                <a:cs typeface="+mn-cs"/>
              </a:rPr>
              <a:t>direkt</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115076"/>
                </a:solidFill>
                <a:effectLst/>
                <a:uLnTx/>
                <a:uFillTx/>
                <a:latin typeface="Century Gothic" panose="020F0302020204030204"/>
                <a:ea typeface="+mn-ea"/>
                <a:cs typeface="+mn-cs"/>
              </a:rPr>
              <a:t>indirekt</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1" name="Picture 50" descr="A picture containing toy, doll&#10;&#10;Description automatically generated">
            <a:extLst>
              <a:ext uri="{FF2B5EF4-FFF2-40B4-BE49-F238E27FC236}">
                <a16:creationId xmlns:a16="http://schemas.microsoft.com/office/drawing/2014/main" id="{E48053A7-5779-4A4F-A23D-70BA7D668D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2597" y="3980498"/>
            <a:ext cx="1065490" cy="1297647"/>
          </a:xfrm>
          <a:prstGeom prst="rect">
            <a:avLst/>
          </a:prstGeom>
        </p:spPr>
      </p:pic>
      <p:pic>
        <p:nvPicPr>
          <p:cNvPr id="52" name="Picture 51" descr="A picture containing toy, doll&#10;&#10;Description automatically generated">
            <a:extLst>
              <a:ext uri="{FF2B5EF4-FFF2-40B4-BE49-F238E27FC236}">
                <a16:creationId xmlns:a16="http://schemas.microsoft.com/office/drawing/2014/main" id="{3DA6742E-3631-4E0D-BC7D-2B7C91D3D3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7153" y="4983303"/>
            <a:ext cx="751947" cy="1382892"/>
          </a:xfrm>
          <a:prstGeom prst="rect">
            <a:avLst/>
          </a:prstGeom>
        </p:spPr>
      </p:pic>
      <p:pic>
        <p:nvPicPr>
          <p:cNvPr id="53" name="Picture 52" descr="A picture containing toy&#10;&#10;Description automatically generated">
            <a:extLst>
              <a:ext uri="{FF2B5EF4-FFF2-40B4-BE49-F238E27FC236}">
                <a16:creationId xmlns:a16="http://schemas.microsoft.com/office/drawing/2014/main" id="{E3362615-2D72-4A35-AC8C-B6D27C6AA2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2183" y="1631210"/>
            <a:ext cx="656904" cy="1222147"/>
          </a:xfrm>
          <a:prstGeom prst="rect">
            <a:avLst/>
          </a:prstGeom>
        </p:spPr>
      </p:pic>
      <p:pic>
        <p:nvPicPr>
          <p:cNvPr id="54" name="Picture 53">
            <a:extLst>
              <a:ext uri="{FF2B5EF4-FFF2-40B4-BE49-F238E27FC236}">
                <a16:creationId xmlns:a16="http://schemas.microsoft.com/office/drawing/2014/main" id="{BD2AD992-1D1F-43CC-9265-1DAA5C647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31238" y="1552332"/>
            <a:ext cx="950400" cy="1458646"/>
          </a:xfrm>
          <a:prstGeom prst="rect">
            <a:avLst/>
          </a:prstGeom>
        </p:spPr>
      </p:pic>
      <p:pic>
        <p:nvPicPr>
          <p:cNvPr id="55" name="Picture 54" descr="A picture containing toy&#10;&#10;Description automatically generated">
            <a:extLst>
              <a:ext uri="{FF2B5EF4-FFF2-40B4-BE49-F238E27FC236}">
                <a16:creationId xmlns:a16="http://schemas.microsoft.com/office/drawing/2014/main" id="{965338E3-2B6F-4A5A-A8B0-0408F45AAF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86867" y="3878449"/>
            <a:ext cx="689932" cy="1283594"/>
          </a:xfrm>
          <a:prstGeom prst="rect">
            <a:avLst/>
          </a:prstGeom>
        </p:spPr>
      </p:pic>
      <p:pic>
        <p:nvPicPr>
          <p:cNvPr id="56" name="Picture 55" descr="Icon&#10;&#10;Description automatically generated">
            <a:extLst>
              <a:ext uri="{FF2B5EF4-FFF2-40B4-BE49-F238E27FC236}">
                <a16:creationId xmlns:a16="http://schemas.microsoft.com/office/drawing/2014/main" id="{29CD1CDD-3C9C-4C17-901E-75E1C84B9DF2}"/>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2262"/>
          <a:stretch/>
        </p:blipFill>
        <p:spPr>
          <a:xfrm>
            <a:off x="11279076" y="3649243"/>
            <a:ext cx="825520" cy="779071"/>
          </a:xfrm>
          <a:prstGeom prst="rect">
            <a:avLst/>
          </a:prstGeom>
        </p:spPr>
      </p:pic>
      <p:cxnSp>
        <p:nvCxnSpPr>
          <p:cNvPr id="8" name="Straight Connector 7">
            <a:extLst>
              <a:ext uri="{FF2B5EF4-FFF2-40B4-BE49-F238E27FC236}">
                <a16:creationId xmlns:a16="http://schemas.microsoft.com/office/drawing/2014/main" id="{883A5167-0C66-4809-99DB-2EDC9C3F19DE}"/>
              </a:ext>
            </a:extLst>
          </p:cNvPr>
          <p:cNvCxnSpPr/>
          <p:nvPr/>
        </p:nvCxnSpPr>
        <p:spPr>
          <a:xfrm>
            <a:off x="1076115" y="2378927"/>
            <a:ext cx="110612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5DF53F2-EA07-4B58-9AB2-E74FE2C3E2FD}"/>
              </a:ext>
            </a:extLst>
          </p:cNvPr>
          <p:cNvCxnSpPr>
            <a:cxnSpLocks/>
          </p:cNvCxnSpPr>
          <p:nvPr/>
        </p:nvCxnSpPr>
        <p:spPr>
          <a:xfrm>
            <a:off x="1695547" y="3571086"/>
            <a:ext cx="619950"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4801D90-658F-4BD7-97C5-E6AA7658ABA6}"/>
              </a:ext>
            </a:extLst>
          </p:cNvPr>
          <p:cNvCxnSpPr>
            <a:cxnSpLocks/>
          </p:cNvCxnSpPr>
          <p:nvPr/>
        </p:nvCxnSpPr>
        <p:spPr>
          <a:xfrm>
            <a:off x="1629179" y="4694502"/>
            <a:ext cx="1423737"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E28F021-3FA8-4D69-AC77-85A9830F17EA}"/>
              </a:ext>
            </a:extLst>
          </p:cNvPr>
          <p:cNvCxnSpPr>
            <a:cxnSpLocks/>
          </p:cNvCxnSpPr>
          <p:nvPr/>
        </p:nvCxnSpPr>
        <p:spPr>
          <a:xfrm>
            <a:off x="1008951" y="5859777"/>
            <a:ext cx="1017044"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9321085-C002-4525-BCBA-33D674E0CF29}"/>
              </a:ext>
            </a:extLst>
          </p:cNvPr>
          <p:cNvCxnSpPr>
            <a:cxnSpLocks/>
          </p:cNvCxnSpPr>
          <p:nvPr/>
        </p:nvCxnSpPr>
        <p:spPr>
          <a:xfrm>
            <a:off x="6846101" y="2260795"/>
            <a:ext cx="1619473"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B1C77FD-3D39-41A0-B172-65799D5CA9AD}"/>
              </a:ext>
            </a:extLst>
          </p:cNvPr>
          <p:cNvCxnSpPr/>
          <p:nvPr/>
        </p:nvCxnSpPr>
        <p:spPr>
          <a:xfrm>
            <a:off x="7637906" y="3571086"/>
            <a:ext cx="110612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B434A43-2CB3-4B6C-9878-16EDBD445FBD}"/>
              </a:ext>
            </a:extLst>
          </p:cNvPr>
          <p:cNvCxnSpPr>
            <a:cxnSpLocks/>
          </p:cNvCxnSpPr>
          <p:nvPr/>
        </p:nvCxnSpPr>
        <p:spPr>
          <a:xfrm>
            <a:off x="6787109" y="4566604"/>
            <a:ext cx="601834"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862B4F-35AF-4318-A6F3-E74D7EB3BDBE}"/>
              </a:ext>
            </a:extLst>
          </p:cNvPr>
          <p:cNvCxnSpPr/>
          <p:nvPr/>
        </p:nvCxnSpPr>
        <p:spPr>
          <a:xfrm>
            <a:off x="8661700" y="5672736"/>
            <a:ext cx="1106129"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3" grpId="0" animBg="1"/>
      <p:bldP spid="44" grpId="0" animBg="1"/>
      <p:bldP spid="46" grpId="0" animBg="1"/>
      <p:bldP spid="47" grpId="0" animBg="1"/>
      <p:bldP spid="48" grpId="0" animBg="1"/>
      <p:bldP spid="49"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98306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Habt</a:t>
            </a:r>
            <a:r>
              <a:rPr lang="en-GB" sz="3600" b="1" dirty="0">
                <a:solidFill>
                  <a:schemeClr val="bg1"/>
                </a:solidFill>
              </a:rPr>
              <a:t> und </a:t>
            </a:r>
            <a:r>
              <a:rPr lang="en-GB" sz="3600" b="1" dirty="0" err="1">
                <a:solidFill>
                  <a:schemeClr val="bg1"/>
                </a:solidFill>
              </a:rPr>
              <a:t>seid</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157374"/>
            <a:ext cx="11147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the verb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be) is irregular:</a:t>
            </a:r>
          </a:p>
        </p:txBody>
      </p:sp>
      <p:sp>
        <p:nvSpPr>
          <p:cNvPr id="8" name="TextBox 7">
            <a:extLst>
              <a:ext uri="{FF2B5EF4-FFF2-40B4-BE49-F238E27FC236}">
                <a16:creationId xmlns:a16="http://schemas.microsoft.com/office/drawing/2014/main" id="{EBBDA25E-4CE2-4491-ACD0-A4E4A54AA401}"/>
              </a:ext>
            </a:extLst>
          </p:cNvPr>
          <p:cNvSpPr txBox="1"/>
          <p:nvPr/>
        </p:nvSpPr>
        <p:spPr>
          <a:xfrm>
            <a:off x="180000" y="1621745"/>
            <a:ext cx="111473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has two irregular forms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(du and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8" name="Table 9">
            <a:extLst>
              <a:ext uri="{FF2B5EF4-FFF2-40B4-BE49-F238E27FC236}">
                <a16:creationId xmlns:a16="http://schemas.microsoft.com/office/drawing/2014/main" id="{678846B0-4300-463E-AA02-E231E18F6E7D}"/>
              </a:ext>
            </a:extLst>
          </p:cNvPr>
          <p:cNvGraphicFramePr>
            <a:graphicFrameLocks noGrp="1"/>
          </p:cNvGraphicFramePr>
          <p:nvPr>
            <p:extLst>
              <p:ext uri="{D42A27DB-BD31-4B8C-83A1-F6EECF244321}">
                <p14:modId xmlns:p14="http://schemas.microsoft.com/office/powerpoint/2010/main" val="3626177421"/>
              </p:ext>
            </p:extLst>
          </p:nvPr>
        </p:nvGraphicFramePr>
        <p:xfrm>
          <a:off x="6676024" y="2118130"/>
          <a:ext cx="2593259" cy="4332432"/>
        </p:xfrm>
        <a:graphic>
          <a:graphicData uri="http://schemas.openxmlformats.org/drawingml/2006/table">
            <a:tbl>
              <a:tblPr firstRow="1" bandRow="1">
                <a:tableStyleId>{5940675A-B579-460E-94D1-54222C63F5DA}</a:tableStyleId>
              </a:tblPr>
              <a:tblGrid>
                <a:gridCol w="2593259">
                  <a:extLst>
                    <a:ext uri="{9D8B030D-6E8A-4147-A177-3AD203B41FA5}">
                      <a16:colId xmlns:a16="http://schemas.microsoft.com/office/drawing/2014/main" val="3272501527"/>
                    </a:ext>
                  </a:extLst>
                </a:gridCol>
              </a:tblGrid>
              <a:tr h="541554">
                <a:tc>
                  <a:txBody>
                    <a:bodyPr/>
                    <a:lstStyle/>
                    <a:p>
                      <a:pPr algn="ctr"/>
                      <a:r>
                        <a:rPr lang="en-GB" sz="2400" b="1" dirty="0">
                          <a:solidFill>
                            <a:schemeClr val="accent5">
                              <a:lumMod val="50000"/>
                            </a:schemeClr>
                          </a:solidFill>
                        </a:rPr>
                        <a:t>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41554">
                <a:tc>
                  <a:txBody>
                    <a:bodyPr/>
                    <a:lstStyle/>
                    <a:p>
                      <a:pPr algn="ctr"/>
                      <a:r>
                        <a:rPr lang="en-GB" sz="2400" dirty="0">
                          <a:solidFill>
                            <a:schemeClr val="accent5">
                              <a:lumMod val="50000"/>
                            </a:schemeClr>
                          </a:solidFill>
                        </a:rPr>
                        <a:t>ich </a:t>
                      </a:r>
                      <a:r>
                        <a:rPr lang="en-GB" sz="2400" dirty="0" err="1">
                          <a:solidFill>
                            <a:schemeClr val="accent5">
                              <a:lumMod val="50000"/>
                            </a:schemeClr>
                          </a:solidFill>
                        </a:rPr>
                        <a:t>habe</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41554">
                <a:tc>
                  <a:txBody>
                    <a:bodyPr/>
                    <a:lstStyle/>
                    <a:p>
                      <a:pPr algn="ctr"/>
                      <a:r>
                        <a:rPr lang="en-GB" sz="2400" dirty="0">
                          <a:solidFill>
                            <a:schemeClr val="accent5">
                              <a:lumMod val="50000"/>
                            </a:schemeClr>
                          </a:solidFill>
                        </a:rPr>
                        <a:t>du </a:t>
                      </a:r>
                      <a:r>
                        <a:rPr lang="en-GB" sz="2400" b="1" dirty="0">
                          <a:solidFill>
                            <a:srgbClr val="FF6600"/>
                          </a:solidFill>
                        </a:rPr>
                        <a:t>hast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41554">
                <a:tc>
                  <a:txBody>
                    <a:bodyPr/>
                    <a:lstStyle/>
                    <a:p>
                      <a:pPr algn="ctr"/>
                      <a:r>
                        <a:rPr lang="en-GB" sz="2400" dirty="0" err="1">
                          <a:solidFill>
                            <a:schemeClr val="accent5">
                              <a:lumMod val="50000"/>
                            </a:schemeClr>
                          </a:solidFill>
                        </a:rPr>
                        <a:t>er</a:t>
                      </a:r>
                      <a:r>
                        <a:rPr lang="en-GB" sz="2400" dirty="0">
                          <a:solidFill>
                            <a:schemeClr val="accent5">
                              <a:lumMod val="50000"/>
                            </a:schemeClr>
                          </a:solidFill>
                        </a:rPr>
                        <a:t>/</a:t>
                      </a:r>
                      <a:r>
                        <a:rPr lang="en-GB" sz="2400" dirty="0" err="1">
                          <a:solidFill>
                            <a:schemeClr val="accent5">
                              <a:lumMod val="50000"/>
                            </a:schemeClr>
                          </a:solidFill>
                        </a:rPr>
                        <a:t>sie</a:t>
                      </a:r>
                      <a:r>
                        <a:rPr lang="en-GB" sz="2400" dirty="0">
                          <a:solidFill>
                            <a:schemeClr val="accent5">
                              <a:lumMod val="50000"/>
                            </a:schemeClr>
                          </a:solidFill>
                        </a:rPr>
                        <a:t>/es </a:t>
                      </a:r>
                      <a:r>
                        <a:rPr lang="en-GB" sz="2400" b="1" dirty="0">
                          <a:solidFill>
                            <a:srgbClr val="FF6600"/>
                          </a:solidFill>
                        </a:rPr>
                        <a:t>hat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41554">
                <a:tc>
                  <a:txBody>
                    <a:bodyPr/>
                    <a:lstStyle/>
                    <a:p>
                      <a:pPr algn="ctr"/>
                      <a:r>
                        <a:rPr lang="en-GB" sz="2400" dirty="0">
                          <a:solidFill>
                            <a:schemeClr val="accent5">
                              <a:lumMod val="50000"/>
                            </a:schemeClr>
                          </a:solidFill>
                        </a:rPr>
                        <a:t>wir 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41554">
                <a:tc>
                  <a:txBody>
                    <a:bodyPr/>
                    <a:lstStyle/>
                    <a:p>
                      <a:pPr algn="ctr"/>
                      <a:r>
                        <a:rPr lang="en-GB" sz="2400" b="1" dirty="0" err="1">
                          <a:solidFill>
                            <a:schemeClr val="accent5">
                              <a:lumMod val="50000"/>
                            </a:schemeClr>
                          </a:solidFill>
                        </a:rPr>
                        <a:t>ihr</a:t>
                      </a:r>
                      <a:r>
                        <a:rPr lang="en-GB" sz="2400" b="1" dirty="0">
                          <a:solidFill>
                            <a:schemeClr val="accent5">
                              <a:lumMod val="50000"/>
                            </a:schemeClr>
                          </a:solidFill>
                        </a:rPr>
                        <a:t> </a:t>
                      </a:r>
                      <a:r>
                        <a:rPr lang="en-GB" sz="2400" b="1" dirty="0" err="1">
                          <a:solidFill>
                            <a:schemeClr val="accent5">
                              <a:lumMod val="50000"/>
                            </a:schemeClr>
                          </a:solidFill>
                        </a:rPr>
                        <a:t>habt</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0754258"/>
                  </a:ext>
                </a:extLst>
              </a:tr>
              <a:tr h="541554">
                <a:tc>
                  <a:txBody>
                    <a:bodyPr/>
                    <a:lstStyle/>
                    <a:p>
                      <a:pPr algn="ctr"/>
                      <a:r>
                        <a:rPr lang="en-GB" sz="2400" dirty="0">
                          <a:solidFill>
                            <a:schemeClr val="accent5">
                              <a:lumMod val="50000"/>
                            </a:schemeClr>
                          </a:solidFill>
                        </a:rPr>
                        <a:t>Sie 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41554">
                <a:tc>
                  <a:txBody>
                    <a:bodyPr/>
                    <a:lstStyle/>
                    <a:p>
                      <a:pPr algn="ctr"/>
                      <a:r>
                        <a:rPr lang="en-GB" sz="2400" dirty="0" err="1">
                          <a:solidFill>
                            <a:schemeClr val="accent5">
                              <a:lumMod val="50000"/>
                            </a:schemeClr>
                          </a:solidFill>
                        </a:rPr>
                        <a:t>sie</a:t>
                      </a:r>
                      <a:r>
                        <a:rPr lang="en-GB" sz="2400" dirty="0">
                          <a:solidFill>
                            <a:schemeClr val="accent5">
                              <a:lumMod val="50000"/>
                            </a:schemeClr>
                          </a:solidFill>
                        </a:rPr>
                        <a:t> haben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9" name="Rectangle: Rounded Corners 18">
            <a:extLst>
              <a:ext uri="{FF2B5EF4-FFF2-40B4-BE49-F238E27FC236}">
                <a16:creationId xmlns:a16="http://schemas.microsoft.com/office/drawing/2014/main" id="{49BECB9D-1198-421A-B0C6-398490556DCF}"/>
              </a:ext>
            </a:extLst>
          </p:cNvPr>
          <p:cNvSpPr/>
          <p:nvPr/>
        </p:nvSpPr>
        <p:spPr>
          <a:xfrm>
            <a:off x="7076916" y="2612836"/>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a:t>
            </a:r>
          </a:p>
        </p:txBody>
      </p:sp>
      <p:sp>
        <p:nvSpPr>
          <p:cNvPr id="20" name="Rectangle: Rounded Corners 19">
            <a:extLst>
              <a:ext uri="{FF2B5EF4-FFF2-40B4-BE49-F238E27FC236}">
                <a16:creationId xmlns:a16="http://schemas.microsoft.com/office/drawing/2014/main" id="{7AF62079-0A74-4A3D-A479-B84A62365904}"/>
              </a:ext>
            </a:extLst>
          </p:cNvPr>
          <p:cNvSpPr/>
          <p:nvPr/>
        </p:nvSpPr>
        <p:spPr>
          <a:xfrm>
            <a:off x="7112775" y="3239022"/>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a:t>
            </a:r>
          </a:p>
        </p:txBody>
      </p:sp>
      <p:sp>
        <p:nvSpPr>
          <p:cNvPr id="21" name="Rectangle: Rounded Corners 20">
            <a:extLst>
              <a:ext uri="{FF2B5EF4-FFF2-40B4-BE49-F238E27FC236}">
                <a16:creationId xmlns:a16="http://schemas.microsoft.com/office/drawing/2014/main" id="{B14CD3DB-FA24-434C-A624-89E2BBB070C2}"/>
              </a:ext>
            </a:extLst>
          </p:cNvPr>
          <p:cNvSpPr/>
          <p:nvPr/>
        </p:nvSpPr>
        <p:spPr>
          <a:xfrm>
            <a:off x="6552938" y="3813624"/>
            <a:ext cx="291115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  ______</a:t>
            </a:r>
          </a:p>
        </p:txBody>
      </p:sp>
      <p:sp>
        <p:nvSpPr>
          <p:cNvPr id="22" name="Rectangle: Rounded Corners 21">
            <a:extLst>
              <a:ext uri="{FF2B5EF4-FFF2-40B4-BE49-F238E27FC236}">
                <a16:creationId xmlns:a16="http://schemas.microsoft.com/office/drawing/2014/main" id="{075A3D6E-EEED-42AB-9C88-30E7F60E4F81}"/>
              </a:ext>
            </a:extLst>
          </p:cNvPr>
          <p:cNvSpPr/>
          <p:nvPr/>
        </p:nvSpPr>
        <p:spPr>
          <a:xfrm>
            <a:off x="7076916" y="4371509"/>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3" name="Rectangle: Rounded Corners 22">
            <a:extLst>
              <a:ext uri="{FF2B5EF4-FFF2-40B4-BE49-F238E27FC236}">
                <a16:creationId xmlns:a16="http://schemas.microsoft.com/office/drawing/2014/main" id="{95A46648-01F0-4EDA-86B3-746561E56906}"/>
              </a:ext>
            </a:extLst>
          </p:cNvPr>
          <p:cNvSpPr/>
          <p:nvPr/>
        </p:nvSpPr>
        <p:spPr>
          <a:xfrm>
            <a:off x="7091929" y="4913512"/>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4" name="Rectangle: Rounded Corners 23">
            <a:extLst>
              <a:ext uri="{FF2B5EF4-FFF2-40B4-BE49-F238E27FC236}">
                <a16:creationId xmlns:a16="http://schemas.microsoft.com/office/drawing/2014/main" id="{C86F6716-C481-4F8B-9195-CE63F2DDCA32}"/>
              </a:ext>
            </a:extLst>
          </p:cNvPr>
          <p:cNvSpPr/>
          <p:nvPr/>
        </p:nvSpPr>
        <p:spPr>
          <a:xfrm>
            <a:off x="7091930" y="5380050"/>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graphicFrame>
        <p:nvGraphicFramePr>
          <p:cNvPr id="25" name="Table 9">
            <a:extLst>
              <a:ext uri="{FF2B5EF4-FFF2-40B4-BE49-F238E27FC236}">
                <a16:creationId xmlns:a16="http://schemas.microsoft.com/office/drawing/2014/main" id="{F7F9D2DD-3F7B-4965-8177-3EC7ADBFC898}"/>
              </a:ext>
            </a:extLst>
          </p:cNvPr>
          <p:cNvGraphicFramePr>
            <a:graphicFrameLocks noGrp="1"/>
          </p:cNvGraphicFramePr>
          <p:nvPr>
            <p:extLst>
              <p:ext uri="{D42A27DB-BD31-4B8C-83A1-F6EECF244321}">
                <p14:modId xmlns:p14="http://schemas.microsoft.com/office/powerpoint/2010/main" val="514505628"/>
              </p:ext>
            </p:extLst>
          </p:nvPr>
        </p:nvGraphicFramePr>
        <p:xfrm>
          <a:off x="1089931" y="2171337"/>
          <a:ext cx="2593259" cy="4201472"/>
        </p:xfrm>
        <a:graphic>
          <a:graphicData uri="http://schemas.openxmlformats.org/drawingml/2006/table">
            <a:tbl>
              <a:tblPr firstRow="1" bandRow="1">
                <a:tableStyleId>{5940675A-B579-460E-94D1-54222C63F5DA}</a:tableStyleId>
              </a:tblPr>
              <a:tblGrid>
                <a:gridCol w="2593259">
                  <a:extLst>
                    <a:ext uri="{9D8B030D-6E8A-4147-A177-3AD203B41FA5}">
                      <a16:colId xmlns:a16="http://schemas.microsoft.com/office/drawing/2014/main" val="3272501527"/>
                    </a:ext>
                  </a:extLst>
                </a:gridCol>
              </a:tblGrid>
              <a:tr h="525184">
                <a:tc>
                  <a:txBody>
                    <a:bodyPr/>
                    <a:lstStyle/>
                    <a:p>
                      <a:pPr algn="ctr"/>
                      <a:r>
                        <a:rPr lang="en-GB" sz="2400" b="1" dirty="0">
                          <a:solidFill>
                            <a:schemeClr val="accent5">
                              <a:lumMod val="50000"/>
                            </a:schemeClr>
                          </a:solidFill>
                        </a:rPr>
                        <a:t>sein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58147"/>
                  </a:ext>
                </a:extLst>
              </a:tr>
              <a:tr h="525184">
                <a:tc>
                  <a:txBody>
                    <a:bodyPr/>
                    <a:lstStyle/>
                    <a:p>
                      <a:pPr algn="ctr"/>
                      <a:r>
                        <a:rPr lang="en-GB" sz="2400" dirty="0">
                          <a:solidFill>
                            <a:schemeClr val="accent5">
                              <a:lumMod val="50000"/>
                            </a:schemeClr>
                          </a:solidFill>
                        </a:rPr>
                        <a:t>ich bin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8241029"/>
                  </a:ext>
                </a:extLst>
              </a:tr>
              <a:tr h="525184">
                <a:tc>
                  <a:txBody>
                    <a:bodyPr/>
                    <a:lstStyle/>
                    <a:p>
                      <a:pPr algn="ctr"/>
                      <a:r>
                        <a:rPr lang="en-GB" sz="2400" dirty="0">
                          <a:solidFill>
                            <a:schemeClr val="accent5">
                              <a:lumMod val="50000"/>
                            </a:schemeClr>
                          </a:solidFill>
                        </a:rPr>
                        <a:t>du </a:t>
                      </a:r>
                      <a:r>
                        <a:rPr lang="en-GB" sz="2400" dirty="0" err="1">
                          <a:solidFill>
                            <a:schemeClr val="accent5">
                              <a:lumMod val="50000"/>
                            </a:schemeClr>
                          </a:solidFill>
                        </a:rPr>
                        <a:t>bist</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6617282"/>
                  </a:ext>
                </a:extLst>
              </a:tr>
              <a:tr h="525184">
                <a:tc>
                  <a:txBody>
                    <a:bodyPr/>
                    <a:lstStyle/>
                    <a:p>
                      <a:pPr algn="ctr"/>
                      <a:r>
                        <a:rPr lang="en-GB" sz="2400" dirty="0" err="1">
                          <a:solidFill>
                            <a:schemeClr val="accent5">
                              <a:lumMod val="50000"/>
                            </a:schemeClr>
                          </a:solidFill>
                        </a:rPr>
                        <a:t>er</a:t>
                      </a:r>
                      <a:r>
                        <a:rPr lang="en-GB" sz="2400" dirty="0">
                          <a:solidFill>
                            <a:schemeClr val="accent5">
                              <a:lumMod val="50000"/>
                            </a:schemeClr>
                          </a:solidFill>
                        </a:rPr>
                        <a:t>/</a:t>
                      </a:r>
                      <a:r>
                        <a:rPr lang="en-GB" sz="2400" dirty="0" err="1">
                          <a:solidFill>
                            <a:schemeClr val="accent5">
                              <a:lumMod val="50000"/>
                            </a:schemeClr>
                          </a:solidFill>
                        </a:rPr>
                        <a:t>sie</a:t>
                      </a:r>
                      <a:r>
                        <a:rPr lang="en-GB" sz="2400" dirty="0">
                          <a:solidFill>
                            <a:schemeClr val="accent5">
                              <a:lumMod val="50000"/>
                            </a:schemeClr>
                          </a:solidFill>
                        </a:rPr>
                        <a:t>/es </a:t>
                      </a:r>
                      <a:r>
                        <a:rPr lang="en-GB" sz="2400" dirty="0" err="1">
                          <a:solidFill>
                            <a:schemeClr val="accent5">
                              <a:lumMod val="50000"/>
                            </a:schemeClr>
                          </a:solidFill>
                        </a:rPr>
                        <a:t>ist</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48494811"/>
                  </a:ext>
                </a:extLst>
              </a:tr>
              <a:tr h="525184">
                <a:tc>
                  <a:txBody>
                    <a:bodyPr/>
                    <a:lstStyle/>
                    <a:p>
                      <a:pPr algn="ctr"/>
                      <a:r>
                        <a:rPr lang="en-GB" sz="2400" dirty="0">
                          <a:solidFill>
                            <a:schemeClr val="accent5">
                              <a:lumMod val="50000"/>
                            </a:schemeClr>
                          </a:solidFill>
                        </a:rPr>
                        <a:t>wir </a:t>
                      </a:r>
                      <a:r>
                        <a:rPr lang="en-GB" sz="2400" dirty="0" err="1">
                          <a:solidFill>
                            <a:schemeClr val="accent5">
                              <a:lumMod val="50000"/>
                            </a:schemeClr>
                          </a:solidFill>
                        </a:rPr>
                        <a:t>sind</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6283037"/>
                  </a:ext>
                </a:extLst>
              </a:tr>
              <a:tr h="525184">
                <a:tc>
                  <a:txBody>
                    <a:bodyPr/>
                    <a:lstStyle/>
                    <a:p>
                      <a:pPr algn="ctr"/>
                      <a:r>
                        <a:rPr lang="en-GB" sz="2400" b="1" dirty="0" err="1">
                          <a:solidFill>
                            <a:schemeClr val="accent5">
                              <a:lumMod val="50000"/>
                            </a:schemeClr>
                          </a:solidFill>
                        </a:rPr>
                        <a:t>ihr</a:t>
                      </a:r>
                      <a:r>
                        <a:rPr lang="en-GB" sz="2400" b="1" dirty="0">
                          <a:solidFill>
                            <a:schemeClr val="accent5">
                              <a:lumMod val="50000"/>
                            </a:schemeClr>
                          </a:solidFill>
                        </a:rPr>
                        <a:t> </a:t>
                      </a:r>
                      <a:r>
                        <a:rPr lang="en-GB" sz="2400" b="1" dirty="0" err="1">
                          <a:solidFill>
                            <a:schemeClr val="accent5">
                              <a:lumMod val="50000"/>
                            </a:schemeClr>
                          </a:solidFill>
                        </a:rPr>
                        <a:t>seid</a:t>
                      </a:r>
                      <a:endParaRPr lang="en-GB" sz="2400" b="1"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8141797"/>
                  </a:ext>
                </a:extLst>
              </a:tr>
              <a:tr h="525184">
                <a:tc>
                  <a:txBody>
                    <a:bodyPr/>
                    <a:lstStyle/>
                    <a:p>
                      <a:pPr algn="ctr"/>
                      <a:r>
                        <a:rPr lang="en-GB" sz="2400" dirty="0">
                          <a:solidFill>
                            <a:schemeClr val="accent5">
                              <a:lumMod val="50000"/>
                            </a:schemeClr>
                          </a:solidFill>
                        </a:rPr>
                        <a:t>Sie </a:t>
                      </a:r>
                      <a:r>
                        <a:rPr lang="en-GB" sz="2400" dirty="0" err="1">
                          <a:solidFill>
                            <a:schemeClr val="accent5">
                              <a:lumMod val="50000"/>
                            </a:schemeClr>
                          </a:solidFill>
                        </a:rPr>
                        <a:t>sind</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4172489"/>
                  </a:ext>
                </a:extLst>
              </a:tr>
              <a:tr h="525184">
                <a:tc>
                  <a:txBody>
                    <a:bodyPr/>
                    <a:lstStyle/>
                    <a:p>
                      <a:pPr algn="ct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sind</a:t>
                      </a:r>
                      <a:endParaRPr lang="en-GB" sz="2400" dirty="0">
                        <a:solidFill>
                          <a:schemeClr val="accent5">
                            <a:lumMod val="50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0615868"/>
                  </a:ext>
                </a:extLst>
              </a:tr>
            </a:tbl>
          </a:graphicData>
        </a:graphic>
      </p:graphicFrame>
      <p:sp>
        <p:nvSpPr>
          <p:cNvPr id="11" name="Rectangle: Rounded Corners 10">
            <a:extLst>
              <a:ext uri="{FF2B5EF4-FFF2-40B4-BE49-F238E27FC236}">
                <a16:creationId xmlns:a16="http://schemas.microsoft.com/office/drawing/2014/main" id="{EB55CD87-2A00-463A-921D-C31FA56AE45A}"/>
              </a:ext>
            </a:extLst>
          </p:cNvPr>
          <p:cNvSpPr/>
          <p:nvPr/>
        </p:nvSpPr>
        <p:spPr>
          <a:xfrm>
            <a:off x="1541654" y="2702211"/>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a:t>
            </a:r>
          </a:p>
        </p:txBody>
      </p:sp>
      <p:sp>
        <p:nvSpPr>
          <p:cNvPr id="12" name="Rectangle: Rounded Corners 11">
            <a:extLst>
              <a:ext uri="{FF2B5EF4-FFF2-40B4-BE49-F238E27FC236}">
                <a16:creationId xmlns:a16="http://schemas.microsoft.com/office/drawing/2014/main" id="{C3C5A192-6DD0-4FCD-9AC9-ACFC3B737982}"/>
              </a:ext>
            </a:extLst>
          </p:cNvPr>
          <p:cNvSpPr/>
          <p:nvPr/>
        </p:nvSpPr>
        <p:spPr>
          <a:xfrm>
            <a:off x="1609535" y="3241703"/>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a:t>
            </a:r>
          </a:p>
        </p:txBody>
      </p:sp>
      <p:sp>
        <p:nvSpPr>
          <p:cNvPr id="13" name="Rectangle: Rounded Corners 12">
            <a:extLst>
              <a:ext uri="{FF2B5EF4-FFF2-40B4-BE49-F238E27FC236}">
                <a16:creationId xmlns:a16="http://schemas.microsoft.com/office/drawing/2014/main" id="{CC69F4CF-B522-4CF4-AC6E-E56F04922DCF}"/>
              </a:ext>
            </a:extLst>
          </p:cNvPr>
          <p:cNvSpPr/>
          <p:nvPr/>
        </p:nvSpPr>
        <p:spPr>
          <a:xfrm>
            <a:off x="1151898" y="3781195"/>
            <a:ext cx="2911150"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  ______</a:t>
            </a:r>
          </a:p>
        </p:txBody>
      </p:sp>
      <p:sp>
        <p:nvSpPr>
          <p:cNvPr id="14" name="Rectangle: Rounded Corners 13">
            <a:extLst>
              <a:ext uri="{FF2B5EF4-FFF2-40B4-BE49-F238E27FC236}">
                <a16:creationId xmlns:a16="http://schemas.microsoft.com/office/drawing/2014/main" id="{81BAD19E-9205-4C77-9CC8-1E5E3550A149}"/>
              </a:ext>
            </a:extLst>
          </p:cNvPr>
          <p:cNvSpPr/>
          <p:nvPr/>
        </p:nvSpPr>
        <p:spPr>
          <a:xfrm>
            <a:off x="1609534" y="4399996"/>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15" name="Rectangle: Rounded Corners 14">
            <a:extLst>
              <a:ext uri="{FF2B5EF4-FFF2-40B4-BE49-F238E27FC236}">
                <a16:creationId xmlns:a16="http://schemas.microsoft.com/office/drawing/2014/main" id="{E105F5EA-2FA2-4CB1-8576-7C0F062123F3}"/>
              </a:ext>
            </a:extLst>
          </p:cNvPr>
          <p:cNvSpPr/>
          <p:nvPr/>
        </p:nvSpPr>
        <p:spPr>
          <a:xfrm>
            <a:off x="1609533" y="4874594"/>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16" name="Rectangle: Rounded Corners 15">
            <a:extLst>
              <a:ext uri="{FF2B5EF4-FFF2-40B4-BE49-F238E27FC236}">
                <a16:creationId xmlns:a16="http://schemas.microsoft.com/office/drawing/2014/main" id="{2040C985-25DE-495F-A4F7-20F1A300FE1E}"/>
              </a:ext>
            </a:extLst>
          </p:cNvPr>
          <p:cNvSpPr/>
          <p:nvPr/>
        </p:nvSpPr>
        <p:spPr>
          <a:xfrm>
            <a:off x="1609532" y="5366522"/>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6" name="Rectangle: Rounded Corners 25">
            <a:extLst>
              <a:ext uri="{FF2B5EF4-FFF2-40B4-BE49-F238E27FC236}">
                <a16:creationId xmlns:a16="http://schemas.microsoft.com/office/drawing/2014/main" id="{A34D0220-81E7-4D36-942F-FEF8CA38BF1A}"/>
              </a:ext>
            </a:extLst>
          </p:cNvPr>
          <p:cNvSpPr/>
          <p:nvPr/>
        </p:nvSpPr>
        <p:spPr>
          <a:xfrm>
            <a:off x="1541654" y="5890986"/>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7" name="Rectangle: Rounded Corners 26">
            <a:extLst>
              <a:ext uri="{FF2B5EF4-FFF2-40B4-BE49-F238E27FC236}">
                <a16:creationId xmlns:a16="http://schemas.microsoft.com/office/drawing/2014/main" id="{0AE89A7E-73F6-4BDD-BC43-E98216F4A3A1}"/>
              </a:ext>
            </a:extLst>
          </p:cNvPr>
          <p:cNvSpPr/>
          <p:nvPr/>
        </p:nvSpPr>
        <p:spPr>
          <a:xfrm>
            <a:off x="7091929" y="5851713"/>
            <a:ext cx="1791477" cy="4851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  _______</a:t>
            </a:r>
          </a:p>
        </p:txBody>
      </p:sp>
      <p:sp>
        <p:nvSpPr>
          <p:cNvPr id="2" name="TextBox 1">
            <a:extLst>
              <a:ext uri="{FF2B5EF4-FFF2-40B4-BE49-F238E27FC236}">
                <a16:creationId xmlns:a16="http://schemas.microsoft.com/office/drawing/2014/main" id="{6E026DE5-7335-44DE-8CA5-B4C0F03572C4}"/>
              </a:ext>
            </a:extLst>
          </p:cNvPr>
          <p:cNvSpPr txBox="1"/>
          <p:nvPr/>
        </p:nvSpPr>
        <p:spPr>
          <a:xfrm>
            <a:off x="3265044" y="4806323"/>
            <a:ext cx="2593259" cy="461665"/>
          </a:xfrm>
          <a:prstGeom prst="rect">
            <a:avLst/>
          </a:prstGeom>
          <a:noFill/>
        </p:spPr>
        <p:txBody>
          <a:bodyPr wrap="square" rtlCol="0">
            <a:spAutoFit/>
          </a:bodyPr>
          <a:lstStyle/>
          <a:p>
            <a:pPr algn="ctr"/>
            <a:r>
              <a:rPr lang="en-GB" sz="2400" dirty="0">
                <a:solidFill>
                  <a:schemeClr val="accent5">
                    <a:lumMod val="50000"/>
                  </a:schemeClr>
                </a:solidFill>
              </a:rPr>
              <a:t>you (all) are</a:t>
            </a:r>
          </a:p>
        </p:txBody>
      </p:sp>
      <p:sp>
        <p:nvSpPr>
          <p:cNvPr id="28" name="TextBox 27">
            <a:extLst>
              <a:ext uri="{FF2B5EF4-FFF2-40B4-BE49-F238E27FC236}">
                <a16:creationId xmlns:a16="http://schemas.microsoft.com/office/drawing/2014/main" id="{E42EFBF6-6008-4087-A613-D1C26884652F}"/>
              </a:ext>
            </a:extLst>
          </p:cNvPr>
          <p:cNvSpPr txBox="1"/>
          <p:nvPr/>
        </p:nvSpPr>
        <p:spPr>
          <a:xfrm>
            <a:off x="8723614" y="4841869"/>
            <a:ext cx="2593259" cy="461665"/>
          </a:xfrm>
          <a:prstGeom prst="rect">
            <a:avLst/>
          </a:prstGeom>
          <a:noFill/>
        </p:spPr>
        <p:txBody>
          <a:bodyPr wrap="square" rtlCol="0">
            <a:spAutoFit/>
          </a:bodyPr>
          <a:lstStyle/>
          <a:p>
            <a:pPr algn="ctr"/>
            <a:r>
              <a:rPr lang="en-GB" sz="2400" dirty="0">
                <a:solidFill>
                  <a:schemeClr val="accent5">
                    <a:lumMod val="50000"/>
                  </a:schemeClr>
                </a:solidFill>
              </a:rPr>
              <a:t>you (all) have</a:t>
            </a:r>
          </a:p>
        </p:txBody>
      </p:sp>
    </p:spTree>
    <p:extLst>
      <p:ext uri="{BB962C8B-B14F-4D97-AF65-F5344CB8AC3E}">
        <p14:creationId xmlns:p14="http://schemas.microsoft.com/office/powerpoint/2010/main" val="266595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2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6" grpId="0" animBg="1"/>
      <p:bldP spid="26" grpId="1" animBg="1"/>
      <p:bldP spid="27" grpId="0" animBg="1"/>
      <p:bldP spid="27" grpId="1" animBg="1"/>
      <p:bldP spid="2"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DDDCEA-6342-49CA-82B7-404855EF4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723" y="891943"/>
            <a:ext cx="1667038" cy="1852265"/>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D434C8CE-6E64-4F2A-A9F8-E372D74070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13400" y="1302881"/>
            <a:ext cx="851671" cy="1684914"/>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DD0FA4A6-D0AC-4737-BB0E-251BA3D3A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17589" y="2490942"/>
            <a:ext cx="916172" cy="1684914"/>
          </a:xfrm>
          <a:prstGeom prst="rect">
            <a:avLst/>
          </a:prstGeom>
        </p:spPr>
      </p:pic>
      <p:sp>
        <p:nvSpPr>
          <p:cNvPr id="69" name="Oval Callout 68">
            <a:extLst>
              <a:ext uri="{FF2B5EF4-FFF2-40B4-BE49-F238E27FC236}">
                <a16:creationId xmlns:a16="http://schemas.microsoft.com/office/drawing/2014/main" id="{B9DC3F90-2C65-E84B-8ED9-F5A75D07D9A2}"/>
              </a:ext>
            </a:extLst>
          </p:cNvPr>
          <p:cNvSpPr/>
          <p:nvPr/>
        </p:nvSpPr>
        <p:spPr>
          <a:xfrm>
            <a:off x="2688662" y="1225961"/>
            <a:ext cx="1598071" cy="5105566"/>
          </a:xfrm>
          <a:prstGeom prst="wedgeEllipseCallout">
            <a:avLst>
              <a:gd name="adj1" fmla="val -78112"/>
              <a:gd name="adj2" fmla="val -5"/>
            </a:avLst>
          </a:prstGeom>
          <a:solidFill>
            <a:srgbClr val="FFF4E7"/>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16904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Seid</a:t>
            </a:r>
            <a:r>
              <a:rPr lang="en-GB" sz="3600" b="1" dirty="0">
                <a:solidFill>
                  <a:schemeClr val="bg1"/>
                </a:solidFill>
              </a:rPr>
              <a:t> </a:t>
            </a:r>
            <a:r>
              <a:rPr lang="en-GB" sz="3600" b="1" dirty="0" err="1">
                <a:solidFill>
                  <a:schemeClr val="bg1"/>
                </a:solidFill>
              </a:rPr>
              <a:t>ihr</a:t>
            </a:r>
            <a:r>
              <a:rPr lang="en-GB" sz="3600" b="1" dirty="0">
                <a:solidFill>
                  <a:schemeClr val="bg1"/>
                </a:solidFill>
              </a:rPr>
              <a:t> </a:t>
            </a:r>
            <a:r>
              <a:rPr lang="en-GB" sz="3600" b="1" dirty="0" err="1">
                <a:solidFill>
                  <a:schemeClr val="bg1"/>
                </a:solidFill>
              </a:rPr>
              <a:t>fertig</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169044" y="108108"/>
            <a:ext cx="6979227" cy="830997"/>
          </a:xfrm>
          <a:prstGeom prst="rect">
            <a:avLst/>
          </a:prstGeom>
          <a:noFill/>
        </p:spPr>
        <p:txBody>
          <a:bodyPr wrap="square" rtlCol="0">
            <a:spAutoFit/>
          </a:bodyPr>
          <a:lstStyle/>
          <a:p>
            <a:r>
              <a:rPr lang="de-DE" sz="2300" dirty="0">
                <a:solidFill>
                  <a:schemeClr val="accent5">
                    <a:lumMod val="50000"/>
                  </a:schemeClr>
                </a:solidFill>
              </a:rPr>
              <a:t>König Konrad stellt Fragen. Was machen seine Töchter, seine Söhne und seine Diener*? </a:t>
            </a:r>
          </a:p>
        </p:txBody>
      </p:sp>
      <p:pic>
        <p:nvPicPr>
          <p:cNvPr id="33" name="Picture 32" descr="A picture containing toy&#10;&#10;Description automatically generated">
            <a:extLst>
              <a:ext uri="{FF2B5EF4-FFF2-40B4-BE49-F238E27FC236}">
                <a16:creationId xmlns:a16="http://schemas.microsoft.com/office/drawing/2014/main" id="{9E149E9B-DB10-6A40-A381-A0639540A9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000" y="2326067"/>
            <a:ext cx="2013219" cy="3745523"/>
          </a:xfrm>
          <a:prstGeom prst="rect">
            <a:avLst/>
          </a:prstGeom>
        </p:spPr>
      </p:pic>
      <p:sp>
        <p:nvSpPr>
          <p:cNvPr id="34" name="Action Button: Custom 16">
            <a:hlinkClick r:id="" action="ppaction://noaction" highlightClick="1">
              <a:snd r:embed="rId8" name="9.1.1.2 Slide 12 1b.wav"/>
            </a:hlinkClick>
            <a:extLst>
              <a:ext uri="{FF2B5EF4-FFF2-40B4-BE49-F238E27FC236}">
                <a16:creationId xmlns:a16="http://schemas.microsoft.com/office/drawing/2014/main" id="{99CB5E9B-94B6-274C-A837-2B7963B8E9B4}"/>
              </a:ext>
            </a:extLst>
          </p:cNvPr>
          <p:cNvSpPr/>
          <p:nvPr/>
        </p:nvSpPr>
        <p:spPr>
          <a:xfrm>
            <a:off x="3351167" y="165735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9" name="9.1.1.2 Slide 12 2b.wav"/>
            </a:hlinkClick>
            <a:extLst>
              <a:ext uri="{FF2B5EF4-FFF2-40B4-BE49-F238E27FC236}">
                <a16:creationId xmlns:a16="http://schemas.microsoft.com/office/drawing/2014/main" id="{B3DEBA70-5809-1F40-9CD4-0DF7A74C2B77}"/>
              </a:ext>
            </a:extLst>
          </p:cNvPr>
          <p:cNvSpPr/>
          <p:nvPr/>
        </p:nvSpPr>
        <p:spPr>
          <a:xfrm>
            <a:off x="3351540" y="22536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10" name="9.1.1.2 Slide 12 3b.wav"/>
            </a:hlinkClick>
            <a:extLst>
              <a:ext uri="{FF2B5EF4-FFF2-40B4-BE49-F238E27FC236}">
                <a16:creationId xmlns:a16="http://schemas.microsoft.com/office/drawing/2014/main" id="{67BF8083-68CA-304F-A525-4671CAA75278}"/>
              </a:ext>
            </a:extLst>
          </p:cNvPr>
          <p:cNvSpPr/>
          <p:nvPr/>
        </p:nvSpPr>
        <p:spPr>
          <a:xfrm>
            <a:off x="3349089" y="28610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36">
            <a:hlinkClick r:id="" action="ppaction://noaction" highlightClick="1">
              <a:snd r:embed="rId11" name="9.1.1.2 Slide 12 4b.wav"/>
            </a:hlinkClick>
            <a:extLst>
              <a:ext uri="{FF2B5EF4-FFF2-40B4-BE49-F238E27FC236}">
                <a16:creationId xmlns:a16="http://schemas.microsoft.com/office/drawing/2014/main" id="{286F9FA3-E0F1-7141-A85B-86595FF1D9FD}"/>
              </a:ext>
            </a:extLst>
          </p:cNvPr>
          <p:cNvSpPr/>
          <p:nvPr/>
        </p:nvSpPr>
        <p:spPr>
          <a:xfrm>
            <a:off x="3349089" y="34120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12" name="9.1.1.2 Slide 12 5b.wav"/>
            </a:hlinkClick>
            <a:extLst>
              <a:ext uri="{FF2B5EF4-FFF2-40B4-BE49-F238E27FC236}">
                <a16:creationId xmlns:a16="http://schemas.microsoft.com/office/drawing/2014/main" id="{ACF377DE-8EC3-FD46-BC9D-DB2C3BC4C109}"/>
              </a:ext>
            </a:extLst>
          </p:cNvPr>
          <p:cNvSpPr/>
          <p:nvPr/>
        </p:nvSpPr>
        <p:spPr>
          <a:xfrm>
            <a:off x="3349089" y="39573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13" name="9.1.1.2 Slide 12 6b.wav"/>
            </a:hlinkClick>
            <a:extLst>
              <a:ext uri="{FF2B5EF4-FFF2-40B4-BE49-F238E27FC236}">
                <a16:creationId xmlns:a16="http://schemas.microsoft.com/office/drawing/2014/main" id="{37811D62-FAE2-1848-AAD5-349ECB66B95E}"/>
              </a:ext>
            </a:extLst>
          </p:cNvPr>
          <p:cNvSpPr/>
          <p:nvPr/>
        </p:nvSpPr>
        <p:spPr>
          <a:xfrm>
            <a:off x="3349089" y="46336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0" name="Action Button: Custom 16">
            <a:hlinkClick r:id="" action="ppaction://noaction" highlightClick="1">
              <a:snd r:embed="rId14" name="9.1.1.2 Slide 12 7b.wav"/>
            </a:hlinkClick>
            <a:extLst>
              <a:ext uri="{FF2B5EF4-FFF2-40B4-BE49-F238E27FC236}">
                <a16:creationId xmlns:a16="http://schemas.microsoft.com/office/drawing/2014/main" id="{DC7A0BE0-C2AA-744E-927C-E582EAF66484}"/>
              </a:ext>
            </a:extLst>
          </p:cNvPr>
          <p:cNvSpPr/>
          <p:nvPr/>
        </p:nvSpPr>
        <p:spPr>
          <a:xfrm>
            <a:off x="3349089" y="51361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1" name="Action Button: Custom 16">
            <a:hlinkClick r:id="" action="ppaction://noaction" highlightClick="1">
              <a:snd r:embed="rId15" name="9.1.1.2 Slide 12 8b.wav"/>
            </a:hlinkClick>
            <a:extLst>
              <a:ext uri="{FF2B5EF4-FFF2-40B4-BE49-F238E27FC236}">
                <a16:creationId xmlns:a16="http://schemas.microsoft.com/office/drawing/2014/main" id="{9E88F2CA-2A9B-9C47-BCA1-8ED13C3E8C61}"/>
              </a:ext>
            </a:extLst>
          </p:cNvPr>
          <p:cNvSpPr/>
          <p:nvPr/>
        </p:nvSpPr>
        <p:spPr>
          <a:xfrm>
            <a:off x="3349089" y="56387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4" name="Speech Bubble: Rectangle with Corners Rounded 23">
            <a:extLst>
              <a:ext uri="{FF2B5EF4-FFF2-40B4-BE49-F238E27FC236}">
                <a16:creationId xmlns:a16="http://schemas.microsoft.com/office/drawing/2014/main" id="{E82D8FE5-AF10-4C40-97E8-8A902BE47DE4}"/>
              </a:ext>
            </a:extLst>
          </p:cNvPr>
          <p:cNvSpPr/>
          <p:nvPr/>
        </p:nvSpPr>
        <p:spPr>
          <a:xfrm>
            <a:off x="10012697" y="5500977"/>
            <a:ext cx="1944630" cy="717664"/>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Diener </a:t>
            </a:r>
            <a:r>
              <a:rPr lang="en-GB" sz="2000" dirty="0">
                <a:solidFill>
                  <a:prstClr val="white"/>
                </a:solidFill>
              </a:rPr>
              <a:t>– servant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descr="A picture containing icon&#10;&#10;Description automatically generated">
            <a:extLst>
              <a:ext uri="{FF2B5EF4-FFF2-40B4-BE49-F238E27FC236}">
                <a16:creationId xmlns:a16="http://schemas.microsoft.com/office/drawing/2014/main" id="{0B072D65-1EBA-479B-86BA-DCC228B6231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31288" y="1344747"/>
            <a:ext cx="1349567" cy="1540987"/>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AE29722D-1200-419D-9F6E-D534223764A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43903" y="2610254"/>
            <a:ext cx="1304368" cy="1588574"/>
          </a:xfrm>
          <a:prstGeom prst="rect">
            <a:avLst/>
          </a:prstGeom>
        </p:spPr>
      </p:pic>
      <p:pic>
        <p:nvPicPr>
          <p:cNvPr id="15" name="Picture 14">
            <a:extLst>
              <a:ext uri="{FF2B5EF4-FFF2-40B4-BE49-F238E27FC236}">
                <a16:creationId xmlns:a16="http://schemas.microsoft.com/office/drawing/2014/main" id="{B3FE6023-F98A-429F-A592-0D456487CBF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29645" y="3826020"/>
            <a:ext cx="992979" cy="1523995"/>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094EC0D6-080B-42C9-82A5-EE18EF6F5FA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91940" y="3959745"/>
            <a:ext cx="1349567" cy="1664206"/>
          </a:xfrm>
          <a:prstGeom prst="rect">
            <a:avLst/>
          </a:prstGeom>
        </p:spPr>
      </p:pic>
      <p:graphicFrame>
        <p:nvGraphicFramePr>
          <p:cNvPr id="20" name="Table 20">
            <a:extLst>
              <a:ext uri="{FF2B5EF4-FFF2-40B4-BE49-F238E27FC236}">
                <a16:creationId xmlns:a16="http://schemas.microsoft.com/office/drawing/2014/main" id="{147FCEF6-BDC5-4713-95B4-8BC3C10EDD53}"/>
              </a:ext>
            </a:extLst>
          </p:cNvPr>
          <p:cNvGraphicFramePr>
            <a:graphicFrameLocks noGrp="1"/>
          </p:cNvGraphicFramePr>
          <p:nvPr>
            <p:extLst>
              <p:ext uri="{D42A27DB-BD31-4B8C-83A1-F6EECF244321}">
                <p14:modId xmlns:p14="http://schemas.microsoft.com/office/powerpoint/2010/main" val="698857030"/>
              </p:ext>
            </p:extLst>
          </p:nvPr>
        </p:nvGraphicFramePr>
        <p:xfrm>
          <a:off x="4425904" y="891943"/>
          <a:ext cx="4936648" cy="521280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090862">
                  <a:extLst>
                    <a:ext uri="{9D8B030D-6E8A-4147-A177-3AD203B41FA5}">
                      <a16:colId xmlns:a16="http://schemas.microsoft.com/office/drawing/2014/main" val="277183169"/>
                    </a:ext>
                  </a:extLst>
                </a:gridCol>
                <a:gridCol w="3845786">
                  <a:extLst>
                    <a:ext uri="{9D8B030D-6E8A-4147-A177-3AD203B41FA5}">
                      <a16:colId xmlns:a16="http://schemas.microsoft.com/office/drawing/2014/main" val="3406533745"/>
                    </a:ext>
                  </a:extLst>
                </a:gridCol>
              </a:tblGrid>
              <a:tr h="715590">
                <a:tc>
                  <a:txBody>
                    <a:bodyPr/>
                    <a:lstStyle/>
                    <a:p>
                      <a:pPr algn="ctr"/>
                      <a:r>
                        <a:rPr lang="en-GB" sz="2000" b="1" dirty="0" err="1">
                          <a:solidFill>
                            <a:srgbClr val="115076"/>
                          </a:solidFill>
                        </a:rPr>
                        <a:t>seid</a:t>
                      </a:r>
                      <a:r>
                        <a:rPr lang="en-GB" sz="2000" b="1" dirty="0">
                          <a:solidFill>
                            <a:srgbClr val="115076"/>
                          </a:solidFill>
                        </a:rPr>
                        <a:t>/</a:t>
                      </a:r>
                      <a:br>
                        <a:rPr lang="en-GB" sz="2000" b="1" dirty="0">
                          <a:solidFill>
                            <a:srgbClr val="115076"/>
                          </a:solidFill>
                        </a:rPr>
                      </a:br>
                      <a:r>
                        <a:rPr lang="en-GB" sz="2000" b="1" dirty="0" err="1">
                          <a:solidFill>
                            <a:srgbClr val="115076"/>
                          </a:solidFill>
                        </a:rPr>
                        <a:t>habt</a:t>
                      </a:r>
                      <a:endParaRPr lang="en-GB" sz="2000" b="1" dirty="0">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b="1" dirty="0">
                          <a:solidFill>
                            <a:srgbClr val="115076"/>
                          </a:solidFill>
                        </a:rPr>
                        <a:t>auf </a:t>
                      </a:r>
                      <a:r>
                        <a:rPr lang="en-GB" sz="2000" b="1" dirty="0" err="1">
                          <a:solidFill>
                            <a:srgbClr val="115076"/>
                          </a:solidFill>
                        </a:rPr>
                        <a:t>Englisch</a:t>
                      </a:r>
                      <a:endParaRPr lang="en-GB" sz="2000" b="1"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777619281"/>
                  </a:ext>
                </a:extLst>
              </a:tr>
              <a:tr h="515855">
                <a:tc>
                  <a:txBody>
                    <a:bodyPr/>
                    <a:lstStyle/>
                    <a:p>
                      <a:pPr algn="ctr"/>
                      <a:r>
                        <a:rPr lang="en-GB" sz="2000" dirty="0" err="1">
                          <a:solidFill>
                            <a:srgbClr val="115076"/>
                          </a:solidFill>
                        </a:rPr>
                        <a:t>seid</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dirty="0">
                          <a:solidFill>
                            <a:srgbClr val="115076"/>
                          </a:solidFill>
                        </a:rPr>
                        <a:t>Are you finished already?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3648626561"/>
                  </a:ext>
                </a:extLst>
              </a:tr>
              <a:tr h="515855">
                <a:tc>
                  <a:txBody>
                    <a:bodyPr/>
                    <a:lstStyle/>
                    <a:p>
                      <a:pPr algn="ctr"/>
                      <a:r>
                        <a:rPr lang="en-GB" sz="2000" dirty="0" err="1">
                          <a:solidFill>
                            <a:srgbClr val="115076"/>
                          </a:solidFill>
                        </a:rPr>
                        <a:t>habt</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dirty="0">
                          <a:solidFill>
                            <a:srgbClr val="115076"/>
                          </a:solidFill>
                        </a:rPr>
                        <a:t>Do you have enough wood for the fire?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799242811"/>
                  </a:ext>
                </a:extLst>
              </a:tr>
              <a:tr h="515855">
                <a:tc>
                  <a:txBody>
                    <a:bodyPr/>
                    <a:lstStyle/>
                    <a:p>
                      <a:pPr algn="ctr"/>
                      <a:r>
                        <a:rPr lang="en-GB" sz="2000" dirty="0" err="1">
                          <a:solidFill>
                            <a:srgbClr val="115076"/>
                          </a:solidFill>
                        </a:rPr>
                        <a:t>seid</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dirty="0">
                          <a:solidFill>
                            <a:srgbClr val="115076"/>
                          </a:solidFill>
                        </a:rPr>
                        <a:t>You are very kind.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502629899"/>
                  </a:ext>
                </a:extLst>
              </a:tr>
              <a:tr h="515855">
                <a:tc>
                  <a:txBody>
                    <a:bodyPr/>
                    <a:lstStyle/>
                    <a:p>
                      <a:pPr algn="ctr"/>
                      <a:r>
                        <a:rPr lang="en-GB" sz="2000" dirty="0" err="1">
                          <a:solidFill>
                            <a:srgbClr val="115076"/>
                          </a:solidFill>
                        </a:rPr>
                        <a:t>habt</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dirty="0">
                          <a:solidFill>
                            <a:srgbClr val="115076"/>
                          </a:solidFill>
                        </a:rPr>
                        <a:t>You already have the meat.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3049426774"/>
                  </a:ext>
                </a:extLst>
              </a:tr>
              <a:tr h="515855">
                <a:tc>
                  <a:txBody>
                    <a:bodyPr/>
                    <a:lstStyle/>
                    <a:p>
                      <a:pPr algn="ctr"/>
                      <a:r>
                        <a:rPr lang="en-GB" sz="2000" dirty="0" err="1">
                          <a:solidFill>
                            <a:srgbClr val="115076"/>
                          </a:solidFill>
                        </a:rPr>
                        <a:t>habt</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Where do you have these leaves from?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001938595"/>
                  </a:ext>
                </a:extLst>
              </a:tr>
              <a:tr h="515855">
                <a:tc>
                  <a:txBody>
                    <a:bodyPr/>
                    <a:lstStyle/>
                    <a:p>
                      <a:pPr algn="ctr"/>
                      <a:r>
                        <a:rPr lang="en-GB" sz="2000" dirty="0" err="1">
                          <a:solidFill>
                            <a:srgbClr val="115076"/>
                          </a:solidFill>
                        </a:rPr>
                        <a:t>habt</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dirty="0">
                          <a:solidFill>
                            <a:srgbClr val="115076"/>
                          </a:solidFill>
                        </a:rPr>
                        <a:t>Do you have tired arms?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322256761"/>
                  </a:ext>
                </a:extLst>
              </a:tr>
              <a:tr h="515855">
                <a:tc>
                  <a:txBody>
                    <a:bodyPr/>
                    <a:lstStyle/>
                    <a:p>
                      <a:pPr algn="ctr"/>
                      <a:r>
                        <a:rPr lang="en-GB" sz="2000" dirty="0" err="1">
                          <a:solidFill>
                            <a:srgbClr val="115076"/>
                          </a:solidFill>
                        </a:rPr>
                        <a:t>seid</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dirty="0">
                          <a:solidFill>
                            <a:srgbClr val="115076"/>
                          </a:solidFill>
                        </a:rPr>
                        <a:t>Are you ill or something?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573282256"/>
                  </a:ext>
                </a:extLst>
              </a:tr>
              <a:tr h="515855">
                <a:tc>
                  <a:txBody>
                    <a:bodyPr/>
                    <a:lstStyle/>
                    <a:p>
                      <a:pPr algn="ctr"/>
                      <a:r>
                        <a:rPr lang="en-GB" sz="2000" dirty="0" err="1">
                          <a:solidFill>
                            <a:srgbClr val="115076"/>
                          </a:solidFill>
                        </a:rPr>
                        <a:t>seid</a:t>
                      </a:r>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000" dirty="0">
                          <a:solidFill>
                            <a:srgbClr val="115076"/>
                          </a:solidFill>
                        </a:rPr>
                        <a:t>Are you not on duty today?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3752374663"/>
                  </a:ext>
                </a:extLst>
              </a:tr>
            </a:tbl>
          </a:graphicData>
        </a:graphic>
      </p:graphicFrame>
      <p:sp>
        <p:nvSpPr>
          <p:cNvPr id="22" name="Rectangle: Rounded Corners 21">
            <a:extLst>
              <a:ext uri="{FF2B5EF4-FFF2-40B4-BE49-F238E27FC236}">
                <a16:creationId xmlns:a16="http://schemas.microsoft.com/office/drawing/2014/main" id="{EFEA6F9B-BFF7-4800-BB16-4E32E9166927}"/>
              </a:ext>
            </a:extLst>
          </p:cNvPr>
          <p:cNvSpPr/>
          <p:nvPr/>
        </p:nvSpPr>
        <p:spPr>
          <a:xfrm>
            <a:off x="4633410" y="1754446"/>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0FA2930-D62A-4AC3-94C7-ECB8AFDDDC9A}"/>
              </a:ext>
            </a:extLst>
          </p:cNvPr>
          <p:cNvSpPr/>
          <p:nvPr/>
        </p:nvSpPr>
        <p:spPr>
          <a:xfrm>
            <a:off x="5869983" y="1722940"/>
            <a:ext cx="3322134"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Speech Bubble: Rectangle with Corners Rounded 42">
            <a:extLst>
              <a:ext uri="{FF2B5EF4-FFF2-40B4-BE49-F238E27FC236}">
                <a16:creationId xmlns:a16="http://schemas.microsoft.com/office/drawing/2014/main" id="{E8DF5417-8A3F-419A-84D6-C12E53AFB530}"/>
              </a:ext>
            </a:extLst>
          </p:cNvPr>
          <p:cNvSpPr/>
          <p:nvPr/>
        </p:nvSpPr>
        <p:spPr>
          <a:xfrm>
            <a:off x="102970" y="1225961"/>
            <a:ext cx="1944630" cy="717664"/>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fertig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ready, finished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8" name="Rectangle: Rounded Corners 27">
            <a:extLst>
              <a:ext uri="{FF2B5EF4-FFF2-40B4-BE49-F238E27FC236}">
                <a16:creationId xmlns:a16="http://schemas.microsoft.com/office/drawing/2014/main" id="{F95BD1AE-A34D-45FB-A292-9659223B4719}"/>
              </a:ext>
            </a:extLst>
          </p:cNvPr>
          <p:cNvSpPr/>
          <p:nvPr/>
        </p:nvSpPr>
        <p:spPr>
          <a:xfrm>
            <a:off x="4647224" y="2349411"/>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024B8383-1840-46C1-BB2C-E2B162448354}"/>
              </a:ext>
            </a:extLst>
          </p:cNvPr>
          <p:cNvSpPr/>
          <p:nvPr/>
        </p:nvSpPr>
        <p:spPr>
          <a:xfrm>
            <a:off x="5638260" y="2210039"/>
            <a:ext cx="3571083" cy="541457"/>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82AD3EF8-F32C-40A0-9B43-80E5364DBB13}"/>
              </a:ext>
            </a:extLst>
          </p:cNvPr>
          <p:cNvSpPr/>
          <p:nvPr/>
        </p:nvSpPr>
        <p:spPr>
          <a:xfrm>
            <a:off x="4647224" y="2953106"/>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4F57858A-DD82-4A35-A399-0594AAE83DCC}"/>
              </a:ext>
            </a:extLst>
          </p:cNvPr>
          <p:cNvSpPr/>
          <p:nvPr/>
        </p:nvSpPr>
        <p:spPr>
          <a:xfrm>
            <a:off x="5932294" y="2917982"/>
            <a:ext cx="3322134"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66831FDC-57E6-4AEB-9CD7-98F1607A35B8}"/>
              </a:ext>
            </a:extLst>
          </p:cNvPr>
          <p:cNvSpPr/>
          <p:nvPr/>
        </p:nvSpPr>
        <p:spPr>
          <a:xfrm>
            <a:off x="4647225" y="3448876"/>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A4D475A1-9861-4494-AE38-46B182F3A1B1}"/>
              </a:ext>
            </a:extLst>
          </p:cNvPr>
          <p:cNvSpPr/>
          <p:nvPr/>
        </p:nvSpPr>
        <p:spPr>
          <a:xfrm>
            <a:off x="5673971" y="3498343"/>
            <a:ext cx="3476110"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E2243AD8-98F5-43B4-8F8B-EFB2D142CF3A}"/>
              </a:ext>
            </a:extLst>
          </p:cNvPr>
          <p:cNvSpPr/>
          <p:nvPr/>
        </p:nvSpPr>
        <p:spPr>
          <a:xfrm>
            <a:off x="4616121" y="4081054"/>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368AE620-8187-4786-9FE1-F7232444D533}"/>
              </a:ext>
            </a:extLst>
          </p:cNvPr>
          <p:cNvSpPr/>
          <p:nvPr/>
        </p:nvSpPr>
        <p:spPr>
          <a:xfrm>
            <a:off x="5762734" y="3930150"/>
            <a:ext cx="3322134" cy="57055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F2174547-7C41-465D-B770-6B7E1296FD50}"/>
              </a:ext>
            </a:extLst>
          </p:cNvPr>
          <p:cNvSpPr/>
          <p:nvPr/>
        </p:nvSpPr>
        <p:spPr>
          <a:xfrm>
            <a:off x="4591590" y="4713233"/>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D93FFE31-6388-484C-84D2-22EE187C2C7B}"/>
              </a:ext>
            </a:extLst>
          </p:cNvPr>
          <p:cNvSpPr/>
          <p:nvPr/>
        </p:nvSpPr>
        <p:spPr>
          <a:xfrm>
            <a:off x="5835617" y="4705769"/>
            <a:ext cx="3322134"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261C751A-1637-4DB8-BCE1-ACC9ADB47440}"/>
              </a:ext>
            </a:extLst>
          </p:cNvPr>
          <p:cNvSpPr/>
          <p:nvPr/>
        </p:nvSpPr>
        <p:spPr>
          <a:xfrm>
            <a:off x="4597199" y="5227951"/>
            <a:ext cx="672409"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117008FB-F894-41DA-8007-B98BCB185B37}"/>
              </a:ext>
            </a:extLst>
          </p:cNvPr>
          <p:cNvSpPr/>
          <p:nvPr/>
        </p:nvSpPr>
        <p:spPr>
          <a:xfrm>
            <a:off x="5750959" y="5210145"/>
            <a:ext cx="3322134"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79FA83C-61DB-47E6-A6CE-443D1697F4F0}"/>
              </a:ext>
            </a:extLst>
          </p:cNvPr>
          <p:cNvSpPr/>
          <p:nvPr/>
        </p:nvSpPr>
        <p:spPr>
          <a:xfrm>
            <a:off x="4581103" y="5740242"/>
            <a:ext cx="703574" cy="260843"/>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CEF0C60F-BA08-4D9F-81C2-FED6D8A978FD}"/>
              </a:ext>
            </a:extLst>
          </p:cNvPr>
          <p:cNvSpPr/>
          <p:nvPr/>
        </p:nvSpPr>
        <p:spPr>
          <a:xfrm>
            <a:off x="5694864" y="5708736"/>
            <a:ext cx="3476110" cy="323856"/>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75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animBg="1"/>
      <p:bldP spid="28" grpId="0" animBg="1"/>
      <p:bldP spid="29" grpId="0" animBg="1"/>
      <p:bldP spid="30" grpId="0" animBg="1"/>
      <p:bldP spid="31" grpId="0" animBg="1"/>
      <p:bldP spid="32"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46198" y="2400411"/>
            <a:ext cx="7753202" cy="1485422"/>
          </a:xfrm>
        </p:spPr>
        <p:txBody>
          <a:bodyPr>
            <a:normAutofit fontScale="90000"/>
          </a:bodyPr>
          <a:lstStyle/>
          <a:p>
            <a:pPr algn="l"/>
            <a:r>
              <a:rPr lang="en-GB" b="1" dirty="0">
                <a:solidFill>
                  <a:prstClr val="white"/>
                </a:solidFill>
              </a:rPr>
              <a:t>Es war </a:t>
            </a:r>
            <a:r>
              <a:rPr lang="en-GB" b="1" dirty="0" err="1">
                <a:solidFill>
                  <a:prstClr val="white"/>
                </a:solidFill>
              </a:rPr>
              <a:t>einmal</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46198" y="3143122"/>
            <a:ext cx="7382608" cy="571756"/>
          </a:xfrm>
        </p:spPr>
        <p:txBody>
          <a:bodyPr/>
          <a:lstStyle/>
          <a:p>
            <a:pPr algn="l"/>
            <a:r>
              <a:rPr lang="en-GB" sz="3000" dirty="0">
                <a:solidFill>
                  <a:prstClr val="white"/>
                </a:solidFill>
              </a:rPr>
              <a:t>Verbs with direct and indirect objects </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46198" y="3827614"/>
            <a:ext cx="4448379"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 and [ö] revisited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11475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1.1</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4</a:t>
            </a:r>
          </a:p>
        </p:txBody>
      </p:sp>
      <p:sp>
        <p:nvSpPr>
          <p:cNvPr id="14" name="Title 3">
            <a:extLst>
              <a:ext uri="{FF2B5EF4-FFF2-40B4-BE49-F238E27FC236}">
                <a16:creationId xmlns:a16="http://schemas.microsoft.com/office/drawing/2014/main" id="{AD3E60BD-7CAE-0A46-A004-144246BB4113}"/>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Inge Alferink / Heike Krüsemann / Rachel Hawkes</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7/7/21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0532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9670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953274" y="379452"/>
            <a:ext cx="5563891"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Schreibe</a:t>
            </a:r>
            <a:r>
              <a:rPr lang="en-US" sz="2400" dirty="0">
                <a:solidFill>
                  <a:schemeClr val="accent5">
                    <a:lumMod val="50000"/>
                  </a:schemeClr>
                </a:solidFill>
              </a:rPr>
              <a:t> [o] </a:t>
            </a:r>
            <a:r>
              <a:rPr lang="en-US" sz="2400" dirty="0" err="1">
                <a:solidFill>
                  <a:schemeClr val="accent5">
                    <a:lumMod val="50000"/>
                  </a:schemeClr>
                </a:solidFill>
              </a:rPr>
              <a:t>oder</a:t>
            </a:r>
            <a:r>
              <a:rPr lang="en-US" sz="2400" dirty="0">
                <a:solidFill>
                  <a:schemeClr val="accent5">
                    <a:lumMod val="50000"/>
                  </a:schemeClr>
                </a:solidFill>
              </a:rPr>
              <a:t> [ö].</a:t>
            </a:r>
          </a:p>
        </p:txBody>
      </p:sp>
      <p:pic>
        <p:nvPicPr>
          <p:cNvPr id="1026" name="Picture 2" descr="Frog, Faces, Girl, Ribbon, Bow, Happy, Surprised, Sad">
            <a:extLst>
              <a:ext uri="{FF2B5EF4-FFF2-40B4-BE49-F238E27FC236}">
                <a16:creationId xmlns:a16="http://schemas.microsoft.com/office/drawing/2014/main" id="{1550BE89-04A9-4099-88BC-22009997DC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729" y="1376341"/>
            <a:ext cx="1483185" cy="7941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AC88D7C-4D56-4578-A475-1B5DBF4288FC}"/>
              </a:ext>
            </a:extLst>
          </p:cNvPr>
          <p:cNvSpPr txBox="1"/>
          <p:nvPr/>
        </p:nvSpPr>
        <p:spPr>
          <a:xfrm>
            <a:off x="578746" y="2434039"/>
            <a:ext cx="2118639"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Fr  </a:t>
            </a:r>
            <a:r>
              <a:rPr lang="en-US" sz="2800" b="1" u="sng" dirty="0">
                <a:solidFill>
                  <a:schemeClr val="accent5">
                    <a:lumMod val="50000"/>
                  </a:schemeClr>
                </a:solidFill>
              </a:rPr>
              <a:t>ö</a:t>
            </a:r>
            <a:r>
              <a:rPr lang="en-US" sz="2800" b="1" dirty="0">
                <a:solidFill>
                  <a:schemeClr val="accent5">
                    <a:lumMod val="50000"/>
                  </a:schemeClr>
                </a:solidFill>
              </a:rPr>
              <a:t>  </a:t>
            </a:r>
            <a:r>
              <a:rPr lang="en-US" sz="2800" b="1" dirty="0" err="1">
                <a:solidFill>
                  <a:schemeClr val="accent5">
                    <a:lumMod val="50000"/>
                  </a:schemeClr>
                </a:solidFill>
              </a:rPr>
              <a:t>sche</a:t>
            </a:r>
            <a:r>
              <a:rPr lang="en-US" sz="2800" b="1" dirty="0">
                <a:solidFill>
                  <a:schemeClr val="accent5">
                    <a:lumMod val="50000"/>
                  </a:schemeClr>
                </a:solidFill>
              </a:rPr>
              <a:t> </a:t>
            </a:r>
            <a:endParaRPr lang="en-GB" sz="2800" b="1" dirty="0">
              <a:solidFill>
                <a:schemeClr val="accent5">
                  <a:lumMod val="50000"/>
                </a:schemeClr>
              </a:solidFill>
            </a:endParaRPr>
          </a:p>
        </p:txBody>
      </p:sp>
      <p:sp>
        <p:nvSpPr>
          <p:cNvPr id="19" name="TextBox 18">
            <a:extLst>
              <a:ext uri="{FF2B5EF4-FFF2-40B4-BE49-F238E27FC236}">
                <a16:creationId xmlns:a16="http://schemas.microsoft.com/office/drawing/2014/main" id="{5CB4189C-45F0-48BA-A584-CD5E9F926B58}"/>
              </a:ext>
            </a:extLst>
          </p:cNvPr>
          <p:cNvSpPr txBox="1"/>
          <p:nvPr/>
        </p:nvSpPr>
        <p:spPr>
          <a:xfrm>
            <a:off x="1163664" y="2464816"/>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sp>
        <p:nvSpPr>
          <p:cNvPr id="21" name="Action Button: Custom 16">
            <a:hlinkClick r:id="" action="ppaction://noaction" highlightClick="1">
              <a:snd r:embed="rId5" name="9.1.1.2 Slide 14 Frösche.wav"/>
            </a:hlinkClick>
            <a:extLst>
              <a:ext uri="{FF2B5EF4-FFF2-40B4-BE49-F238E27FC236}">
                <a16:creationId xmlns:a16="http://schemas.microsoft.com/office/drawing/2014/main" id="{C3ACB58E-EDEB-4D1F-A754-2D3EB8016F78}"/>
              </a:ext>
            </a:extLst>
          </p:cNvPr>
          <p:cNvSpPr/>
          <p:nvPr/>
        </p:nvSpPr>
        <p:spPr>
          <a:xfrm>
            <a:off x="368206" y="15944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6" name="9.1.1.2 Slide 14 Hölzer  .wav"/>
            </a:hlinkClick>
            <a:extLst>
              <a:ext uri="{FF2B5EF4-FFF2-40B4-BE49-F238E27FC236}">
                <a16:creationId xmlns:a16="http://schemas.microsoft.com/office/drawing/2014/main" id="{5BCCB489-F6E6-44A8-8C75-98ECF982C0B1}"/>
              </a:ext>
            </a:extLst>
          </p:cNvPr>
          <p:cNvSpPr/>
          <p:nvPr/>
        </p:nvSpPr>
        <p:spPr>
          <a:xfrm>
            <a:off x="4972687" y="9574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7" name="9.1.1.2 Slide 14 Rösser.wav"/>
            </a:hlinkClick>
            <a:extLst>
              <a:ext uri="{FF2B5EF4-FFF2-40B4-BE49-F238E27FC236}">
                <a16:creationId xmlns:a16="http://schemas.microsoft.com/office/drawing/2014/main" id="{91A2849E-D987-4639-8A39-BF8C9536E73D}"/>
              </a:ext>
            </a:extLst>
          </p:cNvPr>
          <p:cNvSpPr/>
          <p:nvPr/>
        </p:nvSpPr>
        <p:spPr>
          <a:xfrm>
            <a:off x="8641661" y="1469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36">
            <a:hlinkClick r:id="" action="ppaction://noaction" highlightClick="1">
              <a:snd r:embed="rId8" name="9.1.1.2 Slide 14 Honig.wav"/>
            </a:hlinkClick>
            <a:extLst>
              <a:ext uri="{FF2B5EF4-FFF2-40B4-BE49-F238E27FC236}">
                <a16:creationId xmlns:a16="http://schemas.microsoft.com/office/drawing/2014/main" id="{A7A51931-4326-4F53-A0AC-E8005E6A8FF3}"/>
              </a:ext>
            </a:extLst>
          </p:cNvPr>
          <p:cNvSpPr/>
          <p:nvPr/>
        </p:nvSpPr>
        <p:spPr>
          <a:xfrm>
            <a:off x="3137039" y="28392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9" name="9.1.1.2 Slide 14 Könige .wav"/>
            </a:hlinkClick>
            <a:extLst>
              <a:ext uri="{FF2B5EF4-FFF2-40B4-BE49-F238E27FC236}">
                <a16:creationId xmlns:a16="http://schemas.microsoft.com/office/drawing/2014/main" id="{55D1DD53-ACE7-4207-BB13-4AC64BE8C78B}"/>
              </a:ext>
            </a:extLst>
          </p:cNvPr>
          <p:cNvSpPr/>
          <p:nvPr/>
        </p:nvSpPr>
        <p:spPr>
          <a:xfrm>
            <a:off x="6386469" y="3081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6" name="Action Button: Custom 16">
            <a:hlinkClick r:id="" action="ppaction://noaction" highlightClick="1">
              <a:snd r:embed="rId10" name="9.1.1.2 Slide 14 Thron.wav"/>
            </a:hlinkClick>
            <a:extLst>
              <a:ext uri="{FF2B5EF4-FFF2-40B4-BE49-F238E27FC236}">
                <a16:creationId xmlns:a16="http://schemas.microsoft.com/office/drawing/2014/main" id="{54CE8703-EE9B-4591-BD34-F0CBE825B959}"/>
              </a:ext>
            </a:extLst>
          </p:cNvPr>
          <p:cNvSpPr/>
          <p:nvPr/>
        </p:nvSpPr>
        <p:spPr>
          <a:xfrm>
            <a:off x="10363603" y="30798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7" name="Action Button: Custom 16">
            <a:hlinkClick r:id="" action="ppaction://noaction" highlightClick="1">
              <a:snd r:embed="rId11" name="9.1.1.2 Slide 14 Robe.wav"/>
            </a:hlinkClick>
            <a:extLst>
              <a:ext uri="{FF2B5EF4-FFF2-40B4-BE49-F238E27FC236}">
                <a16:creationId xmlns:a16="http://schemas.microsoft.com/office/drawing/2014/main" id="{27A19124-B1EF-40E4-8CA7-04FA478EF448}"/>
              </a:ext>
            </a:extLst>
          </p:cNvPr>
          <p:cNvSpPr/>
          <p:nvPr/>
        </p:nvSpPr>
        <p:spPr>
          <a:xfrm>
            <a:off x="280874" y="50554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Action Button: Custom 16">
            <a:hlinkClick r:id="" action="ppaction://noaction" highlightClick="1">
              <a:snd r:embed="rId12" name="9.1.1.2 Slide 14 Söhne  .wav"/>
            </a:hlinkClick>
            <a:extLst>
              <a:ext uri="{FF2B5EF4-FFF2-40B4-BE49-F238E27FC236}">
                <a16:creationId xmlns:a16="http://schemas.microsoft.com/office/drawing/2014/main" id="{70C4C61F-EE06-4DD0-967E-08AD8071A829}"/>
              </a:ext>
            </a:extLst>
          </p:cNvPr>
          <p:cNvSpPr/>
          <p:nvPr/>
        </p:nvSpPr>
        <p:spPr>
          <a:xfrm>
            <a:off x="3097276" y="49069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028" name="Picture 4" descr="Signboard, Sign, Plate, Label, Placard, Badge, Plaque">
            <a:extLst>
              <a:ext uri="{FF2B5EF4-FFF2-40B4-BE49-F238E27FC236}">
                <a16:creationId xmlns:a16="http://schemas.microsoft.com/office/drawing/2014/main" id="{0F6A2FC2-F065-494B-924D-05EBDC00C8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70687" y="1844076"/>
            <a:ext cx="1500135" cy="7500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ignboard, Sign, Plate, Label, Placard, Badge, Plaque">
            <a:extLst>
              <a:ext uri="{FF2B5EF4-FFF2-40B4-BE49-F238E27FC236}">
                <a16:creationId xmlns:a16="http://schemas.microsoft.com/office/drawing/2014/main" id="{A9E76F3B-9893-4A10-8E5C-827AC24A08C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55970" y="2108920"/>
            <a:ext cx="1500135" cy="75006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5CC6ACD4-A3CE-4509-BED3-74AFDB46EE36}"/>
              </a:ext>
            </a:extLst>
          </p:cNvPr>
          <p:cNvSpPr txBox="1"/>
          <p:nvPr/>
        </p:nvSpPr>
        <p:spPr>
          <a:xfrm>
            <a:off x="4896276" y="1472276"/>
            <a:ext cx="2062104"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H  </a:t>
            </a:r>
            <a:r>
              <a:rPr lang="en-US" sz="2800" b="1" u="sng" dirty="0">
                <a:solidFill>
                  <a:schemeClr val="accent5">
                    <a:lumMod val="50000"/>
                  </a:schemeClr>
                </a:solidFill>
              </a:rPr>
              <a:t>ö</a:t>
            </a:r>
            <a:r>
              <a:rPr lang="en-US" sz="2800" b="1" dirty="0">
                <a:solidFill>
                  <a:schemeClr val="accent5">
                    <a:lumMod val="50000"/>
                  </a:schemeClr>
                </a:solidFill>
              </a:rPr>
              <a:t> </a:t>
            </a:r>
            <a:r>
              <a:rPr lang="en-US" sz="2800" b="1" dirty="0" err="1">
                <a:solidFill>
                  <a:schemeClr val="accent5">
                    <a:lumMod val="50000"/>
                  </a:schemeClr>
                </a:solidFill>
              </a:rPr>
              <a:t>lzer</a:t>
            </a:r>
            <a:r>
              <a:rPr lang="en-US" sz="2800" b="1" dirty="0">
                <a:solidFill>
                  <a:schemeClr val="accent5">
                    <a:lumMod val="50000"/>
                  </a:schemeClr>
                </a:solidFill>
              </a:rPr>
              <a:t> </a:t>
            </a:r>
            <a:endParaRPr lang="en-GB" sz="2800" b="1" dirty="0">
              <a:solidFill>
                <a:schemeClr val="accent5">
                  <a:lumMod val="50000"/>
                </a:schemeClr>
              </a:solidFill>
            </a:endParaRPr>
          </a:p>
        </p:txBody>
      </p:sp>
      <p:sp>
        <p:nvSpPr>
          <p:cNvPr id="32" name="TextBox 31">
            <a:extLst>
              <a:ext uri="{FF2B5EF4-FFF2-40B4-BE49-F238E27FC236}">
                <a16:creationId xmlns:a16="http://schemas.microsoft.com/office/drawing/2014/main" id="{97E24CEE-3801-43B9-9175-2B2FA99ACCDB}"/>
              </a:ext>
            </a:extLst>
          </p:cNvPr>
          <p:cNvSpPr txBox="1"/>
          <p:nvPr/>
        </p:nvSpPr>
        <p:spPr>
          <a:xfrm>
            <a:off x="5442409" y="1511937"/>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pic>
        <p:nvPicPr>
          <p:cNvPr id="1030" name="Picture 6" descr="Horse, Animal, Farm">
            <a:extLst>
              <a:ext uri="{FF2B5EF4-FFF2-40B4-BE49-F238E27FC236}">
                <a16:creationId xmlns:a16="http://schemas.microsoft.com/office/drawing/2014/main" id="{A836DACA-3DE7-423A-B0E4-D4875763D9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90263" y="909544"/>
            <a:ext cx="1358889" cy="11470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rse, Animal, Farm">
            <a:extLst>
              <a:ext uri="{FF2B5EF4-FFF2-40B4-BE49-F238E27FC236}">
                <a16:creationId xmlns:a16="http://schemas.microsoft.com/office/drawing/2014/main" id="{50DED8E9-5FA3-4D08-8E47-8707838835F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66931" y="1086674"/>
            <a:ext cx="1133048" cy="95638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01982B7-E3BF-44F0-A3C1-10D07C8D368B}"/>
              </a:ext>
            </a:extLst>
          </p:cNvPr>
          <p:cNvSpPr txBox="1"/>
          <p:nvPr/>
        </p:nvSpPr>
        <p:spPr>
          <a:xfrm>
            <a:off x="8435509" y="2187600"/>
            <a:ext cx="2118639"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R  </a:t>
            </a:r>
            <a:r>
              <a:rPr lang="en-US" sz="2800" b="1" u="sng" dirty="0">
                <a:solidFill>
                  <a:schemeClr val="accent5">
                    <a:lumMod val="50000"/>
                  </a:schemeClr>
                </a:solidFill>
              </a:rPr>
              <a:t>ö</a:t>
            </a:r>
            <a:r>
              <a:rPr lang="en-US" sz="2800" b="1" dirty="0">
                <a:solidFill>
                  <a:schemeClr val="accent5">
                    <a:lumMod val="50000"/>
                  </a:schemeClr>
                </a:solidFill>
              </a:rPr>
              <a:t> </a:t>
            </a:r>
            <a:r>
              <a:rPr lang="en-US" sz="2800" b="1" dirty="0" err="1">
                <a:solidFill>
                  <a:schemeClr val="accent5">
                    <a:lumMod val="50000"/>
                  </a:schemeClr>
                </a:solidFill>
              </a:rPr>
              <a:t>sser</a:t>
            </a:r>
            <a:r>
              <a:rPr lang="en-US" sz="2800" b="1" dirty="0">
                <a:solidFill>
                  <a:schemeClr val="accent5">
                    <a:lumMod val="50000"/>
                  </a:schemeClr>
                </a:solidFill>
              </a:rPr>
              <a:t> </a:t>
            </a:r>
            <a:endParaRPr lang="en-GB" sz="2800" b="1" dirty="0">
              <a:solidFill>
                <a:schemeClr val="accent5">
                  <a:lumMod val="50000"/>
                </a:schemeClr>
              </a:solidFill>
            </a:endParaRPr>
          </a:p>
        </p:txBody>
      </p:sp>
      <p:sp>
        <p:nvSpPr>
          <p:cNvPr id="36" name="TextBox 35">
            <a:extLst>
              <a:ext uri="{FF2B5EF4-FFF2-40B4-BE49-F238E27FC236}">
                <a16:creationId xmlns:a16="http://schemas.microsoft.com/office/drawing/2014/main" id="{B21527CA-BF5C-43CE-98CD-C68A7FBE8233}"/>
              </a:ext>
            </a:extLst>
          </p:cNvPr>
          <p:cNvSpPr txBox="1"/>
          <p:nvPr/>
        </p:nvSpPr>
        <p:spPr>
          <a:xfrm>
            <a:off x="8950516" y="2218377"/>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pic>
        <p:nvPicPr>
          <p:cNvPr id="1034" name="Picture 10" descr="Honey, Glass, Honey Glass, Sweet, Bee, Delicious">
            <a:extLst>
              <a:ext uri="{FF2B5EF4-FFF2-40B4-BE49-F238E27FC236}">
                <a16:creationId xmlns:a16="http://schemas.microsoft.com/office/drawing/2014/main" id="{10F0A57B-8205-498C-AD44-CD6FACBFA06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53128" y="2434039"/>
            <a:ext cx="823988" cy="11497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C9DC85E-2206-4552-A9E2-A7378674C5C5}"/>
              </a:ext>
            </a:extLst>
          </p:cNvPr>
          <p:cNvSpPr txBox="1"/>
          <p:nvPr/>
        </p:nvSpPr>
        <p:spPr>
          <a:xfrm>
            <a:off x="3108487" y="3630693"/>
            <a:ext cx="1892207"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H  </a:t>
            </a:r>
            <a:r>
              <a:rPr lang="en-US" sz="2800" b="1" u="sng" dirty="0">
                <a:solidFill>
                  <a:schemeClr val="accent5">
                    <a:lumMod val="50000"/>
                  </a:schemeClr>
                </a:solidFill>
              </a:rPr>
              <a:t>o</a:t>
            </a:r>
            <a:r>
              <a:rPr lang="en-US" sz="2800" b="1" dirty="0">
                <a:solidFill>
                  <a:schemeClr val="accent5">
                    <a:lumMod val="50000"/>
                  </a:schemeClr>
                </a:solidFill>
              </a:rPr>
              <a:t> nig </a:t>
            </a:r>
            <a:endParaRPr lang="en-GB" sz="2800" b="1" dirty="0">
              <a:solidFill>
                <a:schemeClr val="accent5">
                  <a:lumMod val="50000"/>
                </a:schemeClr>
              </a:solidFill>
            </a:endParaRPr>
          </a:p>
        </p:txBody>
      </p:sp>
      <p:sp>
        <p:nvSpPr>
          <p:cNvPr id="39" name="TextBox 38">
            <a:extLst>
              <a:ext uri="{FF2B5EF4-FFF2-40B4-BE49-F238E27FC236}">
                <a16:creationId xmlns:a16="http://schemas.microsoft.com/office/drawing/2014/main" id="{DA3EF9AF-0A9E-4CA1-B455-649FBABFDD02}"/>
              </a:ext>
            </a:extLst>
          </p:cNvPr>
          <p:cNvSpPr txBox="1"/>
          <p:nvPr/>
        </p:nvSpPr>
        <p:spPr>
          <a:xfrm>
            <a:off x="3632313" y="3673415"/>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pic>
        <p:nvPicPr>
          <p:cNvPr id="40" name="Picture 39" descr="A picture containing toy&#10;&#10;Description automatically generated">
            <a:extLst>
              <a:ext uri="{FF2B5EF4-FFF2-40B4-BE49-F238E27FC236}">
                <a16:creationId xmlns:a16="http://schemas.microsoft.com/office/drawing/2014/main" id="{6F20E3AA-F69B-47B2-9343-D405E93C0F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982074" y="2594144"/>
            <a:ext cx="696350" cy="1295536"/>
          </a:xfrm>
          <a:prstGeom prst="rect">
            <a:avLst/>
          </a:prstGeom>
        </p:spPr>
      </p:pic>
      <p:pic>
        <p:nvPicPr>
          <p:cNvPr id="41" name="Picture 40" descr="A picture containing toy&#10;&#10;Description automatically generated">
            <a:extLst>
              <a:ext uri="{FF2B5EF4-FFF2-40B4-BE49-F238E27FC236}">
                <a16:creationId xmlns:a16="http://schemas.microsoft.com/office/drawing/2014/main" id="{A7062EA4-5985-4B32-8C3B-0630E1A551D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31897" y="2822831"/>
            <a:ext cx="688659" cy="1281225"/>
          </a:xfrm>
          <a:prstGeom prst="rect">
            <a:avLst/>
          </a:prstGeom>
        </p:spPr>
      </p:pic>
      <p:sp>
        <p:nvSpPr>
          <p:cNvPr id="42" name="TextBox 41">
            <a:extLst>
              <a:ext uri="{FF2B5EF4-FFF2-40B4-BE49-F238E27FC236}">
                <a16:creationId xmlns:a16="http://schemas.microsoft.com/office/drawing/2014/main" id="{8DD15FEF-1ED4-4BE8-805C-3F128D2974D9}"/>
              </a:ext>
            </a:extLst>
          </p:cNvPr>
          <p:cNvSpPr txBox="1"/>
          <p:nvPr/>
        </p:nvSpPr>
        <p:spPr>
          <a:xfrm>
            <a:off x="6732320" y="4173678"/>
            <a:ext cx="1892207"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K  </a:t>
            </a:r>
            <a:r>
              <a:rPr lang="en-US" sz="2800" b="1" u="sng" dirty="0">
                <a:solidFill>
                  <a:schemeClr val="accent5">
                    <a:lumMod val="50000"/>
                  </a:schemeClr>
                </a:solidFill>
              </a:rPr>
              <a:t>ö </a:t>
            </a:r>
            <a:r>
              <a:rPr lang="en-US" sz="2800" b="1" dirty="0">
                <a:solidFill>
                  <a:schemeClr val="accent5">
                    <a:lumMod val="50000"/>
                  </a:schemeClr>
                </a:solidFill>
              </a:rPr>
              <a:t> </a:t>
            </a:r>
            <a:r>
              <a:rPr lang="en-US" sz="2800" b="1" dirty="0" err="1">
                <a:solidFill>
                  <a:schemeClr val="accent5">
                    <a:lumMod val="50000"/>
                  </a:schemeClr>
                </a:solidFill>
              </a:rPr>
              <a:t>nige</a:t>
            </a:r>
            <a:r>
              <a:rPr lang="en-US" sz="2800" b="1" dirty="0">
                <a:solidFill>
                  <a:schemeClr val="accent5">
                    <a:lumMod val="50000"/>
                  </a:schemeClr>
                </a:solidFill>
              </a:rPr>
              <a:t> </a:t>
            </a:r>
            <a:endParaRPr lang="en-GB" sz="2800" b="1" dirty="0">
              <a:solidFill>
                <a:schemeClr val="accent5">
                  <a:lumMod val="50000"/>
                </a:schemeClr>
              </a:solidFill>
            </a:endParaRPr>
          </a:p>
        </p:txBody>
      </p:sp>
      <p:sp>
        <p:nvSpPr>
          <p:cNvPr id="43" name="TextBox 42">
            <a:extLst>
              <a:ext uri="{FF2B5EF4-FFF2-40B4-BE49-F238E27FC236}">
                <a16:creationId xmlns:a16="http://schemas.microsoft.com/office/drawing/2014/main" id="{E5F0DF65-6756-49CF-9FBE-28E71964BCD1}"/>
              </a:ext>
            </a:extLst>
          </p:cNvPr>
          <p:cNvSpPr txBox="1"/>
          <p:nvPr/>
        </p:nvSpPr>
        <p:spPr>
          <a:xfrm>
            <a:off x="7287132" y="4204455"/>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sp>
        <p:nvSpPr>
          <p:cNvPr id="46" name="TextBox 45">
            <a:extLst>
              <a:ext uri="{FF2B5EF4-FFF2-40B4-BE49-F238E27FC236}">
                <a16:creationId xmlns:a16="http://schemas.microsoft.com/office/drawing/2014/main" id="{10443F20-4967-4F2B-B8EA-8372A0C8FF88}"/>
              </a:ext>
            </a:extLst>
          </p:cNvPr>
          <p:cNvSpPr txBox="1"/>
          <p:nvPr/>
        </p:nvSpPr>
        <p:spPr>
          <a:xfrm>
            <a:off x="10362992" y="3828655"/>
            <a:ext cx="1500136"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a:t>
            </a:r>
            <a:r>
              <a:rPr lang="en-US" sz="2800" b="1" dirty="0" err="1">
                <a:solidFill>
                  <a:schemeClr val="accent5">
                    <a:lumMod val="50000"/>
                  </a:schemeClr>
                </a:solidFill>
              </a:rPr>
              <a:t>Thr</a:t>
            </a:r>
            <a:r>
              <a:rPr lang="en-US" sz="2800" b="1" dirty="0">
                <a:solidFill>
                  <a:schemeClr val="accent5">
                    <a:lumMod val="50000"/>
                  </a:schemeClr>
                </a:solidFill>
              </a:rPr>
              <a:t>  </a:t>
            </a:r>
            <a:r>
              <a:rPr lang="en-US" sz="2800" b="1" u="sng" dirty="0">
                <a:solidFill>
                  <a:schemeClr val="accent5">
                    <a:lumMod val="50000"/>
                  </a:schemeClr>
                </a:solidFill>
              </a:rPr>
              <a:t>o</a:t>
            </a:r>
            <a:r>
              <a:rPr lang="en-US" sz="2800" b="1" dirty="0">
                <a:solidFill>
                  <a:schemeClr val="accent5">
                    <a:lumMod val="50000"/>
                  </a:schemeClr>
                </a:solidFill>
              </a:rPr>
              <a:t> n </a:t>
            </a:r>
            <a:endParaRPr lang="en-GB" sz="2800" b="1" dirty="0">
              <a:solidFill>
                <a:schemeClr val="accent5">
                  <a:lumMod val="50000"/>
                </a:schemeClr>
              </a:solidFill>
            </a:endParaRPr>
          </a:p>
        </p:txBody>
      </p:sp>
      <p:sp>
        <p:nvSpPr>
          <p:cNvPr id="47" name="TextBox 46">
            <a:extLst>
              <a:ext uri="{FF2B5EF4-FFF2-40B4-BE49-F238E27FC236}">
                <a16:creationId xmlns:a16="http://schemas.microsoft.com/office/drawing/2014/main" id="{B0E21704-F387-4BEF-A2D5-D1BE8552B3D7}"/>
              </a:ext>
            </a:extLst>
          </p:cNvPr>
          <p:cNvSpPr txBox="1"/>
          <p:nvPr/>
        </p:nvSpPr>
        <p:spPr>
          <a:xfrm>
            <a:off x="11145936" y="3873223"/>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pic>
        <p:nvPicPr>
          <p:cNvPr id="1038" name="Picture 14" descr="Robe, Cape, Clothing, Gown, Traditional, Cloak, Mexican">
            <a:extLst>
              <a:ext uri="{FF2B5EF4-FFF2-40B4-BE49-F238E27FC236}">
                <a16:creationId xmlns:a16="http://schemas.microsoft.com/office/drawing/2014/main" id="{CFB68438-9ED0-45CD-8BE3-ECBB35179DE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0542" y="4414867"/>
            <a:ext cx="891519" cy="12812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8C9CD0E6-E072-4160-BC1E-A43118535DD9}"/>
              </a:ext>
            </a:extLst>
          </p:cNvPr>
          <p:cNvSpPr txBox="1"/>
          <p:nvPr/>
        </p:nvSpPr>
        <p:spPr>
          <a:xfrm>
            <a:off x="516233" y="5737149"/>
            <a:ext cx="1500136"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R  </a:t>
            </a:r>
            <a:r>
              <a:rPr lang="en-US" sz="2800" b="1" u="sng" dirty="0">
                <a:solidFill>
                  <a:schemeClr val="accent5">
                    <a:lumMod val="50000"/>
                  </a:schemeClr>
                </a:solidFill>
              </a:rPr>
              <a:t>o</a:t>
            </a:r>
            <a:r>
              <a:rPr lang="en-US" sz="2800" b="1" dirty="0">
                <a:solidFill>
                  <a:schemeClr val="accent5">
                    <a:lumMod val="50000"/>
                  </a:schemeClr>
                </a:solidFill>
              </a:rPr>
              <a:t> be </a:t>
            </a:r>
            <a:endParaRPr lang="en-GB" sz="2800" b="1" dirty="0">
              <a:solidFill>
                <a:schemeClr val="accent5">
                  <a:lumMod val="50000"/>
                </a:schemeClr>
              </a:solidFill>
            </a:endParaRPr>
          </a:p>
        </p:txBody>
      </p:sp>
      <p:sp>
        <p:nvSpPr>
          <p:cNvPr id="51" name="TextBox 50">
            <a:extLst>
              <a:ext uri="{FF2B5EF4-FFF2-40B4-BE49-F238E27FC236}">
                <a16:creationId xmlns:a16="http://schemas.microsoft.com/office/drawing/2014/main" id="{4433806D-55AF-4B11-A956-1AE049DD85F8}"/>
              </a:ext>
            </a:extLst>
          </p:cNvPr>
          <p:cNvSpPr txBox="1"/>
          <p:nvPr/>
        </p:nvSpPr>
        <p:spPr>
          <a:xfrm>
            <a:off x="1043077" y="5780496"/>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BB6CE382-8BFF-4FBD-8AFC-881BB76D783E}"/>
              </a:ext>
            </a:extLst>
          </p:cNvPr>
          <p:cNvSpPr txBox="1"/>
          <p:nvPr/>
        </p:nvSpPr>
        <p:spPr>
          <a:xfrm>
            <a:off x="3515242" y="5737149"/>
            <a:ext cx="1892207"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S  </a:t>
            </a:r>
            <a:r>
              <a:rPr lang="en-US" sz="2800" b="1" u="sng" dirty="0">
                <a:solidFill>
                  <a:schemeClr val="accent5">
                    <a:lumMod val="50000"/>
                  </a:schemeClr>
                </a:solidFill>
              </a:rPr>
              <a:t>ö </a:t>
            </a:r>
            <a:r>
              <a:rPr lang="en-US" sz="2800" b="1" dirty="0">
                <a:solidFill>
                  <a:schemeClr val="accent5">
                    <a:lumMod val="50000"/>
                  </a:schemeClr>
                </a:solidFill>
              </a:rPr>
              <a:t> </a:t>
            </a:r>
            <a:r>
              <a:rPr lang="en-US" sz="2800" b="1" dirty="0" err="1">
                <a:solidFill>
                  <a:schemeClr val="accent5">
                    <a:lumMod val="50000"/>
                  </a:schemeClr>
                </a:solidFill>
              </a:rPr>
              <a:t>hne</a:t>
            </a:r>
            <a:r>
              <a:rPr lang="en-US" sz="2800" b="1" dirty="0">
                <a:solidFill>
                  <a:schemeClr val="accent5">
                    <a:lumMod val="50000"/>
                  </a:schemeClr>
                </a:solidFill>
              </a:rPr>
              <a:t> </a:t>
            </a:r>
            <a:endParaRPr lang="en-GB" sz="2800" b="1" dirty="0">
              <a:solidFill>
                <a:schemeClr val="accent5">
                  <a:lumMod val="50000"/>
                </a:schemeClr>
              </a:solidFill>
            </a:endParaRPr>
          </a:p>
        </p:txBody>
      </p:sp>
      <p:sp>
        <p:nvSpPr>
          <p:cNvPr id="54" name="TextBox 53">
            <a:extLst>
              <a:ext uri="{FF2B5EF4-FFF2-40B4-BE49-F238E27FC236}">
                <a16:creationId xmlns:a16="http://schemas.microsoft.com/office/drawing/2014/main" id="{A3FAFB6E-88E1-49F6-8B4C-AAC8C5DAFFB2}"/>
              </a:ext>
            </a:extLst>
          </p:cNvPr>
          <p:cNvSpPr txBox="1"/>
          <p:nvPr/>
        </p:nvSpPr>
        <p:spPr>
          <a:xfrm>
            <a:off x="4066634" y="5789420"/>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sp>
        <p:nvSpPr>
          <p:cNvPr id="55" name="Action Button: Custom 16">
            <a:hlinkClick r:id="" action="ppaction://noaction" highlightClick="1">
              <a:snd r:embed="rId20" name="9.1.1.2 Slide 15 Krone.wav"/>
            </a:hlinkClick>
            <a:extLst>
              <a:ext uri="{FF2B5EF4-FFF2-40B4-BE49-F238E27FC236}">
                <a16:creationId xmlns:a16="http://schemas.microsoft.com/office/drawing/2014/main" id="{7E4F2527-39F2-463F-8D2B-27A213BA2872}"/>
              </a:ext>
            </a:extLst>
          </p:cNvPr>
          <p:cNvSpPr/>
          <p:nvPr/>
        </p:nvSpPr>
        <p:spPr>
          <a:xfrm>
            <a:off x="6736153" y="51774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Action Button: Custom 16">
            <a:hlinkClick r:id="" action="ppaction://noaction" highlightClick="1">
              <a:snd r:embed="rId21" name="9.1.1.2 Slide 14 Töchter.wav"/>
            </a:hlinkClick>
            <a:extLst>
              <a:ext uri="{FF2B5EF4-FFF2-40B4-BE49-F238E27FC236}">
                <a16:creationId xmlns:a16="http://schemas.microsoft.com/office/drawing/2014/main" id="{7AC724AE-F7D7-4B84-AF7A-D612A2C621BC}"/>
              </a:ext>
            </a:extLst>
          </p:cNvPr>
          <p:cNvSpPr/>
          <p:nvPr/>
        </p:nvSpPr>
        <p:spPr>
          <a:xfrm>
            <a:off x="9603947" y="4889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1</a:t>
            </a:r>
            <a:r>
              <a:rPr lang="en-GB" sz="2000" b="1" dirty="0">
                <a:solidFill>
                  <a:prstClr val="white"/>
                </a:solidFill>
                <a:latin typeface="Century Gothic" panose="020B0502020202020204" pitchFamily="34" charset="0"/>
              </a:rPr>
              <a:t>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44" name="Picture 20" descr="Crown, Golden, Royal, Shining, Shiny, Emperor, King">
            <a:extLst>
              <a:ext uri="{FF2B5EF4-FFF2-40B4-BE49-F238E27FC236}">
                <a16:creationId xmlns:a16="http://schemas.microsoft.com/office/drawing/2014/main" id="{CF1C919E-9A04-4C3D-8A8F-EA6CB89B633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13784" y="5072096"/>
            <a:ext cx="912172" cy="5035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A88D5EB7-4541-4927-97D8-DAB0264BADDC}"/>
              </a:ext>
            </a:extLst>
          </p:cNvPr>
          <p:cNvSpPr txBox="1"/>
          <p:nvPr/>
        </p:nvSpPr>
        <p:spPr>
          <a:xfrm>
            <a:off x="7146291" y="5665437"/>
            <a:ext cx="2001580"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Kr  </a:t>
            </a:r>
            <a:r>
              <a:rPr lang="en-US" sz="2800" b="1" u="sng" dirty="0">
                <a:solidFill>
                  <a:schemeClr val="accent5">
                    <a:lumMod val="50000"/>
                  </a:schemeClr>
                </a:solidFill>
              </a:rPr>
              <a:t>o</a:t>
            </a:r>
            <a:r>
              <a:rPr lang="en-US" sz="2800" b="1" dirty="0">
                <a:solidFill>
                  <a:schemeClr val="accent5">
                    <a:lumMod val="50000"/>
                  </a:schemeClr>
                </a:solidFill>
              </a:rPr>
              <a:t> </a:t>
            </a:r>
            <a:r>
              <a:rPr lang="en-US" sz="2800" b="1" dirty="0" err="1">
                <a:solidFill>
                  <a:schemeClr val="accent5">
                    <a:lumMod val="50000"/>
                  </a:schemeClr>
                </a:solidFill>
              </a:rPr>
              <a:t>nen</a:t>
            </a:r>
            <a:r>
              <a:rPr lang="en-US" sz="2800" b="1" dirty="0">
                <a:solidFill>
                  <a:schemeClr val="accent5">
                    <a:lumMod val="50000"/>
                  </a:schemeClr>
                </a:solidFill>
              </a:rPr>
              <a:t> </a:t>
            </a:r>
            <a:endParaRPr lang="en-GB" sz="2800" b="1" dirty="0">
              <a:solidFill>
                <a:schemeClr val="accent5">
                  <a:lumMod val="50000"/>
                </a:schemeClr>
              </a:solidFill>
            </a:endParaRPr>
          </a:p>
        </p:txBody>
      </p:sp>
      <p:sp>
        <p:nvSpPr>
          <p:cNvPr id="59" name="TextBox 58">
            <a:extLst>
              <a:ext uri="{FF2B5EF4-FFF2-40B4-BE49-F238E27FC236}">
                <a16:creationId xmlns:a16="http://schemas.microsoft.com/office/drawing/2014/main" id="{631F8E91-AED4-4B72-A112-4115A77A2811}"/>
              </a:ext>
            </a:extLst>
          </p:cNvPr>
          <p:cNvSpPr txBox="1"/>
          <p:nvPr/>
        </p:nvSpPr>
        <p:spPr>
          <a:xfrm>
            <a:off x="7778870" y="5723696"/>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sp>
        <p:nvSpPr>
          <p:cNvPr id="61" name="TextBox 60">
            <a:extLst>
              <a:ext uri="{FF2B5EF4-FFF2-40B4-BE49-F238E27FC236}">
                <a16:creationId xmlns:a16="http://schemas.microsoft.com/office/drawing/2014/main" id="{ED96EEB1-C631-4DF7-B4D8-3E55AE6DEE19}"/>
              </a:ext>
            </a:extLst>
          </p:cNvPr>
          <p:cNvSpPr txBox="1"/>
          <p:nvPr/>
        </p:nvSpPr>
        <p:spPr>
          <a:xfrm>
            <a:off x="9613786" y="5735069"/>
            <a:ext cx="2118639" cy="523220"/>
          </a:xfrm>
          <a:prstGeom prst="rect">
            <a:avLst/>
          </a:prstGeom>
          <a:noFill/>
          <a:ln>
            <a:solidFill>
              <a:schemeClr val="tx2"/>
            </a:solidFill>
          </a:ln>
        </p:spPr>
        <p:txBody>
          <a:bodyPr wrap="square" rtlCol="0">
            <a:spAutoFit/>
          </a:bodyPr>
          <a:lstStyle/>
          <a:p>
            <a:r>
              <a:rPr lang="en-US" sz="2800" b="1" dirty="0">
                <a:solidFill>
                  <a:schemeClr val="accent5">
                    <a:lumMod val="50000"/>
                  </a:schemeClr>
                </a:solidFill>
              </a:rPr>
              <a:t> T  </a:t>
            </a:r>
            <a:r>
              <a:rPr lang="en-US" sz="2800" b="1" u="sng" dirty="0">
                <a:solidFill>
                  <a:schemeClr val="accent5">
                    <a:lumMod val="50000"/>
                  </a:schemeClr>
                </a:solidFill>
              </a:rPr>
              <a:t>ö</a:t>
            </a:r>
            <a:r>
              <a:rPr lang="en-US" sz="2800" b="1" dirty="0">
                <a:solidFill>
                  <a:schemeClr val="accent5">
                    <a:lumMod val="50000"/>
                  </a:schemeClr>
                </a:solidFill>
              </a:rPr>
              <a:t>  </a:t>
            </a:r>
            <a:r>
              <a:rPr lang="en-US" sz="2800" b="1" dirty="0" err="1">
                <a:solidFill>
                  <a:schemeClr val="accent5">
                    <a:lumMod val="50000"/>
                  </a:schemeClr>
                </a:solidFill>
              </a:rPr>
              <a:t>chter</a:t>
            </a:r>
            <a:r>
              <a:rPr lang="en-US" sz="2800" b="1" dirty="0">
                <a:solidFill>
                  <a:schemeClr val="accent5">
                    <a:lumMod val="50000"/>
                  </a:schemeClr>
                </a:solidFill>
              </a:rPr>
              <a:t> </a:t>
            </a:r>
            <a:endParaRPr lang="en-GB" sz="2800" b="1" dirty="0">
              <a:solidFill>
                <a:schemeClr val="accent5">
                  <a:lumMod val="50000"/>
                </a:schemeClr>
              </a:solidFill>
            </a:endParaRPr>
          </a:p>
        </p:txBody>
      </p:sp>
      <p:sp>
        <p:nvSpPr>
          <p:cNvPr id="62" name="TextBox 61">
            <a:extLst>
              <a:ext uri="{FF2B5EF4-FFF2-40B4-BE49-F238E27FC236}">
                <a16:creationId xmlns:a16="http://schemas.microsoft.com/office/drawing/2014/main" id="{EF206012-7B3E-4559-9526-EB60F8128ABE}"/>
              </a:ext>
            </a:extLst>
          </p:cNvPr>
          <p:cNvSpPr txBox="1"/>
          <p:nvPr/>
        </p:nvSpPr>
        <p:spPr>
          <a:xfrm>
            <a:off x="10116577" y="5748661"/>
            <a:ext cx="39471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a:t>
            </a:r>
            <a:endParaRPr lang="en-GB" sz="2400" dirty="0">
              <a:solidFill>
                <a:schemeClr val="accent5">
                  <a:lumMod val="50000"/>
                </a:schemeClr>
              </a:solidFill>
            </a:endParaRPr>
          </a:p>
        </p:txBody>
      </p:sp>
      <p:pic>
        <p:nvPicPr>
          <p:cNvPr id="60" name="Picture 59" descr="A picture containing toy, doll&#10;&#10;Description automatically generated">
            <a:extLst>
              <a:ext uri="{FF2B5EF4-FFF2-40B4-BE49-F238E27FC236}">
                <a16:creationId xmlns:a16="http://schemas.microsoft.com/office/drawing/2014/main" id="{F4AD15AF-B1F3-4753-9B5D-0161A6785A0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10664651" y="4477227"/>
            <a:ext cx="605341" cy="1197584"/>
          </a:xfrm>
          <a:prstGeom prst="rect">
            <a:avLst/>
          </a:prstGeom>
        </p:spPr>
      </p:pic>
      <p:pic>
        <p:nvPicPr>
          <p:cNvPr id="63" name="Picture 62" descr="A picture containing toy, doll&#10;&#10;Description automatically generated">
            <a:extLst>
              <a:ext uri="{FF2B5EF4-FFF2-40B4-BE49-F238E27FC236}">
                <a16:creationId xmlns:a16="http://schemas.microsoft.com/office/drawing/2014/main" id="{AEB6ECBD-ADAA-4AF4-BE86-E575009C3C9F}"/>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077553" y="4582480"/>
            <a:ext cx="595552" cy="1095268"/>
          </a:xfrm>
          <a:prstGeom prst="rect">
            <a:avLst/>
          </a:prstGeom>
        </p:spPr>
      </p:pic>
      <p:pic>
        <p:nvPicPr>
          <p:cNvPr id="64" name="Picture 63" descr="A picture containing toy, doll&#10;&#10;Description automatically generated">
            <a:extLst>
              <a:ext uri="{FF2B5EF4-FFF2-40B4-BE49-F238E27FC236}">
                <a16:creationId xmlns:a16="http://schemas.microsoft.com/office/drawing/2014/main" id="{983EDC3F-6F12-486B-994B-44357F7B20A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77116" y="4549378"/>
            <a:ext cx="867757" cy="1056831"/>
          </a:xfrm>
          <a:prstGeom prst="rect">
            <a:avLst/>
          </a:prstGeom>
        </p:spPr>
      </p:pic>
      <p:pic>
        <p:nvPicPr>
          <p:cNvPr id="65" name="Picture 64">
            <a:extLst>
              <a:ext uri="{FF2B5EF4-FFF2-40B4-BE49-F238E27FC236}">
                <a16:creationId xmlns:a16="http://schemas.microsoft.com/office/drawing/2014/main" id="{3F416451-FA14-470B-AF68-D599E31C9BB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53856" y="4549378"/>
            <a:ext cx="713636" cy="1095268"/>
          </a:xfrm>
          <a:prstGeom prst="rect">
            <a:avLst/>
          </a:prstGeom>
        </p:spPr>
      </p:pic>
      <p:pic>
        <p:nvPicPr>
          <p:cNvPr id="66" name="Picture 4" descr="Throne, Ruler Chair, Chair, Seat, Furniture Pieces">
            <a:extLst>
              <a:ext uri="{FF2B5EF4-FFF2-40B4-BE49-F238E27FC236}">
                <a16:creationId xmlns:a16="http://schemas.microsoft.com/office/drawing/2014/main" id="{80761EE4-4872-4BB2-8A81-93E0B3CCF64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759603" y="2446471"/>
            <a:ext cx="972822" cy="134698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descr="Crown, Golden, Royal, Shining, Shiny, Emperor, King">
            <a:extLst>
              <a:ext uri="{FF2B5EF4-FFF2-40B4-BE49-F238E27FC236}">
                <a16:creationId xmlns:a16="http://schemas.microsoft.com/office/drawing/2014/main" id="{A339F0C1-8A9A-4CC8-B6AE-CC5646C5624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27412" y="5055479"/>
            <a:ext cx="954323" cy="52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6" grpId="0" animBg="1"/>
      <p:bldP spid="39" grpId="0" animBg="1"/>
      <p:bldP spid="43" grpId="0" animBg="1"/>
      <p:bldP spid="47" grpId="0" animBg="1"/>
      <p:bldP spid="51" grpId="0" animBg="1"/>
      <p:bldP spid="54" grpId="0" animBg="1"/>
      <p:bldP spid="59"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92294" y="1202725"/>
            <a:ext cx="10921137"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Person B </a:t>
            </a:r>
            <a:r>
              <a:rPr lang="en-US" sz="2400" dirty="0" err="1">
                <a:solidFill>
                  <a:schemeClr val="accent5">
                    <a:lumMod val="50000"/>
                  </a:schemeClr>
                </a:solidFill>
              </a:rPr>
              <a:t>schreibt</a:t>
            </a:r>
            <a:r>
              <a:rPr lang="en-US" sz="2400" dirty="0">
                <a:solidFill>
                  <a:schemeClr val="accent5">
                    <a:lumMod val="50000"/>
                  </a:schemeClr>
                </a:solidFill>
              </a:rPr>
              <a:t> auf. Dann </a:t>
            </a:r>
            <a:r>
              <a:rPr lang="en-US" sz="2400" dirty="0" err="1">
                <a:solidFill>
                  <a:schemeClr val="accent5">
                    <a:lumMod val="50000"/>
                  </a:schemeClr>
                </a:solidFill>
              </a:rPr>
              <a:t>tauscht</a:t>
            </a:r>
            <a:r>
              <a:rPr lang="en-US" sz="2400" dirty="0">
                <a:solidFill>
                  <a:schemeClr val="accent5">
                    <a:lumMod val="50000"/>
                  </a:schemeClr>
                </a:solidFill>
              </a:rPr>
              <a:t> die Rollen. </a:t>
            </a:r>
          </a:p>
        </p:txBody>
      </p:sp>
      <p:graphicFrame>
        <p:nvGraphicFramePr>
          <p:cNvPr id="7" name="Table 5">
            <a:extLst>
              <a:ext uri="{FF2B5EF4-FFF2-40B4-BE49-F238E27FC236}">
                <a16:creationId xmlns:a16="http://schemas.microsoft.com/office/drawing/2014/main" id="{AB104700-39E8-48B3-B6F6-B398631A312E}"/>
              </a:ext>
            </a:extLst>
          </p:cNvPr>
          <p:cNvGraphicFramePr>
            <a:graphicFrameLocks noGrp="1"/>
          </p:cNvGraphicFramePr>
          <p:nvPr>
            <p:extLst>
              <p:ext uri="{D42A27DB-BD31-4B8C-83A1-F6EECF244321}">
                <p14:modId xmlns:p14="http://schemas.microsoft.com/office/powerpoint/2010/main" val="3219735328"/>
              </p:ext>
            </p:extLst>
          </p:nvPr>
        </p:nvGraphicFramePr>
        <p:xfrm>
          <a:off x="777268" y="1857985"/>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9" name="TextBox 8">
            <a:hlinkClick r:id="" action="ppaction://noaction">
              <a:snd r:embed="rId4" name="9.1.1.2 Slide 15 Lanzen.wav"/>
            </a:hlinkClick>
            <a:extLst>
              <a:ext uri="{FF2B5EF4-FFF2-40B4-BE49-F238E27FC236}">
                <a16:creationId xmlns:a16="http://schemas.microsoft.com/office/drawing/2014/main" id="{D5C8AB32-2382-4056-8C89-D558B3CBFA52}"/>
              </a:ext>
            </a:extLst>
          </p:cNvPr>
          <p:cNvSpPr txBox="1"/>
          <p:nvPr/>
        </p:nvSpPr>
        <p:spPr>
          <a:xfrm>
            <a:off x="1142600" y="255992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Lanzen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0" name="TextBox 9">
            <a:hlinkClick r:id="" action="ppaction://noaction">
              <a:snd r:embed="rId5" name="9.1.1.2 Slide 15 Throne.wav"/>
            </a:hlinkClick>
            <a:extLst>
              <a:ext uri="{FF2B5EF4-FFF2-40B4-BE49-F238E27FC236}">
                <a16:creationId xmlns:a16="http://schemas.microsoft.com/office/drawing/2014/main" id="{E7CDE6DA-653B-450A-947D-730591125E00}"/>
              </a:ext>
            </a:extLst>
          </p:cNvPr>
          <p:cNvSpPr txBox="1"/>
          <p:nvPr/>
        </p:nvSpPr>
        <p:spPr>
          <a:xfrm>
            <a:off x="1142600" y="314808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Throne</a:t>
            </a:r>
          </a:p>
        </p:txBody>
      </p:sp>
      <p:sp>
        <p:nvSpPr>
          <p:cNvPr id="11" name="TextBox 10">
            <a:hlinkClick r:id="" action="ppaction://noaction">
              <a:snd r:embed="rId6" name="9.1.1.2 Slide 15 Rösser.wav"/>
            </a:hlinkClick>
            <a:extLst>
              <a:ext uri="{FF2B5EF4-FFF2-40B4-BE49-F238E27FC236}">
                <a16:creationId xmlns:a16="http://schemas.microsoft.com/office/drawing/2014/main" id="{7B2340C9-4E21-43D0-8DCF-B62535CFF3C7}"/>
              </a:ext>
            </a:extLst>
          </p:cNvPr>
          <p:cNvSpPr txBox="1"/>
          <p:nvPr/>
        </p:nvSpPr>
        <p:spPr>
          <a:xfrm>
            <a:off x="1142600" y="3713683"/>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2" name="TextBox 11">
            <a:hlinkClick r:id="" action="ppaction://noaction">
              <a:snd r:embed="rId7" name="9.1.1.2 Slide 15 Kämpfe  .wav"/>
            </a:hlinkClick>
            <a:extLst>
              <a:ext uri="{FF2B5EF4-FFF2-40B4-BE49-F238E27FC236}">
                <a16:creationId xmlns:a16="http://schemas.microsoft.com/office/drawing/2014/main" id="{19831E0B-C489-4284-B466-8A4D652A503B}"/>
              </a:ext>
            </a:extLst>
          </p:cNvPr>
          <p:cNvSpPr txBox="1"/>
          <p:nvPr/>
        </p:nvSpPr>
        <p:spPr>
          <a:xfrm>
            <a:off x="1142600" y="4313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Kämpfe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3" name="TextBox 12">
            <a:hlinkClick r:id="" action="ppaction://noaction">
              <a:snd r:embed="rId8" name="9.1.1.2 Slide 15 Gewände  .wav"/>
            </a:hlinkClick>
            <a:extLst>
              <a:ext uri="{FF2B5EF4-FFF2-40B4-BE49-F238E27FC236}">
                <a16:creationId xmlns:a16="http://schemas.microsoft.com/office/drawing/2014/main" id="{2D78D8FF-CDF7-4514-94C4-24F92803D0FE}"/>
              </a:ext>
            </a:extLst>
          </p:cNvPr>
          <p:cNvSpPr txBox="1"/>
          <p:nvPr/>
        </p:nvSpPr>
        <p:spPr>
          <a:xfrm>
            <a:off x="1142600" y="4867437"/>
            <a:ext cx="2468078"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Gew</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änder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4" name="TextBox 13">
            <a:hlinkClick r:id="" action="ppaction://noaction">
              <a:snd r:embed="rId9" name="9.1.1.2 Slide 15 Schlösser .wav"/>
            </a:hlinkClick>
            <a:extLst>
              <a:ext uri="{FF2B5EF4-FFF2-40B4-BE49-F238E27FC236}">
                <a16:creationId xmlns:a16="http://schemas.microsoft.com/office/drawing/2014/main" id="{DEF751BF-9F13-4A83-935B-3CFD2A32DB56}"/>
              </a:ext>
            </a:extLst>
          </p:cNvPr>
          <p:cNvSpPr txBox="1"/>
          <p:nvPr/>
        </p:nvSpPr>
        <p:spPr>
          <a:xfrm>
            <a:off x="1142600" y="5433039"/>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Schlösser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E663011-30A5-4FE6-9AF3-9B86D30257D5}"/>
              </a:ext>
            </a:extLst>
          </p:cNvPr>
          <p:cNvSpPr txBox="1"/>
          <p:nvPr/>
        </p:nvSpPr>
        <p:spPr>
          <a:xfrm>
            <a:off x="1228865"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A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graphicFrame>
        <p:nvGraphicFramePr>
          <p:cNvPr id="16" name="Table 5">
            <a:extLst>
              <a:ext uri="{FF2B5EF4-FFF2-40B4-BE49-F238E27FC236}">
                <a16:creationId xmlns:a16="http://schemas.microsoft.com/office/drawing/2014/main" id="{CB2C41E6-3645-4C26-B31E-05393DB2287D}"/>
              </a:ext>
            </a:extLst>
          </p:cNvPr>
          <p:cNvGraphicFramePr>
            <a:graphicFrameLocks noGrp="1"/>
          </p:cNvGraphicFramePr>
          <p:nvPr>
            <p:extLst>
              <p:ext uri="{D42A27DB-BD31-4B8C-83A1-F6EECF244321}">
                <p14:modId xmlns:p14="http://schemas.microsoft.com/office/powerpoint/2010/main" val="1611024907"/>
              </p:ext>
            </p:extLst>
          </p:nvPr>
        </p:nvGraphicFramePr>
        <p:xfrm>
          <a:off x="6725035" y="1867029"/>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17" name="TextBox 16">
            <a:hlinkClick r:id="" action="ppaction://noaction">
              <a:snd r:embed="rId10" name="9.1.1.2 Slide 15 Töpfe  .wav"/>
            </a:hlinkClick>
            <a:extLst>
              <a:ext uri="{FF2B5EF4-FFF2-40B4-BE49-F238E27FC236}">
                <a16:creationId xmlns:a16="http://schemas.microsoft.com/office/drawing/2014/main" id="{B331799F-25FF-4EDA-BF07-A00AB9CB3A22}"/>
              </a:ext>
            </a:extLst>
          </p:cNvPr>
          <p:cNvSpPr txBox="1"/>
          <p:nvPr/>
        </p:nvSpPr>
        <p:spPr>
          <a:xfrm>
            <a:off x="6807200" y="247377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Töpfe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8" name="TextBox 17">
            <a:hlinkClick r:id="" action="ppaction://noaction">
              <a:snd r:embed="rId11" name="9.1.1.2 Slide 15 Krone.wav"/>
            </a:hlinkClick>
            <a:extLst>
              <a:ext uri="{FF2B5EF4-FFF2-40B4-BE49-F238E27FC236}">
                <a16:creationId xmlns:a16="http://schemas.microsoft.com/office/drawing/2014/main" id="{F98A600C-7762-4C6E-B696-F473530EFB26}"/>
              </a:ext>
            </a:extLst>
          </p:cNvPr>
          <p:cNvSpPr txBox="1"/>
          <p:nvPr/>
        </p:nvSpPr>
        <p:spPr>
          <a:xfrm>
            <a:off x="6807200" y="3051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K</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ronen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9" name="TextBox 18">
            <a:hlinkClick r:id="" action="ppaction://noaction">
              <a:snd r:embed="rId12" name="9.1.1.2 Slide 15 Waffen.wav"/>
            </a:hlinkClick>
            <a:extLst>
              <a:ext uri="{FF2B5EF4-FFF2-40B4-BE49-F238E27FC236}">
                <a16:creationId xmlns:a16="http://schemas.microsoft.com/office/drawing/2014/main" id="{47164951-9718-42CE-B9E9-DA9F88FB717F}"/>
              </a:ext>
            </a:extLst>
          </p:cNvPr>
          <p:cNvSpPr txBox="1"/>
          <p:nvPr/>
        </p:nvSpPr>
        <p:spPr>
          <a:xfrm>
            <a:off x="6807200" y="362933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Waffen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0" name="TextBox 19">
            <a:hlinkClick r:id="" action="ppaction://noaction">
              <a:snd r:embed="rId13" name="9.1.1.2 Slide 15 Stäbe  .wav"/>
            </a:hlinkClick>
            <a:extLst>
              <a:ext uri="{FF2B5EF4-FFF2-40B4-BE49-F238E27FC236}">
                <a16:creationId xmlns:a16="http://schemas.microsoft.com/office/drawing/2014/main" id="{39A9086E-517E-4CD9-8B34-1B1548773661}"/>
              </a:ext>
            </a:extLst>
          </p:cNvPr>
          <p:cNvSpPr txBox="1"/>
          <p:nvPr/>
        </p:nvSpPr>
        <p:spPr>
          <a:xfrm>
            <a:off x="6807200" y="424977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Stäbe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hlinkClick r:id="" action="ppaction://noaction">
              <a:snd r:embed="rId14" name="9.1.1.2 Slide 15 Wassergräben  .wav"/>
            </a:hlinkClick>
            <a:extLst>
              <a:ext uri="{FF2B5EF4-FFF2-40B4-BE49-F238E27FC236}">
                <a16:creationId xmlns:a16="http://schemas.microsoft.com/office/drawing/2014/main" id="{5BA3013F-74DE-4930-B80A-C25C1DD938E0}"/>
              </a:ext>
            </a:extLst>
          </p:cNvPr>
          <p:cNvSpPr txBox="1"/>
          <p:nvPr/>
        </p:nvSpPr>
        <p:spPr>
          <a:xfrm>
            <a:off x="6792989" y="4827399"/>
            <a:ext cx="312089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Wassergräben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2" name="TextBox 21">
            <a:hlinkClick r:id="" action="ppaction://noaction">
              <a:snd r:embed="rId15" name="9.1.1.2 Slide 15 Köpfe.wav"/>
            </a:hlinkClick>
            <a:extLst>
              <a:ext uri="{FF2B5EF4-FFF2-40B4-BE49-F238E27FC236}">
                <a16:creationId xmlns:a16="http://schemas.microsoft.com/office/drawing/2014/main" id="{E4EBBD2E-CB36-4B49-B20E-28F39F9D6CE9}"/>
              </a:ext>
            </a:extLst>
          </p:cNvPr>
          <p:cNvSpPr txBox="1"/>
          <p:nvPr/>
        </p:nvSpPr>
        <p:spPr>
          <a:xfrm>
            <a:off x="6807200" y="5421732"/>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Köpfe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3C33350-6090-42A3-9CC7-0C3342E9C49E}"/>
              </a:ext>
            </a:extLst>
          </p:cNvPr>
          <p:cNvSpPr txBox="1"/>
          <p:nvPr/>
        </p:nvSpPr>
        <p:spPr>
          <a:xfrm>
            <a:off x="6939711"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B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pic>
        <p:nvPicPr>
          <p:cNvPr id="1028" name="Picture 4" descr="Throne, Ruler Chair, Chair, Seat, Furniture Pieces">
            <a:extLst>
              <a:ext uri="{FF2B5EF4-FFF2-40B4-BE49-F238E27FC236}">
                <a16:creationId xmlns:a16="http://schemas.microsoft.com/office/drawing/2014/main" id="{D2B2EC9F-2F2A-4838-BDA9-67DBED37B22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93950" y="301268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imal, Equine, Face, Horse, Silhouette">
            <a:extLst>
              <a:ext uri="{FF2B5EF4-FFF2-40B4-BE49-F238E27FC236}">
                <a16:creationId xmlns:a16="http://schemas.microsoft.com/office/drawing/2014/main" id="{0BD8BA0A-525C-442F-8742-52471D74C79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1995" y="3588629"/>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ger, Fight, Male, Man, Men, Office, Punch, Rage">
            <a:extLst>
              <a:ext uri="{FF2B5EF4-FFF2-40B4-BE49-F238E27FC236}">
                <a16:creationId xmlns:a16="http://schemas.microsoft.com/office/drawing/2014/main" id="{C60E1083-9EBF-4D2D-96DB-92779217D7E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24907" y="416360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ttle Red Riding Hood, Fairytale, Cap, Basket, Kid">
            <a:extLst>
              <a:ext uri="{FF2B5EF4-FFF2-40B4-BE49-F238E27FC236}">
                <a16:creationId xmlns:a16="http://schemas.microsoft.com/office/drawing/2014/main" id="{DC241582-406D-45BC-B339-51349646890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692483"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stle, Fairy Tale, Fantasy, Medieval, Middle Ages">
            <a:extLst>
              <a:ext uri="{FF2B5EF4-FFF2-40B4-BE49-F238E27FC236}">
                <a16:creationId xmlns:a16="http://schemas.microsoft.com/office/drawing/2014/main" id="{96DA42CF-A471-407F-88DE-2C98B6FFD4E7}"/>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4950"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oking Pot, Cook Ware, Cooker, Kitchen, Cooking, Pot">
            <a:extLst>
              <a:ext uri="{FF2B5EF4-FFF2-40B4-BE49-F238E27FC236}">
                <a16:creationId xmlns:a16="http://schemas.microsoft.com/office/drawing/2014/main" id="{2B9FD0BC-1B2A-42C3-A9A4-64FCC221E13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04734" y="2466806"/>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rown, Golden, Royal, Shining, Shiny, Emperor, King">
            <a:extLst>
              <a:ext uri="{FF2B5EF4-FFF2-40B4-BE49-F238E27FC236}">
                <a16:creationId xmlns:a16="http://schemas.microsoft.com/office/drawing/2014/main" id="{9306CCD3-FEE6-4459-A1E9-3BA32E5D7BC6}"/>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4086"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ail, Jail Bar, Prison">
            <a:extLst>
              <a:ext uri="{FF2B5EF4-FFF2-40B4-BE49-F238E27FC236}">
                <a16:creationId xmlns:a16="http://schemas.microsoft.com/office/drawing/2014/main" id="{50A1C252-B142-4DC4-99E7-BA0F275E8AB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851501" y="4086685"/>
            <a:ext cx="1115609" cy="6902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ranium, Head, Human, Male, Man, People, Persons">
            <a:extLst>
              <a:ext uri="{FF2B5EF4-FFF2-40B4-BE49-F238E27FC236}">
                <a16:creationId xmlns:a16="http://schemas.microsoft.com/office/drawing/2014/main" id="{6C00E0CE-CB4F-4ADA-866E-195097D23C6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10689" y="5467656"/>
            <a:ext cx="612603" cy="523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Crown, Golden, Royal, Shining, Shiny, Emperor, King">
            <a:extLst>
              <a:ext uri="{FF2B5EF4-FFF2-40B4-BE49-F238E27FC236}">
                <a16:creationId xmlns:a16="http://schemas.microsoft.com/office/drawing/2014/main" id="{68B4C583-78A6-4A88-9139-F5BA802E7239}"/>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3444"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Cooking Pot, Cook Ware, Cooker, Kitchen, Cooking, Pot">
            <a:extLst>
              <a:ext uri="{FF2B5EF4-FFF2-40B4-BE49-F238E27FC236}">
                <a16:creationId xmlns:a16="http://schemas.microsoft.com/office/drawing/2014/main" id="{620F8050-E2DE-4C43-8753-6B4C21CCE15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670258" y="2453183"/>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astle, Fairy Tale, Fantasy, Medieval, Middle Ages">
            <a:extLst>
              <a:ext uri="{FF2B5EF4-FFF2-40B4-BE49-F238E27FC236}">
                <a16:creationId xmlns:a16="http://schemas.microsoft.com/office/drawing/2014/main" id="{81A45B97-C4DF-46CB-99B1-3913F4DE6910}"/>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172"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ittle Red Riding Hood, Fairytale, Cap, Basket, Kid">
            <a:extLst>
              <a:ext uri="{FF2B5EF4-FFF2-40B4-BE49-F238E27FC236}">
                <a16:creationId xmlns:a16="http://schemas.microsoft.com/office/drawing/2014/main" id="{1141FF8B-9142-42D6-97E8-C14710A0615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4047266"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Anger, Fight, Male, Man, Men, Office, Punch, Rage">
            <a:extLst>
              <a:ext uri="{FF2B5EF4-FFF2-40B4-BE49-F238E27FC236}">
                <a16:creationId xmlns:a16="http://schemas.microsoft.com/office/drawing/2014/main" id="{BD789B48-8E53-4655-A4D5-712F2E48F96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98256" y="413715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Animal, Equine, Face, Horse, Silhouette">
            <a:extLst>
              <a:ext uri="{FF2B5EF4-FFF2-40B4-BE49-F238E27FC236}">
                <a16:creationId xmlns:a16="http://schemas.microsoft.com/office/drawing/2014/main" id="{55E420C7-97CF-4454-B9D7-78D20167CD4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96436" y="3576175"/>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hrone, Ruler Chair, Chair, Seat, Furniture Pieces">
            <a:extLst>
              <a:ext uri="{FF2B5EF4-FFF2-40B4-BE49-F238E27FC236}">
                <a16:creationId xmlns:a16="http://schemas.microsoft.com/office/drawing/2014/main" id="{6FDE206A-0606-4C83-91C5-CF98DEF58F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40238" y="299699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10B35B-9C30-4394-A7F5-71FF593DAA5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37503" y="2390834"/>
            <a:ext cx="1059990" cy="695619"/>
          </a:xfrm>
          <a:prstGeom prst="rect">
            <a:avLst/>
          </a:prstGeom>
        </p:spPr>
      </p:pic>
      <p:pic>
        <p:nvPicPr>
          <p:cNvPr id="25" name="Picture 24">
            <a:extLst>
              <a:ext uri="{FF2B5EF4-FFF2-40B4-BE49-F238E27FC236}">
                <a16:creationId xmlns:a16="http://schemas.microsoft.com/office/drawing/2014/main" id="{40B649FC-03C0-4310-BBEB-5EEE58C1E0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15224" y="2379912"/>
            <a:ext cx="1096541" cy="695618"/>
          </a:xfrm>
          <a:prstGeom prst="rect">
            <a:avLst/>
          </a:prstGeom>
        </p:spPr>
      </p:pic>
      <p:grpSp>
        <p:nvGrpSpPr>
          <p:cNvPr id="31" name="Group 30">
            <a:extLst>
              <a:ext uri="{FF2B5EF4-FFF2-40B4-BE49-F238E27FC236}">
                <a16:creationId xmlns:a16="http://schemas.microsoft.com/office/drawing/2014/main" id="{6629600B-187F-4517-ABC3-46FECEE6B25F}"/>
              </a:ext>
            </a:extLst>
          </p:cNvPr>
          <p:cNvGrpSpPr/>
          <p:nvPr/>
        </p:nvGrpSpPr>
        <p:grpSpPr>
          <a:xfrm>
            <a:off x="9981833" y="4311989"/>
            <a:ext cx="1115609" cy="1014007"/>
            <a:chOff x="9906549" y="4341989"/>
            <a:chExt cx="1553029" cy="1054045"/>
          </a:xfrm>
        </p:grpSpPr>
        <p:sp>
          <p:nvSpPr>
            <p:cNvPr id="30" name="Oval 29">
              <a:extLst>
                <a:ext uri="{FF2B5EF4-FFF2-40B4-BE49-F238E27FC236}">
                  <a16:creationId xmlns:a16="http://schemas.microsoft.com/office/drawing/2014/main" id="{FC88DA08-6B3D-4864-B605-B90090D1C5B7}"/>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toy, LEGO&#10;&#10;Description automatically generated">
              <a:extLst>
                <a:ext uri="{FF2B5EF4-FFF2-40B4-BE49-F238E27FC236}">
                  <a16:creationId xmlns:a16="http://schemas.microsoft.com/office/drawing/2014/main" id="{770B9BC6-CD32-4225-805F-97D437C629B8}"/>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grpSp>
        <p:nvGrpSpPr>
          <p:cNvPr id="51" name="Group 50">
            <a:extLst>
              <a:ext uri="{FF2B5EF4-FFF2-40B4-BE49-F238E27FC236}">
                <a16:creationId xmlns:a16="http://schemas.microsoft.com/office/drawing/2014/main" id="{0B74145F-1DD5-4126-B7DF-D8A39C58FE0C}"/>
              </a:ext>
            </a:extLst>
          </p:cNvPr>
          <p:cNvGrpSpPr/>
          <p:nvPr/>
        </p:nvGrpSpPr>
        <p:grpSpPr>
          <a:xfrm>
            <a:off x="10903346" y="4307333"/>
            <a:ext cx="1115609" cy="1014007"/>
            <a:chOff x="9906549" y="4341989"/>
            <a:chExt cx="1553029" cy="1054045"/>
          </a:xfrm>
        </p:grpSpPr>
        <p:sp>
          <p:nvSpPr>
            <p:cNvPr id="52" name="Oval 51">
              <a:extLst>
                <a:ext uri="{FF2B5EF4-FFF2-40B4-BE49-F238E27FC236}">
                  <a16:creationId xmlns:a16="http://schemas.microsoft.com/office/drawing/2014/main" id="{50D20596-4063-4A5C-B2D0-0E06FCF4B505}"/>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toy, LEGO&#10;&#10;Description automatically generated">
              <a:extLst>
                <a:ext uri="{FF2B5EF4-FFF2-40B4-BE49-F238E27FC236}">
                  <a16:creationId xmlns:a16="http://schemas.microsoft.com/office/drawing/2014/main" id="{9E860BF4-9681-4AE0-BC39-3B803286E514}"/>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pic>
        <p:nvPicPr>
          <p:cNvPr id="33" name="Picture 32" descr="A picture containing background pattern&#10;&#10;Description automatically generated">
            <a:extLst>
              <a:ext uri="{FF2B5EF4-FFF2-40B4-BE49-F238E27FC236}">
                <a16:creationId xmlns:a16="http://schemas.microsoft.com/office/drawing/2014/main" id="{E7E5E313-E962-406F-A849-9BFE72381C9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912750" y="3665237"/>
            <a:ext cx="1240526" cy="319823"/>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BD5DA0F4-592B-43B1-80A6-1594604B86E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8629491">
            <a:off x="9531296" y="3314185"/>
            <a:ext cx="505981" cy="941360"/>
          </a:xfrm>
          <a:prstGeom prst="rect">
            <a:avLst/>
          </a:prstGeom>
        </p:spPr>
      </p:pic>
      <p:pic>
        <p:nvPicPr>
          <p:cNvPr id="44" name="Picture 43" descr="A picture containing logo&#10;&#10;Description automatically generated">
            <a:extLst>
              <a:ext uri="{FF2B5EF4-FFF2-40B4-BE49-F238E27FC236}">
                <a16:creationId xmlns:a16="http://schemas.microsoft.com/office/drawing/2014/main" id="{1F5C0FE9-FADE-4419-8A09-FCD299E02B7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55020" y="3618926"/>
            <a:ext cx="519457" cy="519457"/>
          </a:xfrm>
          <a:prstGeom prst="rect">
            <a:avLst/>
          </a:prstGeom>
        </p:spPr>
      </p:pic>
    </p:spTree>
    <p:extLst>
      <p:ext uri="{BB962C8B-B14F-4D97-AF65-F5344CB8AC3E}">
        <p14:creationId xmlns:p14="http://schemas.microsoft.com/office/powerpoint/2010/main" val="41738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048027" cy="869950"/>
          </a:xfrm>
          <a:prstGeom prst="rect">
            <a:avLst/>
          </a:prstGeom>
        </p:spPr>
      </p:pic>
      <p:sp>
        <p:nvSpPr>
          <p:cNvPr id="4" name="Title 3"/>
          <p:cNvSpPr>
            <a:spLocks noGrp="1"/>
          </p:cNvSpPr>
          <p:nvPr>
            <p:ph type="title"/>
          </p:nvPr>
        </p:nvSpPr>
        <p:spPr>
          <a:xfrm>
            <a:off x="0" y="294041"/>
            <a:ext cx="5253925" cy="707849"/>
          </a:xfrm>
        </p:spPr>
        <p:txBody>
          <a:bodyPr>
            <a:normAutofit/>
          </a:bodyPr>
          <a:lstStyle/>
          <a:p>
            <a:r>
              <a:rPr lang="en-GB" sz="3600" b="1" dirty="0" err="1">
                <a:solidFill>
                  <a:schemeClr val="bg1"/>
                </a:solidFill>
              </a:rPr>
              <a:t>Vokabeln</a:t>
            </a:r>
            <a:r>
              <a:rPr lang="en-GB" sz="3600" b="1" dirty="0">
                <a:solidFill>
                  <a:schemeClr val="bg1"/>
                </a:solidFill>
              </a:rPr>
              <a:t>: </a:t>
            </a:r>
            <a:r>
              <a:rPr lang="en-GB" sz="3600" b="1" dirty="0" err="1">
                <a:solidFill>
                  <a:schemeClr val="bg1"/>
                </a:solidFill>
              </a:rPr>
              <a:t>Beispiel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Oval 7">
            <a:extLst>
              <a:ext uri="{FF2B5EF4-FFF2-40B4-BE49-F238E27FC236}">
                <a16:creationId xmlns:a16="http://schemas.microsoft.com/office/drawing/2014/main" id="{1482C9C6-35AB-574A-B50D-27EDCBC5B00E}"/>
              </a:ext>
            </a:extLst>
          </p:cNvPr>
          <p:cNvSpPr/>
          <p:nvPr/>
        </p:nvSpPr>
        <p:spPr>
          <a:xfrm>
            <a:off x="2030054" y="2204697"/>
            <a:ext cx="4047214" cy="4046400"/>
          </a:xfrm>
          <a:prstGeom prst="ellipse">
            <a:avLst/>
          </a:prstGeom>
          <a:solidFill>
            <a:srgbClr val="9EBBC4"/>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E2E8742-FED3-5F4B-8A30-4DD97441E4E8}"/>
              </a:ext>
            </a:extLst>
          </p:cNvPr>
          <p:cNvSpPr txBox="1"/>
          <p:nvPr/>
        </p:nvSpPr>
        <p:spPr>
          <a:xfrm>
            <a:off x="3135592" y="2624443"/>
            <a:ext cx="889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warm</a:t>
            </a:r>
          </a:p>
        </p:txBody>
      </p:sp>
      <p:sp>
        <p:nvSpPr>
          <p:cNvPr id="10" name="TextBox 9">
            <a:extLst>
              <a:ext uri="{FF2B5EF4-FFF2-40B4-BE49-F238E27FC236}">
                <a16:creationId xmlns:a16="http://schemas.microsoft.com/office/drawing/2014/main" id="{4784A5E0-9821-CF48-BF97-6C6F60A34DDF}"/>
              </a:ext>
            </a:extLst>
          </p:cNvPr>
          <p:cNvSpPr txBox="1"/>
          <p:nvPr/>
        </p:nvSpPr>
        <p:spPr>
          <a:xfrm>
            <a:off x="2270663" y="3355723"/>
            <a:ext cx="118173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Arm</a:t>
            </a:r>
          </a:p>
        </p:txBody>
      </p:sp>
      <p:sp>
        <p:nvSpPr>
          <p:cNvPr id="11" name="TextBox 10">
            <a:extLst>
              <a:ext uri="{FF2B5EF4-FFF2-40B4-BE49-F238E27FC236}">
                <a16:creationId xmlns:a16="http://schemas.microsoft.com/office/drawing/2014/main" id="{A9B915D1-F9C7-B744-B4D1-3349BC8D048F}"/>
              </a:ext>
            </a:extLst>
          </p:cNvPr>
          <p:cNvSpPr txBox="1"/>
          <p:nvPr/>
        </p:nvSpPr>
        <p:spPr>
          <a:xfrm>
            <a:off x="2564085" y="4729468"/>
            <a:ext cx="931665"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wohin</a:t>
            </a:r>
            <a:endParaRPr lang="en-US" sz="2000" dirty="0">
              <a:solidFill>
                <a:schemeClr val="accent5">
                  <a:lumMod val="50000"/>
                </a:schemeClr>
              </a:solidFill>
            </a:endParaRPr>
          </a:p>
        </p:txBody>
      </p:sp>
      <p:sp>
        <p:nvSpPr>
          <p:cNvPr id="12" name="TextBox 11">
            <a:extLst>
              <a:ext uri="{FF2B5EF4-FFF2-40B4-BE49-F238E27FC236}">
                <a16:creationId xmlns:a16="http://schemas.microsoft.com/office/drawing/2014/main" id="{9CFC5C94-0EA9-A745-A2DA-F577B727BCAC}"/>
              </a:ext>
            </a:extLst>
          </p:cNvPr>
          <p:cNvSpPr txBox="1"/>
          <p:nvPr/>
        </p:nvSpPr>
        <p:spPr>
          <a:xfrm>
            <a:off x="4484533" y="3720065"/>
            <a:ext cx="978153"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führen</a:t>
            </a:r>
            <a:endParaRPr lang="en-US" sz="2000" dirty="0">
              <a:solidFill>
                <a:schemeClr val="accent5">
                  <a:lumMod val="50000"/>
                </a:schemeClr>
              </a:solidFill>
            </a:endParaRPr>
          </a:p>
        </p:txBody>
      </p:sp>
      <p:sp>
        <p:nvSpPr>
          <p:cNvPr id="13" name="TextBox 12">
            <a:extLst>
              <a:ext uri="{FF2B5EF4-FFF2-40B4-BE49-F238E27FC236}">
                <a16:creationId xmlns:a16="http://schemas.microsoft.com/office/drawing/2014/main" id="{DF8C86F8-AD11-124A-B63E-560FF704514F}"/>
              </a:ext>
            </a:extLst>
          </p:cNvPr>
          <p:cNvSpPr txBox="1"/>
          <p:nvPr/>
        </p:nvSpPr>
        <p:spPr>
          <a:xfrm>
            <a:off x="4106175" y="3159193"/>
            <a:ext cx="130195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a:t>
            </a:r>
            <a:r>
              <a:rPr lang="en-US" sz="2000" dirty="0" err="1">
                <a:solidFill>
                  <a:schemeClr val="accent5">
                    <a:lumMod val="50000"/>
                  </a:schemeClr>
                </a:solidFill>
              </a:rPr>
              <a:t>Beruf</a:t>
            </a:r>
            <a:endParaRPr lang="en-US" sz="2000" dirty="0">
              <a:solidFill>
                <a:schemeClr val="accent5">
                  <a:lumMod val="50000"/>
                </a:schemeClr>
              </a:solidFill>
            </a:endParaRPr>
          </a:p>
        </p:txBody>
      </p:sp>
      <p:sp>
        <p:nvSpPr>
          <p:cNvPr id="14" name="TextBox 13">
            <a:extLst>
              <a:ext uri="{FF2B5EF4-FFF2-40B4-BE49-F238E27FC236}">
                <a16:creationId xmlns:a16="http://schemas.microsoft.com/office/drawing/2014/main" id="{BA2DE507-95EE-7D42-AA02-15A4527BAAF4}"/>
              </a:ext>
            </a:extLst>
          </p:cNvPr>
          <p:cNvSpPr txBox="1"/>
          <p:nvPr/>
        </p:nvSpPr>
        <p:spPr>
          <a:xfrm>
            <a:off x="4015605" y="4547222"/>
            <a:ext cx="1483098"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traditionell</a:t>
            </a:r>
            <a:endParaRPr lang="en-US" sz="2000" dirty="0">
              <a:solidFill>
                <a:schemeClr val="accent5">
                  <a:lumMod val="50000"/>
                </a:schemeClr>
              </a:solidFill>
            </a:endParaRPr>
          </a:p>
        </p:txBody>
      </p:sp>
      <p:sp>
        <p:nvSpPr>
          <p:cNvPr id="15" name="TextBox 14">
            <a:extLst>
              <a:ext uri="{FF2B5EF4-FFF2-40B4-BE49-F238E27FC236}">
                <a16:creationId xmlns:a16="http://schemas.microsoft.com/office/drawing/2014/main" id="{582B406A-805F-BB4D-9959-AC9E70C6AC6D}"/>
              </a:ext>
            </a:extLst>
          </p:cNvPr>
          <p:cNvSpPr txBox="1"/>
          <p:nvPr/>
        </p:nvSpPr>
        <p:spPr>
          <a:xfrm>
            <a:off x="3258755" y="5320798"/>
            <a:ext cx="178927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Nachbar</a:t>
            </a:r>
          </a:p>
        </p:txBody>
      </p:sp>
      <p:sp>
        <p:nvSpPr>
          <p:cNvPr id="16" name="TextBox 15">
            <a:extLst>
              <a:ext uri="{FF2B5EF4-FFF2-40B4-BE49-F238E27FC236}">
                <a16:creationId xmlns:a16="http://schemas.microsoft.com/office/drawing/2014/main" id="{40308F49-9265-DF4D-890E-DA9746A80A85}"/>
              </a:ext>
            </a:extLst>
          </p:cNvPr>
          <p:cNvSpPr txBox="1"/>
          <p:nvPr/>
        </p:nvSpPr>
        <p:spPr>
          <a:xfrm>
            <a:off x="2631821" y="3909612"/>
            <a:ext cx="160011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a:t>
            </a:r>
            <a:r>
              <a:rPr lang="en-US" sz="2000" dirty="0" err="1">
                <a:solidFill>
                  <a:schemeClr val="accent5">
                    <a:lumMod val="50000"/>
                  </a:schemeClr>
                </a:solidFill>
              </a:rPr>
              <a:t>Sachen</a:t>
            </a:r>
            <a:endParaRPr lang="en-US" sz="2000" dirty="0">
              <a:solidFill>
                <a:schemeClr val="accent5">
                  <a:lumMod val="50000"/>
                </a:schemeClr>
              </a:solidFill>
            </a:endParaRPr>
          </a:p>
        </p:txBody>
      </p:sp>
      <p:sp>
        <p:nvSpPr>
          <p:cNvPr id="18" name="Oval 17">
            <a:extLst>
              <a:ext uri="{FF2B5EF4-FFF2-40B4-BE49-F238E27FC236}">
                <a16:creationId xmlns:a16="http://schemas.microsoft.com/office/drawing/2014/main" id="{A723DFC5-4825-2C40-AE61-749994620607}"/>
              </a:ext>
            </a:extLst>
          </p:cNvPr>
          <p:cNvSpPr/>
          <p:nvPr/>
        </p:nvSpPr>
        <p:spPr>
          <a:xfrm>
            <a:off x="7453274" y="2204697"/>
            <a:ext cx="4047214" cy="4046400"/>
          </a:xfrm>
          <a:prstGeom prst="ellipse">
            <a:avLst/>
          </a:prstGeom>
          <a:solidFill>
            <a:srgbClr val="9EBBC4"/>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0F03E19-6E3B-1B40-84FE-2FA6A42BDEBA}"/>
              </a:ext>
            </a:extLst>
          </p:cNvPr>
          <p:cNvSpPr txBox="1"/>
          <p:nvPr/>
        </p:nvSpPr>
        <p:spPr>
          <a:xfrm>
            <a:off x="8960745" y="5596194"/>
            <a:ext cx="66717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well</a:t>
            </a:r>
          </a:p>
        </p:txBody>
      </p:sp>
      <p:sp>
        <p:nvSpPr>
          <p:cNvPr id="20" name="TextBox 19">
            <a:extLst>
              <a:ext uri="{FF2B5EF4-FFF2-40B4-BE49-F238E27FC236}">
                <a16:creationId xmlns:a16="http://schemas.microsoft.com/office/drawing/2014/main" id="{EAAD45CF-72FC-A346-A886-3ADD3746C42A}"/>
              </a:ext>
            </a:extLst>
          </p:cNvPr>
          <p:cNvSpPr txBox="1"/>
          <p:nvPr/>
        </p:nvSpPr>
        <p:spPr>
          <a:xfrm>
            <a:off x="7907915" y="3236886"/>
            <a:ext cx="83869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room</a:t>
            </a:r>
          </a:p>
        </p:txBody>
      </p:sp>
      <p:sp>
        <p:nvSpPr>
          <p:cNvPr id="21" name="TextBox 20">
            <a:extLst>
              <a:ext uri="{FF2B5EF4-FFF2-40B4-BE49-F238E27FC236}">
                <a16:creationId xmlns:a16="http://schemas.microsoft.com/office/drawing/2014/main" id="{0C4E35F4-A52F-AB48-B578-E1F5A3021E92}"/>
              </a:ext>
            </a:extLst>
          </p:cNvPr>
          <p:cNvSpPr txBox="1"/>
          <p:nvPr/>
        </p:nvSpPr>
        <p:spPr>
          <a:xfrm>
            <a:off x="7675802" y="4434315"/>
            <a:ext cx="72487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lady</a:t>
            </a:r>
          </a:p>
        </p:txBody>
      </p:sp>
      <p:sp>
        <p:nvSpPr>
          <p:cNvPr id="22" name="TextBox 21">
            <a:extLst>
              <a:ext uri="{FF2B5EF4-FFF2-40B4-BE49-F238E27FC236}">
                <a16:creationId xmlns:a16="http://schemas.microsoft.com/office/drawing/2014/main" id="{DA1F32AB-79D9-2F4B-B03B-A72249937A21}"/>
              </a:ext>
            </a:extLst>
          </p:cNvPr>
          <p:cNvSpPr txBox="1"/>
          <p:nvPr/>
        </p:nvSpPr>
        <p:spPr>
          <a:xfrm>
            <a:off x="10191911" y="4255978"/>
            <a:ext cx="8980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music</a:t>
            </a:r>
          </a:p>
        </p:txBody>
      </p:sp>
      <p:sp>
        <p:nvSpPr>
          <p:cNvPr id="23" name="TextBox 22">
            <a:extLst>
              <a:ext uri="{FF2B5EF4-FFF2-40B4-BE49-F238E27FC236}">
                <a16:creationId xmlns:a16="http://schemas.microsoft.com/office/drawing/2014/main" id="{C64CE8FA-3113-554B-83B0-583FD912D40A}"/>
              </a:ext>
            </a:extLst>
          </p:cNvPr>
          <p:cNvSpPr txBox="1"/>
          <p:nvPr/>
        </p:nvSpPr>
        <p:spPr>
          <a:xfrm>
            <a:off x="8618504" y="2649547"/>
            <a:ext cx="135165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daughter</a:t>
            </a:r>
          </a:p>
        </p:txBody>
      </p:sp>
      <p:sp>
        <p:nvSpPr>
          <p:cNvPr id="24" name="TextBox 23">
            <a:extLst>
              <a:ext uri="{FF2B5EF4-FFF2-40B4-BE49-F238E27FC236}">
                <a16:creationId xmlns:a16="http://schemas.microsoft.com/office/drawing/2014/main" id="{1AFA9713-CB3F-174D-B9EC-92AC56EE9B49}"/>
              </a:ext>
            </a:extLst>
          </p:cNvPr>
          <p:cNvSpPr txBox="1"/>
          <p:nvPr/>
        </p:nvSpPr>
        <p:spPr>
          <a:xfrm>
            <a:off x="8835070" y="4839387"/>
            <a:ext cx="158569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voice, vote</a:t>
            </a:r>
          </a:p>
        </p:txBody>
      </p:sp>
      <p:sp>
        <p:nvSpPr>
          <p:cNvPr id="25" name="TextBox 24">
            <a:extLst>
              <a:ext uri="{FF2B5EF4-FFF2-40B4-BE49-F238E27FC236}">
                <a16:creationId xmlns:a16="http://schemas.microsoft.com/office/drawing/2014/main" id="{D9908BC2-C057-0E4B-9ADF-2CF5550A4EF7}"/>
              </a:ext>
            </a:extLst>
          </p:cNvPr>
          <p:cNvSpPr txBox="1"/>
          <p:nvPr/>
        </p:nvSpPr>
        <p:spPr>
          <a:xfrm>
            <a:off x="9517320" y="3249403"/>
            <a:ext cx="1465466"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neighbour</a:t>
            </a:r>
            <a:endParaRPr lang="en-US" sz="2000" dirty="0">
              <a:solidFill>
                <a:schemeClr val="accent5">
                  <a:lumMod val="50000"/>
                </a:schemeClr>
              </a:solidFill>
            </a:endParaRPr>
          </a:p>
        </p:txBody>
      </p:sp>
      <p:sp>
        <p:nvSpPr>
          <p:cNvPr id="26" name="TextBox 25">
            <a:extLst>
              <a:ext uri="{FF2B5EF4-FFF2-40B4-BE49-F238E27FC236}">
                <a16:creationId xmlns:a16="http://schemas.microsoft.com/office/drawing/2014/main" id="{4AB312F7-88E5-5744-BA19-5A3513E84541}"/>
              </a:ext>
            </a:extLst>
          </p:cNvPr>
          <p:cNvSpPr txBox="1"/>
          <p:nvPr/>
        </p:nvSpPr>
        <p:spPr>
          <a:xfrm>
            <a:off x="8362481" y="3827787"/>
            <a:ext cx="117051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modern</a:t>
            </a:r>
          </a:p>
        </p:txBody>
      </p:sp>
      <p:sp>
        <p:nvSpPr>
          <p:cNvPr id="2" name="TextBox 1">
            <a:extLst>
              <a:ext uri="{FF2B5EF4-FFF2-40B4-BE49-F238E27FC236}">
                <a16:creationId xmlns:a16="http://schemas.microsoft.com/office/drawing/2014/main" id="{919E9162-6E1B-F947-B1EE-9ACB01271A88}"/>
              </a:ext>
            </a:extLst>
          </p:cNvPr>
          <p:cNvSpPr txBox="1"/>
          <p:nvPr/>
        </p:nvSpPr>
        <p:spPr>
          <a:xfrm>
            <a:off x="154808" y="1232875"/>
            <a:ext cx="11628504" cy="830997"/>
          </a:xfrm>
          <a:prstGeom prst="rect">
            <a:avLst/>
          </a:prstGeom>
          <a:noFill/>
        </p:spPr>
        <p:txBody>
          <a:bodyPr wrap="none" rtlCol="0">
            <a:spAutoFit/>
          </a:bodyPr>
          <a:lstStyle/>
          <a:p>
            <a:pPr algn="l"/>
            <a:r>
              <a:rPr lang="en-US" sz="2400" dirty="0">
                <a:solidFill>
                  <a:schemeClr val="accent5">
                    <a:lumMod val="50000"/>
                  </a:schemeClr>
                </a:solidFill>
              </a:rPr>
              <a:t>Ein </a:t>
            </a:r>
            <a:r>
              <a:rPr lang="en-US" sz="2400" dirty="0" err="1">
                <a:solidFill>
                  <a:schemeClr val="accent5">
                    <a:lumMod val="50000"/>
                  </a:schemeClr>
                </a:solidFill>
              </a:rPr>
              <a:t>deutsches</a:t>
            </a:r>
            <a:r>
              <a:rPr lang="en-US" sz="2400" dirty="0">
                <a:solidFill>
                  <a:schemeClr val="accent5">
                    <a:lumMod val="50000"/>
                  </a:schemeClr>
                </a:solidFill>
              </a:rPr>
              <a:t> Wort </a:t>
            </a:r>
            <a:r>
              <a:rPr lang="en-US" sz="2400" dirty="0" err="1">
                <a:solidFill>
                  <a:schemeClr val="accent5">
                    <a:lumMod val="50000"/>
                  </a:schemeClr>
                </a:solidFill>
              </a:rPr>
              <a:t>im</a:t>
            </a:r>
            <a:r>
              <a:rPr lang="en-US" sz="2400" dirty="0">
                <a:solidFill>
                  <a:schemeClr val="accent5">
                    <a:lumMod val="50000"/>
                  </a:schemeClr>
                </a:solidFill>
              </a:rPr>
              <a:t> Kreis A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auch</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Kreis B (auf </a:t>
            </a:r>
            <a:r>
              <a:rPr lang="en-US" sz="2400" dirty="0" err="1">
                <a:solidFill>
                  <a:schemeClr val="accent5">
                    <a:lumMod val="50000"/>
                  </a:schemeClr>
                </a:solidFill>
              </a:rPr>
              <a:t>Englisch</a:t>
            </a:r>
            <a:r>
              <a:rPr lang="en-US" sz="2400" dirty="0">
                <a:solidFill>
                  <a:schemeClr val="accent5">
                    <a:lumMod val="50000"/>
                  </a:schemeClr>
                </a:solidFill>
              </a:rPr>
              <a:t>). Welches Wort?</a:t>
            </a:r>
            <a:br>
              <a:rPr lang="en-US" sz="2400" dirty="0">
                <a:solidFill>
                  <a:schemeClr val="accent5">
                    <a:lumMod val="50000"/>
                  </a:schemeClr>
                </a:solidFill>
              </a:rPr>
            </a:br>
            <a:r>
              <a:rPr lang="en-US" sz="2400" dirty="0">
                <a:solidFill>
                  <a:schemeClr val="accent5">
                    <a:lumMod val="50000"/>
                  </a:schemeClr>
                </a:solidFill>
              </a:rPr>
              <a:t>Sag das Wort, </a:t>
            </a:r>
            <a:r>
              <a:rPr lang="en-US" sz="2400" dirty="0" err="1">
                <a:solidFill>
                  <a:schemeClr val="accent5">
                    <a:lumMod val="50000"/>
                  </a:schemeClr>
                </a:solidFill>
              </a:rPr>
              <a:t>wenn</a:t>
            </a:r>
            <a:r>
              <a:rPr lang="en-US" sz="2400" dirty="0">
                <a:solidFill>
                  <a:schemeClr val="accent5">
                    <a:lumMod val="50000"/>
                  </a:schemeClr>
                </a:solidFill>
              </a:rPr>
              <a:t> du es </a:t>
            </a:r>
            <a:r>
              <a:rPr lang="en-US" sz="2400" dirty="0" err="1">
                <a:solidFill>
                  <a:schemeClr val="accent5">
                    <a:lumMod val="50000"/>
                  </a:schemeClr>
                </a:solidFill>
              </a:rPr>
              <a:t>findest</a:t>
            </a:r>
            <a:r>
              <a:rPr lang="en-US" sz="2400" dirty="0">
                <a:solidFill>
                  <a:schemeClr val="accent5">
                    <a:lumMod val="50000"/>
                  </a:schemeClr>
                </a:solidFill>
              </a:rPr>
              <a:t>!</a:t>
            </a:r>
          </a:p>
        </p:txBody>
      </p:sp>
      <p:sp>
        <p:nvSpPr>
          <p:cNvPr id="27" name="TextBox 26">
            <a:extLst>
              <a:ext uri="{FF2B5EF4-FFF2-40B4-BE49-F238E27FC236}">
                <a16:creationId xmlns:a16="http://schemas.microsoft.com/office/drawing/2014/main" id="{94F802C2-5B8E-324C-9AD2-8B49773BB611}"/>
              </a:ext>
            </a:extLst>
          </p:cNvPr>
          <p:cNvSpPr txBox="1"/>
          <p:nvPr/>
        </p:nvSpPr>
        <p:spPr>
          <a:xfrm>
            <a:off x="1666398" y="2187882"/>
            <a:ext cx="412292" cy="461665"/>
          </a:xfrm>
          <a:prstGeom prst="rect">
            <a:avLst/>
          </a:prstGeom>
          <a:noFill/>
        </p:spPr>
        <p:txBody>
          <a:bodyPr wrap="none" rtlCol="0">
            <a:spAutoFit/>
          </a:bodyPr>
          <a:lstStyle/>
          <a:p>
            <a:pPr algn="l"/>
            <a:r>
              <a:rPr lang="en-US" sz="2400" b="1" dirty="0">
                <a:solidFill>
                  <a:schemeClr val="accent5">
                    <a:lumMod val="50000"/>
                  </a:schemeClr>
                </a:solidFill>
              </a:rPr>
              <a:t>A</a:t>
            </a:r>
          </a:p>
        </p:txBody>
      </p:sp>
      <p:sp>
        <p:nvSpPr>
          <p:cNvPr id="28" name="TextBox 27">
            <a:extLst>
              <a:ext uri="{FF2B5EF4-FFF2-40B4-BE49-F238E27FC236}">
                <a16:creationId xmlns:a16="http://schemas.microsoft.com/office/drawing/2014/main" id="{E6EF89BF-24BB-F646-BEE5-C5B15AB2454A}"/>
              </a:ext>
            </a:extLst>
          </p:cNvPr>
          <p:cNvSpPr txBox="1"/>
          <p:nvPr/>
        </p:nvSpPr>
        <p:spPr>
          <a:xfrm>
            <a:off x="7424031" y="2187881"/>
            <a:ext cx="362600" cy="461665"/>
          </a:xfrm>
          <a:prstGeom prst="rect">
            <a:avLst/>
          </a:prstGeom>
          <a:noFill/>
        </p:spPr>
        <p:txBody>
          <a:bodyPr wrap="none" rtlCol="0">
            <a:spAutoFit/>
          </a:bodyPr>
          <a:lstStyle/>
          <a:p>
            <a:pPr algn="l"/>
            <a:r>
              <a:rPr lang="en-US" sz="2400" b="1" dirty="0">
                <a:solidFill>
                  <a:schemeClr val="accent5">
                    <a:lumMod val="50000"/>
                  </a:schemeClr>
                </a:solidFill>
              </a:rPr>
              <a:t>B</a:t>
            </a:r>
          </a:p>
        </p:txBody>
      </p:sp>
    </p:spTree>
    <p:extLst>
      <p:ext uri="{BB962C8B-B14F-4D97-AF65-F5344CB8AC3E}">
        <p14:creationId xmlns:p14="http://schemas.microsoft.com/office/powerpoint/2010/main" val="116533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chemeClr val="accent2"/>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1013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23513" y="247046"/>
            <a:ext cx="273568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9CB4123F-BF84-1D42-B6D6-CC37E1B198AB}"/>
              </a:ext>
            </a:extLst>
          </p:cNvPr>
          <p:cNvGrpSpPr/>
          <p:nvPr/>
        </p:nvGrpSpPr>
        <p:grpSpPr>
          <a:xfrm>
            <a:off x="747423" y="1383526"/>
            <a:ext cx="4047214" cy="4046400"/>
            <a:chOff x="747423" y="1383526"/>
            <a:chExt cx="4047214" cy="4046400"/>
          </a:xfrm>
        </p:grpSpPr>
        <p:sp>
          <p:nvSpPr>
            <p:cNvPr id="2" name="Oval 1">
              <a:extLst>
                <a:ext uri="{FF2B5EF4-FFF2-40B4-BE49-F238E27FC236}">
                  <a16:creationId xmlns:a16="http://schemas.microsoft.com/office/drawing/2014/main" id="{3520F112-C268-6841-BF72-C4134A6B7932}"/>
                </a:ext>
              </a:extLst>
            </p:cNvPr>
            <p:cNvSpPr/>
            <p:nvPr/>
          </p:nvSpPr>
          <p:spPr>
            <a:xfrm>
              <a:off x="747423" y="1383526"/>
              <a:ext cx="4047214" cy="4046400"/>
            </a:xfrm>
            <a:prstGeom prst="ellipse">
              <a:avLst/>
            </a:prstGeom>
            <a:solidFill>
              <a:schemeClr val="bg1">
                <a:lumMod val="85000"/>
              </a:schemeClr>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3081187-D68E-6848-8CAF-3BDC4708674F}"/>
                </a:ext>
              </a:extLst>
            </p:cNvPr>
            <p:cNvSpPr txBox="1"/>
            <p:nvPr/>
          </p:nvSpPr>
          <p:spPr>
            <a:xfrm>
              <a:off x="1852961" y="1803272"/>
              <a:ext cx="1059906"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warten</a:t>
              </a:r>
              <a:endParaRPr lang="en-US" sz="2000" dirty="0">
                <a:solidFill>
                  <a:schemeClr val="accent5">
                    <a:lumMod val="50000"/>
                  </a:schemeClr>
                </a:solidFill>
              </a:endParaRPr>
            </a:p>
          </p:txBody>
        </p:sp>
        <p:sp>
          <p:nvSpPr>
            <p:cNvPr id="8" name="TextBox 7">
              <a:extLst>
                <a:ext uri="{FF2B5EF4-FFF2-40B4-BE49-F238E27FC236}">
                  <a16:creationId xmlns:a16="http://schemas.microsoft.com/office/drawing/2014/main" id="{90D8120A-0F78-C842-B459-E3B54937F059}"/>
                </a:ext>
              </a:extLst>
            </p:cNvPr>
            <p:cNvSpPr txBox="1"/>
            <p:nvPr/>
          </p:nvSpPr>
          <p:spPr>
            <a:xfrm>
              <a:off x="988032" y="2534552"/>
              <a:ext cx="883575"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feiern</a:t>
              </a:r>
              <a:endParaRPr lang="en-US" sz="2000" dirty="0">
                <a:solidFill>
                  <a:schemeClr val="accent5">
                    <a:lumMod val="50000"/>
                  </a:schemeClr>
                </a:solidFill>
              </a:endParaRPr>
            </a:p>
          </p:txBody>
        </p:sp>
        <p:sp>
          <p:nvSpPr>
            <p:cNvPr id="9" name="TextBox 8">
              <a:extLst>
                <a:ext uri="{FF2B5EF4-FFF2-40B4-BE49-F238E27FC236}">
                  <a16:creationId xmlns:a16="http://schemas.microsoft.com/office/drawing/2014/main" id="{8067147D-FABF-A248-8CF4-B15E45DA6B1F}"/>
                </a:ext>
              </a:extLst>
            </p:cNvPr>
            <p:cNvSpPr txBox="1"/>
            <p:nvPr/>
          </p:nvSpPr>
          <p:spPr>
            <a:xfrm>
              <a:off x="1438820" y="3873162"/>
              <a:ext cx="978153" cy="400110"/>
            </a:xfrm>
            <a:prstGeom prst="rect">
              <a:avLst/>
            </a:prstGeom>
            <a:solidFill>
              <a:schemeClr val="bg1"/>
            </a:solidFill>
            <a:ln>
              <a:solidFill>
                <a:srgbClr val="115076"/>
              </a:solidFill>
            </a:ln>
          </p:spPr>
          <p:txBody>
            <a:bodyPr wrap="none" rtlCol="0">
              <a:spAutoFit/>
            </a:bodyPr>
            <a:lstStyle/>
            <a:p>
              <a:r>
                <a:rPr lang="en-US" sz="2000" dirty="0">
                  <a:solidFill>
                    <a:schemeClr val="accent5">
                      <a:lumMod val="50000"/>
                    </a:schemeClr>
                  </a:solidFill>
                </a:rPr>
                <a:t>f</a:t>
              </a:r>
              <a:r>
                <a:rPr lang="de-DE" sz="2000" dirty="0" err="1">
                  <a:solidFill>
                    <a:schemeClr val="accent5">
                      <a:lumMod val="50000"/>
                    </a:schemeClr>
                  </a:solidFill>
                </a:rPr>
                <a:t>ü</a:t>
              </a:r>
              <a:r>
                <a:rPr lang="en-US" sz="2000" dirty="0" err="1">
                  <a:solidFill>
                    <a:schemeClr val="accent5">
                      <a:lumMod val="50000"/>
                    </a:schemeClr>
                  </a:solidFill>
                </a:rPr>
                <a:t>hren</a:t>
              </a:r>
              <a:endParaRPr lang="en-US" sz="2000" dirty="0">
                <a:solidFill>
                  <a:schemeClr val="accent5">
                    <a:lumMod val="50000"/>
                  </a:schemeClr>
                </a:solidFill>
              </a:endParaRPr>
            </a:p>
          </p:txBody>
        </p:sp>
        <p:sp>
          <p:nvSpPr>
            <p:cNvPr id="10" name="TextBox 9">
              <a:extLst>
                <a:ext uri="{FF2B5EF4-FFF2-40B4-BE49-F238E27FC236}">
                  <a16:creationId xmlns:a16="http://schemas.microsoft.com/office/drawing/2014/main" id="{5EE02BC5-6590-9C4F-9591-CE8B1A73E724}"/>
                </a:ext>
              </a:extLst>
            </p:cNvPr>
            <p:cNvSpPr txBox="1"/>
            <p:nvPr/>
          </p:nvSpPr>
          <p:spPr>
            <a:xfrm>
              <a:off x="2755152" y="3026942"/>
              <a:ext cx="966931"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woher</a:t>
              </a:r>
              <a:endParaRPr lang="en-US" sz="2000" dirty="0">
                <a:solidFill>
                  <a:schemeClr val="accent5">
                    <a:lumMod val="50000"/>
                  </a:schemeClr>
                </a:solidFill>
              </a:endParaRPr>
            </a:p>
          </p:txBody>
        </p:sp>
        <p:sp>
          <p:nvSpPr>
            <p:cNvPr id="12" name="TextBox 11">
              <a:extLst>
                <a:ext uri="{FF2B5EF4-FFF2-40B4-BE49-F238E27FC236}">
                  <a16:creationId xmlns:a16="http://schemas.microsoft.com/office/drawing/2014/main" id="{0C3D91F9-0599-DA4B-BE31-2B557220C72B}"/>
                </a:ext>
              </a:extLst>
            </p:cNvPr>
            <p:cNvSpPr txBox="1"/>
            <p:nvPr/>
          </p:nvSpPr>
          <p:spPr>
            <a:xfrm>
              <a:off x="2810641" y="2370600"/>
              <a:ext cx="148309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Angriff</a:t>
              </a:r>
            </a:p>
          </p:txBody>
        </p:sp>
        <p:sp>
          <p:nvSpPr>
            <p:cNvPr id="13" name="TextBox 12">
              <a:extLst>
                <a:ext uri="{FF2B5EF4-FFF2-40B4-BE49-F238E27FC236}">
                  <a16:creationId xmlns:a16="http://schemas.microsoft.com/office/drawing/2014/main" id="{4DEBFBB3-87EF-7640-97C4-840E1E847491}"/>
                </a:ext>
              </a:extLst>
            </p:cNvPr>
            <p:cNvSpPr txBox="1"/>
            <p:nvPr/>
          </p:nvSpPr>
          <p:spPr>
            <a:xfrm>
              <a:off x="3187322" y="3961419"/>
              <a:ext cx="121379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Euro</a:t>
              </a:r>
            </a:p>
          </p:txBody>
        </p:sp>
        <p:sp>
          <p:nvSpPr>
            <p:cNvPr id="14" name="TextBox 13">
              <a:extLst>
                <a:ext uri="{FF2B5EF4-FFF2-40B4-BE49-F238E27FC236}">
                  <a16:creationId xmlns:a16="http://schemas.microsoft.com/office/drawing/2014/main" id="{BDA84245-DE12-784C-9F1B-A039655B6CA5}"/>
                </a:ext>
              </a:extLst>
            </p:cNvPr>
            <p:cNvSpPr txBox="1"/>
            <p:nvPr/>
          </p:nvSpPr>
          <p:spPr>
            <a:xfrm>
              <a:off x="2329732" y="4676640"/>
              <a:ext cx="934871"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relativ</a:t>
              </a:r>
              <a:endParaRPr lang="en-US" sz="2000" dirty="0">
                <a:solidFill>
                  <a:schemeClr val="accent5">
                    <a:lumMod val="50000"/>
                  </a:schemeClr>
                </a:solidFill>
              </a:endParaRPr>
            </a:p>
          </p:txBody>
        </p:sp>
        <p:sp>
          <p:nvSpPr>
            <p:cNvPr id="15" name="TextBox 14">
              <a:extLst>
                <a:ext uri="{FF2B5EF4-FFF2-40B4-BE49-F238E27FC236}">
                  <a16:creationId xmlns:a16="http://schemas.microsoft.com/office/drawing/2014/main" id="{6D03AC8B-F18D-0648-BC25-D3E5F7F2E360}"/>
                </a:ext>
              </a:extLst>
            </p:cNvPr>
            <p:cNvSpPr txBox="1"/>
            <p:nvPr/>
          </p:nvSpPr>
          <p:spPr>
            <a:xfrm>
              <a:off x="1267971" y="3228945"/>
              <a:ext cx="1282723" cy="400110"/>
            </a:xfrm>
            <a:prstGeom prst="rect">
              <a:avLst/>
            </a:prstGeom>
            <a:solidFill>
              <a:schemeClr val="bg1"/>
            </a:solidFill>
            <a:ln>
              <a:solidFill>
                <a:srgbClr val="115076"/>
              </a:solidFill>
            </a:ln>
          </p:spPr>
          <p:txBody>
            <a:bodyPr wrap="none" rtlCol="0">
              <a:spAutoFit/>
            </a:bodyPr>
            <a:lstStyle/>
            <a:p>
              <a:pPr algn="l"/>
              <a:r>
                <a:rPr lang="de-DE" sz="2000" dirty="0">
                  <a:solidFill>
                    <a:schemeClr val="accent5">
                      <a:lumMod val="50000"/>
                    </a:schemeClr>
                  </a:solidFill>
                </a:rPr>
                <a:t>schützen</a:t>
              </a:r>
            </a:p>
          </p:txBody>
        </p:sp>
      </p:grpSp>
      <p:grpSp>
        <p:nvGrpSpPr>
          <p:cNvPr id="17" name="Group 16">
            <a:extLst>
              <a:ext uri="{FF2B5EF4-FFF2-40B4-BE49-F238E27FC236}">
                <a16:creationId xmlns:a16="http://schemas.microsoft.com/office/drawing/2014/main" id="{9E75EAF4-488E-2246-9C27-97FFE146EC41}"/>
              </a:ext>
            </a:extLst>
          </p:cNvPr>
          <p:cNvGrpSpPr/>
          <p:nvPr/>
        </p:nvGrpSpPr>
        <p:grpSpPr>
          <a:xfrm>
            <a:off x="6145285" y="1383526"/>
            <a:ext cx="4047214" cy="4046400"/>
            <a:chOff x="747423" y="1383526"/>
            <a:chExt cx="4047214" cy="4046400"/>
          </a:xfrm>
        </p:grpSpPr>
        <p:sp>
          <p:nvSpPr>
            <p:cNvPr id="18" name="Oval 17">
              <a:extLst>
                <a:ext uri="{FF2B5EF4-FFF2-40B4-BE49-F238E27FC236}">
                  <a16:creationId xmlns:a16="http://schemas.microsoft.com/office/drawing/2014/main" id="{E1893386-6CF8-2D4C-A2B5-42EA1471AD76}"/>
                </a:ext>
              </a:extLst>
            </p:cNvPr>
            <p:cNvSpPr/>
            <p:nvPr/>
          </p:nvSpPr>
          <p:spPr>
            <a:xfrm>
              <a:off x="747423" y="1383526"/>
              <a:ext cx="4047214" cy="4046400"/>
            </a:xfrm>
            <a:prstGeom prst="ellipse">
              <a:avLst/>
            </a:prstGeom>
            <a:solidFill>
              <a:schemeClr val="bg1">
                <a:lumMod val="85000"/>
              </a:schemeClr>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3FAAFD6-4B1A-0245-A4CA-9AA5EA8987C6}"/>
                </a:ext>
              </a:extLst>
            </p:cNvPr>
            <p:cNvSpPr txBox="1"/>
            <p:nvPr/>
          </p:nvSpPr>
          <p:spPr>
            <a:xfrm>
              <a:off x="1409338" y="2541441"/>
              <a:ext cx="274786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collect, collecting</a:t>
              </a:r>
            </a:p>
          </p:txBody>
        </p:sp>
        <p:sp>
          <p:nvSpPr>
            <p:cNvPr id="20" name="TextBox 19">
              <a:extLst>
                <a:ext uri="{FF2B5EF4-FFF2-40B4-BE49-F238E27FC236}">
                  <a16:creationId xmlns:a16="http://schemas.microsoft.com/office/drawing/2014/main" id="{1F83F87A-7D9E-FD4C-BF4C-02CD17BFF78F}"/>
                </a:ext>
              </a:extLst>
            </p:cNvPr>
            <p:cNvSpPr txBox="1"/>
            <p:nvPr/>
          </p:nvSpPr>
          <p:spPr>
            <a:xfrm>
              <a:off x="3392679" y="3228945"/>
              <a:ext cx="86594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guest</a:t>
              </a:r>
            </a:p>
          </p:txBody>
        </p:sp>
        <p:sp>
          <p:nvSpPr>
            <p:cNvPr id="21" name="TextBox 20">
              <a:extLst>
                <a:ext uri="{FF2B5EF4-FFF2-40B4-BE49-F238E27FC236}">
                  <a16:creationId xmlns:a16="http://schemas.microsoft.com/office/drawing/2014/main" id="{9F49AA34-C6DC-8C43-A5BD-B2F93317725E}"/>
                </a:ext>
              </a:extLst>
            </p:cNvPr>
            <p:cNvSpPr txBox="1"/>
            <p:nvPr/>
          </p:nvSpPr>
          <p:spPr>
            <a:xfrm>
              <a:off x="1296328" y="3873141"/>
              <a:ext cx="115127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if, when</a:t>
              </a:r>
            </a:p>
          </p:txBody>
        </p:sp>
        <p:sp>
          <p:nvSpPr>
            <p:cNvPr id="22" name="TextBox 21">
              <a:extLst>
                <a:ext uri="{FF2B5EF4-FFF2-40B4-BE49-F238E27FC236}">
                  <a16:creationId xmlns:a16="http://schemas.microsoft.com/office/drawing/2014/main" id="{11A08E4A-4A83-A34C-A3C5-A4546DD164C3}"/>
                </a:ext>
              </a:extLst>
            </p:cNvPr>
            <p:cNvSpPr txBox="1"/>
            <p:nvPr/>
          </p:nvSpPr>
          <p:spPr>
            <a:xfrm>
              <a:off x="2936443" y="4507861"/>
              <a:ext cx="101983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dream</a:t>
              </a:r>
            </a:p>
          </p:txBody>
        </p:sp>
        <p:sp>
          <p:nvSpPr>
            <p:cNvPr id="23" name="TextBox 22">
              <a:extLst>
                <a:ext uri="{FF2B5EF4-FFF2-40B4-BE49-F238E27FC236}">
                  <a16:creationId xmlns:a16="http://schemas.microsoft.com/office/drawing/2014/main" id="{72094287-C6CF-874B-A676-EC7EE1525670}"/>
                </a:ext>
              </a:extLst>
            </p:cNvPr>
            <p:cNvSpPr txBox="1"/>
            <p:nvPr/>
          </p:nvSpPr>
          <p:spPr>
            <a:xfrm>
              <a:off x="2373064" y="1730048"/>
              <a:ext cx="6848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end</a:t>
              </a:r>
            </a:p>
          </p:txBody>
        </p:sp>
        <p:sp>
          <p:nvSpPr>
            <p:cNvPr id="24" name="TextBox 23">
              <a:extLst>
                <a:ext uri="{FF2B5EF4-FFF2-40B4-BE49-F238E27FC236}">
                  <a16:creationId xmlns:a16="http://schemas.microsoft.com/office/drawing/2014/main" id="{735BC098-121C-AD4E-A331-CDF1192FDBD7}"/>
                </a:ext>
              </a:extLst>
            </p:cNvPr>
            <p:cNvSpPr txBox="1"/>
            <p:nvPr/>
          </p:nvSpPr>
          <p:spPr>
            <a:xfrm>
              <a:off x="2620760" y="3876010"/>
              <a:ext cx="192873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where … from</a:t>
              </a:r>
            </a:p>
          </p:txBody>
        </p:sp>
        <p:sp>
          <p:nvSpPr>
            <p:cNvPr id="25" name="TextBox 24">
              <a:extLst>
                <a:ext uri="{FF2B5EF4-FFF2-40B4-BE49-F238E27FC236}">
                  <a16:creationId xmlns:a16="http://schemas.microsoft.com/office/drawing/2014/main" id="{9681E0F4-8A8C-064E-8A73-2AD3D461FE28}"/>
                </a:ext>
              </a:extLst>
            </p:cNvPr>
            <p:cNvSpPr txBox="1"/>
            <p:nvPr/>
          </p:nvSpPr>
          <p:spPr>
            <a:xfrm>
              <a:off x="1527765" y="4510589"/>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free time</a:t>
              </a:r>
            </a:p>
          </p:txBody>
        </p:sp>
        <p:sp>
          <p:nvSpPr>
            <p:cNvPr id="26" name="TextBox 25">
              <a:extLst>
                <a:ext uri="{FF2B5EF4-FFF2-40B4-BE49-F238E27FC236}">
                  <a16:creationId xmlns:a16="http://schemas.microsoft.com/office/drawing/2014/main" id="{5EC47F26-6696-B344-B71B-0D746529CCAC}"/>
                </a:ext>
              </a:extLst>
            </p:cNvPr>
            <p:cNvSpPr txBox="1"/>
            <p:nvPr/>
          </p:nvSpPr>
          <p:spPr>
            <a:xfrm>
              <a:off x="910130" y="3228945"/>
              <a:ext cx="226696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appear, seem</a:t>
              </a:r>
            </a:p>
          </p:txBody>
        </p:sp>
      </p:grpSp>
      <p:grpSp>
        <p:nvGrpSpPr>
          <p:cNvPr id="27" name="Group 26">
            <a:extLst>
              <a:ext uri="{FF2B5EF4-FFF2-40B4-BE49-F238E27FC236}">
                <a16:creationId xmlns:a16="http://schemas.microsoft.com/office/drawing/2014/main" id="{4B150AD9-99CA-D540-B3BD-C3288C60418B}"/>
              </a:ext>
            </a:extLst>
          </p:cNvPr>
          <p:cNvGrpSpPr/>
          <p:nvPr/>
        </p:nvGrpSpPr>
        <p:grpSpPr>
          <a:xfrm>
            <a:off x="6145285" y="1403852"/>
            <a:ext cx="4047214" cy="4046400"/>
            <a:chOff x="747423" y="1383526"/>
            <a:chExt cx="4047214" cy="4046400"/>
          </a:xfrm>
        </p:grpSpPr>
        <p:sp>
          <p:nvSpPr>
            <p:cNvPr id="28" name="Oval 27">
              <a:extLst>
                <a:ext uri="{FF2B5EF4-FFF2-40B4-BE49-F238E27FC236}">
                  <a16:creationId xmlns:a16="http://schemas.microsoft.com/office/drawing/2014/main" id="{7FD93797-B444-5840-9520-3536CA4D7728}"/>
                </a:ext>
              </a:extLst>
            </p:cNvPr>
            <p:cNvSpPr/>
            <p:nvPr/>
          </p:nvSpPr>
          <p:spPr>
            <a:xfrm>
              <a:off x="747423" y="1383526"/>
              <a:ext cx="4047214" cy="4046400"/>
            </a:xfrm>
            <a:prstGeom prst="ellipse">
              <a:avLst/>
            </a:prstGeom>
            <a:solidFill>
              <a:schemeClr val="bg1">
                <a:lumMod val="85000"/>
              </a:schemeClr>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3E88615-7D6F-4F40-B50F-A2504BDCB935}"/>
                </a:ext>
              </a:extLst>
            </p:cNvPr>
            <p:cNvSpPr txBox="1"/>
            <p:nvPr/>
          </p:nvSpPr>
          <p:spPr>
            <a:xfrm>
              <a:off x="1409338" y="4228273"/>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hang, be hanging</a:t>
              </a:r>
            </a:p>
          </p:txBody>
        </p:sp>
        <p:sp>
          <p:nvSpPr>
            <p:cNvPr id="30" name="TextBox 29">
              <a:extLst>
                <a:ext uri="{FF2B5EF4-FFF2-40B4-BE49-F238E27FC236}">
                  <a16:creationId xmlns:a16="http://schemas.microsoft.com/office/drawing/2014/main" id="{241130A0-EC03-E944-A157-8416F18DBCAB}"/>
                </a:ext>
              </a:extLst>
            </p:cNvPr>
            <p:cNvSpPr txBox="1"/>
            <p:nvPr/>
          </p:nvSpPr>
          <p:spPr>
            <a:xfrm>
              <a:off x="3322477" y="3008564"/>
              <a:ext cx="67518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well</a:t>
              </a:r>
            </a:p>
          </p:txBody>
        </p:sp>
        <p:sp>
          <p:nvSpPr>
            <p:cNvPr id="31" name="TextBox 30">
              <a:extLst>
                <a:ext uri="{FF2B5EF4-FFF2-40B4-BE49-F238E27FC236}">
                  <a16:creationId xmlns:a16="http://schemas.microsoft.com/office/drawing/2014/main" id="{13E30E0A-68B2-7D49-A9C0-178A595F4C76}"/>
                </a:ext>
              </a:extLst>
            </p:cNvPr>
            <p:cNvSpPr txBox="1"/>
            <p:nvPr/>
          </p:nvSpPr>
          <p:spPr>
            <a:xfrm>
              <a:off x="1147724" y="3644541"/>
              <a:ext cx="100219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attack</a:t>
              </a:r>
            </a:p>
          </p:txBody>
        </p:sp>
        <p:sp>
          <p:nvSpPr>
            <p:cNvPr id="32" name="TextBox 31">
              <a:extLst>
                <a:ext uri="{FF2B5EF4-FFF2-40B4-BE49-F238E27FC236}">
                  <a16:creationId xmlns:a16="http://schemas.microsoft.com/office/drawing/2014/main" id="{40EA69F3-4CD3-C649-B3E3-F21D0B2231D8}"/>
                </a:ext>
              </a:extLst>
            </p:cNvPr>
            <p:cNvSpPr txBox="1"/>
            <p:nvPr/>
          </p:nvSpPr>
          <p:spPr>
            <a:xfrm>
              <a:off x="1752336" y="1803118"/>
              <a:ext cx="17524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service, duty</a:t>
              </a:r>
            </a:p>
          </p:txBody>
        </p:sp>
        <p:sp>
          <p:nvSpPr>
            <p:cNvPr id="33" name="TextBox 32">
              <a:extLst>
                <a:ext uri="{FF2B5EF4-FFF2-40B4-BE49-F238E27FC236}">
                  <a16:creationId xmlns:a16="http://schemas.microsoft.com/office/drawing/2014/main" id="{F0C82D03-26D5-044E-B09B-B111C8305722}"/>
                </a:ext>
              </a:extLst>
            </p:cNvPr>
            <p:cNvSpPr txBox="1"/>
            <p:nvPr/>
          </p:nvSpPr>
          <p:spPr>
            <a:xfrm>
              <a:off x="1409338" y="2428139"/>
              <a:ext cx="273504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you, her, to her, their</a:t>
              </a:r>
            </a:p>
          </p:txBody>
        </p:sp>
        <p:sp>
          <p:nvSpPr>
            <p:cNvPr id="34" name="TextBox 33">
              <a:extLst>
                <a:ext uri="{FF2B5EF4-FFF2-40B4-BE49-F238E27FC236}">
                  <a16:creationId xmlns:a16="http://schemas.microsoft.com/office/drawing/2014/main" id="{00A82DE0-B187-8A40-9219-97D0F700BAF4}"/>
                </a:ext>
              </a:extLst>
            </p:cNvPr>
            <p:cNvSpPr txBox="1"/>
            <p:nvPr/>
          </p:nvSpPr>
          <p:spPr>
            <a:xfrm>
              <a:off x="2435701" y="3647410"/>
              <a:ext cx="95571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million</a:t>
              </a:r>
            </a:p>
          </p:txBody>
        </p:sp>
        <p:sp>
          <p:nvSpPr>
            <p:cNvPr id="35" name="TextBox 34">
              <a:extLst>
                <a:ext uri="{FF2B5EF4-FFF2-40B4-BE49-F238E27FC236}">
                  <a16:creationId xmlns:a16="http://schemas.microsoft.com/office/drawing/2014/main" id="{5FBE4FCD-8E12-D641-AF0A-030F768B5F34}"/>
                </a:ext>
              </a:extLst>
            </p:cNvPr>
            <p:cNvSpPr txBox="1"/>
            <p:nvPr/>
          </p:nvSpPr>
          <p:spPr>
            <a:xfrm>
              <a:off x="3720534" y="3639732"/>
              <a:ext cx="62388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law</a:t>
              </a:r>
            </a:p>
          </p:txBody>
        </p:sp>
        <p:sp>
          <p:nvSpPr>
            <p:cNvPr id="36" name="TextBox 35">
              <a:extLst>
                <a:ext uri="{FF2B5EF4-FFF2-40B4-BE49-F238E27FC236}">
                  <a16:creationId xmlns:a16="http://schemas.microsoft.com/office/drawing/2014/main" id="{CA1C3820-084D-9048-9CB0-5DE02A303AA9}"/>
                </a:ext>
              </a:extLst>
            </p:cNvPr>
            <p:cNvSpPr txBox="1"/>
            <p:nvPr/>
          </p:nvSpPr>
          <p:spPr>
            <a:xfrm>
              <a:off x="1844167" y="3055606"/>
              <a:ext cx="110158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against</a:t>
              </a:r>
            </a:p>
          </p:txBody>
        </p:sp>
      </p:grpSp>
      <p:grpSp>
        <p:nvGrpSpPr>
          <p:cNvPr id="37" name="Group 36">
            <a:extLst>
              <a:ext uri="{FF2B5EF4-FFF2-40B4-BE49-F238E27FC236}">
                <a16:creationId xmlns:a16="http://schemas.microsoft.com/office/drawing/2014/main" id="{084D78B0-23BF-EB4C-820F-08E30774EA8C}"/>
              </a:ext>
            </a:extLst>
          </p:cNvPr>
          <p:cNvGrpSpPr/>
          <p:nvPr/>
        </p:nvGrpSpPr>
        <p:grpSpPr>
          <a:xfrm>
            <a:off x="6145285" y="1403852"/>
            <a:ext cx="4047214" cy="4046400"/>
            <a:chOff x="747423" y="1383526"/>
            <a:chExt cx="4047214" cy="4046400"/>
          </a:xfrm>
        </p:grpSpPr>
        <p:sp>
          <p:nvSpPr>
            <p:cNvPr id="38" name="Oval 37">
              <a:extLst>
                <a:ext uri="{FF2B5EF4-FFF2-40B4-BE49-F238E27FC236}">
                  <a16:creationId xmlns:a16="http://schemas.microsoft.com/office/drawing/2014/main" id="{F75B7F0A-B499-CB47-935D-E6EB2FA0A126}"/>
                </a:ext>
              </a:extLst>
            </p:cNvPr>
            <p:cNvSpPr/>
            <p:nvPr/>
          </p:nvSpPr>
          <p:spPr>
            <a:xfrm>
              <a:off x="747423" y="1383526"/>
              <a:ext cx="4047214" cy="4046400"/>
            </a:xfrm>
            <a:prstGeom prst="ellipse">
              <a:avLst/>
            </a:prstGeom>
            <a:solidFill>
              <a:schemeClr val="bg1">
                <a:lumMod val="85000"/>
              </a:schemeClr>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2FF1C261-913D-5545-87C8-A7C50B484DB5}"/>
                </a:ext>
              </a:extLst>
            </p:cNvPr>
            <p:cNvSpPr txBox="1"/>
            <p:nvPr/>
          </p:nvSpPr>
          <p:spPr>
            <a:xfrm>
              <a:off x="1817304" y="1703241"/>
              <a:ext cx="1811714" cy="707886"/>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celebrate,</a:t>
              </a:r>
            </a:p>
            <a:p>
              <a:pPr algn="l"/>
              <a:r>
                <a:rPr lang="en-US" sz="2000" dirty="0">
                  <a:solidFill>
                    <a:schemeClr val="accent5">
                      <a:lumMod val="50000"/>
                    </a:schemeClr>
                  </a:solidFill>
                </a:rPr>
                <a:t>celebrating</a:t>
              </a:r>
            </a:p>
          </p:txBody>
        </p:sp>
        <p:sp>
          <p:nvSpPr>
            <p:cNvPr id="40" name="TextBox 39">
              <a:extLst>
                <a:ext uri="{FF2B5EF4-FFF2-40B4-BE49-F238E27FC236}">
                  <a16:creationId xmlns:a16="http://schemas.microsoft.com/office/drawing/2014/main" id="{F9F58E42-84B9-4947-BAFF-4FBB5380199A}"/>
                </a:ext>
              </a:extLst>
            </p:cNvPr>
            <p:cNvSpPr txBox="1"/>
            <p:nvPr/>
          </p:nvSpPr>
          <p:spPr>
            <a:xfrm>
              <a:off x="988032" y="2534552"/>
              <a:ext cx="280237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 expecting</a:t>
              </a:r>
            </a:p>
          </p:txBody>
        </p:sp>
        <p:sp>
          <p:nvSpPr>
            <p:cNvPr id="41" name="TextBox 40">
              <a:extLst>
                <a:ext uri="{FF2B5EF4-FFF2-40B4-BE49-F238E27FC236}">
                  <a16:creationId xmlns:a16="http://schemas.microsoft.com/office/drawing/2014/main" id="{AC9621A5-1332-6B45-ABEF-5C0818119C56}"/>
                </a:ext>
              </a:extLst>
            </p:cNvPr>
            <p:cNvSpPr txBox="1"/>
            <p:nvPr/>
          </p:nvSpPr>
          <p:spPr>
            <a:xfrm>
              <a:off x="1307213" y="3938455"/>
              <a:ext cx="2821606"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promise, promising</a:t>
              </a:r>
            </a:p>
          </p:txBody>
        </p:sp>
        <p:sp>
          <p:nvSpPr>
            <p:cNvPr id="42" name="TextBox 41">
              <a:extLst>
                <a:ext uri="{FF2B5EF4-FFF2-40B4-BE49-F238E27FC236}">
                  <a16:creationId xmlns:a16="http://schemas.microsoft.com/office/drawing/2014/main" id="{D4F933AE-9F94-4640-BA95-17C99B6D3B0A}"/>
                </a:ext>
              </a:extLst>
            </p:cNvPr>
            <p:cNvSpPr txBox="1"/>
            <p:nvPr/>
          </p:nvSpPr>
          <p:spPr>
            <a:xfrm>
              <a:off x="2032929" y="3054731"/>
              <a:ext cx="1310438" cy="707886"/>
            </a:xfrm>
            <a:prstGeom prst="rect">
              <a:avLst/>
            </a:prstGeom>
            <a:solidFill>
              <a:schemeClr val="bg1"/>
            </a:solidFill>
            <a:ln>
              <a:solidFill>
                <a:srgbClr val="115076"/>
              </a:solidFill>
            </a:ln>
          </p:spPr>
          <p:txBody>
            <a:bodyPr wrap="square" rtlCol="0">
              <a:spAutoFit/>
            </a:bodyPr>
            <a:lstStyle/>
            <a:p>
              <a:pPr algn="l"/>
              <a:r>
                <a:rPr lang="en-US" sz="2000" dirty="0">
                  <a:solidFill>
                    <a:schemeClr val="accent5">
                      <a:lumMod val="50000"/>
                    </a:schemeClr>
                  </a:solidFill>
                </a:rPr>
                <a:t>to grab, grasp</a:t>
              </a:r>
            </a:p>
          </p:txBody>
        </p:sp>
        <p:sp>
          <p:nvSpPr>
            <p:cNvPr id="43" name="TextBox 42">
              <a:extLst>
                <a:ext uri="{FF2B5EF4-FFF2-40B4-BE49-F238E27FC236}">
                  <a16:creationId xmlns:a16="http://schemas.microsoft.com/office/drawing/2014/main" id="{F1CB7252-F698-3A45-A340-1DFC67C862D3}"/>
                </a:ext>
              </a:extLst>
            </p:cNvPr>
            <p:cNvSpPr txBox="1"/>
            <p:nvPr/>
          </p:nvSpPr>
          <p:spPr>
            <a:xfrm>
              <a:off x="3587486" y="3101282"/>
              <a:ext cx="111280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training</a:t>
              </a:r>
            </a:p>
          </p:txBody>
        </p:sp>
        <p:sp>
          <p:nvSpPr>
            <p:cNvPr id="44" name="TextBox 43">
              <a:extLst>
                <a:ext uri="{FF2B5EF4-FFF2-40B4-BE49-F238E27FC236}">
                  <a16:creationId xmlns:a16="http://schemas.microsoft.com/office/drawing/2014/main" id="{9B91B1AE-998E-DF4E-90B3-35A55F04C12B}"/>
                </a:ext>
              </a:extLst>
            </p:cNvPr>
            <p:cNvSpPr txBox="1"/>
            <p:nvPr/>
          </p:nvSpPr>
          <p:spPr>
            <a:xfrm>
              <a:off x="3034416" y="4507382"/>
              <a:ext cx="101341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career</a:t>
              </a:r>
            </a:p>
          </p:txBody>
        </p:sp>
        <p:sp>
          <p:nvSpPr>
            <p:cNvPr id="45" name="TextBox 44">
              <a:extLst>
                <a:ext uri="{FF2B5EF4-FFF2-40B4-BE49-F238E27FC236}">
                  <a16:creationId xmlns:a16="http://schemas.microsoft.com/office/drawing/2014/main" id="{567D8B4E-2520-834A-B9A2-A42732C9FBBA}"/>
                </a:ext>
              </a:extLst>
            </p:cNvPr>
            <p:cNvSpPr txBox="1"/>
            <p:nvPr/>
          </p:nvSpPr>
          <p:spPr>
            <a:xfrm>
              <a:off x="1572267" y="4520627"/>
              <a:ext cx="135966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thousand</a:t>
              </a:r>
            </a:p>
          </p:txBody>
        </p:sp>
        <p:sp>
          <p:nvSpPr>
            <p:cNvPr id="46" name="TextBox 45">
              <a:extLst>
                <a:ext uri="{FF2B5EF4-FFF2-40B4-BE49-F238E27FC236}">
                  <a16:creationId xmlns:a16="http://schemas.microsoft.com/office/drawing/2014/main" id="{5BE5A998-BBCD-DB43-BDD7-B92D6E4ACD34}"/>
                </a:ext>
              </a:extLst>
            </p:cNvPr>
            <p:cNvSpPr txBox="1"/>
            <p:nvPr/>
          </p:nvSpPr>
          <p:spPr>
            <a:xfrm>
              <a:off x="1228039" y="3264583"/>
              <a:ext cx="55976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fire</a:t>
              </a:r>
            </a:p>
          </p:txBody>
        </p:sp>
      </p:grpSp>
      <p:grpSp>
        <p:nvGrpSpPr>
          <p:cNvPr id="57" name="Group 56">
            <a:extLst>
              <a:ext uri="{FF2B5EF4-FFF2-40B4-BE49-F238E27FC236}">
                <a16:creationId xmlns:a16="http://schemas.microsoft.com/office/drawing/2014/main" id="{16A8D9AE-4100-AF4F-B391-7767A412ADFE}"/>
              </a:ext>
            </a:extLst>
          </p:cNvPr>
          <p:cNvGrpSpPr/>
          <p:nvPr/>
        </p:nvGrpSpPr>
        <p:grpSpPr>
          <a:xfrm>
            <a:off x="6145285" y="1403852"/>
            <a:ext cx="4047214" cy="4046400"/>
            <a:chOff x="747423" y="1383526"/>
            <a:chExt cx="4047214" cy="4046400"/>
          </a:xfrm>
        </p:grpSpPr>
        <p:sp>
          <p:nvSpPr>
            <p:cNvPr id="58" name="Oval 57">
              <a:extLst>
                <a:ext uri="{FF2B5EF4-FFF2-40B4-BE49-F238E27FC236}">
                  <a16:creationId xmlns:a16="http://schemas.microsoft.com/office/drawing/2014/main" id="{780A0101-7ABB-0348-8A6E-48082CD19355}"/>
                </a:ext>
              </a:extLst>
            </p:cNvPr>
            <p:cNvSpPr/>
            <p:nvPr/>
          </p:nvSpPr>
          <p:spPr>
            <a:xfrm>
              <a:off x="747423" y="1383526"/>
              <a:ext cx="4047214" cy="4046400"/>
            </a:xfrm>
            <a:prstGeom prst="ellipse">
              <a:avLst/>
            </a:prstGeom>
            <a:solidFill>
              <a:schemeClr val="bg1">
                <a:lumMod val="85000"/>
              </a:schemeClr>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905C2167-F5FB-F14E-A2F5-0300E3B94AE1}"/>
                </a:ext>
              </a:extLst>
            </p:cNvPr>
            <p:cNvSpPr txBox="1"/>
            <p:nvPr/>
          </p:nvSpPr>
          <p:spPr>
            <a:xfrm>
              <a:off x="3131230" y="2524478"/>
              <a:ext cx="9124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on, at</a:t>
              </a:r>
            </a:p>
          </p:txBody>
        </p:sp>
        <p:sp>
          <p:nvSpPr>
            <p:cNvPr id="60" name="TextBox 59">
              <a:extLst>
                <a:ext uri="{FF2B5EF4-FFF2-40B4-BE49-F238E27FC236}">
                  <a16:creationId xmlns:a16="http://schemas.microsoft.com/office/drawing/2014/main" id="{19C6EC94-9559-BF49-B5C0-D00E01FDF729}"/>
                </a:ext>
              </a:extLst>
            </p:cNvPr>
            <p:cNvSpPr txBox="1"/>
            <p:nvPr/>
          </p:nvSpPr>
          <p:spPr>
            <a:xfrm>
              <a:off x="1043038" y="2654255"/>
              <a:ext cx="182133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according to</a:t>
              </a:r>
            </a:p>
          </p:txBody>
        </p:sp>
        <p:sp>
          <p:nvSpPr>
            <p:cNvPr id="61" name="TextBox 60">
              <a:extLst>
                <a:ext uri="{FF2B5EF4-FFF2-40B4-BE49-F238E27FC236}">
                  <a16:creationId xmlns:a16="http://schemas.microsoft.com/office/drawing/2014/main" id="{E4E14303-B2B4-1847-904F-03CD5D870103}"/>
                </a:ext>
              </a:extLst>
            </p:cNvPr>
            <p:cNvSpPr txBox="1"/>
            <p:nvPr/>
          </p:nvSpPr>
          <p:spPr>
            <a:xfrm>
              <a:off x="1307213" y="3938455"/>
              <a:ext cx="91082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wood</a:t>
              </a:r>
            </a:p>
          </p:txBody>
        </p:sp>
        <p:sp>
          <p:nvSpPr>
            <p:cNvPr id="62" name="TextBox 61">
              <a:extLst>
                <a:ext uri="{FF2B5EF4-FFF2-40B4-BE49-F238E27FC236}">
                  <a16:creationId xmlns:a16="http://schemas.microsoft.com/office/drawing/2014/main" id="{FB7D9762-9BAD-3446-B6B1-D8594A3601CC}"/>
                </a:ext>
              </a:extLst>
            </p:cNvPr>
            <p:cNvSpPr txBox="1"/>
            <p:nvPr/>
          </p:nvSpPr>
          <p:spPr>
            <a:xfrm>
              <a:off x="3012644" y="3038289"/>
              <a:ext cx="1636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wall (inside)</a:t>
              </a:r>
            </a:p>
          </p:txBody>
        </p:sp>
        <p:sp>
          <p:nvSpPr>
            <p:cNvPr id="63" name="TextBox 62">
              <a:extLst>
                <a:ext uri="{FF2B5EF4-FFF2-40B4-BE49-F238E27FC236}">
                  <a16:creationId xmlns:a16="http://schemas.microsoft.com/office/drawing/2014/main" id="{128D6B03-E31F-1E41-A226-37782FEE02DB}"/>
                </a:ext>
              </a:extLst>
            </p:cNvPr>
            <p:cNvSpPr txBox="1"/>
            <p:nvPr/>
          </p:nvSpPr>
          <p:spPr>
            <a:xfrm>
              <a:off x="1409338" y="2016163"/>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enterprise, company</a:t>
              </a:r>
            </a:p>
          </p:txBody>
        </p:sp>
        <p:sp>
          <p:nvSpPr>
            <p:cNvPr id="64" name="TextBox 63">
              <a:extLst>
                <a:ext uri="{FF2B5EF4-FFF2-40B4-BE49-F238E27FC236}">
                  <a16:creationId xmlns:a16="http://schemas.microsoft.com/office/drawing/2014/main" id="{BA377C01-805B-5C4D-9F42-8AD9B60B5B2E}"/>
                </a:ext>
              </a:extLst>
            </p:cNvPr>
            <p:cNvSpPr txBox="1"/>
            <p:nvPr/>
          </p:nvSpPr>
          <p:spPr>
            <a:xfrm>
              <a:off x="2348615" y="3821581"/>
              <a:ext cx="21707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serve, serving</a:t>
              </a:r>
            </a:p>
          </p:txBody>
        </p:sp>
        <p:sp>
          <p:nvSpPr>
            <p:cNvPr id="65" name="TextBox 64">
              <a:extLst>
                <a:ext uri="{FF2B5EF4-FFF2-40B4-BE49-F238E27FC236}">
                  <a16:creationId xmlns:a16="http://schemas.microsoft.com/office/drawing/2014/main" id="{98B4619C-879D-014A-97C6-A009F9687292}"/>
                </a:ext>
              </a:extLst>
            </p:cNvPr>
            <p:cNvSpPr txBox="1"/>
            <p:nvPr/>
          </p:nvSpPr>
          <p:spPr>
            <a:xfrm>
              <a:off x="1658393" y="4608561"/>
              <a:ext cx="208422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wait, waiting</a:t>
              </a:r>
            </a:p>
          </p:txBody>
        </p:sp>
        <p:sp>
          <p:nvSpPr>
            <p:cNvPr id="66" name="TextBox 65">
              <a:extLst>
                <a:ext uri="{FF2B5EF4-FFF2-40B4-BE49-F238E27FC236}">
                  <a16:creationId xmlns:a16="http://schemas.microsoft.com/office/drawing/2014/main" id="{77C3FEF3-6D32-3A40-81A0-D232A6F6490B}"/>
                </a:ext>
              </a:extLst>
            </p:cNvPr>
            <p:cNvSpPr txBox="1"/>
            <p:nvPr/>
          </p:nvSpPr>
          <p:spPr>
            <a:xfrm>
              <a:off x="1409338" y="3208619"/>
              <a:ext cx="108555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earn</a:t>
              </a:r>
            </a:p>
          </p:txBody>
        </p:sp>
      </p:grpSp>
      <p:grpSp>
        <p:nvGrpSpPr>
          <p:cNvPr id="67" name="Group 66">
            <a:extLst>
              <a:ext uri="{FF2B5EF4-FFF2-40B4-BE49-F238E27FC236}">
                <a16:creationId xmlns:a16="http://schemas.microsoft.com/office/drawing/2014/main" id="{F8ECBF13-E7E7-4046-B1B4-D8A1946E2A91}"/>
              </a:ext>
            </a:extLst>
          </p:cNvPr>
          <p:cNvGrpSpPr/>
          <p:nvPr/>
        </p:nvGrpSpPr>
        <p:grpSpPr>
          <a:xfrm>
            <a:off x="749776" y="1383526"/>
            <a:ext cx="4047214" cy="4046400"/>
            <a:chOff x="747423" y="1383526"/>
            <a:chExt cx="4047214" cy="4046400"/>
          </a:xfrm>
        </p:grpSpPr>
        <p:sp>
          <p:nvSpPr>
            <p:cNvPr id="68" name="Oval 67">
              <a:extLst>
                <a:ext uri="{FF2B5EF4-FFF2-40B4-BE49-F238E27FC236}">
                  <a16:creationId xmlns:a16="http://schemas.microsoft.com/office/drawing/2014/main" id="{2DA9C199-19EE-3B4D-AC5C-845F2DB7F24F}"/>
                </a:ext>
              </a:extLst>
            </p:cNvPr>
            <p:cNvSpPr/>
            <p:nvPr/>
          </p:nvSpPr>
          <p:spPr>
            <a:xfrm>
              <a:off x="747423" y="1383526"/>
              <a:ext cx="4047214" cy="4046400"/>
            </a:xfrm>
            <a:prstGeom prst="ellipse">
              <a:avLst/>
            </a:prstGeom>
            <a:solidFill>
              <a:srgbClr val="FFE8CB"/>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6843C6F6-F5F7-8C4C-82E3-642AB017325E}"/>
                </a:ext>
              </a:extLst>
            </p:cNvPr>
            <p:cNvSpPr txBox="1"/>
            <p:nvPr/>
          </p:nvSpPr>
          <p:spPr>
            <a:xfrm>
              <a:off x="1852961" y="1803272"/>
              <a:ext cx="143180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a:t>
              </a:r>
              <a:r>
                <a:rPr lang="en-US" sz="2000" dirty="0" err="1">
                  <a:solidFill>
                    <a:schemeClr val="accent5">
                      <a:lumMod val="50000"/>
                    </a:schemeClr>
                  </a:solidFill>
                </a:rPr>
                <a:t>Traum</a:t>
              </a:r>
              <a:endParaRPr lang="en-US" sz="2000" dirty="0">
                <a:solidFill>
                  <a:schemeClr val="accent5">
                    <a:lumMod val="50000"/>
                  </a:schemeClr>
                </a:solidFill>
              </a:endParaRPr>
            </a:p>
          </p:txBody>
        </p:sp>
        <p:sp>
          <p:nvSpPr>
            <p:cNvPr id="70" name="TextBox 69">
              <a:extLst>
                <a:ext uri="{FF2B5EF4-FFF2-40B4-BE49-F238E27FC236}">
                  <a16:creationId xmlns:a16="http://schemas.microsoft.com/office/drawing/2014/main" id="{32798E63-1157-264C-BE0E-0CC285FB8A6B}"/>
                </a:ext>
              </a:extLst>
            </p:cNvPr>
            <p:cNvSpPr txBox="1"/>
            <p:nvPr/>
          </p:nvSpPr>
          <p:spPr>
            <a:xfrm>
              <a:off x="988032" y="2534552"/>
              <a:ext cx="168507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a:t>
              </a:r>
              <a:r>
                <a:rPr lang="en-US" sz="2000" dirty="0" err="1">
                  <a:solidFill>
                    <a:schemeClr val="accent5">
                      <a:lumMod val="50000"/>
                    </a:schemeClr>
                  </a:solidFill>
                </a:rPr>
                <a:t>Milliarde</a:t>
              </a:r>
              <a:endParaRPr lang="en-US" sz="2000" dirty="0">
                <a:solidFill>
                  <a:schemeClr val="accent5">
                    <a:lumMod val="50000"/>
                  </a:schemeClr>
                </a:solidFill>
              </a:endParaRPr>
            </a:p>
          </p:txBody>
        </p:sp>
        <p:sp>
          <p:nvSpPr>
            <p:cNvPr id="71" name="TextBox 70">
              <a:extLst>
                <a:ext uri="{FF2B5EF4-FFF2-40B4-BE49-F238E27FC236}">
                  <a16:creationId xmlns:a16="http://schemas.microsoft.com/office/drawing/2014/main" id="{A9C16B77-B3C3-F94F-BEC0-2806F65B8C94}"/>
                </a:ext>
              </a:extLst>
            </p:cNvPr>
            <p:cNvSpPr txBox="1"/>
            <p:nvPr/>
          </p:nvSpPr>
          <p:spPr>
            <a:xfrm>
              <a:off x="1438820" y="4013839"/>
              <a:ext cx="1396536"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das Feuer</a:t>
              </a:r>
            </a:p>
          </p:txBody>
        </p:sp>
        <p:sp>
          <p:nvSpPr>
            <p:cNvPr id="72" name="TextBox 71">
              <a:extLst>
                <a:ext uri="{FF2B5EF4-FFF2-40B4-BE49-F238E27FC236}">
                  <a16:creationId xmlns:a16="http://schemas.microsoft.com/office/drawing/2014/main" id="{693F0A17-3BCF-D142-9000-AA967890EC6B}"/>
                </a:ext>
              </a:extLst>
            </p:cNvPr>
            <p:cNvSpPr txBox="1"/>
            <p:nvPr/>
          </p:nvSpPr>
          <p:spPr>
            <a:xfrm>
              <a:off x="3401247" y="2856554"/>
              <a:ext cx="962123"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fassen</a:t>
              </a:r>
              <a:endParaRPr lang="en-US" sz="2000" dirty="0">
                <a:solidFill>
                  <a:schemeClr val="accent5">
                    <a:lumMod val="50000"/>
                  </a:schemeClr>
                </a:solidFill>
              </a:endParaRPr>
            </a:p>
          </p:txBody>
        </p:sp>
        <p:sp>
          <p:nvSpPr>
            <p:cNvPr id="73" name="TextBox 72">
              <a:extLst>
                <a:ext uri="{FF2B5EF4-FFF2-40B4-BE49-F238E27FC236}">
                  <a16:creationId xmlns:a16="http://schemas.microsoft.com/office/drawing/2014/main" id="{903E55F6-387C-0A4F-AFEC-E00AE0E76B4B}"/>
                </a:ext>
              </a:extLst>
            </p:cNvPr>
            <p:cNvSpPr txBox="1"/>
            <p:nvPr/>
          </p:nvSpPr>
          <p:spPr>
            <a:xfrm>
              <a:off x="3035724" y="2328397"/>
              <a:ext cx="1200970"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tausend</a:t>
              </a:r>
              <a:endParaRPr lang="en-US" sz="2000" dirty="0">
                <a:solidFill>
                  <a:schemeClr val="accent5">
                    <a:lumMod val="50000"/>
                  </a:schemeClr>
                </a:solidFill>
              </a:endParaRPr>
            </a:p>
          </p:txBody>
        </p:sp>
        <p:sp>
          <p:nvSpPr>
            <p:cNvPr id="74" name="TextBox 73">
              <a:extLst>
                <a:ext uri="{FF2B5EF4-FFF2-40B4-BE49-F238E27FC236}">
                  <a16:creationId xmlns:a16="http://schemas.microsoft.com/office/drawing/2014/main" id="{35BCA6C2-8F2E-3348-A1B5-5D38FFAE5F81}"/>
                </a:ext>
              </a:extLst>
            </p:cNvPr>
            <p:cNvSpPr txBox="1"/>
            <p:nvPr/>
          </p:nvSpPr>
          <p:spPr>
            <a:xfrm>
              <a:off x="894287" y="3328372"/>
              <a:ext cx="240642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das </a:t>
              </a:r>
              <a:r>
                <a:rPr lang="en-US" sz="2000" dirty="0" err="1">
                  <a:solidFill>
                    <a:schemeClr val="accent5">
                      <a:lumMod val="50000"/>
                    </a:schemeClr>
                  </a:solidFill>
                </a:rPr>
                <a:t>Unternehmen</a:t>
              </a:r>
              <a:endParaRPr lang="en-US" sz="2000" dirty="0">
                <a:solidFill>
                  <a:schemeClr val="accent5">
                    <a:lumMod val="50000"/>
                  </a:schemeClr>
                </a:solidFill>
              </a:endParaRPr>
            </a:p>
          </p:txBody>
        </p:sp>
        <p:sp>
          <p:nvSpPr>
            <p:cNvPr id="75" name="TextBox 74">
              <a:extLst>
                <a:ext uri="{FF2B5EF4-FFF2-40B4-BE49-F238E27FC236}">
                  <a16:creationId xmlns:a16="http://schemas.microsoft.com/office/drawing/2014/main" id="{E3189818-FFBD-764C-8C0B-093CBBDE89FE}"/>
                </a:ext>
              </a:extLst>
            </p:cNvPr>
            <p:cNvSpPr txBox="1"/>
            <p:nvPr/>
          </p:nvSpPr>
          <p:spPr>
            <a:xfrm>
              <a:off x="1970923" y="4718843"/>
              <a:ext cx="1736373"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versprechen</a:t>
              </a:r>
              <a:endParaRPr lang="en-US" sz="2000" dirty="0">
                <a:solidFill>
                  <a:schemeClr val="accent5">
                    <a:lumMod val="50000"/>
                  </a:schemeClr>
                </a:solidFill>
              </a:endParaRPr>
            </a:p>
          </p:txBody>
        </p:sp>
        <p:sp>
          <p:nvSpPr>
            <p:cNvPr id="76" name="TextBox 75">
              <a:extLst>
                <a:ext uri="{FF2B5EF4-FFF2-40B4-BE49-F238E27FC236}">
                  <a16:creationId xmlns:a16="http://schemas.microsoft.com/office/drawing/2014/main" id="{253D657C-A69D-BD46-9357-E99F664C489B}"/>
                </a:ext>
              </a:extLst>
            </p:cNvPr>
            <p:cNvSpPr txBox="1"/>
            <p:nvPr/>
          </p:nvSpPr>
          <p:spPr>
            <a:xfrm>
              <a:off x="3274637" y="4002669"/>
              <a:ext cx="51648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an</a:t>
              </a:r>
            </a:p>
          </p:txBody>
        </p:sp>
      </p:grpSp>
      <p:grpSp>
        <p:nvGrpSpPr>
          <p:cNvPr id="77" name="Group 76">
            <a:extLst>
              <a:ext uri="{FF2B5EF4-FFF2-40B4-BE49-F238E27FC236}">
                <a16:creationId xmlns:a16="http://schemas.microsoft.com/office/drawing/2014/main" id="{E4E446DD-53BE-5743-9643-11F2CB3AFE32}"/>
              </a:ext>
            </a:extLst>
          </p:cNvPr>
          <p:cNvGrpSpPr/>
          <p:nvPr/>
        </p:nvGrpSpPr>
        <p:grpSpPr>
          <a:xfrm>
            <a:off x="6145285" y="1394514"/>
            <a:ext cx="4047214" cy="4046400"/>
            <a:chOff x="747423" y="1383526"/>
            <a:chExt cx="4047214" cy="4046400"/>
          </a:xfrm>
        </p:grpSpPr>
        <p:sp>
          <p:nvSpPr>
            <p:cNvPr id="78" name="Oval 77">
              <a:extLst>
                <a:ext uri="{FF2B5EF4-FFF2-40B4-BE49-F238E27FC236}">
                  <a16:creationId xmlns:a16="http://schemas.microsoft.com/office/drawing/2014/main" id="{7815CC3E-8276-B843-BFF1-1BB5E7665A7C}"/>
                </a:ext>
              </a:extLst>
            </p:cNvPr>
            <p:cNvSpPr/>
            <p:nvPr/>
          </p:nvSpPr>
          <p:spPr>
            <a:xfrm>
              <a:off x="747423" y="1383526"/>
              <a:ext cx="4047214" cy="4046400"/>
            </a:xfrm>
            <a:prstGeom prst="ellipse">
              <a:avLst/>
            </a:prstGeom>
            <a:solidFill>
              <a:srgbClr val="FFE8CB"/>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8C5EFC9C-8520-F348-B2E8-5A54C74B7BA6}"/>
                </a:ext>
              </a:extLst>
            </p:cNvPr>
            <p:cNvSpPr txBox="1"/>
            <p:nvPr/>
          </p:nvSpPr>
          <p:spPr>
            <a:xfrm>
              <a:off x="2745843" y="2457113"/>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sp>
          <p:nvSpPr>
            <p:cNvPr id="80" name="TextBox 79">
              <a:extLst>
                <a:ext uri="{FF2B5EF4-FFF2-40B4-BE49-F238E27FC236}">
                  <a16:creationId xmlns:a16="http://schemas.microsoft.com/office/drawing/2014/main" id="{EEB6E98F-C517-DF4D-8C27-16FB798BBB27}"/>
                </a:ext>
              </a:extLst>
            </p:cNvPr>
            <p:cNvSpPr txBox="1"/>
            <p:nvPr/>
          </p:nvSpPr>
          <p:spPr>
            <a:xfrm>
              <a:off x="1043038" y="2654255"/>
              <a:ext cx="100219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attack</a:t>
              </a:r>
            </a:p>
          </p:txBody>
        </p:sp>
        <p:sp>
          <p:nvSpPr>
            <p:cNvPr id="81" name="TextBox 80">
              <a:extLst>
                <a:ext uri="{FF2B5EF4-FFF2-40B4-BE49-F238E27FC236}">
                  <a16:creationId xmlns:a16="http://schemas.microsoft.com/office/drawing/2014/main" id="{28351F1E-0D29-E245-BA15-6BE86B602327}"/>
                </a:ext>
              </a:extLst>
            </p:cNvPr>
            <p:cNvSpPr txBox="1"/>
            <p:nvPr/>
          </p:nvSpPr>
          <p:spPr>
            <a:xfrm>
              <a:off x="1117677" y="3807742"/>
              <a:ext cx="110158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against</a:t>
              </a:r>
            </a:p>
          </p:txBody>
        </p:sp>
        <p:sp>
          <p:nvSpPr>
            <p:cNvPr id="82" name="TextBox 81">
              <a:extLst>
                <a:ext uri="{FF2B5EF4-FFF2-40B4-BE49-F238E27FC236}">
                  <a16:creationId xmlns:a16="http://schemas.microsoft.com/office/drawing/2014/main" id="{712EB733-973A-104D-8F98-86DD2D023781}"/>
                </a:ext>
              </a:extLst>
            </p:cNvPr>
            <p:cNvSpPr txBox="1"/>
            <p:nvPr/>
          </p:nvSpPr>
          <p:spPr>
            <a:xfrm>
              <a:off x="3012644" y="3038289"/>
              <a:ext cx="79701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data</a:t>
              </a:r>
            </a:p>
          </p:txBody>
        </p:sp>
        <p:sp>
          <p:nvSpPr>
            <p:cNvPr id="83" name="TextBox 82">
              <a:extLst>
                <a:ext uri="{FF2B5EF4-FFF2-40B4-BE49-F238E27FC236}">
                  <a16:creationId xmlns:a16="http://schemas.microsoft.com/office/drawing/2014/main" id="{1D967BE1-09FA-2944-8AB6-7B7887C0A72C}"/>
                </a:ext>
              </a:extLst>
            </p:cNvPr>
            <p:cNvSpPr txBox="1"/>
            <p:nvPr/>
          </p:nvSpPr>
          <p:spPr>
            <a:xfrm>
              <a:off x="1907567" y="1874649"/>
              <a:ext cx="1636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wall (inside)</a:t>
              </a:r>
            </a:p>
          </p:txBody>
        </p:sp>
        <p:sp>
          <p:nvSpPr>
            <p:cNvPr id="84" name="TextBox 83">
              <a:extLst>
                <a:ext uri="{FF2B5EF4-FFF2-40B4-BE49-F238E27FC236}">
                  <a16:creationId xmlns:a16="http://schemas.microsoft.com/office/drawing/2014/main" id="{1CFBAF9A-660F-334B-BE45-799045691415}"/>
                </a:ext>
              </a:extLst>
            </p:cNvPr>
            <p:cNvSpPr txBox="1"/>
            <p:nvPr/>
          </p:nvSpPr>
          <p:spPr>
            <a:xfrm>
              <a:off x="2430018" y="3687626"/>
              <a:ext cx="182133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according to</a:t>
              </a:r>
            </a:p>
          </p:txBody>
        </p:sp>
        <p:sp>
          <p:nvSpPr>
            <p:cNvPr id="85" name="TextBox 84">
              <a:extLst>
                <a:ext uri="{FF2B5EF4-FFF2-40B4-BE49-F238E27FC236}">
                  <a16:creationId xmlns:a16="http://schemas.microsoft.com/office/drawing/2014/main" id="{39246039-9549-C648-910E-B9B1E1476DAE}"/>
                </a:ext>
              </a:extLst>
            </p:cNvPr>
            <p:cNvSpPr txBox="1"/>
            <p:nvPr/>
          </p:nvSpPr>
          <p:spPr>
            <a:xfrm>
              <a:off x="1680024" y="4497970"/>
              <a:ext cx="194957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grab, grasp</a:t>
              </a:r>
            </a:p>
          </p:txBody>
        </p:sp>
        <p:sp>
          <p:nvSpPr>
            <p:cNvPr id="86" name="TextBox 85">
              <a:extLst>
                <a:ext uri="{FF2B5EF4-FFF2-40B4-BE49-F238E27FC236}">
                  <a16:creationId xmlns:a16="http://schemas.microsoft.com/office/drawing/2014/main" id="{91E425F2-43FF-EF4F-B7F3-D3FC67C6E060}"/>
                </a:ext>
              </a:extLst>
            </p:cNvPr>
            <p:cNvSpPr txBox="1"/>
            <p:nvPr/>
          </p:nvSpPr>
          <p:spPr>
            <a:xfrm>
              <a:off x="1940008" y="3217957"/>
              <a:ext cx="62388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law</a:t>
              </a:r>
            </a:p>
          </p:txBody>
        </p:sp>
      </p:grpSp>
      <p:grpSp>
        <p:nvGrpSpPr>
          <p:cNvPr id="87" name="Group 86">
            <a:extLst>
              <a:ext uri="{FF2B5EF4-FFF2-40B4-BE49-F238E27FC236}">
                <a16:creationId xmlns:a16="http://schemas.microsoft.com/office/drawing/2014/main" id="{B9EC02A8-DB7D-5243-BAAD-6500125AE8AB}"/>
              </a:ext>
            </a:extLst>
          </p:cNvPr>
          <p:cNvGrpSpPr/>
          <p:nvPr/>
        </p:nvGrpSpPr>
        <p:grpSpPr>
          <a:xfrm>
            <a:off x="6145285" y="1383526"/>
            <a:ext cx="4047214" cy="4046400"/>
            <a:chOff x="747423" y="1383526"/>
            <a:chExt cx="4047214" cy="4046400"/>
          </a:xfrm>
        </p:grpSpPr>
        <p:sp>
          <p:nvSpPr>
            <p:cNvPr id="88" name="Oval 87">
              <a:extLst>
                <a:ext uri="{FF2B5EF4-FFF2-40B4-BE49-F238E27FC236}">
                  <a16:creationId xmlns:a16="http://schemas.microsoft.com/office/drawing/2014/main" id="{B5E38873-A1FA-3C48-8833-083317FDC700}"/>
                </a:ext>
              </a:extLst>
            </p:cNvPr>
            <p:cNvSpPr/>
            <p:nvPr/>
          </p:nvSpPr>
          <p:spPr>
            <a:xfrm>
              <a:off x="747423" y="1383526"/>
              <a:ext cx="4047214" cy="4046400"/>
            </a:xfrm>
            <a:prstGeom prst="ellipse">
              <a:avLst/>
            </a:prstGeom>
            <a:solidFill>
              <a:srgbClr val="FFE8CB"/>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C4480EA1-04B5-B648-9823-90E180991C2E}"/>
                </a:ext>
              </a:extLst>
            </p:cNvPr>
            <p:cNvSpPr txBox="1"/>
            <p:nvPr/>
          </p:nvSpPr>
          <p:spPr>
            <a:xfrm>
              <a:off x="2913222" y="1880170"/>
              <a:ext cx="9124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on, at</a:t>
              </a:r>
            </a:p>
          </p:txBody>
        </p:sp>
        <p:sp>
          <p:nvSpPr>
            <p:cNvPr id="90" name="TextBox 89">
              <a:extLst>
                <a:ext uri="{FF2B5EF4-FFF2-40B4-BE49-F238E27FC236}">
                  <a16:creationId xmlns:a16="http://schemas.microsoft.com/office/drawing/2014/main" id="{28142D3B-B3A1-E74D-B5EF-C51963228D80}"/>
                </a:ext>
              </a:extLst>
            </p:cNvPr>
            <p:cNvSpPr txBox="1"/>
            <p:nvPr/>
          </p:nvSpPr>
          <p:spPr>
            <a:xfrm>
              <a:off x="1043038" y="2654255"/>
              <a:ext cx="273504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you, her, to her, their</a:t>
              </a:r>
            </a:p>
          </p:txBody>
        </p:sp>
        <p:sp>
          <p:nvSpPr>
            <p:cNvPr id="91" name="TextBox 90">
              <a:extLst>
                <a:ext uri="{FF2B5EF4-FFF2-40B4-BE49-F238E27FC236}">
                  <a16:creationId xmlns:a16="http://schemas.microsoft.com/office/drawing/2014/main" id="{4CE03C77-113C-EC47-9776-8A3754BCDA88}"/>
                </a:ext>
              </a:extLst>
            </p:cNvPr>
            <p:cNvSpPr txBox="1"/>
            <p:nvPr/>
          </p:nvSpPr>
          <p:spPr>
            <a:xfrm>
              <a:off x="1542219" y="4373799"/>
              <a:ext cx="108555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earn</a:t>
              </a:r>
            </a:p>
          </p:txBody>
        </p:sp>
        <p:sp>
          <p:nvSpPr>
            <p:cNvPr id="92" name="TextBox 91">
              <a:extLst>
                <a:ext uri="{FF2B5EF4-FFF2-40B4-BE49-F238E27FC236}">
                  <a16:creationId xmlns:a16="http://schemas.microsoft.com/office/drawing/2014/main" id="{06DA42BF-2604-5042-80AA-FA9BF120D42A}"/>
                </a:ext>
              </a:extLst>
            </p:cNvPr>
            <p:cNvSpPr txBox="1"/>
            <p:nvPr/>
          </p:nvSpPr>
          <p:spPr>
            <a:xfrm>
              <a:off x="2949449" y="3228945"/>
              <a:ext cx="17524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service, duty</a:t>
              </a:r>
            </a:p>
          </p:txBody>
        </p:sp>
        <p:sp>
          <p:nvSpPr>
            <p:cNvPr id="93" name="TextBox 92">
              <a:extLst>
                <a:ext uri="{FF2B5EF4-FFF2-40B4-BE49-F238E27FC236}">
                  <a16:creationId xmlns:a16="http://schemas.microsoft.com/office/drawing/2014/main" id="{C2161405-A79F-2A46-BD83-8E86416FA0D0}"/>
                </a:ext>
              </a:extLst>
            </p:cNvPr>
            <p:cNvSpPr txBox="1"/>
            <p:nvPr/>
          </p:nvSpPr>
          <p:spPr>
            <a:xfrm>
              <a:off x="1831367" y="2048821"/>
              <a:ext cx="91082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wood</a:t>
              </a:r>
            </a:p>
          </p:txBody>
        </p:sp>
        <p:sp>
          <p:nvSpPr>
            <p:cNvPr id="94" name="TextBox 93">
              <a:extLst>
                <a:ext uri="{FF2B5EF4-FFF2-40B4-BE49-F238E27FC236}">
                  <a16:creationId xmlns:a16="http://schemas.microsoft.com/office/drawing/2014/main" id="{18AF7947-850D-CB4E-A7F6-F76DAF008A41}"/>
                </a:ext>
              </a:extLst>
            </p:cNvPr>
            <p:cNvSpPr txBox="1"/>
            <p:nvPr/>
          </p:nvSpPr>
          <p:spPr>
            <a:xfrm>
              <a:off x="2751289" y="4376738"/>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sp>
          <p:nvSpPr>
            <p:cNvPr id="95" name="TextBox 94">
              <a:extLst>
                <a:ext uri="{FF2B5EF4-FFF2-40B4-BE49-F238E27FC236}">
                  <a16:creationId xmlns:a16="http://schemas.microsoft.com/office/drawing/2014/main" id="{3808AF9B-F196-FC4D-A4E9-0589FB243E2C}"/>
                </a:ext>
              </a:extLst>
            </p:cNvPr>
            <p:cNvSpPr txBox="1"/>
            <p:nvPr/>
          </p:nvSpPr>
          <p:spPr>
            <a:xfrm>
              <a:off x="1409338" y="3812170"/>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hang, be hanging</a:t>
              </a:r>
            </a:p>
          </p:txBody>
        </p:sp>
        <p:sp>
          <p:nvSpPr>
            <p:cNvPr id="96" name="TextBox 95">
              <a:extLst>
                <a:ext uri="{FF2B5EF4-FFF2-40B4-BE49-F238E27FC236}">
                  <a16:creationId xmlns:a16="http://schemas.microsoft.com/office/drawing/2014/main" id="{A5B088D5-4100-D84D-92BA-2DFB2C38CB36}"/>
                </a:ext>
              </a:extLst>
            </p:cNvPr>
            <p:cNvSpPr txBox="1"/>
            <p:nvPr/>
          </p:nvSpPr>
          <p:spPr>
            <a:xfrm>
              <a:off x="987987" y="3228945"/>
              <a:ext cx="185820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where …from</a:t>
              </a:r>
            </a:p>
          </p:txBody>
        </p:sp>
      </p:grpSp>
      <p:grpSp>
        <p:nvGrpSpPr>
          <p:cNvPr id="97" name="Group 96">
            <a:extLst>
              <a:ext uri="{FF2B5EF4-FFF2-40B4-BE49-F238E27FC236}">
                <a16:creationId xmlns:a16="http://schemas.microsoft.com/office/drawing/2014/main" id="{76A24436-7D5F-644D-98A4-F8E29E557A4B}"/>
              </a:ext>
            </a:extLst>
          </p:cNvPr>
          <p:cNvGrpSpPr/>
          <p:nvPr/>
        </p:nvGrpSpPr>
        <p:grpSpPr>
          <a:xfrm>
            <a:off x="6145285" y="1399183"/>
            <a:ext cx="4047214" cy="4046400"/>
            <a:chOff x="747423" y="1383526"/>
            <a:chExt cx="4047214" cy="4046400"/>
          </a:xfrm>
        </p:grpSpPr>
        <p:sp>
          <p:nvSpPr>
            <p:cNvPr id="98" name="Oval 97">
              <a:extLst>
                <a:ext uri="{FF2B5EF4-FFF2-40B4-BE49-F238E27FC236}">
                  <a16:creationId xmlns:a16="http://schemas.microsoft.com/office/drawing/2014/main" id="{F9B867A2-0526-EF41-B97D-D22FE6B160D3}"/>
                </a:ext>
              </a:extLst>
            </p:cNvPr>
            <p:cNvSpPr/>
            <p:nvPr/>
          </p:nvSpPr>
          <p:spPr>
            <a:xfrm>
              <a:off x="747423" y="1383526"/>
              <a:ext cx="4047214" cy="4046400"/>
            </a:xfrm>
            <a:prstGeom prst="ellipse">
              <a:avLst/>
            </a:prstGeom>
            <a:solidFill>
              <a:srgbClr val="FFE8CB"/>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2EB67235-9798-E24F-8652-4DC76DBEF907}"/>
                </a:ext>
              </a:extLst>
            </p:cNvPr>
            <p:cNvSpPr txBox="1"/>
            <p:nvPr/>
          </p:nvSpPr>
          <p:spPr>
            <a:xfrm>
              <a:off x="3908107" y="3746471"/>
              <a:ext cx="6848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end</a:t>
              </a:r>
            </a:p>
          </p:txBody>
        </p:sp>
        <p:sp>
          <p:nvSpPr>
            <p:cNvPr id="100" name="TextBox 99">
              <a:extLst>
                <a:ext uri="{FF2B5EF4-FFF2-40B4-BE49-F238E27FC236}">
                  <a16:creationId xmlns:a16="http://schemas.microsoft.com/office/drawing/2014/main" id="{D515FF77-FE87-A549-B571-3F76792CE8A5}"/>
                </a:ext>
              </a:extLst>
            </p:cNvPr>
            <p:cNvSpPr txBox="1"/>
            <p:nvPr/>
          </p:nvSpPr>
          <p:spPr>
            <a:xfrm>
              <a:off x="2610581" y="1935798"/>
              <a:ext cx="107914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lead</a:t>
              </a:r>
            </a:p>
          </p:txBody>
        </p:sp>
        <p:sp>
          <p:nvSpPr>
            <p:cNvPr id="101" name="TextBox 100">
              <a:extLst>
                <a:ext uri="{FF2B5EF4-FFF2-40B4-BE49-F238E27FC236}">
                  <a16:creationId xmlns:a16="http://schemas.microsoft.com/office/drawing/2014/main" id="{EE4F5751-C2B8-F64D-BCC5-0B68356F4D18}"/>
                </a:ext>
              </a:extLst>
            </p:cNvPr>
            <p:cNvSpPr txBox="1"/>
            <p:nvPr/>
          </p:nvSpPr>
          <p:spPr>
            <a:xfrm>
              <a:off x="1023281" y="3753313"/>
              <a:ext cx="280237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 expecting</a:t>
              </a:r>
            </a:p>
          </p:txBody>
        </p:sp>
        <p:sp>
          <p:nvSpPr>
            <p:cNvPr id="102" name="TextBox 101">
              <a:extLst>
                <a:ext uri="{FF2B5EF4-FFF2-40B4-BE49-F238E27FC236}">
                  <a16:creationId xmlns:a16="http://schemas.microsoft.com/office/drawing/2014/main" id="{C5A2B9B6-BD94-7546-A037-49B46DE07E8A}"/>
                </a:ext>
              </a:extLst>
            </p:cNvPr>
            <p:cNvSpPr txBox="1"/>
            <p:nvPr/>
          </p:nvSpPr>
          <p:spPr>
            <a:xfrm>
              <a:off x="1084087" y="2665153"/>
              <a:ext cx="889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billion</a:t>
              </a:r>
            </a:p>
          </p:txBody>
        </p:sp>
        <p:sp>
          <p:nvSpPr>
            <p:cNvPr id="103" name="TextBox 102">
              <a:extLst>
                <a:ext uri="{FF2B5EF4-FFF2-40B4-BE49-F238E27FC236}">
                  <a16:creationId xmlns:a16="http://schemas.microsoft.com/office/drawing/2014/main" id="{705437CB-EC1B-E445-93D1-AD2B7140FA1D}"/>
                </a:ext>
              </a:extLst>
            </p:cNvPr>
            <p:cNvSpPr txBox="1"/>
            <p:nvPr/>
          </p:nvSpPr>
          <p:spPr>
            <a:xfrm>
              <a:off x="1580996" y="1929078"/>
              <a:ext cx="86594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guest</a:t>
              </a:r>
            </a:p>
          </p:txBody>
        </p:sp>
        <p:sp>
          <p:nvSpPr>
            <p:cNvPr id="104" name="TextBox 103">
              <a:extLst>
                <a:ext uri="{FF2B5EF4-FFF2-40B4-BE49-F238E27FC236}">
                  <a16:creationId xmlns:a16="http://schemas.microsoft.com/office/drawing/2014/main" id="{1CE8C109-40AD-6840-BC9F-4FF3B0D9BA80}"/>
                </a:ext>
              </a:extLst>
            </p:cNvPr>
            <p:cNvSpPr txBox="1"/>
            <p:nvPr/>
          </p:nvSpPr>
          <p:spPr>
            <a:xfrm>
              <a:off x="1409338" y="4357922"/>
              <a:ext cx="274786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collect, collecting</a:t>
              </a:r>
            </a:p>
          </p:txBody>
        </p:sp>
        <p:sp>
          <p:nvSpPr>
            <p:cNvPr id="105" name="TextBox 104">
              <a:extLst>
                <a:ext uri="{FF2B5EF4-FFF2-40B4-BE49-F238E27FC236}">
                  <a16:creationId xmlns:a16="http://schemas.microsoft.com/office/drawing/2014/main" id="{41F5557D-FC16-254E-B4ED-32261055AE1E}"/>
                </a:ext>
              </a:extLst>
            </p:cNvPr>
            <p:cNvSpPr txBox="1"/>
            <p:nvPr/>
          </p:nvSpPr>
          <p:spPr>
            <a:xfrm>
              <a:off x="2061025" y="2658285"/>
              <a:ext cx="21707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serve, serving</a:t>
              </a:r>
            </a:p>
          </p:txBody>
        </p:sp>
        <p:sp>
          <p:nvSpPr>
            <p:cNvPr id="106" name="TextBox 105">
              <a:extLst>
                <a:ext uri="{FF2B5EF4-FFF2-40B4-BE49-F238E27FC236}">
                  <a16:creationId xmlns:a16="http://schemas.microsoft.com/office/drawing/2014/main" id="{21D216D1-AB42-5941-BF58-504F9D0377AC}"/>
                </a:ext>
              </a:extLst>
            </p:cNvPr>
            <p:cNvSpPr txBox="1"/>
            <p:nvPr/>
          </p:nvSpPr>
          <p:spPr>
            <a:xfrm>
              <a:off x="1140388" y="3213288"/>
              <a:ext cx="332815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celebrate, celebrating</a:t>
              </a:r>
            </a:p>
          </p:txBody>
        </p:sp>
      </p:grpSp>
      <p:grpSp>
        <p:nvGrpSpPr>
          <p:cNvPr id="107" name="Group 106">
            <a:extLst>
              <a:ext uri="{FF2B5EF4-FFF2-40B4-BE49-F238E27FC236}">
                <a16:creationId xmlns:a16="http://schemas.microsoft.com/office/drawing/2014/main" id="{0362A68B-659B-AF4F-858D-C27275BCC6E5}"/>
              </a:ext>
            </a:extLst>
          </p:cNvPr>
          <p:cNvGrpSpPr/>
          <p:nvPr/>
        </p:nvGrpSpPr>
        <p:grpSpPr>
          <a:xfrm>
            <a:off x="6145285" y="1377265"/>
            <a:ext cx="4047214" cy="4046400"/>
            <a:chOff x="747423" y="1383526"/>
            <a:chExt cx="4047214" cy="4046400"/>
          </a:xfrm>
        </p:grpSpPr>
        <p:sp>
          <p:nvSpPr>
            <p:cNvPr id="108" name="Oval 107">
              <a:extLst>
                <a:ext uri="{FF2B5EF4-FFF2-40B4-BE49-F238E27FC236}">
                  <a16:creationId xmlns:a16="http://schemas.microsoft.com/office/drawing/2014/main" id="{7A2CF3B8-B6BE-4540-BEC4-9FB37B6A7FFC}"/>
                </a:ext>
              </a:extLst>
            </p:cNvPr>
            <p:cNvSpPr/>
            <p:nvPr/>
          </p:nvSpPr>
          <p:spPr>
            <a:xfrm>
              <a:off x="747423" y="1383526"/>
              <a:ext cx="4047214" cy="4046400"/>
            </a:xfrm>
            <a:prstGeom prst="ellipse">
              <a:avLst/>
            </a:prstGeom>
            <a:solidFill>
              <a:srgbClr val="FFE8CB"/>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TextBox 108">
              <a:extLst>
                <a:ext uri="{FF2B5EF4-FFF2-40B4-BE49-F238E27FC236}">
                  <a16:creationId xmlns:a16="http://schemas.microsoft.com/office/drawing/2014/main" id="{EC07609A-98B7-E24F-87E3-9A88E8B7531E}"/>
                </a:ext>
              </a:extLst>
            </p:cNvPr>
            <p:cNvSpPr txBox="1"/>
            <p:nvPr/>
          </p:nvSpPr>
          <p:spPr>
            <a:xfrm>
              <a:off x="1728580" y="4574149"/>
              <a:ext cx="226696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appear, seem</a:t>
              </a:r>
            </a:p>
          </p:txBody>
        </p:sp>
        <p:sp>
          <p:nvSpPr>
            <p:cNvPr id="110" name="TextBox 109">
              <a:extLst>
                <a:ext uri="{FF2B5EF4-FFF2-40B4-BE49-F238E27FC236}">
                  <a16:creationId xmlns:a16="http://schemas.microsoft.com/office/drawing/2014/main" id="{9FF30A0C-78FD-CF48-9539-F04B1C874999}"/>
                </a:ext>
              </a:extLst>
            </p:cNvPr>
            <p:cNvSpPr txBox="1"/>
            <p:nvPr/>
          </p:nvSpPr>
          <p:spPr>
            <a:xfrm>
              <a:off x="1043038" y="2654255"/>
              <a:ext cx="208422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wait, waiting</a:t>
              </a:r>
            </a:p>
          </p:txBody>
        </p:sp>
        <p:sp>
          <p:nvSpPr>
            <p:cNvPr id="111" name="TextBox 110">
              <a:extLst>
                <a:ext uri="{FF2B5EF4-FFF2-40B4-BE49-F238E27FC236}">
                  <a16:creationId xmlns:a16="http://schemas.microsoft.com/office/drawing/2014/main" id="{A758748D-7727-094B-923E-56A98B03387C}"/>
                </a:ext>
              </a:extLst>
            </p:cNvPr>
            <p:cNvSpPr txBox="1"/>
            <p:nvPr/>
          </p:nvSpPr>
          <p:spPr>
            <a:xfrm>
              <a:off x="1409338" y="3883943"/>
              <a:ext cx="111280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training</a:t>
              </a:r>
            </a:p>
          </p:txBody>
        </p:sp>
        <p:sp>
          <p:nvSpPr>
            <p:cNvPr id="112" name="TextBox 111">
              <a:extLst>
                <a:ext uri="{FF2B5EF4-FFF2-40B4-BE49-F238E27FC236}">
                  <a16:creationId xmlns:a16="http://schemas.microsoft.com/office/drawing/2014/main" id="{5221D2C4-D61D-E445-BDF5-5A7C2BD7E19C}"/>
                </a:ext>
              </a:extLst>
            </p:cNvPr>
            <p:cNvSpPr txBox="1"/>
            <p:nvPr/>
          </p:nvSpPr>
          <p:spPr>
            <a:xfrm>
              <a:off x="3386287" y="2578067"/>
              <a:ext cx="101983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dream</a:t>
              </a:r>
            </a:p>
          </p:txBody>
        </p:sp>
        <p:sp>
          <p:nvSpPr>
            <p:cNvPr id="113" name="TextBox 112">
              <a:extLst>
                <a:ext uri="{FF2B5EF4-FFF2-40B4-BE49-F238E27FC236}">
                  <a16:creationId xmlns:a16="http://schemas.microsoft.com/office/drawing/2014/main" id="{773DA032-106E-7249-BBE6-204A23888C7E}"/>
                </a:ext>
              </a:extLst>
            </p:cNvPr>
            <p:cNvSpPr txBox="1"/>
            <p:nvPr/>
          </p:nvSpPr>
          <p:spPr>
            <a:xfrm>
              <a:off x="1907567" y="1874649"/>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relatively</a:t>
              </a:r>
            </a:p>
          </p:txBody>
        </p:sp>
        <p:sp>
          <p:nvSpPr>
            <p:cNvPr id="114" name="TextBox 113">
              <a:extLst>
                <a:ext uri="{FF2B5EF4-FFF2-40B4-BE49-F238E27FC236}">
                  <a16:creationId xmlns:a16="http://schemas.microsoft.com/office/drawing/2014/main" id="{9E67D2C1-CDC7-1D40-9E61-B004421644F2}"/>
                </a:ext>
              </a:extLst>
            </p:cNvPr>
            <p:cNvSpPr txBox="1"/>
            <p:nvPr/>
          </p:nvSpPr>
          <p:spPr>
            <a:xfrm>
              <a:off x="2957993" y="3846293"/>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free time</a:t>
              </a:r>
            </a:p>
          </p:txBody>
        </p:sp>
        <p:sp>
          <p:nvSpPr>
            <p:cNvPr id="115" name="TextBox 114">
              <a:extLst>
                <a:ext uri="{FF2B5EF4-FFF2-40B4-BE49-F238E27FC236}">
                  <a16:creationId xmlns:a16="http://schemas.microsoft.com/office/drawing/2014/main" id="{5EFA2873-01E9-FA4F-8067-5FF522B38FA8}"/>
                </a:ext>
              </a:extLst>
            </p:cNvPr>
            <p:cNvSpPr txBox="1"/>
            <p:nvPr/>
          </p:nvSpPr>
          <p:spPr>
            <a:xfrm>
              <a:off x="1658253" y="3235206"/>
              <a:ext cx="101341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career</a:t>
              </a:r>
            </a:p>
          </p:txBody>
        </p:sp>
        <p:sp>
          <p:nvSpPr>
            <p:cNvPr id="116" name="TextBox 115">
              <a:extLst>
                <a:ext uri="{FF2B5EF4-FFF2-40B4-BE49-F238E27FC236}">
                  <a16:creationId xmlns:a16="http://schemas.microsoft.com/office/drawing/2014/main" id="{28600A19-972D-6B4D-98C9-4FBDDD3D6303}"/>
                </a:ext>
              </a:extLst>
            </p:cNvPr>
            <p:cNvSpPr txBox="1"/>
            <p:nvPr/>
          </p:nvSpPr>
          <p:spPr>
            <a:xfrm>
              <a:off x="3535245" y="3235206"/>
              <a:ext cx="115127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if, when</a:t>
              </a:r>
            </a:p>
          </p:txBody>
        </p:sp>
      </p:grpSp>
      <p:grpSp>
        <p:nvGrpSpPr>
          <p:cNvPr id="117" name="Group 116">
            <a:extLst>
              <a:ext uri="{FF2B5EF4-FFF2-40B4-BE49-F238E27FC236}">
                <a16:creationId xmlns:a16="http://schemas.microsoft.com/office/drawing/2014/main" id="{5AD70F4F-9DAB-D74D-8686-796C1E47A3E5}"/>
              </a:ext>
            </a:extLst>
          </p:cNvPr>
          <p:cNvGrpSpPr/>
          <p:nvPr/>
        </p:nvGrpSpPr>
        <p:grpSpPr>
          <a:xfrm>
            <a:off x="756799" y="1393158"/>
            <a:ext cx="4047214" cy="4046400"/>
            <a:chOff x="747423" y="1383526"/>
            <a:chExt cx="4047214" cy="4046400"/>
          </a:xfrm>
        </p:grpSpPr>
        <p:sp>
          <p:nvSpPr>
            <p:cNvPr id="118" name="Oval 117">
              <a:extLst>
                <a:ext uri="{FF2B5EF4-FFF2-40B4-BE49-F238E27FC236}">
                  <a16:creationId xmlns:a16="http://schemas.microsoft.com/office/drawing/2014/main" id="{058FC340-3D72-254E-9341-A5C1F2BAC22D}"/>
                </a:ext>
              </a:extLst>
            </p:cNvPr>
            <p:cNvSpPr/>
            <p:nvPr/>
          </p:nvSpPr>
          <p:spPr>
            <a:xfrm>
              <a:off x="747423" y="1383526"/>
              <a:ext cx="4047214" cy="4046400"/>
            </a:xfrm>
            <a:prstGeom prst="ellipse">
              <a:avLst/>
            </a:prstGeom>
            <a:solidFill>
              <a:srgbClr val="A7E0F4"/>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D5B3D87C-7FAE-D942-A148-CA519CB9B7B4}"/>
                </a:ext>
              </a:extLst>
            </p:cNvPr>
            <p:cNvSpPr txBox="1"/>
            <p:nvPr/>
          </p:nvSpPr>
          <p:spPr>
            <a:xfrm>
              <a:off x="1852961" y="1803272"/>
              <a:ext cx="470000"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ihr</a:t>
              </a:r>
              <a:endParaRPr lang="en-US" sz="2000" dirty="0">
                <a:solidFill>
                  <a:schemeClr val="accent5">
                    <a:lumMod val="50000"/>
                  </a:schemeClr>
                </a:solidFill>
              </a:endParaRPr>
            </a:p>
          </p:txBody>
        </p:sp>
        <p:sp>
          <p:nvSpPr>
            <p:cNvPr id="120" name="TextBox 119">
              <a:extLst>
                <a:ext uri="{FF2B5EF4-FFF2-40B4-BE49-F238E27FC236}">
                  <a16:creationId xmlns:a16="http://schemas.microsoft.com/office/drawing/2014/main" id="{79474778-24A6-E946-B0FD-FC39D217DF0B}"/>
                </a:ext>
              </a:extLst>
            </p:cNvPr>
            <p:cNvSpPr txBox="1"/>
            <p:nvPr/>
          </p:nvSpPr>
          <p:spPr>
            <a:xfrm>
              <a:off x="988032" y="2534552"/>
              <a:ext cx="20329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a:t>
              </a:r>
              <a:r>
                <a:rPr lang="en-US" sz="2000" dirty="0" err="1">
                  <a:solidFill>
                    <a:schemeClr val="accent5">
                      <a:lumMod val="50000"/>
                    </a:schemeClr>
                  </a:solidFill>
                </a:rPr>
                <a:t>Ausbildung</a:t>
              </a:r>
              <a:endParaRPr lang="en-US" sz="2000" dirty="0">
                <a:solidFill>
                  <a:schemeClr val="accent5">
                    <a:lumMod val="50000"/>
                  </a:schemeClr>
                </a:solidFill>
              </a:endParaRPr>
            </a:p>
          </p:txBody>
        </p:sp>
        <p:sp>
          <p:nvSpPr>
            <p:cNvPr id="121" name="TextBox 120">
              <a:extLst>
                <a:ext uri="{FF2B5EF4-FFF2-40B4-BE49-F238E27FC236}">
                  <a16:creationId xmlns:a16="http://schemas.microsoft.com/office/drawing/2014/main" id="{8E31CE8F-AAA2-8548-AF7D-3BC0C532C6C4}"/>
                </a:ext>
              </a:extLst>
            </p:cNvPr>
            <p:cNvSpPr txBox="1"/>
            <p:nvPr/>
          </p:nvSpPr>
          <p:spPr>
            <a:xfrm>
              <a:off x="1125912" y="3921115"/>
              <a:ext cx="120898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das </a:t>
              </a:r>
              <a:r>
                <a:rPr lang="en-US" sz="2000" dirty="0" err="1">
                  <a:solidFill>
                    <a:schemeClr val="accent5">
                      <a:lumMod val="50000"/>
                    </a:schemeClr>
                  </a:solidFill>
                </a:rPr>
                <a:t>Holz</a:t>
              </a:r>
              <a:endParaRPr lang="en-US" sz="2000" dirty="0">
                <a:solidFill>
                  <a:schemeClr val="accent5">
                    <a:lumMod val="50000"/>
                  </a:schemeClr>
                </a:solidFill>
              </a:endParaRPr>
            </a:p>
          </p:txBody>
        </p:sp>
        <p:sp>
          <p:nvSpPr>
            <p:cNvPr id="122" name="TextBox 121">
              <a:extLst>
                <a:ext uri="{FF2B5EF4-FFF2-40B4-BE49-F238E27FC236}">
                  <a16:creationId xmlns:a16="http://schemas.microsoft.com/office/drawing/2014/main" id="{8534AB0A-3D78-9B4A-8AD8-A2E47F6A20F9}"/>
                </a:ext>
              </a:extLst>
            </p:cNvPr>
            <p:cNvSpPr txBox="1"/>
            <p:nvPr/>
          </p:nvSpPr>
          <p:spPr>
            <a:xfrm>
              <a:off x="3198631" y="3019258"/>
              <a:ext cx="1446230"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verdienen</a:t>
              </a:r>
              <a:endParaRPr lang="en-US" sz="2000" dirty="0">
                <a:solidFill>
                  <a:schemeClr val="accent5">
                    <a:lumMod val="50000"/>
                  </a:schemeClr>
                </a:solidFill>
              </a:endParaRPr>
            </a:p>
          </p:txBody>
        </p:sp>
        <p:sp>
          <p:nvSpPr>
            <p:cNvPr id="123" name="TextBox 122">
              <a:extLst>
                <a:ext uri="{FF2B5EF4-FFF2-40B4-BE49-F238E27FC236}">
                  <a16:creationId xmlns:a16="http://schemas.microsoft.com/office/drawing/2014/main" id="{48AA4E85-1A11-3B4B-A7E0-40970A22DE0A}"/>
                </a:ext>
              </a:extLst>
            </p:cNvPr>
            <p:cNvSpPr txBox="1"/>
            <p:nvPr/>
          </p:nvSpPr>
          <p:spPr>
            <a:xfrm>
              <a:off x="2742443" y="2004840"/>
              <a:ext cx="1303562"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erwarten</a:t>
              </a:r>
              <a:endParaRPr lang="en-US" sz="2000" dirty="0">
                <a:solidFill>
                  <a:schemeClr val="accent5">
                    <a:lumMod val="50000"/>
                  </a:schemeClr>
                </a:solidFill>
              </a:endParaRPr>
            </a:p>
          </p:txBody>
        </p:sp>
        <p:sp>
          <p:nvSpPr>
            <p:cNvPr id="124" name="TextBox 123">
              <a:extLst>
                <a:ext uri="{FF2B5EF4-FFF2-40B4-BE49-F238E27FC236}">
                  <a16:creationId xmlns:a16="http://schemas.microsoft.com/office/drawing/2014/main" id="{70574677-D995-9247-B005-602A16743757}"/>
                </a:ext>
              </a:extLst>
            </p:cNvPr>
            <p:cNvSpPr txBox="1"/>
            <p:nvPr/>
          </p:nvSpPr>
          <p:spPr>
            <a:xfrm>
              <a:off x="2962895" y="3666005"/>
              <a:ext cx="148309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Angriff</a:t>
              </a:r>
            </a:p>
          </p:txBody>
        </p:sp>
        <p:sp>
          <p:nvSpPr>
            <p:cNvPr id="125" name="TextBox 124">
              <a:extLst>
                <a:ext uri="{FF2B5EF4-FFF2-40B4-BE49-F238E27FC236}">
                  <a16:creationId xmlns:a16="http://schemas.microsoft.com/office/drawing/2014/main" id="{5D25D63E-54D8-504D-9644-DBB7058F29B2}"/>
                </a:ext>
              </a:extLst>
            </p:cNvPr>
            <p:cNvSpPr txBox="1"/>
            <p:nvPr/>
          </p:nvSpPr>
          <p:spPr>
            <a:xfrm>
              <a:off x="1943359" y="4596367"/>
              <a:ext cx="141577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Million</a:t>
              </a:r>
            </a:p>
          </p:txBody>
        </p:sp>
        <p:sp>
          <p:nvSpPr>
            <p:cNvPr id="126" name="TextBox 125">
              <a:extLst>
                <a:ext uri="{FF2B5EF4-FFF2-40B4-BE49-F238E27FC236}">
                  <a16:creationId xmlns:a16="http://schemas.microsoft.com/office/drawing/2014/main" id="{83F76E71-B0A9-3445-8737-B52EF5102561}"/>
                </a:ext>
              </a:extLst>
            </p:cNvPr>
            <p:cNvSpPr txBox="1"/>
            <p:nvPr/>
          </p:nvSpPr>
          <p:spPr>
            <a:xfrm>
              <a:off x="1456452" y="3118183"/>
              <a:ext cx="155844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das </a:t>
              </a:r>
              <a:r>
                <a:rPr lang="en-US" sz="2000" dirty="0" err="1">
                  <a:solidFill>
                    <a:schemeClr val="accent5">
                      <a:lumMod val="50000"/>
                    </a:schemeClr>
                  </a:solidFill>
                </a:rPr>
                <a:t>Gesetz</a:t>
              </a:r>
              <a:endParaRPr lang="en-US" sz="2000" dirty="0">
                <a:solidFill>
                  <a:schemeClr val="accent5">
                    <a:lumMod val="50000"/>
                  </a:schemeClr>
                </a:solidFill>
              </a:endParaRPr>
            </a:p>
          </p:txBody>
        </p:sp>
      </p:grpSp>
      <p:grpSp>
        <p:nvGrpSpPr>
          <p:cNvPr id="127" name="Group 126">
            <a:extLst>
              <a:ext uri="{FF2B5EF4-FFF2-40B4-BE49-F238E27FC236}">
                <a16:creationId xmlns:a16="http://schemas.microsoft.com/office/drawing/2014/main" id="{2DA22162-6C10-024D-94E4-443CCE55E873}"/>
              </a:ext>
            </a:extLst>
          </p:cNvPr>
          <p:cNvGrpSpPr/>
          <p:nvPr/>
        </p:nvGrpSpPr>
        <p:grpSpPr>
          <a:xfrm>
            <a:off x="6145285" y="1394514"/>
            <a:ext cx="4047214" cy="4046400"/>
            <a:chOff x="747423" y="1383526"/>
            <a:chExt cx="4047214" cy="4046400"/>
          </a:xfrm>
        </p:grpSpPr>
        <p:sp>
          <p:nvSpPr>
            <p:cNvPr id="128" name="Oval 127">
              <a:extLst>
                <a:ext uri="{FF2B5EF4-FFF2-40B4-BE49-F238E27FC236}">
                  <a16:creationId xmlns:a16="http://schemas.microsoft.com/office/drawing/2014/main" id="{7A7388C8-6401-904B-91DA-856FAFDF7302}"/>
                </a:ext>
              </a:extLst>
            </p:cNvPr>
            <p:cNvSpPr/>
            <p:nvPr/>
          </p:nvSpPr>
          <p:spPr>
            <a:xfrm>
              <a:off x="747423" y="1383526"/>
              <a:ext cx="4047214" cy="4046400"/>
            </a:xfrm>
            <a:prstGeom prst="ellipse">
              <a:avLst/>
            </a:prstGeom>
            <a:solidFill>
              <a:srgbClr val="A7E0F4"/>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3864904D-AB67-9844-8160-16195D557982}"/>
                </a:ext>
              </a:extLst>
            </p:cNvPr>
            <p:cNvSpPr txBox="1"/>
            <p:nvPr/>
          </p:nvSpPr>
          <p:spPr>
            <a:xfrm>
              <a:off x="2368204" y="2513737"/>
              <a:ext cx="17524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service, duty</a:t>
              </a:r>
            </a:p>
          </p:txBody>
        </p:sp>
        <p:sp>
          <p:nvSpPr>
            <p:cNvPr id="130" name="TextBox 129">
              <a:extLst>
                <a:ext uri="{FF2B5EF4-FFF2-40B4-BE49-F238E27FC236}">
                  <a16:creationId xmlns:a16="http://schemas.microsoft.com/office/drawing/2014/main" id="{12899D17-9AD7-044C-843D-E1D41727B029}"/>
                </a:ext>
              </a:extLst>
            </p:cNvPr>
            <p:cNvSpPr txBox="1"/>
            <p:nvPr/>
          </p:nvSpPr>
          <p:spPr>
            <a:xfrm>
              <a:off x="1043038" y="2654255"/>
              <a:ext cx="91082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wood</a:t>
              </a:r>
            </a:p>
          </p:txBody>
        </p:sp>
        <p:sp>
          <p:nvSpPr>
            <p:cNvPr id="131" name="TextBox 130">
              <a:extLst>
                <a:ext uri="{FF2B5EF4-FFF2-40B4-BE49-F238E27FC236}">
                  <a16:creationId xmlns:a16="http://schemas.microsoft.com/office/drawing/2014/main" id="{1B49255B-3626-7149-8A73-15F49478CA5F}"/>
                </a:ext>
              </a:extLst>
            </p:cNvPr>
            <p:cNvSpPr txBox="1"/>
            <p:nvPr/>
          </p:nvSpPr>
          <p:spPr>
            <a:xfrm>
              <a:off x="1095905" y="4047228"/>
              <a:ext cx="226696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appear, seem</a:t>
              </a:r>
            </a:p>
          </p:txBody>
        </p:sp>
        <p:sp>
          <p:nvSpPr>
            <p:cNvPr id="132" name="TextBox 131">
              <a:extLst>
                <a:ext uri="{FF2B5EF4-FFF2-40B4-BE49-F238E27FC236}">
                  <a16:creationId xmlns:a16="http://schemas.microsoft.com/office/drawing/2014/main" id="{F59FE28C-1774-5C4F-8946-60A9E1668813}"/>
                </a:ext>
              </a:extLst>
            </p:cNvPr>
            <p:cNvSpPr txBox="1"/>
            <p:nvPr/>
          </p:nvSpPr>
          <p:spPr>
            <a:xfrm>
              <a:off x="3564394" y="4060269"/>
              <a:ext cx="86594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guest</a:t>
              </a:r>
            </a:p>
          </p:txBody>
        </p:sp>
        <p:sp>
          <p:nvSpPr>
            <p:cNvPr id="133" name="TextBox 132">
              <a:extLst>
                <a:ext uri="{FF2B5EF4-FFF2-40B4-BE49-F238E27FC236}">
                  <a16:creationId xmlns:a16="http://schemas.microsoft.com/office/drawing/2014/main" id="{8A8C1C8D-87CD-0B4B-BABE-422DA1423FFA}"/>
                </a:ext>
              </a:extLst>
            </p:cNvPr>
            <p:cNvSpPr txBox="1"/>
            <p:nvPr/>
          </p:nvSpPr>
          <p:spPr>
            <a:xfrm>
              <a:off x="1907567" y="1874649"/>
              <a:ext cx="139493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a:t>
              </a:r>
            </a:p>
          </p:txBody>
        </p:sp>
        <p:sp>
          <p:nvSpPr>
            <p:cNvPr id="134" name="TextBox 133">
              <a:extLst>
                <a:ext uri="{FF2B5EF4-FFF2-40B4-BE49-F238E27FC236}">
                  <a16:creationId xmlns:a16="http://schemas.microsoft.com/office/drawing/2014/main" id="{AA558048-F02E-5348-BA57-2E663DA08390}"/>
                </a:ext>
              </a:extLst>
            </p:cNvPr>
            <p:cNvSpPr txBox="1"/>
            <p:nvPr/>
          </p:nvSpPr>
          <p:spPr>
            <a:xfrm>
              <a:off x="1759603" y="4676909"/>
              <a:ext cx="194957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grab, grasp</a:t>
              </a:r>
            </a:p>
          </p:txBody>
        </p:sp>
        <p:sp>
          <p:nvSpPr>
            <p:cNvPr id="135" name="TextBox 134">
              <a:extLst>
                <a:ext uri="{FF2B5EF4-FFF2-40B4-BE49-F238E27FC236}">
                  <a16:creationId xmlns:a16="http://schemas.microsoft.com/office/drawing/2014/main" id="{F873A30D-8DD7-B14D-885F-C5797A2A5CAA}"/>
                </a:ext>
              </a:extLst>
            </p:cNvPr>
            <p:cNvSpPr txBox="1"/>
            <p:nvPr/>
          </p:nvSpPr>
          <p:spPr>
            <a:xfrm>
              <a:off x="3421738" y="3330926"/>
              <a:ext cx="107914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lead</a:t>
              </a:r>
            </a:p>
          </p:txBody>
        </p:sp>
        <p:sp>
          <p:nvSpPr>
            <p:cNvPr id="136" name="TextBox 135">
              <a:extLst>
                <a:ext uri="{FF2B5EF4-FFF2-40B4-BE49-F238E27FC236}">
                  <a16:creationId xmlns:a16="http://schemas.microsoft.com/office/drawing/2014/main" id="{46FD8A90-FDD5-D344-9B9E-09D1CE6E392E}"/>
                </a:ext>
              </a:extLst>
            </p:cNvPr>
            <p:cNvSpPr txBox="1"/>
            <p:nvPr/>
          </p:nvSpPr>
          <p:spPr>
            <a:xfrm>
              <a:off x="1258788" y="3330817"/>
              <a:ext cx="178766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where…from</a:t>
              </a:r>
            </a:p>
          </p:txBody>
        </p:sp>
      </p:grpSp>
      <p:grpSp>
        <p:nvGrpSpPr>
          <p:cNvPr id="147" name="Group 146">
            <a:extLst>
              <a:ext uri="{FF2B5EF4-FFF2-40B4-BE49-F238E27FC236}">
                <a16:creationId xmlns:a16="http://schemas.microsoft.com/office/drawing/2014/main" id="{6A6A6640-089B-6640-A2F6-956B9CD58A69}"/>
              </a:ext>
            </a:extLst>
          </p:cNvPr>
          <p:cNvGrpSpPr/>
          <p:nvPr/>
        </p:nvGrpSpPr>
        <p:grpSpPr>
          <a:xfrm>
            <a:off x="6145285" y="1387428"/>
            <a:ext cx="4047214" cy="4046400"/>
            <a:chOff x="747423" y="1383526"/>
            <a:chExt cx="4047214" cy="4046400"/>
          </a:xfrm>
        </p:grpSpPr>
        <p:sp>
          <p:nvSpPr>
            <p:cNvPr id="148" name="Oval 147">
              <a:extLst>
                <a:ext uri="{FF2B5EF4-FFF2-40B4-BE49-F238E27FC236}">
                  <a16:creationId xmlns:a16="http://schemas.microsoft.com/office/drawing/2014/main" id="{7350AA37-6D03-4142-9AF9-E9828CFEC782}"/>
                </a:ext>
              </a:extLst>
            </p:cNvPr>
            <p:cNvSpPr/>
            <p:nvPr/>
          </p:nvSpPr>
          <p:spPr>
            <a:xfrm>
              <a:off x="747423" y="1383526"/>
              <a:ext cx="4047214" cy="4046400"/>
            </a:xfrm>
            <a:prstGeom prst="ellipse">
              <a:avLst/>
            </a:prstGeom>
            <a:solidFill>
              <a:srgbClr val="A7E0F4"/>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a:extLst>
                <a:ext uri="{FF2B5EF4-FFF2-40B4-BE49-F238E27FC236}">
                  <a16:creationId xmlns:a16="http://schemas.microsoft.com/office/drawing/2014/main" id="{A350A4E0-BE33-114C-B76C-CA2F2DA46102}"/>
                </a:ext>
              </a:extLst>
            </p:cNvPr>
            <p:cNvSpPr txBox="1"/>
            <p:nvPr/>
          </p:nvSpPr>
          <p:spPr>
            <a:xfrm>
              <a:off x="2936348" y="2729064"/>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free time</a:t>
              </a:r>
            </a:p>
          </p:txBody>
        </p:sp>
        <p:sp>
          <p:nvSpPr>
            <p:cNvPr id="150" name="TextBox 149">
              <a:extLst>
                <a:ext uri="{FF2B5EF4-FFF2-40B4-BE49-F238E27FC236}">
                  <a16:creationId xmlns:a16="http://schemas.microsoft.com/office/drawing/2014/main" id="{CF8E2D50-94F3-0341-B487-AE528592D10E}"/>
                </a:ext>
              </a:extLst>
            </p:cNvPr>
            <p:cNvSpPr txBox="1"/>
            <p:nvPr/>
          </p:nvSpPr>
          <p:spPr>
            <a:xfrm>
              <a:off x="1043038" y="2654255"/>
              <a:ext cx="1636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wall (inside)</a:t>
              </a:r>
            </a:p>
          </p:txBody>
        </p:sp>
        <p:sp>
          <p:nvSpPr>
            <p:cNvPr id="151" name="TextBox 150">
              <a:extLst>
                <a:ext uri="{FF2B5EF4-FFF2-40B4-BE49-F238E27FC236}">
                  <a16:creationId xmlns:a16="http://schemas.microsoft.com/office/drawing/2014/main" id="{4859E78A-81D2-664E-A5B1-EA2F51F50740}"/>
                </a:ext>
              </a:extLst>
            </p:cNvPr>
            <p:cNvSpPr txBox="1"/>
            <p:nvPr/>
          </p:nvSpPr>
          <p:spPr>
            <a:xfrm>
              <a:off x="1117677" y="3807742"/>
              <a:ext cx="108555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earn</a:t>
              </a:r>
            </a:p>
          </p:txBody>
        </p:sp>
        <p:sp>
          <p:nvSpPr>
            <p:cNvPr id="152" name="TextBox 151">
              <a:extLst>
                <a:ext uri="{FF2B5EF4-FFF2-40B4-BE49-F238E27FC236}">
                  <a16:creationId xmlns:a16="http://schemas.microsoft.com/office/drawing/2014/main" id="{B971D89C-F982-DD44-ADD0-8BF5D8942CFC}"/>
                </a:ext>
              </a:extLst>
            </p:cNvPr>
            <p:cNvSpPr txBox="1"/>
            <p:nvPr/>
          </p:nvSpPr>
          <p:spPr>
            <a:xfrm>
              <a:off x="1409338" y="4305726"/>
              <a:ext cx="2821606"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promise, promising</a:t>
              </a:r>
            </a:p>
          </p:txBody>
        </p:sp>
        <p:sp>
          <p:nvSpPr>
            <p:cNvPr id="153" name="TextBox 152">
              <a:extLst>
                <a:ext uri="{FF2B5EF4-FFF2-40B4-BE49-F238E27FC236}">
                  <a16:creationId xmlns:a16="http://schemas.microsoft.com/office/drawing/2014/main" id="{B603BFB5-5140-A148-AE1C-F4AF4F4279B8}"/>
                </a:ext>
              </a:extLst>
            </p:cNvPr>
            <p:cNvSpPr txBox="1"/>
            <p:nvPr/>
          </p:nvSpPr>
          <p:spPr>
            <a:xfrm>
              <a:off x="1907567" y="1874649"/>
              <a:ext cx="135966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thousand</a:t>
              </a:r>
            </a:p>
          </p:txBody>
        </p:sp>
        <p:sp>
          <p:nvSpPr>
            <p:cNvPr id="154" name="TextBox 153">
              <a:extLst>
                <a:ext uri="{FF2B5EF4-FFF2-40B4-BE49-F238E27FC236}">
                  <a16:creationId xmlns:a16="http://schemas.microsoft.com/office/drawing/2014/main" id="{F8D34A1A-EF4D-F849-AD6F-057B0A3A1A88}"/>
                </a:ext>
              </a:extLst>
            </p:cNvPr>
            <p:cNvSpPr txBox="1"/>
            <p:nvPr/>
          </p:nvSpPr>
          <p:spPr>
            <a:xfrm>
              <a:off x="2494683" y="3751622"/>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relatively</a:t>
              </a:r>
            </a:p>
          </p:txBody>
        </p:sp>
        <p:sp>
          <p:nvSpPr>
            <p:cNvPr id="155" name="TextBox 154">
              <a:extLst>
                <a:ext uri="{FF2B5EF4-FFF2-40B4-BE49-F238E27FC236}">
                  <a16:creationId xmlns:a16="http://schemas.microsoft.com/office/drawing/2014/main" id="{41DD8852-50AB-0A45-BDE8-C316D882CA48}"/>
                </a:ext>
              </a:extLst>
            </p:cNvPr>
            <p:cNvSpPr txBox="1"/>
            <p:nvPr/>
          </p:nvSpPr>
          <p:spPr>
            <a:xfrm>
              <a:off x="2224310" y="4846313"/>
              <a:ext cx="115127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if, when</a:t>
              </a:r>
            </a:p>
          </p:txBody>
        </p:sp>
        <p:sp>
          <p:nvSpPr>
            <p:cNvPr id="156" name="TextBox 155">
              <a:extLst>
                <a:ext uri="{FF2B5EF4-FFF2-40B4-BE49-F238E27FC236}">
                  <a16:creationId xmlns:a16="http://schemas.microsoft.com/office/drawing/2014/main" id="{35E0BE38-2784-D146-BA60-04009636906D}"/>
                </a:ext>
              </a:extLst>
            </p:cNvPr>
            <p:cNvSpPr txBox="1"/>
            <p:nvPr/>
          </p:nvSpPr>
          <p:spPr>
            <a:xfrm>
              <a:off x="1814713" y="3234298"/>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grpSp>
      <p:grpSp>
        <p:nvGrpSpPr>
          <p:cNvPr id="157" name="Group 156">
            <a:extLst>
              <a:ext uri="{FF2B5EF4-FFF2-40B4-BE49-F238E27FC236}">
                <a16:creationId xmlns:a16="http://schemas.microsoft.com/office/drawing/2014/main" id="{7CC7637B-CDF6-EC4C-9A2E-143481A6CDA6}"/>
              </a:ext>
            </a:extLst>
          </p:cNvPr>
          <p:cNvGrpSpPr/>
          <p:nvPr/>
        </p:nvGrpSpPr>
        <p:grpSpPr>
          <a:xfrm>
            <a:off x="6145285" y="1397980"/>
            <a:ext cx="4047214" cy="4046400"/>
            <a:chOff x="747423" y="1383526"/>
            <a:chExt cx="4047214" cy="4046400"/>
          </a:xfrm>
        </p:grpSpPr>
        <p:sp>
          <p:nvSpPr>
            <p:cNvPr id="158" name="Oval 157">
              <a:extLst>
                <a:ext uri="{FF2B5EF4-FFF2-40B4-BE49-F238E27FC236}">
                  <a16:creationId xmlns:a16="http://schemas.microsoft.com/office/drawing/2014/main" id="{AE02B8C9-0257-FD46-B85A-0DE7B173D80C}"/>
                </a:ext>
              </a:extLst>
            </p:cNvPr>
            <p:cNvSpPr/>
            <p:nvPr/>
          </p:nvSpPr>
          <p:spPr>
            <a:xfrm>
              <a:off x="747423" y="1383526"/>
              <a:ext cx="4047214" cy="4046400"/>
            </a:xfrm>
            <a:prstGeom prst="ellipse">
              <a:avLst/>
            </a:prstGeom>
            <a:solidFill>
              <a:srgbClr val="A7E0F4"/>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a:extLst>
                <a:ext uri="{FF2B5EF4-FFF2-40B4-BE49-F238E27FC236}">
                  <a16:creationId xmlns:a16="http://schemas.microsoft.com/office/drawing/2014/main" id="{B14E547F-8682-6E40-8084-7F0D849826E1}"/>
                </a:ext>
              </a:extLst>
            </p:cNvPr>
            <p:cNvSpPr txBox="1"/>
            <p:nvPr/>
          </p:nvSpPr>
          <p:spPr>
            <a:xfrm>
              <a:off x="2794833" y="2620207"/>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sp>
          <p:nvSpPr>
            <p:cNvPr id="160" name="TextBox 159">
              <a:extLst>
                <a:ext uri="{FF2B5EF4-FFF2-40B4-BE49-F238E27FC236}">
                  <a16:creationId xmlns:a16="http://schemas.microsoft.com/office/drawing/2014/main" id="{C40738A0-5A7D-CC42-BCB9-5B2D1E31BEBF}"/>
                </a:ext>
              </a:extLst>
            </p:cNvPr>
            <p:cNvSpPr txBox="1"/>
            <p:nvPr/>
          </p:nvSpPr>
          <p:spPr>
            <a:xfrm>
              <a:off x="1043038" y="2654255"/>
              <a:ext cx="60305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per</a:t>
              </a:r>
            </a:p>
          </p:txBody>
        </p:sp>
        <p:sp>
          <p:nvSpPr>
            <p:cNvPr id="161" name="TextBox 160">
              <a:extLst>
                <a:ext uri="{FF2B5EF4-FFF2-40B4-BE49-F238E27FC236}">
                  <a16:creationId xmlns:a16="http://schemas.microsoft.com/office/drawing/2014/main" id="{039AE04F-E72D-154C-8AF6-1DF08E97CFB6}"/>
                </a:ext>
              </a:extLst>
            </p:cNvPr>
            <p:cNvSpPr txBox="1"/>
            <p:nvPr/>
          </p:nvSpPr>
          <p:spPr>
            <a:xfrm>
              <a:off x="1115424" y="3818628"/>
              <a:ext cx="332815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celebrate, celebrating</a:t>
              </a:r>
            </a:p>
          </p:txBody>
        </p:sp>
        <p:sp>
          <p:nvSpPr>
            <p:cNvPr id="162" name="TextBox 161">
              <a:extLst>
                <a:ext uri="{FF2B5EF4-FFF2-40B4-BE49-F238E27FC236}">
                  <a16:creationId xmlns:a16="http://schemas.microsoft.com/office/drawing/2014/main" id="{4C1AE17F-A7E6-0A4F-B23A-F9F58110A65E}"/>
                </a:ext>
              </a:extLst>
            </p:cNvPr>
            <p:cNvSpPr txBox="1"/>
            <p:nvPr/>
          </p:nvSpPr>
          <p:spPr>
            <a:xfrm>
              <a:off x="3442495" y="4387792"/>
              <a:ext cx="55976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fire</a:t>
              </a:r>
            </a:p>
          </p:txBody>
        </p:sp>
        <p:sp>
          <p:nvSpPr>
            <p:cNvPr id="163" name="TextBox 162">
              <a:extLst>
                <a:ext uri="{FF2B5EF4-FFF2-40B4-BE49-F238E27FC236}">
                  <a16:creationId xmlns:a16="http://schemas.microsoft.com/office/drawing/2014/main" id="{423EF927-EFA7-8B4D-B03E-A691D0406FA1}"/>
                </a:ext>
              </a:extLst>
            </p:cNvPr>
            <p:cNvSpPr txBox="1"/>
            <p:nvPr/>
          </p:nvSpPr>
          <p:spPr>
            <a:xfrm>
              <a:off x="1409338" y="2048820"/>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hang, be hanging</a:t>
              </a:r>
            </a:p>
          </p:txBody>
        </p:sp>
        <p:sp>
          <p:nvSpPr>
            <p:cNvPr id="164" name="TextBox 163">
              <a:extLst>
                <a:ext uri="{FF2B5EF4-FFF2-40B4-BE49-F238E27FC236}">
                  <a16:creationId xmlns:a16="http://schemas.microsoft.com/office/drawing/2014/main" id="{A9CCDE75-0993-CD4B-BC0D-9A4ED24B4A8D}"/>
                </a:ext>
              </a:extLst>
            </p:cNvPr>
            <p:cNvSpPr txBox="1"/>
            <p:nvPr/>
          </p:nvSpPr>
          <p:spPr>
            <a:xfrm>
              <a:off x="1409338" y="4338245"/>
              <a:ext cx="182133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according to</a:t>
              </a:r>
            </a:p>
          </p:txBody>
        </p:sp>
        <p:sp>
          <p:nvSpPr>
            <p:cNvPr id="165" name="TextBox 164">
              <a:extLst>
                <a:ext uri="{FF2B5EF4-FFF2-40B4-BE49-F238E27FC236}">
                  <a16:creationId xmlns:a16="http://schemas.microsoft.com/office/drawing/2014/main" id="{515E75F0-105A-C84F-AAC2-29A93651937C}"/>
                </a:ext>
              </a:extLst>
            </p:cNvPr>
            <p:cNvSpPr txBox="1"/>
            <p:nvPr/>
          </p:nvSpPr>
          <p:spPr>
            <a:xfrm>
              <a:off x="2202538" y="4878970"/>
              <a:ext cx="111280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training</a:t>
              </a:r>
            </a:p>
          </p:txBody>
        </p:sp>
        <p:sp>
          <p:nvSpPr>
            <p:cNvPr id="166" name="TextBox 165">
              <a:extLst>
                <a:ext uri="{FF2B5EF4-FFF2-40B4-BE49-F238E27FC236}">
                  <a16:creationId xmlns:a16="http://schemas.microsoft.com/office/drawing/2014/main" id="{BA3F0F27-2D40-1349-82E3-843DC08358A2}"/>
                </a:ext>
              </a:extLst>
            </p:cNvPr>
            <p:cNvSpPr txBox="1"/>
            <p:nvPr/>
          </p:nvSpPr>
          <p:spPr>
            <a:xfrm>
              <a:off x="1249441" y="3226462"/>
              <a:ext cx="21707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serve, serving</a:t>
              </a:r>
            </a:p>
          </p:txBody>
        </p:sp>
      </p:grpSp>
      <p:grpSp>
        <p:nvGrpSpPr>
          <p:cNvPr id="167" name="Group 166">
            <a:extLst>
              <a:ext uri="{FF2B5EF4-FFF2-40B4-BE49-F238E27FC236}">
                <a16:creationId xmlns:a16="http://schemas.microsoft.com/office/drawing/2014/main" id="{E729A34C-181B-7C45-AE73-39C81F65E041}"/>
              </a:ext>
            </a:extLst>
          </p:cNvPr>
          <p:cNvGrpSpPr/>
          <p:nvPr/>
        </p:nvGrpSpPr>
        <p:grpSpPr>
          <a:xfrm>
            <a:off x="6145285" y="1405800"/>
            <a:ext cx="4047214" cy="4046400"/>
            <a:chOff x="747423" y="1383526"/>
            <a:chExt cx="4047214" cy="4046400"/>
          </a:xfrm>
        </p:grpSpPr>
        <p:sp>
          <p:nvSpPr>
            <p:cNvPr id="168" name="Oval 167">
              <a:extLst>
                <a:ext uri="{FF2B5EF4-FFF2-40B4-BE49-F238E27FC236}">
                  <a16:creationId xmlns:a16="http://schemas.microsoft.com/office/drawing/2014/main" id="{E9634967-84B5-DA45-9754-0CA12C27205F}"/>
                </a:ext>
              </a:extLst>
            </p:cNvPr>
            <p:cNvSpPr/>
            <p:nvPr/>
          </p:nvSpPr>
          <p:spPr>
            <a:xfrm>
              <a:off x="747423" y="1383526"/>
              <a:ext cx="4047214" cy="4046400"/>
            </a:xfrm>
            <a:prstGeom prst="ellipse">
              <a:avLst/>
            </a:prstGeom>
            <a:solidFill>
              <a:srgbClr val="A7E0F4"/>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TextBox 168">
              <a:extLst>
                <a:ext uri="{FF2B5EF4-FFF2-40B4-BE49-F238E27FC236}">
                  <a16:creationId xmlns:a16="http://schemas.microsoft.com/office/drawing/2014/main" id="{A4DD3D76-435E-2D42-95D9-0B4071C5E185}"/>
                </a:ext>
              </a:extLst>
            </p:cNvPr>
            <p:cNvSpPr txBox="1"/>
            <p:nvPr/>
          </p:nvSpPr>
          <p:spPr>
            <a:xfrm>
              <a:off x="1836891" y="2652864"/>
              <a:ext cx="273504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you, her, to her, their</a:t>
              </a:r>
            </a:p>
          </p:txBody>
        </p:sp>
        <p:sp>
          <p:nvSpPr>
            <p:cNvPr id="170" name="TextBox 169">
              <a:extLst>
                <a:ext uri="{FF2B5EF4-FFF2-40B4-BE49-F238E27FC236}">
                  <a16:creationId xmlns:a16="http://schemas.microsoft.com/office/drawing/2014/main" id="{5C9E2818-D1DD-0642-81C8-6F5AA722B1C4}"/>
                </a:ext>
              </a:extLst>
            </p:cNvPr>
            <p:cNvSpPr txBox="1"/>
            <p:nvPr/>
          </p:nvSpPr>
          <p:spPr>
            <a:xfrm>
              <a:off x="3024239" y="1946683"/>
              <a:ext cx="889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billion</a:t>
              </a:r>
            </a:p>
          </p:txBody>
        </p:sp>
        <p:sp>
          <p:nvSpPr>
            <p:cNvPr id="171" name="TextBox 170">
              <a:extLst>
                <a:ext uri="{FF2B5EF4-FFF2-40B4-BE49-F238E27FC236}">
                  <a16:creationId xmlns:a16="http://schemas.microsoft.com/office/drawing/2014/main" id="{821FE918-2955-484B-A722-091FD9A77110}"/>
                </a:ext>
              </a:extLst>
            </p:cNvPr>
            <p:cNvSpPr txBox="1"/>
            <p:nvPr/>
          </p:nvSpPr>
          <p:spPr>
            <a:xfrm>
              <a:off x="1117677" y="3807742"/>
              <a:ext cx="79701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data</a:t>
              </a:r>
            </a:p>
          </p:txBody>
        </p:sp>
        <p:sp>
          <p:nvSpPr>
            <p:cNvPr id="172" name="TextBox 171">
              <a:extLst>
                <a:ext uri="{FF2B5EF4-FFF2-40B4-BE49-F238E27FC236}">
                  <a16:creationId xmlns:a16="http://schemas.microsoft.com/office/drawing/2014/main" id="{68DC286F-938E-EB41-9091-4428C7605583}"/>
                </a:ext>
              </a:extLst>
            </p:cNvPr>
            <p:cNvSpPr txBox="1"/>
            <p:nvPr/>
          </p:nvSpPr>
          <p:spPr>
            <a:xfrm>
              <a:off x="3486037" y="3331878"/>
              <a:ext cx="9124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on, at</a:t>
              </a:r>
            </a:p>
          </p:txBody>
        </p:sp>
        <p:sp>
          <p:nvSpPr>
            <p:cNvPr id="173" name="TextBox 172">
              <a:extLst>
                <a:ext uri="{FF2B5EF4-FFF2-40B4-BE49-F238E27FC236}">
                  <a16:creationId xmlns:a16="http://schemas.microsoft.com/office/drawing/2014/main" id="{FFC95C0C-6D43-E346-AFA9-337171DC033B}"/>
                </a:ext>
              </a:extLst>
            </p:cNvPr>
            <p:cNvSpPr txBox="1"/>
            <p:nvPr/>
          </p:nvSpPr>
          <p:spPr>
            <a:xfrm>
              <a:off x="1907567" y="1874649"/>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sp>
          <p:nvSpPr>
            <p:cNvPr id="174" name="TextBox 173">
              <a:extLst>
                <a:ext uri="{FF2B5EF4-FFF2-40B4-BE49-F238E27FC236}">
                  <a16:creationId xmlns:a16="http://schemas.microsoft.com/office/drawing/2014/main" id="{FD051DBE-D7B1-FB48-ACB2-6F003E9C6F8E}"/>
                </a:ext>
              </a:extLst>
            </p:cNvPr>
            <p:cNvSpPr txBox="1"/>
            <p:nvPr/>
          </p:nvSpPr>
          <p:spPr>
            <a:xfrm>
              <a:off x="2277891" y="3902816"/>
              <a:ext cx="1636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wall (inside)</a:t>
              </a:r>
            </a:p>
          </p:txBody>
        </p:sp>
        <p:sp>
          <p:nvSpPr>
            <p:cNvPr id="175" name="TextBox 174">
              <a:extLst>
                <a:ext uri="{FF2B5EF4-FFF2-40B4-BE49-F238E27FC236}">
                  <a16:creationId xmlns:a16="http://schemas.microsoft.com/office/drawing/2014/main" id="{59D1081A-2C1B-034E-918D-473014C36146}"/>
                </a:ext>
              </a:extLst>
            </p:cNvPr>
            <p:cNvSpPr txBox="1"/>
            <p:nvPr/>
          </p:nvSpPr>
          <p:spPr>
            <a:xfrm>
              <a:off x="1409338" y="4400377"/>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enterprise, company</a:t>
              </a:r>
            </a:p>
          </p:txBody>
        </p:sp>
        <p:sp>
          <p:nvSpPr>
            <p:cNvPr id="176" name="TextBox 175">
              <a:extLst>
                <a:ext uri="{FF2B5EF4-FFF2-40B4-BE49-F238E27FC236}">
                  <a16:creationId xmlns:a16="http://schemas.microsoft.com/office/drawing/2014/main" id="{257228F1-AA71-3048-A666-B1D3F8BC8639}"/>
                </a:ext>
              </a:extLst>
            </p:cNvPr>
            <p:cNvSpPr txBox="1"/>
            <p:nvPr/>
          </p:nvSpPr>
          <p:spPr>
            <a:xfrm>
              <a:off x="1782178" y="3206671"/>
              <a:ext cx="110158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against</a:t>
              </a:r>
            </a:p>
          </p:txBody>
        </p:sp>
      </p:grpSp>
      <p:grpSp>
        <p:nvGrpSpPr>
          <p:cNvPr id="177" name="Group 176">
            <a:extLst>
              <a:ext uri="{FF2B5EF4-FFF2-40B4-BE49-F238E27FC236}">
                <a16:creationId xmlns:a16="http://schemas.microsoft.com/office/drawing/2014/main" id="{654FF1B5-87B2-4A4D-8F91-8633B91875F4}"/>
              </a:ext>
            </a:extLst>
          </p:cNvPr>
          <p:cNvGrpSpPr/>
          <p:nvPr/>
        </p:nvGrpSpPr>
        <p:grpSpPr>
          <a:xfrm>
            <a:off x="742222" y="1405800"/>
            <a:ext cx="4047214" cy="4046400"/>
            <a:chOff x="747423" y="1383526"/>
            <a:chExt cx="4047214" cy="4046400"/>
          </a:xfrm>
        </p:grpSpPr>
        <p:sp>
          <p:nvSpPr>
            <p:cNvPr id="178" name="Oval 177">
              <a:extLst>
                <a:ext uri="{FF2B5EF4-FFF2-40B4-BE49-F238E27FC236}">
                  <a16:creationId xmlns:a16="http://schemas.microsoft.com/office/drawing/2014/main" id="{748AB4AB-AC96-2342-A3E2-0C3AE2ED7826}"/>
                </a:ext>
              </a:extLst>
            </p:cNvPr>
            <p:cNvSpPr/>
            <p:nvPr/>
          </p:nvSpPr>
          <p:spPr>
            <a:xfrm>
              <a:off x="747423" y="1383526"/>
              <a:ext cx="4047214" cy="4046400"/>
            </a:xfrm>
            <a:prstGeom prst="ellipse">
              <a:avLst/>
            </a:prstGeom>
            <a:solidFill>
              <a:srgbClr val="92D050"/>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TextBox 178">
              <a:extLst>
                <a:ext uri="{FF2B5EF4-FFF2-40B4-BE49-F238E27FC236}">
                  <a16:creationId xmlns:a16="http://schemas.microsoft.com/office/drawing/2014/main" id="{502FE2E7-C83D-304E-AC8D-6AB362E38E0D}"/>
                </a:ext>
              </a:extLst>
            </p:cNvPr>
            <p:cNvSpPr txBox="1"/>
            <p:nvPr/>
          </p:nvSpPr>
          <p:spPr>
            <a:xfrm>
              <a:off x="1852961" y="1803272"/>
              <a:ext cx="1306768"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scheinen</a:t>
              </a:r>
              <a:endParaRPr lang="en-US" sz="2000" dirty="0">
                <a:solidFill>
                  <a:schemeClr val="accent5">
                    <a:lumMod val="50000"/>
                  </a:schemeClr>
                </a:solidFill>
              </a:endParaRPr>
            </a:p>
          </p:txBody>
        </p:sp>
        <p:sp>
          <p:nvSpPr>
            <p:cNvPr id="180" name="TextBox 179">
              <a:extLst>
                <a:ext uri="{FF2B5EF4-FFF2-40B4-BE49-F238E27FC236}">
                  <a16:creationId xmlns:a16="http://schemas.microsoft.com/office/drawing/2014/main" id="{B41AC4E9-B30B-EC44-8218-F193E96A517E}"/>
                </a:ext>
              </a:extLst>
            </p:cNvPr>
            <p:cNvSpPr txBox="1"/>
            <p:nvPr/>
          </p:nvSpPr>
          <p:spPr>
            <a:xfrm>
              <a:off x="988032" y="2534552"/>
              <a:ext cx="121379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Euro</a:t>
              </a:r>
            </a:p>
          </p:txBody>
        </p:sp>
        <p:sp>
          <p:nvSpPr>
            <p:cNvPr id="181" name="TextBox 180">
              <a:extLst>
                <a:ext uri="{FF2B5EF4-FFF2-40B4-BE49-F238E27FC236}">
                  <a16:creationId xmlns:a16="http://schemas.microsoft.com/office/drawing/2014/main" id="{72E5CCAA-58B1-144B-94F8-CC4DB57D0BBB}"/>
                </a:ext>
              </a:extLst>
            </p:cNvPr>
            <p:cNvSpPr txBox="1"/>
            <p:nvPr/>
          </p:nvSpPr>
          <p:spPr>
            <a:xfrm>
              <a:off x="1168115" y="3738235"/>
              <a:ext cx="126028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Gast</a:t>
              </a:r>
            </a:p>
          </p:txBody>
        </p:sp>
        <p:sp>
          <p:nvSpPr>
            <p:cNvPr id="182" name="TextBox 181">
              <a:extLst>
                <a:ext uri="{FF2B5EF4-FFF2-40B4-BE49-F238E27FC236}">
                  <a16:creationId xmlns:a16="http://schemas.microsoft.com/office/drawing/2014/main" id="{F021C124-F351-6842-9010-E3AAE5ADEBC1}"/>
                </a:ext>
              </a:extLst>
            </p:cNvPr>
            <p:cNvSpPr txBox="1"/>
            <p:nvPr/>
          </p:nvSpPr>
          <p:spPr>
            <a:xfrm>
              <a:off x="3201902" y="2898894"/>
              <a:ext cx="1314784"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sammeln</a:t>
              </a:r>
              <a:endParaRPr lang="en-US" sz="2000" dirty="0">
                <a:solidFill>
                  <a:schemeClr val="accent5">
                    <a:lumMod val="50000"/>
                  </a:schemeClr>
                </a:solidFill>
              </a:endParaRPr>
            </a:p>
          </p:txBody>
        </p:sp>
        <p:sp>
          <p:nvSpPr>
            <p:cNvPr id="183" name="TextBox 182">
              <a:extLst>
                <a:ext uri="{FF2B5EF4-FFF2-40B4-BE49-F238E27FC236}">
                  <a16:creationId xmlns:a16="http://schemas.microsoft.com/office/drawing/2014/main" id="{4794EA47-300C-FA4B-9C1D-A9B0DD3CD7D9}"/>
                </a:ext>
              </a:extLst>
            </p:cNvPr>
            <p:cNvSpPr txBox="1"/>
            <p:nvPr/>
          </p:nvSpPr>
          <p:spPr>
            <a:xfrm>
              <a:off x="2823544" y="2338022"/>
              <a:ext cx="934871"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relativ</a:t>
              </a:r>
              <a:endParaRPr lang="en-US" sz="2000" dirty="0">
                <a:solidFill>
                  <a:schemeClr val="accent5">
                    <a:lumMod val="50000"/>
                  </a:schemeClr>
                </a:solidFill>
              </a:endParaRPr>
            </a:p>
          </p:txBody>
        </p:sp>
        <p:sp>
          <p:nvSpPr>
            <p:cNvPr id="184" name="TextBox 183">
              <a:extLst>
                <a:ext uri="{FF2B5EF4-FFF2-40B4-BE49-F238E27FC236}">
                  <a16:creationId xmlns:a16="http://schemas.microsoft.com/office/drawing/2014/main" id="{9E31635B-84D4-6147-A6BD-03E5BFD073DD}"/>
                </a:ext>
              </a:extLst>
            </p:cNvPr>
            <p:cNvSpPr txBox="1"/>
            <p:nvPr/>
          </p:nvSpPr>
          <p:spPr>
            <a:xfrm>
              <a:off x="2939041" y="4262353"/>
              <a:ext cx="962123"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fassen</a:t>
              </a:r>
              <a:endParaRPr lang="en-US" sz="2000" dirty="0">
                <a:solidFill>
                  <a:schemeClr val="accent5">
                    <a:lumMod val="50000"/>
                  </a:schemeClr>
                </a:solidFill>
              </a:endParaRPr>
            </a:p>
          </p:txBody>
        </p:sp>
        <p:sp>
          <p:nvSpPr>
            <p:cNvPr id="185" name="TextBox 184">
              <a:extLst>
                <a:ext uri="{FF2B5EF4-FFF2-40B4-BE49-F238E27FC236}">
                  <a16:creationId xmlns:a16="http://schemas.microsoft.com/office/drawing/2014/main" id="{38DD60E8-7487-744F-803C-726F26F51D3B}"/>
                </a:ext>
              </a:extLst>
            </p:cNvPr>
            <p:cNvSpPr txBox="1"/>
            <p:nvPr/>
          </p:nvSpPr>
          <p:spPr>
            <a:xfrm>
              <a:off x="1943359" y="4596367"/>
              <a:ext cx="966931"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woher</a:t>
              </a:r>
              <a:endParaRPr lang="en-US" sz="2000" dirty="0">
                <a:solidFill>
                  <a:schemeClr val="accent5">
                    <a:lumMod val="50000"/>
                  </a:schemeClr>
                </a:solidFill>
              </a:endParaRPr>
            </a:p>
          </p:txBody>
        </p:sp>
        <p:sp>
          <p:nvSpPr>
            <p:cNvPr id="186" name="TextBox 185">
              <a:extLst>
                <a:ext uri="{FF2B5EF4-FFF2-40B4-BE49-F238E27FC236}">
                  <a16:creationId xmlns:a16="http://schemas.microsoft.com/office/drawing/2014/main" id="{098AE338-3475-014B-9A38-399C46D64338}"/>
                </a:ext>
              </a:extLst>
            </p:cNvPr>
            <p:cNvSpPr txBox="1"/>
            <p:nvPr/>
          </p:nvSpPr>
          <p:spPr>
            <a:xfrm>
              <a:off x="1666888" y="3090819"/>
              <a:ext cx="142539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a:t>
              </a:r>
              <a:r>
                <a:rPr lang="en-US" sz="2000" dirty="0" err="1">
                  <a:solidFill>
                    <a:schemeClr val="accent5">
                      <a:lumMod val="50000"/>
                    </a:schemeClr>
                  </a:solidFill>
                </a:rPr>
                <a:t>Daten</a:t>
              </a:r>
              <a:endParaRPr lang="en-US" sz="2000" dirty="0">
                <a:solidFill>
                  <a:schemeClr val="accent5">
                    <a:lumMod val="50000"/>
                  </a:schemeClr>
                </a:solidFill>
              </a:endParaRPr>
            </a:p>
          </p:txBody>
        </p:sp>
      </p:grpSp>
      <p:grpSp>
        <p:nvGrpSpPr>
          <p:cNvPr id="187" name="Group 186">
            <a:extLst>
              <a:ext uri="{FF2B5EF4-FFF2-40B4-BE49-F238E27FC236}">
                <a16:creationId xmlns:a16="http://schemas.microsoft.com/office/drawing/2014/main" id="{94AAFE2E-B96D-6E4C-97B9-01B9F5F7D6A6}"/>
              </a:ext>
            </a:extLst>
          </p:cNvPr>
          <p:cNvGrpSpPr/>
          <p:nvPr/>
        </p:nvGrpSpPr>
        <p:grpSpPr>
          <a:xfrm>
            <a:off x="6145285" y="1405800"/>
            <a:ext cx="4047214" cy="4046400"/>
            <a:chOff x="747423" y="1383526"/>
            <a:chExt cx="4047214" cy="4046400"/>
          </a:xfrm>
        </p:grpSpPr>
        <p:sp>
          <p:nvSpPr>
            <p:cNvPr id="188" name="Oval 187">
              <a:extLst>
                <a:ext uri="{FF2B5EF4-FFF2-40B4-BE49-F238E27FC236}">
                  <a16:creationId xmlns:a16="http://schemas.microsoft.com/office/drawing/2014/main" id="{CE6AD77D-A9F9-4247-A509-CA0183A86F1F}"/>
                </a:ext>
              </a:extLst>
            </p:cNvPr>
            <p:cNvSpPr/>
            <p:nvPr/>
          </p:nvSpPr>
          <p:spPr>
            <a:xfrm>
              <a:off x="747423" y="1383526"/>
              <a:ext cx="4047214" cy="4046400"/>
            </a:xfrm>
            <a:prstGeom prst="ellipse">
              <a:avLst/>
            </a:prstGeom>
            <a:solidFill>
              <a:srgbClr val="92D050"/>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a:extLst>
                <a:ext uri="{FF2B5EF4-FFF2-40B4-BE49-F238E27FC236}">
                  <a16:creationId xmlns:a16="http://schemas.microsoft.com/office/drawing/2014/main" id="{10EF3A7B-7A46-F841-BFA3-A73F20E9C6F9}"/>
                </a:ext>
              </a:extLst>
            </p:cNvPr>
            <p:cNvSpPr txBox="1"/>
            <p:nvPr/>
          </p:nvSpPr>
          <p:spPr>
            <a:xfrm>
              <a:off x="3132291" y="3206671"/>
              <a:ext cx="95571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million</a:t>
              </a:r>
            </a:p>
          </p:txBody>
        </p:sp>
        <p:sp>
          <p:nvSpPr>
            <p:cNvPr id="190" name="TextBox 189">
              <a:extLst>
                <a:ext uri="{FF2B5EF4-FFF2-40B4-BE49-F238E27FC236}">
                  <a16:creationId xmlns:a16="http://schemas.microsoft.com/office/drawing/2014/main" id="{4546CBD4-1BC1-AA4D-848D-370FC149D311}"/>
                </a:ext>
              </a:extLst>
            </p:cNvPr>
            <p:cNvSpPr txBox="1"/>
            <p:nvPr/>
          </p:nvSpPr>
          <p:spPr>
            <a:xfrm>
              <a:off x="1043038" y="2654255"/>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enterprise, company</a:t>
              </a:r>
            </a:p>
          </p:txBody>
        </p:sp>
        <p:sp>
          <p:nvSpPr>
            <p:cNvPr id="191" name="TextBox 190">
              <a:extLst>
                <a:ext uri="{FF2B5EF4-FFF2-40B4-BE49-F238E27FC236}">
                  <a16:creationId xmlns:a16="http://schemas.microsoft.com/office/drawing/2014/main" id="{631AD4BF-5795-E542-A4E6-4510879F8AFB}"/>
                </a:ext>
              </a:extLst>
            </p:cNvPr>
            <p:cNvSpPr txBox="1"/>
            <p:nvPr/>
          </p:nvSpPr>
          <p:spPr>
            <a:xfrm>
              <a:off x="1409338" y="4014571"/>
              <a:ext cx="62388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law</a:t>
              </a:r>
            </a:p>
          </p:txBody>
        </p:sp>
        <p:sp>
          <p:nvSpPr>
            <p:cNvPr id="192" name="TextBox 191">
              <a:extLst>
                <a:ext uri="{FF2B5EF4-FFF2-40B4-BE49-F238E27FC236}">
                  <a16:creationId xmlns:a16="http://schemas.microsoft.com/office/drawing/2014/main" id="{2FE31D60-C240-7542-B3D1-FD48648A7787}"/>
                </a:ext>
              </a:extLst>
            </p:cNvPr>
            <p:cNvSpPr txBox="1"/>
            <p:nvPr/>
          </p:nvSpPr>
          <p:spPr>
            <a:xfrm>
              <a:off x="2266837" y="3876164"/>
              <a:ext cx="79701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data</a:t>
              </a:r>
            </a:p>
          </p:txBody>
        </p:sp>
        <p:sp>
          <p:nvSpPr>
            <p:cNvPr id="193" name="TextBox 192">
              <a:extLst>
                <a:ext uri="{FF2B5EF4-FFF2-40B4-BE49-F238E27FC236}">
                  <a16:creationId xmlns:a16="http://schemas.microsoft.com/office/drawing/2014/main" id="{50657A3E-C00B-DC43-8F79-5FECC9D9C127}"/>
                </a:ext>
              </a:extLst>
            </p:cNvPr>
            <p:cNvSpPr txBox="1"/>
            <p:nvPr/>
          </p:nvSpPr>
          <p:spPr>
            <a:xfrm>
              <a:off x="1907567" y="1874649"/>
              <a:ext cx="1636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wall (inside)</a:t>
              </a:r>
            </a:p>
          </p:txBody>
        </p:sp>
        <p:sp>
          <p:nvSpPr>
            <p:cNvPr id="194" name="TextBox 193">
              <a:extLst>
                <a:ext uri="{FF2B5EF4-FFF2-40B4-BE49-F238E27FC236}">
                  <a16:creationId xmlns:a16="http://schemas.microsoft.com/office/drawing/2014/main" id="{E6EF9515-04E9-EB46-98BE-0ACEAC481995}"/>
                </a:ext>
              </a:extLst>
            </p:cNvPr>
            <p:cNvSpPr txBox="1"/>
            <p:nvPr/>
          </p:nvSpPr>
          <p:spPr>
            <a:xfrm>
              <a:off x="3257606" y="3979016"/>
              <a:ext cx="9124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on, at</a:t>
              </a:r>
            </a:p>
          </p:txBody>
        </p:sp>
        <p:sp>
          <p:nvSpPr>
            <p:cNvPr id="195" name="TextBox 194">
              <a:extLst>
                <a:ext uri="{FF2B5EF4-FFF2-40B4-BE49-F238E27FC236}">
                  <a16:creationId xmlns:a16="http://schemas.microsoft.com/office/drawing/2014/main" id="{044F4249-583D-1B4B-9A18-D0FB36C1AC89}"/>
                </a:ext>
              </a:extLst>
            </p:cNvPr>
            <p:cNvSpPr txBox="1"/>
            <p:nvPr/>
          </p:nvSpPr>
          <p:spPr>
            <a:xfrm>
              <a:off x="2276372" y="4585434"/>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sp>
          <p:nvSpPr>
            <p:cNvPr id="196" name="TextBox 195">
              <a:extLst>
                <a:ext uri="{FF2B5EF4-FFF2-40B4-BE49-F238E27FC236}">
                  <a16:creationId xmlns:a16="http://schemas.microsoft.com/office/drawing/2014/main" id="{DE298F75-B2F5-084B-9695-CEC563CDB5EC}"/>
                </a:ext>
              </a:extLst>
            </p:cNvPr>
            <p:cNvSpPr txBox="1"/>
            <p:nvPr/>
          </p:nvSpPr>
          <p:spPr>
            <a:xfrm>
              <a:off x="1539610" y="3206671"/>
              <a:ext cx="100219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attack</a:t>
              </a:r>
            </a:p>
          </p:txBody>
        </p:sp>
      </p:grpSp>
      <p:grpSp>
        <p:nvGrpSpPr>
          <p:cNvPr id="197" name="Group 196">
            <a:extLst>
              <a:ext uri="{FF2B5EF4-FFF2-40B4-BE49-F238E27FC236}">
                <a16:creationId xmlns:a16="http://schemas.microsoft.com/office/drawing/2014/main" id="{75CEFC21-0DBC-CB44-B5B2-9B5AC82B766A}"/>
              </a:ext>
            </a:extLst>
          </p:cNvPr>
          <p:cNvGrpSpPr/>
          <p:nvPr/>
        </p:nvGrpSpPr>
        <p:grpSpPr>
          <a:xfrm>
            <a:off x="6145285" y="1405800"/>
            <a:ext cx="4047214" cy="4046400"/>
            <a:chOff x="747423" y="1383526"/>
            <a:chExt cx="4047214" cy="4046400"/>
          </a:xfrm>
        </p:grpSpPr>
        <p:sp>
          <p:nvSpPr>
            <p:cNvPr id="198" name="Oval 197">
              <a:extLst>
                <a:ext uri="{FF2B5EF4-FFF2-40B4-BE49-F238E27FC236}">
                  <a16:creationId xmlns:a16="http://schemas.microsoft.com/office/drawing/2014/main" id="{82B4EEB4-C0EC-B445-B01F-C6461BDD93E1}"/>
                </a:ext>
              </a:extLst>
            </p:cNvPr>
            <p:cNvSpPr/>
            <p:nvPr/>
          </p:nvSpPr>
          <p:spPr>
            <a:xfrm>
              <a:off x="747423" y="1383526"/>
              <a:ext cx="4047214" cy="4046400"/>
            </a:xfrm>
            <a:prstGeom prst="ellipse">
              <a:avLst/>
            </a:prstGeom>
            <a:solidFill>
              <a:srgbClr val="92D050"/>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extLst>
                <a:ext uri="{FF2B5EF4-FFF2-40B4-BE49-F238E27FC236}">
                  <a16:creationId xmlns:a16="http://schemas.microsoft.com/office/drawing/2014/main" id="{4F24048C-7A88-8942-960F-113D5ADA0601}"/>
                </a:ext>
              </a:extLst>
            </p:cNvPr>
            <p:cNvSpPr txBox="1"/>
            <p:nvPr/>
          </p:nvSpPr>
          <p:spPr>
            <a:xfrm>
              <a:off x="2113395" y="2650215"/>
              <a:ext cx="135966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thousand</a:t>
              </a:r>
            </a:p>
          </p:txBody>
        </p:sp>
        <p:sp>
          <p:nvSpPr>
            <p:cNvPr id="200" name="TextBox 199">
              <a:extLst>
                <a:ext uri="{FF2B5EF4-FFF2-40B4-BE49-F238E27FC236}">
                  <a16:creationId xmlns:a16="http://schemas.microsoft.com/office/drawing/2014/main" id="{F79D2898-4863-6D48-8658-8175133DDFA6}"/>
                </a:ext>
              </a:extLst>
            </p:cNvPr>
            <p:cNvSpPr txBox="1"/>
            <p:nvPr/>
          </p:nvSpPr>
          <p:spPr>
            <a:xfrm>
              <a:off x="3274609" y="4385084"/>
              <a:ext cx="752129" cy="400110"/>
            </a:xfrm>
            <a:prstGeom prst="rect">
              <a:avLst/>
            </a:prstGeom>
            <a:solidFill>
              <a:schemeClr val="bg1"/>
            </a:solidFill>
            <a:ln>
              <a:solidFill>
                <a:srgbClr val="115076"/>
              </a:solidFill>
            </a:ln>
          </p:spPr>
          <p:txBody>
            <a:bodyPr wrap="none" rtlCol="0">
              <a:spAutoFit/>
            </a:bodyPr>
            <a:lstStyle/>
            <a:p>
              <a:r>
                <a:rPr lang="en-US" sz="2000" dirty="0">
                  <a:solidFill>
                    <a:schemeClr val="accent5">
                      <a:lumMod val="50000"/>
                    </a:schemeClr>
                  </a:solidFill>
                </a:rPr>
                <a:t>euro</a:t>
              </a:r>
            </a:p>
          </p:txBody>
        </p:sp>
        <p:sp>
          <p:nvSpPr>
            <p:cNvPr id="201" name="TextBox 200">
              <a:extLst>
                <a:ext uri="{FF2B5EF4-FFF2-40B4-BE49-F238E27FC236}">
                  <a16:creationId xmlns:a16="http://schemas.microsoft.com/office/drawing/2014/main" id="{204ACB56-4623-2248-87BC-BEF12A9F394D}"/>
                </a:ext>
              </a:extLst>
            </p:cNvPr>
            <p:cNvSpPr txBox="1"/>
            <p:nvPr/>
          </p:nvSpPr>
          <p:spPr>
            <a:xfrm>
              <a:off x="1117677" y="3807742"/>
              <a:ext cx="108555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earn</a:t>
              </a:r>
            </a:p>
          </p:txBody>
        </p:sp>
        <p:sp>
          <p:nvSpPr>
            <p:cNvPr id="202" name="TextBox 201">
              <a:extLst>
                <a:ext uri="{FF2B5EF4-FFF2-40B4-BE49-F238E27FC236}">
                  <a16:creationId xmlns:a16="http://schemas.microsoft.com/office/drawing/2014/main" id="{270D774C-7E61-264D-A8A0-26745BEDC70A}"/>
                </a:ext>
              </a:extLst>
            </p:cNvPr>
            <p:cNvSpPr txBox="1"/>
            <p:nvPr/>
          </p:nvSpPr>
          <p:spPr>
            <a:xfrm>
              <a:off x="2744484" y="3775258"/>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free time</a:t>
              </a:r>
            </a:p>
          </p:txBody>
        </p:sp>
        <p:sp>
          <p:nvSpPr>
            <p:cNvPr id="203" name="TextBox 202">
              <a:extLst>
                <a:ext uri="{FF2B5EF4-FFF2-40B4-BE49-F238E27FC236}">
                  <a16:creationId xmlns:a16="http://schemas.microsoft.com/office/drawing/2014/main" id="{1E67DA09-D097-AB4D-8E64-6E1DAFABF4F5}"/>
                </a:ext>
              </a:extLst>
            </p:cNvPr>
            <p:cNvSpPr txBox="1"/>
            <p:nvPr/>
          </p:nvSpPr>
          <p:spPr>
            <a:xfrm>
              <a:off x="1409338" y="2114135"/>
              <a:ext cx="2821606"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promise, promising</a:t>
              </a:r>
            </a:p>
          </p:txBody>
        </p:sp>
        <p:sp>
          <p:nvSpPr>
            <p:cNvPr id="204" name="TextBox 203">
              <a:extLst>
                <a:ext uri="{FF2B5EF4-FFF2-40B4-BE49-F238E27FC236}">
                  <a16:creationId xmlns:a16="http://schemas.microsoft.com/office/drawing/2014/main" id="{53C2CEB9-AAD8-B044-8DC1-248F0796DD29}"/>
                </a:ext>
              </a:extLst>
            </p:cNvPr>
            <p:cNvSpPr txBox="1"/>
            <p:nvPr/>
          </p:nvSpPr>
          <p:spPr>
            <a:xfrm>
              <a:off x="2310549" y="4915188"/>
              <a:ext cx="91082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wood</a:t>
              </a:r>
            </a:p>
          </p:txBody>
        </p:sp>
        <p:sp>
          <p:nvSpPr>
            <p:cNvPr id="205" name="TextBox 204">
              <a:extLst>
                <a:ext uri="{FF2B5EF4-FFF2-40B4-BE49-F238E27FC236}">
                  <a16:creationId xmlns:a16="http://schemas.microsoft.com/office/drawing/2014/main" id="{BE17D55D-F7FD-6B40-B2E8-837BBC973907}"/>
                </a:ext>
              </a:extLst>
            </p:cNvPr>
            <p:cNvSpPr txBox="1"/>
            <p:nvPr/>
          </p:nvSpPr>
          <p:spPr>
            <a:xfrm>
              <a:off x="1144257" y="3206671"/>
              <a:ext cx="332815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celebrate, celebrating</a:t>
              </a:r>
            </a:p>
          </p:txBody>
        </p:sp>
        <p:sp>
          <p:nvSpPr>
            <p:cNvPr id="206" name="TextBox 205">
              <a:extLst>
                <a:ext uri="{FF2B5EF4-FFF2-40B4-BE49-F238E27FC236}">
                  <a16:creationId xmlns:a16="http://schemas.microsoft.com/office/drawing/2014/main" id="{7869628E-831F-A14F-A876-D69D17220685}"/>
                </a:ext>
              </a:extLst>
            </p:cNvPr>
            <p:cNvSpPr txBox="1"/>
            <p:nvPr/>
          </p:nvSpPr>
          <p:spPr>
            <a:xfrm>
              <a:off x="1409338" y="4414985"/>
              <a:ext cx="17524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service, duty</a:t>
              </a:r>
            </a:p>
          </p:txBody>
        </p:sp>
      </p:grpSp>
      <p:grpSp>
        <p:nvGrpSpPr>
          <p:cNvPr id="207" name="Group 206">
            <a:extLst>
              <a:ext uri="{FF2B5EF4-FFF2-40B4-BE49-F238E27FC236}">
                <a16:creationId xmlns:a16="http://schemas.microsoft.com/office/drawing/2014/main" id="{C3C98174-4CDB-2647-B242-095B7543D9A3}"/>
              </a:ext>
            </a:extLst>
          </p:cNvPr>
          <p:cNvGrpSpPr/>
          <p:nvPr/>
        </p:nvGrpSpPr>
        <p:grpSpPr>
          <a:xfrm>
            <a:off x="6145285" y="1405800"/>
            <a:ext cx="4047214" cy="4046400"/>
            <a:chOff x="747423" y="1383526"/>
            <a:chExt cx="4047214" cy="4046400"/>
          </a:xfrm>
        </p:grpSpPr>
        <p:sp>
          <p:nvSpPr>
            <p:cNvPr id="208" name="Oval 207">
              <a:extLst>
                <a:ext uri="{FF2B5EF4-FFF2-40B4-BE49-F238E27FC236}">
                  <a16:creationId xmlns:a16="http://schemas.microsoft.com/office/drawing/2014/main" id="{AAFFFBCD-22E2-8942-A10F-D70F290EB65F}"/>
                </a:ext>
              </a:extLst>
            </p:cNvPr>
            <p:cNvSpPr/>
            <p:nvPr/>
          </p:nvSpPr>
          <p:spPr>
            <a:xfrm>
              <a:off x="747423" y="1383526"/>
              <a:ext cx="4047214" cy="4046400"/>
            </a:xfrm>
            <a:prstGeom prst="ellipse">
              <a:avLst/>
            </a:prstGeom>
            <a:solidFill>
              <a:srgbClr val="92D050"/>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extBox 208">
              <a:extLst>
                <a:ext uri="{FF2B5EF4-FFF2-40B4-BE49-F238E27FC236}">
                  <a16:creationId xmlns:a16="http://schemas.microsoft.com/office/drawing/2014/main" id="{BAF49CBC-9962-3640-8C44-EA3E17C6AC9D}"/>
                </a:ext>
              </a:extLst>
            </p:cNvPr>
            <p:cNvSpPr txBox="1"/>
            <p:nvPr/>
          </p:nvSpPr>
          <p:spPr>
            <a:xfrm>
              <a:off x="2668566" y="2345414"/>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relatively</a:t>
              </a:r>
            </a:p>
          </p:txBody>
        </p:sp>
        <p:sp>
          <p:nvSpPr>
            <p:cNvPr id="210" name="TextBox 209">
              <a:extLst>
                <a:ext uri="{FF2B5EF4-FFF2-40B4-BE49-F238E27FC236}">
                  <a16:creationId xmlns:a16="http://schemas.microsoft.com/office/drawing/2014/main" id="{BBBD60E8-3D5F-9B4C-8DCA-8CD7328CCAB7}"/>
                </a:ext>
              </a:extLst>
            </p:cNvPr>
            <p:cNvSpPr txBox="1"/>
            <p:nvPr/>
          </p:nvSpPr>
          <p:spPr>
            <a:xfrm>
              <a:off x="1260752" y="2349455"/>
              <a:ext cx="107914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lead</a:t>
              </a:r>
            </a:p>
          </p:txBody>
        </p:sp>
        <p:sp>
          <p:nvSpPr>
            <p:cNvPr id="211" name="TextBox 210">
              <a:extLst>
                <a:ext uri="{FF2B5EF4-FFF2-40B4-BE49-F238E27FC236}">
                  <a16:creationId xmlns:a16="http://schemas.microsoft.com/office/drawing/2014/main" id="{56E1DF4A-35A0-0745-BDFF-3F95ECCBA61F}"/>
                </a:ext>
              </a:extLst>
            </p:cNvPr>
            <p:cNvSpPr txBox="1"/>
            <p:nvPr/>
          </p:nvSpPr>
          <p:spPr>
            <a:xfrm>
              <a:off x="1150334" y="3524713"/>
              <a:ext cx="332815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celebrate, celebrating</a:t>
              </a:r>
            </a:p>
          </p:txBody>
        </p:sp>
        <p:sp>
          <p:nvSpPr>
            <p:cNvPr id="212" name="TextBox 211">
              <a:extLst>
                <a:ext uri="{FF2B5EF4-FFF2-40B4-BE49-F238E27FC236}">
                  <a16:creationId xmlns:a16="http://schemas.microsoft.com/office/drawing/2014/main" id="{68ECF102-C07D-B744-98CC-61F68A1F74E9}"/>
                </a:ext>
              </a:extLst>
            </p:cNvPr>
            <p:cNvSpPr txBox="1"/>
            <p:nvPr/>
          </p:nvSpPr>
          <p:spPr>
            <a:xfrm>
              <a:off x="3140848" y="4515770"/>
              <a:ext cx="6848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end</a:t>
              </a:r>
            </a:p>
          </p:txBody>
        </p:sp>
        <p:sp>
          <p:nvSpPr>
            <p:cNvPr id="213" name="TextBox 212">
              <a:extLst>
                <a:ext uri="{FF2B5EF4-FFF2-40B4-BE49-F238E27FC236}">
                  <a16:creationId xmlns:a16="http://schemas.microsoft.com/office/drawing/2014/main" id="{28A9EF8D-983C-904A-A53D-CB225E85B3DB}"/>
                </a:ext>
              </a:extLst>
            </p:cNvPr>
            <p:cNvSpPr txBox="1"/>
            <p:nvPr/>
          </p:nvSpPr>
          <p:spPr>
            <a:xfrm>
              <a:off x="1893079" y="1739477"/>
              <a:ext cx="889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billion</a:t>
              </a:r>
            </a:p>
          </p:txBody>
        </p:sp>
        <p:sp>
          <p:nvSpPr>
            <p:cNvPr id="214" name="TextBox 213">
              <a:extLst>
                <a:ext uri="{FF2B5EF4-FFF2-40B4-BE49-F238E27FC236}">
                  <a16:creationId xmlns:a16="http://schemas.microsoft.com/office/drawing/2014/main" id="{A928E321-EE3A-7A4E-84F0-EDC6D971D13D}"/>
                </a:ext>
              </a:extLst>
            </p:cNvPr>
            <p:cNvSpPr txBox="1"/>
            <p:nvPr/>
          </p:nvSpPr>
          <p:spPr>
            <a:xfrm>
              <a:off x="2995307" y="1714693"/>
              <a:ext cx="55976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fire</a:t>
              </a:r>
            </a:p>
          </p:txBody>
        </p:sp>
        <p:sp>
          <p:nvSpPr>
            <p:cNvPr id="215" name="TextBox 214">
              <a:extLst>
                <a:ext uri="{FF2B5EF4-FFF2-40B4-BE49-F238E27FC236}">
                  <a16:creationId xmlns:a16="http://schemas.microsoft.com/office/drawing/2014/main" id="{FB93590D-522A-E945-9947-DEC5A551ECFF}"/>
                </a:ext>
              </a:extLst>
            </p:cNvPr>
            <p:cNvSpPr txBox="1"/>
            <p:nvPr/>
          </p:nvSpPr>
          <p:spPr>
            <a:xfrm>
              <a:off x="1587450" y="4226205"/>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free time</a:t>
              </a:r>
            </a:p>
          </p:txBody>
        </p:sp>
        <p:sp>
          <p:nvSpPr>
            <p:cNvPr id="216" name="TextBox 215">
              <a:extLst>
                <a:ext uri="{FF2B5EF4-FFF2-40B4-BE49-F238E27FC236}">
                  <a16:creationId xmlns:a16="http://schemas.microsoft.com/office/drawing/2014/main" id="{770A7929-C2EA-E14F-846E-4C116F069BFB}"/>
                </a:ext>
              </a:extLst>
            </p:cNvPr>
            <p:cNvSpPr txBox="1"/>
            <p:nvPr/>
          </p:nvSpPr>
          <p:spPr>
            <a:xfrm>
              <a:off x="1782178" y="2923643"/>
              <a:ext cx="21707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serve, serving</a:t>
              </a:r>
            </a:p>
          </p:txBody>
        </p:sp>
      </p:grpSp>
      <p:grpSp>
        <p:nvGrpSpPr>
          <p:cNvPr id="217" name="Group 216">
            <a:extLst>
              <a:ext uri="{FF2B5EF4-FFF2-40B4-BE49-F238E27FC236}">
                <a16:creationId xmlns:a16="http://schemas.microsoft.com/office/drawing/2014/main" id="{6F462B09-CB98-D644-9B87-D7B9E4E09731}"/>
              </a:ext>
            </a:extLst>
          </p:cNvPr>
          <p:cNvGrpSpPr/>
          <p:nvPr/>
        </p:nvGrpSpPr>
        <p:grpSpPr>
          <a:xfrm>
            <a:off x="6145285" y="1405800"/>
            <a:ext cx="4047214" cy="4046400"/>
            <a:chOff x="747423" y="1383526"/>
            <a:chExt cx="4047214" cy="4046400"/>
          </a:xfrm>
        </p:grpSpPr>
        <p:sp>
          <p:nvSpPr>
            <p:cNvPr id="218" name="Oval 217">
              <a:extLst>
                <a:ext uri="{FF2B5EF4-FFF2-40B4-BE49-F238E27FC236}">
                  <a16:creationId xmlns:a16="http://schemas.microsoft.com/office/drawing/2014/main" id="{6AE6529E-C117-4045-90B9-9A13C6AA79D4}"/>
                </a:ext>
              </a:extLst>
            </p:cNvPr>
            <p:cNvSpPr/>
            <p:nvPr/>
          </p:nvSpPr>
          <p:spPr>
            <a:xfrm>
              <a:off x="747423" y="1383526"/>
              <a:ext cx="4047214" cy="4046400"/>
            </a:xfrm>
            <a:prstGeom prst="ellipse">
              <a:avLst/>
            </a:prstGeom>
            <a:solidFill>
              <a:srgbClr val="92D050"/>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extBox 218">
              <a:extLst>
                <a:ext uri="{FF2B5EF4-FFF2-40B4-BE49-F238E27FC236}">
                  <a16:creationId xmlns:a16="http://schemas.microsoft.com/office/drawing/2014/main" id="{F713DBAB-41C2-5345-A3AD-9C63BDCC0400}"/>
                </a:ext>
              </a:extLst>
            </p:cNvPr>
            <p:cNvSpPr txBox="1"/>
            <p:nvPr/>
          </p:nvSpPr>
          <p:spPr>
            <a:xfrm>
              <a:off x="3615622" y="3006616"/>
              <a:ext cx="110158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against</a:t>
              </a:r>
            </a:p>
          </p:txBody>
        </p:sp>
        <p:sp>
          <p:nvSpPr>
            <p:cNvPr id="220" name="TextBox 219">
              <a:extLst>
                <a:ext uri="{FF2B5EF4-FFF2-40B4-BE49-F238E27FC236}">
                  <a16:creationId xmlns:a16="http://schemas.microsoft.com/office/drawing/2014/main" id="{2ACDC1BB-FDD4-584B-8706-E49F015774C1}"/>
                </a:ext>
              </a:extLst>
            </p:cNvPr>
            <p:cNvSpPr txBox="1"/>
            <p:nvPr/>
          </p:nvSpPr>
          <p:spPr>
            <a:xfrm>
              <a:off x="1282523" y="2251957"/>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enterprise, company</a:t>
              </a:r>
            </a:p>
          </p:txBody>
        </p:sp>
        <p:sp>
          <p:nvSpPr>
            <p:cNvPr id="221" name="TextBox 220">
              <a:extLst>
                <a:ext uri="{FF2B5EF4-FFF2-40B4-BE49-F238E27FC236}">
                  <a16:creationId xmlns:a16="http://schemas.microsoft.com/office/drawing/2014/main" id="{E5122B8A-241B-BC48-B46A-F5B185E55E5C}"/>
                </a:ext>
              </a:extLst>
            </p:cNvPr>
            <p:cNvSpPr txBox="1"/>
            <p:nvPr/>
          </p:nvSpPr>
          <p:spPr>
            <a:xfrm>
              <a:off x="918042" y="3561156"/>
              <a:ext cx="224131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serve , serving</a:t>
              </a:r>
            </a:p>
          </p:txBody>
        </p:sp>
        <p:sp>
          <p:nvSpPr>
            <p:cNvPr id="222" name="TextBox 221">
              <a:extLst>
                <a:ext uri="{FF2B5EF4-FFF2-40B4-BE49-F238E27FC236}">
                  <a16:creationId xmlns:a16="http://schemas.microsoft.com/office/drawing/2014/main" id="{C7C7F6E8-C834-4C4F-B069-A1E8B7D3B667}"/>
                </a:ext>
              </a:extLst>
            </p:cNvPr>
            <p:cNvSpPr txBox="1"/>
            <p:nvPr/>
          </p:nvSpPr>
          <p:spPr>
            <a:xfrm>
              <a:off x="849516" y="3006616"/>
              <a:ext cx="273504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you, her, to her, their</a:t>
              </a:r>
            </a:p>
          </p:txBody>
        </p:sp>
        <p:sp>
          <p:nvSpPr>
            <p:cNvPr id="223" name="TextBox 222">
              <a:extLst>
                <a:ext uri="{FF2B5EF4-FFF2-40B4-BE49-F238E27FC236}">
                  <a16:creationId xmlns:a16="http://schemas.microsoft.com/office/drawing/2014/main" id="{8A8C3073-E2B1-C444-AA0D-56AE3DBB2A8F}"/>
                </a:ext>
              </a:extLst>
            </p:cNvPr>
            <p:cNvSpPr txBox="1"/>
            <p:nvPr/>
          </p:nvSpPr>
          <p:spPr>
            <a:xfrm>
              <a:off x="1667857" y="4612831"/>
              <a:ext cx="226696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appear, seem</a:t>
              </a:r>
            </a:p>
          </p:txBody>
        </p:sp>
        <p:sp>
          <p:nvSpPr>
            <p:cNvPr id="224" name="TextBox 223">
              <a:extLst>
                <a:ext uri="{FF2B5EF4-FFF2-40B4-BE49-F238E27FC236}">
                  <a16:creationId xmlns:a16="http://schemas.microsoft.com/office/drawing/2014/main" id="{215974E2-4743-3D47-9320-A8B3DF197F2E}"/>
                </a:ext>
              </a:extLst>
            </p:cNvPr>
            <p:cNvSpPr txBox="1"/>
            <p:nvPr/>
          </p:nvSpPr>
          <p:spPr>
            <a:xfrm>
              <a:off x="1856187" y="1735991"/>
              <a:ext cx="1636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wall (inside)</a:t>
              </a:r>
            </a:p>
          </p:txBody>
        </p:sp>
        <p:sp>
          <p:nvSpPr>
            <p:cNvPr id="225" name="TextBox 224">
              <a:extLst>
                <a:ext uri="{FF2B5EF4-FFF2-40B4-BE49-F238E27FC236}">
                  <a16:creationId xmlns:a16="http://schemas.microsoft.com/office/drawing/2014/main" id="{6B8A075D-43D9-BD40-A4B3-D62387E3B159}"/>
                </a:ext>
              </a:extLst>
            </p:cNvPr>
            <p:cNvSpPr txBox="1"/>
            <p:nvPr/>
          </p:nvSpPr>
          <p:spPr>
            <a:xfrm>
              <a:off x="1409338" y="4126057"/>
              <a:ext cx="280237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 expecting</a:t>
              </a:r>
            </a:p>
          </p:txBody>
        </p:sp>
        <p:sp>
          <p:nvSpPr>
            <p:cNvPr id="226" name="TextBox 225">
              <a:extLst>
                <a:ext uri="{FF2B5EF4-FFF2-40B4-BE49-F238E27FC236}">
                  <a16:creationId xmlns:a16="http://schemas.microsoft.com/office/drawing/2014/main" id="{99859E76-EC41-7C4D-977E-7686F91242E5}"/>
                </a:ext>
              </a:extLst>
            </p:cNvPr>
            <p:cNvSpPr txBox="1"/>
            <p:nvPr/>
          </p:nvSpPr>
          <p:spPr>
            <a:xfrm>
              <a:off x="3286080" y="3555013"/>
              <a:ext cx="107914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lead</a:t>
              </a:r>
            </a:p>
          </p:txBody>
        </p:sp>
      </p:grpSp>
      <p:grpSp>
        <p:nvGrpSpPr>
          <p:cNvPr id="227" name="Group 226">
            <a:extLst>
              <a:ext uri="{FF2B5EF4-FFF2-40B4-BE49-F238E27FC236}">
                <a16:creationId xmlns:a16="http://schemas.microsoft.com/office/drawing/2014/main" id="{884E4DEB-343D-F640-A117-B9191A49F344}"/>
              </a:ext>
            </a:extLst>
          </p:cNvPr>
          <p:cNvGrpSpPr/>
          <p:nvPr/>
        </p:nvGrpSpPr>
        <p:grpSpPr>
          <a:xfrm>
            <a:off x="751498" y="1405800"/>
            <a:ext cx="4047214" cy="4046400"/>
            <a:chOff x="747423" y="1383526"/>
            <a:chExt cx="4047214" cy="4046400"/>
          </a:xfrm>
        </p:grpSpPr>
        <p:sp>
          <p:nvSpPr>
            <p:cNvPr id="228" name="Oval 227">
              <a:extLst>
                <a:ext uri="{FF2B5EF4-FFF2-40B4-BE49-F238E27FC236}">
                  <a16:creationId xmlns:a16="http://schemas.microsoft.com/office/drawing/2014/main" id="{B791A088-CA1D-F840-9197-F4906C89B05A}"/>
                </a:ext>
              </a:extLst>
            </p:cNvPr>
            <p:cNvSpPr/>
            <p:nvPr/>
          </p:nvSpPr>
          <p:spPr>
            <a:xfrm>
              <a:off x="747423" y="1383526"/>
              <a:ext cx="4047214" cy="4046400"/>
            </a:xfrm>
            <a:prstGeom prst="ellipse">
              <a:avLst/>
            </a:prstGeom>
            <a:solidFill>
              <a:schemeClr val="accent4">
                <a:lumMod val="60000"/>
                <a:lumOff val="40000"/>
              </a:schemeClr>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0F8BC989-2BE6-D44C-96BF-46C52A68D8ED}"/>
                </a:ext>
              </a:extLst>
            </p:cNvPr>
            <p:cNvSpPr txBox="1"/>
            <p:nvPr/>
          </p:nvSpPr>
          <p:spPr>
            <a:xfrm>
              <a:off x="1852961" y="1803272"/>
              <a:ext cx="1059906"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dienen</a:t>
              </a:r>
              <a:endParaRPr lang="en-US" sz="2000" dirty="0">
                <a:solidFill>
                  <a:schemeClr val="accent5">
                    <a:lumMod val="50000"/>
                  </a:schemeClr>
                </a:solidFill>
              </a:endParaRPr>
            </a:p>
          </p:txBody>
        </p:sp>
        <p:sp>
          <p:nvSpPr>
            <p:cNvPr id="230" name="TextBox 229">
              <a:extLst>
                <a:ext uri="{FF2B5EF4-FFF2-40B4-BE49-F238E27FC236}">
                  <a16:creationId xmlns:a16="http://schemas.microsoft.com/office/drawing/2014/main" id="{93F6DC99-7351-1940-B8AE-2D4B3344FC56}"/>
                </a:ext>
              </a:extLst>
            </p:cNvPr>
            <p:cNvSpPr txBox="1"/>
            <p:nvPr/>
          </p:nvSpPr>
          <p:spPr>
            <a:xfrm>
              <a:off x="988032" y="2534552"/>
              <a:ext cx="13436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das Ende</a:t>
              </a:r>
            </a:p>
          </p:txBody>
        </p:sp>
        <p:sp>
          <p:nvSpPr>
            <p:cNvPr id="231" name="TextBox 230">
              <a:extLst>
                <a:ext uri="{FF2B5EF4-FFF2-40B4-BE49-F238E27FC236}">
                  <a16:creationId xmlns:a16="http://schemas.microsoft.com/office/drawing/2014/main" id="{0B06B08F-BCA2-914A-A7E2-A8EC421782DF}"/>
                </a:ext>
              </a:extLst>
            </p:cNvPr>
            <p:cNvSpPr txBox="1"/>
            <p:nvPr/>
          </p:nvSpPr>
          <p:spPr>
            <a:xfrm>
              <a:off x="1176066" y="3984726"/>
              <a:ext cx="168507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a:t>
              </a:r>
              <a:r>
                <a:rPr lang="en-US" sz="2000" dirty="0" err="1">
                  <a:solidFill>
                    <a:schemeClr val="accent5">
                      <a:lumMod val="50000"/>
                    </a:schemeClr>
                  </a:solidFill>
                </a:rPr>
                <a:t>Milliarde</a:t>
              </a:r>
              <a:endParaRPr lang="en-US" sz="2000" dirty="0">
                <a:solidFill>
                  <a:schemeClr val="accent5">
                    <a:lumMod val="50000"/>
                  </a:schemeClr>
                </a:solidFill>
              </a:endParaRPr>
            </a:p>
          </p:txBody>
        </p:sp>
        <p:sp>
          <p:nvSpPr>
            <p:cNvPr id="232" name="TextBox 231">
              <a:extLst>
                <a:ext uri="{FF2B5EF4-FFF2-40B4-BE49-F238E27FC236}">
                  <a16:creationId xmlns:a16="http://schemas.microsoft.com/office/drawing/2014/main" id="{5B74D7A3-DC03-6F45-98D1-688FC7BEB8C6}"/>
                </a:ext>
              </a:extLst>
            </p:cNvPr>
            <p:cNvSpPr txBox="1"/>
            <p:nvPr/>
          </p:nvSpPr>
          <p:spPr>
            <a:xfrm>
              <a:off x="3201902" y="2898894"/>
              <a:ext cx="878767"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wenn</a:t>
              </a:r>
              <a:endParaRPr lang="en-US" sz="2000" dirty="0">
                <a:solidFill>
                  <a:schemeClr val="accent5">
                    <a:lumMod val="50000"/>
                  </a:schemeClr>
                </a:solidFill>
              </a:endParaRPr>
            </a:p>
          </p:txBody>
        </p:sp>
        <p:sp>
          <p:nvSpPr>
            <p:cNvPr id="233" name="TextBox 232">
              <a:extLst>
                <a:ext uri="{FF2B5EF4-FFF2-40B4-BE49-F238E27FC236}">
                  <a16:creationId xmlns:a16="http://schemas.microsoft.com/office/drawing/2014/main" id="{48F8772A-18BC-C74D-AD0A-ACC49AA0B4A0}"/>
                </a:ext>
              </a:extLst>
            </p:cNvPr>
            <p:cNvSpPr txBox="1"/>
            <p:nvPr/>
          </p:nvSpPr>
          <p:spPr>
            <a:xfrm>
              <a:off x="2823544" y="2338022"/>
              <a:ext cx="1446230"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verdienen</a:t>
              </a:r>
              <a:endParaRPr lang="en-US" sz="2000" dirty="0">
                <a:solidFill>
                  <a:schemeClr val="accent5">
                    <a:lumMod val="50000"/>
                  </a:schemeClr>
                </a:solidFill>
              </a:endParaRPr>
            </a:p>
          </p:txBody>
        </p:sp>
        <p:sp>
          <p:nvSpPr>
            <p:cNvPr id="234" name="TextBox 233">
              <a:extLst>
                <a:ext uri="{FF2B5EF4-FFF2-40B4-BE49-F238E27FC236}">
                  <a16:creationId xmlns:a16="http://schemas.microsoft.com/office/drawing/2014/main" id="{CBF89589-C164-2341-858D-A51FB3E2A66A}"/>
                </a:ext>
              </a:extLst>
            </p:cNvPr>
            <p:cNvSpPr txBox="1"/>
            <p:nvPr/>
          </p:nvSpPr>
          <p:spPr>
            <a:xfrm>
              <a:off x="2716404" y="3475173"/>
              <a:ext cx="15921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a:t>
              </a:r>
              <a:r>
                <a:rPr lang="en-US" sz="2000" dirty="0" err="1">
                  <a:solidFill>
                    <a:schemeClr val="accent5">
                      <a:lumMod val="50000"/>
                    </a:schemeClr>
                  </a:solidFill>
                </a:rPr>
                <a:t>Karriere</a:t>
              </a:r>
              <a:endParaRPr lang="en-US" sz="2000" dirty="0">
                <a:solidFill>
                  <a:schemeClr val="accent5">
                    <a:lumMod val="50000"/>
                  </a:schemeClr>
                </a:solidFill>
              </a:endParaRPr>
            </a:p>
          </p:txBody>
        </p:sp>
        <p:sp>
          <p:nvSpPr>
            <p:cNvPr id="235" name="TextBox 234">
              <a:extLst>
                <a:ext uri="{FF2B5EF4-FFF2-40B4-BE49-F238E27FC236}">
                  <a16:creationId xmlns:a16="http://schemas.microsoft.com/office/drawing/2014/main" id="{4552F655-2EBA-7648-BD22-95BD0D9BDF02}"/>
                </a:ext>
              </a:extLst>
            </p:cNvPr>
            <p:cNvSpPr txBox="1"/>
            <p:nvPr/>
          </p:nvSpPr>
          <p:spPr>
            <a:xfrm>
              <a:off x="2405371" y="4538615"/>
              <a:ext cx="1404552" cy="400110"/>
            </a:xfrm>
            <a:prstGeom prst="rect">
              <a:avLst/>
            </a:prstGeom>
            <a:solidFill>
              <a:schemeClr val="bg1"/>
            </a:solidFill>
            <a:ln>
              <a:solidFill>
                <a:srgbClr val="115076"/>
              </a:solidFill>
            </a:ln>
          </p:spPr>
          <p:txBody>
            <a:bodyPr wrap="none" rtlCol="0">
              <a:spAutoFit/>
            </a:bodyPr>
            <a:lstStyle/>
            <a:p>
              <a:r>
                <a:rPr lang="en-US" sz="2000" dirty="0">
                  <a:solidFill>
                    <a:schemeClr val="accent5">
                      <a:lumMod val="50000"/>
                    </a:schemeClr>
                  </a:solidFill>
                </a:rPr>
                <a:t>die Wand</a:t>
              </a:r>
            </a:p>
          </p:txBody>
        </p:sp>
        <p:sp>
          <p:nvSpPr>
            <p:cNvPr id="236" name="TextBox 235">
              <a:extLst>
                <a:ext uri="{FF2B5EF4-FFF2-40B4-BE49-F238E27FC236}">
                  <a16:creationId xmlns:a16="http://schemas.microsoft.com/office/drawing/2014/main" id="{6868D70F-0B1F-CE45-AC39-D92F78715B46}"/>
                </a:ext>
              </a:extLst>
            </p:cNvPr>
            <p:cNvSpPr txBox="1"/>
            <p:nvPr/>
          </p:nvSpPr>
          <p:spPr>
            <a:xfrm>
              <a:off x="1666888" y="3090819"/>
              <a:ext cx="978153" cy="400110"/>
            </a:xfrm>
            <a:prstGeom prst="rect">
              <a:avLst/>
            </a:prstGeom>
            <a:solidFill>
              <a:schemeClr val="bg1"/>
            </a:solidFill>
            <a:ln>
              <a:solidFill>
                <a:srgbClr val="115076"/>
              </a:solidFill>
            </a:ln>
          </p:spPr>
          <p:txBody>
            <a:bodyPr wrap="none" rtlCol="0">
              <a:spAutoFit/>
            </a:bodyPr>
            <a:lstStyle/>
            <a:p>
              <a:r>
                <a:rPr lang="de-DE" sz="2000" dirty="0">
                  <a:solidFill>
                    <a:schemeClr val="accent5">
                      <a:lumMod val="50000"/>
                    </a:schemeClr>
                  </a:solidFill>
                </a:rPr>
                <a:t>führen</a:t>
              </a:r>
            </a:p>
          </p:txBody>
        </p:sp>
      </p:grpSp>
      <p:grpSp>
        <p:nvGrpSpPr>
          <p:cNvPr id="237" name="Group 236">
            <a:extLst>
              <a:ext uri="{FF2B5EF4-FFF2-40B4-BE49-F238E27FC236}">
                <a16:creationId xmlns:a16="http://schemas.microsoft.com/office/drawing/2014/main" id="{88C8468A-8E72-B346-B003-425DC8A5944E}"/>
              </a:ext>
            </a:extLst>
          </p:cNvPr>
          <p:cNvGrpSpPr/>
          <p:nvPr/>
        </p:nvGrpSpPr>
        <p:grpSpPr>
          <a:xfrm>
            <a:off x="6145285" y="1405800"/>
            <a:ext cx="4047214" cy="4046400"/>
            <a:chOff x="747423" y="1383526"/>
            <a:chExt cx="4047214" cy="4046400"/>
          </a:xfrm>
          <a:solidFill>
            <a:schemeClr val="accent4">
              <a:lumMod val="60000"/>
              <a:lumOff val="40000"/>
            </a:schemeClr>
          </a:solidFill>
        </p:grpSpPr>
        <p:sp>
          <p:nvSpPr>
            <p:cNvPr id="238" name="Oval 237">
              <a:extLst>
                <a:ext uri="{FF2B5EF4-FFF2-40B4-BE49-F238E27FC236}">
                  <a16:creationId xmlns:a16="http://schemas.microsoft.com/office/drawing/2014/main" id="{7C02EA0E-012C-5D40-A7BC-3387946663AF}"/>
                </a:ext>
              </a:extLst>
            </p:cNvPr>
            <p:cNvSpPr/>
            <p:nvPr/>
          </p:nvSpPr>
          <p:spPr>
            <a:xfrm>
              <a:off x="747423" y="1383526"/>
              <a:ext cx="4047214" cy="4046400"/>
            </a:xfrm>
            <a:prstGeom prst="ellipse">
              <a:avLst/>
            </a:prstGeom>
            <a:grp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TextBox 238">
              <a:extLst>
                <a:ext uri="{FF2B5EF4-FFF2-40B4-BE49-F238E27FC236}">
                  <a16:creationId xmlns:a16="http://schemas.microsoft.com/office/drawing/2014/main" id="{642D075A-C289-3243-AC14-50D28F18CB40}"/>
                </a:ext>
              </a:extLst>
            </p:cNvPr>
            <p:cNvSpPr txBox="1"/>
            <p:nvPr/>
          </p:nvSpPr>
          <p:spPr>
            <a:xfrm>
              <a:off x="3278166" y="2737300"/>
              <a:ext cx="101983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dream</a:t>
              </a:r>
            </a:p>
          </p:txBody>
        </p:sp>
        <p:sp>
          <p:nvSpPr>
            <p:cNvPr id="240" name="TextBox 239">
              <a:extLst>
                <a:ext uri="{FF2B5EF4-FFF2-40B4-BE49-F238E27FC236}">
                  <a16:creationId xmlns:a16="http://schemas.microsoft.com/office/drawing/2014/main" id="{FBB91508-E5F4-894C-904F-80A4F191DFC1}"/>
                </a:ext>
              </a:extLst>
            </p:cNvPr>
            <p:cNvSpPr txBox="1"/>
            <p:nvPr/>
          </p:nvSpPr>
          <p:spPr>
            <a:xfrm>
              <a:off x="1043038" y="2534985"/>
              <a:ext cx="208422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wait, waiting</a:t>
              </a:r>
            </a:p>
          </p:txBody>
        </p:sp>
        <p:sp>
          <p:nvSpPr>
            <p:cNvPr id="241" name="TextBox 240">
              <a:extLst>
                <a:ext uri="{FF2B5EF4-FFF2-40B4-BE49-F238E27FC236}">
                  <a16:creationId xmlns:a16="http://schemas.microsoft.com/office/drawing/2014/main" id="{591D637D-00EB-8049-8E78-5F9BEDB89941}"/>
                </a:ext>
              </a:extLst>
            </p:cNvPr>
            <p:cNvSpPr txBox="1"/>
            <p:nvPr/>
          </p:nvSpPr>
          <p:spPr>
            <a:xfrm>
              <a:off x="1217259" y="3699737"/>
              <a:ext cx="115127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if, when</a:t>
              </a:r>
            </a:p>
          </p:txBody>
        </p:sp>
        <p:sp>
          <p:nvSpPr>
            <p:cNvPr id="242" name="TextBox 241">
              <a:extLst>
                <a:ext uri="{FF2B5EF4-FFF2-40B4-BE49-F238E27FC236}">
                  <a16:creationId xmlns:a16="http://schemas.microsoft.com/office/drawing/2014/main" id="{DBF9529D-15C2-BA49-BA4A-30DD65ABCE2F}"/>
                </a:ext>
              </a:extLst>
            </p:cNvPr>
            <p:cNvSpPr txBox="1"/>
            <p:nvPr/>
          </p:nvSpPr>
          <p:spPr>
            <a:xfrm>
              <a:off x="2993056" y="3641979"/>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relatively</a:t>
              </a:r>
            </a:p>
          </p:txBody>
        </p:sp>
        <p:sp>
          <p:nvSpPr>
            <p:cNvPr id="243" name="TextBox 242">
              <a:extLst>
                <a:ext uri="{FF2B5EF4-FFF2-40B4-BE49-F238E27FC236}">
                  <a16:creationId xmlns:a16="http://schemas.microsoft.com/office/drawing/2014/main" id="{9AA9D9C5-27A5-A843-831F-92BF455542D5}"/>
                </a:ext>
              </a:extLst>
            </p:cNvPr>
            <p:cNvSpPr txBox="1"/>
            <p:nvPr/>
          </p:nvSpPr>
          <p:spPr>
            <a:xfrm>
              <a:off x="2171375" y="1787185"/>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sp>
          <p:nvSpPr>
            <p:cNvPr id="244" name="TextBox 243">
              <a:extLst>
                <a:ext uri="{FF2B5EF4-FFF2-40B4-BE49-F238E27FC236}">
                  <a16:creationId xmlns:a16="http://schemas.microsoft.com/office/drawing/2014/main" id="{F773ECEC-A0F6-3C4E-8487-1D9C12A3F96D}"/>
                </a:ext>
              </a:extLst>
            </p:cNvPr>
            <p:cNvSpPr txBox="1"/>
            <p:nvPr/>
          </p:nvSpPr>
          <p:spPr>
            <a:xfrm>
              <a:off x="2084787" y="4827534"/>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free time</a:t>
              </a:r>
            </a:p>
          </p:txBody>
        </p:sp>
        <p:sp>
          <p:nvSpPr>
            <p:cNvPr id="245" name="TextBox 244">
              <a:extLst>
                <a:ext uri="{FF2B5EF4-FFF2-40B4-BE49-F238E27FC236}">
                  <a16:creationId xmlns:a16="http://schemas.microsoft.com/office/drawing/2014/main" id="{051CE917-FE2F-A345-9957-B24815694B4F}"/>
                </a:ext>
              </a:extLst>
            </p:cNvPr>
            <p:cNvSpPr txBox="1"/>
            <p:nvPr/>
          </p:nvSpPr>
          <p:spPr>
            <a:xfrm>
              <a:off x="1409338" y="4234914"/>
              <a:ext cx="274786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collect, collecting</a:t>
              </a:r>
            </a:p>
          </p:txBody>
        </p:sp>
        <p:sp>
          <p:nvSpPr>
            <p:cNvPr id="246" name="TextBox 245">
              <a:extLst>
                <a:ext uri="{FF2B5EF4-FFF2-40B4-BE49-F238E27FC236}">
                  <a16:creationId xmlns:a16="http://schemas.microsoft.com/office/drawing/2014/main" id="{862341F0-754D-A349-A014-4BB4382F2131}"/>
                </a:ext>
              </a:extLst>
            </p:cNvPr>
            <p:cNvSpPr txBox="1"/>
            <p:nvPr/>
          </p:nvSpPr>
          <p:spPr>
            <a:xfrm>
              <a:off x="1710616" y="3143060"/>
              <a:ext cx="91082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wood</a:t>
              </a:r>
            </a:p>
          </p:txBody>
        </p:sp>
      </p:grpSp>
      <p:grpSp>
        <p:nvGrpSpPr>
          <p:cNvPr id="247" name="Group 246">
            <a:extLst>
              <a:ext uri="{FF2B5EF4-FFF2-40B4-BE49-F238E27FC236}">
                <a16:creationId xmlns:a16="http://schemas.microsoft.com/office/drawing/2014/main" id="{796B549A-B8AB-EB4B-B14E-D1FA4BE60BBC}"/>
              </a:ext>
            </a:extLst>
          </p:cNvPr>
          <p:cNvGrpSpPr/>
          <p:nvPr/>
        </p:nvGrpSpPr>
        <p:grpSpPr>
          <a:xfrm>
            <a:off x="6145285" y="1405800"/>
            <a:ext cx="4047214" cy="4046400"/>
            <a:chOff x="747423" y="1383526"/>
            <a:chExt cx="4047214" cy="4046400"/>
          </a:xfrm>
          <a:solidFill>
            <a:schemeClr val="accent4">
              <a:lumMod val="60000"/>
              <a:lumOff val="40000"/>
            </a:schemeClr>
          </a:solidFill>
        </p:grpSpPr>
        <p:sp>
          <p:nvSpPr>
            <p:cNvPr id="248" name="Oval 247">
              <a:extLst>
                <a:ext uri="{FF2B5EF4-FFF2-40B4-BE49-F238E27FC236}">
                  <a16:creationId xmlns:a16="http://schemas.microsoft.com/office/drawing/2014/main" id="{481AF9D3-8415-D94C-A2B5-9D16808B8CD8}"/>
                </a:ext>
              </a:extLst>
            </p:cNvPr>
            <p:cNvSpPr/>
            <p:nvPr/>
          </p:nvSpPr>
          <p:spPr>
            <a:xfrm>
              <a:off x="747423" y="1383526"/>
              <a:ext cx="4047214" cy="4046400"/>
            </a:xfrm>
            <a:prstGeom prst="ellipse">
              <a:avLst/>
            </a:prstGeom>
            <a:grp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extBox 248">
              <a:extLst>
                <a:ext uri="{FF2B5EF4-FFF2-40B4-BE49-F238E27FC236}">
                  <a16:creationId xmlns:a16="http://schemas.microsoft.com/office/drawing/2014/main" id="{FA3085D5-F7E2-B84A-A01D-996E238305E2}"/>
                </a:ext>
              </a:extLst>
            </p:cNvPr>
            <p:cNvSpPr txBox="1"/>
            <p:nvPr/>
          </p:nvSpPr>
          <p:spPr>
            <a:xfrm>
              <a:off x="2284587" y="2006811"/>
              <a:ext cx="182133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according to</a:t>
              </a:r>
            </a:p>
          </p:txBody>
        </p:sp>
        <p:sp>
          <p:nvSpPr>
            <p:cNvPr id="250" name="TextBox 249">
              <a:extLst>
                <a:ext uri="{FF2B5EF4-FFF2-40B4-BE49-F238E27FC236}">
                  <a16:creationId xmlns:a16="http://schemas.microsoft.com/office/drawing/2014/main" id="{9F5FFAF8-DD4E-2141-9354-7475BD168089}"/>
                </a:ext>
              </a:extLst>
            </p:cNvPr>
            <p:cNvSpPr txBox="1"/>
            <p:nvPr/>
          </p:nvSpPr>
          <p:spPr>
            <a:xfrm>
              <a:off x="1409338" y="2741814"/>
              <a:ext cx="276870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hang, be hanging</a:t>
              </a:r>
            </a:p>
          </p:txBody>
        </p:sp>
        <p:sp>
          <p:nvSpPr>
            <p:cNvPr id="251" name="TextBox 250">
              <a:extLst>
                <a:ext uri="{FF2B5EF4-FFF2-40B4-BE49-F238E27FC236}">
                  <a16:creationId xmlns:a16="http://schemas.microsoft.com/office/drawing/2014/main" id="{54B04B87-6802-9246-B8FB-96456EDA3EB3}"/>
                </a:ext>
              </a:extLst>
            </p:cNvPr>
            <p:cNvSpPr txBox="1"/>
            <p:nvPr/>
          </p:nvSpPr>
          <p:spPr>
            <a:xfrm>
              <a:off x="1409338" y="4146051"/>
              <a:ext cx="101341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career</a:t>
              </a:r>
            </a:p>
          </p:txBody>
        </p:sp>
        <p:sp>
          <p:nvSpPr>
            <p:cNvPr id="252" name="TextBox 251">
              <a:extLst>
                <a:ext uri="{FF2B5EF4-FFF2-40B4-BE49-F238E27FC236}">
                  <a16:creationId xmlns:a16="http://schemas.microsoft.com/office/drawing/2014/main" id="{015C3F11-F83D-C44F-95E8-E0755AB6CCF1}"/>
                </a:ext>
              </a:extLst>
            </p:cNvPr>
            <p:cNvSpPr txBox="1"/>
            <p:nvPr/>
          </p:nvSpPr>
          <p:spPr>
            <a:xfrm>
              <a:off x="1409338" y="2113395"/>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sp>
          <p:nvSpPr>
            <p:cNvPr id="253" name="TextBox 252">
              <a:extLst>
                <a:ext uri="{FF2B5EF4-FFF2-40B4-BE49-F238E27FC236}">
                  <a16:creationId xmlns:a16="http://schemas.microsoft.com/office/drawing/2014/main" id="{C09D3D49-C623-DC4E-8A56-E757411461CE}"/>
                </a:ext>
              </a:extLst>
            </p:cNvPr>
            <p:cNvSpPr txBox="1"/>
            <p:nvPr/>
          </p:nvSpPr>
          <p:spPr>
            <a:xfrm>
              <a:off x="2550208" y="3877242"/>
              <a:ext cx="1819729" cy="707886"/>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collecting,</a:t>
              </a:r>
            </a:p>
            <a:p>
              <a:pPr algn="l"/>
              <a:r>
                <a:rPr lang="en-US" sz="2000" dirty="0">
                  <a:solidFill>
                    <a:schemeClr val="accent5">
                      <a:lumMod val="50000"/>
                    </a:schemeClr>
                  </a:solidFill>
                </a:rPr>
                <a:t>collecting</a:t>
              </a:r>
            </a:p>
          </p:txBody>
        </p:sp>
        <p:sp>
          <p:nvSpPr>
            <p:cNvPr id="254" name="TextBox 253">
              <a:extLst>
                <a:ext uri="{FF2B5EF4-FFF2-40B4-BE49-F238E27FC236}">
                  <a16:creationId xmlns:a16="http://schemas.microsoft.com/office/drawing/2014/main" id="{79035FA4-43EE-E245-B8CD-BA421B6A02FC}"/>
                </a:ext>
              </a:extLst>
            </p:cNvPr>
            <p:cNvSpPr txBox="1"/>
            <p:nvPr/>
          </p:nvSpPr>
          <p:spPr>
            <a:xfrm>
              <a:off x="876473" y="3282871"/>
              <a:ext cx="2735044" cy="400110"/>
            </a:xfrm>
            <a:prstGeom prst="rect">
              <a:avLst/>
            </a:prstGeom>
            <a:solidFill>
              <a:schemeClr val="bg1"/>
            </a:solidFill>
            <a:ln>
              <a:solidFill>
                <a:srgbClr val="115076"/>
              </a:solidFill>
            </a:ln>
          </p:spPr>
          <p:txBody>
            <a:bodyPr wrap="none" rtlCol="0">
              <a:spAutoFit/>
            </a:bodyPr>
            <a:lstStyle/>
            <a:p>
              <a:r>
                <a:rPr lang="en-US" sz="2000" dirty="0">
                  <a:solidFill>
                    <a:schemeClr val="accent5">
                      <a:lumMod val="50000"/>
                    </a:schemeClr>
                  </a:solidFill>
                </a:rPr>
                <a:t>you, her, to her, their</a:t>
              </a:r>
            </a:p>
          </p:txBody>
        </p:sp>
        <p:sp>
          <p:nvSpPr>
            <p:cNvPr id="255" name="TextBox 254">
              <a:extLst>
                <a:ext uri="{FF2B5EF4-FFF2-40B4-BE49-F238E27FC236}">
                  <a16:creationId xmlns:a16="http://schemas.microsoft.com/office/drawing/2014/main" id="{D7154F6F-BD1B-5A4E-8F04-E4C6246FA330}"/>
                </a:ext>
              </a:extLst>
            </p:cNvPr>
            <p:cNvSpPr txBox="1"/>
            <p:nvPr/>
          </p:nvSpPr>
          <p:spPr>
            <a:xfrm>
              <a:off x="3825651" y="3298743"/>
              <a:ext cx="62388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law</a:t>
              </a:r>
            </a:p>
          </p:txBody>
        </p:sp>
        <p:sp>
          <p:nvSpPr>
            <p:cNvPr id="256" name="TextBox 255">
              <a:extLst>
                <a:ext uri="{FF2B5EF4-FFF2-40B4-BE49-F238E27FC236}">
                  <a16:creationId xmlns:a16="http://schemas.microsoft.com/office/drawing/2014/main" id="{7841D044-9A93-114C-9466-4B5B9EF7B4BA}"/>
                </a:ext>
              </a:extLst>
            </p:cNvPr>
            <p:cNvSpPr txBox="1"/>
            <p:nvPr/>
          </p:nvSpPr>
          <p:spPr>
            <a:xfrm>
              <a:off x="2135053" y="4713012"/>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grpSp>
      <p:grpSp>
        <p:nvGrpSpPr>
          <p:cNvPr id="257" name="Group 256">
            <a:extLst>
              <a:ext uri="{FF2B5EF4-FFF2-40B4-BE49-F238E27FC236}">
                <a16:creationId xmlns:a16="http://schemas.microsoft.com/office/drawing/2014/main" id="{E4DF63C0-CE66-924F-B3E9-EC6FD94A1BA7}"/>
              </a:ext>
            </a:extLst>
          </p:cNvPr>
          <p:cNvGrpSpPr/>
          <p:nvPr/>
        </p:nvGrpSpPr>
        <p:grpSpPr>
          <a:xfrm>
            <a:off x="6145285" y="1405800"/>
            <a:ext cx="4047214" cy="4046400"/>
            <a:chOff x="747423" y="1383526"/>
            <a:chExt cx="4047214" cy="4046400"/>
          </a:xfrm>
          <a:solidFill>
            <a:schemeClr val="accent4">
              <a:lumMod val="60000"/>
              <a:lumOff val="40000"/>
            </a:schemeClr>
          </a:solidFill>
        </p:grpSpPr>
        <p:sp>
          <p:nvSpPr>
            <p:cNvPr id="258" name="Oval 257">
              <a:extLst>
                <a:ext uri="{FF2B5EF4-FFF2-40B4-BE49-F238E27FC236}">
                  <a16:creationId xmlns:a16="http://schemas.microsoft.com/office/drawing/2014/main" id="{A4A29A3D-50D3-5B4F-A535-18D934C91096}"/>
                </a:ext>
              </a:extLst>
            </p:cNvPr>
            <p:cNvSpPr/>
            <p:nvPr/>
          </p:nvSpPr>
          <p:spPr>
            <a:xfrm>
              <a:off x="747423" y="1383526"/>
              <a:ext cx="4047214" cy="4046400"/>
            </a:xfrm>
            <a:prstGeom prst="ellipse">
              <a:avLst/>
            </a:prstGeom>
            <a:grp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9" name="TextBox 258">
              <a:extLst>
                <a:ext uri="{FF2B5EF4-FFF2-40B4-BE49-F238E27FC236}">
                  <a16:creationId xmlns:a16="http://schemas.microsoft.com/office/drawing/2014/main" id="{0DFD950A-17FF-5E4A-ABA5-E223E99EDCE4}"/>
                </a:ext>
              </a:extLst>
            </p:cNvPr>
            <p:cNvSpPr txBox="1"/>
            <p:nvPr/>
          </p:nvSpPr>
          <p:spPr>
            <a:xfrm>
              <a:off x="2373391" y="2506293"/>
              <a:ext cx="182133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according to</a:t>
              </a:r>
            </a:p>
          </p:txBody>
        </p:sp>
        <p:sp>
          <p:nvSpPr>
            <p:cNvPr id="260" name="TextBox 259">
              <a:extLst>
                <a:ext uri="{FF2B5EF4-FFF2-40B4-BE49-F238E27FC236}">
                  <a16:creationId xmlns:a16="http://schemas.microsoft.com/office/drawing/2014/main" id="{F8B14C8D-7D4A-BF46-B311-FB7F3A362B61}"/>
                </a:ext>
              </a:extLst>
            </p:cNvPr>
            <p:cNvSpPr txBox="1"/>
            <p:nvPr/>
          </p:nvSpPr>
          <p:spPr>
            <a:xfrm>
              <a:off x="1043038" y="2534985"/>
              <a:ext cx="86594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guest</a:t>
              </a:r>
            </a:p>
          </p:txBody>
        </p:sp>
        <p:sp>
          <p:nvSpPr>
            <p:cNvPr id="261" name="TextBox 260">
              <a:extLst>
                <a:ext uri="{FF2B5EF4-FFF2-40B4-BE49-F238E27FC236}">
                  <a16:creationId xmlns:a16="http://schemas.microsoft.com/office/drawing/2014/main" id="{3841CD11-8913-614D-9BF9-2E182BDCEE1B}"/>
                </a:ext>
              </a:extLst>
            </p:cNvPr>
            <p:cNvSpPr txBox="1"/>
            <p:nvPr/>
          </p:nvSpPr>
          <p:spPr>
            <a:xfrm>
              <a:off x="1409338" y="3944264"/>
              <a:ext cx="6848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end</a:t>
              </a:r>
            </a:p>
          </p:txBody>
        </p:sp>
        <p:sp>
          <p:nvSpPr>
            <p:cNvPr id="262" name="TextBox 261">
              <a:extLst>
                <a:ext uri="{FF2B5EF4-FFF2-40B4-BE49-F238E27FC236}">
                  <a16:creationId xmlns:a16="http://schemas.microsoft.com/office/drawing/2014/main" id="{0B98D5C1-D10C-8048-B4D1-82D5AF14C066}"/>
                </a:ext>
              </a:extLst>
            </p:cNvPr>
            <p:cNvSpPr txBox="1"/>
            <p:nvPr/>
          </p:nvSpPr>
          <p:spPr>
            <a:xfrm>
              <a:off x="3005554" y="3052783"/>
              <a:ext cx="1640193" cy="707886"/>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hang, </a:t>
              </a:r>
            </a:p>
            <a:p>
              <a:pPr algn="l"/>
              <a:r>
                <a:rPr lang="en-US" sz="2000" dirty="0">
                  <a:solidFill>
                    <a:schemeClr val="accent5">
                      <a:lumMod val="50000"/>
                    </a:schemeClr>
                  </a:solidFill>
                </a:rPr>
                <a:t>be hanging</a:t>
              </a:r>
            </a:p>
          </p:txBody>
        </p:sp>
        <p:sp>
          <p:nvSpPr>
            <p:cNvPr id="263" name="TextBox 262">
              <a:extLst>
                <a:ext uri="{FF2B5EF4-FFF2-40B4-BE49-F238E27FC236}">
                  <a16:creationId xmlns:a16="http://schemas.microsoft.com/office/drawing/2014/main" id="{0E2ED050-35D7-5047-943F-5948E9C5ECCE}"/>
                </a:ext>
              </a:extLst>
            </p:cNvPr>
            <p:cNvSpPr txBox="1"/>
            <p:nvPr/>
          </p:nvSpPr>
          <p:spPr>
            <a:xfrm>
              <a:off x="2171375" y="1787185"/>
              <a:ext cx="139493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a:t>
              </a:r>
            </a:p>
          </p:txBody>
        </p:sp>
        <p:sp>
          <p:nvSpPr>
            <p:cNvPr id="264" name="TextBox 263">
              <a:extLst>
                <a:ext uri="{FF2B5EF4-FFF2-40B4-BE49-F238E27FC236}">
                  <a16:creationId xmlns:a16="http://schemas.microsoft.com/office/drawing/2014/main" id="{5C14F87A-43A6-6046-A7B2-5B0C87BBC15B}"/>
                </a:ext>
              </a:extLst>
            </p:cNvPr>
            <p:cNvSpPr txBox="1"/>
            <p:nvPr/>
          </p:nvSpPr>
          <p:spPr>
            <a:xfrm>
              <a:off x="3012708" y="4077678"/>
              <a:ext cx="95571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million</a:t>
              </a:r>
            </a:p>
          </p:txBody>
        </p:sp>
        <p:sp>
          <p:nvSpPr>
            <p:cNvPr id="265" name="TextBox 264">
              <a:extLst>
                <a:ext uri="{FF2B5EF4-FFF2-40B4-BE49-F238E27FC236}">
                  <a16:creationId xmlns:a16="http://schemas.microsoft.com/office/drawing/2014/main" id="{EC16CF39-5843-2345-8FA8-03967914821F}"/>
                </a:ext>
              </a:extLst>
            </p:cNvPr>
            <p:cNvSpPr txBox="1"/>
            <p:nvPr/>
          </p:nvSpPr>
          <p:spPr>
            <a:xfrm>
              <a:off x="1948265" y="4670801"/>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sp>
          <p:nvSpPr>
            <p:cNvPr id="266" name="TextBox 265">
              <a:extLst>
                <a:ext uri="{FF2B5EF4-FFF2-40B4-BE49-F238E27FC236}">
                  <a16:creationId xmlns:a16="http://schemas.microsoft.com/office/drawing/2014/main" id="{67A2F03A-4080-364C-B760-31852546A6FF}"/>
                </a:ext>
              </a:extLst>
            </p:cNvPr>
            <p:cNvSpPr txBox="1"/>
            <p:nvPr/>
          </p:nvSpPr>
          <p:spPr>
            <a:xfrm>
              <a:off x="1575862" y="3123810"/>
              <a:ext cx="62388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law</a:t>
              </a:r>
            </a:p>
          </p:txBody>
        </p:sp>
      </p:grpSp>
      <p:grpSp>
        <p:nvGrpSpPr>
          <p:cNvPr id="267" name="Group 266">
            <a:extLst>
              <a:ext uri="{FF2B5EF4-FFF2-40B4-BE49-F238E27FC236}">
                <a16:creationId xmlns:a16="http://schemas.microsoft.com/office/drawing/2014/main" id="{E8DA1E2A-D663-8643-8714-A2CF3B415DE2}"/>
              </a:ext>
            </a:extLst>
          </p:cNvPr>
          <p:cNvGrpSpPr/>
          <p:nvPr/>
        </p:nvGrpSpPr>
        <p:grpSpPr>
          <a:xfrm>
            <a:off x="6145285" y="1405800"/>
            <a:ext cx="4047214" cy="4046400"/>
            <a:chOff x="747423" y="1383526"/>
            <a:chExt cx="4047214" cy="4046400"/>
          </a:xfrm>
          <a:solidFill>
            <a:schemeClr val="accent4">
              <a:lumMod val="60000"/>
              <a:lumOff val="40000"/>
            </a:schemeClr>
          </a:solidFill>
        </p:grpSpPr>
        <p:sp>
          <p:nvSpPr>
            <p:cNvPr id="268" name="Oval 267">
              <a:extLst>
                <a:ext uri="{FF2B5EF4-FFF2-40B4-BE49-F238E27FC236}">
                  <a16:creationId xmlns:a16="http://schemas.microsoft.com/office/drawing/2014/main" id="{6A2B13DE-3620-6C40-818A-DDD3F7992A48}"/>
                </a:ext>
              </a:extLst>
            </p:cNvPr>
            <p:cNvSpPr/>
            <p:nvPr/>
          </p:nvSpPr>
          <p:spPr>
            <a:xfrm>
              <a:off x="747423" y="1383526"/>
              <a:ext cx="4047214" cy="4046400"/>
            </a:xfrm>
            <a:prstGeom prst="ellipse">
              <a:avLst/>
            </a:prstGeom>
            <a:grp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extBox 268">
              <a:extLst>
                <a:ext uri="{FF2B5EF4-FFF2-40B4-BE49-F238E27FC236}">
                  <a16:creationId xmlns:a16="http://schemas.microsoft.com/office/drawing/2014/main" id="{5A9D8173-A4E6-694D-B49B-58714934E4C7}"/>
                </a:ext>
              </a:extLst>
            </p:cNvPr>
            <p:cNvSpPr txBox="1"/>
            <p:nvPr/>
          </p:nvSpPr>
          <p:spPr>
            <a:xfrm>
              <a:off x="3141810" y="2536989"/>
              <a:ext cx="136768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collect</a:t>
              </a:r>
            </a:p>
          </p:txBody>
        </p:sp>
        <p:sp>
          <p:nvSpPr>
            <p:cNvPr id="270" name="TextBox 269">
              <a:extLst>
                <a:ext uri="{FF2B5EF4-FFF2-40B4-BE49-F238E27FC236}">
                  <a16:creationId xmlns:a16="http://schemas.microsoft.com/office/drawing/2014/main" id="{40DC35FD-3DA8-EC4D-B4BA-2B9ED17F3672}"/>
                </a:ext>
              </a:extLst>
            </p:cNvPr>
            <p:cNvSpPr txBox="1"/>
            <p:nvPr/>
          </p:nvSpPr>
          <p:spPr>
            <a:xfrm>
              <a:off x="1293410" y="2513214"/>
              <a:ext cx="101983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dream</a:t>
              </a:r>
            </a:p>
          </p:txBody>
        </p:sp>
        <p:sp>
          <p:nvSpPr>
            <p:cNvPr id="271" name="TextBox 270">
              <a:extLst>
                <a:ext uri="{FF2B5EF4-FFF2-40B4-BE49-F238E27FC236}">
                  <a16:creationId xmlns:a16="http://schemas.microsoft.com/office/drawing/2014/main" id="{6225D862-31CE-1043-A1DB-351E8F2DCC6C}"/>
                </a:ext>
              </a:extLst>
            </p:cNvPr>
            <p:cNvSpPr txBox="1"/>
            <p:nvPr/>
          </p:nvSpPr>
          <p:spPr>
            <a:xfrm>
              <a:off x="1097172" y="3525680"/>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sp>
          <p:nvSpPr>
            <p:cNvPr id="272" name="TextBox 271">
              <a:extLst>
                <a:ext uri="{FF2B5EF4-FFF2-40B4-BE49-F238E27FC236}">
                  <a16:creationId xmlns:a16="http://schemas.microsoft.com/office/drawing/2014/main" id="{DC26889C-4368-944F-8170-8EC325CE9346}"/>
                </a:ext>
              </a:extLst>
            </p:cNvPr>
            <p:cNvSpPr txBox="1"/>
            <p:nvPr/>
          </p:nvSpPr>
          <p:spPr>
            <a:xfrm>
              <a:off x="2859887" y="3286983"/>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sp>
          <p:nvSpPr>
            <p:cNvPr id="273" name="TextBox 272">
              <a:extLst>
                <a:ext uri="{FF2B5EF4-FFF2-40B4-BE49-F238E27FC236}">
                  <a16:creationId xmlns:a16="http://schemas.microsoft.com/office/drawing/2014/main" id="{E3179511-FC13-B544-BC7A-5BD22AB951F7}"/>
                </a:ext>
              </a:extLst>
            </p:cNvPr>
            <p:cNvSpPr txBox="1"/>
            <p:nvPr/>
          </p:nvSpPr>
          <p:spPr>
            <a:xfrm>
              <a:off x="2171375" y="1787185"/>
              <a:ext cx="91082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wood</a:t>
              </a:r>
            </a:p>
          </p:txBody>
        </p:sp>
        <p:sp>
          <p:nvSpPr>
            <p:cNvPr id="274" name="TextBox 273">
              <a:extLst>
                <a:ext uri="{FF2B5EF4-FFF2-40B4-BE49-F238E27FC236}">
                  <a16:creationId xmlns:a16="http://schemas.microsoft.com/office/drawing/2014/main" id="{C8632C00-707E-2141-9259-FA266185B36E}"/>
                </a:ext>
              </a:extLst>
            </p:cNvPr>
            <p:cNvSpPr txBox="1"/>
            <p:nvPr/>
          </p:nvSpPr>
          <p:spPr>
            <a:xfrm>
              <a:off x="2919435" y="3997812"/>
              <a:ext cx="95571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million</a:t>
              </a:r>
            </a:p>
          </p:txBody>
        </p:sp>
        <p:sp>
          <p:nvSpPr>
            <p:cNvPr id="275" name="TextBox 274">
              <a:extLst>
                <a:ext uri="{FF2B5EF4-FFF2-40B4-BE49-F238E27FC236}">
                  <a16:creationId xmlns:a16="http://schemas.microsoft.com/office/drawing/2014/main" id="{CDBEEB5B-3A6E-4744-A7A3-CAC591C6CF51}"/>
                </a:ext>
              </a:extLst>
            </p:cNvPr>
            <p:cNvSpPr txBox="1"/>
            <p:nvPr/>
          </p:nvSpPr>
          <p:spPr>
            <a:xfrm>
              <a:off x="1710039" y="4546933"/>
              <a:ext cx="116249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serve</a:t>
              </a:r>
            </a:p>
          </p:txBody>
        </p:sp>
        <p:sp>
          <p:nvSpPr>
            <p:cNvPr id="276" name="TextBox 275">
              <a:extLst>
                <a:ext uri="{FF2B5EF4-FFF2-40B4-BE49-F238E27FC236}">
                  <a16:creationId xmlns:a16="http://schemas.microsoft.com/office/drawing/2014/main" id="{0A5858E5-27EB-A94C-B3CD-A99AEAA37960}"/>
                </a:ext>
              </a:extLst>
            </p:cNvPr>
            <p:cNvSpPr txBox="1"/>
            <p:nvPr/>
          </p:nvSpPr>
          <p:spPr>
            <a:xfrm>
              <a:off x="2079698" y="3113497"/>
              <a:ext cx="62388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law</a:t>
              </a:r>
            </a:p>
          </p:txBody>
        </p:sp>
      </p:grpSp>
      <p:grpSp>
        <p:nvGrpSpPr>
          <p:cNvPr id="277" name="Group 276">
            <a:extLst>
              <a:ext uri="{FF2B5EF4-FFF2-40B4-BE49-F238E27FC236}">
                <a16:creationId xmlns:a16="http://schemas.microsoft.com/office/drawing/2014/main" id="{C08A041B-398D-7646-A170-627DFCD8687D}"/>
              </a:ext>
            </a:extLst>
          </p:cNvPr>
          <p:cNvGrpSpPr/>
          <p:nvPr/>
        </p:nvGrpSpPr>
        <p:grpSpPr>
          <a:xfrm>
            <a:off x="749894" y="1405800"/>
            <a:ext cx="4047214" cy="4046400"/>
            <a:chOff x="747423" y="1383526"/>
            <a:chExt cx="4047214" cy="4046400"/>
          </a:xfrm>
        </p:grpSpPr>
        <p:sp>
          <p:nvSpPr>
            <p:cNvPr id="278" name="Oval 277">
              <a:extLst>
                <a:ext uri="{FF2B5EF4-FFF2-40B4-BE49-F238E27FC236}">
                  <a16:creationId xmlns:a16="http://schemas.microsoft.com/office/drawing/2014/main" id="{C31763D6-3B97-9D4A-8A76-614C722BF8C6}"/>
                </a:ext>
              </a:extLst>
            </p:cNvPr>
            <p:cNvSpPr/>
            <p:nvPr/>
          </p:nvSpPr>
          <p:spPr>
            <a:xfrm>
              <a:off x="747423" y="1383526"/>
              <a:ext cx="4047214" cy="4046400"/>
            </a:xfrm>
            <a:prstGeom prst="ellipse">
              <a:avLst/>
            </a:prstGeom>
            <a:solidFill>
              <a:srgbClr val="D883F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a:extLst>
                <a:ext uri="{FF2B5EF4-FFF2-40B4-BE49-F238E27FC236}">
                  <a16:creationId xmlns:a16="http://schemas.microsoft.com/office/drawing/2014/main" id="{24DEE1EA-616F-414C-B6D0-F3D690D09978}"/>
                </a:ext>
              </a:extLst>
            </p:cNvPr>
            <p:cNvSpPr txBox="1"/>
            <p:nvPr/>
          </p:nvSpPr>
          <p:spPr>
            <a:xfrm>
              <a:off x="1852961" y="1803272"/>
              <a:ext cx="155844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das </a:t>
              </a:r>
              <a:r>
                <a:rPr lang="en-US" sz="2000" dirty="0" err="1">
                  <a:solidFill>
                    <a:schemeClr val="accent5">
                      <a:lumMod val="50000"/>
                    </a:schemeClr>
                  </a:solidFill>
                </a:rPr>
                <a:t>Gesetz</a:t>
              </a:r>
              <a:endParaRPr lang="en-US" sz="2000" dirty="0">
                <a:solidFill>
                  <a:schemeClr val="accent5">
                    <a:lumMod val="50000"/>
                  </a:schemeClr>
                </a:solidFill>
              </a:endParaRPr>
            </a:p>
          </p:txBody>
        </p:sp>
        <p:sp>
          <p:nvSpPr>
            <p:cNvPr id="280" name="TextBox 279">
              <a:extLst>
                <a:ext uri="{FF2B5EF4-FFF2-40B4-BE49-F238E27FC236}">
                  <a16:creationId xmlns:a16="http://schemas.microsoft.com/office/drawing/2014/main" id="{8EBD6C25-D7FF-D24D-801A-6852EA22202E}"/>
                </a:ext>
              </a:extLst>
            </p:cNvPr>
            <p:cNvSpPr txBox="1"/>
            <p:nvPr/>
          </p:nvSpPr>
          <p:spPr>
            <a:xfrm>
              <a:off x="994701" y="3006616"/>
              <a:ext cx="240642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das </a:t>
              </a:r>
              <a:r>
                <a:rPr lang="en-US" sz="2000" dirty="0" err="1">
                  <a:solidFill>
                    <a:schemeClr val="accent5">
                      <a:lumMod val="50000"/>
                    </a:schemeClr>
                  </a:solidFill>
                </a:rPr>
                <a:t>Unternehmen</a:t>
              </a:r>
              <a:endParaRPr lang="en-US" sz="2000" dirty="0">
                <a:solidFill>
                  <a:schemeClr val="accent5">
                    <a:lumMod val="50000"/>
                  </a:schemeClr>
                </a:solidFill>
              </a:endParaRPr>
            </a:p>
          </p:txBody>
        </p:sp>
        <p:sp>
          <p:nvSpPr>
            <p:cNvPr id="281" name="TextBox 280">
              <a:extLst>
                <a:ext uri="{FF2B5EF4-FFF2-40B4-BE49-F238E27FC236}">
                  <a16:creationId xmlns:a16="http://schemas.microsoft.com/office/drawing/2014/main" id="{EB2CC9AB-2F8C-414C-B0BB-2AC636EA2B8B}"/>
                </a:ext>
              </a:extLst>
            </p:cNvPr>
            <p:cNvSpPr txBox="1"/>
            <p:nvPr/>
          </p:nvSpPr>
          <p:spPr>
            <a:xfrm>
              <a:off x="1176066" y="3984726"/>
              <a:ext cx="141577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die Million</a:t>
              </a:r>
            </a:p>
          </p:txBody>
        </p:sp>
        <p:sp>
          <p:nvSpPr>
            <p:cNvPr id="282" name="TextBox 281">
              <a:extLst>
                <a:ext uri="{FF2B5EF4-FFF2-40B4-BE49-F238E27FC236}">
                  <a16:creationId xmlns:a16="http://schemas.microsoft.com/office/drawing/2014/main" id="{0564C17B-AA1B-2C4C-9366-356872A296BC}"/>
                </a:ext>
              </a:extLst>
            </p:cNvPr>
            <p:cNvSpPr txBox="1"/>
            <p:nvPr/>
          </p:nvSpPr>
          <p:spPr>
            <a:xfrm>
              <a:off x="2892412" y="4024310"/>
              <a:ext cx="148309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Angriff</a:t>
              </a:r>
            </a:p>
          </p:txBody>
        </p:sp>
        <p:sp>
          <p:nvSpPr>
            <p:cNvPr id="283" name="TextBox 282">
              <a:extLst>
                <a:ext uri="{FF2B5EF4-FFF2-40B4-BE49-F238E27FC236}">
                  <a16:creationId xmlns:a16="http://schemas.microsoft.com/office/drawing/2014/main" id="{4346E6EF-11B1-0648-85DF-9AE3866B9CE0}"/>
                </a:ext>
              </a:extLst>
            </p:cNvPr>
            <p:cNvSpPr txBox="1"/>
            <p:nvPr/>
          </p:nvSpPr>
          <p:spPr>
            <a:xfrm>
              <a:off x="2890412" y="2380226"/>
              <a:ext cx="1021433"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gegen</a:t>
              </a:r>
              <a:endParaRPr lang="en-US" sz="2000" dirty="0">
                <a:solidFill>
                  <a:schemeClr val="accent5">
                    <a:lumMod val="50000"/>
                  </a:schemeClr>
                </a:solidFill>
              </a:endParaRPr>
            </a:p>
          </p:txBody>
        </p:sp>
        <p:sp>
          <p:nvSpPr>
            <p:cNvPr id="284" name="TextBox 283">
              <a:extLst>
                <a:ext uri="{FF2B5EF4-FFF2-40B4-BE49-F238E27FC236}">
                  <a16:creationId xmlns:a16="http://schemas.microsoft.com/office/drawing/2014/main" id="{DB4C36C3-F4C2-A743-B7D9-873899B4DB07}"/>
                </a:ext>
              </a:extLst>
            </p:cNvPr>
            <p:cNvSpPr txBox="1"/>
            <p:nvPr/>
          </p:nvSpPr>
          <p:spPr>
            <a:xfrm>
              <a:off x="2716404" y="3475173"/>
              <a:ext cx="1446230" cy="400110"/>
            </a:xfrm>
            <a:prstGeom prst="rect">
              <a:avLst/>
            </a:prstGeom>
            <a:solidFill>
              <a:schemeClr val="bg1"/>
            </a:solidFill>
            <a:ln>
              <a:solidFill>
                <a:srgbClr val="115076"/>
              </a:solidFill>
            </a:ln>
          </p:spPr>
          <p:txBody>
            <a:bodyPr wrap="none" rtlCol="0">
              <a:spAutoFit/>
            </a:bodyPr>
            <a:lstStyle/>
            <a:p>
              <a:pPr algn="l"/>
              <a:r>
                <a:rPr lang="en-US" sz="2000" dirty="0" err="1">
                  <a:solidFill>
                    <a:schemeClr val="accent5">
                      <a:lumMod val="50000"/>
                    </a:schemeClr>
                  </a:solidFill>
                </a:rPr>
                <a:t>verdienen</a:t>
              </a:r>
              <a:endParaRPr lang="en-US" sz="2000" dirty="0">
                <a:solidFill>
                  <a:schemeClr val="accent5">
                    <a:lumMod val="50000"/>
                  </a:schemeClr>
                </a:solidFill>
              </a:endParaRPr>
            </a:p>
          </p:txBody>
        </p:sp>
        <p:sp>
          <p:nvSpPr>
            <p:cNvPr id="285" name="TextBox 284">
              <a:extLst>
                <a:ext uri="{FF2B5EF4-FFF2-40B4-BE49-F238E27FC236}">
                  <a16:creationId xmlns:a16="http://schemas.microsoft.com/office/drawing/2014/main" id="{12973667-199E-1D4D-AAF1-F449B93BE1A2}"/>
                </a:ext>
              </a:extLst>
            </p:cNvPr>
            <p:cNvSpPr txBox="1"/>
            <p:nvPr/>
          </p:nvSpPr>
          <p:spPr>
            <a:xfrm>
              <a:off x="2124017" y="4707427"/>
              <a:ext cx="142699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der </a:t>
              </a:r>
              <a:r>
                <a:rPr lang="en-US" sz="2000" dirty="0" err="1">
                  <a:solidFill>
                    <a:schemeClr val="accent5">
                      <a:lumMod val="50000"/>
                    </a:schemeClr>
                  </a:solidFill>
                </a:rPr>
                <a:t>Dienst</a:t>
              </a:r>
              <a:endParaRPr lang="en-US" sz="2000" dirty="0">
                <a:solidFill>
                  <a:schemeClr val="accent5">
                    <a:lumMod val="50000"/>
                  </a:schemeClr>
                </a:solidFill>
              </a:endParaRPr>
            </a:p>
          </p:txBody>
        </p:sp>
        <p:sp>
          <p:nvSpPr>
            <p:cNvPr id="286" name="TextBox 285">
              <a:extLst>
                <a:ext uri="{FF2B5EF4-FFF2-40B4-BE49-F238E27FC236}">
                  <a16:creationId xmlns:a16="http://schemas.microsoft.com/office/drawing/2014/main" id="{0B2347C7-8C32-9540-9C9B-4AD43EC411DA}"/>
                </a:ext>
              </a:extLst>
            </p:cNvPr>
            <p:cNvSpPr txBox="1"/>
            <p:nvPr/>
          </p:nvSpPr>
          <p:spPr>
            <a:xfrm>
              <a:off x="1534627" y="2359299"/>
              <a:ext cx="1170513" cy="400110"/>
            </a:xfrm>
            <a:prstGeom prst="rect">
              <a:avLst/>
            </a:prstGeom>
            <a:solidFill>
              <a:schemeClr val="bg1"/>
            </a:solidFill>
            <a:ln>
              <a:solidFill>
                <a:srgbClr val="115076"/>
              </a:solidFill>
            </a:ln>
          </p:spPr>
          <p:txBody>
            <a:bodyPr wrap="none" rtlCol="0">
              <a:spAutoFit/>
            </a:bodyPr>
            <a:lstStyle/>
            <a:p>
              <a:r>
                <a:rPr lang="en-US" sz="2000" dirty="0" err="1">
                  <a:solidFill>
                    <a:schemeClr val="accent5">
                      <a:lumMod val="50000"/>
                    </a:schemeClr>
                  </a:solidFill>
                </a:rPr>
                <a:t>hängen</a:t>
              </a:r>
              <a:endParaRPr lang="en-US" sz="2000" dirty="0">
                <a:solidFill>
                  <a:schemeClr val="accent5">
                    <a:lumMod val="50000"/>
                  </a:schemeClr>
                </a:solidFill>
              </a:endParaRPr>
            </a:p>
          </p:txBody>
        </p:sp>
      </p:grpSp>
      <p:grpSp>
        <p:nvGrpSpPr>
          <p:cNvPr id="297" name="Group 296">
            <a:extLst>
              <a:ext uri="{FF2B5EF4-FFF2-40B4-BE49-F238E27FC236}">
                <a16:creationId xmlns:a16="http://schemas.microsoft.com/office/drawing/2014/main" id="{2E5450BD-2931-2548-85DA-ED93D2850720}"/>
              </a:ext>
            </a:extLst>
          </p:cNvPr>
          <p:cNvGrpSpPr/>
          <p:nvPr/>
        </p:nvGrpSpPr>
        <p:grpSpPr>
          <a:xfrm>
            <a:off x="6145285" y="1405800"/>
            <a:ext cx="4047214" cy="4046400"/>
            <a:chOff x="747423" y="1383526"/>
            <a:chExt cx="4047214" cy="4046400"/>
          </a:xfrm>
          <a:solidFill>
            <a:schemeClr val="accent4">
              <a:lumMod val="60000"/>
              <a:lumOff val="40000"/>
            </a:schemeClr>
          </a:solidFill>
        </p:grpSpPr>
        <p:sp>
          <p:nvSpPr>
            <p:cNvPr id="298" name="Oval 297">
              <a:extLst>
                <a:ext uri="{FF2B5EF4-FFF2-40B4-BE49-F238E27FC236}">
                  <a16:creationId xmlns:a16="http://schemas.microsoft.com/office/drawing/2014/main" id="{912681FF-00D3-3046-BDA1-B6B0517E02D9}"/>
                </a:ext>
              </a:extLst>
            </p:cNvPr>
            <p:cNvSpPr/>
            <p:nvPr/>
          </p:nvSpPr>
          <p:spPr>
            <a:xfrm>
              <a:off x="747423" y="1383526"/>
              <a:ext cx="4047214" cy="4046400"/>
            </a:xfrm>
            <a:prstGeom prst="ellipse">
              <a:avLst/>
            </a:prstGeom>
            <a:solidFill>
              <a:srgbClr val="D883F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extBox 298">
              <a:extLst>
                <a:ext uri="{FF2B5EF4-FFF2-40B4-BE49-F238E27FC236}">
                  <a16:creationId xmlns:a16="http://schemas.microsoft.com/office/drawing/2014/main" id="{A6B704CF-D9A2-074A-8D66-640BF70C9F07}"/>
                </a:ext>
              </a:extLst>
            </p:cNvPr>
            <p:cNvSpPr txBox="1"/>
            <p:nvPr/>
          </p:nvSpPr>
          <p:spPr>
            <a:xfrm>
              <a:off x="2128993" y="2446030"/>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sp>
          <p:nvSpPr>
            <p:cNvPr id="300" name="TextBox 299">
              <a:extLst>
                <a:ext uri="{FF2B5EF4-FFF2-40B4-BE49-F238E27FC236}">
                  <a16:creationId xmlns:a16="http://schemas.microsoft.com/office/drawing/2014/main" id="{153370C3-C83A-C742-9E56-8E5C4DEA88CF}"/>
                </a:ext>
              </a:extLst>
            </p:cNvPr>
            <p:cNvSpPr txBox="1"/>
            <p:nvPr/>
          </p:nvSpPr>
          <p:spPr>
            <a:xfrm>
              <a:off x="3133095" y="4581499"/>
              <a:ext cx="79701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data</a:t>
              </a:r>
            </a:p>
          </p:txBody>
        </p:sp>
        <p:sp>
          <p:nvSpPr>
            <p:cNvPr id="301" name="TextBox 300">
              <a:extLst>
                <a:ext uri="{FF2B5EF4-FFF2-40B4-BE49-F238E27FC236}">
                  <a16:creationId xmlns:a16="http://schemas.microsoft.com/office/drawing/2014/main" id="{382910FC-2050-224C-A23D-F867D641C8F2}"/>
                </a:ext>
              </a:extLst>
            </p:cNvPr>
            <p:cNvSpPr txBox="1"/>
            <p:nvPr/>
          </p:nvSpPr>
          <p:spPr>
            <a:xfrm>
              <a:off x="1876078" y="1926673"/>
              <a:ext cx="194957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grasp, grab</a:t>
              </a:r>
            </a:p>
          </p:txBody>
        </p:sp>
        <p:sp>
          <p:nvSpPr>
            <p:cNvPr id="302" name="TextBox 301">
              <a:extLst>
                <a:ext uri="{FF2B5EF4-FFF2-40B4-BE49-F238E27FC236}">
                  <a16:creationId xmlns:a16="http://schemas.microsoft.com/office/drawing/2014/main" id="{672E92F5-1EBF-6A46-B9CB-2C4F9921D560}"/>
                </a:ext>
              </a:extLst>
            </p:cNvPr>
            <p:cNvSpPr txBox="1"/>
            <p:nvPr/>
          </p:nvSpPr>
          <p:spPr>
            <a:xfrm>
              <a:off x="2845937" y="3006616"/>
              <a:ext cx="174118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celebrate</a:t>
              </a:r>
            </a:p>
          </p:txBody>
        </p:sp>
        <p:sp>
          <p:nvSpPr>
            <p:cNvPr id="303" name="TextBox 302">
              <a:extLst>
                <a:ext uri="{FF2B5EF4-FFF2-40B4-BE49-F238E27FC236}">
                  <a16:creationId xmlns:a16="http://schemas.microsoft.com/office/drawing/2014/main" id="{BC6F22B2-CB5A-3949-A4B0-A9B2E02AEBAE}"/>
                </a:ext>
              </a:extLst>
            </p:cNvPr>
            <p:cNvSpPr txBox="1"/>
            <p:nvPr/>
          </p:nvSpPr>
          <p:spPr>
            <a:xfrm>
              <a:off x="941289" y="3518014"/>
              <a:ext cx="175240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service, duty</a:t>
              </a:r>
            </a:p>
          </p:txBody>
        </p:sp>
        <p:sp>
          <p:nvSpPr>
            <p:cNvPr id="304" name="TextBox 303">
              <a:extLst>
                <a:ext uri="{FF2B5EF4-FFF2-40B4-BE49-F238E27FC236}">
                  <a16:creationId xmlns:a16="http://schemas.microsoft.com/office/drawing/2014/main" id="{C22C017D-48D6-C141-9A88-65E7E419F9CC}"/>
                </a:ext>
              </a:extLst>
            </p:cNvPr>
            <p:cNvSpPr txBox="1"/>
            <p:nvPr/>
          </p:nvSpPr>
          <p:spPr>
            <a:xfrm>
              <a:off x="1569606" y="4019583"/>
              <a:ext cx="273504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you, her, to her, their</a:t>
              </a:r>
            </a:p>
          </p:txBody>
        </p:sp>
        <p:sp>
          <p:nvSpPr>
            <p:cNvPr id="305" name="TextBox 304">
              <a:extLst>
                <a:ext uri="{FF2B5EF4-FFF2-40B4-BE49-F238E27FC236}">
                  <a16:creationId xmlns:a16="http://schemas.microsoft.com/office/drawing/2014/main" id="{EC211555-1EC2-EB4E-A254-3C52CEA3954A}"/>
                </a:ext>
              </a:extLst>
            </p:cNvPr>
            <p:cNvSpPr txBox="1"/>
            <p:nvPr/>
          </p:nvSpPr>
          <p:spPr>
            <a:xfrm>
              <a:off x="1710039" y="4546933"/>
              <a:ext cx="115127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if, when</a:t>
              </a:r>
            </a:p>
          </p:txBody>
        </p:sp>
        <p:sp>
          <p:nvSpPr>
            <p:cNvPr id="306" name="TextBox 305">
              <a:extLst>
                <a:ext uri="{FF2B5EF4-FFF2-40B4-BE49-F238E27FC236}">
                  <a16:creationId xmlns:a16="http://schemas.microsoft.com/office/drawing/2014/main" id="{6E5927EF-193A-5B4E-92BA-46B909726A4C}"/>
                </a:ext>
              </a:extLst>
            </p:cNvPr>
            <p:cNvSpPr txBox="1"/>
            <p:nvPr/>
          </p:nvSpPr>
          <p:spPr>
            <a:xfrm>
              <a:off x="1223135" y="2923642"/>
              <a:ext cx="139493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a:t>
              </a:r>
            </a:p>
          </p:txBody>
        </p:sp>
      </p:grpSp>
      <p:grpSp>
        <p:nvGrpSpPr>
          <p:cNvPr id="307" name="Group 306">
            <a:extLst>
              <a:ext uri="{FF2B5EF4-FFF2-40B4-BE49-F238E27FC236}">
                <a16:creationId xmlns:a16="http://schemas.microsoft.com/office/drawing/2014/main" id="{594F1031-4C92-914B-9FB5-54268976334C}"/>
              </a:ext>
            </a:extLst>
          </p:cNvPr>
          <p:cNvGrpSpPr/>
          <p:nvPr/>
        </p:nvGrpSpPr>
        <p:grpSpPr>
          <a:xfrm>
            <a:off x="6154561" y="1405800"/>
            <a:ext cx="4047214" cy="4046400"/>
            <a:chOff x="747423" y="1383526"/>
            <a:chExt cx="4047214" cy="4046400"/>
          </a:xfrm>
          <a:solidFill>
            <a:schemeClr val="accent4">
              <a:lumMod val="60000"/>
              <a:lumOff val="40000"/>
            </a:schemeClr>
          </a:solidFill>
        </p:grpSpPr>
        <p:sp>
          <p:nvSpPr>
            <p:cNvPr id="308" name="Oval 307">
              <a:extLst>
                <a:ext uri="{FF2B5EF4-FFF2-40B4-BE49-F238E27FC236}">
                  <a16:creationId xmlns:a16="http://schemas.microsoft.com/office/drawing/2014/main" id="{CF3FC412-59B3-AD48-9C17-5A8C31C7E6F4}"/>
                </a:ext>
              </a:extLst>
            </p:cNvPr>
            <p:cNvSpPr/>
            <p:nvPr/>
          </p:nvSpPr>
          <p:spPr>
            <a:xfrm>
              <a:off x="747423" y="1383526"/>
              <a:ext cx="4047214" cy="4046400"/>
            </a:xfrm>
            <a:prstGeom prst="ellipse">
              <a:avLst/>
            </a:prstGeom>
            <a:solidFill>
              <a:srgbClr val="D883F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extBox 308">
              <a:extLst>
                <a:ext uri="{FF2B5EF4-FFF2-40B4-BE49-F238E27FC236}">
                  <a16:creationId xmlns:a16="http://schemas.microsoft.com/office/drawing/2014/main" id="{C284DF8D-D973-8D49-82C2-1E20D68FB83B}"/>
                </a:ext>
              </a:extLst>
            </p:cNvPr>
            <p:cNvSpPr txBox="1"/>
            <p:nvPr/>
          </p:nvSpPr>
          <p:spPr>
            <a:xfrm>
              <a:off x="2959148" y="2126179"/>
              <a:ext cx="1112805"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training</a:t>
              </a:r>
            </a:p>
          </p:txBody>
        </p:sp>
        <p:sp>
          <p:nvSpPr>
            <p:cNvPr id="310" name="TextBox 309">
              <a:extLst>
                <a:ext uri="{FF2B5EF4-FFF2-40B4-BE49-F238E27FC236}">
                  <a16:creationId xmlns:a16="http://schemas.microsoft.com/office/drawing/2014/main" id="{31E48DA4-4F54-684F-BA95-7FE2078FBCFC}"/>
                </a:ext>
              </a:extLst>
            </p:cNvPr>
            <p:cNvSpPr txBox="1"/>
            <p:nvPr/>
          </p:nvSpPr>
          <p:spPr>
            <a:xfrm>
              <a:off x="1210015" y="2479326"/>
              <a:ext cx="103586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wait</a:t>
              </a:r>
            </a:p>
          </p:txBody>
        </p:sp>
        <p:sp>
          <p:nvSpPr>
            <p:cNvPr id="311" name="TextBox 310">
              <a:extLst>
                <a:ext uri="{FF2B5EF4-FFF2-40B4-BE49-F238E27FC236}">
                  <a16:creationId xmlns:a16="http://schemas.microsoft.com/office/drawing/2014/main" id="{1E6D32BB-99FB-0146-9796-CB82C359F113}"/>
                </a:ext>
              </a:extLst>
            </p:cNvPr>
            <p:cNvSpPr txBox="1"/>
            <p:nvPr/>
          </p:nvSpPr>
          <p:spPr>
            <a:xfrm>
              <a:off x="1097172" y="3700608"/>
              <a:ext cx="273504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you, her, to her, their</a:t>
              </a:r>
            </a:p>
          </p:txBody>
        </p:sp>
        <p:sp>
          <p:nvSpPr>
            <p:cNvPr id="312" name="TextBox 311">
              <a:extLst>
                <a:ext uri="{FF2B5EF4-FFF2-40B4-BE49-F238E27FC236}">
                  <a16:creationId xmlns:a16="http://schemas.microsoft.com/office/drawing/2014/main" id="{C070EFB7-DE91-7743-9581-C60F7B1801E5}"/>
                </a:ext>
              </a:extLst>
            </p:cNvPr>
            <p:cNvSpPr txBox="1"/>
            <p:nvPr/>
          </p:nvSpPr>
          <p:spPr>
            <a:xfrm>
              <a:off x="3072421" y="2633840"/>
              <a:ext cx="148790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promise</a:t>
              </a:r>
            </a:p>
          </p:txBody>
        </p:sp>
        <p:sp>
          <p:nvSpPr>
            <p:cNvPr id="313" name="TextBox 312">
              <a:extLst>
                <a:ext uri="{FF2B5EF4-FFF2-40B4-BE49-F238E27FC236}">
                  <a16:creationId xmlns:a16="http://schemas.microsoft.com/office/drawing/2014/main" id="{513D7341-156F-A847-88B2-225DCB8740AE}"/>
                </a:ext>
              </a:extLst>
            </p:cNvPr>
            <p:cNvSpPr txBox="1"/>
            <p:nvPr/>
          </p:nvSpPr>
          <p:spPr>
            <a:xfrm>
              <a:off x="3338519" y="3206671"/>
              <a:ext cx="955711"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million</a:t>
              </a:r>
            </a:p>
          </p:txBody>
        </p:sp>
        <p:sp>
          <p:nvSpPr>
            <p:cNvPr id="314" name="TextBox 313">
              <a:extLst>
                <a:ext uri="{FF2B5EF4-FFF2-40B4-BE49-F238E27FC236}">
                  <a16:creationId xmlns:a16="http://schemas.microsoft.com/office/drawing/2014/main" id="{F1E10613-22D6-F54B-BB07-5D5897B60DFD}"/>
                </a:ext>
              </a:extLst>
            </p:cNvPr>
            <p:cNvSpPr txBox="1"/>
            <p:nvPr/>
          </p:nvSpPr>
          <p:spPr>
            <a:xfrm>
              <a:off x="1848518" y="1758871"/>
              <a:ext cx="86594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guest</a:t>
              </a:r>
            </a:p>
          </p:txBody>
        </p:sp>
        <p:sp>
          <p:nvSpPr>
            <p:cNvPr id="315" name="TextBox 314">
              <a:extLst>
                <a:ext uri="{FF2B5EF4-FFF2-40B4-BE49-F238E27FC236}">
                  <a16:creationId xmlns:a16="http://schemas.microsoft.com/office/drawing/2014/main" id="{59298E24-2DC4-A44D-B7D1-247121B2C765}"/>
                </a:ext>
              </a:extLst>
            </p:cNvPr>
            <p:cNvSpPr txBox="1"/>
            <p:nvPr/>
          </p:nvSpPr>
          <p:spPr>
            <a:xfrm>
              <a:off x="1710039" y="4546933"/>
              <a:ext cx="194957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grasp, grab</a:t>
              </a:r>
            </a:p>
          </p:txBody>
        </p:sp>
        <p:sp>
          <p:nvSpPr>
            <p:cNvPr id="316" name="TextBox 315">
              <a:extLst>
                <a:ext uri="{FF2B5EF4-FFF2-40B4-BE49-F238E27FC236}">
                  <a16:creationId xmlns:a16="http://schemas.microsoft.com/office/drawing/2014/main" id="{2D76CEE1-8C60-8949-A50E-A7C72ABD81B4}"/>
                </a:ext>
              </a:extLst>
            </p:cNvPr>
            <p:cNvSpPr txBox="1"/>
            <p:nvPr/>
          </p:nvSpPr>
          <p:spPr>
            <a:xfrm>
              <a:off x="1400062" y="3108699"/>
              <a:ext cx="163698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wall (inside)</a:t>
              </a:r>
            </a:p>
          </p:txBody>
        </p:sp>
      </p:grpSp>
      <p:grpSp>
        <p:nvGrpSpPr>
          <p:cNvPr id="317" name="Group 316">
            <a:extLst>
              <a:ext uri="{FF2B5EF4-FFF2-40B4-BE49-F238E27FC236}">
                <a16:creationId xmlns:a16="http://schemas.microsoft.com/office/drawing/2014/main" id="{6E91D4B7-77CC-F746-885B-A9CDC28DC300}"/>
              </a:ext>
            </a:extLst>
          </p:cNvPr>
          <p:cNvGrpSpPr/>
          <p:nvPr/>
        </p:nvGrpSpPr>
        <p:grpSpPr>
          <a:xfrm>
            <a:off x="6171789" y="1405800"/>
            <a:ext cx="4047214" cy="4046400"/>
            <a:chOff x="747423" y="1383526"/>
            <a:chExt cx="4047214" cy="4046400"/>
          </a:xfrm>
          <a:solidFill>
            <a:schemeClr val="accent4">
              <a:lumMod val="60000"/>
              <a:lumOff val="40000"/>
            </a:schemeClr>
          </a:solidFill>
        </p:grpSpPr>
        <p:sp>
          <p:nvSpPr>
            <p:cNvPr id="318" name="Oval 317">
              <a:extLst>
                <a:ext uri="{FF2B5EF4-FFF2-40B4-BE49-F238E27FC236}">
                  <a16:creationId xmlns:a16="http://schemas.microsoft.com/office/drawing/2014/main" id="{8D5F340C-5BE2-8646-B66D-6693DB22815C}"/>
                </a:ext>
              </a:extLst>
            </p:cNvPr>
            <p:cNvSpPr/>
            <p:nvPr/>
          </p:nvSpPr>
          <p:spPr>
            <a:xfrm>
              <a:off x="747423" y="1383526"/>
              <a:ext cx="4047214" cy="4046400"/>
            </a:xfrm>
            <a:prstGeom prst="ellipse">
              <a:avLst/>
            </a:prstGeom>
            <a:solidFill>
              <a:srgbClr val="D883F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extBox 318">
              <a:extLst>
                <a:ext uri="{FF2B5EF4-FFF2-40B4-BE49-F238E27FC236}">
                  <a16:creationId xmlns:a16="http://schemas.microsoft.com/office/drawing/2014/main" id="{9D21EFB1-9370-B84A-B839-85D98FB4BB7F}"/>
                </a:ext>
              </a:extLst>
            </p:cNvPr>
            <p:cNvSpPr txBox="1"/>
            <p:nvPr/>
          </p:nvSpPr>
          <p:spPr>
            <a:xfrm>
              <a:off x="2596700" y="2352318"/>
              <a:ext cx="1436612"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a:t>
              </a:r>
            </a:p>
          </p:txBody>
        </p:sp>
        <p:sp>
          <p:nvSpPr>
            <p:cNvPr id="320" name="TextBox 319">
              <a:extLst>
                <a:ext uri="{FF2B5EF4-FFF2-40B4-BE49-F238E27FC236}">
                  <a16:creationId xmlns:a16="http://schemas.microsoft.com/office/drawing/2014/main" id="{D0E42DE4-9F24-3A48-817D-B373F732D377}"/>
                </a:ext>
              </a:extLst>
            </p:cNvPr>
            <p:cNvSpPr txBox="1"/>
            <p:nvPr/>
          </p:nvSpPr>
          <p:spPr>
            <a:xfrm>
              <a:off x="1202064" y="2415715"/>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sp>
          <p:nvSpPr>
            <p:cNvPr id="321" name="TextBox 320">
              <a:extLst>
                <a:ext uri="{FF2B5EF4-FFF2-40B4-BE49-F238E27FC236}">
                  <a16:creationId xmlns:a16="http://schemas.microsoft.com/office/drawing/2014/main" id="{FA187E71-059F-704B-BF8F-9ABB7497F6A8}"/>
                </a:ext>
              </a:extLst>
            </p:cNvPr>
            <p:cNvSpPr txBox="1"/>
            <p:nvPr/>
          </p:nvSpPr>
          <p:spPr>
            <a:xfrm>
              <a:off x="969951" y="3613144"/>
              <a:ext cx="55976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fire</a:t>
              </a:r>
            </a:p>
          </p:txBody>
        </p:sp>
        <p:sp>
          <p:nvSpPr>
            <p:cNvPr id="322" name="TextBox 321">
              <a:extLst>
                <a:ext uri="{FF2B5EF4-FFF2-40B4-BE49-F238E27FC236}">
                  <a16:creationId xmlns:a16="http://schemas.microsoft.com/office/drawing/2014/main" id="{3E45DB47-C348-7C45-AAE6-BA5D0F5581FE}"/>
                </a:ext>
              </a:extLst>
            </p:cNvPr>
            <p:cNvSpPr txBox="1"/>
            <p:nvPr/>
          </p:nvSpPr>
          <p:spPr>
            <a:xfrm>
              <a:off x="2175755" y="3558654"/>
              <a:ext cx="2266967"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appear, seem</a:t>
              </a:r>
            </a:p>
          </p:txBody>
        </p:sp>
        <p:sp>
          <p:nvSpPr>
            <p:cNvPr id="323" name="TextBox 322">
              <a:extLst>
                <a:ext uri="{FF2B5EF4-FFF2-40B4-BE49-F238E27FC236}">
                  <a16:creationId xmlns:a16="http://schemas.microsoft.com/office/drawing/2014/main" id="{A0585FDA-E4F8-3348-9075-2CEBD57715FA}"/>
                </a:ext>
              </a:extLst>
            </p:cNvPr>
            <p:cNvSpPr txBox="1"/>
            <p:nvPr/>
          </p:nvSpPr>
          <p:spPr>
            <a:xfrm>
              <a:off x="2140098" y="1731526"/>
              <a:ext cx="110158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against</a:t>
              </a:r>
            </a:p>
          </p:txBody>
        </p:sp>
        <p:sp>
          <p:nvSpPr>
            <p:cNvPr id="324" name="TextBox 323">
              <a:extLst>
                <a:ext uri="{FF2B5EF4-FFF2-40B4-BE49-F238E27FC236}">
                  <a16:creationId xmlns:a16="http://schemas.microsoft.com/office/drawing/2014/main" id="{A727B937-CC41-2144-8C5C-D529D6741D37}"/>
                </a:ext>
              </a:extLst>
            </p:cNvPr>
            <p:cNvSpPr txBox="1"/>
            <p:nvPr/>
          </p:nvSpPr>
          <p:spPr>
            <a:xfrm>
              <a:off x="1621480" y="4253484"/>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relatively</a:t>
              </a:r>
            </a:p>
          </p:txBody>
        </p:sp>
        <p:sp>
          <p:nvSpPr>
            <p:cNvPr id="325" name="TextBox 324">
              <a:extLst>
                <a:ext uri="{FF2B5EF4-FFF2-40B4-BE49-F238E27FC236}">
                  <a16:creationId xmlns:a16="http://schemas.microsoft.com/office/drawing/2014/main" id="{326EBF08-13AD-C544-8779-60C853055697}"/>
                </a:ext>
              </a:extLst>
            </p:cNvPr>
            <p:cNvSpPr txBox="1"/>
            <p:nvPr/>
          </p:nvSpPr>
          <p:spPr>
            <a:xfrm>
              <a:off x="2159856" y="4807623"/>
              <a:ext cx="1290738"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free time</a:t>
              </a:r>
            </a:p>
          </p:txBody>
        </p:sp>
        <p:sp>
          <p:nvSpPr>
            <p:cNvPr id="326" name="TextBox 325">
              <a:extLst>
                <a:ext uri="{FF2B5EF4-FFF2-40B4-BE49-F238E27FC236}">
                  <a16:creationId xmlns:a16="http://schemas.microsoft.com/office/drawing/2014/main" id="{69CBF56E-D8FF-1846-8F37-E1E524FD5262}"/>
                </a:ext>
              </a:extLst>
            </p:cNvPr>
            <p:cNvSpPr txBox="1"/>
            <p:nvPr/>
          </p:nvSpPr>
          <p:spPr>
            <a:xfrm>
              <a:off x="2051266" y="2950540"/>
              <a:ext cx="139493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a:t>
              </a:r>
            </a:p>
          </p:txBody>
        </p:sp>
      </p:grpSp>
      <p:grpSp>
        <p:nvGrpSpPr>
          <p:cNvPr id="327" name="Group 326">
            <a:extLst>
              <a:ext uri="{FF2B5EF4-FFF2-40B4-BE49-F238E27FC236}">
                <a16:creationId xmlns:a16="http://schemas.microsoft.com/office/drawing/2014/main" id="{71A45151-D0A8-D449-9C8B-88639E25C729}"/>
              </a:ext>
            </a:extLst>
          </p:cNvPr>
          <p:cNvGrpSpPr/>
          <p:nvPr/>
        </p:nvGrpSpPr>
        <p:grpSpPr>
          <a:xfrm>
            <a:off x="6173114" y="1405800"/>
            <a:ext cx="4047214" cy="4046400"/>
            <a:chOff x="747423" y="1383526"/>
            <a:chExt cx="4047214" cy="4046400"/>
          </a:xfrm>
          <a:solidFill>
            <a:schemeClr val="accent4">
              <a:lumMod val="60000"/>
              <a:lumOff val="40000"/>
            </a:schemeClr>
          </a:solidFill>
        </p:grpSpPr>
        <p:sp>
          <p:nvSpPr>
            <p:cNvPr id="328" name="Oval 327">
              <a:extLst>
                <a:ext uri="{FF2B5EF4-FFF2-40B4-BE49-F238E27FC236}">
                  <a16:creationId xmlns:a16="http://schemas.microsoft.com/office/drawing/2014/main" id="{899DE19F-E927-314F-AE9E-54A957F3CEF0}"/>
                </a:ext>
              </a:extLst>
            </p:cNvPr>
            <p:cNvSpPr/>
            <p:nvPr/>
          </p:nvSpPr>
          <p:spPr>
            <a:xfrm>
              <a:off x="747423" y="1383526"/>
              <a:ext cx="4047214" cy="4046400"/>
            </a:xfrm>
            <a:prstGeom prst="ellipse">
              <a:avLst/>
            </a:prstGeom>
            <a:solidFill>
              <a:srgbClr val="D883FF"/>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9" name="TextBox 328">
              <a:extLst>
                <a:ext uri="{FF2B5EF4-FFF2-40B4-BE49-F238E27FC236}">
                  <a16:creationId xmlns:a16="http://schemas.microsoft.com/office/drawing/2014/main" id="{E1A4A339-53DF-7D41-98DD-7E85B6A3FC1B}"/>
                </a:ext>
              </a:extLst>
            </p:cNvPr>
            <p:cNvSpPr txBox="1"/>
            <p:nvPr/>
          </p:nvSpPr>
          <p:spPr>
            <a:xfrm>
              <a:off x="1995972" y="1694936"/>
              <a:ext cx="1577676" cy="707886"/>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protect, </a:t>
              </a:r>
            </a:p>
            <a:p>
              <a:pPr algn="l"/>
              <a:r>
                <a:rPr lang="en-US" sz="2000" dirty="0">
                  <a:solidFill>
                    <a:schemeClr val="accent5">
                      <a:lumMod val="50000"/>
                    </a:schemeClr>
                  </a:solidFill>
                </a:rPr>
                <a:t>protecting</a:t>
              </a:r>
            </a:p>
          </p:txBody>
        </p:sp>
        <p:sp>
          <p:nvSpPr>
            <p:cNvPr id="330" name="TextBox 329">
              <a:extLst>
                <a:ext uri="{FF2B5EF4-FFF2-40B4-BE49-F238E27FC236}">
                  <a16:creationId xmlns:a16="http://schemas.microsoft.com/office/drawing/2014/main" id="{CB515EA1-F0AD-3F43-A060-942803BB9F79}"/>
                </a:ext>
              </a:extLst>
            </p:cNvPr>
            <p:cNvSpPr txBox="1"/>
            <p:nvPr/>
          </p:nvSpPr>
          <p:spPr>
            <a:xfrm>
              <a:off x="1005444" y="3006616"/>
              <a:ext cx="75212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euro</a:t>
              </a:r>
            </a:p>
          </p:txBody>
        </p:sp>
        <p:sp>
          <p:nvSpPr>
            <p:cNvPr id="331" name="TextBox 330">
              <a:extLst>
                <a:ext uri="{FF2B5EF4-FFF2-40B4-BE49-F238E27FC236}">
                  <a16:creationId xmlns:a16="http://schemas.microsoft.com/office/drawing/2014/main" id="{E2AFF558-0DFB-E949-AA7A-A4C0260AA020}"/>
                </a:ext>
              </a:extLst>
            </p:cNvPr>
            <p:cNvSpPr txBox="1"/>
            <p:nvPr/>
          </p:nvSpPr>
          <p:spPr>
            <a:xfrm>
              <a:off x="1381509" y="4146544"/>
              <a:ext cx="865943"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guest</a:t>
              </a:r>
            </a:p>
          </p:txBody>
        </p:sp>
        <p:sp>
          <p:nvSpPr>
            <p:cNvPr id="332" name="TextBox 331">
              <a:extLst>
                <a:ext uri="{FF2B5EF4-FFF2-40B4-BE49-F238E27FC236}">
                  <a16:creationId xmlns:a16="http://schemas.microsoft.com/office/drawing/2014/main" id="{8673C4AA-2F2A-F74E-8EAE-34993D431665}"/>
                </a:ext>
              </a:extLst>
            </p:cNvPr>
            <p:cNvSpPr txBox="1"/>
            <p:nvPr/>
          </p:nvSpPr>
          <p:spPr>
            <a:xfrm>
              <a:off x="1381509" y="3558653"/>
              <a:ext cx="2821606"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promise, promising</a:t>
              </a:r>
            </a:p>
          </p:txBody>
        </p:sp>
        <p:sp>
          <p:nvSpPr>
            <p:cNvPr id="333" name="TextBox 332">
              <a:extLst>
                <a:ext uri="{FF2B5EF4-FFF2-40B4-BE49-F238E27FC236}">
                  <a16:creationId xmlns:a16="http://schemas.microsoft.com/office/drawing/2014/main" id="{1ED62597-E72A-1A4A-92E3-F2BA652DFFB2}"/>
                </a:ext>
              </a:extLst>
            </p:cNvPr>
            <p:cNvSpPr txBox="1"/>
            <p:nvPr/>
          </p:nvSpPr>
          <p:spPr>
            <a:xfrm>
              <a:off x="2398606" y="4848164"/>
              <a:ext cx="623889"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law</a:t>
              </a:r>
            </a:p>
          </p:txBody>
        </p:sp>
        <p:sp>
          <p:nvSpPr>
            <p:cNvPr id="334" name="TextBox 333">
              <a:extLst>
                <a:ext uri="{FF2B5EF4-FFF2-40B4-BE49-F238E27FC236}">
                  <a16:creationId xmlns:a16="http://schemas.microsoft.com/office/drawing/2014/main" id="{85622484-24BA-B74F-A80C-07848934ADC2}"/>
                </a:ext>
              </a:extLst>
            </p:cNvPr>
            <p:cNvSpPr txBox="1"/>
            <p:nvPr/>
          </p:nvSpPr>
          <p:spPr>
            <a:xfrm>
              <a:off x="2385387" y="4163533"/>
              <a:ext cx="1949573" cy="400110"/>
            </a:xfrm>
            <a:prstGeom prst="rect">
              <a:avLst/>
            </a:prstGeom>
            <a:solidFill>
              <a:schemeClr val="bg1"/>
            </a:solidFill>
            <a:ln>
              <a:solidFill>
                <a:srgbClr val="115076"/>
              </a:solidFill>
            </a:ln>
          </p:spPr>
          <p:txBody>
            <a:bodyPr wrap="none" rtlCol="0">
              <a:spAutoFit/>
            </a:bodyPr>
            <a:lstStyle/>
            <a:p>
              <a:r>
                <a:rPr lang="en-US" sz="2000" dirty="0">
                  <a:solidFill>
                    <a:schemeClr val="accent5">
                      <a:lumMod val="50000"/>
                    </a:schemeClr>
                  </a:solidFill>
                </a:rPr>
                <a:t>to grab, grasp</a:t>
              </a:r>
            </a:p>
          </p:txBody>
        </p:sp>
        <p:sp>
          <p:nvSpPr>
            <p:cNvPr id="335" name="TextBox 334">
              <a:extLst>
                <a:ext uri="{FF2B5EF4-FFF2-40B4-BE49-F238E27FC236}">
                  <a16:creationId xmlns:a16="http://schemas.microsoft.com/office/drawing/2014/main" id="{75F8A9B6-DDE8-CE48-9E63-B142E70A0B46}"/>
                </a:ext>
              </a:extLst>
            </p:cNvPr>
            <p:cNvSpPr txBox="1"/>
            <p:nvPr/>
          </p:nvSpPr>
          <p:spPr>
            <a:xfrm>
              <a:off x="1381509" y="2533425"/>
              <a:ext cx="2802370"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to expect, expecting</a:t>
              </a:r>
            </a:p>
          </p:txBody>
        </p:sp>
        <p:sp>
          <p:nvSpPr>
            <p:cNvPr id="336" name="TextBox 335">
              <a:extLst>
                <a:ext uri="{FF2B5EF4-FFF2-40B4-BE49-F238E27FC236}">
                  <a16:creationId xmlns:a16="http://schemas.microsoft.com/office/drawing/2014/main" id="{0D6F0AF3-A85E-414A-8D91-8D60DA0117EC}"/>
                </a:ext>
              </a:extLst>
            </p:cNvPr>
            <p:cNvSpPr txBox="1"/>
            <p:nvPr/>
          </p:nvSpPr>
          <p:spPr>
            <a:xfrm>
              <a:off x="1950544" y="3006616"/>
              <a:ext cx="2735044" cy="400110"/>
            </a:xfrm>
            <a:prstGeom prst="rect">
              <a:avLst/>
            </a:prstGeom>
            <a:solidFill>
              <a:schemeClr val="bg1"/>
            </a:solidFill>
            <a:ln>
              <a:solidFill>
                <a:srgbClr val="115076"/>
              </a:solidFill>
            </a:ln>
          </p:spPr>
          <p:txBody>
            <a:bodyPr wrap="none" rtlCol="0">
              <a:spAutoFit/>
            </a:bodyPr>
            <a:lstStyle/>
            <a:p>
              <a:pPr algn="l"/>
              <a:r>
                <a:rPr lang="en-US" sz="2000" dirty="0">
                  <a:solidFill>
                    <a:schemeClr val="accent5">
                      <a:lumMod val="50000"/>
                    </a:schemeClr>
                  </a:solidFill>
                </a:rPr>
                <a:t>you, her, to her, their</a:t>
              </a:r>
            </a:p>
          </p:txBody>
        </p:sp>
      </p:grpSp>
      <p:sp>
        <p:nvSpPr>
          <p:cNvPr id="337" name="Oval 336">
            <a:extLst>
              <a:ext uri="{FF2B5EF4-FFF2-40B4-BE49-F238E27FC236}">
                <a16:creationId xmlns:a16="http://schemas.microsoft.com/office/drawing/2014/main" id="{FABF5825-B300-0F49-8CBE-F690B4B813CF}"/>
              </a:ext>
            </a:extLst>
          </p:cNvPr>
          <p:cNvSpPr/>
          <p:nvPr/>
        </p:nvSpPr>
        <p:spPr>
          <a:xfrm>
            <a:off x="757915" y="1405800"/>
            <a:ext cx="4047214" cy="4046400"/>
          </a:xfrm>
          <a:prstGeom prst="ellipse">
            <a:avLst/>
          </a:prstGeom>
          <a:solidFill>
            <a:srgbClr val="E3EAFD"/>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8" name="Oval 337">
            <a:extLst>
              <a:ext uri="{FF2B5EF4-FFF2-40B4-BE49-F238E27FC236}">
                <a16:creationId xmlns:a16="http://schemas.microsoft.com/office/drawing/2014/main" id="{92B2B332-4361-7344-9241-7FE9BCA4045B}"/>
              </a:ext>
            </a:extLst>
          </p:cNvPr>
          <p:cNvSpPr/>
          <p:nvPr/>
        </p:nvSpPr>
        <p:spPr>
          <a:xfrm>
            <a:off x="6171510" y="1405800"/>
            <a:ext cx="4047214" cy="4046400"/>
          </a:xfrm>
          <a:prstGeom prst="ellipse">
            <a:avLst/>
          </a:prstGeom>
          <a:solidFill>
            <a:srgbClr val="E3EAFD"/>
          </a:solid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473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3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7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3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0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9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8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7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5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1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9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7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6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2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17"/>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P spid="3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Picture 41" descr="A picture containing vector graphics&#10;&#10;Description automatically generated">
            <a:hlinkClick r:id="" action="ppaction://noaction">
              <a:snd r:embed="rId4" name="9.1.1.2 Slide 18 2 .wav"/>
            </a:hlinkClick>
            <a:extLst>
              <a:ext uri="{FF2B5EF4-FFF2-40B4-BE49-F238E27FC236}">
                <a16:creationId xmlns:a16="http://schemas.microsoft.com/office/drawing/2014/main" id="{D817663F-5478-4F86-A4E8-6BEEB02ED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773197" y="1771166"/>
            <a:ext cx="1279482" cy="1778749"/>
          </a:xfrm>
          <a:prstGeom prst="rect">
            <a:avLst/>
          </a:prstGeom>
        </p:spPr>
      </p:pic>
      <p:sp>
        <p:nvSpPr>
          <p:cNvPr id="33" name="Speech Bubble: Rectangle with Corners Rounded 32">
            <a:hlinkClick r:id="" action="ppaction://noaction">
              <a:snd r:embed="rId6" name="9.1.1.2 Slide 18 4.wav"/>
            </a:hlinkClick>
            <a:extLst>
              <a:ext uri="{FF2B5EF4-FFF2-40B4-BE49-F238E27FC236}">
                <a16:creationId xmlns:a16="http://schemas.microsoft.com/office/drawing/2014/main" id="{857956E4-DFCC-4035-99D5-EB4324BFD26C}"/>
              </a:ext>
            </a:extLst>
          </p:cNvPr>
          <p:cNvSpPr/>
          <p:nvPr/>
        </p:nvSpPr>
        <p:spPr>
          <a:xfrm>
            <a:off x="1835914" y="4729352"/>
            <a:ext cx="5158416" cy="617370"/>
          </a:xfrm>
          <a:prstGeom prst="wedgeRoundRectCallout">
            <a:avLst>
              <a:gd name="adj1" fmla="val -49412"/>
              <a:gd name="adj2" fmla="val -211575"/>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115076"/>
                </a:solidFill>
                <a:latin typeface="Century Gothic" panose="020F0302020204030204"/>
              </a:rPr>
              <a:t>I</a:t>
            </a:r>
            <a:r>
              <a:rPr kumimoji="0" lang="en-GB" sz="2400" b="1" i="0" u="none" strike="noStrike" kern="1200" cap="none" spc="0" normalizeH="0" baseline="0" noProof="0" dirty="0" err="1">
                <a:ln>
                  <a:noFill/>
                </a:ln>
                <a:solidFill>
                  <a:srgbClr val="115076"/>
                </a:solidFill>
                <a:effectLst/>
                <a:uLnTx/>
                <a:uFillTx/>
                <a:latin typeface="Century Gothic" panose="020F0302020204030204"/>
              </a:rPr>
              <a:t>hr</a:t>
            </a:r>
            <a:r>
              <a:rPr kumimoji="0" lang="en-GB" sz="2400" b="0" i="0" u="none" strike="noStrike" kern="1200" cap="none" spc="0" normalizeH="0" noProof="0" dirty="0">
                <a:ln>
                  <a:noFill/>
                </a:ln>
                <a:solidFill>
                  <a:srgbClr val="115076"/>
                </a:solidFill>
                <a:effectLst/>
                <a:uLnTx/>
                <a:uFillTx/>
                <a:latin typeface="Century Gothic" panose="020F0302020204030204"/>
              </a:rPr>
              <a:t> </a:t>
            </a:r>
            <a:r>
              <a:rPr kumimoji="0" lang="en-GB" sz="2400" b="1" i="0" u="none" strike="noStrike" kern="1200" cap="none" spc="0" normalizeH="0" noProof="0" dirty="0" err="1">
                <a:ln>
                  <a:noFill/>
                </a:ln>
                <a:solidFill>
                  <a:srgbClr val="115076"/>
                </a:solidFill>
                <a:effectLst/>
                <a:uLnTx/>
                <a:uFillTx/>
                <a:latin typeface="Century Gothic" panose="020F0302020204030204"/>
              </a:rPr>
              <a:t>habt</a:t>
            </a:r>
            <a:r>
              <a:rPr kumimoji="0" lang="en-GB" sz="2400" b="0" i="0" u="none" strike="noStrike" kern="1200" cap="none" spc="0" normalizeH="0" noProof="0" dirty="0">
                <a:ln>
                  <a:noFill/>
                </a:ln>
                <a:solidFill>
                  <a:srgbClr val="115076"/>
                </a:solidFill>
                <a:effectLst/>
                <a:uLnTx/>
                <a:uFillTx/>
                <a:latin typeface="Century Gothic" panose="020F0302020204030204"/>
              </a:rPr>
              <a:t> </a:t>
            </a:r>
            <a:r>
              <a:rPr kumimoji="0" lang="en-GB" sz="2400" b="0" i="0" u="none" strike="noStrike" kern="1200" cap="none" spc="0" normalizeH="0" noProof="0" dirty="0" err="1">
                <a:ln>
                  <a:noFill/>
                </a:ln>
                <a:solidFill>
                  <a:srgbClr val="115076"/>
                </a:solidFill>
                <a:effectLst/>
                <a:uLnTx/>
                <a:uFillTx/>
                <a:latin typeface="Century Gothic" panose="020F0302020204030204"/>
              </a:rPr>
              <a:t>vielleicht</a:t>
            </a:r>
            <a:r>
              <a:rPr kumimoji="0" lang="en-GB" sz="2400" b="0" i="0" u="none" strike="noStrike" kern="1200" cap="none" spc="0" normalizeH="0" noProof="0" dirty="0">
                <a:ln>
                  <a:noFill/>
                </a:ln>
                <a:solidFill>
                  <a:srgbClr val="115076"/>
                </a:solidFill>
                <a:effectLst/>
                <a:uLnTx/>
                <a:uFillTx/>
                <a:latin typeface="Century Gothic" panose="020F0302020204030204"/>
              </a:rPr>
              <a:t> </a:t>
            </a:r>
            <a:r>
              <a:rPr kumimoji="0" lang="en-GB" sz="2400" b="0" i="0" u="none" strike="noStrike" kern="1200" cap="none" spc="0" normalizeH="0" noProof="0" dirty="0" err="1">
                <a:ln>
                  <a:noFill/>
                </a:ln>
                <a:solidFill>
                  <a:srgbClr val="115076"/>
                </a:solidFill>
                <a:effectLst/>
                <a:uLnTx/>
                <a:uFillTx/>
                <a:latin typeface="Century Gothic" panose="020F0302020204030204"/>
              </a:rPr>
              <a:t>Recht</a:t>
            </a:r>
            <a:r>
              <a:rPr kumimoji="0" lang="en-GB" sz="2400" b="0" i="0" u="none" strike="noStrike" kern="1200" cap="none" spc="0" normalizeH="0" noProof="0" dirty="0">
                <a:ln>
                  <a:noFill/>
                </a:ln>
                <a:solidFill>
                  <a:srgbClr val="115076"/>
                </a:solidFill>
                <a:effectLst/>
                <a:uLnTx/>
                <a:uFillTx/>
                <a:latin typeface="Century Gothic" panose="020F0302020204030204"/>
              </a:rPr>
              <a:t>. </a:t>
            </a:r>
            <a:r>
              <a:rPr kumimoji="0" lang="en-GB" sz="2400" b="0" i="0" u="none" strike="noStrike" kern="1200" cap="none" spc="0" normalizeH="0" noProof="0" dirty="0" err="1">
                <a:ln>
                  <a:noFill/>
                </a:ln>
                <a:solidFill>
                  <a:srgbClr val="115076"/>
                </a:solidFill>
                <a:effectLst/>
                <a:uLnTx/>
                <a:uFillTx/>
                <a:latin typeface="Century Gothic" panose="020F0302020204030204"/>
              </a:rPr>
              <a:t>Mmm</a:t>
            </a:r>
            <a:r>
              <a:rPr kumimoji="0" lang="en-GB" sz="2400" b="0" i="0" u="none" strike="noStrike" kern="1200" cap="none" spc="0" normalizeH="0" noProof="0" dirty="0">
                <a:ln>
                  <a:noFill/>
                </a:ln>
                <a:solidFill>
                  <a:srgbClr val="115076"/>
                </a:solidFill>
                <a:effectLst/>
                <a:uLnTx/>
                <a:uFillTx/>
                <a:latin typeface="Century Gothic" panose="020F0302020204030204"/>
              </a:rPr>
              <a:t>...  </a:t>
            </a:r>
            <a:endParaRPr kumimoji="0" lang="en-GB" sz="2400" b="0" i="0" u="none" strike="noStrike" kern="1200" cap="none" spc="0" normalizeH="0" baseline="0" noProof="0" dirty="0">
              <a:ln>
                <a:noFill/>
              </a:ln>
              <a:solidFill>
                <a:srgbClr val="115076"/>
              </a:solidFill>
              <a:effectLst/>
              <a:uLnTx/>
              <a:uFillTx/>
              <a:latin typeface="Century Gothic" panose="020F0302020204030204"/>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49456" y="294041"/>
            <a:ext cx="5989983" cy="707849"/>
          </a:xfrm>
        </p:spPr>
        <p:txBody>
          <a:bodyPr>
            <a:normAutofit fontScale="90000"/>
          </a:bodyPr>
          <a:lstStyle/>
          <a:p>
            <a:r>
              <a:rPr lang="en-GB" sz="3600" b="1" dirty="0" err="1">
                <a:solidFill>
                  <a:schemeClr val="bg1"/>
                </a:solidFill>
              </a:rPr>
              <a:t>Pronomen</a:t>
            </a:r>
            <a:r>
              <a:rPr lang="en-GB" sz="3600" b="1" dirty="0">
                <a:solidFill>
                  <a:schemeClr val="bg1"/>
                </a:solidFill>
              </a:rPr>
              <a:t> – so many ‘</a:t>
            </a:r>
            <a:r>
              <a:rPr lang="en-GB" sz="3600" b="1" dirty="0" err="1">
                <a:solidFill>
                  <a:schemeClr val="bg1"/>
                </a:solidFill>
              </a:rPr>
              <a:t>yous</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08651" y="1235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19220" y="1334082"/>
            <a:ext cx="116089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have already met </a:t>
            </a:r>
            <a:r>
              <a:rPr kumimoji="0" lang="en-US" sz="2400" b="0" i="0" u="sng" strike="noStrike" kern="1200" cap="none" spc="0" normalizeH="0" baseline="0" noProof="0" dirty="0">
                <a:ln>
                  <a:noFill/>
                </a:ln>
                <a:solidFill>
                  <a:srgbClr val="115076"/>
                </a:solidFill>
                <a:effectLst/>
                <a:uLnTx/>
                <a:uFillTx/>
                <a:latin typeface="Century Gothic" panose="020F0302020204030204"/>
                <a:ea typeface="+mn-ea"/>
                <a:cs typeface="+mn-cs"/>
              </a:rPr>
              <a:t>three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words for </a:t>
            </a:r>
            <a:r>
              <a:rPr kumimoji="0" lang="en-US" sz="2400" b="1" i="1" u="none" strike="noStrike" kern="1200" cap="none" spc="0" normalizeH="0" baseline="0" noProof="0" dirty="0">
                <a:ln>
                  <a:noFill/>
                </a:ln>
                <a:solidFill>
                  <a:srgbClr val="115076"/>
                </a:solidFill>
                <a:effectLst/>
                <a:uLnTx/>
                <a:uFillTx/>
                <a:latin typeface="Century Gothic" panose="020F0302020204030204"/>
                <a:ea typeface="+mn-ea"/>
                <a:cs typeface="+mn-cs"/>
              </a:rPr>
              <a:t>you</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in German: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du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(sing.),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Sie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(formal), </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man</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(one/people). Now add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(plural) to your list: </a:t>
            </a:r>
          </a:p>
        </p:txBody>
      </p:sp>
      <p:sp>
        <p:nvSpPr>
          <p:cNvPr id="28" name="Speech Bubble: Rectangle with Corners Rounded 27">
            <a:hlinkClick r:id="" action="ppaction://noaction">
              <a:snd r:embed="rId8" name="9.1.1.2 Slide 18 1  .wav"/>
            </a:hlinkClick>
            <a:extLst>
              <a:ext uri="{FF2B5EF4-FFF2-40B4-BE49-F238E27FC236}">
                <a16:creationId xmlns:a16="http://schemas.microsoft.com/office/drawing/2014/main" id="{72243FFD-CA0C-4ABD-8DED-EFC2CFBCC34B}"/>
              </a:ext>
            </a:extLst>
          </p:cNvPr>
          <p:cNvSpPr/>
          <p:nvPr/>
        </p:nvSpPr>
        <p:spPr>
          <a:xfrm>
            <a:off x="2373735" y="2556254"/>
            <a:ext cx="3948688" cy="872745"/>
          </a:xfrm>
          <a:prstGeom prst="wedgeRoundRectCallout">
            <a:avLst>
              <a:gd name="adj1" fmla="val -64226"/>
              <a:gd name="adj2" fmla="val -22674"/>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rPr>
              <a:t>Du</a:t>
            </a:r>
            <a:r>
              <a:rPr kumimoji="0" lang="en-GB" sz="2400" b="0" i="0" u="none" strike="noStrike" kern="1200" cap="none" spc="0" normalizeH="0" baseline="0" noProof="0" dirty="0">
                <a:ln>
                  <a:noFill/>
                </a:ln>
                <a:solidFill>
                  <a:srgbClr val="115076"/>
                </a:solidFill>
                <a:effectLst/>
                <a:uLnTx/>
                <a:uFillTx/>
                <a:latin typeface="Century Gothic" panose="020F0302020204030204"/>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rPr>
              <a:t>sammelst</a:t>
            </a:r>
            <a:r>
              <a:rPr kumimoji="0" lang="en-GB" sz="2400" b="0" i="0" u="none" strike="noStrike" kern="1200" cap="none" spc="0" normalizeH="0" baseline="0" noProof="0" dirty="0">
                <a:ln>
                  <a:noFill/>
                </a:ln>
                <a:solidFill>
                  <a:srgbClr val="115076"/>
                </a:solidFill>
                <a:effectLst/>
                <a:uLnTx/>
                <a:uFillTx/>
                <a:latin typeface="Century Gothic" panose="020F0302020204030204"/>
              </a:rPr>
              <a:t> </a:t>
            </a:r>
            <a:r>
              <a:rPr lang="en-GB" sz="2400" dirty="0" err="1">
                <a:solidFill>
                  <a:srgbClr val="115076"/>
                </a:solidFill>
                <a:latin typeface="Century Gothic" panose="020F0302020204030204"/>
              </a:rPr>
              <a:t>Gemüse</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aus</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dem</a:t>
            </a:r>
            <a:r>
              <a:rPr lang="en-GB" sz="2400" dirty="0">
                <a:solidFill>
                  <a:srgbClr val="115076"/>
                </a:solidFill>
                <a:latin typeface="Century Gothic" panose="020F0302020204030204"/>
              </a:rPr>
              <a:t> Garten, Georg</a:t>
            </a:r>
            <a:r>
              <a:rPr kumimoji="0" lang="en-GB" sz="2400" b="0" i="0" u="none" strike="noStrike" kern="1200" cap="none" spc="0" normalizeH="0" baseline="0" noProof="0" dirty="0">
                <a:ln>
                  <a:noFill/>
                </a:ln>
                <a:solidFill>
                  <a:srgbClr val="115076"/>
                </a:solidFill>
                <a:effectLst/>
                <a:uLnTx/>
                <a:uFillTx/>
                <a:latin typeface="Century Gothic" panose="020F0302020204030204"/>
              </a:rPr>
              <a:t>!</a:t>
            </a:r>
          </a:p>
        </p:txBody>
      </p:sp>
      <p:sp>
        <p:nvSpPr>
          <p:cNvPr id="30" name="Speech Bubble: Rectangle with Corners Rounded 29">
            <a:hlinkClick r:id="" action="ppaction://noaction">
              <a:snd r:embed="rId4" name="9.1.1.2 Slide 18 2 .wav"/>
            </a:hlinkClick>
            <a:extLst>
              <a:ext uri="{FF2B5EF4-FFF2-40B4-BE49-F238E27FC236}">
                <a16:creationId xmlns:a16="http://schemas.microsoft.com/office/drawing/2014/main" id="{2F924C46-21C6-4BB8-B7D0-63A352925DE8}"/>
              </a:ext>
            </a:extLst>
          </p:cNvPr>
          <p:cNvSpPr/>
          <p:nvPr/>
        </p:nvSpPr>
        <p:spPr>
          <a:xfrm>
            <a:off x="6219217" y="2753096"/>
            <a:ext cx="4189434" cy="836767"/>
          </a:xfrm>
          <a:prstGeom prst="wedgeRoundRectCallout">
            <a:avLst>
              <a:gd name="adj1" fmla="val 62184"/>
              <a:gd name="adj2" fmla="val -37545"/>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warten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bitte</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paar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Stunden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Herr König!</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Speech Bubble: Rectangle with Corners Rounded 30">
            <a:hlinkClick r:id="" action="ppaction://noaction">
              <a:snd r:embed="rId9" name="9.1.1.2 Slide 18 3.wav"/>
            </a:hlinkClick>
            <a:extLst>
              <a:ext uri="{FF2B5EF4-FFF2-40B4-BE49-F238E27FC236}">
                <a16:creationId xmlns:a16="http://schemas.microsoft.com/office/drawing/2014/main" id="{6A0CCF2A-4F87-4401-B204-ABF902834D7C}"/>
              </a:ext>
            </a:extLst>
          </p:cNvPr>
          <p:cNvSpPr/>
          <p:nvPr/>
        </p:nvSpPr>
        <p:spPr>
          <a:xfrm>
            <a:off x="5036972" y="3834435"/>
            <a:ext cx="4394493" cy="560461"/>
          </a:xfrm>
          <a:prstGeom prst="wedgeRoundRectCallout">
            <a:avLst>
              <a:gd name="adj1" fmla="val 61377"/>
              <a:gd name="adj2" fmla="val -2559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Du</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rgbClr val="115076"/>
                </a:solidFill>
                <a:effectLst/>
                <a:uLnTx/>
                <a:uFillTx/>
                <a:latin typeface="Century Gothic" panose="020F0302020204030204"/>
                <a:ea typeface="+mn-ea"/>
                <a:cs typeface="+mn-cs"/>
              </a:rPr>
              <a:t>erwartest</a:t>
            </a:r>
            <a:r>
              <a:rPr kumimoji="0" lang="en-GB" sz="24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rgbClr val="115076"/>
                </a:solidFill>
                <a:effectLst/>
                <a:uLnTx/>
                <a:uFillTx/>
                <a:latin typeface="Century Gothic" panose="020F0302020204030204"/>
                <a:ea typeface="+mn-ea"/>
                <a:cs typeface="+mn-cs"/>
              </a:rPr>
              <a:t>zu</a:t>
            </a:r>
            <a:r>
              <a:rPr kumimoji="0" lang="en-GB" sz="240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i="0" u="none" strike="noStrike" kern="1200" cap="none" spc="0" normalizeH="0" noProof="0" dirty="0" err="1">
                <a:ln>
                  <a:noFill/>
                </a:ln>
                <a:solidFill>
                  <a:srgbClr val="115076"/>
                </a:solidFill>
                <a:effectLst/>
                <a:uLnTx/>
                <a:uFillTx/>
                <a:latin typeface="Century Gothic" panose="020F0302020204030204"/>
                <a:ea typeface="+mn-ea"/>
                <a:cs typeface="+mn-cs"/>
              </a:rPr>
              <a:t>viel</a:t>
            </a:r>
            <a:r>
              <a:rPr kumimoji="0" lang="en-GB" sz="2400" b="1"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Papa.</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CC46F2E7-6B3D-4149-A207-B90D5BA7AF18}"/>
              </a:ext>
            </a:extLst>
          </p:cNvPr>
          <p:cNvSpPr/>
          <p:nvPr/>
        </p:nvSpPr>
        <p:spPr>
          <a:xfrm>
            <a:off x="1429282" y="5448987"/>
            <a:ext cx="4007487" cy="902160"/>
          </a:xfrm>
          <a:prstGeom prst="wedgeRoundRectCallout">
            <a:avLst>
              <a:gd name="adj1" fmla="val -20882"/>
              <a:gd name="adj2" fmla="val -4430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755636E-8EE8-493A-AB9F-3DFEFE0DC5CF}"/>
              </a:ext>
            </a:extLst>
          </p:cNvPr>
          <p:cNvSpPr txBox="1"/>
          <p:nvPr/>
        </p:nvSpPr>
        <p:spPr>
          <a:xfrm>
            <a:off x="1462805" y="5385444"/>
            <a:ext cx="40074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rPr>
              <a:t>Man</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 is always singular</a:t>
            </a:r>
            <a:r>
              <a:rPr lang="en-US" sz="2000" dirty="0">
                <a:solidFill>
                  <a:schemeClr val="bg1"/>
                </a:solidFill>
                <a:latin typeface="Century Gothic" panose="020F0302020204030204"/>
              </a:rPr>
              <a:t>. </a:t>
            </a:r>
            <a:br>
              <a:rPr lang="en-US" sz="2000" dirty="0">
                <a:solidFill>
                  <a:schemeClr val="bg1"/>
                </a:solidFill>
                <a:latin typeface="Century Gothic" panose="020F0302020204030204"/>
              </a:rPr>
            </a:b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Use it with the same verb form as </a:t>
            </a:r>
            <a:r>
              <a:rPr kumimoji="0" lang="en-US" sz="2000" b="0" i="1" u="none" strike="noStrike" kern="1200" cap="none" spc="0" normalizeH="0" baseline="0" noProof="0" dirty="0" err="1">
                <a:ln>
                  <a:noFill/>
                </a:ln>
                <a:solidFill>
                  <a:schemeClr val="bg1"/>
                </a:solidFill>
                <a:effectLst/>
                <a:uLnTx/>
                <a:uFillTx/>
                <a:latin typeface="Century Gothic" panose="020F0302020204030204"/>
                <a:ea typeface="+mn-ea"/>
                <a:cs typeface="+mn-cs"/>
              </a:rPr>
              <a:t>er</a:t>
            </a:r>
            <a:r>
              <a:rPr kumimoji="0" lang="en-US" sz="2000" b="0" i="1"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000" b="0" i="1" u="none" strike="noStrike" kern="1200" cap="none" spc="0" normalizeH="0" baseline="0" noProof="0" dirty="0" err="1">
                <a:ln>
                  <a:noFill/>
                </a:ln>
                <a:solidFill>
                  <a:schemeClr val="bg1"/>
                </a:solidFill>
                <a:effectLst/>
                <a:uLnTx/>
                <a:uFillTx/>
                <a:latin typeface="Century Gothic" panose="020F0302020204030204"/>
                <a:ea typeface="+mn-ea"/>
                <a:cs typeface="+mn-cs"/>
              </a:rPr>
              <a:t>sie</a:t>
            </a:r>
            <a:r>
              <a:rPr kumimoji="0" lang="en-US" sz="2000" b="0" i="1" u="none" strike="noStrike" kern="1200" cap="none" spc="0" normalizeH="0" baseline="0" noProof="0" dirty="0">
                <a:ln>
                  <a:noFill/>
                </a:ln>
                <a:solidFill>
                  <a:schemeClr val="bg1"/>
                </a:solidFill>
                <a:effectLst/>
                <a:uLnTx/>
                <a:uFillTx/>
                <a:latin typeface="Century Gothic" panose="020F0302020204030204"/>
                <a:ea typeface="+mn-ea"/>
                <a:cs typeface="+mn-cs"/>
              </a:rPr>
              <a:t>, es</a:t>
            </a:r>
            <a:r>
              <a:rPr kumimoji="0" lang="en-US" sz="2000" b="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39" name="Rectangle: Rounded Corners 38">
            <a:extLst>
              <a:ext uri="{FF2B5EF4-FFF2-40B4-BE49-F238E27FC236}">
                <a16:creationId xmlns:a16="http://schemas.microsoft.com/office/drawing/2014/main" id="{400D780B-FB6C-4EE0-9756-68BEC249D49F}"/>
              </a:ext>
            </a:extLst>
          </p:cNvPr>
          <p:cNvSpPr/>
          <p:nvPr/>
        </p:nvSpPr>
        <p:spPr>
          <a:xfrm>
            <a:off x="2510112" y="2703385"/>
            <a:ext cx="655437" cy="3022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40" name="Rectangle: Rounded Corners 39">
            <a:extLst>
              <a:ext uri="{FF2B5EF4-FFF2-40B4-BE49-F238E27FC236}">
                <a16:creationId xmlns:a16="http://schemas.microsoft.com/office/drawing/2014/main" id="{1F719A89-0E56-4E21-AE88-4D3AFAF93C42}"/>
              </a:ext>
            </a:extLst>
          </p:cNvPr>
          <p:cNvSpPr/>
          <p:nvPr/>
        </p:nvSpPr>
        <p:spPr>
          <a:xfrm>
            <a:off x="1854343" y="4855727"/>
            <a:ext cx="589852" cy="39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41" name="Rectangle: Rounded Corners 40">
            <a:extLst>
              <a:ext uri="{FF2B5EF4-FFF2-40B4-BE49-F238E27FC236}">
                <a16:creationId xmlns:a16="http://schemas.microsoft.com/office/drawing/2014/main" id="{2AE38375-23C7-4D78-9079-2E751B552373}"/>
              </a:ext>
            </a:extLst>
          </p:cNvPr>
          <p:cNvSpPr/>
          <p:nvPr/>
        </p:nvSpPr>
        <p:spPr>
          <a:xfrm>
            <a:off x="6286005" y="2835968"/>
            <a:ext cx="708325" cy="3606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44" name="Rectangle: Rounded Corners 43">
            <a:extLst>
              <a:ext uri="{FF2B5EF4-FFF2-40B4-BE49-F238E27FC236}">
                <a16:creationId xmlns:a16="http://schemas.microsoft.com/office/drawing/2014/main" id="{F7AB4C37-12B5-40B8-90E4-18B5830D0F0D}"/>
              </a:ext>
            </a:extLst>
          </p:cNvPr>
          <p:cNvSpPr/>
          <p:nvPr/>
        </p:nvSpPr>
        <p:spPr>
          <a:xfrm>
            <a:off x="5171411" y="3962118"/>
            <a:ext cx="597763" cy="4000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pic>
        <p:nvPicPr>
          <p:cNvPr id="46" name="Picture 45" descr="A picture containing toy&#10;&#10;Description automatically generated">
            <a:hlinkClick r:id="" action="ppaction://noaction">
              <a:snd r:embed="rId8" name="9.1.1.2 Slide 18 1  .wav"/>
            </a:hlinkClick>
            <a:extLst>
              <a:ext uri="{FF2B5EF4-FFF2-40B4-BE49-F238E27FC236}">
                <a16:creationId xmlns:a16="http://schemas.microsoft.com/office/drawing/2014/main" id="{4D905A57-4523-4982-927A-A1A3EA0B72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372" y="2352907"/>
            <a:ext cx="625488" cy="1163699"/>
          </a:xfrm>
          <a:prstGeom prst="rect">
            <a:avLst/>
          </a:prstGeom>
        </p:spPr>
      </p:pic>
      <p:pic>
        <p:nvPicPr>
          <p:cNvPr id="48" name="Picture 47" descr="A picture containing toy, doll&#10;&#10;Description automatically generated">
            <a:hlinkClick r:id="" action="ppaction://noaction">
              <a:snd r:embed="rId9" name="9.1.1.2 Slide 18 3.wav"/>
            </a:hlinkClick>
            <a:extLst>
              <a:ext uri="{FF2B5EF4-FFF2-40B4-BE49-F238E27FC236}">
                <a16:creationId xmlns:a16="http://schemas.microsoft.com/office/drawing/2014/main" id="{7877330E-BB9C-489F-99D7-6EF80CECA8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0349" y="3736347"/>
            <a:ext cx="597763" cy="1099334"/>
          </a:xfrm>
          <a:prstGeom prst="rect">
            <a:avLst/>
          </a:prstGeom>
        </p:spPr>
      </p:pic>
      <p:pic>
        <p:nvPicPr>
          <p:cNvPr id="49" name="Picture 48" descr="A picture containing toy, doll&#10;&#10;Description automatically generated">
            <a:extLst>
              <a:ext uri="{FF2B5EF4-FFF2-40B4-BE49-F238E27FC236}">
                <a16:creationId xmlns:a16="http://schemas.microsoft.com/office/drawing/2014/main" id="{05BD89AB-4B0E-4AA8-BA95-F48FC11853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0739" y="4050438"/>
            <a:ext cx="507912" cy="1004833"/>
          </a:xfrm>
          <a:prstGeom prst="rect">
            <a:avLst/>
          </a:prstGeom>
          <a:scene3d>
            <a:camera prst="orthographicFront">
              <a:rot lat="0" lon="0" rev="0"/>
            </a:camera>
            <a:lightRig rig="threePt" dir="t"/>
          </a:scene3d>
        </p:spPr>
      </p:pic>
      <p:pic>
        <p:nvPicPr>
          <p:cNvPr id="50" name="Picture 49" descr="A picture containing toy, doll&#10;&#10;Description automatically generated">
            <a:extLst>
              <a:ext uri="{FF2B5EF4-FFF2-40B4-BE49-F238E27FC236}">
                <a16:creationId xmlns:a16="http://schemas.microsoft.com/office/drawing/2014/main" id="{63C24063-975A-4F6E-AA2A-8C5BFAE62F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3911" y="3818386"/>
            <a:ext cx="879897" cy="1146108"/>
          </a:xfrm>
          <a:prstGeom prst="rect">
            <a:avLst/>
          </a:prstGeom>
        </p:spPr>
      </p:pic>
      <p:grpSp>
        <p:nvGrpSpPr>
          <p:cNvPr id="9" name="Group 8">
            <a:extLst>
              <a:ext uri="{FF2B5EF4-FFF2-40B4-BE49-F238E27FC236}">
                <a16:creationId xmlns:a16="http://schemas.microsoft.com/office/drawing/2014/main" id="{9E09F9E3-F2DC-40E1-96F5-26560D5A6FEC}"/>
              </a:ext>
            </a:extLst>
          </p:cNvPr>
          <p:cNvGrpSpPr/>
          <p:nvPr/>
        </p:nvGrpSpPr>
        <p:grpSpPr>
          <a:xfrm>
            <a:off x="1080351" y="3209035"/>
            <a:ext cx="1068918" cy="391755"/>
            <a:chOff x="1241299" y="3045395"/>
            <a:chExt cx="1068918" cy="391755"/>
          </a:xfrm>
        </p:grpSpPr>
        <p:sp>
          <p:nvSpPr>
            <p:cNvPr id="35" name="Rectangle: Rounded Corners 34">
              <a:extLst>
                <a:ext uri="{FF2B5EF4-FFF2-40B4-BE49-F238E27FC236}">
                  <a16:creationId xmlns:a16="http://schemas.microsoft.com/office/drawing/2014/main" id="{A89427D0-B7C0-4BBE-998B-1E456EB6A46A}"/>
                </a:ext>
              </a:extLst>
            </p:cNvPr>
            <p:cNvSpPr/>
            <p:nvPr/>
          </p:nvSpPr>
          <p:spPr>
            <a:xfrm>
              <a:off x="1241299" y="3045395"/>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du</a:t>
              </a:r>
            </a:p>
          </p:txBody>
        </p:sp>
        <p:sp>
          <p:nvSpPr>
            <p:cNvPr id="54" name="Arrow: Left 53">
              <a:extLst>
                <a:ext uri="{FF2B5EF4-FFF2-40B4-BE49-F238E27FC236}">
                  <a16:creationId xmlns:a16="http://schemas.microsoft.com/office/drawing/2014/main" id="{C4A1C08D-E575-44BA-938F-30723BBD49F2}"/>
                </a:ext>
              </a:extLst>
            </p:cNvPr>
            <p:cNvSpPr/>
            <p:nvPr/>
          </p:nvSpPr>
          <p:spPr>
            <a:xfrm rot="10800000">
              <a:off x="1802305" y="3126791"/>
              <a:ext cx="507912" cy="3022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Rectangle: Rounded Corners 55">
            <a:extLst>
              <a:ext uri="{FF2B5EF4-FFF2-40B4-BE49-F238E27FC236}">
                <a16:creationId xmlns:a16="http://schemas.microsoft.com/office/drawing/2014/main" id="{F730EF44-1BB9-4535-B038-D666666DE64E}"/>
              </a:ext>
            </a:extLst>
          </p:cNvPr>
          <p:cNvSpPr/>
          <p:nvPr/>
        </p:nvSpPr>
        <p:spPr>
          <a:xfrm>
            <a:off x="637723" y="4835681"/>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7" name="Arrow: Left 56">
            <a:extLst>
              <a:ext uri="{FF2B5EF4-FFF2-40B4-BE49-F238E27FC236}">
                <a16:creationId xmlns:a16="http://schemas.microsoft.com/office/drawing/2014/main" id="{42F65EC4-3B5D-4E14-89CB-B721487EFB98}"/>
              </a:ext>
            </a:extLst>
          </p:cNvPr>
          <p:cNvSpPr/>
          <p:nvPr/>
        </p:nvSpPr>
        <p:spPr>
          <a:xfrm rot="10800000">
            <a:off x="1180702" y="4904166"/>
            <a:ext cx="507912" cy="3022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A0B9BF68-8316-4B7D-99A7-B440F75AA9EC}"/>
              </a:ext>
            </a:extLst>
          </p:cNvPr>
          <p:cNvGrpSpPr/>
          <p:nvPr/>
        </p:nvGrpSpPr>
        <p:grpSpPr>
          <a:xfrm>
            <a:off x="8667558" y="4531467"/>
            <a:ext cx="1163349" cy="419629"/>
            <a:chOff x="8442790" y="4230985"/>
            <a:chExt cx="1163349" cy="419629"/>
          </a:xfrm>
        </p:grpSpPr>
        <p:sp>
          <p:nvSpPr>
            <p:cNvPr id="52" name="Rectangle: Rounded Corners 51">
              <a:extLst>
                <a:ext uri="{FF2B5EF4-FFF2-40B4-BE49-F238E27FC236}">
                  <a16:creationId xmlns:a16="http://schemas.microsoft.com/office/drawing/2014/main" id="{C2BC9E7A-C20A-4E70-8BF8-62BAEA57360B}"/>
                </a:ext>
              </a:extLst>
            </p:cNvPr>
            <p:cNvSpPr/>
            <p:nvPr/>
          </p:nvSpPr>
          <p:spPr>
            <a:xfrm>
              <a:off x="8950702" y="4258859"/>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du</a:t>
              </a:r>
            </a:p>
          </p:txBody>
        </p:sp>
        <p:sp>
          <p:nvSpPr>
            <p:cNvPr id="58" name="Arrow: Left 57">
              <a:extLst>
                <a:ext uri="{FF2B5EF4-FFF2-40B4-BE49-F238E27FC236}">
                  <a16:creationId xmlns:a16="http://schemas.microsoft.com/office/drawing/2014/main" id="{76F475C2-181E-4354-AEF6-F432DB9D8E5F}"/>
                </a:ext>
              </a:extLst>
            </p:cNvPr>
            <p:cNvSpPr/>
            <p:nvPr/>
          </p:nvSpPr>
          <p:spPr>
            <a:xfrm>
              <a:off x="8442790" y="4230985"/>
              <a:ext cx="507912" cy="3724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 name="Speech Bubble: Rectangle with Corners Rounded 58">
            <a:hlinkClick r:id="" action="ppaction://noaction">
              <a:snd r:embed="rId14" name="9.1.1.2 Slide 18 5.wav"/>
            </a:hlinkClick>
            <a:extLst>
              <a:ext uri="{FF2B5EF4-FFF2-40B4-BE49-F238E27FC236}">
                <a16:creationId xmlns:a16="http://schemas.microsoft.com/office/drawing/2014/main" id="{108EBE1D-484A-47F1-BC47-60C1060B5C6B}"/>
              </a:ext>
            </a:extLst>
          </p:cNvPr>
          <p:cNvSpPr/>
          <p:nvPr/>
        </p:nvSpPr>
        <p:spPr>
          <a:xfrm>
            <a:off x="5586207" y="5693108"/>
            <a:ext cx="5142988" cy="617370"/>
          </a:xfrm>
          <a:prstGeom prst="wedgeRoundRectCallout">
            <a:avLst>
              <a:gd name="adj1" fmla="val -13388"/>
              <a:gd name="adj2" fmla="val -22556"/>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rPr>
              <a:t>Gut! </a:t>
            </a:r>
            <a:r>
              <a:rPr kumimoji="0" lang="en-GB" sz="2400" b="1" i="0" u="none" strike="noStrike" kern="1200" cap="none" spc="0" normalizeH="0" baseline="0" noProof="0" dirty="0">
                <a:ln>
                  <a:noFill/>
                </a:ln>
                <a:solidFill>
                  <a:srgbClr val="115076"/>
                </a:solidFill>
                <a:effectLst/>
                <a:uLnTx/>
                <a:uFillTx/>
                <a:latin typeface="Century Gothic" panose="020F0302020204030204"/>
              </a:rPr>
              <a:t>Man </a:t>
            </a:r>
            <a:r>
              <a:rPr kumimoji="0" lang="en-GB" sz="2400" b="1" i="0" u="none" strike="noStrike" kern="1200" cap="none" spc="0" normalizeH="0" baseline="0" noProof="0" dirty="0" err="1">
                <a:ln>
                  <a:noFill/>
                </a:ln>
                <a:solidFill>
                  <a:srgbClr val="115076"/>
                </a:solidFill>
                <a:effectLst/>
                <a:uLnTx/>
                <a:uFillTx/>
                <a:latin typeface="Century Gothic" panose="020F0302020204030204"/>
              </a:rPr>
              <a:t>is</a:t>
            </a:r>
            <a:r>
              <a:rPr kumimoji="0" lang="en-GB" sz="2400" b="1" i="0" u="none" strike="noStrike" kern="1200" cap="none" spc="0" normalizeH="0" noProof="0" dirty="0" err="1">
                <a:ln>
                  <a:noFill/>
                </a:ln>
                <a:solidFill>
                  <a:srgbClr val="115076"/>
                </a:solidFill>
                <a:effectLst/>
                <a:uLnTx/>
                <a:uFillTx/>
                <a:latin typeface="Century Gothic" panose="020F0302020204030204"/>
              </a:rPr>
              <a:t>t</a:t>
            </a:r>
            <a:r>
              <a:rPr lang="en-GB" sz="2400" b="1" dirty="0">
                <a:solidFill>
                  <a:srgbClr val="115076"/>
                </a:solidFill>
                <a:latin typeface="Century Gothic" panose="020F0302020204030204"/>
              </a:rPr>
              <a:t> </a:t>
            </a:r>
            <a:r>
              <a:rPr lang="en-GB" sz="2400" b="1" dirty="0" err="1">
                <a:solidFill>
                  <a:srgbClr val="115076"/>
                </a:solidFill>
                <a:latin typeface="Century Gothic" panose="020F0302020204030204"/>
              </a:rPr>
              <a:t>jetzt</a:t>
            </a:r>
            <a:r>
              <a:rPr lang="en-GB" sz="2400" b="1" dirty="0">
                <a:solidFill>
                  <a:srgbClr val="115076"/>
                </a:solidFill>
                <a:latin typeface="Century Gothic" panose="020F0302020204030204"/>
              </a:rPr>
              <a:t> </a:t>
            </a:r>
            <a:r>
              <a:rPr kumimoji="0" lang="en-GB" sz="2400" b="0" i="0" u="none" strike="noStrike" kern="1200" cap="none" spc="0" normalizeH="0" noProof="0" dirty="0" err="1">
                <a:ln>
                  <a:noFill/>
                </a:ln>
                <a:solidFill>
                  <a:srgbClr val="115076"/>
                </a:solidFill>
                <a:effectLst/>
                <a:uLnTx/>
                <a:uFillTx/>
                <a:latin typeface="Century Gothic" panose="020F0302020204030204"/>
              </a:rPr>
              <a:t>optimistisch</a:t>
            </a:r>
            <a:r>
              <a:rPr lang="en-GB" sz="2400" dirty="0">
                <a:solidFill>
                  <a:srgbClr val="115076"/>
                </a:solidFill>
                <a:latin typeface="Century Gothic" panose="020F0302020204030204"/>
              </a:rPr>
              <a:t>!</a:t>
            </a:r>
            <a:r>
              <a:rPr kumimoji="0" lang="en-GB" sz="2400" b="0" i="0" u="none" strike="noStrike" kern="1200" cap="none" spc="0" normalizeH="0" noProof="0" dirty="0">
                <a:ln>
                  <a:noFill/>
                </a:ln>
                <a:solidFill>
                  <a:srgbClr val="115076"/>
                </a:solidFill>
                <a:effectLst/>
                <a:uLnTx/>
                <a:uFillTx/>
                <a:latin typeface="Century Gothic" panose="020F0302020204030204"/>
              </a:rPr>
              <a:t>  </a:t>
            </a:r>
            <a:endParaRPr kumimoji="0" lang="en-GB" sz="2400" b="0" i="0" u="none" strike="noStrike" kern="1200" cap="none" spc="0" normalizeH="0" baseline="0" noProof="0" dirty="0">
              <a:ln>
                <a:noFill/>
              </a:ln>
              <a:solidFill>
                <a:srgbClr val="115076"/>
              </a:solidFill>
              <a:effectLst/>
              <a:uLnTx/>
              <a:uFillTx/>
              <a:latin typeface="Century Gothic" panose="020F0302020204030204"/>
            </a:endParaRPr>
          </a:p>
        </p:txBody>
      </p:sp>
      <p:sp>
        <p:nvSpPr>
          <p:cNvPr id="60" name="Rectangle: Rounded Corners 59">
            <a:extLst>
              <a:ext uri="{FF2B5EF4-FFF2-40B4-BE49-F238E27FC236}">
                <a16:creationId xmlns:a16="http://schemas.microsoft.com/office/drawing/2014/main" id="{8176640B-B01A-4F7D-B07E-75E23DCDA305}"/>
              </a:ext>
            </a:extLst>
          </p:cNvPr>
          <p:cNvSpPr/>
          <p:nvPr/>
        </p:nvSpPr>
        <p:spPr>
          <a:xfrm>
            <a:off x="6675079" y="5802250"/>
            <a:ext cx="686629" cy="39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115076"/>
                </a:solidFill>
                <a:latin typeface="Century Gothic" panose="020F0302020204030204"/>
              </a:rPr>
              <a:t>__</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61" name="Rectangle: Rounded Corners 60">
            <a:extLst>
              <a:ext uri="{FF2B5EF4-FFF2-40B4-BE49-F238E27FC236}">
                <a16:creationId xmlns:a16="http://schemas.microsoft.com/office/drawing/2014/main" id="{6412FAFF-890D-4AD2-B9B3-DF6489A96C99}"/>
              </a:ext>
            </a:extLst>
          </p:cNvPr>
          <p:cNvSpPr/>
          <p:nvPr/>
        </p:nvSpPr>
        <p:spPr>
          <a:xfrm>
            <a:off x="11140395" y="5802250"/>
            <a:ext cx="87989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Man</a:t>
            </a:r>
          </a:p>
        </p:txBody>
      </p:sp>
      <p:grpSp>
        <p:nvGrpSpPr>
          <p:cNvPr id="11" name="Group 10">
            <a:extLst>
              <a:ext uri="{FF2B5EF4-FFF2-40B4-BE49-F238E27FC236}">
                <a16:creationId xmlns:a16="http://schemas.microsoft.com/office/drawing/2014/main" id="{2334651C-DC8C-4859-9830-1A09DB1A04E9}"/>
              </a:ext>
            </a:extLst>
          </p:cNvPr>
          <p:cNvGrpSpPr/>
          <p:nvPr/>
        </p:nvGrpSpPr>
        <p:grpSpPr>
          <a:xfrm>
            <a:off x="10680918" y="3251386"/>
            <a:ext cx="1102601" cy="411719"/>
            <a:chOff x="10110427" y="3158464"/>
            <a:chExt cx="1102601" cy="411719"/>
          </a:xfrm>
        </p:grpSpPr>
        <p:sp>
          <p:nvSpPr>
            <p:cNvPr id="51" name="Rectangle: Rounded Corners 50">
              <a:extLst>
                <a:ext uri="{FF2B5EF4-FFF2-40B4-BE49-F238E27FC236}">
                  <a16:creationId xmlns:a16="http://schemas.microsoft.com/office/drawing/2014/main" id="{777626A7-0659-4C66-8D5F-8F2B90B58F96}"/>
                </a:ext>
              </a:extLst>
            </p:cNvPr>
            <p:cNvSpPr/>
            <p:nvPr/>
          </p:nvSpPr>
          <p:spPr>
            <a:xfrm>
              <a:off x="10557591" y="3178428"/>
              <a:ext cx="655437" cy="391755"/>
            </a:xfrm>
            <a:prstGeom prst="roundRect">
              <a:avLst/>
            </a:prstGeom>
            <a:solidFill>
              <a:srgbClr val="FFE8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Sie</a:t>
              </a:r>
            </a:p>
          </p:txBody>
        </p:sp>
        <p:sp>
          <p:nvSpPr>
            <p:cNvPr id="6" name="Arrow: Left 5">
              <a:extLst>
                <a:ext uri="{FF2B5EF4-FFF2-40B4-BE49-F238E27FC236}">
                  <a16:creationId xmlns:a16="http://schemas.microsoft.com/office/drawing/2014/main" id="{705F003A-AF7A-4F0C-9AA1-16BC59025278}"/>
                </a:ext>
              </a:extLst>
            </p:cNvPr>
            <p:cNvSpPr/>
            <p:nvPr/>
          </p:nvSpPr>
          <p:spPr>
            <a:xfrm>
              <a:off x="10110427" y="3158464"/>
              <a:ext cx="507912" cy="3724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1349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4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 grpId="0"/>
      <p:bldP spid="28" grpId="0" animBg="1"/>
      <p:bldP spid="30" grpId="0" animBg="1"/>
      <p:bldP spid="31" grpId="0" animBg="1"/>
      <p:bldP spid="37" grpId="0" animBg="1"/>
      <p:bldP spid="38" grpId="0"/>
      <p:bldP spid="39" grpId="0" animBg="1"/>
      <p:bldP spid="39" grpId="1" animBg="1"/>
      <p:bldP spid="40" grpId="0" animBg="1"/>
      <p:bldP spid="40" grpId="1" animBg="1"/>
      <p:bldP spid="41" grpId="0" animBg="1"/>
      <p:bldP spid="41" grpId="1" animBg="1"/>
      <p:bldP spid="44" grpId="0" animBg="1"/>
      <p:bldP spid="44" grpId="1" animBg="1"/>
      <p:bldP spid="56" grpId="0" animBg="1"/>
      <p:bldP spid="57" grpId="0" animBg="1"/>
      <p:bldP spid="59" grpId="0" animBg="1"/>
      <p:bldP spid="60" grpId="0" animBg="1"/>
      <p:bldP spid="60" grpId="1"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834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Wir </a:t>
            </a:r>
            <a:r>
              <a:rPr lang="en-GB" sz="3600" b="1" dirty="0" err="1">
                <a:solidFill>
                  <a:schemeClr val="bg1"/>
                </a:solidFill>
              </a:rPr>
              <a:t>wollen</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A picture containing toy&#10;&#10;Description automatically generated">
            <a:extLst>
              <a:ext uri="{FF2B5EF4-FFF2-40B4-BE49-F238E27FC236}">
                <a16:creationId xmlns:a16="http://schemas.microsoft.com/office/drawing/2014/main" id="{C4193F57-A867-1A45-AF70-F270A3DB6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41" y="2072413"/>
            <a:ext cx="753822" cy="1402459"/>
          </a:xfrm>
          <a:prstGeom prst="rect">
            <a:avLst/>
          </a:prstGeom>
        </p:spPr>
      </p:pic>
      <p:sp>
        <p:nvSpPr>
          <p:cNvPr id="44" name="TextBox 43">
            <a:extLst>
              <a:ext uri="{FF2B5EF4-FFF2-40B4-BE49-F238E27FC236}">
                <a16:creationId xmlns:a16="http://schemas.microsoft.com/office/drawing/2014/main" id="{9F3156FE-758B-479F-B3F2-2CAF78A4621D}"/>
              </a:ext>
            </a:extLst>
          </p:cNvPr>
          <p:cNvSpPr txBox="1"/>
          <p:nvPr/>
        </p:nvSpPr>
        <p:spPr>
          <a:xfrm>
            <a:off x="2994691" y="210312"/>
            <a:ext cx="7023927" cy="1015663"/>
          </a:xfrm>
          <a:prstGeom prst="rect">
            <a:avLst/>
          </a:prstGeom>
          <a:noFill/>
        </p:spPr>
        <p:txBody>
          <a:bodyPr wrap="square" rtlCol="0">
            <a:spAutoFit/>
          </a:bodyPr>
          <a:lstStyle/>
          <a:p>
            <a:pPr algn="l"/>
            <a:r>
              <a:rPr lang="en-US" sz="2000" dirty="0">
                <a:solidFill>
                  <a:schemeClr val="accent5">
                    <a:lumMod val="50000"/>
                  </a:schemeClr>
                </a:solidFill>
              </a:rPr>
              <a:t>König Konrad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nicht</a:t>
            </a:r>
            <a:r>
              <a:rPr lang="en-US" sz="2000" dirty="0">
                <a:solidFill>
                  <a:schemeClr val="accent5">
                    <a:lumMod val="50000"/>
                  </a:schemeClr>
                </a:solidFill>
              </a:rPr>
              <a:t> </a:t>
            </a:r>
            <a:r>
              <a:rPr lang="en-US" sz="2000" dirty="0" err="1">
                <a:solidFill>
                  <a:schemeClr val="accent5">
                    <a:lumMod val="50000"/>
                  </a:schemeClr>
                </a:solidFill>
              </a:rPr>
              <a:t>glücklich</a:t>
            </a:r>
            <a:r>
              <a:rPr lang="en-US" sz="2000" dirty="0">
                <a:solidFill>
                  <a:schemeClr val="accent5">
                    <a:lumMod val="50000"/>
                  </a:schemeClr>
                </a:solidFill>
              </a:rPr>
              <a:t>. Der Diener*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auch</a:t>
            </a:r>
            <a:r>
              <a:rPr lang="en-US" sz="2000" dirty="0">
                <a:solidFill>
                  <a:schemeClr val="accent5">
                    <a:lumMod val="50000"/>
                  </a:schemeClr>
                </a:solidFill>
              </a:rPr>
              <a:t> </a:t>
            </a:r>
            <a:r>
              <a:rPr lang="en-US" sz="2000" dirty="0" err="1">
                <a:solidFill>
                  <a:schemeClr val="accent5">
                    <a:lumMod val="50000"/>
                  </a:schemeClr>
                </a:solidFill>
              </a:rPr>
              <a:t>unglücklich</a:t>
            </a:r>
            <a:r>
              <a:rPr lang="en-US" sz="2000" dirty="0">
                <a:solidFill>
                  <a:schemeClr val="accent5">
                    <a:lumMod val="50000"/>
                  </a:schemeClr>
                </a:solidFill>
              </a:rPr>
              <a:t>. </a:t>
            </a:r>
            <a:r>
              <a:rPr lang="en-US" sz="2000" dirty="0" err="1">
                <a:solidFill>
                  <a:schemeClr val="accent5">
                    <a:lumMod val="50000"/>
                  </a:schemeClr>
                </a:solidFill>
              </a:rPr>
              <a:t>Beide</a:t>
            </a:r>
            <a:r>
              <a:rPr lang="en-US" sz="2000" dirty="0">
                <a:solidFill>
                  <a:schemeClr val="accent5">
                    <a:lumMod val="50000"/>
                  </a:schemeClr>
                </a:solidFill>
              </a:rPr>
              <a:t> Seiten </a:t>
            </a:r>
            <a:r>
              <a:rPr lang="en-US" sz="2000" dirty="0" err="1">
                <a:solidFill>
                  <a:schemeClr val="accent5">
                    <a:lumMod val="50000"/>
                  </a:schemeClr>
                </a:solidFill>
              </a:rPr>
              <a:t>schreiben</a:t>
            </a:r>
            <a:r>
              <a:rPr lang="en-US" sz="2000" dirty="0">
                <a:solidFill>
                  <a:schemeClr val="accent5">
                    <a:lumMod val="50000"/>
                  </a:schemeClr>
                </a:solidFill>
              </a:rPr>
              <a:t>, was </a:t>
            </a:r>
            <a:r>
              <a:rPr lang="en-US" sz="2000" dirty="0" err="1">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wollen</a:t>
            </a:r>
            <a:r>
              <a:rPr lang="en-US" sz="2000" dirty="0">
                <a:solidFill>
                  <a:schemeClr val="accent5">
                    <a:lumMod val="50000"/>
                  </a:schemeClr>
                </a:solidFill>
              </a:rPr>
              <a:t>.</a:t>
            </a:r>
            <a:br>
              <a:rPr lang="en-US" sz="2000" dirty="0">
                <a:solidFill>
                  <a:schemeClr val="accent5">
                    <a:lumMod val="50000"/>
                  </a:schemeClr>
                </a:solidFill>
              </a:rPr>
            </a:br>
            <a:r>
              <a:rPr lang="en-US" sz="2000" dirty="0" err="1">
                <a:solidFill>
                  <a:schemeClr val="accent5">
                    <a:lumMod val="50000"/>
                  </a:schemeClr>
                </a:solidFill>
              </a:rPr>
              <a:t>Wer</a:t>
            </a:r>
            <a:r>
              <a:rPr lang="en-US" sz="2000" dirty="0">
                <a:solidFill>
                  <a:schemeClr val="accent5">
                    <a:lumMod val="50000"/>
                  </a:schemeClr>
                </a:solidFill>
              </a:rPr>
              <a:t> </a:t>
            </a:r>
            <a:r>
              <a:rPr lang="en-US" sz="2000" dirty="0" err="1">
                <a:solidFill>
                  <a:schemeClr val="accent5">
                    <a:lumMod val="50000"/>
                  </a:schemeClr>
                </a:solidFill>
              </a:rPr>
              <a:t>schreibt</a:t>
            </a:r>
            <a:r>
              <a:rPr lang="en-US" sz="2000" dirty="0">
                <a:solidFill>
                  <a:schemeClr val="accent5">
                    <a:lumMod val="50000"/>
                  </a:schemeClr>
                </a:solidFill>
              </a:rPr>
              <a:t> was? König Konrad </a:t>
            </a:r>
            <a:r>
              <a:rPr lang="en-US" sz="2000" dirty="0" err="1">
                <a:solidFill>
                  <a:schemeClr val="accent5">
                    <a:lumMod val="50000"/>
                  </a:schemeClr>
                </a:solidFill>
              </a:rPr>
              <a:t>oder</a:t>
            </a:r>
            <a:r>
              <a:rPr lang="en-US" sz="2000" dirty="0">
                <a:solidFill>
                  <a:schemeClr val="accent5">
                    <a:lumMod val="50000"/>
                  </a:schemeClr>
                </a:solidFill>
              </a:rPr>
              <a:t> der Diener.</a:t>
            </a:r>
          </a:p>
        </p:txBody>
      </p:sp>
      <p:sp>
        <p:nvSpPr>
          <p:cNvPr id="7" name="Double Wave 6">
            <a:extLst>
              <a:ext uri="{FF2B5EF4-FFF2-40B4-BE49-F238E27FC236}">
                <a16:creationId xmlns:a16="http://schemas.microsoft.com/office/drawing/2014/main" id="{FD064194-204B-4654-BA54-5207398C8288}"/>
              </a:ext>
            </a:extLst>
          </p:cNvPr>
          <p:cNvSpPr/>
          <p:nvPr/>
        </p:nvSpPr>
        <p:spPr>
          <a:xfrm>
            <a:off x="1732589" y="1360524"/>
            <a:ext cx="4881966" cy="707849"/>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3F6E7D6-6C0D-4C23-BF53-4B42DE624713}"/>
              </a:ext>
            </a:extLst>
          </p:cNvPr>
          <p:cNvSpPr txBox="1"/>
          <p:nvPr/>
        </p:nvSpPr>
        <p:spPr>
          <a:xfrm>
            <a:off x="1719785" y="1474020"/>
            <a:ext cx="5052448" cy="430887"/>
          </a:xfrm>
          <a:prstGeom prst="rect">
            <a:avLst/>
          </a:prstGeom>
          <a:noFill/>
        </p:spPr>
        <p:txBody>
          <a:bodyPr wrap="square" rtlCol="0">
            <a:spAutoFit/>
          </a:bodyPr>
          <a:lstStyle/>
          <a:p>
            <a:pPr algn="l"/>
            <a:r>
              <a:rPr lang="en-GB" sz="2200" b="1" dirty="0">
                <a:solidFill>
                  <a:schemeClr val="accent5">
                    <a:lumMod val="50000"/>
                  </a:schemeClr>
                </a:solidFill>
              </a:rPr>
              <a:t>1.    Du</a:t>
            </a:r>
            <a:r>
              <a:rPr lang="en-GB" sz="2200" dirty="0">
                <a:solidFill>
                  <a:schemeClr val="accent5">
                    <a:lumMod val="50000"/>
                  </a:schemeClr>
                </a:solidFill>
              </a:rPr>
              <a:t> </a:t>
            </a:r>
            <a:r>
              <a:rPr lang="en-GB" sz="2200" dirty="0" err="1">
                <a:solidFill>
                  <a:schemeClr val="accent5">
                    <a:lumMod val="50000"/>
                  </a:schemeClr>
                </a:solidFill>
              </a:rPr>
              <a:t>machst</a:t>
            </a:r>
            <a:r>
              <a:rPr lang="en-GB" sz="2200" dirty="0">
                <a:solidFill>
                  <a:schemeClr val="accent5">
                    <a:lumMod val="50000"/>
                  </a:schemeClr>
                </a:solidFill>
              </a:rPr>
              <a:t> das Schloss warm.</a:t>
            </a:r>
          </a:p>
        </p:txBody>
      </p:sp>
      <p:sp>
        <p:nvSpPr>
          <p:cNvPr id="9" name="Rectangle: Rounded Corners 8">
            <a:extLst>
              <a:ext uri="{FF2B5EF4-FFF2-40B4-BE49-F238E27FC236}">
                <a16:creationId xmlns:a16="http://schemas.microsoft.com/office/drawing/2014/main" id="{5E26839E-0104-4AE5-8E78-22FE4573BFC5}"/>
              </a:ext>
            </a:extLst>
          </p:cNvPr>
          <p:cNvSpPr/>
          <p:nvPr/>
        </p:nvSpPr>
        <p:spPr>
          <a:xfrm>
            <a:off x="2175394" y="1430352"/>
            <a:ext cx="549097" cy="46166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45" name="Double Wave 44">
            <a:extLst>
              <a:ext uri="{FF2B5EF4-FFF2-40B4-BE49-F238E27FC236}">
                <a16:creationId xmlns:a16="http://schemas.microsoft.com/office/drawing/2014/main" id="{AD8352F5-8893-40FA-91FB-450A95D6D59A}"/>
              </a:ext>
            </a:extLst>
          </p:cNvPr>
          <p:cNvSpPr/>
          <p:nvPr/>
        </p:nvSpPr>
        <p:spPr>
          <a:xfrm>
            <a:off x="1776665" y="2191987"/>
            <a:ext cx="4812891" cy="1066620"/>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C76EB787-76F0-4619-8225-B391E5D1843A}"/>
              </a:ext>
            </a:extLst>
          </p:cNvPr>
          <p:cNvSpPr txBox="1"/>
          <p:nvPr/>
        </p:nvSpPr>
        <p:spPr>
          <a:xfrm>
            <a:off x="1776665" y="2367671"/>
            <a:ext cx="4624135" cy="769441"/>
          </a:xfrm>
          <a:prstGeom prst="rect">
            <a:avLst/>
          </a:prstGeom>
          <a:noFill/>
        </p:spPr>
        <p:txBody>
          <a:bodyPr wrap="square" rtlCol="0">
            <a:spAutoFit/>
          </a:bodyPr>
          <a:lstStyle/>
          <a:p>
            <a:pPr algn="l"/>
            <a:r>
              <a:rPr lang="en-GB" sz="2200" b="1" dirty="0">
                <a:solidFill>
                  <a:schemeClr val="accent5">
                    <a:lumMod val="50000"/>
                  </a:schemeClr>
                </a:solidFill>
              </a:rPr>
              <a:t>2.   Du</a:t>
            </a:r>
            <a:r>
              <a:rPr lang="en-GB" sz="2200" dirty="0">
                <a:solidFill>
                  <a:schemeClr val="accent5">
                    <a:lumMod val="50000"/>
                  </a:schemeClr>
                </a:solidFill>
              </a:rPr>
              <a:t> </a:t>
            </a:r>
            <a:r>
              <a:rPr lang="en-GB" sz="2200" dirty="0" err="1">
                <a:solidFill>
                  <a:schemeClr val="accent5">
                    <a:lumMod val="50000"/>
                  </a:schemeClr>
                </a:solidFill>
              </a:rPr>
              <a:t>dienst</a:t>
            </a:r>
            <a:r>
              <a:rPr lang="en-GB" sz="2200" dirty="0">
                <a:solidFill>
                  <a:schemeClr val="accent5">
                    <a:lumMod val="50000"/>
                  </a:schemeClr>
                </a:solidFill>
              </a:rPr>
              <a:t> </a:t>
            </a:r>
            <a:r>
              <a:rPr lang="en-GB" sz="2200" dirty="0" err="1">
                <a:solidFill>
                  <a:schemeClr val="accent5">
                    <a:lumMod val="50000"/>
                  </a:schemeClr>
                </a:solidFill>
              </a:rPr>
              <a:t>dem</a:t>
            </a:r>
            <a:r>
              <a:rPr lang="en-GB" sz="2200" dirty="0">
                <a:solidFill>
                  <a:schemeClr val="accent5">
                    <a:lumMod val="50000"/>
                  </a:schemeClr>
                </a:solidFill>
              </a:rPr>
              <a:t> König und seiner </a:t>
            </a:r>
            <a:r>
              <a:rPr lang="en-GB" sz="2200" dirty="0" err="1">
                <a:solidFill>
                  <a:schemeClr val="accent5">
                    <a:lumMod val="50000"/>
                  </a:schemeClr>
                </a:solidFill>
              </a:rPr>
              <a:t>Familie</a:t>
            </a:r>
            <a:r>
              <a:rPr lang="en-GB" sz="2200" dirty="0">
                <a:solidFill>
                  <a:schemeClr val="accent5">
                    <a:lumMod val="50000"/>
                  </a:schemeClr>
                </a:solidFill>
              </a:rPr>
              <a:t>.</a:t>
            </a:r>
          </a:p>
        </p:txBody>
      </p:sp>
      <p:sp>
        <p:nvSpPr>
          <p:cNvPr id="47" name="Rectangle: Rounded Corners 46">
            <a:extLst>
              <a:ext uri="{FF2B5EF4-FFF2-40B4-BE49-F238E27FC236}">
                <a16:creationId xmlns:a16="http://schemas.microsoft.com/office/drawing/2014/main" id="{CFA979F8-79DB-46A5-8D0F-7765E775113D}"/>
              </a:ext>
            </a:extLst>
          </p:cNvPr>
          <p:cNvSpPr/>
          <p:nvPr/>
        </p:nvSpPr>
        <p:spPr>
          <a:xfrm>
            <a:off x="2175394" y="2290726"/>
            <a:ext cx="596750" cy="46166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17" name="Double Wave 16">
            <a:extLst>
              <a:ext uri="{FF2B5EF4-FFF2-40B4-BE49-F238E27FC236}">
                <a16:creationId xmlns:a16="http://schemas.microsoft.com/office/drawing/2014/main" id="{D21E603B-779B-42A1-B9BC-B9A20EE82AA7}"/>
              </a:ext>
            </a:extLst>
          </p:cNvPr>
          <p:cNvSpPr/>
          <p:nvPr/>
        </p:nvSpPr>
        <p:spPr>
          <a:xfrm>
            <a:off x="1769564" y="3374705"/>
            <a:ext cx="4819992" cy="965266"/>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uble Wave 17">
            <a:extLst>
              <a:ext uri="{FF2B5EF4-FFF2-40B4-BE49-F238E27FC236}">
                <a16:creationId xmlns:a16="http://schemas.microsoft.com/office/drawing/2014/main" id="{602C1FB6-F346-4FFA-9791-66A3B8AF6AA8}"/>
              </a:ext>
            </a:extLst>
          </p:cNvPr>
          <p:cNvSpPr/>
          <p:nvPr/>
        </p:nvSpPr>
        <p:spPr>
          <a:xfrm>
            <a:off x="1776665" y="4418138"/>
            <a:ext cx="4837890" cy="707849"/>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Double Wave 18">
            <a:extLst>
              <a:ext uri="{FF2B5EF4-FFF2-40B4-BE49-F238E27FC236}">
                <a16:creationId xmlns:a16="http://schemas.microsoft.com/office/drawing/2014/main" id="{607AF416-9078-47C0-9E02-674E87B613C1}"/>
              </a:ext>
            </a:extLst>
          </p:cNvPr>
          <p:cNvSpPr/>
          <p:nvPr/>
        </p:nvSpPr>
        <p:spPr>
          <a:xfrm>
            <a:off x="6876651" y="1834018"/>
            <a:ext cx="4594871" cy="916943"/>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Double Wave 19">
            <a:extLst>
              <a:ext uri="{FF2B5EF4-FFF2-40B4-BE49-F238E27FC236}">
                <a16:creationId xmlns:a16="http://schemas.microsoft.com/office/drawing/2014/main" id="{57334186-A63C-4F72-A371-2977317A303A}"/>
              </a:ext>
            </a:extLst>
          </p:cNvPr>
          <p:cNvSpPr/>
          <p:nvPr/>
        </p:nvSpPr>
        <p:spPr>
          <a:xfrm>
            <a:off x="6670453" y="2928679"/>
            <a:ext cx="5477058" cy="707849"/>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Double Wave 20">
            <a:extLst>
              <a:ext uri="{FF2B5EF4-FFF2-40B4-BE49-F238E27FC236}">
                <a16:creationId xmlns:a16="http://schemas.microsoft.com/office/drawing/2014/main" id="{A60B2870-C399-4612-B7BC-A61FA508A5DA}"/>
              </a:ext>
            </a:extLst>
          </p:cNvPr>
          <p:cNvSpPr/>
          <p:nvPr/>
        </p:nvSpPr>
        <p:spPr>
          <a:xfrm>
            <a:off x="6731907" y="3788838"/>
            <a:ext cx="5415603" cy="894403"/>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Double Wave 21">
            <a:extLst>
              <a:ext uri="{FF2B5EF4-FFF2-40B4-BE49-F238E27FC236}">
                <a16:creationId xmlns:a16="http://schemas.microsoft.com/office/drawing/2014/main" id="{55C13B50-647E-4FF2-80F6-7C4D70D77020}"/>
              </a:ext>
            </a:extLst>
          </p:cNvPr>
          <p:cNvSpPr/>
          <p:nvPr/>
        </p:nvSpPr>
        <p:spPr>
          <a:xfrm>
            <a:off x="6911980" y="4839414"/>
            <a:ext cx="5235530" cy="894403"/>
          </a:xfrm>
          <a:prstGeom prst="doubleWave">
            <a:avLst/>
          </a:prstGeom>
          <a:solidFill>
            <a:srgbClr val="FFF4E7"/>
          </a:solidFill>
          <a:ln>
            <a:solidFill>
              <a:srgbClr val="5B4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EC72015-F9E6-4493-B80F-D5C0691B1C78}"/>
              </a:ext>
            </a:extLst>
          </p:cNvPr>
          <p:cNvSpPr txBox="1"/>
          <p:nvPr/>
        </p:nvSpPr>
        <p:spPr>
          <a:xfrm>
            <a:off x="1850461" y="3429893"/>
            <a:ext cx="5052448" cy="769441"/>
          </a:xfrm>
          <a:prstGeom prst="rect">
            <a:avLst/>
          </a:prstGeom>
          <a:noFill/>
        </p:spPr>
        <p:txBody>
          <a:bodyPr wrap="square" rtlCol="0">
            <a:spAutoFit/>
          </a:bodyPr>
          <a:lstStyle/>
          <a:p>
            <a:pPr algn="l"/>
            <a:r>
              <a:rPr lang="en-GB" sz="2200" b="1" dirty="0">
                <a:solidFill>
                  <a:schemeClr val="accent5">
                    <a:lumMod val="50000"/>
                  </a:schemeClr>
                </a:solidFill>
              </a:rPr>
              <a:t>3.    Sie</a:t>
            </a:r>
            <a:r>
              <a:rPr lang="en-GB" sz="2200" dirty="0">
                <a:solidFill>
                  <a:schemeClr val="accent5">
                    <a:lumMod val="50000"/>
                  </a:schemeClr>
                </a:solidFill>
              </a:rPr>
              <a:t> </a:t>
            </a:r>
            <a:r>
              <a:rPr lang="en-GB" sz="2200" dirty="0" err="1">
                <a:solidFill>
                  <a:schemeClr val="accent5">
                    <a:lumMod val="50000"/>
                  </a:schemeClr>
                </a:solidFill>
              </a:rPr>
              <a:t>versprechen</a:t>
            </a:r>
            <a:r>
              <a:rPr lang="en-GB" sz="2200" dirty="0">
                <a:solidFill>
                  <a:schemeClr val="accent5">
                    <a:lumMod val="50000"/>
                  </a:schemeClr>
                </a:solidFill>
              </a:rPr>
              <a:t> </a:t>
            </a:r>
            <a:r>
              <a:rPr lang="en-GB" sz="2200" dirty="0" err="1">
                <a:solidFill>
                  <a:schemeClr val="accent5">
                    <a:lumMod val="50000"/>
                  </a:schemeClr>
                </a:solidFill>
              </a:rPr>
              <a:t>jede</a:t>
            </a:r>
            <a:r>
              <a:rPr lang="en-GB" sz="2200" dirty="0">
                <a:solidFill>
                  <a:schemeClr val="accent5">
                    <a:lumMod val="50000"/>
                  </a:schemeClr>
                </a:solidFill>
              </a:rPr>
              <a:t> </a:t>
            </a:r>
            <a:r>
              <a:rPr lang="en-GB" sz="2200" dirty="0" err="1">
                <a:solidFill>
                  <a:schemeClr val="accent5">
                    <a:lumMod val="50000"/>
                  </a:schemeClr>
                </a:solidFill>
              </a:rPr>
              <a:t>Woche</a:t>
            </a:r>
            <a:r>
              <a:rPr lang="en-GB" sz="2200" dirty="0">
                <a:solidFill>
                  <a:schemeClr val="accent5">
                    <a:lumMod val="50000"/>
                  </a:schemeClr>
                </a:solidFill>
              </a:rPr>
              <a:t> </a:t>
            </a:r>
            <a:r>
              <a:rPr lang="en-GB" sz="2200" dirty="0" err="1">
                <a:solidFill>
                  <a:schemeClr val="accent5">
                    <a:lumMod val="50000"/>
                  </a:schemeClr>
                </a:solidFill>
              </a:rPr>
              <a:t>einen</a:t>
            </a:r>
            <a:r>
              <a:rPr lang="en-GB" sz="2200" dirty="0">
                <a:solidFill>
                  <a:schemeClr val="accent5">
                    <a:lumMod val="50000"/>
                  </a:schemeClr>
                </a:solidFill>
              </a:rPr>
              <a:t> </a:t>
            </a:r>
            <a:r>
              <a:rPr lang="en-GB" sz="2200" dirty="0" err="1">
                <a:solidFill>
                  <a:schemeClr val="accent5">
                    <a:lumMod val="50000"/>
                  </a:schemeClr>
                </a:solidFill>
              </a:rPr>
              <a:t>freien</a:t>
            </a:r>
            <a:r>
              <a:rPr lang="en-GB" sz="2200" dirty="0">
                <a:solidFill>
                  <a:schemeClr val="accent5">
                    <a:lumMod val="50000"/>
                  </a:schemeClr>
                </a:solidFill>
              </a:rPr>
              <a:t> Tag.</a:t>
            </a:r>
          </a:p>
        </p:txBody>
      </p:sp>
      <p:sp>
        <p:nvSpPr>
          <p:cNvPr id="24" name="Rounded Rectangular Callout 64">
            <a:extLst>
              <a:ext uri="{FF2B5EF4-FFF2-40B4-BE49-F238E27FC236}">
                <a16:creationId xmlns:a16="http://schemas.microsoft.com/office/drawing/2014/main" id="{04EC5B7E-7598-4BFC-B2F4-903529A283A9}"/>
              </a:ext>
            </a:extLst>
          </p:cNvPr>
          <p:cNvSpPr/>
          <p:nvPr/>
        </p:nvSpPr>
        <p:spPr>
          <a:xfrm>
            <a:off x="115313" y="5552204"/>
            <a:ext cx="3322703" cy="707849"/>
          </a:xfrm>
          <a:prstGeom prst="wedgeRoundRectCallout">
            <a:avLst>
              <a:gd name="adj1" fmla="val -28492"/>
              <a:gd name="adj2" fmla="val -3251"/>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Diener – servant</a:t>
            </a:r>
          </a:p>
          <a:p>
            <a:pPr algn="ctr"/>
            <a:r>
              <a:rPr lang="en-GB" sz="2000" dirty="0" err="1"/>
              <a:t>darauf</a:t>
            </a:r>
            <a:r>
              <a:rPr lang="en-GB" sz="2000" dirty="0"/>
              <a:t> – on it/ to it/ for it</a:t>
            </a:r>
          </a:p>
        </p:txBody>
      </p:sp>
      <p:sp>
        <p:nvSpPr>
          <p:cNvPr id="26" name="Rectangle: Rounded Corners 25">
            <a:extLst>
              <a:ext uri="{FF2B5EF4-FFF2-40B4-BE49-F238E27FC236}">
                <a16:creationId xmlns:a16="http://schemas.microsoft.com/office/drawing/2014/main" id="{F919A336-A4AA-4CAF-ABBB-C599098C3E8F}"/>
              </a:ext>
            </a:extLst>
          </p:cNvPr>
          <p:cNvSpPr/>
          <p:nvPr/>
        </p:nvSpPr>
        <p:spPr>
          <a:xfrm>
            <a:off x="2259447" y="3428107"/>
            <a:ext cx="631498" cy="46166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27" name="TextBox 26">
            <a:extLst>
              <a:ext uri="{FF2B5EF4-FFF2-40B4-BE49-F238E27FC236}">
                <a16:creationId xmlns:a16="http://schemas.microsoft.com/office/drawing/2014/main" id="{7DD6B99E-383B-4561-B3C1-B036E2EC8B5A}"/>
              </a:ext>
            </a:extLst>
          </p:cNvPr>
          <p:cNvSpPr txBox="1"/>
          <p:nvPr/>
        </p:nvSpPr>
        <p:spPr>
          <a:xfrm>
            <a:off x="1838983" y="4514412"/>
            <a:ext cx="4554438" cy="430887"/>
          </a:xfrm>
          <a:prstGeom prst="rect">
            <a:avLst/>
          </a:prstGeom>
          <a:noFill/>
        </p:spPr>
        <p:txBody>
          <a:bodyPr wrap="square" rtlCol="0">
            <a:spAutoFit/>
          </a:bodyPr>
          <a:lstStyle/>
          <a:p>
            <a:pPr algn="l"/>
            <a:r>
              <a:rPr lang="en-GB" sz="2200" b="1" dirty="0">
                <a:solidFill>
                  <a:schemeClr val="accent5">
                    <a:lumMod val="50000"/>
                  </a:schemeClr>
                </a:solidFill>
              </a:rPr>
              <a:t>4.    Sie</a:t>
            </a:r>
            <a:r>
              <a:rPr lang="en-GB" sz="2200" dirty="0">
                <a:solidFill>
                  <a:schemeClr val="accent5">
                    <a:lumMod val="50000"/>
                  </a:schemeClr>
                </a:solidFill>
              </a:rPr>
              <a:t> </a:t>
            </a:r>
            <a:r>
              <a:rPr lang="en-GB" sz="2200" dirty="0" err="1">
                <a:solidFill>
                  <a:schemeClr val="accent5">
                    <a:lumMod val="50000"/>
                  </a:schemeClr>
                </a:solidFill>
              </a:rPr>
              <a:t>informieren</a:t>
            </a:r>
            <a:r>
              <a:rPr lang="en-GB" sz="2200" dirty="0">
                <a:solidFill>
                  <a:schemeClr val="accent5">
                    <a:lumMod val="50000"/>
                  </a:schemeClr>
                </a:solidFill>
              </a:rPr>
              <a:t> </a:t>
            </a:r>
            <a:r>
              <a:rPr lang="en-GB" sz="2200" dirty="0" err="1">
                <a:solidFill>
                  <a:schemeClr val="accent5">
                    <a:lumMod val="50000"/>
                  </a:schemeClr>
                </a:solidFill>
              </a:rPr>
              <a:t>uns</a:t>
            </a:r>
            <a:r>
              <a:rPr lang="en-GB" sz="2200" dirty="0">
                <a:solidFill>
                  <a:schemeClr val="accent5">
                    <a:lumMod val="50000"/>
                  </a:schemeClr>
                </a:solidFill>
              </a:rPr>
              <a:t> </a:t>
            </a:r>
            <a:r>
              <a:rPr lang="en-GB" sz="2200" dirty="0" err="1">
                <a:solidFill>
                  <a:schemeClr val="accent5">
                    <a:lumMod val="50000"/>
                  </a:schemeClr>
                </a:solidFill>
              </a:rPr>
              <a:t>besser</a:t>
            </a:r>
            <a:r>
              <a:rPr lang="en-GB" sz="2200" dirty="0">
                <a:solidFill>
                  <a:schemeClr val="accent5">
                    <a:lumMod val="50000"/>
                  </a:schemeClr>
                </a:solidFill>
              </a:rPr>
              <a:t>.</a:t>
            </a:r>
          </a:p>
        </p:txBody>
      </p:sp>
      <p:sp>
        <p:nvSpPr>
          <p:cNvPr id="28" name="Rectangle: Rounded Corners 27">
            <a:extLst>
              <a:ext uri="{FF2B5EF4-FFF2-40B4-BE49-F238E27FC236}">
                <a16:creationId xmlns:a16="http://schemas.microsoft.com/office/drawing/2014/main" id="{F62A4F3B-2F24-44FF-872E-BA422BB78E9F}"/>
              </a:ext>
            </a:extLst>
          </p:cNvPr>
          <p:cNvSpPr/>
          <p:nvPr/>
        </p:nvSpPr>
        <p:spPr>
          <a:xfrm>
            <a:off x="2294195" y="4512181"/>
            <a:ext cx="596750" cy="46166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29" name="TextBox 28">
            <a:extLst>
              <a:ext uri="{FF2B5EF4-FFF2-40B4-BE49-F238E27FC236}">
                <a16:creationId xmlns:a16="http://schemas.microsoft.com/office/drawing/2014/main" id="{6723282D-385B-4538-82BD-8FD9E7A4A5F8}"/>
              </a:ext>
            </a:extLst>
          </p:cNvPr>
          <p:cNvSpPr txBox="1"/>
          <p:nvPr/>
        </p:nvSpPr>
        <p:spPr>
          <a:xfrm>
            <a:off x="6911574" y="1897886"/>
            <a:ext cx="4660339" cy="769441"/>
          </a:xfrm>
          <a:prstGeom prst="rect">
            <a:avLst/>
          </a:prstGeom>
          <a:noFill/>
        </p:spPr>
        <p:txBody>
          <a:bodyPr wrap="square" rtlCol="0">
            <a:spAutoFit/>
          </a:bodyPr>
          <a:lstStyle/>
          <a:p>
            <a:pPr algn="l"/>
            <a:r>
              <a:rPr lang="en-GB" sz="2200" b="1" dirty="0">
                <a:solidFill>
                  <a:schemeClr val="accent5">
                    <a:lumMod val="50000"/>
                  </a:schemeClr>
                </a:solidFill>
              </a:rPr>
              <a:t>5.    Sie</a:t>
            </a:r>
            <a:r>
              <a:rPr lang="en-GB" sz="2200" dirty="0">
                <a:solidFill>
                  <a:schemeClr val="accent5">
                    <a:lumMod val="50000"/>
                  </a:schemeClr>
                </a:solidFill>
              </a:rPr>
              <a:t> </a:t>
            </a:r>
            <a:r>
              <a:rPr lang="en-GB" sz="2200" dirty="0" err="1">
                <a:solidFill>
                  <a:schemeClr val="accent5">
                    <a:lumMod val="50000"/>
                  </a:schemeClr>
                </a:solidFill>
              </a:rPr>
              <a:t>hängen</a:t>
            </a:r>
            <a:r>
              <a:rPr lang="en-GB" sz="2200" dirty="0">
                <a:solidFill>
                  <a:schemeClr val="accent5">
                    <a:lumMod val="50000"/>
                  </a:schemeClr>
                </a:solidFill>
              </a:rPr>
              <a:t> </a:t>
            </a:r>
            <a:r>
              <a:rPr lang="en-GB" sz="2200" dirty="0" err="1">
                <a:solidFill>
                  <a:schemeClr val="accent5">
                    <a:lumMod val="50000"/>
                  </a:schemeClr>
                </a:solidFill>
              </a:rPr>
              <a:t>jeden</a:t>
            </a:r>
            <a:r>
              <a:rPr lang="en-GB" sz="2200" dirty="0">
                <a:solidFill>
                  <a:schemeClr val="accent5">
                    <a:lumMod val="50000"/>
                  </a:schemeClr>
                </a:solidFill>
              </a:rPr>
              <a:t> Morgen </a:t>
            </a:r>
            <a:r>
              <a:rPr lang="en-GB" sz="2200" dirty="0" err="1">
                <a:solidFill>
                  <a:schemeClr val="accent5">
                    <a:lumMod val="50000"/>
                  </a:schemeClr>
                </a:solidFill>
              </a:rPr>
              <a:t>eine</a:t>
            </a:r>
            <a:r>
              <a:rPr lang="en-GB" sz="2200" dirty="0">
                <a:solidFill>
                  <a:schemeClr val="accent5">
                    <a:lumMod val="50000"/>
                  </a:schemeClr>
                </a:solidFill>
              </a:rPr>
              <a:t> </a:t>
            </a:r>
            <a:r>
              <a:rPr lang="en-GB" sz="2200" dirty="0" err="1">
                <a:solidFill>
                  <a:schemeClr val="accent5">
                    <a:lumMod val="50000"/>
                  </a:schemeClr>
                </a:solidFill>
              </a:rPr>
              <a:t>Aufgabenliste</a:t>
            </a:r>
            <a:r>
              <a:rPr lang="en-GB" sz="2200" dirty="0">
                <a:solidFill>
                  <a:schemeClr val="accent5">
                    <a:lumMod val="50000"/>
                  </a:schemeClr>
                </a:solidFill>
              </a:rPr>
              <a:t> an die Wand.</a:t>
            </a:r>
          </a:p>
        </p:txBody>
      </p:sp>
      <p:sp>
        <p:nvSpPr>
          <p:cNvPr id="30" name="Rectangle: Rounded Corners 29">
            <a:extLst>
              <a:ext uri="{FF2B5EF4-FFF2-40B4-BE49-F238E27FC236}">
                <a16:creationId xmlns:a16="http://schemas.microsoft.com/office/drawing/2014/main" id="{8A6BA191-A3F4-486B-8F14-FABCCB71E8FC}"/>
              </a:ext>
            </a:extLst>
          </p:cNvPr>
          <p:cNvSpPr/>
          <p:nvPr/>
        </p:nvSpPr>
        <p:spPr>
          <a:xfrm>
            <a:off x="7337466" y="1881037"/>
            <a:ext cx="596750" cy="46166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31" name="TextBox 30">
            <a:extLst>
              <a:ext uri="{FF2B5EF4-FFF2-40B4-BE49-F238E27FC236}">
                <a16:creationId xmlns:a16="http://schemas.microsoft.com/office/drawing/2014/main" id="{46ED3C4E-71E9-44F5-815B-F33B40C40642}"/>
              </a:ext>
            </a:extLst>
          </p:cNvPr>
          <p:cNvSpPr txBox="1"/>
          <p:nvPr/>
        </p:nvSpPr>
        <p:spPr>
          <a:xfrm>
            <a:off x="6741895" y="3043985"/>
            <a:ext cx="5676043" cy="430887"/>
          </a:xfrm>
          <a:prstGeom prst="rect">
            <a:avLst/>
          </a:prstGeom>
          <a:noFill/>
        </p:spPr>
        <p:txBody>
          <a:bodyPr wrap="square" rtlCol="0">
            <a:spAutoFit/>
          </a:bodyPr>
          <a:lstStyle/>
          <a:p>
            <a:pPr algn="l"/>
            <a:r>
              <a:rPr lang="en-GB" sz="2200" b="1" dirty="0">
                <a:solidFill>
                  <a:schemeClr val="accent5">
                    <a:lumMod val="50000"/>
                  </a:schemeClr>
                </a:solidFill>
              </a:rPr>
              <a:t>6.    Du</a:t>
            </a:r>
            <a:r>
              <a:rPr lang="en-GB" sz="2200" dirty="0">
                <a:solidFill>
                  <a:schemeClr val="accent5">
                    <a:lumMod val="50000"/>
                  </a:schemeClr>
                </a:solidFill>
              </a:rPr>
              <a:t> </a:t>
            </a:r>
            <a:r>
              <a:rPr lang="en-GB" sz="2200" dirty="0" err="1">
                <a:solidFill>
                  <a:schemeClr val="accent5">
                    <a:lumMod val="50000"/>
                  </a:schemeClr>
                </a:solidFill>
              </a:rPr>
              <a:t>bereitest</a:t>
            </a:r>
            <a:r>
              <a:rPr lang="en-GB" sz="2200" dirty="0">
                <a:solidFill>
                  <a:schemeClr val="accent5">
                    <a:lumMod val="50000"/>
                  </a:schemeClr>
                </a:solidFill>
              </a:rPr>
              <a:t> das </a:t>
            </a:r>
            <a:r>
              <a:rPr lang="en-GB" sz="2200" dirty="0" err="1">
                <a:solidFill>
                  <a:schemeClr val="accent5">
                    <a:lumMod val="50000"/>
                  </a:schemeClr>
                </a:solidFill>
              </a:rPr>
              <a:t>Gästezimmer</a:t>
            </a:r>
            <a:r>
              <a:rPr lang="en-GB" sz="2200" dirty="0">
                <a:solidFill>
                  <a:schemeClr val="accent5">
                    <a:lumMod val="50000"/>
                  </a:schemeClr>
                </a:solidFill>
              </a:rPr>
              <a:t> </a:t>
            </a:r>
            <a:r>
              <a:rPr lang="en-GB" sz="2200" dirty="0" err="1">
                <a:solidFill>
                  <a:schemeClr val="accent5">
                    <a:lumMod val="50000"/>
                  </a:schemeClr>
                </a:solidFill>
              </a:rPr>
              <a:t>vor</a:t>
            </a:r>
            <a:r>
              <a:rPr lang="en-GB" sz="2200" dirty="0">
                <a:solidFill>
                  <a:schemeClr val="accent5">
                    <a:lumMod val="50000"/>
                  </a:schemeClr>
                </a:solidFill>
              </a:rPr>
              <a:t>.</a:t>
            </a:r>
          </a:p>
        </p:txBody>
      </p:sp>
      <p:sp>
        <p:nvSpPr>
          <p:cNvPr id="32" name="Rectangle: Rounded Corners 31">
            <a:extLst>
              <a:ext uri="{FF2B5EF4-FFF2-40B4-BE49-F238E27FC236}">
                <a16:creationId xmlns:a16="http://schemas.microsoft.com/office/drawing/2014/main" id="{996356C9-6FFB-4F2F-8128-538E122AF90B}"/>
              </a:ext>
            </a:extLst>
          </p:cNvPr>
          <p:cNvSpPr/>
          <p:nvPr/>
        </p:nvSpPr>
        <p:spPr>
          <a:xfrm>
            <a:off x="7117418" y="3013207"/>
            <a:ext cx="693081" cy="46166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33" name="TextBox 32">
            <a:extLst>
              <a:ext uri="{FF2B5EF4-FFF2-40B4-BE49-F238E27FC236}">
                <a16:creationId xmlns:a16="http://schemas.microsoft.com/office/drawing/2014/main" id="{1BA66067-1238-4F67-9886-FA1A216E31E2}"/>
              </a:ext>
            </a:extLst>
          </p:cNvPr>
          <p:cNvSpPr txBox="1"/>
          <p:nvPr/>
        </p:nvSpPr>
        <p:spPr>
          <a:xfrm>
            <a:off x="6731908" y="3811367"/>
            <a:ext cx="5676043" cy="769441"/>
          </a:xfrm>
          <a:prstGeom prst="rect">
            <a:avLst/>
          </a:prstGeom>
          <a:noFill/>
        </p:spPr>
        <p:txBody>
          <a:bodyPr wrap="square" rtlCol="0">
            <a:spAutoFit/>
          </a:bodyPr>
          <a:lstStyle/>
          <a:p>
            <a:pPr marL="457200" indent="-457200" algn="l">
              <a:buAutoNum type="arabicPeriod" startAt="7"/>
            </a:pPr>
            <a:r>
              <a:rPr lang="en-GB" sz="2200" b="1" dirty="0">
                <a:solidFill>
                  <a:schemeClr val="accent5">
                    <a:lumMod val="50000"/>
                  </a:schemeClr>
                </a:solidFill>
              </a:rPr>
              <a:t>Du</a:t>
            </a:r>
            <a:r>
              <a:rPr lang="en-GB" sz="2200" dirty="0">
                <a:solidFill>
                  <a:schemeClr val="accent5">
                    <a:lumMod val="50000"/>
                  </a:schemeClr>
                </a:solidFill>
              </a:rPr>
              <a:t> hast </a:t>
            </a:r>
            <a:r>
              <a:rPr lang="en-GB" sz="2200" dirty="0" err="1">
                <a:solidFill>
                  <a:schemeClr val="accent5">
                    <a:lumMod val="50000"/>
                  </a:schemeClr>
                </a:solidFill>
              </a:rPr>
              <a:t>jeden</a:t>
            </a:r>
            <a:r>
              <a:rPr lang="en-GB" sz="2200" dirty="0">
                <a:solidFill>
                  <a:schemeClr val="accent5">
                    <a:lumMod val="50000"/>
                  </a:schemeClr>
                </a:solidFill>
              </a:rPr>
              <a:t> Tag </a:t>
            </a:r>
            <a:r>
              <a:rPr lang="en-GB" sz="2200" dirty="0" err="1">
                <a:solidFill>
                  <a:schemeClr val="accent5">
                    <a:lumMod val="50000"/>
                  </a:schemeClr>
                </a:solidFill>
              </a:rPr>
              <a:t>zwölf</a:t>
            </a:r>
            <a:r>
              <a:rPr lang="en-GB" sz="2200" dirty="0">
                <a:solidFill>
                  <a:schemeClr val="accent5">
                    <a:lumMod val="50000"/>
                  </a:schemeClr>
                </a:solidFill>
              </a:rPr>
              <a:t> </a:t>
            </a:r>
            <a:r>
              <a:rPr lang="en-GB" sz="2200" dirty="0" err="1">
                <a:solidFill>
                  <a:schemeClr val="accent5">
                    <a:lumMod val="50000"/>
                  </a:schemeClr>
                </a:solidFill>
              </a:rPr>
              <a:t>Stunden</a:t>
            </a:r>
            <a:r>
              <a:rPr lang="en-GB" sz="2200" dirty="0">
                <a:solidFill>
                  <a:schemeClr val="accent5">
                    <a:lumMod val="50000"/>
                  </a:schemeClr>
                </a:solidFill>
              </a:rPr>
              <a:t> </a:t>
            </a:r>
            <a:r>
              <a:rPr lang="en-GB" sz="2200" dirty="0" err="1">
                <a:solidFill>
                  <a:schemeClr val="accent5">
                    <a:lumMod val="50000"/>
                  </a:schemeClr>
                </a:solidFill>
              </a:rPr>
              <a:t>Dienst</a:t>
            </a:r>
            <a:r>
              <a:rPr lang="en-GB" sz="2200" dirty="0">
                <a:solidFill>
                  <a:schemeClr val="accent5">
                    <a:lumMod val="50000"/>
                  </a:schemeClr>
                </a:solidFill>
              </a:rPr>
              <a:t>.</a:t>
            </a:r>
          </a:p>
        </p:txBody>
      </p:sp>
      <p:sp>
        <p:nvSpPr>
          <p:cNvPr id="34" name="Rectangle: Rounded Corners 33">
            <a:extLst>
              <a:ext uri="{FF2B5EF4-FFF2-40B4-BE49-F238E27FC236}">
                <a16:creationId xmlns:a16="http://schemas.microsoft.com/office/drawing/2014/main" id="{5B235DC7-E5FA-4C2C-93F4-19B67D995FDA}"/>
              </a:ext>
            </a:extLst>
          </p:cNvPr>
          <p:cNvSpPr/>
          <p:nvPr/>
        </p:nvSpPr>
        <p:spPr>
          <a:xfrm>
            <a:off x="7054291" y="3830103"/>
            <a:ext cx="596750" cy="369232"/>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35" name="TextBox 34">
            <a:extLst>
              <a:ext uri="{FF2B5EF4-FFF2-40B4-BE49-F238E27FC236}">
                <a16:creationId xmlns:a16="http://schemas.microsoft.com/office/drawing/2014/main" id="{FC0A8C82-E8D7-40C9-945D-8C3086401E46}"/>
              </a:ext>
            </a:extLst>
          </p:cNvPr>
          <p:cNvSpPr txBox="1"/>
          <p:nvPr/>
        </p:nvSpPr>
        <p:spPr>
          <a:xfrm>
            <a:off x="6913483" y="4944814"/>
            <a:ext cx="4816963" cy="769441"/>
          </a:xfrm>
          <a:prstGeom prst="rect">
            <a:avLst/>
          </a:prstGeom>
          <a:noFill/>
        </p:spPr>
        <p:txBody>
          <a:bodyPr wrap="square" rtlCol="0">
            <a:spAutoFit/>
          </a:bodyPr>
          <a:lstStyle/>
          <a:p>
            <a:pPr algn="l"/>
            <a:r>
              <a:rPr lang="en-GB" sz="2200" b="1" dirty="0">
                <a:solidFill>
                  <a:schemeClr val="accent5">
                    <a:lumMod val="50000"/>
                  </a:schemeClr>
                </a:solidFill>
              </a:rPr>
              <a:t>8.    Sie </a:t>
            </a:r>
            <a:r>
              <a:rPr lang="en-GB" sz="2200" dirty="0" err="1">
                <a:solidFill>
                  <a:schemeClr val="accent5">
                    <a:lumMod val="50000"/>
                  </a:schemeClr>
                </a:solidFill>
              </a:rPr>
              <a:t>erwarten</a:t>
            </a:r>
            <a:r>
              <a:rPr lang="en-GB" sz="2200" dirty="0">
                <a:solidFill>
                  <a:schemeClr val="accent5">
                    <a:lumMod val="50000"/>
                  </a:schemeClr>
                </a:solidFill>
              </a:rPr>
              <a:t> </a:t>
            </a:r>
            <a:r>
              <a:rPr lang="en-GB" sz="2200" dirty="0" err="1">
                <a:solidFill>
                  <a:schemeClr val="accent5">
                    <a:lumMod val="50000"/>
                  </a:schemeClr>
                </a:solidFill>
              </a:rPr>
              <a:t>ein</a:t>
            </a:r>
            <a:r>
              <a:rPr lang="en-GB" sz="2200" dirty="0">
                <a:solidFill>
                  <a:schemeClr val="accent5">
                    <a:lumMod val="50000"/>
                  </a:schemeClr>
                </a:solidFill>
              </a:rPr>
              <a:t> </a:t>
            </a:r>
            <a:r>
              <a:rPr lang="en-GB" sz="2200" dirty="0" err="1">
                <a:solidFill>
                  <a:schemeClr val="accent5">
                    <a:lumMod val="50000"/>
                  </a:schemeClr>
                </a:solidFill>
              </a:rPr>
              <a:t>bisschen</a:t>
            </a:r>
            <a:r>
              <a:rPr lang="en-GB" sz="2200" dirty="0">
                <a:solidFill>
                  <a:schemeClr val="accent5">
                    <a:lumMod val="50000"/>
                  </a:schemeClr>
                </a:solidFill>
              </a:rPr>
              <a:t> </a:t>
            </a:r>
            <a:r>
              <a:rPr lang="en-GB" sz="2200" dirty="0" err="1">
                <a:solidFill>
                  <a:schemeClr val="accent5">
                    <a:lumMod val="50000"/>
                  </a:schemeClr>
                </a:solidFill>
              </a:rPr>
              <a:t>weniger</a:t>
            </a:r>
            <a:r>
              <a:rPr lang="en-GB" sz="2200" dirty="0">
                <a:solidFill>
                  <a:schemeClr val="accent5">
                    <a:lumMod val="50000"/>
                  </a:schemeClr>
                </a:solidFill>
              </a:rPr>
              <a:t>.</a:t>
            </a:r>
          </a:p>
        </p:txBody>
      </p:sp>
      <p:sp>
        <p:nvSpPr>
          <p:cNvPr id="36" name="Rectangle: Rounded Corners 35">
            <a:extLst>
              <a:ext uri="{FF2B5EF4-FFF2-40B4-BE49-F238E27FC236}">
                <a16:creationId xmlns:a16="http://schemas.microsoft.com/office/drawing/2014/main" id="{FA8568BC-260F-4AB1-A874-6A300C079FF9}"/>
              </a:ext>
            </a:extLst>
          </p:cNvPr>
          <p:cNvSpPr/>
          <p:nvPr/>
        </p:nvSpPr>
        <p:spPr>
          <a:xfrm>
            <a:off x="7352666" y="5021962"/>
            <a:ext cx="596750" cy="296995"/>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__</a:t>
            </a:r>
          </a:p>
        </p:txBody>
      </p:sp>
      <p:sp>
        <p:nvSpPr>
          <p:cNvPr id="37" name="Speech Bubble: Rectangle with Corners Rounded 36">
            <a:extLst>
              <a:ext uri="{FF2B5EF4-FFF2-40B4-BE49-F238E27FC236}">
                <a16:creationId xmlns:a16="http://schemas.microsoft.com/office/drawing/2014/main" id="{CBDCD710-97DB-4C08-B8BA-72EE1A491EE7}"/>
              </a:ext>
            </a:extLst>
          </p:cNvPr>
          <p:cNvSpPr/>
          <p:nvPr/>
        </p:nvSpPr>
        <p:spPr>
          <a:xfrm>
            <a:off x="604095" y="1211922"/>
            <a:ext cx="1025816" cy="616501"/>
          </a:xfrm>
          <a:prstGeom prst="wedgeRoundRectCallout">
            <a:avLst>
              <a:gd name="adj1" fmla="val -42482"/>
              <a:gd name="adj2" fmla="val 92164"/>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a:t>
            </a:r>
          </a:p>
        </p:txBody>
      </p:sp>
      <p:pic>
        <p:nvPicPr>
          <p:cNvPr id="6" name="Picture 5" descr="A picture containing vector graphics&#10;&#10;Description automatically generated">
            <a:extLst>
              <a:ext uri="{FF2B5EF4-FFF2-40B4-BE49-F238E27FC236}">
                <a16:creationId xmlns:a16="http://schemas.microsoft.com/office/drawing/2014/main" id="{DE3C6D80-860D-4CEA-96C2-DDE2424F4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19754" y="232147"/>
            <a:ext cx="1279482" cy="1778749"/>
          </a:xfrm>
          <a:prstGeom prst="rect">
            <a:avLst/>
          </a:prstGeom>
        </p:spPr>
      </p:pic>
      <p:sp>
        <p:nvSpPr>
          <p:cNvPr id="38" name="Speech Bubble: Rectangle with Corners Rounded 37">
            <a:extLst>
              <a:ext uri="{FF2B5EF4-FFF2-40B4-BE49-F238E27FC236}">
                <a16:creationId xmlns:a16="http://schemas.microsoft.com/office/drawing/2014/main" id="{54AECA47-4095-4FB3-8D3D-641F9A9DB9E0}"/>
              </a:ext>
            </a:extLst>
          </p:cNvPr>
          <p:cNvSpPr/>
          <p:nvPr/>
        </p:nvSpPr>
        <p:spPr>
          <a:xfrm>
            <a:off x="9258567" y="877333"/>
            <a:ext cx="1025816" cy="616501"/>
          </a:xfrm>
          <a:prstGeom prst="wedgeRoundRectCallout">
            <a:avLst>
              <a:gd name="adj1" fmla="val 81039"/>
              <a:gd name="adj2" fmla="val -49801"/>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Sie…</a:t>
            </a:r>
          </a:p>
        </p:txBody>
      </p:sp>
    </p:spTree>
    <p:extLst>
      <p:ext uri="{BB962C8B-B14F-4D97-AF65-F5344CB8AC3E}">
        <p14:creationId xmlns:p14="http://schemas.microsoft.com/office/powerpoint/2010/main" val="233652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7" grpId="0" animBg="1"/>
      <p:bldP spid="26" grpId="0" animBg="1"/>
      <p:bldP spid="28" grpId="0" animBg="1"/>
      <p:bldP spid="30" grpId="0" animBg="1"/>
      <p:bldP spid="32" grpId="0" animBg="1"/>
      <p:bldP spid="34"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C11778-8F41-499F-B5FA-F10A8E04B2AA}"/>
              </a:ext>
            </a:extLst>
          </p:cNvPr>
          <p:cNvGrpSpPr/>
          <p:nvPr/>
        </p:nvGrpSpPr>
        <p:grpSpPr>
          <a:xfrm>
            <a:off x="5787342" y="2500132"/>
            <a:ext cx="3782502" cy="1689809"/>
            <a:chOff x="5787342" y="2500132"/>
            <a:chExt cx="3782502" cy="1689809"/>
          </a:xfrm>
        </p:grpSpPr>
        <p:sp>
          <p:nvSpPr>
            <p:cNvPr id="2" name="Rectangle: Rounded Corners 1">
              <a:extLst>
                <a:ext uri="{FF2B5EF4-FFF2-40B4-BE49-F238E27FC236}">
                  <a16:creationId xmlns:a16="http://schemas.microsoft.com/office/drawing/2014/main" id="{3E5C1AB6-F138-47FC-AE03-46749D7949D0}"/>
                </a:ext>
              </a:extLst>
            </p:cNvPr>
            <p:cNvSpPr/>
            <p:nvPr/>
          </p:nvSpPr>
          <p:spPr>
            <a:xfrm>
              <a:off x="5787342" y="2500132"/>
              <a:ext cx="3782502" cy="1689809"/>
            </a:xfrm>
            <a:prstGeom prst="roundRect">
              <a:avLst/>
            </a:prstGeom>
            <a:solidFill>
              <a:srgbClr val="FFC00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endParaRPr>
            </a:p>
          </p:txBody>
        </p:sp>
        <p:sp>
          <p:nvSpPr>
            <p:cNvPr id="26" name="Rectangle: Rounded Corners 25">
              <a:extLst>
                <a:ext uri="{FF2B5EF4-FFF2-40B4-BE49-F238E27FC236}">
                  <a16:creationId xmlns:a16="http://schemas.microsoft.com/office/drawing/2014/main" id="{5886B3EF-7A29-4A20-8EFC-6AA46AFF9D6C}"/>
                </a:ext>
              </a:extLst>
            </p:cNvPr>
            <p:cNvSpPr/>
            <p:nvPr/>
          </p:nvSpPr>
          <p:spPr>
            <a:xfrm>
              <a:off x="5952006" y="2653594"/>
              <a:ext cx="3478290" cy="1399270"/>
            </a:xfrm>
            <a:prstGeom prst="roundRect">
              <a:avLst/>
            </a:prstGeom>
            <a:solidFill>
              <a:srgbClr val="FFC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dirty="0">
                  <a:ln>
                    <a:solidFill>
                      <a:sysClr val="windowText" lastClr="000000"/>
                    </a:solidFill>
                  </a:ln>
                  <a:solidFill>
                    <a:schemeClr val="tx1">
                      <a:lumMod val="75000"/>
                      <a:lumOff val="25000"/>
                    </a:schemeClr>
                  </a:solidFill>
                </a:rPr>
                <a:t>ENDE</a:t>
              </a:r>
            </a:p>
          </p:txBody>
        </p:sp>
      </p:gr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95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297B8479-1866-6C45-9677-C9272FBBE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3991"/>
            <a:ext cx="3006969" cy="3006969"/>
          </a:xfrm>
          <a:prstGeom prst="rect">
            <a:avLst/>
          </a:prstGeom>
        </p:spPr>
      </p:pic>
      <p:sp>
        <p:nvSpPr>
          <p:cNvPr id="8" name="Cloud 7">
            <a:extLst>
              <a:ext uri="{FF2B5EF4-FFF2-40B4-BE49-F238E27FC236}">
                <a16:creationId xmlns:a16="http://schemas.microsoft.com/office/drawing/2014/main" id="{D68FC157-1DB3-824C-854A-F18964A66D9B}"/>
              </a:ext>
            </a:extLst>
          </p:cNvPr>
          <p:cNvSpPr/>
          <p:nvPr/>
        </p:nvSpPr>
        <p:spPr>
          <a:xfrm>
            <a:off x="3387969" y="225030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dienen</a:t>
            </a:r>
            <a:endParaRPr lang="en-US" sz="2400" b="1" dirty="0"/>
          </a:p>
        </p:txBody>
      </p:sp>
      <p:sp>
        <p:nvSpPr>
          <p:cNvPr id="10" name="Cloud 9">
            <a:extLst>
              <a:ext uri="{FF2B5EF4-FFF2-40B4-BE49-F238E27FC236}">
                <a16:creationId xmlns:a16="http://schemas.microsoft.com/office/drawing/2014/main" id="{786DBE7B-B018-2D46-84A9-9AC6AD602C94}"/>
              </a:ext>
            </a:extLst>
          </p:cNvPr>
          <p:cNvSpPr/>
          <p:nvPr/>
        </p:nvSpPr>
        <p:spPr>
          <a:xfrm>
            <a:off x="5346700" y="2337430"/>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ihr</a:t>
            </a:r>
            <a:endParaRPr lang="en-US" sz="2400" b="1" dirty="0"/>
          </a:p>
        </p:txBody>
      </p:sp>
      <p:sp>
        <p:nvSpPr>
          <p:cNvPr id="11" name="Cloud 10">
            <a:extLst>
              <a:ext uri="{FF2B5EF4-FFF2-40B4-BE49-F238E27FC236}">
                <a16:creationId xmlns:a16="http://schemas.microsoft.com/office/drawing/2014/main" id="{5AB8788E-7338-4E4C-A429-C38D81F3C200}"/>
              </a:ext>
            </a:extLst>
          </p:cNvPr>
          <p:cNvSpPr/>
          <p:nvPr/>
        </p:nvSpPr>
        <p:spPr>
          <a:xfrm>
            <a:off x="7826520" y="3477024"/>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erwarten</a:t>
            </a:r>
            <a:endParaRPr lang="en-US" sz="2400" b="1" dirty="0"/>
          </a:p>
        </p:txBody>
      </p:sp>
      <p:sp>
        <p:nvSpPr>
          <p:cNvPr id="12" name="Cloud 11">
            <a:extLst>
              <a:ext uri="{FF2B5EF4-FFF2-40B4-BE49-F238E27FC236}">
                <a16:creationId xmlns:a16="http://schemas.microsoft.com/office/drawing/2014/main" id="{719D9EC5-9F1D-E64C-AC45-C2C5549F4452}"/>
              </a:ext>
            </a:extLst>
          </p:cNvPr>
          <p:cNvSpPr/>
          <p:nvPr/>
        </p:nvSpPr>
        <p:spPr>
          <a:xfrm>
            <a:off x="8092676" y="122326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feiern</a:t>
            </a:r>
            <a:endParaRPr lang="en-US" sz="2400" b="1" dirty="0"/>
          </a:p>
        </p:txBody>
      </p:sp>
      <p:sp>
        <p:nvSpPr>
          <p:cNvPr id="13" name="Cloud 12">
            <a:extLst>
              <a:ext uri="{FF2B5EF4-FFF2-40B4-BE49-F238E27FC236}">
                <a16:creationId xmlns:a16="http://schemas.microsoft.com/office/drawing/2014/main" id="{EBB50661-FB69-C744-8A25-7FD582821544}"/>
              </a:ext>
            </a:extLst>
          </p:cNvPr>
          <p:cNvSpPr/>
          <p:nvPr/>
        </p:nvSpPr>
        <p:spPr>
          <a:xfrm>
            <a:off x="3831587" y="320333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sammeln</a:t>
            </a:r>
            <a:endParaRPr lang="en-US" sz="2400" b="1" dirty="0"/>
          </a:p>
        </p:txBody>
      </p:sp>
      <p:sp>
        <p:nvSpPr>
          <p:cNvPr id="14" name="Cloud 13">
            <a:extLst>
              <a:ext uri="{FF2B5EF4-FFF2-40B4-BE49-F238E27FC236}">
                <a16:creationId xmlns:a16="http://schemas.microsoft.com/office/drawing/2014/main" id="{C91D815B-7E6F-B440-86BA-8D85E4463B18}"/>
              </a:ext>
            </a:extLst>
          </p:cNvPr>
          <p:cNvSpPr/>
          <p:nvPr/>
        </p:nvSpPr>
        <p:spPr>
          <a:xfrm>
            <a:off x="4378527" y="106257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das Ende</a:t>
            </a:r>
          </a:p>
        </p:txBody>
      </p:sp>
      <p:sp>
        <p:nvSpPr>
          <p:cNvPr id="15" name="Cloud 14">
            <a:extLst>
              <a:ext uri="{FF2B5EF4-FFF2-40B4-BE49-F238E27FC236}">
                <a16:creationId xmlns:a16="http://schemas.microsoft.com/office/drawing/2014/main" id="{827D0412-A0A9-CB45-B70B-B0B5F19B47BD}"/>
              </a:ext>
            </a:extLst>
          </p:cNvPr>
          <p:cNvSpPr/>
          <p:nvPr/>
        </p:nvSpPr>
        <p:spPr>
          <a:xfrm>
            <a:off x="5910408" y="361743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der </a:t>
            </a:r>
            <a:r>
              <a:rPr lang="en-US" sz="2400" b="1" dirty="0" err="1"/>
              <a:t>Dienst</a:t>
            </a:r>
            <a:endParaRPr lang="en-US" sz="2400" b="1" dirty="0"/>
          </a:p>
        </p:txBody>
      </p:sp>
      <p:sp>
        <p:nvSpPr>
          <p:cNvPr id="16" name="Cloud 15">
            <a:extLst>
              <a:ext uri="{FF2B5EF4-FFF2-40B4-BE49-F238E27FC236}">
                <a16:creationId xmlns:a16="http://schemas.microsoft.com/office/drawing/2014/main" id="{2AA4BB64-1C1D-D244-8EA2-4087532C3059}"/>
              </a:ext>
            </a:extLst>
          </p:cNvPr>
          <p:cNvSpPr/>
          <p:nvPr/>
        </p:nvSpPr>
        <p:spPr>
          <a:xfrm>
            <a:off x="6350766" y="4770498"/>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das Feuer</a:t>
            </a:r>
          </a:p>
        </p:txBody>
      </p:sp>
      <p:sp>
        <p:nvSpPr>
          <p:cNvPr id="17" name="Cloud 16">
            <a:extLst>
              <a:ext uri="{FF2B5EF4-FFF2-40B4-BE49-F238E27FC236}">
                <a16:creationId xmlns:a16="http://schemas.microsoft.com/office/drawing/2014/main" id="{2A1F83E8-2C72-7B41-B927-CD9E32E9AD0E}"/>
              </a:ext>
            </a:extLst>
          </p:cNvPr>
          <p:cNvSpPr/>
          <p:nvPr/>
        </p:nvSpPr>
        <p:spPr>
          <a:xfrm>
            <a:off x="6652071" y="2064909"/>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der Gast</a:t>
            </a:r>
          </a:p>
        </p:txBody>
      </p:sp>
      <p:sp>
        <p:nvSpPr>
          <p:cNvPr id="18" name="Cloud 17">
            <a:extLst>
              <a:ext uri="{FF2B5EF4-FFF2-40B4-BE49-F238E27FC236}">
                <a16:creationId xmlns:a16="http://schemas.microsoft.com/office/drawing/2014/main" id="{6BA73873-D970-934B-BEDC-8D704A80E883}"/>
              </a:ext>
            </a:extLst>
          </p:cNvPr>
          <p:cNvSpPr/>
          <p:nvPr/>
        </p:nvSpPr>
        <p:spPr>
          <a:xfrm>
            <a:off x="8300769" y="44699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das </a:t>
            </a:r>
            <a:r>
              <a:rPr lang="en-US" sz="2400" b="1" dirty="0" err="1"/>
              <a:t>Holz</a:t>
            </a:r>
            <a:endParaRPr lang="en-US" sz="2400" b="1" dirty="0"/>
          </a:p>
        </p:txBody>
      </p:sp>
      <p:sp>
        <p:nvSpPr>
          <p:cNvPr id="19" name="Cloud 18">
            <a:extLst>
              <a:ext uri="{FF2B5EF4-FFF2-40B4-BE49-F238E27FC236}">
                <a16:creationId xmlns:a16="http://schemas.microsoft.com/office/drawing/2014/main" id="{8BD994F0-81F1-C941-B2BE-C983D25A3195}"/>
              </a:ext>
            </a:extLst>
          </p:cNvPr>
          <p:cNvSpPr/>
          <p:nvPr/>
        </p:nvSpPr>
        <p:spPr>
          <a:xfrm>
            <a:off x="3523220" y="4564604"/>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woher</a:t>
            </a:r>
            <a:endParaRPr lang="en-US" sz="2400" b="1" dirty="0"/>
          </a:p>
        </p:txBody>
      </p:sp>
      <p:sp>
        <p:nvSpPr>
          <p:cNvPr id="20" name="Cloud 19">
            <a:extLst>
              <a:ext uri="{FF2B5EF4-FFF2-40B4-BE49-F238E27FC236}">
                <a16:creationId xmlns:a16="http://schemas.microsoft.com/office/drawing/2014/main" id="{2B268B3A-8EC2-CC43-BCFA-127A81808228}"/>
              </a:ext>
            </a:extLst>
          </p:cNvPr>
          <p:cNvSpPr/>
          <p:nvPr/>
        </p:nvSpPr>
        <p:spPr>
          <a:xfrm>
            <a:off x="8015372" y="295427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lieb</a:t>
            </a:r>
            <a:endParaRPr lang="en-US" sz="2400" b="1" dirty="0"/>
          </a:p>
        </p:txBody>
      </p:sp>
      <p:sp>
        <p:nvSpPr>
          <p:cNvPr id="21" name="Cloud 20">
            <a:extLst>
              <a:ext uri="{FF2B5EF4-FFF2-40B4-BE49-F238E27FC236}">
                <a16:creationId xmlns:a16="http://schemas.microsoft.com/office/drawing/2014/main" id="{71BEC5C1-1487-0D4F-A35F-9C1D734A8850}"/>
              </a:ext>
            </a:extLst>
          </p:cNvPr>
          <p:cNvSpPr/>
          <p:nvPr/>
        </p:nvSpPr>
        <p:spPr>
          <a:xfrm>
            <a:off x="8668781" y="446590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tot</a:t>
            </a:r>
          </a:p>
        </p:txBody>
      </p:sp>
      <p:sp>
        <p:nvSpPr>
          <p:cNvPr id="22" name="Cloud 21">
            <a:extLst>
              <a:ext uri="{FF2B5EF4-FFF2-40B4-BE49-F238E27FC236}">
                <a16:creationId xmlns:a16="http://schemas.microsoft.com/office/drawing/2014/main" id="{ADED120D-5FD6-744B-946D-CA259530F083}"/>
              </a:ext>
            </a:extLst>
          </p:cNvPr>
          <p:cNvSpPr/>
          <p:nvPr/>
        </p:nvSpPr>
        <p:spPr>
          <a:xfrm>
            <a:off x="9254252" y="1746738"/>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warm</a:t>
            </a:r>
          </a:p>
        </p:txBody>
      </p:sp>
      <p:sp>
        <p:nvSpPr>
          <p:cNvPr id="23" name="Cloud 22">
            <a:extLst>
              <a:ext uri="{FF2B5EF4-FFF2-40B4-BE49-F238E27FC236}">
                <a16:creationId xmlns:a16="http://schemas.microsoft.com/office/drawing/2014/main" id="{B7DF4F33-98AC-3449-A003-BE716CE00F64}"/>
              </a:ext>
            </a:extLst>
          </p:cNvPr>
          <p:cNvSpPr/>
          <p:nvPr/>
        </p:nvSpPr>
        <p:spPr>
          <a:xfrm>
            <a:off x="6343704" y="68744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wohl</a:t>
            </a:r>
            <a:endParaRPr lang="en-US" sz="2400" b="1" dirty="0"/>
          </a:p>
        </p:txBody>
      </p:sp>
      <p:sp>
        <p:nvSpPr>
          <p:cNvPr id="24" name="TextBox 23">
            <a:extLst>
              <a:ext uri="{FF2B5EF4-FFF2-40B4-BE49-F238E27FC236}">
                <a16:creationId xmlns:a16="http://schemas.microsoft.com/office/drawing/2014/main" id="{DD3A3C9E-7F9F-5E4D-ABA0-4DBE7B36E324}"/>
              </a:ext>
            </a:extLst>
          </p:cNvPr>
          <p:cNvSpPr txBox="1"/>
          <p:nvPr/>
        </p:nvSpPr>
        <p:spPr>
          <a:xfrm>
            <a:off x="48574" y="4241955"/>
            <a:ext cx="3663498" cy="1200329"/>
          </a:xfrm>
          <a:prstGeom prst="rect">
            <a:avLst/>
          </a:prstGeom>
          <a:noFill/>
        </p:spPr>
        <p:txBody>
          <a:bodyPr wrap="square" rtlCol="0">
            <a:spAutoFit/>
          </a:bodyPr>
          <a:lstStyle/>
          <a:p>
            <a:pPr algn="l"/>
            <a:r>
              <a:rPr lang="de-DE" sz="2400" dirty="0">
                <a:solidFill>
                  <a:schemeClr val="accent5">
                    <a:lumMod val="50000"/>
                  </a:schemeClr>
                </a:solidFill>
              </a:rPr>
              <a:t>Der Drache* spuckt* Wörter aus. Schreib die Wörter auf Englisch.  </a:t>
            </a:r>
          </a:p>
        </p:txBody>
      </p:sp>
      <p:sp>
        <p:nvSpPr>
          <p:cNvPr id="25" name="Speech Bubble: Rectangle with Corners Rounded 24">
            <a:extLst>
              <a:ext uri="{FF2B5EF4-FFF2-40B4-BE49-F238E27FC236}">
                <a16:creationId xmlns:a16="http://schemas.microsoft.com/office/drawing/2014/main" id="{678A2499-E8B0-4627-A71E-19E2C812A771}"/>
              </a:ext>
            </a:extLst>
          </p:cNvPr>
          <p:cNvSpPr/>
          <p:nvPr/>
        </p:nvSpPr>
        <p:spPr>
          <a:xfrm>
            <a:off x="163548" y="5485619"/>
            <a:ext cx="3050854" cy="717664"/>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Drache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dragon</a:t>
            </a:r>
            <a:br>
              <a:rPr lang="en-GB" sz="2000" dirty="0">
                <a:solidFill>
                  <a:prstClr val="white"/>
                </a:solidFill>
              </a:rPr>
            </a:br>
            <a:r>
              <a:rPr lang="en-GB" sz="2000" dirty="0">
                <a:solidFill>
                  <a:prstClr val="white"/>
                </a:solidFill>
              </a:rPr>
              <a:t>*</a:t>
            </a:r>
            <a:r>
              <a:rPr lang="en-GB" sz="2000" dirty="0" err="1">
                <a:solidFill>
                  <a:prstClr val="white"/>
                </a:solidFill>
              </a:rPr>
              <a:t>spucken</a:t>
            </a:r>
            <a:r>
              <a:rPr lang="en-GB" sz="2000" dirty="0">
                <a:solidFill>
                  <a:prstClr val="white"/>
                </a:solidFill>
              </a:rPr>
              <a:t> – to spit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49859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7" presetClass="exit" presetSubtype="0" fill="hold" grpId="1" nodeType="withEffect">
                                  <p:stCondLst>
                                    <p:cond delay="3000"/>
                                  </p:stCondLst>
                                  <p:childTnLst>
                                    <p:animEffect transition="out" filter="fade">
                                      <p:cBhvr>
                                        <p:cTn id="8" dur="3000"/>
                                        <p:tgtEl>
                                          <p:spTgt spid="8"/>
                                        </p:tgtEl>
                                      </p:cBhvr>
                                    </p:animEffect>
                                    <p:anim calcmode="lin" valueType="num">
                                      <p:cBhvr>
                                        <p:cTn id="9" dur="3000"/>
                                        <p:tgtEl>
                                          <p:spTgt spid="8"/>
                                        </p:tgtEl>
                                        <p:attrNameLst>
                                          <p:attrName>ppt_x</p:attrName>
                                        </p:attrNameLst>
                                      </p:cBhvr>
                                      <p:tavLst>
                                        <p:tav tm="0">
                                          <p:val>
                                            <p:strVal val="ppt_x"/>
                                          </p:val>
                                        </p:tav>
                                        <p:tav tm="100000">
                                          <p:val>
                                            <p:strVal val="ppt_x"/>
                                          </p:val>
                                        </p:tav>
                                      </p:tavLst>
                                    </p:anim>
                                    <p:anim calcmode="lin" valueType="num">
                                      <p:cBhvr>
                                        <p:cTn id="10" dur="3000"/>
                                        <p:tgtEl>
                                          <p:spTgt spid="8"/>
                                        </p:tgtEl>
                                        <p:attrNameLst>
                                          <p:attrName>ppt_y</p:attrName>
                                        </p:attrNameLst>
                                      </p:cBhvr>
                                      <p:tavLst>
                                        <p:tav tm="0">
                                          <p:val>
                                            <p:strVal val="ppt_y"/>
                                          </p:val>
                                        </p:tav>
                                        <p:tav tm="100000">
                                          <p:val>
                                            <p:strVal val="ppt_y-.1"/>
                                          </p:val>
                                        </p:tav>
                                      </p:tavLst>
                                    </p:anim>
                                    <p:set>
                                      <p:cBhvr>
                                        <p:cTn id="11" dur="1" fill="hold">
                                          <p:stCondLst>
                                            <p:cond delay="2999"/>
                                          </p:stCondLst>
                                        </p:cTn>
                                        <p:tgtEl>
                                          <p:spTgt spid="8"/>
                                        </p:tgtEl>
                                        <p:attrNameLst>
                                          <p:attrName>style.visibility</p:attrName>
                                        </p:attrNameLst>
                                      </p:cBhvr>
                                      <p:to>
                                        <p:strVal val="hidden"/>
                                      </p:to>
                                    </p:set>
                                  </p:childTnLst>
                                </p:cTn>
                              </p:par>
                            </p:childTnLst>
                          </p:cTn>
                        </p:par>
                        <p:par>
                          <p:cTn id="12" fill="hold">
                            <p:stCondLst>
                              <p:cond delay="6000"/>
                            </p:stCondLst>
                            <p:childTnLst>
                              <p:par>
                                <p:cTn id="13" presetID="1" presetClass="entr" presetSubtype="0" fill="hold" grpId="0" nodeType="afterEffect">
                                  <p:stCondLst>
                                    <p:cond delay="3000"/>
                                  </p:stCondLst>
                                  <p:childTnLst>
                                    <p:set>
                                      <p:cBhvr>
                                        <p:cTn id="14" dur="1" fill="hold">
                                          <p:stCondLst>
                                            <p:cond delay="0"/>
                                          </p:stCondLst>
                                        </p:cTn>
                                        <p:tgtEl>
                                          <p:spTgt spid="10"/>
                                        </p:tgtEl>
                                        <p:attrNameLst>
                                          <p:attrName>style.visibility</p:attrName>
                                        </p:attrNameLst>
                                      </p:cBhvr>
                                      <p:to>
                                        <p:strVal val="visible"/>
                                      </p:to>
                                    </p:set>
                                  </p:childTnLst>
                                </p:cTn>
                              </p:par>
                              <p:par>
                                <p:cTn id="15" presetID="47" presetClass="exit" presetSubtype="0" fill="hold" grpId="1" nodeType="withEffect">
                                  <p:stCondLst>
                                    <p:cond delay="3000"/>
                                  </p:stCondLst>
                                  <p:childTnLst>
                                    <p:animEffect transition="out" filter="fade">
                                      <p:cBhvr>
                                        <p:cTn id="16" dur="3000"/>
                                        <p:tgtEl>
                                          <p:spTgt spid="10"/>
                                        </p:tgtEl>
                                      </p:cBhvr>
                                    </p:animEffect>
                                    <p:anim calcmode="lin" valueType="num">
                                      <p:cBhvr>
                                        <p:cTn id="17" dur="3000"/>
                                        <p:tgtEl>
                                          <p:spTgt spid="10"/>
                                        </p:tgtEl>
                                        <p:attrNameLst>
                                          <p:attrName>ppt_x</p:attrName>
                                        </p:attrNameLst>
                                      </p:cBhvr>
                                      <p:tavLst>
                                        <p:tav tm="0">
                                          <p:val>
                                            <p:strVal val="ppt_x"/>
                                          </p:val>
                                        </p:tav>
                                        <p:tav tm="100000">
                                          <p:val>
                                            <p:strVal val="ppt_x"/>
                                          </p:val>
                                        </p:tav>
                                      </p:tavLst>
                                    </p:anim>
                                    <p:anim calcmode="lin" valueType="num">
                                      <p:cBhvr>
                                        <p:cTn id="18" dur="3000"/>
                                        <p:tgtEl>
                                          <p:spTgt spid="10"/>
                                        </p:tgtEl>
                                        <p:attrNameLst>
                                          <p:attrName>ppt_y</p:attrName>
                                        </p:attrNameLst>
                                      </p:cBhvr>
                                      <p:tavLst>
                                        <p:tav tm="0">
                                          <p:val>
                                            <p:strVal val="ppt_y"/>
                                          </p:val>
                                        </p:tav>
                                        <p:tav tm="100000">
                                          <p:val>
                                            <p:strVal val="ppt_y-.1"/>
                                          </p:val>
                                        </p:tav>
                                      </p:tavLst>
                                    </p:anim>
                                    <p:set>
                                      <p:cBhvr>
                                        <p:cTn id="19" dur="1" fill="hold">
                                          <p:stCondLst>
                                            <p:cond delay="2999"/>
                                          </p:stCondLst>
                                        </p:cTn>
                                        <p:tgtEl>
                                          <p:spTgt spid="10"/>
                                        </p:tgtEl>
                                        <p:attrNameLst>
                                          <p:attrName>style.visibility</p:attrName>
                                        </p:attrNameLst>
                                      </p:cBhvr>
                                      <p:to>
                                        <p:strVal val="hidden"/>
                                      </p:to>
                                    </p:set>
                                  </p:childTnLst>
                                </p:cTn>
                              </p:par>
                            </p:childTnLst>
                          </p:cTn>
                        </p:par>
                        <p:par>
                          <p:cTn id="20" fill="hold">
                            <p:stCondLst>
                              <p:cond delay="12000"/>
                            </p:stCondLst>
                            <p:childTnLst>
                              <p:par>
                                <p:cTn id="21" presetID="1" presetClass="entr" presetSubtype="0" fill="hold" grpId="0" nodeType="afterEffect">
                                  <p:stCondLst>
                                    <p:cond delay="3000"/>
                                  </p:stCondLst>
                                  <p:childTnLst>
                                    <p:set>
                                      <p:cBhvr>
                                        <p:cTn id="22" dur="1" fill="hold">
                                          <p:stCondLst>
                                            <p:cond delay="0"/>
                                          </p:stCondLst>
                                        </p:cTn>
                                        <p:tgtEl>
                                          <p:spTgt spid="11"/>
                                        </p:tgtEl>
                                        <p:attrNameLst>
                                          <p:attrName>style.visibility</p:attrName>
                                        </p:attrNameLst>
                                      </p:cBhvr>
                                      <p:to>
                                        <p:strVal val="visible"/>
                                      </p:to>
                                    </p:set>
                                  </p:childTnLst>
                                </p:cTn>
                              </p:par>
                              <p:par>
                                <p:cTn id="23" presetID="47" presetClass="exit" presetSubtype="0" fill="hold" grpId="1" nodeType="withEffect">
                                  <p:stCondLst>
                                    <p:cond delay="3000"/>
                                  </p:stCondLst>
                                  <p:childTnLst>
                                    <p:animEffect transition="out" filter="fade">
                                      <p:cBhvr>
                                        <p:cTn id="24" dur="3000"/>
                                        <p:tgtEl>
                                          <p:spTgt spid="11"/>
                                        </p:tgtEl>
                                      </p:cBhvr>
                                    </p:animEffect>
                                    <p:anim calcmode="lin" valueType="num">
                                      <p:cBhvr>
                                        <p:cTn id="25" dur="3000"/>
                                        <p:tgtEl>
                                          <p:spTgt spid="11"/>
                                        </p:tgtEl>
                                        <p:attrNameLst>
                                          <p:attrName>ppt_x</p:attrName>
                                        </p:attrNameLst>
                                      </p:cBhvr>
                                      <p:tavLst>
                                        <p:tav tm="0">
                                          <p:val>
                                            <p:strVal val="ppt_x"/>
                                          </p:val>
                                        </p:tav>
                                        <p:tav tm="100000">
                                          <p:val>
                                            <p:strVal val="ppt_x"/>
                                          </p:val>
                                        </p:tav>
                                      </p:tavLst>
                                    </p:anim>
                                    <p:anim calcmode="lin" valueType="num">
                                      <p:cBhvr>
                                        <p:cTn id="26" dur="3000"/>
                                        <p:tgtEl>
                                          <p:spTgt spid="11"/>
                                        </p:tgtEl>
                                        <p:attrNameLst>
                                          <p:attrName>ppt_y</p:attrName>
                                        </p:attrNameLst>
                                      </p:cBhvr>
                                      <p:tavLst>
                                        <p:tav tm="0">
                                          <p:val>
                                            <p:strVal val="ppt_y"/>
                                          </p:val>
                                        </p:tav>
                                        <p:tav tm="100000">
                                          <p:val>
                                            <p:strVal val="ppt_y-.1"/>
                                          </p:val>
                                        </p:tav>
                                      </p:tavLst>
                                    </p:anim>
                                    <p:set>
                                      <p:cBhvr>
                                        <p:cTn id="27" dur="1" fill="hold">
                                          <p:stCondLst>
                                            <p:cond delay="2999"/>
                                          </p:stCondLst>
                                        </p:cTn>
                                        <p:tgtEl>
                                          <p:spTgt spid="11"/>
                                        </p:tgtEl>
                                        <p:attrNameLst>
                                          <p:attrName>style.visibility</p:attrName>
                                        </p:attrNameLst>
                                      </p:cBhvr>
                                      <p:to>
                                        <p:strVal val="hidden"/>
                                      </p:to>
                                    </p:set>
                                  </p:childTnLst>
                                </p:cTn>
                              </p:par>
                            </p:childTnLst>
                          </p:cTn>
                        </p:par>
                        <p:par>
                          <p:cTn id="28" fill="hold">
                            <p:stCondLst>
                              <p:cond delay="18000"/>
                            </p:stCondLst>
                            <p:childTnLst>
                              <p:par>
                                <p:cTn id="29" presetID="1" presetClass="entr" presetSubtype="0" fill="hold" grpId="0" nodeType="afterEffect">
                                  <p:stCondLst>
                                    <p:cond delay="3000"/>
                                  </p:stCondLst>
                                  <p:childTnLst>
                                    <p:set>
                                      <p:cBhvr>
                                        <p:cTn id="30" dur="1" fill="hold">
                                          <p:stCondLst>
                                            <p:cond delay="0"/>
                                          </p:stCondLst>
                                        </p:cTn>
                                        <p:tgtEl>
                                          <p:spTgt spid="12"/>
                                        </p:tgtEl>
                                        <p:attrNameLst>
                                          <p:attrName>style.visibility</p:attrName>
                                        </p:attrNameLst>
                                      </p:cBhvr>
                                      <p:to>
                                        <p:strVal val="visible"/>
                                      </p:to>
                                    </p:set>
                                  </p:childTnLst>
                                </p:cTn>
                              </p:par>
                              <p:par>
                                <p:cTn id="31" presetID="47" presetClass="exit" presetSubtype="0" fill="hold" grpId="1" nodeType="withEffect">
                                  <p:stCondLst>
                                    <p:cond delay="3000"/>
                                  </p:stCondLst>
                                  <p:childTnLst>
                                    <p:animEffect transition="out" filter="fade">
                                      <p:cBhvr>
                                        <p:cTn id="32" dur="3000"/>
                                        <p:tgtEl>
                                          <p:spTgt spid="12"/>
                                        </p:tgtEl>
                                      </p:cBhvr>
                                    </p:animEffect>
                                    <p:anim calcmode="lin" valueType="num">
                                      <p:cBhvr>
                                        <p:cTn id="33" dur="3000"/>
                                        <p:tgtEl>
                                          <p:spTgt spid="12"/>
                                        </p:tgtEl>
                                        <p:attrNameLst>
                                          <p:attrName>ppt_x</p:attrName>
                                        </p:attrNameLst>
                                      </p:cBhvr>
                                      <p:tavLst>
                                        <p:tav tm="0">
                                          <p:val>
                                            <p:strVal val="ppt_x"/>
                                          </p:val>
                                        </p:tav>
                                        <p:tav tm="100000">
                                          <p:val>
                                            <p:strVal val="ppt_x"/>
                                          </p:val>
                                        </p:tav>
                                      </p:tavLst>
                                    </p:anim>
                                    <p:anim calcmode="lin" valueType="num">
                                      <p:cBhvr>
                                        <p:cTn id="34" dur="3000"/>
                                        <p:tgtEl>
                                          <p:spTgt spid="12"/>
                                        </p:tgtEl>
                                        <p:attrNameLst>
                                          <p:attrName>ppt_y</p:attrName>
                                        </p:attrNameLst>
                                      </p:cBhvr>
                                      <p:tavLst>
                                        <p:tav tm="0">
                                          <p:val>
                                            <p:strVal val="ppt_y"/>
                                          </p:val>
                                        </p:tav>
                                        <p:tav tm="100000">
                                          <p:val>
                                            <p:strVal val="ppt_y-.1"/>
                                          </p:val>
                                        </p:tav>
                                      </p:tavLst>
                                    </p:anim>
                                    <p:set>
                                      <p:cBhvr>
                                        <p:cTn id="35" dur="1" fill="hold">
                                          <p:stCondLst>
                                            <p:cond delay="2999"/>
                                          </p:stCondLst>
                                        </p:cTn>
                                        <p:tgtEl>
                                          <p:spTgt spid="12"/>
                                        </p:tgtEl>
                                        <p:attrNameLst>
                                          <p:attrName>style.visibility</p:attrName>
                                        </p:attrNameLst>
                                      </p:cBhvr>
                                      <p:to>
                                        <p:strVal val="hidden"/>
                                      </p:to>
                                    </p:set>
                                  </p:childTnLst>
                                </p:cTn>
                              </p:par>
                            </p:childTnLst>
                          </p:cTn>
                        </p:par>
                        <p:par>
                          <p:cTn id="36" fill="hold">
                            <p:stCondLst>
                              <p:cond delay="24000"/>
                            </p:stCondLst>
                            <p:childTnLst>
                              <p:par>
                                <p:cTn id="37" presetID="1" presetClass="entr" presetSubtype="0" fill="hold" grpId="0" nodeType="afterEffect">
                                  <p:stCondLst>
                                    <p:cond delay="3000"/>
                                  </p:stCondLst>
                                  <p:childTnLst>
                                    <p:set>
                                      <p:cBhvr>
                                        <p:cTn id="38" dur="1" fill="hold">
                                          <p:stCondLst>
                                            <p:cond delay="0"/>
                                          </p:stCondLst>
                                        </p:cTn>
                                        <p:tgtEl>
                                          <p:spTgt spid="13"/>
                                        </p:tgtEl>
                                        <p:attrNameLst>
                                          <p:attrName>style.visibility</p:attrName>
                                        </p:attrNameLst>
                                      </p:cBhvr>
                                      <p:to>
                                        <p:strVal val="visible"/>
                                      </p:to>
                                    </p:set>
                                  </p:childTnLst>
                                </p:cTn>
                              </p:par>
                              <p:par>
                                <p:cTn id="39" presetID="47" presetClass="exit" presetSubtype="0" fill="hold" grpId="1" nodeType="withEffect">
                                  <p:stCondLst>
                                    <p:cond delay="3000"/>
                                  </p:stCondLst>
                                  <p:childTnLst>
                                    <p:animEffect transition="out" filter="fade">
                                      <p:cBhvr>
                                        <p:cTn id="40" dur="3000"/>
                                        <p:tgtEl>
                                          <p:spTgt spid="13"/>
                                        </p:tgtEl>
                                      </p:cBhvr>
                                    </p:animEffect>
                                    <p:anim calcmode="lin" valueType="num">
                                      <p:cBhvr>
                                        <p:cTn id="41" dur="3000"/>
                                        <p:tgtEl>
                                          <p:spTgt spid="13"/>
                                        </p:tgtEl>
                                        <p:attrNameLst>
                                          <p:attrName>ppt_x</p:attrName>
                                        </p:attrNameLst>
                                      </p:cBhvr>
                                      <p:tavLst>
                                        <p:tav tm="0">
                                          <p:val>
                                            <p:strVal val="ppt_x"/>
                                          </p:val>
                                        </p:tav>
                                        <p:tav tm="100000">
                                          <p:val>
                                            <p:strVal val="ppt_x"/>
                                          </p:val>
                                        </p:tav>
                                      </p:tavLst>
                                    </p:anim>
                                    <p:anim calcmode="lin" valueType="num">
                                      <p:cBhvr>
                                        <p:cTn id="42" dur="3000"/>
                                        <p:tgtEl>
                                          <p:spTgt spid="13"/>
                                        </p:tgtEl>
                                        <p:attrNameLst>
                                          <p:attrName>ppt_y</p:attrName>
                                        </p:attrNameLst>
                                      </p:cBhvr>
                                      <p:tavLst>
                                        <p:tav tm="0">
                                          <p:val>
                                            <p:strVal val="ppt_y"/>
                                          </p:val>
                                        </p:tav>
                                        <p:tav tm="100000">
                                          <p:val>
                                            <p:strVal val="ppt_y-.1"/>
                                          </p:val>
                                        </p:tav>
                                      </p:tavLst>
                                    </p:anim>
                                    <p:set>
                                      <p:cBhvr>
                                        <p:cTn id="43" dur="1" fill="hold">
                                          <p:stCondLst>
                                            <p:cond delay="2999"/>
                                          </p:stCondLst>
                                        </p:cTn>
                                        <p:tgtEl>
                                          <p:spTgt spid="13"/>
                                        </p:tgtEl>
                                        <p:attrNameLst>
                                          <p:attrName>style.visibility</p:attrName>
                                        </p:attrNameLst>
                                      </p:cBhvr>
                                      <p:to>
                                        <p:strVal val="hidden"/>
                                      </p:to>
                                    </p:set>
                                  </p:childTnLst>
                                </p:cTn>
                              </p:par>
                            </p:childTnLst>
                          </p:cTn>
                        </p:par>
                        <p:par>
                          <p:cTn id="44" fill="hold">
                            <p:stCondLst>
                              <p:cond delay="30000"/>
                            </p:stCondLst>
                            <p:childTnLst>
                              <p:par>
                                <p:cTn id="45" presetID="1" presetClass="entr" presetSubtype="0" fill="hold" grpId="0" nodeType="afterEffect">
                                  <p:stCondLst>
                                    <p:cond delay="3000"/>
                                  </p:stCondLst>
                                  <p:childTnLst>
                                    <p:set>
                                      <p:cBhvr>
                                        <p:cTn id="46" dur="1" fill="hold">
                                          <p:stCondLst>
                                            <p:cond delay="0"/>
                                          </p:stCondLst>
                                        </p:cTn>
                                        <p:tgtEl>
                                          <p:spTgt spid="14"/>
                                        </p:tgtEl>
                                        <p:attrNameLst>
                                          <p:attrName>style.visibility</p:attrName>
                                        </p:attrNameLst>
                                      </p:cBhvr>
                                      <p:to>
                                        <p:strVal val="visible"/>
                                      </p:to>
                                    </p:set>
                                  </p:childTnLst>
                                </p:cTn>
                              </p:par>
                              <p:par>
                                <p:cTn id="47" presetID="47" presetClass="exit" presetSubtype="0" fill="hold" grpId="1" nodeType="withEffect">
                                  <p:stCondLst>
                                    <p:cond delay="3000"/>
                                  </p:stCondLst>
                                  <p:childTnLst>
                                    <p:animEffect transition="out" filter="fade">
                                      <p:cBhvr>
                                        <p:cTn id="48" dur="3000"/>
                                        <p:tgtEl>
                                          <p:spTgt spid="14"/>
                                        </p:tgtEl>
                                      </p:cBhvr>
                                    </p:animEffect>
                                    <p:anim calcmode="lin" valueType="num">
                                      <p:cBhvr>
                                        <p:cTn id="49" dur="3000"/>
                                        <p:tgtEl>
                                          <p:spTgt spid="14"/>
                                        </p:tgtEl>
                                        <p:attrNameLst>
                                          <p:attrName>ppt_x</p:attrName>
                                        </p:attrNameLst>
                                      </p:cBhvr>
                                      <p:tavLst>
                                        <p:tav tm="0">
                                          <p:val>
                                            <p:strVal val="ppt_x"/>
                                          </p:val>
                                        </p:tav>
                                        <p:tav tm="100000">
                                          <p:val>
                                            <p:strVal val="ppt_x"/>
                                          </p:val>
                                        </p:tav>
                                      </p:tavLst>
                                    </p:anim>
                                    <p:anim calcmode="lin" valueType="num">
                                      <p:cBhvr>
                                        <p:cTn id="50" dur="3000"/>
                                        <p:tgtEl>
                                          <p:spTgt spid="14"/>
                                        </p:tgtEl>
                                        <p:attrNameLst>
                                          <p:attrName>ppt_y</p:attrName>
                                        </p:attrNameLst>
                                      </p:cBhvr>
                                      <p:tavLst>
                                        <p:tav tm="0">
                                          <p:val>
                                            <p:strVal val="ppt_y"/>
                                          </p:val>
                                        </p:tav>
                                        <p:tav tm="100000">
                                          <p:val>
                                            <p:strVal val="ppt_y-.1"/>
                                          </p:val>
                                        </p:tav>
                                      </p:tavLst>
                                    </p:anim>
                                    <p:set>
                                      <p:cBhvr>
                                        <p:cTn id="51" dur="1" fill="hold">
                                          <p:stCondLst>
                                            <p:cond delay="2999"/>
                                          </p:stCondLst>
                                        </p:cTn>
                                        <p:tgtEl>
                                          <p:spTgt spid="14"/>
                                        </p:tgtEl>
                                        <p:attrNameLst>
                                          <p:attrName>style.visibility</p:attrName>
                                        </p:attrNameLst>
                                      </p:cBhvr>
                                      <p:to>
                                        <p:strVal val="hidden"/>
                                      </p:to>
                                    </p:set>
                                  </p:childTnLst>
                                </p:cTn>
                              </p:par>
                            </p:childTnLst>
                          </p:cTn>
                        </p:par>
                        <p:par>
                          <p:cTn id="52" fill="hold">
                            <p:stCondLst>
                              <p:cond delay="36000"/>
                            </p:stCondLst>
                            <p:childTnLst>
                              <p:par>
                                <p:cTn id="53" presetID="1" presetClass="entr" presetSubtype="0" fill="hold" grpId="0" nodeType="afterEffect">
                                  <p:stCondLst>
                                    <p:cond delay="3000"/>
                                  </p:stCondLst>
                                  <p:childTnLst>
                                    <p:set>
                                      <p:cBhvr>
                                        <p:cTn id="54" dur="1" fill="hold">
                                          <p:stCondLst>
                                            <p:cond delay="0"/>
                                          </p:stCondLst>
                                        </p:cTn>
                                        <p:tgtEl>
                                          <p:spTgt spid="15"/>
                                        </p:tgtEl>
                                        <p:attrNameLst>
                                          <p:attrName>style.visibility</p:attrName>
                                        </p:attrNameLst>
                                      </p:cBhvr>
                                      <p:to>
                                        <p:strVal val="visible"/>
                                      </p:to>
                                    </p:set>
                                  </p:childTnLst>
                                </p:cTn>
                              </p:par>
                              <p:par>
                                <p:cTn id="55" presetID="47" presetClass="exit" presetSubtype="0" fill="hold" grpId="1" nodeType="withEffect">
                                  <p:stCondLst>
                                    <p:cond delay="3000"/>
                                  </p:stCondLst>
                                  <p:childTnLst>
                                    <p:animEffect transition="out" filter="fade">
                                      <p:cBhvr>
                                        <p:cTn id="56" dur="3000"/>
                                        <p:tgtEl>
                                          <p:spTgt spid="15"/>
                                        </p:tgtEl>
                                      </p:cBhvr>
                                    </p:animEffect>
                                    <p:anim calcmode="lin" valueType="num">
                                      <p:cBhvr>
                                        <p:cTn id="57" dur="3000"/>
                                        <p:tgtEl>
                                          <p:spTgt spid="15"/>
                                        </p:tgtEl>
                                        <p:attrNameLst>
                                          <p:attrName>ppt_x</p:attrName>
                                        </p:attrNameLst>
                                      </p:cBhvr>
                                      <p:tavLst>
                                        <p:tav tm="0">
                                          <p:val>
                                            <p:strVal val="ppt_x"/>
                                          </p:val>
                                        </p:tav>
                                        <p:tav tm="100000">
                                          <p:val>
                                            <p:strVal val="ppt_x"/>
                                          </p:val>
                                        </p:tav>
                                      </p:tavLst>
                                    </p:anim>
                                    <p:anim calcmode="lin" valueType="num">
                                      <p:cBhvr>
                                        <p:cTn id="58" dur="3000"/>
                                        <p:tgtEl>
                                          <p:spTgt spid="15"/>
                                        </p:tgtEl>
                                        <p:attrNameLst>
                                          <p:attrName>ppt_y</p:attrName>
                                        </p:attrNameLst>
                                      </p:cBhvr>
                                      <p:tavLst>
                                        <p:tav tm="0">
                                          <p:val>
                                            <p:strVal val="ppt_y"/>
                                          </p:val>
                                        </p:tav>
                                        <p:tav tm="100000">
                                          <p:val>
                                            <p:strVal val="ppt_y-.1"/>
                                          </p:val>
                                        </p:tav>
                                      </p:tavLst>
                                    </p:anim>
                                    <p:set>
                                      <p:cBhvr>
                                        <p:cTn id="59" dur="1" fill="hold">
                                          <p:stCondLst>
                                            <p:cond delay="2999"/>
                                          </p:stCondLst>
                                        </p:cTn>
                                        <p:tgtEl>
                                          <p:spTgt spid="15"/>
                                        </p:tgtEl>
                                        <p:attrNameLst>
                                          <p:attrName>style.visibility</p:attrName>
                                        </p:attrNameLst>
                                      </p:cBhvr>
                                      <p:to>
                                        <p:strVal val="hidden"/>
                                      </p:to>
                                    </p:set>
                                  </p:childTnLst>
                                </p:cTn>
                              </p:par>
                            </p:childTnLst>
                          </p:cTn>
                        </p:par>
                        <p:par>
                          <p:cTn id="60" fill="hold">
                            <p:stCondLst>
                              <p:cond delay="42000"/>
                            </p:stCondLst>
                            <p:childTnLst>
                              <p:par>
                                <p:cTn id="61" presetID="1" presetClass="entr" presetSubtype="0" fill="hold" grpId="0" nodeType="afterEffect">
                                  <p:stCondLst>
                                    <p:cond delay="3000"/>
                                  </p:stCondLst>
                                  <p:childTnLst>
                                    <p:set>
                                      <p:cBhvr>
                                        <p:cTn id="62" dur="1" fill="hold">
                                          <p:stCondLst>
                                            <p:cond delay="0"/>
                                          </p:stCondLst>
                                        </p:cTn>
                                        <p:tgtEl>
                                          <p:spTgt spid="16"/>
                                        </p:tgtEl>
                                        <p:attrNameLst>
                                          <p:attrName>style.visibility</p:attrName>
                                        </p:attrNameLst>
                                      </p:cBhvr>
                                      <p:to>
                                        <p:strVal val="visible"/>
                                      </p:to>
                                    </p:set>
                                  </p:childTnLst>
                                </p:cTn>
                              </p:par>
                              <p:par>
                                <p:cTn id="63" presetID="47" presetClass="exit" presetSubtype="0" fill="hold" grpId="1" nodeType="withEffect">
                                  <p:stCondLst>
                                    <p:cond delay="3000"/>
                                  </p:stCondLst>
                                  <p:childTnLst>
                                    <p:animEffect transition="out" filter="fade">
                                      <p:cBhvr>
                                        <p:cTn id="64" dur="3000"/>
                                        <p:tgtEl>
                                          <p:spTgt spid="16"/>
                                        </p:tgtEl>
                                      </p:cBhvr>
                                    </p:animEffect>
                                    <p:anim calcmode="lin" valueType="num">
                                      <p:cBhvr>
                                        <p:cTn id="65" dur="3000"/>
                                        <p:tgtEl>
                                          <p:spTgt spid="16"/>
                                        </p:tgtEl>
                                        <p:attrNameLst>
                                          <p:attrName>ppt_x</p:attrName>
                                        </p:attrNameLst>
                                      </p:cBhvr>
                                      <p:tavLst>
                                        <p:tav tm="0">
                                          <p:val>
                                            <p:strVal val="ppt_x"/>
                                          </p:val>
                                        </p:tav>
                                        <p:tav tm="100000">
                                          <p:val>
                                            <p:strVal val="ppt_x"/>
                                          </p:val>
                                        </p:tav>
                                      </p:tavLst>
                                    </p:anim>
                                    <p:anim calcmode="lin" valueType="num">
                                      <p:cBhvr>
                                        <p:cTn id="66" dur="3000"/>
                                        <p:tgtEl>
                                          <p:spTgt spid="16"/>
                                        </p:tgtEl>
                                        <p:attrNameLst>
                                          <p:attrName>ppt_y</p:attrName>
                                        </p:attrNameLst>
                                      </p:cBhvr>
                                      <p:tavLst>
                                        <p:tav tm="0">
                                          <p:val>
                                            <p:strVal val="ppt_y"/>
                                          </p:val>
                                        </p:tav>
                                        <p:tav tm="100000">
                                          <p:val>
                                            <p:strVal val="ppt_y-.1"/>
                                          </p:val>
                                        </p:tav>
                                      </p:tavLst>
                                    </p:anim>
                                    <p:set>
                                      <p:cBhvr>
                                        <p:cTn id="67" dur="1" fill="hold">
                                          <p:stCondLst>
                                            <p:cond delay="2999"/>
                                          </p:stCondLst>
                                        </p:cTn>
                                        <p:tgtEl>
                                          <p:spTgt spid="16"/>
                                        </p:tgtEl>
                                        <p:attrNameLst>
                                          <p:attrName>style.visibility</p:attrName>
                                        </p:attrNameLst>
                                      </p:cBhvr>
                                      <p:to>
                                        <p:strVal val="hidden"/>
                                      </p:to>
                                    </p:set>
                                  </p:childTnLst>
                                </p:cTn>
                              </p:par>
                            </p:childTnLst>
                          </p:cTn>
                        </p:par>
                        <p:par>
                          <p:cTn id="68" fill="hold">
                            <p:stCondLst>
                              <p:cond delay="48000"/>
                            </p:stCondLst>
                            <p:childTnLst>
                              <p:par>
                                <p:cTn id="69" presetID="1" presetClass="entr" presetSubtype="0" fill="hold" grpId="0" nodeType="afterEffect">
                                  <p:stCondLst>
                                    <p:cond delay="3000"/>
                                  </p:stCondLst>
                                  <p:childTnLst>
                                    <p:set>
                                      <p:cBhvr>
                                        <p:cTn id="70" dur="1" fill="hold">
                                          <p:stCondLst>
                                            <p:cond delay="0"/>
                                          </p:stCondLst>
                                        </p:cTn>
                                        <p:tgtEl>
                                          <p:spTgt spid="17"/>
                                        </p:tgtEl>
                                        <p:attrNameLst>
                                          <p:attrName>style.visibility</p:attrName>
                                        </p:attrNameLst>
                                      </p:cBhvr>
                                      <p:to>
                                        <p:strVal val="visible"/>
                                      </p:to>
                                    </p:set>
                                  </p:childTnLst>
                                </p:cTn>
                              </p:par>
                              <p:par>
                                <p:cTn id="71" presetID="47" presetClass="exit" presetSubtype="0" fill="hold" grpId="1" nodeType="withEffect">
                                  <p:stCondLst>
                                    <p:cond delay="3000"/>
                                  </p:stCondLst>
                                  <p:childTnLst>
                                    <p:animEffect transition="out" filter="fade">
                                      <p:cBhvr>
                                        <p:cTn id="72" dur="3000"/>
                                        <p:tgtEl>
                                          <p:spTgt spid="17"/>
                                        </p:tgtEl>
                                      </p:cBhvr>
                                    </p:animEffect>
                                    <p:anim calcmode="lin" valueType="num">
                                      <p:cBhvr>
                                        <p:cTn id="73" dur="3000"/>
                                        <p:tgtEl>
                                          <p:spTgt spid="17"/>
                                        </p:tgtEl>
                                        <p:attrNameLst>
                                          <p:attrName>ppt_x</p:attrName>
                                        </p:attrNameLst>
                                      </p:cBhvr>
                                      <p:tavLst>
                                        <p:tav tm="0">
                                          <p:val>
                                            <p:strVal val="ppt_x"/>
                                          </p:val>
                                        </p:tav>
                                        <p:tav tm="100000">
                                          <p:val>
                                            <p:strVal val="ppt_x"/>
                                          </p:val>
                                        </p:tav>
                                      </p:tavLst>
                                    </p:anim>
                                    <p:anim calcmode="lin" valueType="num">
                                      <p:cBhvr>
                                        <p:cTn id="74" dur="3000"/>
                                        <p:tgtEl>
                                          <p:spTgt spid="17"/>
                                        </p:tgtEl>
                                        <p:attrNameLst>
                                          <p:attrName>ppt_y</p:attrName>
                                        </p:attrNameLst>
                                      </p:cBhvr>
                                      <p:tavLst>
                                        <p:tav tm="0">
                                          <p:val>
                                            <p:strVal val="ppt_y"/>
                                          </p:val>
                                        </p:tav>
                                        <p:tav tm="100000">
                                          <p:val>
                                            <p:strVal val="ppt_y-.1"/>
                                          </p:val>
                                        </p:tav>
                                      </p:tavLst>
                                    </p:anim>
                                    <p:set>
                                      <p:cBhvr>
                                        <p:cTn id="75" dur="1" fill="hold">
                                          <p:stCondLst>
                                            <p:cond delay="2999"/>
                                          </p:stCondLst>
                                        </p:cTn>
                                        <p:tgtEl>
                                          <p:spTgt spid="17"/>
                                        </p:tgtEl>
                                        <p:attrNameLst>
                                          <p:attrName>style.visibility</p:attrName>
                                        </p:attrNameLst>
                                      </p:cBhvr>
                                      <p:to>
                                        <p:strVal val="hidden"/>
                                      </p:to>
                                    </p:set>
                                  </p:childTnLst>
                                </p:cTn>
                              </p:par>
                            </p:childTnLst>
                          </p:cTn>
                        </p:par>
                        <p:par>
                          <p:cTn id="76" fill="hold">
                            <p:stCondLst>
                              <p:cond delay="54000"/>
                            </p:stCondLst>
                            <p:childTnLst>
                              <p:par>
                                <p:cTn id="77" presetID="1" presetClass="entr" presetSubtype="0" fill="hold" grpId="0" nodeType="afterEffect">
                                  <p:stCondLst>
                                    <p:cond delay="3000"/>
                                  </p:stCondLst>
                                  <p:childTnLst>
                                    <p:set>
                                      <p:cBhvr>
                                        <p:cTn id="78" dur="1" fill="hold">
                                          <p:stCondLst>
                                            <p:cond delay="0"/>
                                          </p:stCondLst>
                                        </p:cTn>
                                        <p:tgtEl>
                                          <p:spTgt spid="18"/>
                                        </p:tgtEl>
                                        <p:attrNameLst>
                                          <p:attrName>style.visibility</p:attrName>
                                        </p:attrNameLst>
                                      </p:cBhvr>
                                      <p:to>
                                        <p:strVal val="visible"/>
                                      </p:to>
                                    </p:set>
                                  </p:childTnLst>
                                </p:cTn>
                              </p:par>
                              <p:par>
                                <p:cTn id="79" presetID="47" presetClass="exit" presetSubtype="0" fill="hold" grpId="1" nodeType="withEffect">
                                  <p:stCondLst>
                                    <p:cond delay="3000"/>
                                  </p:stCondLst>
                                  <p:childTnLst>
                                    <p:animEffect transition="out" filter="fade">
                                      <p:cBhvr>
                                        <p:cTn id="80" dur="3000"/>
                                        <p:tgtEl>
                                          <p:spTgt spid="18"/>
                                        </p:tgtEl>
                                      </p:cBhvr>
                                    </p:animEffect>
                                    <p:anim calcmode="lin" valueType="num">
                                      <p:cBhvr>
                                        <p:cTn id="81" dur="3000"/>
                                        <p:tgtEl>
                                          <p:spTgt spid="18"/>
                                        </p:tgtEl>
                                        <p:attrNameLst>
                                          <p:attrName>ppt_x</p:attrName>
                                        </p:attrNameLst>
                                      </p:cBhvr>
                                      <p:tavLst>
                                        <p:tav tm="0">
                                          <p:val>
                                            <p:strVal val="ppt_x"/>
                                          </p:val>
                                        </p:tav>
                                        <p:tav tm="100000">
                                          <p:val>
                                            <p:strVal val="ppt_x"/>
                                          </p:val>
                                        </p:tav>
                                      </p:tavLst>
                                    </p:anim>
                                    <p:anim calcmode="lin" valueType="num">
                                      <p:cBhvr>
                                        <p:cTn id="82" dur="3000"/>
                                        <p:tgtEl>
                                          <p:spTgt spid="18"/>
                                        </p:tgtEl>
                                        <p:attrNameLst>
                                          <p:attrName>ppt_y</p:attrName>
                                        </p:attrNameLst>
                                      </p:cBhvr>
                                      <p:tavLst>
                                        <p:tav tm="0">
                                          <p:val>
                                            <p:strVal val="ppt_y"/>
                                          </p:val>
                                        </p:tav>
                                        <p:tav tm="100000">
                                          <p:val>
                                            <p:strVal val="ppt_y-.1"/>
                                          </p:val>
                                        </p:tav>
                                      </p:tavLst>
                                    </p:anim>
                                    <p:set>
                                      <p:cBhvr>
                                        <p:cTn id="83" dur="1" fill="hold">
                                          <p:stCondLst>
                                            <p:cond delay="2999"/>
                                          </p:stCondLst>
                                        </p:cTn>
                                        <p:tgtEl>
                                          <p:spTgt spid="18"/>
                                        </p:tgtEl>
                                        <p:attrNameLst>
                                          <p:attrName>style.visibility</p:attrName>
                                        </p:attrNameLst>
                                      </p:cBhvr>
                                      <p:to>
                                        <p:strVal val="hidden"/>
                                      </p:to>
                                    </p:set>
                                  </p:childTnLst>
                                </p:cTn>
                              </p:par>
                            </p:childTnLst>
                          </p:cTn>
                        </p:par>
                        <p:par>
                          <p:cTn id="84" fill="hold">
                            <p:stCondLst>
                              <p:cond delay="60000"/>
                            </p:stCondLst>
                            <p:childTnLst>
                              <p:par>
                                <p:cTn id="85" presetID="1" presetClass="entr" presetSubtype="0" fill="hold" grpId="0" nodeType="afterEffect">
                                  <p:stCondLst>
                                    <p:cond delay="3000"/>
                                  </p:stCondLst>
                                  <p:childTnLst>
                                    <p:set>
                                      <p:cBhvr>
                                        <p:cTn id="86" dur="1" fill="hold">
                                          <p:stCondLst>
                                            <p:cond delay="0"/>
                                          </p:stCondLst>
                                        </p:cTn>
                                        <p:tgtEl>
                                          <p:spTgt spid="19"/>
                                        </p:tgtEl>
                                        <p:attrNameLst>
                                          <p:attrName>style.visibility</p:attrName>
                                        </p:attrNameLst>
                                      </p:cBhvr>
                                      <p:to>
                                        <p:strVal val="visible"/>
                                      </p:to>
                                    </p:set>
                                  </p:childTnLst>
                                </p:cTn>
                              </p:par>
                              <p:par>
                                <p:cTn id="87" presetID="47" presetClass="exit" presetSubtype="0" fill="hold" grpId="1" nodeType="withEffect">
                                  <p:stCondLst>
                                    <p:cond delay="3000"/>
                                  </p:stCondLst>
                                  <p:childTnLst>
                                    <p:animEffect transition="out" filter="fade">
                                      <p:cBhvr>
                                        <p:cTn id="88" dur="3000"/>
                                        <p:tgtEl>
                                          <p:spTgt spid="19"/>
                                        </p:tgtEl>
                                      </p:cBhvr>
                                    </p:animEffect>
                                    <p:anim calcmode="lin" valueType="num">
                                      <p:cBhvr>
                                        <p:cTn id="89" dur="3000"/>
                                        <p:tgtEl>
                                          <p:spTgt spid="19"/>
                                        </p:tgtEl>
                                        <p:attrNameLst>
                                          <p:attrName>ppt_x</p:attrName>
                                        </p:attrNameLst>
                                      </p:cBhvr>
                                      <p:tavLst>
                                        <p:tav tm="0">
                                          <p:val>
                                            <p:strVal val="ppt_x"/>
                                          </p:val>
                                        </p:tav>
                                        <p:tav tm="100000">
                                          <p:val>
                                            <p:strVal val="ppt_x"/>
                                          </p:val>
                                        </p:tav>
                                      </p:tavLst>
                                    </p:anim>
                                    <p:anim calcmode="lin" valueType="num">
                                      <p:cBhvr>
                                        <p:cTn id="90" dur="3000"/>
                                        <p:tgtEl>
                                          <p:spTgt spid="19"/>
                                        </p:tgtEl>
                                        <p:attrNameLst>
                                          <p:attrName>ppt_y</p:attrName>
                                        </p:attrNameLst>
                                      </p:cBhvr>
                                      <p:tavLst>
                                        <p:tav tm="0">
                                          <p:val>
                                            <p:strVal val="ppt_y"/>
                                          </p:val>
                                        </p:tav>
                                        <p:tav tm="100000">
                                          <p:val>
                                            <p:strVal val="ppt_y-.1"/>
                                          </p:val>
                                        </p:tav>
                                      </p:tavLst>
                                    </p:anim>
                                    <p:set>
                                      <p:cBhvr>
                                        <p:cTn id="91" dur="1" fill="hold">
                                          <p:stCondLst>
                                            <p:cond delay="2999"/>
                                          </p:stCondLst>
                                        </p:cTn>
                                        <p:tgtEl>
                                          <p:spTgt spid="19"/>
                                        </p:tgtEl>
                                        <p:attrNameLst>
                                          <p:attrName>style.visibility</p:attrName>
                                        </p:attrNameLst>
                                      </p:cBhvr>
                                      <p:to>
                                        <p:strVal val="hidden"/>
                                      </p:to>
                                    </p:set>
                                  </p:childTnLst>
                                </p:cTn>
                              </p:par>
                            </p:childTnLst>
                          </p:cTn>
                        </p:par>
                        <p:par>
                          <p:cTn id="92" fill="hold">
                            <p:stCondLst>
                              <p:cond delay="66000"/>
                            </p:stCondLst>
                            <p:childTnLst>
                              <p:par>
                                <p:cTn id="93" presetID="1" presetClass="entr" presetSubtype="0" fill="hold" grpId="0" nodeType="afterEffect">
                                  <p:stCondLst>
                                    <p:cond delay="3000"/>
                                  </p:stCondLst>
                                  <p:childTnLst>
                                    <p:set>
                                      <p:cBhvr>
                                        <p:cTn id="94" dur="1" fill="hold">
                                          <p:stCondLst>
                                            <p:cond delay="0"/>
                                          </p:stCondLst>
                                        </p:cTn>
                                        <p:tgtEl>
                                          <p:spTgt spid="20"/>
                                        </p:tgtEl>
                                        <p:attrNameLst>
                                          <p:attrName>style.visibility</p:attrName>
                                        </p:attrNameLst>
                                      </p:cBhvr>
                                      <p:to>
                                        <p:strVal val="visible"/>
                                      </p:to>
                                    </p:set>
                                  </p:childTnLst>
                                </p:cTn>
                              </p:par>
                              <p:par>
                                <p:cTn id="95" presetID="47" presetClass="exit" presetSubtype="0" fill="hold" grpId="1" nodeType="withEffect">
                                  <p:stCondLst>
                                    <p:cond delay="3000"/>
                                  </p:stCondLst>
                                  <p:childTnLst>
                                    <p:animEffect transition="out" filter="fade">
                                      <p:cBhvr>
                                        <p:cTn id="96" dur="3000"/>
                                        <p:tgtEl>
                                          <p:spTgt spid="20"/>
                                        </p:tgtEl>
                                      </p:cBhvr>
                                    </p:animEffect>
                                    <p:anim calcmode="lin" valueType="num">
                                      <p:cBhvr>
                                        <p:cTn id="97" dur="3000"/>
                                        <p:tgtEl>
                                          <p:spTgt spid="20"/>
                                        </p:tgtEl>
                                        <p:attrNameLst>
                                          <p:attrName>ppt_x</p:attrName>
                                        </p:attrNameLst>
                                      </p:cBhvr>
                                      <p:tavLst>
                                        <p:tav tm="0">
                                          <p:val>
                                            <p:strVal val="ppt_x"/>
                                          </p:val>
                                        </p:tav>
                                        <p:tav tm="100000">
                                          <p:val>
                                            <p:strVal val="ppt_x"/>
                                          </p:val>
                                        </p:tav>
                                      </p:tavLst>
                                    </p:anim>
                                    <p:anim calcmode="lin" valueType="num">
                                      <p:cBhvr>
                                        <p:cTn id="98" dur="3000"/>
                                        <p:tgtEl>
                                          <p:spTgt spid="20"/>
                                        </p:tgtEl>
                                        <p:attrNameLst>
                                          <p:attrName>ppt_y</p:attrName>
                                        </p:attrNameLst>
                                      </p:cBhvr>
                                      <p:tavLst>
                                        <p:tav tm="0">
                                          <p:val>
                                            <p:strVal val="ppt_y"/>
                                          </p:val>
                                        </p:tav>
                                        <p:tav tm="100000">
                                          <p:val>
                                            <p:strVal val="ppt_y-.1"/>
                                          </p:val>
                                        </p:tav>
                                      </p:tavLst>
                                    </p:anim>
                                    <p:set>
                                      <p:cBhvr>
                                        <p:cTn id="99" dur="1" fill="hold">
                                          <p:stCondLst>
                                            <p:cond delay="2999"/>
                                          </p:stCondLst>
                                        </p:cTn>
                                        <p:tgtEl>
                                          <p:spTgt spid="20"/>
                                        </p:tgtEl>
                                        <p:attrNameLst>
                                          <p:attrName>style.visibility</p:attrName>
                                        </p:attrNameLst>
                                      </p:cBhvr>
                                      <p:to>
                                        <p:strVal val="hidden"/>
                                      </p:to>
                                    </p:set>
                                  </p:childTnLst>
                                </p:cTn>
                              </p:par>
                            </p:childTnLst>
                          </p:cTn>
                        </p:par>
                        <p:par>
                          <p:cTn id="100" fill="hold">
                            <p:stCondLst>
                              <p:cond delay="72000"/>
                            </p:stCondLst>
                            <p:childTnLst>
                              <p:par>
                                <p:cTn id="101" presetID="1" presetClass="entr" presetSubtype="0" fill="hold" grpId="0" nodeType="afterEffect">
                                  <p:stCondLst>
                                    <p:cond delay="3000"/>
                                  </p:stCondLst>
                                  <p:childTnLst>
                                    <p:set>
                                      <p:cBhvr>
                                        <p:cTn id="102" dur="1" fill="hold">
                                          <p:stCondLst>
                                            <p:cond delay="0"/>
                                          </p:stCondLst>
                                        </p:cTn>
                                        <p:tgtEl>
                                          <p:spTgt spid="21"/>
                                        </p:tgtEl>
                                        <p:attrNameLst>
                                          <p:attrName>style.visibility</p:attrName>
                                        </p:attrNameLst>
                                      </p:cBhvr>
                                      <p:to>
                                        <p:strVal val="visible"/>
                                      </p:to>
                                    </p:set>
                                  </p:childTnLst>
                                </p:cTn>
                              </p:par>
                              <p:par>
                                <p:cTn id="103" presetID="47" presetClass="exit" presetSubtype="0" fill="hold" grpId="1" nodeType="withEffect">
                                  <p:stCondLst>
                                    <p:cond delay="3000"/>
                                  </p:stCondLst>
                                  <p:childTnLst>
                                    <p:animEffect transition="out" filter="fade">
                                      <p:cBhvr>
                                        <p:cTn id="104" dur="3000"/>
                                        <p:tgtEl>
                                          <p:spTgt spid="21"/>
                                        </p:tgtEl>
                                      </p:cBhvr>
                                    </p:animEffect>
                                    <p:anim calcmode="lin" valueType="num">
                                      <p:cBhvr>
                                        <p:cTn id="105" dur="3000"/>
                                        <p:tgtEl>
                                          <p:spTgt spid="21"/>
                                        </p:tgtEl>
                                        <p:attrNameLst>
                                          <p:attrName>ppt_x</p:attrName>
                                        </p:attrNameLst>
                                      </p:cBhvr>
                                      <p:tavLst>
                                        <p:tav tm="0">
                                          <p:val>
                                            <p:strVal val="ppt_x"/>
                                          </p:val>
                                        </p:tav>
                                        <p:tav tm="100000">
                                          <p:val>
                                            <p:strVal val="ppt_x"/>
                                          </p:val>
                                        </p:tav>
                                      </p:tavLst>
                                    </p:anim>
                                    <p:anim calcmode="lin" valueType="num">
                                      <p:cBhvr>
                                        <p:cTn id="106" dur="3000"/>
                                        <p:tgtEl>
                                          <p:spTgt spid="21"/>
                                        </p:tgtEl>
                                        <p:attrNameLst>
                                          <p:attrName>ppt_y</p:attrName>
                                        </p:attrNameLst>
                                      </p:cBhvr>
                                      <p:tavLst>
                                        <p:tav tm="0">
                                          <p:val>
                                            <p:strVal val="ppt_y"/>
                                          </p:val>
                                        </p:tav>
                                        <p:tav tm="100000">
                                          <p:val>
                                            <p:strVal val="ppt_y-.1"/>
                                          </p:val>
                                        </p:tav>
                                      </p:tavLst>
                                    </p:anim>
                                    <p:set>
                                      <p:cBhvr>
                                        <p:cTn id="107" dur="1" fill="hold">
                                          <p:stCondLst>
                                            <p:cond delay="2999"/>
                                          </p:stCondLst>
                                        </p:cTn>
                                        <p:tgtEl>
                                          <p:spTgt spid="21"/>
                                        </p:tgtEl>
                                        <p:attrNameLst>
                                          <p:attrName>style.visibility</p:attrName>
                                        </p:attrNameLst>
                                      </p:cBhvr>
                                      <p:to>
                                        <p:strVal val="hidden"/>
                                      </p:to>
                                    </p:set>
                                  </p:childTnLst>
                                </p:cTn>
                              </p:par>
                            </p:childTnLst>
                          </p:cTn>
                        </p:par>
                        <p:par>
                          <p:cTn id="108" fill="hold">
                            <p:stCondLst>
                              <p:cond delay="78000"/>
                            </p:stCondLst>
                            <p:childTnLst>
                              <p:par>
                                <p:cTn id="109" presetID="1" presetClass="entr" presetSubtype="0" fill="hold" grpId="0" nodeType="afterEffect">
                                  <p:stCondLst>
                                    <p:cond delay="3000"/>
                                  </p:stCondLst>
                                  <p:childTnLst>
                                    <p:set>
                                      <p:cBhvr>
                                        <p:cTn id="110" dur="1" fill="hold">
                                          <p:stCondLst>
                                            <p:cond delay="0"/>
                                          </p:stCondLst>
                                        </p:cTn>
                                        <p:tgtEl>
                                          <p:spTgt spid="22"/>
                                        </p:tgtEl>
                                        <p:attrNameLst>
                                          <p:attrName>style.visibility</p:attrName>
                                        </p:attrNameLst>
                                      </p:cBhvr>
                                      <p:to>
                                        <p:strVal val="visible"/>
                                      </p:to>
                                    </p:set>
                                  </p:childTnLst>
                                </p:cTn>
                              </p:par>
                              <p:par>
                                <p:cTn id="111" presetID="47" presetClass="exit" presetSubtype="0" fill="hold" grpId="1" nodeType="withEffect">
                                  <p:stCondLst>
                                    <p:cond delay="3000"/>
                                  </p:stCondLst>
                                  <p:childTnLst>
                                    <p:animEffect transition="out" filter="fade">
                                      <p:cBhvr>
                                        <p:cTn id="112" dur="3000"/>
                                        <p:tgtEl>
                                          <p:spTgt spid="22"/>
                                        </p:tgtEl>
                                      </p:cBhvr>
                                    </p:animEffect>
                                    <p:anim calcmode="lin" valueType="num">
                                      <p:cBhvr>
                                        <p:cTn id="113" dur="3000"/>
                                        <p:tgtEl>
                                          <p:spTgt spid="22"/>
                                        </p:tgtEl>
                                        <p:attrNameLst>
                                          <p:attrName>ppt_x</p:attrName>
                                        </p:attrNameLst>
                                      </p:cBhvr>
                                      <p:tavLst>
                                        <p:tav tm="0">
                                          <p:val>
                                            <p:strVal val="ppt_x"/>
                                          </p:val>
                                        </p:tav>
                                        <p:tav tm="100000">
                                          <p:val>
                                            <p:strVal val="ppt_x"/>
                                          </p:val>
                                        </p:tav>
                                      </p:tavLst>
                                    </p:anim>
                                    <p:anim calcmode="lin" valueType="num">
                                      <p:cBhvr>
                                        <p:cTn id="114" dur="3000"/>
                                        <p:tgtEl>
                                          <p:spTgt spid="22"/>
                                        </p:tgtEl>
                                        <p:attrNameLst>
                                          <p:attrName>ppt_y</p:attrName>
                                        </p:attrNameLst>
                                      </p:cBhvr>
                                      <p:tavLst>
                                        <p:tav tm="0">
                                          <p:val>
                                            <p:strVal val="ppt_y"/>
                                          </p:val>
                                        </p:tav>
                                        <p:tav tm="100000">
                                          <p:val>
                                            <p:strVal val="ppt_y-.1"/>
                                          </p:val>
                                        </p:tav>
                                      </p:tavLst>
                                    </p:anim>
                                    <p:set>
                                      <p:cBhvr>
                                        <p:cTn id="115" dur="1" fill="hold">
                                          <p:stCondLst>
                                            <p:cond delay="2999"/>
                                          </p:stCondLst>
                                        </p:cTn>
                                        <p:tgtEl>
                                          <p:spTgt spid="22"/>
                                        </p:tgtEl>
                                        <p:attrNameLst>
                                          <p:attrName>style.visibility</p:attrName>
                                        </p:attrNameLst>
                                      </p:cBhvr>
                                      <p:to>
                                        <p:strVal val="hidden"/>
                                      </p:to>
                                    </p:set>
                                  </p:childTnLst>
                                </p:cTn>
                              </p:par>
                            </p:childTnLst>
                          </p:cTn>
                        </p:par>
                        <p:par>
                          <p:cTn id="116" fill="hold">
                            <p:stCondLst>
                              <p:cond delay="84000"/>
                            </p:stCondLst>
                            <p:childTnLst>
                              <p:par>
                                <p:cTn id="117" presetID="1" presetClass="entr" presetSubtype="0" fill="hold" grpId="0" nodeType="afterEffect">
                                  <p:stCondLst>
                                    <p:cond delay="3000"/>
                                  </p:stCondLst>
                                  <p:childTnLst>
                                    <p:set>
                                      <p:cBhvr>
                                        <p:cTn id="118" dur="1" fill="hold">
                                          <p:stCondLst>
                                            <p:cond delay="0"/>
                                          </p:stCondLst>
                                        </p:cTn>
                                        <p:tgtEl>
                                          <p:spTgt spid="23"/>
                                        </p:tgtEl>
                                        <p:attrNameLst>
                                          <p:attrName>style.visibility</p:attrName>
                                        </p:attrNameLst>
                                      </p:cBhvr>
                                      <p:to>
                                        <p:strVal val="visible"/>
                                      </p:to>
                                    </p:set>
                                  </p:childTnLst>
                                </p:cTn>
                              </p:par>
                              <p:par>
                                <p:cTn id="119" presetID="47" presetClass="exit" presetSubtype="0" fill="hold" grpId="1" nodeType="withEffect">
                                  <p:stCondLst>
                                    <p:cond delay="3000"/>
                                  </p:stCondLst>
                                  <p:childTnLst>
                                    <p:animEffect transition="out" filter="fade">
                                      <p:cBhvr>
                                        <p:cTn id="120" dur="3000"/>
                                        <p:tgtEl>
                                          <p:spTgt spid="23"/>
                                        </p:tgtEl>
                                      </p:cBhvr>
                                    </p:animEffect>
                                    <p:anim calcmode="lin" valueType="num">
                                      <p:cBhvr>
                                        <p:cTn id="121" dur="3000"/>
                                        <p:tgtEl>
                                          <p:spTgt spid="23"/>
                                        </p:tgtEl>
                                        <p:attrNameLst>
                                          <p:attrName>ppt_x</p:attrName>
                                        </p:attrNameLst>
                                      </p:cBhvr>
                                      <p:tavLst>
                                        <p:tav tm="0">
                                          <p:val>
                                            <p:strVal val="ppt_x"/>
                                          </p:val>
                                        </p:tav>
                                        <p:tav tm="100000">
                                          <p:val>
                                            <p:strVal val="ppt_x"/>
                                          </p:val>
                                        </p:tav>
                                      </p:tavLst>
                                    </p:anim>
                                    <p:anim calcmode="lin" valueType="num">
                                      <p:cBhvr>
                                        <p:cTn id="122" dur="3000"/>
                                        <p:tgtEl>
                                          <p:spTgt spid="23"/>
                                        </p:tgtEl>
                                        <p:attrNameLst>
                                          <p:attrName>ppt_y</p:attrName>
                                        </p:attrNameLst>
                                      </p:cBhvr>
                                      <p:tavLst>
                                        <p:tav tm="0">
                                          <p:val>
                                            <p:strVal val="ppt_y"/>
                                          </p:val>
                                        </p:tav>
                                        <p:tav tm="100000">
                                          <p:val>
                                            <p:strVal val="ppt_y-.1"/>
                                          </p:val>
                                        </p:tav>
                                      </p:tavLst>
                                    </p:anim>
                                    <p:set>
                                      <p:cBhvr>
                                        <p:cTn id="123" dur="1" fill="hold">
                                          <p:stCondLst>
                                            <p:cond delay="2999"/>
                                          </p:stCondLst>
                                        </p:cTn>
                                        <p:tgtEl>
                                          <p:spTgt spid="23"/>
                                        </p:tgtEl>
                                        <p:attrNameLst>
                                          <p:attrName>style.visibility</p:attrName>
                                        </p:attrNameLst>
                                      </p:cBhvr>
                                      <p:to>
                                        <p:strVal val="hidden"/>
                                      </p:to>
                                    </p:set>
                                  </p:childTnLst>
                                </p:cTn>
                              </p:par>
                            </p:childTnLst>
                          </p:cTn>
                        </p:par>
                        <p:par>
                          <p:cTn id="124" fill="hold">
                            <p:stCondLst>
                              <p:cond delay="90000"/>
                            </p:stCondLst>
                            <p:childTnLst>
                              <p:par>
                                <p:cTn id="125" presetID="10" presetClass="entr" presetSubtype="0" fill="hold" nodeType="afterEffect">
                                  <p:stCondLst>
                                    <p:cond delay="0"/>
                                  </p:stCondLst>
                                  <p:childTnLst>
                                    <p:set>
                                      <p:cBhvr>
                                        <p:cTn id="126" dur="1" fill="hold">
                                          <p:stCondLst>
                                            <p:cond delay="0"/>
                                          </p:stCondLst>
                                        </p:cTn>
                                        <p:tgtEl>
                                          <p:spTgt spid="6"/>
                                        </p:tgtEl>
                                        <p:attrNameLst>
                                          <p:attrName>style.visibility</p:attrName>
                                        </p:attrNameLst>
                                      </p:cBhvr>
                                      <p:to>
                                        <p:strVal val="visible"/>
                                      </p:to>
                                    </p:set>
                                    <p:animEffect transition="in" filter="fade">
                                      <p:cBhvr>
                                        <p:cTn id="1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83834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A picture containing toy&#10;&#10;Description automatically generated">
            <a:extLst>
              <a:ext uri="{FF2B5EF4-FFF2-40B4-BE49-F238E27FC236}">
                <a16:creationId xmlns:a16="http://schemas.microsoft.com/office/drawing/2014/main" id="{C4193F57-A867-1A45-AF70-F270A3DB6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2816" y="213841"/>
            <a:ext cx="950400" cy="1768185"/>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DE3C6D80-860D-4CEA-96C2-DDE2424F4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16581" y="112515"/>
            <a:ext cx="1321321" cy="1778749"/>
          </a:xfrm>
          <a:prstGeom prst="rect">
            <a:avLst/>
          </a:prstGeom>
        </p:spPr>
      </p:pic>
      <p:sp>
        <p:nvSpPr>
          <p:cNvPr id="24" name="Rounded Rectangular Callout 64">
            <a:extLst>
              <a:ext uri="{FF2B5EF4-FFF2-40B4-BE49-F238E27FC236}">
                <a16:creationId xmlns:a16="http://schemas.microsoft.com/office/drawing/2014/main" id="{04EC5B7E-7598-4BFC-B2F4-903529A283A9}"/>
              </a:ext>
            </a:extLst>
          </p:cNvPr>
          <p:cNvSpPr/>
          <p:nvPr/>
        </p:nvSpPr>
        <p:spPr>
          <a:xfrm>
            <a:off x="115313" y="5552204"/>
            <a:ext cx="3322703" cy="707849"/>
          </a:xfrm>
          <a:prstGeom prst="wedgeRoundRectCallout">
            <a:avLst>
              <a:gd name="adj1" fmla="val -28492"/>
              <a:gd name="adj2" fmla="val -3251"/>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Diener – servant</a:t>
            </a:r>
          </a:p>
          <a:p>
            <a:pPr algn="ctr"/>
            <a:r>
              <a:rPr lang="en-GB" sz="2000" dirty="0" err="1"/>
              <a:t>darauf</a:t>
            </a:r>
            <a:r>
              <a:rPr lang="en-GB" sz="2000" dirty="0"/>
              <a:t> – on it/ to it/ for it</a:t>
            </a:r>
          </a:p>
        </p:txBody>
      </p:sp>
      <p:graphicFrame>
        <p:nvGraphicFramePr>
          <p:cNvPr id="2" name="Table 9">
            <a:extLst>
              <a:ext uri="{FF2B5EF4-FFF2-40B4-BE49-F238E27FC236}">
                <a16:creationId xmlns:a16="http://schemas.microsoft.com/office/drawing/2014/main" id="{2EDCDA9B-7209-4E9D-A9EE-A3C9546E7DDC}"/>
              </a:ext>
            </a:extLst>
          </p:cNvPr>
          <p:cNvGraphicFramePr>
            <a:graphicFrameLocks noGrp="1"/>
          </p:cNvGraphicFramePr>
          <p:nvPr>
            <p:extLst>
              <p:ext uri="{D42A27DB-BD31-4B8C-83A1-F6EECF244321}">
                <p14:modId xmlns:p14="http://schemas.microsoft.com/office/powerpoint/2010/main" val="2903814254"/>
              </p:ext>
            </p:extLst>
          </p:nvPr>
        </p:nvGraphicFramePr>
        <p:xfrm>
          <a:off x="253560" y="2086212"/>
          <a:ext cx="11489949" cy="3132343"/>
        </p:xfrm>
        <a:graphic>
          <a:graphicData uri="http://schemas.openxmlformats.org/drawingml/2006/table">
            <a:tbl>
              <a:tblPr firstRow="1" bandRow="1">
                <a:tableStyleId>{C4B1156A-380E-4F78-BDF5-A606A8083BF9}</a:tableStyleId>
              </a:tblPr>
              <a:tblGrid>
                <a:gridCol w="5408472">
                  <a:extLst>
                    <a:ext uri="{9D8B030D-6E8A-4147-A177-3AD203B41FA5}">
                      <a16:colId xmlns:a16="http://schemas.microsoft.com/office/drawing/2014/main" val="2467097950"/>
                    </a:ext>
                  </a:extLst>
                </a:gridCol>
                <a:gridCol w="6081477">
                  <a:extLst>
                    <a:ext uri="{9D8B030D-6E8A-4147-A177-3AD203B41FA5}">
                      <a16:colId xmlns:a16="http://schemas.microsoft.com/office/drawing/2014/main" val="3743273951"/>
                    </a:ext>
                  </a:extLst>
                </a:gridCol>
              </a:tblGrid>
              <a:tr h="663463">
                <a:tc>
                  <a:txBody>
                    <a:bodyPr/>
                    <a:lstStyle/>
                    <a:p>
                      <a:pPr algn="ctr"/>
                      <a:r>
                        <a:rPr lang="en-GB" sz="2400" b="0" dirty="0">
                          <a:solidFill>
                            <a:srgbClr val="115076"/>
                          </a:solidFill>
                        </a:rPr>
                        <a:t>You make the castle warm.</a:t>
                      </a:r>
                    </a:p>
                  </a:txBody>
                  <a:tcPr anchor="ctr"/>
                </a:tc>
                <a:tc>
                  <a:txBody>
                    <a:bodyPr/>
                    <a:lstStyle/>
                    <a:p>
                      <a:pPr algn="ctr"/>
                      <a:r>
                        <a:rPr lang="en-GB" sz="2400" b="0" dirty="0">
                          <a:solidFill>
                            <a:srgbClr val="115076"/>
                          </a:solidFill>
                        </a:rPr>
                        <a:t>You promise one free day each week.</a:t>
                      </a:r>
                    </a:p>
                  </a:txBody>
                  <a:tcPr anchor="ctr"/>
                </a:tc>
                <a:extLst>
                  <a:ext uri="{0D108BD9-81ED-4DB2-BD59-A6C34878D82A}">
                    <a16:rowId xmlns:a16="http://schemas.microsoft.com/office/drawing/2014/main" val="2291647172"/>
                  </a:ext>
                </a:extLst>
              </a:tr>
              <a:tr h="663463">
                <a:tc>
                  <a:txBody>
                    <a:bodyPr/>
                    <a:lstStyle/>
                    <a:p>
                      <a:pPr algn="ctr"/>
                      <a:r>
                        <a:rPr lang="en-GB" sz="2400" b="0" dirty="0">
                          <a:solidFill>
                            <a:srgbClr val="115076"/>
                          </a:solidFill>
                        </a:rPr>
                        <a:t>You serve the King and his family.</a:t>
                      </a:r>
                    </a:p>
                  </a:txBody>
                  <a:tcPr anchor="ctr"/>
                </a:tc>
                <a:tc>
                  <a:txBody>
                    <a:bodyPr/>
                    <a:lstStyle/>
                    <a:p>
                      <a:pPr algn="ctr"/>
                      <a:r>
                        <a:rPr lang="en-GB" sz="2400" b="0" dirty="0">
                          <a:solidFill>
                            <a:srgbClr val="115076"/>
                          </a:solidFill>
                        </a:rPr>
                        <a:t>You inform us better/keep us better informed.</a:t>
                      </a:r>
                    </a:p>
                  </a:txBody>
                  <a:tcPr anchor="ctr"/>
                </a:tc>
                <a:extLst>
                  <a:ext uri="{0D108BD9-81ED-4DB2-BD59-A6C34878D82A}">
                    <a16:rowId xmlns:a16="http://schemas.microsoft.com/office/drawing/2014/main" val="4095090100"/>
                  </a:ext>
                </a:extLst>
              </a:tr>
              <a:tr h="663463">
                <a:tc>
                  <a:txBody>
                    <a:bodyPr/>
                    <a:lstStyle/>
                    <a:p>
                      <a:pPr algn="ctr"/>
                      <a:r>
                        <a:rPr lang="en-GB" sz="2400" b="0" dirty="0">
                          <a:solidFill>
                            <a:srgbClr val="115076"/>
                          </a:solidFill>
                        </a:rPr>
                        <a:t>You prepare the guest rooms.</a:t>
                      </a:r>
                    </a:p>
                  </a:txBody>
                  <a:tcPr anchor="ctr"/>
                </a:tc>
                <a:tc>
                  <a:txBody>
                    <a:bodyPr/>
                    <a:lstStyle/>
                    <a:p>
                      <a:pPr algn="ctr"/>
                      <a:r>
                        <a:rPr lang="en-GB" sz="2400" b="0" dirty="0">
                          <a:solidFill>
                            <a:srgbClr val="115076"/>
                          </a:solidFill>
                        </a:rPr>
                        <a:t>You hang a task list on the wall every morning .</a:t>
                      </a:r>
                    </a:p>
                  </a:txBody>
                  <a:tcPr anchor="ctr"/>
                </a:tc>
                <a:extLst>
                  <a:ext uri="{0D108BD9-81ED-4DB2-BD59-A6C34878D82A}">
                    <a16:rowId xmlns:a16="http://schemas.microsoft.com/office/drawing/2014/main" val="3337695975"/>
                  </a:ext>
                </a:extLst>
              </a:tr>
              <a:tr h="663463">
                <a:tc>
                  <a:txBody>
                    <a:bodyPr/>
                    <a:lstStyle/>
                    <a:p>
                      <a:pPr algn="ctr"/>
                      <a:r>
                        <a:rPr lang="en-GB" sz="2400" b="0" dirty="0">
                          <a:solidFill>
                            <a:srgbClr val="115076"/>
                          </a:solidFill>
                        </a:rPr>
                        <a:t>You are on duty for 12 hours every day.</a:t>
                      </a:r>
                    </a:p>
                  </a:txBody>
                  <a:tcPr anchor="ctr"/>
                </a:tc>
                <a:tc>
                  <a:txBody>
                    <a:bodyPr/>
                    <a:lstStyle/>
                    <a:p>
                      <a:pPr algn="ctr"/>
                      <a:r>
                        <a:rPr lang="en-GB" sz="2400" b="0" dirty="0">
                          <a:solidFill>
                            <a:srgbClr val="115076"/>
                          </a:solidFill>
                        </a:rPr>
                        <a:t>You expect a bit less.</a:t>
                      </a:r>
                    </a:p>
                  </a:txBody>
                  <a:tcPr anchor="ctr"/>
                </a:tc>
                <a:extLst>
                  <a:ext uri="{0D108BD9-81ED-4DB2-BD59-A6C34878D82A}">
                    <a16:rowId xmlns:a16="http://schemas.microsoft.com/office/drawing/2014/main" val="1924874389"/>
                  </a:ext>
                </a:extLst>
              </a:tr>
            </a:tbl>
          </a:graphicData>
        </a:graphic>
      </p:graphicFrame>
      <p:sp>
        <p:nvSpPr>
          <p:cNvPr id="11" name="Speech Bubble: Rectangle with Corners Rounded 10">
            <a:extLst>
              <a:ext uri="{FF2B5EF4-FFF2-40B4-BE49-F238E27FC236}">
                <a16:creationId xmlns:a16="http://schemas.microsoft.com/office/drawing/2014/main" id="{1DE79D76-7247-4E30-920C-07F362B76B13}"/>
              </a:ext>
            </a:extLst>
          </p:cNvPr>
          <p:cNvSpPr/>
          <p:nvPr/>
        </p:nvSpPr>
        <p:spPr>
          <a:xfrm>
            <a:off x="3925007" y="112515"/>
            <a:ext cx="1025816" cy="616501"/>
          </a:xfrm>
          <a:prstGeom prst="wedgeRoundRectCallout">
            <a:avLst>
              <a:gd name="adj1" fmla="val -41208"/>
              <a:gd name="adj2" fmla="val 79451"/>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a:t>
            </a:r>
          </a:p>
        </p:txBody>
      </p:sp>
      <p:sp>
        <p:nvSpPr>
          <p:cNvPr id="38" name="Speech Bubble: Rectangle with Corners Rounded 37">
            <a:extLst>
              <a:ext uri="{FF2B5EF4-FFF2-40B4-BE49-F238E27FC236}">
                <a16:creationId xmlns:a16="http://schemas.microsoft.com/office/drawing/2014/main" id="{FF8FC8BE-B503-487F-B3AF-917D7CFB52AE}"/>
              </a:ext>
            </a:extLst>
          </p:cNvPr>
          <p:cNvSpPr/>
          <p:nvPr/>
        </p:nvSpPr>
        <p:spPr>
          <a:xfrm>
            <a:off x="6408813" y="213841"/>
            <a:ext cx="1025816" cy="616501"/>
          </a:xfrm>
          <a:prstGeom prst="wedgeRoundRectCallout">
            <a:avLst>
              <a:gd name="adj1" fmla="val 77219"/>
              <a:gd name="adj2" fmla="val 43430"/>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Sie…</a:t>
            </a:r>
          </a:p>
        </p:txBody>
      </p:sp>
      <p:sp>
        <p:nvSpPr>
          <p:cNvPr id="12" name="Rectangle: Rounded Corners 11">
            <a:extLst>
              <a:ext uri="{FF2B5EF4-FFF2-40B4-BE49-F238E27FC236}">
                <a16:creationId xmlns:a16="http://schemas.microsoft.com/office/drawing/2014/main" id="{4D4B3E27-ADF0-46F3-BBA3-D837174147C7}"/>
              </a:ext>
            </a:extLst>
          </p:cNvPr>
          <p:cNvSpPr/>
          <p:nvPr/>
        </p:nvSpPr>
        <p:spPr>
          <a:xfrm>
            <a:off x="888274" y="2299063"/>
            <a:ext cx="4310743" cy="444137"/>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2CA037D7-503C-4BEB-B94D-51FC5F269647}"/>
              </a:ext>
            </a:extLst>
          </p:cNvPr>
          <p:cNvSpPr/>
          <p:nvPr/>
        </p:nvSpPr>
        <p:spPr>
          <a:xfrm>
            <a:off x="5818674" y="2174112"/>
            <a:ext cx="5794206" cy="477061"/>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196134F-E1B6-4251-99BF-398A8FC57BF7}"/>
              </a:ext>
            </a:extLst>
          </p:cNvPr>
          <p:cNvSpPr/>
          <p:nvPr/>
        </p:nvSpPr>
        <p:spPr>
          <a:xfrm>
            <a:off x="457692" y="3031717"/>
            <a:ext cx="5024846" cy="444137"/>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B5B518AA-C992-4C15-B6DF-CF8D01BC0A6A}"/>
              </a:ext>
            </a:extLst>
          </p:cNvPr>
          <p:cNvSpPr/>
          <p:nvPr/>
        </p:nvSpPr>
        <p:spPr>
          <a:xfrm>
            <a:off x="5998534" y="2807752"/>
            <a:ext cx="5579497" cy="698418"/>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38A90163-ABAE-40E8-91B8-039841004C5A}"/>
              </a:ext>
            </a:extLst>
          </p:cNvPr>
          <p:cNvSpPr/>
          <p:nvPr/>
        </p:nvSpPr>
        <p:spPr>
          <a:xfrm>
            <a:off x="696685" y="3764372"/>
            <a:ext cx="4528458" cy="444137"/>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B2615FF4-F68E-4B9E-BB98-10E9D9C2FD26}"/>
              </a:ext>
            </a:extLst>
          </p:cNvPr>
          <p:cNvSpPr/>
          <p:nvPr/>
        </p:nvSpPr>
        <p:spPr>
          <a:xfrm>
            <a:off x="5941942" y="3637231"/>
            <a:ext cx="5670938" cy="698418"/>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8C574E7-3E79-4435-B538-A7552DF54C94}"/>
              </a:ext>
            </a:extLst>
          </p:cNvPr>
          <p:cNvSpPr/>
          <p:nvPr/>
        </p:nvSpPr>
        <p:spPr>
          <a:xfrm>
            <a:off x="429082" y="4462396"/>
            <a:ext cx="5063663" cy="698418"/>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EB406BAB-EC7A-49B6-83B4-51A1BBBFE6FC}"/>
              </a:ext>
            </a:extLst>
          </p:cNvPr>
          <p:cNvSpPr/>
          <p:nvPr/>
        </p:nvSpPr>
        <p:spPr>
          <a:xfrm>
            <a:off x="6127927" y="4507143"/>
            <a:ext cx="5393513" cy="698418"/>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9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animBg="1"/>
      <p:bldP spid="41" grpId="0" animBg="1"/>
      <p:bldP spid="42" grpId="0" animBg="1"/>
      <p:bldP spid="43" grpId="0" animBg="1"/>
      <p:bldP spid="48" grpId="0" animBg="1"/>
      <p:bldP spid="49"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904892" cy="869950"/>
          </a:xfrm>
          <a:prstGeom prst="rect">
            <a:avLst/>
          </a:prstGeom>
        </p:spPr>
      </p:pic>
      <p:sp>
        <p:nvSpPr>
          <p:cNvPr id="4" name="Title 3"/>
          <p:cNvSpPr>
            <a:spLocks noGrp="1"/>
          </p:cNvSpPr>
          <p:nvPr>
            <p:ph type="title"/>
          </p:nvPr>
        </p:nvSpPr>
        <p:spPr>
          <a:xfrm>
            <a:off x="0" y="294041"/>
            <a:ext cx="6757261" cy="707849"/>
          </a:xfrm>
        </p:spPr>
        <p:txBody>
          <a:bodyPr>
            <a:normAutofit fontScale="90000"/>
          </a:bodyPr>
          <a:lstStyle/>
          <a:p>
            <a:r>
              <a:rPr lang="en-GB" sz="3600" b="1" dirty="0">
                <a:solidFill>
                  <a:schemeClr val="bg1"/>
                </a:solidFill>
              </a:rPr>
              <a:t>Order of objects in a sentence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5C9A935F-ABE8-40CD-B8E6-0AA727B02043}"/>
              </a:ext>
            </a:extLst>
          </p:cNvPr>
          <p:cNvSpPr txBox="1"/>
          <p:nvPr/>
        </p:nvSpPr>
        <p:spPr>
          <a:xfrm>
            <a:off x="138144" y="1132215"/>
            <a:ext cx="115832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the usual word order in sentences with one object :</a:t>
            </a:r>
          </a:p>
        </p:txBody>
      </p:sp>
      <p:sp>
        <p:nvSpPr>
          <p:cNvPr id="9" name="TextBox 8">
            <a:extLst>
              <a:ext uri="{FF2B5EF4-FFF2-40B4-BE49-F238E27FC236}">
                <a16:creationId xmlns:a16="http://schemas.microsoft.com/office/drawing/2014/main" id="{8E270AA0-63BB-4B0A-AF57-0B8EC2DB6643}"/>
              </a:ext>
            </a:extLst>
          </p:cNvPr>
          <p:cNvSpPr txBox="1"/>
          <p:nvPr/>
        </p:nvSpPr>
        <p:spPr>
          <a:xfrm>
            <a:off x="62559" y="4321845"/>
            <a:ext cx="11647239" cy="461665"/>
          </a:xfrm>
          <a:prstGeom prst="rect">
            <a:avLst/>
          </a:prstGeom>
          <a:noFill/>
        </p:spPr>
        <p:txBody>
          <a:bodyPr wrap="square" rtlCol="0">
            <a:spAutoFit/>
          </a:bodyPr>
          <a:lstStyle/>
          <a:p>
            <a:r>
              <a:rPr lang="en-US" sz="2400" dirty="0">
                <a:solidFill>
                  <a:schemeClr val="accent5">
                    <a:lumMod val="50000"/>
                  </a:schemeClr>
                </a:solidFill>
              </a:rPr>
              <a:t>With </a:t>
            </a:r>
            <a:r>
              <a:rPr lang="en-US" sz="2400" u="sng" dirty="0">
                <a:solidFill>
                  <a:schemeClr val="accent5">
                    <a:lumMod val="50000"/>
                  </a:schemeClr>
                </a:solidFill>
              </a:rPr>
              <a:t>two object nouns</a:t>
            </a:r>
            <a:r>
              <a:rPr lang="en-US" sz="2400" dirty="0">
                <a:solidFill>
                  <a:schemeClr val="accent5">
                    <a:lumMod val="50000"/>
                  </a:schemeClr>
                </a:solidFill>
              </a:rPr>
              <a:t> together, the </a:t>
            </a:r>
            <a:r>
              <a:rPr lang="en-US" sz="2400" b="1" dirty="0">
                <a:solidFill>
                  <a:schemeClr val="accent5">
                    <a:lumMod val="50000"/>
                  </a:schemeClr>
                </a:solidFill>
              </a:rPr>
              <a:t>indirect object </a:t>
            </a:r>
            <a:r>
              <a:rPr lang="en-US" sz="2400" dirty="0">
                <a:solidFill>
                  <a:schemeClr val="accent5">
                    <a:lumMod val="50000"/>
                  </a:schemeClr>
                </a:solidFill>
              </a:rPr>
              <a:t>always comes first.</a:t>
            </a:r>
          </a:p>
        </p:txBody>
      </p:sp>
      <p:sp>
        <p:nvSpPr>
          <p:cNvPr id="10" name="TextBox 9">
            <a:extLst>
              <a:ext uri="{FF2B5EF4-FFF2-40B4-BE49-F238E27FC236}">
                <a16:creationId xmlns:a16="http://schemas.microsoft.com/office/drawing/2014/main" id="{4D724928-6DDB-4E97-8D56-BADD34F64AA1}"/>
              </a:ext>
            </a:extLst>
          </p:cNvPr>
          <p:cNvSpPr txBox="1"/>
          <p:nvPr/>
        </p:nvSpPr>
        <p:spPr>
          <a:xfrm>
            <a:off x="151326" y="1767763"/>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11" name="TextBox 10">
            <a:extLst>
              <a:ext uri="{FF2B5EF4-FFF2-40B4-BE49-F238E27FC236}">
                <a16:creationId xmlns:a16="http://schemas.microsoft.com/office/drawing/2014/main" id="{75074676-BA1D-44A8-944E-A90532D3FC62}"/>
              </a:ext>
            </a:extLst>
          </p:cNvPr>
          <p:cNvSpPr txBox="1"/>
          <p:nvPr/>
        </p:nvSpPr>
        <p:spPr>
          <a:xfrm>
            <a:off x="2540350" y="176776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12" name="TextBox 11">
            <a:extLst>
              <a:ext uri="{FF2B5EF4-FFF2-40B4-BE49-F238E27FC236}">
                <a16:creationId xmlns:a16="http://schemas.microsoft.com/office/drawing/2014/main" id="{514EF0E1-6EB6-40A0-BD45-7D557AB30273}"/>
              </a:ext>
            </a:extLst>
          </p:cNvPr>
          <p:cNvSpPr txBox="1"/>
          <p:nvPr/>
        </p:nvSpPr>
        <p:spPr>
          <a:xfrm>
            <a:off x="4903393" y="1534294"/>
            <a:ext cx="1851920" cy="707886"/>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DIRECT OBJECT</a:t>
            </a:r>
          </a:p>
        </p:txBody>
      </p:sp>
      <p:sp>
        <p:nvSpPr>
          <p:cNvPr id="13" name="Rectangle 12">
            <a:extLst>
              <a:ext uri="{FF2B5EF4-FFF2-40B4-BE49-F238E27FC236}">
                <a16:creationId xmlns:a16="http://schemas.microsoft.com/office/drawing/2014/main" id="{727CBB0E-F9E7-475E-80F7-3D0DBD01A97A}"/>
              </a:ext>
            </a:extLst>
          </p:cNvPr>
          <p:cNvSpPr/>
          <p:nvPr/>
        </p:nvSpPr>
        <p:spPr>
          <a:xfrm>
            <a:off x="138144" y="2318087"/>
            <a:ext cx="6603988"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59E002D-2011-45C5-9A40-ED65F5E3D080}"/>
              </a:ext>
            </a:extLst>
          </p:cNvPr>
          <p:cNvSpPr txBox="1"/>
          <p:nvPr/>
        </p:nvSpPr>
        <p:spPr>
          <a:xfrm>
            <a:off x="138144" y="2338722"/>
            <a:ext cx="1784551" cy="400110"/>
          </a:xfrm>
          <a:prstGeom prst="rect">
            <a:avLst/>
          </a:prstGeom>
          <a:noFill/>
        </p:spPr>
        <p:txBody>
          <a:bodyPr wrap="square" rtlCol="0">
            <a:spAutoFit/>
          </a:bodyPr>
          <a:lstStyle/>
          <a:p>
            <a:pPr algn="ctr"/>
            <a:r>
              <a:rPr lang="en-GB" sz="2000" b="1" dirty="0" err="1">
                <a:solidFill>
                  <a:schemeClr val="accent5">
                    <a:lumMod val="50000"/>
                  </a:schemeClr>
                </a:solidFill>
              </a:rPr>
              <a:t>Ihr</a:t>
            </a:r>
            <a:endParaRPr lang="en-GB" sz="2000" b="1" dirty="0">
              <a:solidFill>
                <a:schemeClr val="accent5">
                  <a:lumMod val="50000"/>
                </a:schemeClr>
              </a:solidFill>
            </a:endParaRPr>
          </a:p>
        </p:txBody>
      </p:sp>
      <p:sp>
        <p:nvSpPr>
          <p:cNvPr id="15" name="TextBox 14">
            <a:extLst>
              <a:ext uri="{FF2B5EF4-FFF2-40B4-BE49-F238E27FC236}">
                <a16:creationId xmlns:a16="http://schemas.microsoft.com/office/drawing/2014/main" id="{0DF5F464-60AB-4524-8E5B-AC5BADB3EAC5}"/>
              </a:ext>
            </a:extLst>
          </p:cNvPr>
          <p:cNvSpPr txBox="1"/>
          <p:nvPr/>
        </p:nvSpPr>
        <p:spPr>
          <a:xfrm>
            <a:off x="2486617" y="2321646"/>
            <a:ext cx="1866364" cy="400110"/>
          </a:xfrm>
          <a:prstGeom prst="rect">
            <a:avLst/>
          </a:prstGeom>
          <a:noFill/>
        </p:spPr>
        <p:txBody>
          <a:bodyPr wrap="square" rtlCol="0">
            <a:spAutoFit/>
          </a:bodyPr>
          <a:lstStyle/>
          <a:p>
            <a:pPr algn="ctr"/>
            <a:r>
              <a:rPr lang="en-GB" sz="2000" dirty="0" err="1">
                <a:solidFill>
                  <a:schemeClr val="accent5">
                    <a:lumMod val="50000"/>
                  </a:schemeClr>
                </a:solidFill>
              </a:rPr>
              <a:t>gebt</a:t>
            </a:r>
            <a:endParaRPr lang="en-GB" sz="2000" dirty="0">
              <a:solidFill>
                <a:schemeClr val="accent5">
                  <a:lumMod val="50000"/>
                </a:schemeClr>
              </a:solidFill>
            </a:endParaRPr>
          </a:p>
        </p:txBody>
      </p:sp>
      <p:sp>
        <p:nvSpPr>
          <p:cNvPr id="16" name="TextBox 15">
            <a:extLst>
              <a:ext uri="{FF2B5EF4-FFF2-40B4-BE49-F238E27FC236}">
                <a16:creationId xmlns:a16="http://schemas.microsoft.com/office/drawing/2014/main" id="{7872D697-697B-4D84-AABD-E6F17B82A45E}"/>
              </a:ext>
            </a:extLst>
          </p:cNvPr>
          <p:cNvSpPr txBox="1"/>
          <p:nvPr/>
        </p:nvSpPr>
        <p:spPr>
          <a:xfrm>
            <a:off x="4748267" y="2303601"/>
            <a:ext cx="2275826" cy="400110"/>
          </a:xfrm>
          <a:prstGeom prst="rect">
            <a:avLst/>
          </a:prstGeom>
          <a:noFill/>
        </p:spPr>
        <p:txBody>
          <a:bodyPr wrap="square" rtlCol="0">
            <a:spAutoFit/>
          </a:bodyPr>
          <a:lstStyle/>
          <a:p>
            <a:pPr algn="ctr"/>
            <a:r>
              <a:rPr lang="en-GB" sz="2000" b="1" dirty="0">
                <a:solidFill>
                  <a:schemeClr val="accent5">
                    <a:lumMod val="50000"/>
                  </a:schemeClr>
                </a:solidFill>
              </a:rPr>
              <a:t>das Geld.</a:t>
            </a:r>
          </a:p>
        </p:txBody>
      </p:sp>
      <p:sp>
        <p:nvSpPr>
          <p:cNvPr id="17" name="Rectangle 16">
            <a:extLst>
              <a:ext uri="{FF2B5EF4-FFF2-40B4-BE49-F238E27FC236}">
                <a16:creationId xmlns:a16="http://schemas.microsoft.com/office/drawing/2014/main" id="{0AC7711C-3C7F-4B29-A546-495644E61108}"/>
              </a:ext>
            </a:extLst>
          </p:cNvPr>
          <p:cNvSpPr/>
          <p:nvPr/>
        </p:nvSpPr>
        <p:spPr>
          <a:xfrm>
            <a:off x="151325" y="3634080"/>
            <a:ext cx="6590807"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106F3CD-4277-4FCC-929F-1E5EE7A96C33}"/>
              </a:ext>
            </a:extLst>
          </p:cNvPr>
          <p:cNvSpPr txBox="1"/>
          <p:nvPr/>
        </p:nvSpPr>
        <p:spPr>
          <a:xfrm>
            <a:off x="235635" y="3623553"/>
            <a:ext cx="1767610" cy="400110"/>
          </a:xfrm>
          <a:prstGeom prst="rect">
            <a:avLst/>
          </a:prstGeom>
          <a:noFill/>
        </p:spPr>
        <p:txBody>
          <a:bodyPr wrap="square" rtlCol="0">
            <a:spAutoFit/>
          </a:bodyPr>
          <a:lstStyle/>
          <a:p>
            <a:pPr algn="ctr"/>
            <a:r>
              <a:rPr lang="en-GB" sz="2000" b="1" dirty="0" err="1">
                <a:solidFill>
                  <a:schemeClr val="accent5">
                    <a:lumMod val="50000"/>
                  </a:schemeClr>
                </a:solidFill>
              </a:rPr>
              <a:t>Wir</a:t>
            </a:r>
            <a:endParaRPr lang="en-GB" sz="2000" b="1" dirty="0">
              <a:solidFill>
                <a:schemeClr val="accent5">
                  <a:lumMod val="50000"/>
                </a:schemeClr>
              </a:solidFill>
            </a:endParaRPr>
          </a:p>
        </p:txBody>
      </p:sp>
      <p:sp>
        <p:nvSpPr>
          <p:cNvPr id="19" name="TextBox 18">
            <a:extLst>
              <a:ext uri="{FF2B5EF4-FFF2-40B4-BE49-F238E27FC236}">
                <a16:creationId xmlns:a16="http://schemas.microsoft.com/office/drawing/2014/main" id="{4C4D3365-6B2F-4F1A-8953-14D9C4866D49}"/>
              </a:ext>
            </a:extLst>
          </p:cNvPr>
          <p:cNvSpPr txBox="1"/>
          <p:nvPr/>
        </p:nvSpPr>
        <p:spPr>
          <a:xfrm>
            <a:off x="2551886" y="3610115"/>
            <a:ext cx="1866364" cy="400110"/>
          </a:xfrm>
          <a:prstGeom prst="rect">
            <a:avLst/>
          </a:prstGeom>
          <a:noFill/>
        </p:spPr>
        <p:txBody>
          <a:bodyPr wrap="square" rtlCol="0">
            <a:spAutoFit/>
          </a:bodyPr>
          <a:lstStyle/>
          <a:p>
            <a:pPr algn="ctr"/>
            <a:r>
              <a:rPr lang="en-GB" sz="2000" dirty="0" err="1">
                <a:solidFill>
                  <a:schemeClr val="accent5">
                    <a:lumMod val="50000"/>
                  </a:schemeClr>
                </a:solidFill>
              </a:rPr>
              <a:t>helfen</a:t>
            </a:r>
            <a:endParaRPr lang="en-GB" sz="2000" dirty="0">
              <a:solidFill>
                <a:schemeClr val="accent5">
                  <a:lumMod val="50000"/>
                </a:schemeClr>
              </a:solidFill>
            </a:endParaRPr>
          </a:p>
        </p:txBody>
      </p:sp>
      <p:sp>
        <p:nvSpPr>
          <p:cNvPr id="20" name="TextBox 19">
            <a:extLst>
              <a:ext uri="{FF2B5EF4-FFF2-40B4-BE49-F238E27FC236}">
                <a16:creationId xmlns:a16="http://schemas.microsoft.com/office/drawing/2014/main" id="{35E10A03-F4BE-4B2D-A0BE-CAC20F58FE01}"/>
              </a:ext>
            </a:extLst>
          </p:cNvPr>
          <p:cNvSpPr txBox="1"/>
          <p:nvPr/>
        </p:nvSpPr>
        <p:spPr>
          <a:xfrm>
            <a:off x="4711880" y="3634677"/>
            <a:ext cx="2348599" cy="400110"/>
          </a:xfrm>
          <a:prstGeom prst="rect">
            <a:avLst/>
          </a:prstGeom>
          <a:noFill/>
        </p:spPr>
        <p:txBody>
          <a:bodyPr wrap="square" rtlCol="0">
            <a:spAutoFit/>
          </a:bodyPr>
          <a:lstStyle/>
          <a:p>
            <a:pPr algn="ctr"/>
            <a:r>
              <a:rPr lang="en-GB" sz="2000" b="1" dirty="0" err="1">
                <a:solidFill>
                  <a:schemeClr val="accent5">
                    <a:lumMod val="50000"/>
                  </a:schemeClr>
                </a:solidFill>
              </a:rPr>
              <a:t>dem</a:t>
            </a:r>
            <a:r>
              <a:rPr lang="en-GB" sz="2000" b="1" dirty="0">
                <a:solidFill>
                  <a:schemeClr val="accent5">
                    <a:lumMod val="50000"/>
                  </a:schemeClr>
                </a:solidFill>
              </a:rPr>
              <a:t> Mann.</a:t>
            </a:r>
          </a:p>
        </p:txBody>
      </p:sp>
      <p:sp>
        <p:nvSpPr>
          <p:cNvPr id="21" name="TextBox 20">
            <a:extLst>
              <a:ext uri="{FF2B5EF4-FFF2-40B4-BE49-F238E27FC236}">
                <a16:creationId xmlns:a16="http://schemas.microsoft.com/office/drawing/2014/main" id="{08645E26-63E2-42A9-9260-082FEA1B46A1}"/>
              </a:ext>
            </a:extLst>
          </p:cNvPr>
          <p:cNvSpPr txBox="1"/>
          <p:nvPr/>
        </p:nvSpPr>
        <p:spPr>
          <a:xfrm>
            <a:off x="6742132" y="2348608"/>
            <a:ext cx="4625190" cy="400110"/>
          </a:xfrm>
          <a:prstGeom prst="rect">
            <a:avLst/>
          </a:prstGeom>
          <a:noFill/>
        </p:spPr>
        <p:txBody>
          <a:bodyPr wrap="square" rtlCol="0">
            <a:spAutoFit/>
          </a:bodyPr>
          <a:lstStyle/>
          <a:p>
            <a:r>
              <a:rPr lang="en-GB" sz="2000" b="1" i="1" dirty="0">
                <a:solidFill>
                  <a:schemeClr val="accent5">
                    <a:lumMod val="50000"/>
                  </a:schemeClr>
                </a:solidFill>
              </a:rPr>
              <a:t>You (all) </a:t>
            </a:r>
            <a:r>
              <a:rPr lang="en-GB" sz="2000" i="1" dirty="0">
                <a:solidFill>
                  <a:schemeClr val="accent5">
                    <a:lumMod val="50000"/>
                  </a:schemeClr>
                </a:solidFill>
              </a:rPr>
              <a:t>give</a:t>
            </a:r>
            <a:r>
              <a:rPr lang="en-GB" sz="2000" b="1" i="1" dirty="0">
                <a:solidFill>
                  <a:schemeClr val="accent5">
                    <a:lumMod val="50000"/>
                  </a:schemeClr>
                </a:solidFill>
              </a:rPr>
              <a:t> the money.</a:t>
            </a:r>
            <a:endParaRPr lang="en-GB" sz="2000" i="1" dirty="0">
              <a:solidFill>
                <a:schemeClr val="accent5">
                  <a:lumMod val="50000"/>
                </a:schemeClr>
              </a:solidFill>
            </a:endParaRPr>
          </a:p>
        </p:txBody>
      </p:sp>
      <p:sp>
        <p:nvSpPr>
          <p:cNvPr id="22" name="TextBox 21">
            <a:extLst>
              <a:ext uri="{FF2B5EF4-FFF2-40B4-BE49-F238E27FC236}">
                <a16:creationId xmlns:a16="http://schemas.microsoft.com/office/drawing/2014/main" id="{F4C855B3-F35D-4EDD-835D-28B841406E7E}"/>
              </a:ext>
            </a:extLst>
          </p:cNvPr>
          <p:cNvSpPr txBox="1"/>
          <p:nvPr/>
        </p:nvSpPr>
        <p:spPr>
          <a:xfrm>
            <a:off x="6705341" y="3610115"/>
            <a:ext cx="4597346" cy="400110"/>
          </a:xfrm>
          <a:prstGeom prst="rect">
            <a:avLst/>
          </a:prstGeom>
          <a:noFill/>
        </p:spPr>
        <p:txBody>
          <a:bodyPr wrap="square" rtlCol="0">
            <a:spAutoFit/>
          </a:bodyPr>
          <a:lstStyle/>
          <a:p>
            <a:r>
              <a:rPr lang="en-GB" sz="2000" b="1" i="1" dirty="0">
                <a:solidFill>
                  <a:schemeClr val="accent5">
                    <a:lumMod val="50000"/>
                  </a:schemeClr>
                </a:solidFill>
              </a:rPr>
              <a:t>We </a:t>
            </a:r>
            <a:r>
              <a:rPr lang="en-GB" sz="2000" i="1" dirty="0">
                <a:solidFill>
                  <a:schemeClr val="accent5">
                    <a:lumMod val="50000"/>
                  </a:schemeClr>
                </a:solidFill>
              </a:rPr>
              <a:t>help </a:t>
            </a:r>
            <a:r>
              <a:rPr lang="en-GB" sz="2000" b="1" i="1" dirty="0">
                <a:solidFill>
                  <a:schemeClr val="accent5">
                    <a:lumMod val="50000"/>
                  </a:schemeClr>
                </a:solidFill>
              </a:rPr>
              <a:t>the man.</a:t>
            </a:r>
            <a:endParaRPr lang="en-GB" sz="2000" i="1" dirty="0">
              <a:solidFill>
                <a:schemeClr val="accent5">
                  <a:lumMod val="50000"/>
                </a:schemeClr>
              </a:solidFill>
            </a:endParaRPr>
          </a:p>
        </p:txBody>
      </p:sp>
      <p:sp>
        <p:nvSpPr>
          <p:cNvPr id="24" name="Rounded Rectangular Callout 64">
            <a:extLst>
              <a:ext uri="{FF2B5EF4-FFF2-40B4-BE49-F238E27FC236}">
                <a16:creationId xmlns:a16="http://schemas.microsoft.com/office/drawing/2014/main" id="{3953E7FF-D375-44E1-9417-202E575BAAD9}"/>
              </a:ext>
            </a:extLst>
          </p:cNvPr>
          <p:cNvSpPr/>
          <p:nvPr/>
        </p:nvSpPr>
        <p:spPr>
          <a:xfrm>
            <a:off x="7417246" y="2830528"/>
            <a:ext cx="3423134" cy="790811"/>
          </a:xfrm>
          <a:prstGeom prst="wedgeRoundRectCallout">
            <a:avLst>
              <a:gd name="adj1" fmla="val -80042"/>
              <a:gd name="adj2" fmla="val 6166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If it helps, think:</a:t>
            </a:r>
            <a:br>
              <a:rPr lang="en-GB" sz="2000" dirty="0"/>
            </a:br>
            <a:r>
              <a:rPr lang="en-GB" sz="2000" i="1" dirty="0"/>
              <a:t>We </a:t>
            </a:r>
            <a:r>
              <a:rPr lang="en-GB" sz="2000" b="1" i="1" dirty="0"/>
              <a:t>give help to </a:t>
            </a:r>
            <a:r>
              <a:rPr lang="en-GB" sz="2000" i="1" dirty="0"/>
              <a:t>the man.</a:t>
            </a:r>
          </a:p>
        </p:txBody>
      </p:sp>
      <p:sp>
        <p:nvSpPr>
          <p:cNvPr id="25" name="TextBox 24">
            <a:extLst>
              <a:ext uri="{FF2B5EF4-FFF2-40B4-BE49-F238E27FC236}">
                <a16:creationId xmlns:a16="http://schemas.microsoft.com/office/drawing/2014/main" id="{415E6859-1308-46C4-B299-E5031499AF13}"/>
              </a:ext>
            </a:extLst>
          </p:cNvPr>
          <p:cNvSpPr txBox="1"/>
          <p:nvPr/>
        </p:nvSpPr>
        <p:spPr>
          <a:xfrm>
            <a:off x="162862" y="3066713"/>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26" name="TextBox 25">
            <a:extLst>
              <a:ext uri="{FF2B5EF4-FFF2-40B4-BE49-F238E27FC236}">
                <a16:creationId xmlns:a16="http://schemas.microsoft.com/office/drawing/2014/main" id="{B5E7C6F6-5F73-4AE1-8572-3E2273404AD7}"/>
              </a:ext>
            </a:extLst>
          </p:cNvPr>
          <p:cNvSpPr txBox="1"/>
          <p:nvPr/>
        </p:nvSpPr>
        <p:spPr>
          <a:xfrm>
            <a:off x="2551886" y="306671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27" name="TextBox 26">
            <a:extLst>
              <a:ext uri="{FF2B5EF4-FFF2-40B4-BE49-F238E27FC236}">
                <a16:creationId xmlns:a16="http://schemas.microsoft.com/office/drawing/2014/main" id="{C2678697-EAA8-4069-8B35-60A524A1E00C}"/>
              </a:ext>
            </a:extLst>
          </p:cNvPr>
          <p:cNvSpPr txBox="1"/>
          <p:nvPr/>
        </p:nvSpPr>
        <p:spPr>
          <a:xfrm>
            <a:off x="4914929" y="2850350"/>
            <a:ext cx="1827203" cy="707886"/>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INDIRECT OBJECT</a:t>
            </a:r>
          </a:p>
        </p:txBody>
      </p:sp>
      <p:sp>
        <p:nvSpPr>
          <p:cNvPr id="28" name="TextBox 27">
            <a:extLst>
              <a:ext uri="{FF2B5EF4-FFF2-40B4-BE49-F238E27FC236}">
                <a16:creationId xmlns:a16="http://schemas.microsoft.com/office/drawing/2014/main" id="{478B7E34-0C01-48CD-85BB-8B38A454B0D1}"/>
              </a:ext>
            </a:extLst>
          </p:cNvPr>
          <p:cNvSpPr txBox="1"/>
          <p:nvPr/>
        </p:nvSpPr>
        <p:spPr>
          <a:xfrm>
            <a:off x="138145" y="4983267"/>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29" name="TextBox 28">
            <a:extLst>
              <a:ext uri="{FF2B5EF4-FFF2-40B4-BE49-F238E27FC236}">
                <a16:creationId xmlns:a16="http://schemas.microsoft.com/office/drawing/2014/main" id="{E85B2CFB-27AB-45C9-A170-FC1067248BB5}"/>
              </a:ext>
            </a:extLst>
          </p:cNvPr>
          <p:cNvSpPr txBox="1"/>
          <p:nvPr/>
        </p:nvSpPr>
        <p:spPr>
          <a:xfrm>
            <a:off x="2527169" y="4983267"/>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30" name="TextBox 29">
            <a:extLst>
              <a:ext uri="{FF2B5EF4-FFF2-40B4-BE49-F238E27FC236}">
                <a16:creationId xmlns:a16="http://schemas.microsoft.com/office/drawing/2014/main" id="{A0CEA20D-204A-40B4-850F-71554A00E3F3}"/>
              </a:ext>
            </a:extLst>
          </p:cNvPr>
          <p:cNvSpPr txBox="1"/>
          <p:nvPr/>
        </p:nvSpPr>
        <p:spPr>
          <a:xfrm>
            <a:off x="7076346" y="4829379"/>
            <a:ext cx="1851920" cy="707886"/>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DIRECT OBJECT</a:t>
            </a:r>
          </a:p>
        </p:txBody>
      </p:sp>
      <p:sp>
        <p:nvSpPr>
          <p:cNvPr id="31" name="Rectangle 30">
            <a:extLst>
              <a:ext uri="{FF2B5EF4-FFF2-40B4-BE49-F238E27FC236}">
                <a16:creationId xmlns:a16="http://schemas.microsoft.com/office/drawing/2014/main" id="{54ED33AA-3BDA-417D-AF76-9DEBBAE3089C}"/>
              </a:ext>
            </a:extLst>
          </p:cNvPr>
          <p:cNvSpPr/>
          <p:nvPr/>
        </p:nvSpPr>
        <p:spPr>
          <a:xfrm>
            <a:off x="138143" y="5626477"/>
            <a:ext cx="8790123"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B4C864C8-907B-4485-A6D5-5DB49EACA126}"/>
              </a:ext>
            </a:extLst>
          </p:cNvPr>
          <p:cNvSpPr txBox="1"/>
          <p:nvPr/>
        </p:nvSpPr>
        <p:spPr>
          <a:xfrm>
            <a:off x="138144" y="5647112"/>
            <a:ext cx="1784551" cy="400110"/>
          </a:xfrm>
          <a:prstGeom prst="rect">
            <a:avLst/>
          </a:prstGeom>
          <a:noFill/>
        </p:spPr>
        <p:txBody>
          <a:bodyPr wrap="square" rtlCol="0">
            <a:spAutoFit/>
          </a:bodyPr>
          <a:lstStyle/>
          <a:p>
            <a:pPr algn="ctr"/>
            <a:r>
              <a:rPr lang="en-GB" sz="2000" b="1" dirty="0" err="1">
                <a:solidFill>
                  <a:schemeClr val="accent5">
                    <a:lumMod val="50000"/>
                  </a:schemeClr>
                </a:solidFill>
              </a:rPr>
              <a:t>Ihr</a:t>
            </a:r>
            <a:endParaRPr lang="en-GB" sz="2000" b="1" dirty="0">
              <a:solidFill>
                <a:schemeClr val="accent5">
                  <a:lumMod val="50000"/>
                </a:schemeClr>
              </a:solidFill>
            </a:endParaRPr>
          </a:p>
        </p:txBody>
      </p:sp>
      <p:sp>
        <p:nvSpPr>
          <p:cNvPr id="33" name="TextBox 32">
            <a:extLst>
              <a:ext uri="{FF2B5EF4-FFF2-40B4-BE49-F238E27FC236}">
                <a16:creationId xmlns:a16="http://schemas.microsoft.com/office/drawing/2014/main" id="{9662422F-794E-4ED4-8405-B41610FF7472}"/>
              </a:ext>
            </a:extLst>
          </p:cNvPr>
          <p:cNvSpPr txBox="1"/>
          <p:nvPr/>
        </p:nvSpPr>
        <p:spPr>
          <a:xfrm>
            <a:off x="2486617" y="5630036"/>
            <a:ext cx="1866364" cy="400110"/>
          </a:xfrm>
          <a:prstGeom prst="rect">
            <a:avLst/>
          </a:prstGeom>
          <a:noFill/>
        </p:spPr>
        <p:txBody>
          <a:bodyPr wrap="square" rtlCol="0">
            <a:spAutoFit/>
          </a:bodyPr>
          <a:lstStyle/>
          <a:p>
            <a:pPr algn="ctr"/>
            <a:r>
              <a:rPr lang="en-GB" sz="2000" dirty="0" err="1">
                <a:solidFill>
                  <a:schemeClr val="accent5">
                    <a:lumMod val="50000"/>
                  </a:schemeClr>
                </a:solidFill>
              </a:rPr>
              <a:t>gebt</a:t>
            </a:r>
            <a:endParaRPr lang="en-GB" sz="2000" dirty="0">
              <a:solidFill>
                <a:schemeClr val="accent5">
                  <a:lumMod val="50000"/>
                </a:schemeClr>
              </a:solidFill>
            </a:endParaRPr>
          </a:p>
        </p:txBody>
      </p:sp>
      <p:sp>
        <p:nvSpPr>
          <p:cNvPr id="34" name="TextBox 33">
            <a:extLst>
              <a:ext uri="{FF2B5EF4-FFF2-40B4-BE49-F238E27FC236}">
                <a16:creationId xmlns:a16="http://schemas.microsoft.com/office/drawing/2014/main" id="{FDDABA87-7FF1-4DA3-B869-E10CAA93C583}"/>
              </a:ext>
            </a:extLst>
          </p:cNvPr>
          <p:cNvSpPr txBox="1"/>
          <p:nvPr/>
        </p:nvSpPr>
        <p:spPr>
          <a:xfrm>
            <a:off x="6847150" y="5628163"/>
            <a:ext cx="2275826" cy="400110"/>
          </a:xfrm>
          <a:prstGeom prst="rect">
            <a:avLst/>
          </a:prstGeom>
          <a:noFill/>
        </p:spPr>
        <p:txBody>
          <a:bodyPr wrap="square" rtlCol="0">
            <a:spAutoFit/>
          </a:bodyPr>
          <a:lstStyle/>
          <a:p>
            <a:pPr algn="ctr"/>
            <a:r>
              <a:rPr lang="en-GB" sz="2000" b="1" dirty="0">
                <a:solidFill>
                  <a:schemeClr val="accent5">
                    <a:lumMod val="50000"/>
                  </a:schemeClr>
                </a:solidFill>
              </a:rPr>
              <a:t>das Geld.</a:t>
            </a:r>
          </a:p>
        </p:txBody>
      </p:sp>
      <p:sp>
        <p:nvSpPr>
          <p:cNvPr id="35" name="TextBox 34">
            <a:extLst>
              <a:ext uri="{FF2B5EF4-FFF2-40B4-BE49-F238E27FC236}">
                <a16:creationId xmlns:a16="http://schemas.microsoft.com/office/drawing/2014/main" id="{2A3E7173-5D27-4B01-BA7E-0DE253C7E628}"/>
              </a:ext>
            </a:extLst>
          </p:cNvPr>
          <p:cNvSpPr txBox="1"/>
          <p:nvPr/>
        </p:nvSpPr>
        <p:spPr>
          <a:xfrm>
            <a:off x="563038" y="5992155"/>
            <a:ext cx="8297684" cy="400110"/>
          </a:xfrm>
          <a:prstGeom prst="rect">
            <a:avLst/>
          </a:prstGeom>
          <a:noFill/>
        </p:spPr>
        <p:txBody>
          <a:bodyPr wrap="square" rtlCol="0">
            <a:spAutoFit/>
          </a:bodyPr>
          <a:lstStyle/>
          <a:p>
            <a:r>
              <a:rPr lang="en-GB" sz="2000" b="1" i="1" dirty="0">
                <a:solidFill>
                  <a:schemeClr val="accent5">
                    <a:lumMod val="50000"/>
                  </a:schemeClr>
                </a:solidFill>
              </a:rPr>
              <a:t>You (all)                   </a:t>
            </a:r>
            <a:r>
              <a:rPr lang="en-GB" sz="2000" i="1" dirty="0">
                <a:solidFill>
                  <a:schemeClr val="accent5">
                    <a:lumMod val="50000"/>
                  </a:schemeClr>
                </a:solidFill>
              </a:rPr>
              <a:t>give</a:t>
            </a:r>
            <a:r>
              <a:rPr lang="en-GB" sz="2000" b="1" i="1" dirty="0">
                <a:solidFill>
                  <a:schemeClr val="accent5">
                    <a:lumMod val="50000"/>
                  </a:schemeClr>
                </a:solidFill>
              </a:rPr>
              <a:t>                    (to) the man          the money.</a:t>
            </a:r>
            <a:endParaRPr lang="en-GB" sz="2000" i="1" dirty="0">
              <a:solidFill>
                <a:schemeClr val="accent5">
                  <a:lumMod val="50000"/>
                </a:schemeClr>
              </a:solidFill>
            </a:endParaRPr>
          </a:p>
        </p:txBody>
      </p:sp>
      <p:sp>
        <p:nvSpPr>
          <p:cNvPr id="36" name="TextBox 35">
            <a:extLst>
              <a:ext uri="{FF2B5EF4-FFF2-40B4-BE49-F238E27FC236}">
                <a16:creationId xmlns:a16="http://schemas.microsoft.com/office/drawing/2014/main" id="{797435BA-A080-4890-9B88-27F38A52F3A8}"/>
              </a:ext>
            </a:extLst>
          </p:cNvPr>
          <p:cNvSpPr txBox="1"/>
          <p:nvPr/>
        </p:nvSpPr>
        <p:spPr>
          <a:xfrm>
            <a:off x="4928110" y="4818603"/>
            <a:ext cx="1827203" cy="707886"/>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INDIRECT OBJECT</a:t>
            </a:r>
          </a:p>
        </p:txBody>
      </p:sp>
      <p:sp>
        <p:nvSpPr>
          <p:cNvPr id="37" name="TextBox 36">
            <a:extLst>
              <a:ext uri="{FF2B5EF4-FFF2-40B4-BE49-F238E27FC236}">
                <a16:creationId xmlns:a16="http://schemas.microsoft.com/office/drawing/2014/main" id="{7BD5C287-67E7-4B06-827E-5B238C5D693B}"/>
              </a:ext>
            </a:extLst>
          </p:cNvPr>
          <p:cNvSpPr txBox="1"/>
          <p:nvPr/>
        </p:nvSpPr>
        <p:spPr>
          <a:xfrm>
            <a:off x="4654230" y="5647112"/>
            <a:ext cx="2348599" cy="400110"/>
          </a:xfrm>
          <a:prstGeom prst="rect">
            <a:avLst/>
          </a:prstGeom>
          <a:noFill/>
        </p:spPr>
        <p:txBody>
          <a:bodyPr wrap="square" rtlCol="0">
            <a:spAutoFit/>
          </a:bodyPr>
          <a:lstStyle/>
          <a:p>
            <a:pPr algn="ctr"/>
            <a:r>
              <a:rPr lang="en-GB" sz="2000" b="1" dirty="0" err="1">
                <a:solidFill>
                  <a:schemeClr val="accent5">
                    <a:lumMod val="50000"/>
                  </a:schemeClr>
                </a:solidFill>
              </a:rPr>
              <a:t>dem</a:t>
            </a:r>
            <a:r>
              <a:rPr lang="en-GB" sz="2000" b="1" dirty="0">
                <a:solidFill>
                  <a:schemeClr val="accent5">
                    <a:lumMod val="50000"/>
                  </a:schemeClr>
                </a:solidFill>
              </a:rPr>
              <a:t> Mann</a:t>
            </a:r>
          </a:p>
        </p:txBody>
      </p:sp>
      <p:sp>
        <p:nvSpPr>
          <p:cNvPr id="38" name="Rounded Rectangular Callout 64">
            <a:extLst>
              <a:ext uri="{FF2B5EF4-FFF2-40B4-BE49-F238E27FC236}">
                <a16:creationId xmlns:a16="http://schemas.microsoft.com/office/drawing/2014/main" id="{D75652C3-2857-44FD-A85C-67F7A172E3A6}"/>
              </a:ext>
            </a:extLst>
          </p:cNvPr>
          <p:cNvSpPr/>
          <p:nvPr/>
        </p:nvSpPr>
        <p:spPr>
          <a:xfrm>
            <a:off x="9054727" y="4692519"/>
            <a:ext cx="2999128" cy="1499691"/>
          </a:xfrm>
          <a:prstGeom prst="wedgeRoundRectCallout">
            <a:avLst>
              <a:gd name="adj1" fmla="val -58310"/>
              <a:gd name="adj2" fmla="val 21359"/>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Compare:</a:t>
            </a:r>
            <a:br>
              <a:rPr lang="en-GB" sz="2000" dirty="0"/>
            </a:br>
            <a:r>
              <a:rPr lang="en-GB" sz="2000" dirty="0"/>
              <a:t>1. We give the man the money.</a:t>
            </a:r>
            <a:br>
              <a:rPr lang="en-GB" sz="2000" dirty="0"/>
            </a:br>
            <a:r>
              <a:rPr lang="en-GB" sz="2000" dirty="0"/>
              <a:t>2. We give the money to the man.</a:t>
            </a:r>
            <a:endParaRPr lang="en-GB" sz="2000" i="1" dirty="0"/>
          </a:p>
        </p:txBody>
      </p:sp>
    </p:spTree>
    <p:extLst>
      <p:ext uri="{BB962C8B-B14F-4D97-AF65-F5344CB8AC3E}">
        <p14:creationId xmlns:p14="http://schemas.microsoft.com/office/powerpoint/2010/main" val="59739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p:bldP spid="15" grpId="0"/>
      <p:bldP spid="16" grpId="0"/>
      <p:bldP spid="17" grpId="0" animBg="1"/>
      <p:bldP spid="18" grpId="0"/>
      <p:bldP spid="19" grpId="0"/>
      <p:bldP spid="20" grpId="0"/>
      <p:bldP spid="21" grpId="0"/>
      <p:bldP spid="22" grpId="0"/>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animBg="1"/>
      <p:bldP spid="37" grpId="0"/>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730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Wir </a:t>
            </a:r>
            <a:r>
              <a:rPr lang="en-GB" sz="3600" b="1" dirty="0" err="1">
                <a:solidFill>
                  <a:schemeClr val="bg1"/>
                </a:solidFill>
              </a:rPr>
              <a:t>wollen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126525" y="416538"/>
            <a:ext cx="5494067" cy="1200329"/>
          </a:xfrm>
          <a:prstGeom prst="rect">
            <a:avLst/>
          </a:prstGeom>
          <a:noFill/>
        </p:spPr>
        <p:txBody>
          <a:bodyPr wrap="square" rtlCol="0">
            <a:spAutoFit/>
          </a:bodyPr>
          <a:lstStyle/>
          <a:p>
            <a:r>
              <a:rPr lang="de-DE" sz="2400" dirty="0">
                <a:solidFill>
                  <a:schemeClr val="accent5">
                    <a:lumMod val="50000"/>
                  </a:schemeClr>
                </a:solidFill>
              </a:rPr>
              <a:t>Wer sagt es?</a:t>
            </a:r>
          </a:p>
          <a:p>
            <a:r>
              <a:rPr lang="de-DE" sz="2400" dirty="0">
                <a:solidFill>
                  <a:schemeClr val="accent5">
                    <a:lumMod val="50000"/>
                  </a:schemeClr>
                </a:solidFill>
              </a:rPr>
              <a:t>Diener oder Königstochter?</a:t>
            </a:r>
            <a:br>
              <a:rPr lang="de-DE" sz="2400" dirty="0">
                <a:solidFill>
                  <a:schemeClr val="accent5">
                    <a:lumMod val="50000"/>
                  </a:schemeClr>
                </a:solidFill>
              </a:rPr>
            </a:br>
            <a:r>
              <a:rPr lang="de-DE" sz="2400" dirty="0">
                <a:solidFill>
                  <a:schemeClr val="accent5">
                    <a:lumMod val="50000"/>
                  </a:schemeClr>
                </a:solidFill>
              </a:rPr>
              <a:t>Wer bekommt was vom König?</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343269691"/>
              </p:ext>
            </p:extLst>
          </p:nvPr>
        </p:nvGraphicFramePr>
        <p:xfrm>
          <a:off x="3676131" y="1720753"/>
          <a:ext cx="8109378" cy="4473603"/>
        </p:xfrm>
        <a:graphic>
          <a:graphicData uri="http://schemas.openxmlformats.org/drawingml/2006/table">
            <a:tbl>
              <a:tblPr firstRow="1" bandRow="1">
                <a:tableStyleId>{00A15C55-8517-42AA-B614-E9B94910E393}</a:tableStyleId>
              </a:tblPr>
              <a:tblGrid>
                <a:gridCol w="578795">
                  <a:extLst>
                    <a:ext uri="{9D8B030D-6E8A-4147-A177-3AD203B41FA5}">
                      <a16:colId xmlns:a16="http://schemas.microsoft.com/office/drawing/2014/main" val="2607353726"/>
                    </a:ext>
                  </a:extLst>
                </a:gridCol>
                <a:gridCol w="1773608">
                  <a:extLst>
                    <a:ext uri="{9D8B030D-6E8A-4147-A177-3AD203B41FA5}">
                      <a16:colId xmlns:a16="http://schemas.microsoft.com/office/drawing/2014/main" val="4128092149"/>
                    </a:ext>
                  </a:extLst>
                </a:gridCol>
                <a:gridCol w="2324100">
                  <a:extLst>
                    <a:ext uri="{9D8B030D-6E8A-4147-A177-3AD203B41FA5}">
                      <a16:colId xmlns:a16="http://schemas.microsoft.com/office/drawing/2014/main" val="2609792770"/>
                    </a:ext>
                  </a:extLst>
                </a:gridCol>
                <a:gridCol w="3432875">
                  <a:extLst>
                    <a:ext uri="{9D8B030D-6E8A-4147-A177-3AD203B41FA5}">
                      <a16:colId xmlns:a16="http://schemas.microsoft.com/office/drawing/2014/main" val="2082336478"/>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Diener</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Königstochter</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Wer</a:t>
                      </a:r>
                      <a:r>
                        <a:rPr lang="en-GB" sz="2000" b="1" dirty="0"/>
                        <a:t> </a:t>
                      </a:r>
                      <a:r>
                        <a:rPr lang="en-GB" sz="2000" b="1" dirty="0" err="1"/>
                        <a:t>bekommt</a:t>
                      </a:r>
                      <a:r>
                        <a:rPr lang="en-GB" sz="2000" b="1" dirty="0"/>
                        <a:t> das?</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GB" sz="2000" dirty="0">
                          <a:solidFill>
                            <a:srgbClr val="115076"/>
                          </a:solidFill>
                        </a:rPr>
                        <a:t>Diener  |  </a:t>
                      </a:r>
                      <a:r>
                        <a:rPr lang="en-GB" sz="2000" dirty="0" err="1">
                          <a:solidFill>
                            <a:srgbClr val="115076"/>
                          </a:solidFill>
                        </a:rPr>
                        <a:t>Köchin</a:t>
                      </a:r>
                      <a:endParaRPr lang="en-GB" sz="20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GB" sz="2000" dirty="0">
                          <a:solidFill>
                            <a:srgbClr val="115076"/>
                          </a:solidFill>
                        </a:rPr>
                        <a:t>Sohn | </a:t>
                      </a:r>
                      <a:r>
                        <a:rPr lang="en-GB" sz="2000" dirty="0" err="1">
                          <a:solidFill>
                            <a:srgbClr val="115076"/>
                          </a:solidFill>
                        </a:rPr>
                        <a:t>Tochter</a:t>
                      </a:r>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GB" sz="2000" dirty="0" err="1">
                          <a:solidFill>
                            <a:srgbClr val="115076"/>
                          </a:solidFill>
                        </a:rPr>
                        <a:t>Putzfrau</a:t>
                      </a:r>
                      <a:r>
                        <a:rPr lang="en-GB" sz="2000" dirty="0">
                          <a:solidFill>
                            <a:srgbClr val="115076"/>
                          </a:solidFill>
                        </a:rPr>
                        <a:t> | Sohn</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GB" sz="2000" dirty="0" err="1">
                          <a:solidFill>
                            <a:srgbClr val="115076"/>
                          </a:solidFill>
                        </a:rPr>
                        <a:t>Kindern</a:t>
                      </a:r>
                      <a:r>
                        <a:rPr lang="en-GB" sz="2000" dirty="0">
                          <a:solidFill>
                            <a:srgbClr val="115076"/>
                          </a:solidFill>
                        </a:rPr>
                        <a:t> | </a:t>
                      </a:r>
                      <a:r>
                        <a:rPr lang="en-GB" sz="2000" dirty="0" err="1">
                          <a:solidFill>
                            <a:srgbClr val="115076"/>
                          </a:solidFill>
                        </a:rPr>
                        <a:t>Familie</a:t>
                      </a:r>
                      <a:endParaRPr lang="en-GB" sz="2000" dirty="0">
                        <a:solidFill>
                          <a:srgbClr val="115076"/>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GB" sz="2000" dirty="0" err="1">
                          <a:solidFill>
                            <a:srgbClr val="115076"/>
                          </a:solidFill>
                        </a:rPr>
                        <a:t>Köchin</a:t>
                      </a:r>
                      <a:r>
                        <a:rPr lang="en-GB" sz="2000" dirty="0">
                          <a:solidFill>
                            <a:srgbClr val="115076"/>
                          </a:solidFill>
                        </a:rPr>
                        <a:t> | </a:t>
                      </a:r>
                      <a:r>
                        <a:rPr lang="en-GB" sz="2000" dirty="0" err="1">
                          <a:solidFill>
                            <a:srgbClr val="115076"/>
                          </a:solidFill>
                        </a:rPr>
                        <a:t>Arbeitern</a:t>
                      </a:r>
                      <a:endParaRPr lang="en-GB" sz="2000"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Diener | </a:t>
                      </a:r>
                      <a:r>
                        <a:rPr lang="en-GB" sz="2000" dirty="0" err="1">
                          <a:solidFill>
                            <a:srgbClr val="115076"/>
                          </a:solidFill>
                        </a:rPr>
                        <a:t>Tochter</a:t>
                      </a:r>
                      <a:endParaRPr lang="en-GB" sz="2000" dirty="0">
                        <a:solidFill>
                          <a:srgbClr val="115076"/>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Familie</a:t>
                      </a:r>
                      <a:r>
                        <a:rPr lang="en-GB" sz="2000" dirty="0">
                          <a:solidFill>
                            <a:srgbClr val="115076"/>
                          </a:solidFill>
                        </a:rPr>
                        <a:t> | Diener</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GB" sz="2000" dirty="0" err="1">
                          <a:solidFill>
                            <a:srgbClr val="115076"/>
                          </a:solidFill>
                        </a:rPr>
                        <a:t>Königin</a:t>
                      </a:r>
                      <a:r>
                        <a:rPr lang="en-GB" sz="2000" dirty="0">
                          <a:solidFill>
                            <a:srgbClr val="115076"/>
                          </a:solidFill>
                        </a:rPr>
                        <a:t> | </a:t>
                      </a:r>
                      <a:r>
                        <a:rPr lang="en-GB" sz="2000" dirty="0" err="1">
                          <a:solidFill>
                            <a:srgbClr val="115076"/>
                          </a:solidFill>
                        </a:rPr>
                        <a:t>Krankenhaus</a:t>
                      </a:r>
                      <a:endParaRPr lang="en-GB" sz="2000" dirty="0">
                        <a:solidFill>
                          <a:srgbClr val="115076"/>
                        </a:solidFill>
                      </a:endParaRPr>
                    </a:p>
                  </a:txBody>
                  <a:tcPr anchor="ct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1.2 Slide 22 1b.wav"/>
            </a:hlinkClick>
            <a:extLst>
              <a:ext uri="{FF2B5EF4-FFF2-40B4-BE49-F238E27FC236}">
                <a16:creationId xmlns:a16="http://schemas.microsoft.com/office/drawing/2014/main" id="{3B418770-1E72-B240-9307-3BBF955557C6}"/>
              </a:ext>
            </a:extLst>
          </p:cNvPr>
          <p:cNvSpPr/>
          <p:nvPr/>
        </p:nvSpPr>
        <p:spPr>
          <a:xfrm>
            <a:off x="3748887" y="22746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915414" y="2257386"/>
            <a:ext cx="1701029" cy="36933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5" name="9.1.1.2 Slide 22 1.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2247" y="2343833"/>
            <a:ext cx="282522" cy="294294"/>
          </a:xfrm>
          <a:prstGeom prst="rect">
            <a:avLst/>
          </a:prstGeom>
        </p:spPr>
      </p:pic>
      <p:sp>
        <p:nvSpPr>
          <p:cNvPr id="11" name="Action Button: Custom 16">
            <a:hlinkClick r:id="" action="ppaction://noaction" highlightClick="1">
              <a:snd r:embed="rId7" name="9.1.1.2 Slide 22 2b.wav"/>
            </a:hlinkClick>
            <a:extLst>
              <a:ext uri="{FF2B5EF4-FFF2-40B4-BE49-F238E27FC236}">
                <a16:creationId xmlns:a16="http://schemas.microsoft.com/office/drawing/2014/main" id="{F18D09F0-0D24-5B4F-A26E-132DCCD8073A}"/>
              </a:ext>
            </a:extLst>
          </p:cNvPr>
          <p:cNvSpPr/>
          <p:nvPr/>
        </p:nvSpPr>
        <p:spPr>
          <a:xfrm>
            <a:off x="3748887" y="27473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8823307" y="2823622"/>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8" name="9.1.1.2 Slide 22 2.wav"/>
            </a:hlinkClic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4653" y="2837105"/>
            <a:ext cx="282522" cy="294294"/>
          </a:xfrm>
          <a:prstGeom prst="rect">
            <a:avLst/>
          </a:prstGeom>
        </p:spPr>
      </p:pic>
      <p:sp>
        <p:nvSpPr>
          <p:cNvPr id="14" name="Action Button: Custom 16">
            <a:hlinkClick r:id="" action="ppaction://noaction" highlightClick="1">
              <a:snd r:embed="rId9" name="9.1.1.2 Slide 22 3b.wav"/>
            </a:hlinkClick>
            <a:extLst>
              <a:ext uri="{FF2B5EF4-FFF2-40B4-BE49-F238E27FC236}">
                <a16:creationId xmlns:a16="http://schemas.microsoft.com/office/drawing/2014/main" id="{747EFDEF-0DCF-DB44-BBF0-27990DDE521B}"/>
              </a:ext>
            </a:extLst>
          </p:cNvPr>
          <p:cNvSpPr/>
          <p:nvPr/>
        </p:nvSpPr>
        <p:spPr>
          <a:xfrm>
            <a:off x="3746809" y="32580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014875" y="3361595"/>
            <a:ext cx="129330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0" name="9.1.1.2 Slide 22 3.wav"/>
            </a:hlinkClic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0265" y="3324062"/>
            <a:ext cx="282522" cy="294294"/>
          </a:xfrm>
          <a:prstGeom prst="rect">
            <a:avLst/>
          </a:prstGeom>
        </p:spPr>
      </p:pic>
      <p:sp>
        <p:nvSpPr>
          <p:cNvPr id="17" name="Action Button: Custom 16">
            <a:hlinkClick r:id="" action="ppaction://noaction" highlightClick="1">
              <a:snd r:embed="rId11" name="9.1.1.2 Slide 22 4b.wav"/>
            </a:hlinkClick>
            <a:extLst>
              <a:ext uri="{FF2B5EF4-FFF2-40B4-BE49-F238E27FC236}">
                <a16:creationId xmlns:a16="http://schemas.microsoft.com/office/drawing/2014/main" id="{408DED6B-8D00-7843-820C-3A35CED50594}"/>
              </a:ext>
            </a:extLst>
          </p:cNvPr>
          <p:cNvSpPr/>
          <p:nvPr/>
        </p:nvSpPr>
        <p:spPr>
          <a:xfrm>
            <a:off x="3746809" y="37401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074810" y="3801270"/>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2" name="9.1.1.2 Slide 22 4.wav"/>
            </a:hlinkClic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0609" y="3846186"/>
            <a:ext cx="282522" cy="294294"/>
          </a:xfrm>
          <a:prstGeom prst="rect">
            <a:avLst/>
          </a:prstGeom>
        </p:spPr>
      </p:pic>
      <p:sp>
        <p:nvSpPr>
          <p:cNvPr id="20" name="Action Button: Custom 16">
            <a:hlinkClick r:id="" action="ppaction://noaction" highlightClick="1">
              <a:snd r:embed="rId13" name="9.1.1.2 Slide 22 5b.wav"/>
            </a:hlinkClick>
            <a:extLst>
              <a:ext uri="{FF2B5EF4-FFF2-40B4-BE49-F238E27FC236}">
                <a16:creationId xmlns:a16="http://schemas.microsoft.com/office/drawing/2014/main" id="{25121CCC-82F7-F14F-B30E-8A5AD31BE634}"/>
              </a:ext>
            </a:extLst>
          </p:cNvPr>
          <p:cNvSpPr/>
          <p:nvPr/>
        </p:nvSpPr>
        <p:spPr>
          <a:xfrm>
            <a:off x="3746809" y="42577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778733" y="4337590"/>
            <a:ext cx="1580279"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4" name="9.1.1.2 Slide 22 5.wav"/>
            </a:hlinkClic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6700" y="4356774"/>
            <a:ext cx="282522" cy="294294"/>
          </a:xfrm>
          <a:prstGeom prst="rect">
            <a:avLst/>
          </a:prstGeom>
        </p:spPr>
      </p:pic>
      <p:sp>
        <p:nvSpPr>
          <p:cNvPr id="23" name="Action Button: Custom 16">
            <a:hlinkClick r:id="" action="ppaction://noaction" highlightClick="1">
              <a:snd r:embed="rId15" name="9.1.1.2 Slide 22 6b.wav"/>
            </a:hlinkClick>
            <a:extLst>
              <a:ext uri="{FF2B5EF4-FFF2-40B4-BE49-F238E27FC236}">
                <a16:creationId xmlns:a16="http://schemas.microsoft.com/office/drawing/2014/main" id="{DA5FAA28-0FFE-FD44-82BD-8BEA8CA05A2D}"/>
              </a:ext>
            </a:extLst>
          </p:cNvPr>
          <p:cNvSpPr/>
          <p:nvPr/>
        </p:nvSpPr>
        <p:spPr>
          <a:xfrm>
            <a:off x="3751603" y="47436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915414" y="4833307"/>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6" name="9.1.1.2 Slide 22 6.wav"/>
            </a:hlinkClic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4653" y="4840049"/>
            <a:ext cx="282522" cy="294294"/>
          </a:xfrm>
          <a:prstGeom prst="rect">
            <a:avLst/>
          </a:prstGeom>
        </p:spPr>
      </p:pic>
      <p:sp>
        <p:nvSpPr>
          <p:cNvPr id="26" name="Action Button: Custom 16">
            <a:hlinkClick r:id="" action="ppaction://noaction" highlightClick="1">
              <a:snd r:embed="rId17" name="9.1.1.2 Slide 22 7b.wav"/>
            </a:hlinkClick>
            <a:extLst>
              <a:ext uri="{FF2B5EF4-FFF2-40B4-BE49-F238E27FC236}">
                <a16:creationId xmlns:a16="http://schemas.microsoft.com/office/drawing/2014/main" id="{B941CF18-9FF3-084E-9E12-F82721CE7509}"/>
              </a:ext>
            </a:extLst>
          </p:cNvPr>
          <p:cNvSpPr/>
          <p:nvPr/>
        </p:nvSpPr>
        <p:spPr>
          <a:xfrm>
            <a:off x="3757003" y="525001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974013" y="5317377"/>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8" name="9.1.1.2 Slide 22 7.wav"/>
            </a:hlinkClick>
            <a:extLst>
              <a:ext uri="{FF2B5EF4-FFF2-40B4-BE49-F238E27FC236}">
                <a16:creationId xmlns:a16="http://schemas.microsoft.com/office/drawing/2014/main" id="{86E83B85-BDB0-D84C-8AB3-BE6BEEFCF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2247" y="5350078"/>
            <a:ext cx="282522" cy="294294"/>
          </a:xfrm>
          <a:prstGeom prst="rect">
            <a:avLst/>
          </a:prstGeom>
        </p:spPr>
      </p:pic>
      <p:sp>
        <p:nvSpPr>
          <p:cNvPr id="29" name="Action Button: Custom 16">
            <a:hlinkClick r:id="" action="ppaction://noaction" highlightClick="1">
              <a:snd r:embed="rId19" name="9.1.1.2 Slide 22 8b.wav"/>
            </a:hlinkClick>
            <a:extLst>
              <a:ext uri="{FF2B5EF4-FFF2-40B4-BE49-F238E27FC236}">
                <a16:creationId xmlns:a16="http://schemas.microsoft.com/office/drawing/2014/main" id="{13F9AB66-2DAB-A849-89C4-7AF59987F5A8}"/>
              </a:ext>
            </a:extLst>
          </p:cNvPr>
          <p:cNvSpPr/>
          <p:nvPr/>
        </p:nvSpPr>
        <p:spPr>
          <a:xfrm>
            <a:off x="3746809" y="5737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8485423" y="5833402"/>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0" name="9.1.1.2 Slide 22 8.wav"/>
            </a:hlinkClic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2247" y="5818633"/>
            <a:ext cx="282522" cy="294294"/>
          </a:xfrm>
          <a:prstGeom prst="rect">
            <a:avLst/>
          </a:prstGeom>
        </p:spPr>
      </p:pic>
      <p:pic>
        <p:nvPicPr>
          <p:cNvPr id="35" name="Picture 34" descr="A picture containing vector graphics&#10;&#10;Description automatically generated">
            <a:extLst>
              <a:ext uri="{FF2B5EF4-FFF2-40B4-BE49-F238E27FC236}">
                <a16:creationId xmlns:a16="http://schemas.microsoft.com/office/drawing/2014/main" id="{299C330B-258F-4B6F-9200-4E27B46672F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8620592" y="125549"/>
            <a:ext cx="949358" cy="1303886"/>
          </a:xfrm>
          <a:prstGeom prst="rect">
            <a:avLst/>
          </a:prstGeom>
        </p:spPr>
      </p:pic>
      <p:sp>
        <p:nvSpPr>
          <p:cNvPr id="36" name="Speech Bubble: Rectangle with Corners Rounded 35">
            <a:extLst>
              <a:ext uri="{FF2B5EF4-FFF2-40B4-BE49-F238E27FC236}">
                <a16:creationId xmlns:a16="http://schemas.microsoft.com/office/drawing/2014/main" id="{F4DB96F2-9A09-448F-8129-21BFD8044FB7}"/>
              </a:ext>
            </a:extLst>
          </p:cNvPr>
          <p:cNvSpPr/>
          <p:nvPr/>
        </p:nvSpPr>
        <p:spPr>
          <a:xfrm>
            <a:off x="6268918" y="108586"/>
            <a:ext cx="2337397" cy="596728"/>
          </a:xfrm>
          <a:prstGeom prst="wedgeRoundRectCallout">
            <a:avLst>
              <a:gd name="adj1" fmla="val 60714"/>
              <a:gd name="adj2" fmla="val 38620"/>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latin typeface="Century Gothic" panose="020F0302020204030204"/>
              </a:rPr>
              <a:t>I</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US" sz="2000" dirty="0">
                <a:solidFill>
                  <a:srgbClr val="115076"/>
                </a:solidFill>
                <a:latin typeface="Century Gothic" panose="020F0302020204030204"/>
              </a:rPr>
              <a:t>ha</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be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laaaaange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Liste</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050" name="Picture 2" descr="Castle, Palace, Chateau, Fortress, Watchtowers, Lookout">
            <a:extLst>
              <a:ext uri="{FF2B5EF4-FFF2-40B4-BE49-F238E27FC236}">
                <a16:creationId xmlns:a16="http://schemas.microsoft.com/office/drawing/2014/main" id="{712F368A-386C-428E-BB40-D018F652C21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8935" y="2773947"/>
            <a:ext cx="2654662" cy="24790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toy, doll&#10;&#10;Description automatically generated">
            <a:extLst>
              <a:ext uri="{FF2B5EF4-FFF2-40B4-BE49-F238E27FC236}">
                <a16:creationId xmlns:a16="http://schemas.microsoft.com/office/drawing/2014/main" id="{2785EE04-BB70-40CB-8E61-C35EB922A17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99350" y="347908"/>
            <a:ext cx="606611" cy="1201954"/>
          </a:xfrm>
          <a:prstGeom prst="rect">
            <a:avLst/>
          </a:prstGeom>
        </p:spPr>
      </p:pic>
      <p:sp>
        <p:nvSpPr>
          <p:cNvPr id="39" name="Speech Bubble: Rectangle with Corners Rounded 38">
            <a:extLst>
              <a:ext uri="{FF2B5EF4-FFF2-40B4-BE49-F238E27FC236}">
                <a16:creationId xmlns:a16="http://schemas.microsoft.com/office/drawing/2014/main" id="{53C2FDCC-FF64-469D-B9A6-F2DAED216105}"/>
              </a:ext>
            </a:extLst>
          </p:cNvPr>
          <p:cNvSpPr/>
          <p:nvPr/>
        </p:nvSpPr>
        <p:spPr>
          <a:xfrm>
            <a:off x="10602086" y="737484"/>
            <a:ext cx="1505808" cy="893750"/>
          </a:xfrm>
          <a:prstGeom prst="wedgeRoundRectCallout">
            <a:avLst>
              <a:gd name="adj1" fmla="val -74605"/>
              <a:gd name="adj2" fmla="val -47828"/>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Hier</a:t>
            </a: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 muss</a:t>
            </a:r>
            <a:r>
              <a:rPr kumimoji="0" lang="en-US" sz="2000" b="0" i="0" u="none" strike="noStrike" kern="1200" cap="none" spc="0" normalizeH="0" noProof="0" dirty="0">
                <a:ln>
                  <a:noFill/>
                </a:ln>
                <a:solidFill>
                  <a:srgbClr val="115076"/>
                </a:solidFill>
                <a:effectLst/>
                <a:uLnTx/>
                <a:uFillTx/>
                <a:latin typeface="Century Gothic" panose="020F0302020204030204"/>
                <a:ea typeface="+mn-ea"/>
                <a:cs typeface="+mn-cs"/>
              </a:rPr>
              <a:t> ich </a:t>
            </a:r>
            <a:r>
              <a:rPr kumimoji="0" lang="en-US" sz="2000" b="0" i="0" u="none" strike="noStrike" kern="1200" cap="none" spc="0" normalizeH="0" noProof="0" dirty="0" err="1">
                <a:ln>
                  <a:noFill/>
                </a:ln>
                <a:solidFill>
                  <a:srgbClr val="115076"/>
                </a:solidFill>
                <a:effectLst/>
                <a:uLnTx/>
                <a:uFillTx/>
                <a:latin typeface="Century Gothic" panose="020F0302020204030204"/>
                <a:ea typeface="+mn-ea"/>
                <a:cs typeface="+mn-cs"/>
              </a:rPr>
              <a:t>etwas</a:t>
            </a:r>
            <a:r>
              <a:rPr kumimoji="0" lang="en-US"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115076"/>
                </a:solidFill>
                <a:effectLst/>
                <a:uLnTx/>
                <a:uFillTx/>
                <a:latin typeface="Century Gothic" panose="020F0302020204030204"/>
                <a:ea typeface="+mn-ea"/>
                <a:cs typeface="+mn-cs"/>
              </a:rPr>
              <a:t>sagen</a:t>
            </a:r>
            <a:r>
              <a:rPr kumimoji="0" lang="en-US"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Rounded Rectangular Callout 64">
            <a:extLst>
              <a:ext uri="{FF2B5EF4-FFF2-40B4-BE49-F238E27FC236}">
                <a16:creationId xmlns:a16="http://schemas.microsoft.com/office/drawing/2014/main" id="{68842068-7E39-44FA-8754-92A9F75E2F93}"/>
              </a:ext>
            </a:extLst>
          </p:cNvPr>
          <p:cNvSpPr/>
          <p:nvPr/>
        </p:nvSpPr>
        <p:spPr>
          <a:xfrm>
            <a:off x="107750" y="1650265"/>
            <a:ext cx="2957519" cy="705961"/>
          </a:xfrm>
          <a:prstGeom prst="wedgeRoundRectCallout">
            <a:avLst>
              <a:gd name="adj1" fmla="val 58469"/>
              <a:gd name="adj2" fmla="val 2545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Diener – servant </a:t>
            </a:r>
            <a:br>
              <a:rPr lang="en-GB" sz="2000" dirty="0"/>
            </a:br>
            <a:r>
              <a:rPr lang="en-GB" sz="2000" dirty="0"/>
              <a:t>die </a:t>
            </a:r>
            <a:r>
              <a:rPr lang="en-GB" sz="2000" dirty="0" err="1"/>
              <a:t>Köchin</a:t>
            </a:r>
            <a:r>
              <a:rPr lang="en-GB" sz="2000" dirty="0"/>
              <a:t> – cook (f.)</a:t>
            </a:r>
            <a:endParaRPr lang="en-GB" sz="2000" i="1" dirty="0"/>
          </a:p>
        </p:txBody>
      </p:sp>
      <p:pic>
        <p:nvPicPr>
          <p:cNvPr id="41" name="Picture 40" descr="A picture containing toy&#10;&#10;Description automatically generated">
            <a:extLst>
              <a:ext uri="{FF2B5EF4-FFF2-40B4-BE49-F238E27FC236}">
                <a16:creationId xmlns:a16="http://schemas.microsoft.com/office/drawing/2014/main" id="{AADEEA26-8004-404C-ABE3-EA805DCCF7B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990955" y="4065217"/>
            <a:ext cx="950400" cy="1768185"/>
          </a:xfrm>
          <a:prstGeom prst="rect">
            <a:avLst/>
          </a:prstGeom>
        </p:spPr>
      </p:pic>
    </p:spTree>
    <p:extLst>
      <p:ext uri="{BB962C8B-B14F-4D97-AF65-F5344CB8AC3E}">
        <p14:creationId xmlns:p14="http://schemas.microsoft.com/office/powerpoint/2010/main" val="428952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5837BF6-9289-4652-8EFC-4E8B073354FF}"/>
              </a:ext>
            </a:extLst>
          </p:cNvPr>
          <p:cNvSpPr txBox="1"/>
          <p:nvPr/>
        </p:nvSpPr>
        <p:spPr>
          <a:xfrm>
            <a:off x="5721884" y="170893"/>
            <a:ext cx="6802989" cy="830997"/>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a:t>
            </a:r>
            <a:r>
              <a:rPr lang="en-US" sz="2400" dirty="0" err="1">
                <a:solidFill>
                  <a:schemeClr val="accent5">
                    <a:lumMod val="50000"/>
                  </a:schemeClr>
                </a:solidFill>
              </a:rPr>
              <a:t>vor</a:t>
            </a:r>
            <a:r>
              <a:rPr lang="en-US" sz="2400" dirty="0">
                <a:solidFill>
                  <a:schemeClr val="accent5">
                    <a:lumMod val="50000"/>
                  </a:schemeClr>
                </a:solidFill>
              </a:rPr>
              <a:t>*, </a:t>
            </a:r>
          </a:p>
          <a:p>
            <a:r>
              <a:rPr lang="en-US" sz="2400" dirty="0">
                <a:solidFill>
                  <a:schemeClr val="accent5">
                    <a:lumMod val="50000"/>
                  </a:schemeClr>
                </a:solidFill>
              </a:rPr>
              <a:t>Person B </a:t>
            </a:r>
            <a:r>
              <a:rPr lang="en-US" sz="2400" dirty="0" err="1">
                <a:solidFill>
                  <a:schemeClr val="accent5">
                    <a:lumMod val="50000"/>
                  </a:schemeClr>
                </a:solidFill>
              </a:rPr>
              <a:t>übersetzt</a:t>
            </a:r>
            <a:r>
              <a:rPr lang="en-US" sz="2400" dirty="0">
                <a:solidFill>
                  <a:schemeClr val="accent5">
                    <a:lumMod val="50000"/>
                  </a:schemeClr>
                </a:solidFill>
              </a:rPr>
              <a:t>* ins </a:t>
            </a:r>
            <a:r>
              <a:rPr lang="en-US" sz="2400" dirty="0" err="1">
                <a:solidFill>
                  <a:schemeClr val="accent5">
                    <a:lumMod val="50000"/>
                  </a:schemeClr>
                </a:solidFill>
              </a:rPr>
              <a:t>Englische</a:t>
            </a:r>
            <a:r>
              <a:rPr lang="en-US" sz="2400" dirty="0">
                <a:solidFill>
                  <a:schemeClr val="accent5">
                    <a:lumMod val="50000"/>
                  </a:schemeClr>
                </a:solidFill>
              </a:rPr>
              <a:t>. </a:t>
            </a:r>
          </a:p>
        </p:txBody>
      </p:sp>
      <p:pic>
        <p:nvPicPr>
          <p:cNvPr id="12" name="Picture 11" descr="A picture containing indoor&#10;&#10;Description automatically generated">
            <a:extLst>
              <a:ext uri="{FF2B5EF4-FFF2-40B4-BE49-F238E27FC236}">
                <a16:creationId xmlns:a16="http://schemas.microsoft.com/office/drawing/2014/main" id="{A673641B-2F1B-4A97-87AC-D4D53123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7" y="594964"/>
            <a:ext cx="7785604" cy="587506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47347" cy="869950"/>
          </a:xfrm>
          <a:prstGeom prst="rect">
            <a:avLst/>
          </a:prstGeom>
        </p:spPr>
      </p:pic>
      <p:sp>
        <p:nvSpPr>
          <p:cNvPr id="4" name="Title 3"/>
          <p:cNvSpPr>
            <a:spLocks noGrp="1"/>
          </p:cNvSpPr>
          <p:nvPr>
            <p:ph type="title"/>
          </p:nvPr>
        </p:nvSpPr>
        <p:spPr>
          <a:xfrm>
            <a:off x="0" y="294041"/>
            <a:ext cx="5438592" cy="707849"/>
          </a:xfrm>
        </p:spPr>
        <p:txBody>
          <a:bodyPr>
            <a:normAutofit fontScale="90000"/>
          </a:bodyPr>
          <a:lstStyle/>
          <a:p>
            <a:r>
              <a:rPr lang="en-GB" sz="3600" b="1" dirty="0">
                <a:solidFill>
                  <a:schemeClr val="bg1"/>
                </a:solidFill>
              </a:rPr>
              <a:t>Der Gast </a:t>
            </a:r>
            <a:r>
              <a:rPr lang="en-GB" sz="3600" b="1" dirty="0" err="1">
                <a:solidFill>
                  <a:schemeClr val="bg1"/>
                </a:solidFill>
              </a:rPr>
              <a:t>kommt</a:t>
            </a:r>
            <a:r>
              <a:rPr lang="en-GB" sz="3600" b="1" dirty="0">
                <a:solidFill>
                  <a:schemeClr val="bg1"/>
                </a:solidFill>
              </a:rPr>
              <a:t> an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1815" y="194045"/>
            <a:ext cx="25948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876375" y="1914798"/>
            <a:ext cx="6111558" cy="3346109"/>
          </a:xfrm>
          <a:prstGeom prst="rect">
            <a:avLst/>
          </a:prstGeom>
          <a:noFill/>
        </p:spPr>
        <p:txBody>
          <a:bodyPr wrap="square" rtlCol="0">
            <a:spAutoFit/>
          </a:bodyPr>
          <a:lstStyle/>
          <a:p>
            <a:pPr>
              <a:lnSpc>
                <a:spcPct val="150000"/>
              </a:lnSpc>
            </a:pPr>
            <a:r>
              <a:rPr lang="en-US" sz="2400" dirty="0">
                <a:solidFill>
                  <a:schemeClr val="accent5">
                    <a:lumMod val="50000"/>
                  </a:schemeClr>
                </a:solidFill>
              </a:rPr>
              <a:t>Alle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glücklich</a:t>
            </a:r>
            <a:r>
              <a:rPr lang="en-US" sz="2400" dirty="0">
                <a:solidFill>
                  <a:schemeClr val="accent5">
                    <a:lumMod val="50000"/>
                  </a:schemeClr>
                </a:solidFill>
              </a:rPr>
              <a:t>: Der Gast </a:t>
            </a:r>
            <a:r>
              <a:rPr lang="en-US" sz="2400" dirty="0" err="1">
                <a:solidFill>
                  <a:schemeClr val="accent5">
                    <a:lumMod val="50000"/>
                  </a:schemeClr>
                </a:solidFill>
              </a:rPr>
              <a:t>kommt</a:t>
            </a:r>
            <a:r>
              <a:rPr lang="en-US" sz="2400" dirty="0">
                <a:solidFill>
                  <a:schemeClr val="accent5">
                    <a:lumMod val="50000"/>
                  </a:schemeClr>
                </a:solidFill>
              </a:rPr>
              <a:t> an! Er </a:t>
            </a:r>
            <a:r>
              <a:rPr lang="en-US" sz="2400" dirty="0" err="1">
                <a:solidFill>
                  <a:schemeClr val="accent5">
                    <a:lumMod val="50000"/>
                  </a:schemeClr>
                </a:solidFill>
              </a:rPr>
              <a:t>steigt</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a:t>
            </a:r>
            <a:r>
              <a:rPr lang="en-US" sz="2400" dirty="0" err="1">
                <a:solidFill>
                  <a:schemeClr val="accent5">
                    <a:lumMod val="50000"/>
                  </a:schemeClr>
                </a:solidFill>
              </a:rPr>
              <a:t>einer</a:t>
            </a:r>
            <a:r>
              <a:rPr lang="en-US" sz="2400" dirty="0">
                <a:solidFill>
                  <a:schemeClr val="accent5">
                    <a:lumMod val="50000"/>
                  </a:schemeClr>
                </a:solidFill>
              </a:rPr>
              <a:t> </a:t>
            </a:r>
            <a:r>
              <a:rPr lang="en-US" sz="2400" dirty="0" err="1">
                <a:solidFill>
                  <a:schemeClr val="accent5">
                    <a:lumMod val="50000"/>
                  </a:schemeClr>
                </a:solidFill>
              </a:rPr>
              <a:t>Zeitmaschine</a:t>
            </a:r>
            <a:r>
              <a:rPr lang="en-US" sz="2400" dirty="0">
                <a:solidFill>
                  <a:schemeClr val="accent5">
                    <a:lumMod val="50000"/>
                  </a:schemeClr>
                </a:solidFill>
              </a:rPr>
              <a:t>! </a:t>
            </a:r>
            <a:br>
              <a:rPr lang="en-US" sz="2400" dirty="0">
                <a:solidFill>
                  <a:schemeClr val="accent5">
                    <a:lumMod val="50000"/>
                  </a:schemeClr>
                </a:solidFill>
              </a:rPr>
            </a:br>
            <a:r>
              <a:rPr lang="en-US" sz="2400" dirty="0" err="1">
                <a:solidFill>
                  <a:schemeClr val="accent5">
                    <a:lumMod val="50000"/>
                  </a:schemeClr>
                </a:solidFill>
              </a:rPr>
              <a:t>Woher</a:t>
            </a:r>
            <a:r>
              <a:rPr lang="en-US" sz="2400" dirty="0">
                <a:solidFill>
                  <a:schemeClr val="accent5">
                    <a:lumMod val="50000"/>
                  </a:schemeClr>
                </a:solidFill>
              </a:rPr>
              <a:t> </a:t>
            </a:r>
            <a:r>
              <a:rPr lang="en-US" sz="2400" dirty="0" err="1">
                <a:solidFill>
                  <a:schemeClr val="accent5">
                    <a:lumMod val="50000"/>
                  </a:schemeClr>
                </a:solidFill>
              </a:rPr>
              <a:t>kommt</a:t>
            </a:r>
            <a:r>
              <a:rPr lang="en-US" sz="2400" dirty="0">
                <a:solidFill>
                  <a:schemeClr val="accent5">
                    <a:lumMod val="50000"/>
                  </a:schemeClr>
                </a:solidFill>
              </a:rPr>
              <a:t> er? </a:t>
            </a:r>
            <a:r>
              <a:rPr lang="en-US" sz="2400" dirty="0" err="1">
                <a:solidFill>
                  <a:schemeClr val="accent5">
                    <a:lumMod val="50000"/>
                  </a:schemeClr>
                </a:solidFill>
              </a:rPr>
              <a:t>Aus</a:t>
            </a:r>
            <a:r>
              <a:rPr lang="en-US" sz="2400" dirty="0">
                <a:solidFill>
                  <a:schemeClr val="accent5">
                    <a:lumMod val="50000"/>
                  </a:schemeClr>
                </a:solidFill>
              </a:rPr>
              <a:t> der Zukunft*! Aber was?! Der Gast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eine</a:t>
            </a:r>
            <a:r>
              <a:rPr lang="en-US" sz="2400" dirty="0">
                <a:solidFill>
                  <a:schemeClr val="accent5">
                    <a:lumMod val="50000"/>
                  </a:schemeClr>
                </a:solidFill>
              </a:rPr>
              <a:t> Dame! </a:t>
            </a:r>
            <a:br>
              <a:rPr lang="en-US" sz="2400" dirty="0">
                <a:solidFill>
                  <a:schemeClr val="accent5">
                    <a:lumMod val="50000"/>
                  </a:schemeClr>
                </a:solidFill>
              </a:rPr>
            </a:br>
            <a:r>
              <a:rPr lang="en-US" sz="2400" dirty="0">
                <a:solidFill>
                  <a:schemeClr val="accent5">
                    <a:lumMod val="50000"/>
                  </a:schemeClr>
                </a:solidFill>
              </a:rPr>
              <a:t>Es </a:t>
            </a:r>
            <a:r>
              <a:rPr lang="en-US" sz="2400" dirty="0" err="1">
                <a:solidFill>
                  <a:schemeClr val="accent5">
                    <a:lumMod val="50000"/>
                  </a:schemeClr>
                </a:solidFill>
              </a:rPr>
              <a:t>ist</a:t>
            </a:r>
            <a:r>
              <a:rPr lang="en-US" sz="2400" dirty="0">
                <a:solidFill>
                  <a:schemeClr val="accent5">
                    <a:lumMod val="50000"/>
                  </a:schemeClr>
                </a:solidFill>
              </a:rPr>
              <a:t> die </a:t>
            </a:r>
            <a:r>
              <a:rPr lang="en-US" sz="2400" dirty="0" err="1">
                <a:solidFill>
                  <a:schemeClr val="accent5">
                    <a:lumMod val="50000"/>
                  </a:schemeClr>
                </a:solidFill>
              </a:rPr>
              <a:t>dritte</a:t>
            </a:r>
            <a:r>
              <a:rPr lang="en-US" sz="2400" dirty="0">
                <a:solidFill>
                  <a:schemeClr val="accent5">
                    <a:lumMod val="50000"/>
                  </a:schemeClr>
                </a:solidFill>
              </a:rPr>
              <a:t> </a:t>
            </a:r>
            <a:r>
              <a:rPr lang="en-US" sz="2400" dirty="0" err="1">
                <a:solidFill>
                  <a:schemeClr val="accent5">
                    <a:lumMod val="50000"/>
                  </a:schemeClr>
                </a:solidFill>
              </a:rPr>
              <a:t>Königstochter</a:t>
            </a:r>
            <a:r>
              <a:rPr lang="en-US" sz="2400" dirty="0">
                <a:solidFill>
                  <a:schemeClr val="accent5">
                    <a:lumMod val="50000"/>
                  </a:schemeClr>
                </a:solidFill>
              </a:rPr>
              <a:t> – </a:t>
            </a:r>
            <a:br>
              <a:rPr lang="en-US" sz="2400" dirty="0">
                <a:solidFill>
                  <a:schemeClr val="accent5">
                    <a:lumMod val="50000"/>
                  </a:schemeClr>
                </a:solidFill>
              </a:rPr>
            </a:b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tot!  UND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reich</a:t>
            </a:r>
            <a:r>
              <a:rPr lang="en-US" sz="2400" dirty="0">
                <a:solidFill>
                  <a:schemeClr val="accent5">
                    <a:lumMod val="50000"/>
                  </a:schemeClr>
                </a:solidFill>
              </a:rPr>
              <a:t>! </a:t>
            </a:r>
          </a:p>
        </p:txBody>
      </p:sp>
      <p:pic>
        <p:nvPicPr>
          <p:cNvPr id="11" name="Picture 10">
            <a:extLst>
              <a:ext uri="{FF2B5EF4-FFF2-40B4-BE49-F238E27FC236}">
                <a16:creationId xmlns:a16="http://schemas.microsoft.com/office/drawing/2014/main" id="{736E6325-C2C0-415F-917A-8E9C86DE9C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5219" y="752252"/>
            <a:ext cx="4106781" cy="4869323"/>
          </a:xfrm>
          <a:prstGeom prst="rect">
            <a:avLst/>
          </a:prstGeom>
        </p:spPr>
      </p:pic>
      <p:sp>
        <p:nvSpPr>
          <p:cNvPr id="14" name="TextBox 13">
            <a:extLst>
              <a:ext uri="{FF2B5EF4-FFF2-40B4-BE49-F238E27FC236}">
                <a16:creationId xmlns:a16="http://schemas.microsoft.com/office/drawing/2014/main" id="{1FA6767A-F8D0-4C94-896D-F188EDC33B5B}"/>
              </a:ext>
            </a:extLst>
          </p:cNvPr>
          <p:cNvSpPr txBox="1"/>
          <p:nvPr/>
        </p:nvSpPr>
        <p:spPr>
          <a:xfrm>
            <a:off x="8833736" y="5548030"/>
            <a:ext cx="2900752" cy="461665"/>
          </a:xfrm>
          <a:prstGeom prst="rect">
            <a:avLst/>
          </a:prstGeom>
          <a:no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Zeitmaschine</a:t>
            </a:r>
            <a:endParaRPr lang="en-US" sz="2400" dirty="0">
              <a:solidFill>
                <a:schemeClr val="accent5">
                  <a:lumMod val="50000"/>
                </a:schemeClr>
              </a:solidFill>
            </a:endParaRPr>
          </a:p>
        </p:txBody>
      </p:sp>
      <p:pic>
        <p:nvPicPr>
          <p:cNvPr id="3074" name="Picture 2" descr="Chest, Coins, Gold, Lock, Money, Pirate, Treasure">
            <a:extLst>
              <a:ext uri="{FF2B5EF4-FFF2-40B4-BE49-F238E27FC236}">
                <a16:creationId xmlns:a16="http://schemas.microsoft.com/office/drawing/2014/main" id="{C24AB1A1-5A8B-4E6E-925A-0298728333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0713" y="4618310"/>
            <a:ext cx="1802510" cy="1584624"/>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64">
            <a:extLst>
              <a:ext uri="{FF2B5EF4-FFF2-40B4-BE49-F238E27FC236}">
                <a16:creationId xmlns:a16="http://schemas.microsoft.com/office/drawing/2014/main" id="{354206D4-406F-40F9-A90E-899B959863B0}"/>
              </a:ext>
            </a:extLst>
          </p:cNvPr>
          <p:cNvSpPr/>
          <p:nvPr/>
        </p:nvSpPr>
        <p:spPr>
          <a:xfrm>
            <a:off x="150159" y="5644801"/>
            <a:ext cx="6279969" cy="762588"/>
          </a:xfrm>
          <a:prstGeom prst="wedgeRoundRectCallout">
            <a:avLst>
              <a:gd name="adj1" fmla="val -28492"/>
              <a:gd name="adj2" fmla="val -3251"/>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 </a:t>
            </a:r>
            <a:r>
              <a:rPr lang="en-GB" sz="2000" dirty="0" err="1"/>
              <a:t>vorlesen</a:t>
            </a:r>
            <a:r>
              <a:rPr lang="en-GB" sz="2000" dirty="0"/>
              <a:t> – read aloud; </a:t>
            </a:r>
            <a:r>
              <a:rPr lang="en-GB" sz="2000" dirty="0" err="1"/>
              <a:t>übersetzen</a:t>
            </a:r>
            <a:r>
              <a:rPr lang="en-GB" sz="2000" dirty="0"/>
              <a:t> – translate; </a:t>
            </a:r>
          </a:p>
          <a:p>
            <a:pPr algn="ctr"/>
            <a:r>
              <a:rPr lang="en-GB" sz="2000" dirty="0"/>
              <a:t>* die </a:t>
            </a:r>
            <a:r>
              <a:rPr lang="en-GB" sz="2000" dirty="0" err="1"/>
              <a:t>Zukunft</a:t>
            </a:r>
            <a:r>
              <a:rPr lang="en-GB" sz="2000" dirty="0"/>
              <a:t> – future </a:t>
            </a:r>
          </a:p>
        </p:txBody>
      </p:sp>
      <p:sp>
        <p:nvSpPr>
          <p:cNvPr id="2" name="TextBox 1">
            <a:extLst>
              <a:ext uri="{FF2B5EF4-FFF2-40B4-BE49-F238E27FC236}">
                <a16:creationId xmlns:a16="http://schemas.microsoft.com/office/drawing/2014/main" id="{E3363DDC-407C-4A04-8AD1-76D2D9266BFA}"/>
              </a:ext>
            </a:extLst>
          </p:cNvPr>
          <p:cNvSpPr txBox="1"/>
          <p:nvPr/>
        </p:nvSpPr>
        <p:spPr>
          <a:xfrm>
            <a:off x="969737" y="2026851"/>
            <a:ext cx="2739361"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All are happy:</a:t>
            </a:r>
          </a:p>
        </p:txBody>
      </p:sp>
      <p:sp>
        <p:nvSpPr>
          <p:cNvPr id="16" name="TextBox 15">
            <a:extLst>
              <a:ext uri="{FF2B5EF4-FFF2-40B4-BE49-F238E27FC236}">
                <a16:creationId xmlns:a16="http://schemas.microsoft.com/office/drawing/2014/main" id="{07E0F813-BA78-4226-B15F-F860DDDF9211}"/>
              </a:ext>
            </a:extLst>
          </p:cNvPr>
          <p:cNvSpPr txBox="1"/>
          <p:nvPr/>
        </p:nvSpPr>
        <p:spPr>
          <a:xfrm>
            <a:off x="3752872" y="2027943"/>
            <a:ext cx="3054460"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The guest arrives!</a:t>
            </a:r>
          </a:p>
        </p:txBody>
      </p:sp>
      <p:sp>
        <p:nvSpPr>
          <p:cNvPr id="17" name="TextBox 16">
            <a:extLst>
              <a:ext uri="{FF2B5EF4-FFF2-40B4-BE49-F238E27FC236}">
                <a16:creationId xmlns:a16="http://schemas.microsoft.com/office/drawing/2014/main" id="{379F7B61-846F-4374-B999-64FAC1D9A9D1}"/>
              </a:ext>
            </a:extLst>
          </p:cNvPr>
          <p:cNvSpPr txBox="1"/>
          <p:nvPr/>
        </p:nvSpPr>
        <p:spPr>
          <a:xfrm>
            <a:off x="964748" y="2528404"/>
            <a:ext cx="5842584"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He climbs out of a time machine!</a:t>
            </a:r>
          </a:p>
        </p:txBody>
      </p:sp>
      <p:sp>
        <p:nvSpPr>
          <p:cNvPr id="18" name="TextBox 17">
            <a:extLst>
              <a:ext uri="{FF2B5EF4-FFF2-40B4-BE49-F238E27FC236}">
                <a16:creationId xmlns:a16="http://schemas.microsoft.com/office/drawing/2014/main" id="{998A9FCF-BF09-4205-96BA-DA80D1CC048F}"/>
              </a:ext>
            </a:extLst>
          </p:cNvPr>
          <p:cNvSpPr txBox="1"/>
          <p:nvPr/>
        </p:nvSpPr>
        <p:spPr>
          <a:xfrm>
            <a:off x="461181" y="3050429"/>
            <a:ext cx="7009190"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Where does he come from? From the future!</a:t>
            </a:r>
          </a:p>
        </p:txBody>
      </p:sp>
      <p:pic>
        <p:nvPicPr>
          <p:cNvPr id="10" name="Picture 9" descr="A picture containing toy, doll&#10;&#10;Description automatically generated">
            <a:extLst>
              <a:ext uri="{FF2B5EF4-FFF2-40B4-BE49-F238E27FC236}">
                <a16:creationId xmlns:a16="http://schemas.microsoft.com/office/drawing/2014/main" id="{4F19F2D1-1B31-4CF6-BCD8-0199D5F02C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2391" y="2841767"/>
            <a:ext cx="1550612" cy="2779808"/>
          </a:xfrm>
          <a:prstGeom prst="rect">
            <a:avLst/>
          </a:prstGeom>
        </p:spPr>
      </p:pic>
      <p:sp>
        <p:nvSpPr>
          <p:cNvPr id="19" name="TextBox 18">
            <a:extLst>
              <a:ext uri="{FF2B5EF4-FFF2-40B4-BE49-F238E27FC236}">
                <a16:creationId xmlns:a16="http://schemas.microsoft.com/office/drawing/2014/main" id="{F1B0CB3D-EBC6-464D-9BC5-7B4EF466B429}"/>
              </a:ext>
            </a:extLst>
          </p:cNvPr>
          <p:cNvSpPr txBox="1"/>
          <p:nvPr/>
        </p:nvSpPr>
        <p:spPr>
          <a:xfrm>
            <a:off x="964748" y="3617640"/>
            <a:ext cx="5842584"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But what?!  The guest is a lady!</a:t>
            </a:r>
          </a:p>
        </p:txBody>
      </p:sp>
      <p:sp>
        <p:nvSpPr>
          <p:cNvPr id="20" name="TextBox 19">
            <a:extLst>
              <a:ext uri="{FF2B5EF4-FFF2-40B4-BE49-F238E27FC236}">
                <a16:creationId xmlns:a16="http://schemas.microsoft.com/office/drawing/2014/main" id="{8962CCF7-F844-4546-BEDC-EE5BFF0EEE0B}"/>
              </a:ext>
            </a:extLst>
          </p:cNvPr>
          <p:cNvSpPr txBox="1"/>
          <p:nvPr/>
        </p:nvSpPr>
        <p:spPr>
          <a:xfrm>
            <a:off x="979476" y="4184851"/>
            <a:ext cx="5842584"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It is the third </a:t>
            </a:r>
            <a:r>
              <a:rPr lang="en-US" altLang="zh-CN" sz="2400" dirty="0">
                <a:solidFill>
                  <a:schemeClr val="accent5">
                    <a:lumMod val="50000"/>
                  </a:schemeClr>
                </a:solidFill>
              </a:rPr>
              <a:t>king’s daughter –</a:t>
            </a:r>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ECD75486-A2BC-4B70-B692-8C0BBBC9D3EA}"/>
              </a:ext>
            </a:extLst>
          </p:cNvPr>
          <p:cNvSpPr txBox="1"/>
          <p:nvPr/>
        </p:nvSpPr>
        <p:spPr>
          <a:xfrm>
            <a:off x="964748" y="4716606"/>
            <a:ext cx="5842584"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she is not dead!  AND she is rich!</a:t>
            </a:r>
          </a:p>
        </p:txBody>
      </p:sp>
    </p:spTree>
    <p:extLst>
      <p:ext uri="{BB962C8B-B14F-4D97-AF65-F5344CB8AC3E}">
        <p14:creationId xmlns:p14="http://schemas.microsoft.com/office/powerpoint/2010/main" val="31193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5837BF6-9289-4652-8EFC-4E8B073354FF}"/>
              </a:ext>
            </a:extLst>
          </p:cNvPr>
          <p:cNvSpPr txBox="1"/>
          <p:nvPr/>
        </p:nvSpPr>
        <p:spPr>
          <a:xfrm>
            <a:off x="5721884" y="170893"/>
            <a:ext cx="6802989" cy="461665"/>
          </a:xfrm>
          <a:prstGeom prst="rect">
            <a:avLst/>
          </a:prstGeom>
          <a:noFill/>
        </p:spPr>
        <p:txBody>
          <a:bodyPr wrap="square" rtlCol="0">
            <a:spAutoFit/>
          </a:bodyPr>
          <a:lstStyle/>
          <a:p>
            <a:r>
              <a:rPr lang="en-US" sz="2400" dirty="0" err="1">
                <a:solidFill>
                  <a:schemeClr val="accent5">
                    <a:lumMod val="50000"/>
                  </a:schemeClr>
                </a:solidFill>
              </a:rPr>
              <a:t>Jetzt</a:t>
            </a:r>
            <a:r>
              <a:rPr lang="en-US" sz="2400" dirty="0">
                <a:solidFill>
                  <a:schemeClr val="accent5">
                    <a:lumMod val="50000"/>
                  </a:schemeClr>
                </a:solidFill>
              </a:rPr>
              <a:t> </a:t>
            </a:r>
            <a:r>
              <a:rPr lang="en-US" sz="2400" dirty="0" err="1">
                <a:solidFill>
                  <a:schemeClr val="accent5">
                    <a:lumMod val="50000"/>
                  </a:schemeClr>
                </a:solidFill>
              </a:rPr>
              <a:t>tauscht</a:t>
            </a:r>
            <a:r>
              <a:rPr lang="en-US" sz="2400" dirty="0">
                <a:solidFill>
                  <a:schemeClr val="accent5">
                    <a:lumMod val="50000"/>
                  </a:schemeClr>
                </a:solidFill>
              </a:rPr>
              <a:t>* die </a:t>
            </a:r>
            <a:r>
              <a:rPr lang="en-US" sz="2400" dirty="0" err="1">
                <a:solidFill>
                  <a:schemeClr val="accent5">
                    <a:lumMod val="50000"/>
                  </a:schemeClr>
                </a:solidFill>
              </a:rPr>
              <a:t>Rollen</a:t>
            </a:r>
            <a:r>
              <a:rPr lang="en-US" sz="2400" dirty="0">
                <a:solidFill>
                  <a:schemeClr val="accent5">
                    <a:lumMod val="50000"/>
                  </a:schemeClr>
                </a:solidFill>
              </a:rPr>
              <a:t>.</a:t>
            </a:r>
          </a:p>
        </p:txBody>
      </p:sp>
      <p:pic>
        <p:nvPicPr>
          <p:cNvPr id="12" name="Picture 11" descr="A picture containing indoor&#10;&#10;Description automatically generated">
            <a:extLst>
              <a:ext uri="{FF2B5EF4-FFF2-40B4-BE49-F238E27FC236}">
                <a16:creationId xmlns:a16="http://schemas.microsoft.com/office/drawing/2014/main" id="{A673641B-2F1B-4A97-87AC-D4D531237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7" y="594964"/>
            <a:ext cx="7785604" cy="587506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847347" cy="869950"/>
          </a:xfrm>
          <a:prstGeom prst="rect">
            <a:avLst/>
          </a:prstGeom>
        </p:spPr>
      </p:pic>
      <p:sp>
        <p:nvSpPr>
          <p:cNvPr id="4" name="Title 3"/>
          <p:cNvSpPr>
            <a:spLocks noGrp="1"/>
          </p:cNvSpPr>
          <p:nvPr>
            <p:ph type="title"/>
          </p:nvPr>
        </p:nvSpPr>
        <p:spPr>
          <a:xfrm>
            <a:off x="0" y="294041"/>
            <a:ext cx="5438592" cy="707849"/>
          </a:xfrm>
        </p:spPr>
        <p:txBody>
          <a:bodyPr>
            <a:normAutofit fontScale="90000"/>
          </a:bodyPr>
          <a:lstStyle/>
          <a:p>
            <a:r>
              <a:rPr lang="en-GB" sz="3600" b="1" dirty="0">
                <a:solidFill>
                  <a:schemeClr val="bg1"/>
                </a:solidFill>
              </a:rPr>
              <a:t>Der Gast </a:t>
            </a:r>
            <a:r>
              <a:rPr lang="en-GB" sz="3600" b="1" dirty="0" err="1">
                <a:solidFill>
                  <a:schemeClr val="bg1"/>
                </a:solidFill>
              </a:rPr>
              <a:t>kommt</a:t>
            </a:r>
            <a:r>
              <a:rPr lang="en-GB" sz="3600" b="1" dirty="0">
                <a:solidFill>
                  <a:schemeClr val="bg1"/>
                </a:solidFill>
              </a:rPr>
              <a:t> an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1815" y="194045"/>
            <a:ext cx="25948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555217" y="1821650"/>
            <a:ext cx="6664595" cy="3346109"/>
          </a:xfrm>
          <a:prstGeom prst="rect">
            <a:avLst/>
          </a:prstGeom>
          <a:noFill/>
        </p:spPr>
        <p:txBody>
          <a:bodyPr wrap="square" rtlCol="0">
            <a:spAutoFit/>
          </a:bodyPr>
          <a:lstStyle/>
          <a:p>
            <a:pPr>
              <a:lnSpc>
                <a:spcPct val="150000"/>
              </a:lnSpc>
            </a:pPr>
            <a:r>
              <a:rPr lang="en-US" sz="2400" dirty="0">
                <a:solidFill>
                  <a:schemeClr val="accent5">
                    <a:lumMod val="50000"/>
                  </a:schemeClr>
                </a:solidFill>
              </a:rPr>
              <a:t>Sie hat </a:t>
            </a:r>
            <a:r>
              <a:rPr lang="en-US" sz="2400" dirty="0" err="1">
                <a:solidFill>
                  <a:schemeClr val="accent5">
                    <a:lumMod val="50000"/>
                  </a:schemeClr>
                </a:solidFill>
              </a:rPr>
              <a:t>eine</a:t>
            </a:r>
            <a:r>
              <a:rPr lang="en-US" sz="2400" dirty="0">
                <a:solidFill>
                  <a:schemeClr val="accent5">
                    <a:lumMod val="50000"/>
                  </a:schemeClr>
                </a:solidFill>
              </a:rPr>
              <a:t> </a:t>
            </a:r>
            <a:r>
              <a:rPr lang="en-US" sz="2400" dirty="0" err="1">
                <a:solidFill>
                  <a:schemeClr val="accent5">
                    <a:lumMod val="50000"/>
                  </a:schemeClr>
                </a:solidFill>
              </a:rPr>
              <a:t>Milliarde</a:t>
            </a:r>
            <a:r>
              <a:rPr lang="en-US" sz="2400" dirty="0">
                <a:solidFill>
                  <a:schemeClr val="accent5">
                    <a:lumMod val="50000"/>
                  </a:schemeClr>
                </a:solidFill>
              </a:rPr>
              <a:t> Euro! </a:t>
            </a:r>
            <a:br>
              <a:rPr lang="en-US" sz="2400" dirty="0">
                <a:solidFill>
                  <a:schemeClr val="accent5">
                    <a:lumMod val="50000"/>
                  </a:schemeClr>
                </a:solidFill>
              </a:rPr>
            </a:br>
            <a:r>
              <a:rPr lang="en-US" sz="2400" dirty="0" err="1">
                <a:solidFill>
                  <a:schemeClr val="accent5">
                    <a:lumMod val="50000"/>
                  </a:schemeClr>
                </a:solidFill>
              </a:rPr>
              <a:t>Jetzt</a:t>
            </a:r>
            <a:r>
              <a:rPr lang="en-US" sz="2400" dirty="0">
                <a:solidFill>
                  <a:schemeClr val="accent5">
                    <a:lumMod val="50000"/>
                  </a:schemeClr>
                </a:solidFill>
              </a:rPr>
              <a:t> </a:t>
            </a:r>
            <a:r>
              <a:rPr lang="en-US" sz="2400" dirty="0" err="1">
                <a:solidFill>
                  <a:schemeClr val="accent5">
                    <a:lumMod val="50000"/>
                  </a:schemeClr>
                </a:solidFill>
              </a:rPr>
              <a:t>kann</a:t>
            </a:r>
            <a:r>
              <a:rPr lang="en-US" sz="2400" dirty="0">
                <a:solidFill>
                  <a:schemeClr val="accent5">
                    <a:lumMod val="50000"/>
                  </a:schemeClr>
                </a:solidFill>
              </a:rPr>
              <a:t> man das Schloss </a:t>
            </a:r>
            <a:r>
              <a:rPr lang="en-US" sz="2400" dirty="0" err="1">
                <a:solidFill>
                  <a:schemeClr val="accent5">
                    <a:lumMod val="50000"/>
                  </a:schemeClr>
                </a:solidFill>
              </a:rPr>
              <a:t>reparieren</a:t>
            </a:r>
            <a:r>
              <a:rPr lang="en-US" sz="2400" dirty="0">
                <a:solidFill>
                  <a:schemeClr val="accent5">
                    <a:lumMod val="50000"/>
                  </a:schemeClr>
                </a:solidFill>
              </a:rPr>
              <a:t>, Feuer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schöne</a:t>
            </a:r>
            <a:r>
              <a:rPr lang="en-US" sz="2400" dirty="0">
                <a:solidFill>
                  <a:schemeClr val="accent5">
                    <a:lumMod val="50000"/>
                  </a:schemeClr>
                </a:solidFill>
              </a:rPr>
              <a:t> </a:t>
            </a:r>
            <a:r>
              <a:rPr lang="en-US" sz="2400" dirty="0" err="1">
                <a:solidFill>
                  <a:schemeClr val="accent5">
                    <a:lumMod val="50000"/>
                  </a:schemeClr>
                </a:solidFill>
              </a:rPr>
              <a:t>Bilder</a:t>
            </a:r>
            <a:r>
              <a:rPr lang="en-US" sz="2400" dirty="0">
                <a:solidFill>
                  <a:schemeClr val="accent5">
                    <a:lumMod val="50000"/>
                  </a:schemeClr>
                </a:solidFill>
              </a:rPr>
              <a:t> an die Wand </a:t>
            </a:r>
            <a:r>
              <a:rPr lang="en-US" sz="2400" dirty="0" err="1">
                <a:solidFill>
                  <a:schemeClr val="accent5">
                    <a:lumMod val="50000"/>
                  </a:schemeClr>
                </a:solidFill>
              </a:rPr>
              <a:t>hängen</a:t>
            </a:r>
            <a:r>
              <a:rPr lang="en-US" sz="2400" dirty="0">
                <a:solidFill>
                  <a:schemeClr val="accent5">
                    <a:lumMod val="50000"/>
                  </a:schemeClr>
                </a:solidFill>
              </a:rPr>
              <a:t> und: </a:t>
            </a:r>
            <a:r>
              <a:rPr lang="en-US" sz="2400" dirty="0" err="1">
                <a:solidFill>
                  <a:schemeClr val="accent5">
                    <a:lumMod val="50000"/>
                  </a:schemeClr>
                </a:solidFill>
              </a:rPr>
              <a:t>feiern</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Der König </a:t>
            </a:r>
            <a:r>
              <a:rPr lang="en-US" sz="2400" dirty="0" err="1">
                <a:solidFill>
                  <a:schemeClr val="accent5">
                    <a:lumMod val="50000"/>
                  </a:schemeClr>
                </a:solidFill>
              </a:rPr>
              <a:t>kann</a:t>
            </a:r>
            <a:r>
              <a:rPr lang="en-US" sz="2400" dirty="0">
                <a:solidFill>
                  <a:schemeClr val="accent5">
                    <a:lumMod val="50000"/>
                  </a:schemeClr>
                </a:solidFill>
              </a:rPr>
              <a:t> es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fassen</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Und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glücklich</a:t>
            </a:r>
            <a:r>
              <a:rPr lang="en-US" sz="2400" dirty="0">
                <a:solidFill>
                  <a:schemeClr val="accent5">
                    <a:lumMod val="50000"/>
                  </a:schemeClr>
                </a:solidFill>
              </a:rPr>
              <a:t> bis </a:t>
            </a:r>
            <a:r>
              <a:rPr lang="en-US" sz="2400" dirty="0" err="1">
                <a:solidFill>
                  <a:schemeClr val="accent5">
                    <a:lumMod val="50000"/>
                  </a:schemeClr>
                </a:solidFill>
              </a:rPr>
              <a:t>zum</a:t>
            </a:r>
            <a:r>
              <a:rPr lang="en-US" sz="2400" dirty="0">
                <a:solidFill>
                  <a:schemeClr val="accent5">
                    <a:lumMod val="50000"/>
                  </a:schemeClr>
                </a:solidFill>
              </a:rPr>
              <a:t> </a:t>
            </a:r>
            <a:r>
              <a:rPr lang="en-US" sz="2400" dirty="0" err="1">
                <a:solidFill>
                  <a:schemeClr val="accent5">
                    <a:lumMod val="50000"/>
                  </a:schemeClr>
                </a:solidFill>
              </a:rPr>
              <a:t>Lebensende</a:t>
            </a:r>
            <a:r>
              <a:rPr lang="en-US" sz="2400" dirty="0">
                <a:solidFill>
                  <a:schemeClr val="accent5">
                    <a:lumMod val="50000"/>
                  </a:schemeClr>
                </a:solidFill>
              </a:rPr>
              <a:t>.</a:t>
            </a:r>
          </a:p>
        </p:txBody>
      </p:sp>
      <p:pic>
        <p:nvPicPr>
          <p:cNvPr id="11" name="Picture 10">
            <a:extLst>
              <a:ext uri="{FF2B5EF4-FFF2-40B4-BE49-F238E27FC236}">
                <a16:creationId xmlns:a16="http://schemas.microsoft.com/office/drawing/2014/main" id="{736E6325-C2C0-415F-917A-8E9C86DE9C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5219" y="752252"/>
            <a:ext cx="4106781" cy="4869323"/>
          </a:xfrm>
          <a:prstGeom prst="rect">
            <a:avLst/>
          </a:prstGeom>
        </p:spPr>
      </p:pic>
      <p:sp>
        <p:nvSpPr>
          <p:cNvPr id="14" name="TextBox 13">
            <a:extLst>
              <a:ext uri="{FF2B5EF4-FFF2-40B4-BE49-F238E27FC236}">
                <a16:creationId xmlns:a16="http://schemas.microsoft.com/office/drawing/2014/main" id="{1FA6767A-F8D0-4C94-896D-F188EDC33B5B}"/>
              </a:ext>
            </a:extLst>
          </p:cNvPr>
          <p:cNvSpPr txBox="1"/>
          <p:nvPr/>
        </p:nvSpPr>
        <p:spPr>
          <a:xfrm>
            <a:off x="8833736" y="5548030"/>
            <a:ext cx="2900752" cy="461665"/>
          </a:xfrm>
          <a:prstGeom prst="rect">
            <a:avLst/>
          </a:prstGeom>
          <a:no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Zeitmaschine</a:t>
            </a:r>
            <a:endParaRPr lang="en-US" sz="2400" dirty="0">
              <a:solidFill>
                <a:schemeClr val="accent5">
                  <a:lumMod val="50000"/>
                </a:schemeClr>
              </a:solidFill>
            </a:endParaRPr>
          </a:p>
        </p:txBody>
      </p:sp>
      <p:pic>
        <p:nvPicPr>
          <p:cNvPr id="3074" name="Picture 2" descr="Chest, Coins, Gold, Lock, Money, Pirate, Treasure">
            <a:extLst>
              <a:ext uri="{FF2B5EF4-FFF2-40B4-BE49-F238E27FC236}">
                <a16:creationId xmlns:a16="http://schemas.microsoft.com/office/drawing/2014/main" id="{C24AB1A1-5A8B-4E6E-925A-0298728333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0713" y="4618310"/>
            <a:ext cx="1802510" cy="1584624"/>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64">
            <a:extLst>
              <a:ext uri="{FF2B5EF4-FFF2-40B4-BE49-F238E27FC236}">
                <a16:creationId xmlns:a16="http://schemas.microsoft.com/office/drawing/2014/main" id="{354206D4-406F-40F9-A90E-899B959863B0}"/>
              </a:ext>
            </a:extLst>
          </p:cNvPr>
          <p:cNvSpPr/>
          <p:nvPr/>
        </p:nvSpPr>
        <p:spPr>
          <a:xfrm>
            <a:off x="5561363" y="779591"/>
            <a:ext cx="2704331" cy="355589"/>
          </a:xfrm>
          <a:prstGeom prst="wedgeRoundRectCallout">
            <a:avLst>
              <a:gd name="adj1" fmla="val -28492"/>
              <a:gd name="adj2" fmla="val -3251"/>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tauschen</a:t>
            </a:r>
            <a:r>
              <a:rPr lang="en-GB" sz="2000" dirty="0"/>
              <a:t> – change</a:t>
            </a:r>
          </a:p>
        </p:txBody>
      </p:sp>
      <p:sp>
        <p:nvSpPr>
          <p:cNvPr id="2" name="TextBox 1">
            <a:extLst>
              <a:ext uri="{FF2B5EF4-FFF2-40B4-BE49-F238E27FC236}">
                <a16:creationId xmlns:a16="http://schemas.microsoft.com/office/drawing/2014/main" id="{E3363DDC-407C-4A04-8AD1-76D2D9266BFA}"/>
              </a:ext>
            </a:extLst>
          </p:cNvPr>
          <p:cNvSpPr txBox="1"/>
          <p:nvPr/>
        </p:nvSpPr>
        <p:spPr>
          <a:xfrm>
            <a:off x="555217" y="1893446"/>
            <a:ext cx="4245383"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She has a billion euros.</a:t>
            </a:r>
          </a:p>
        </p:txBody>
      </p:sp>
      <p:sp>
        <p:nvSpPr>
          <p:cNvPr id="16" name="TextBox 15">
            <a:extLst>
              <a:ext uri="{FF2B5EF4-FFF2-40B4-BE49-F238E27FC236}">
                <a16:creationId xmlns:a16="http://schemas.microsoft.com/office/drawing/2014/main" id="{07E0F813-BA78-4226-B15F-F860DDDF9211}"/>
              </a:ext>
            </a:extLst>
          </p:cNvPr>
          <p:cNvSpPr txBox="1"/>
          <p:nvPr/>
        </p:nvSpPr>
        <p:spPr>
          <a:xfrm>
            <a:off x="555217" y="2472390"/>
            <a:ext cx="5965899"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Now people can repair the castle, </a:t>
            </a:r>
          </a:p>
        </p:txBody>
      </p:sp>
      <p:sp>
        <p:nvSpPr>
          <p:cNvPr id="17" name="TextBox 16">
            <a:extLst>
              <a:ext uri="{FF2B5EF4-FFF2-40B4-BE49-F238E27FC236}">
                <a16:creationId xmlns:a16="http://schemas.microsoft.com/office/drawing/2014/main" id="{379F7B61-846F-4374-B999-64FAC1D9A9D1}"/>
              </a:ext>
            </a:extLst>
          </p:cNvPr>
          <p:cNvSpPr txBox="1"/>
          <p:nvPr/>
        </p:nvSpPr>
        <p:spPr>
          <a:xfrm>
            <a:off x="549351" y="3062507"/>
            <a:ext cx="6494571"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make a fire, hang beautiful pictures</a:t>
            </a:r>
          </a:p>
        </p:txBody>
      </p:sp>
      <p:pic>
        <p:nvPicPr>
          <p:cNvPr id="10" name="Picture 9" descr="A picture containing toy, doll&#10;&#10;Description automatically generated">
            <a:extLst>
              <a:ext uri="{FF2B5EF4-FFF2-40B4-BE49-F238E27FC236}">
                <a16:creationId xmlns:a16="http://schemas.microsoft.com/office/drawing/2014/main" id="{4F19F2D1-1B31-4CF6-BCD8-0199D5F02C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2391" y="2841767"/>
            <a:ext cx="1550612" cy="2779808"/>
          </a:xfrm>
          <a:prstGeom prst="rect">
            <a:avLst/>
          </a:prstGeom>
        </p:spPr>
      </p:pic>
      <p:sp>
        <p:nvSpPr>
          <p:cNvPr id="22" name="TextBox 21">
            <a:extLst>
              <a:ext uri="{FF2B5EF4-FFF2-40B4-BE49-F238E27FC236}">
                <a16:creationId xmlns:a16="http://schemas.microsoft.com/office/drawing/2014/main" id="{6070C0F6-701A-4EF2-A902-68D27BD035A8}"/>
              </a:ext>
            </a:extLst>
          </p:cNvPr>
          <p:cNvSpPr txBox="1"/>
          <p:nvPr/>
        </p:nvSpPr>
        <p:spPr>
          <a:xfrm>
            <a:off x="549352" y="3583817"/>
            <a:ext cx="2054622"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on the wall, </a:t>
            </a:r>
          </a:p>
        </p:txBody>
      </p:sp>
      <p:sp>
        <p:nvSpPr>
          <p:cNvPr id="23" name="TextBox 22">
            <a:extLst>
              <a:ext uri="{FF2B5EF4-FFF2-40B4-BE49-F238E27FC236}">
                <a16:creationId xmlns:a16="http://schemas.microsoft.com/office/drawing/2014/main" id="{3DAEDAB2-9CC2-4795-9958-40F0A576FB74}"/>
              </a:ext>
            </a:extLst>
          </p:cNvPr>
          <p:cNvSpPr txBox="1"/>
          <p:nvPr/>
        </p:nvSpPr>
        <p:spPr>
          <a:xfrm>
            <a:off x="2649477" y="3570445"/>
            <a:ext cx="2634757"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and celebrate!</a:t>
            </a:r>
          </a:p>
        </p:txBody>
      </p:sp>
      <p:sp>
        <p:nvSpPr>
          <p:cNvPr id="24" name="TextBox 23">
            <a:extLst>
              <a:ext uri="{FF2B5EF4-FFF2-40B4-BE49-F238E27FC236}">
                <a16:creationId xmlns:a16="http://schemas.microsoft.com/office/drawing/2014/main" id="{FBC6D3D3-C28E-4CBD-82AF-C895B85EE69D}"/>
              </a:ext>
            </a:extLst>
          </p:cNvPr>
          <p:cNvSpPr txBox="1"/>
          <p:nvPr/>
        </p:nvSpPr>
        <p:spPr>
          <a:xfrm>
            <a:off x="557303" y="4116370"/>
            <a:ext cx="4881289"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The king cannot grasp it.</a:t>
            </a:r>
          </a:p>
        </p:txBody>
      </p:sp>
      <p:sp>
        <p:nvSpPr>
          <p:cNvPr id="25" name="TextBox 24">
            <a:extLst>
              <a:ext uri="{FF2B5EF4-FFF2-40B4-BE49-F238E27FC236}">
                <a16:creationId xmlns:a16="http://schemas.microsoft.com/office/drawing/2014/main" id="{A9343296-4705-4486-B705-2F03FAC5BF3E}"/>
              </a:ext>
            </a:extLst>
          </p:cNvPr>
          <p:cNvSpPr txBox="1"/>
          <p:nvPr/>
        </p:nvSpPr>
        <p:spPr>
          <a:xfrm>
            <a:off x="608348" y="4648125"/>
            <a:ext cx="6782365" cy="461665"/>
          </a:xfrm>
          <a:prstGeom prst="rect">
            <a:avLst/>
          </a:prstGeom>
          <a:solidFill>
            <a:srgbClr val="FFF4E7"/>
          </a:solidFill>
        </p:spPr>
        <p:txBody>
          <a:bodyPr wrap="square" rtlCol="0">
            <a:spAutoFit/>
          </a:bodyPr>
          <a:lstStyle/>
          <a:p>
            <a:pPr algn="l"/>
            <a:r>
              <a:rPr lang="en-GB" sz="2400" dirty="0">
                <a:solidFill>
                  <a:schemeClr val="accent5">
                    <a:lumMod val="50000"/>
                  </a:schemeClr>
                </a:solidFill>
              </a:rPr>
              <a:t>And they are happy till the end of their lives.</a:t>
            </a:r>
          </a:p>
        </p:txBody>
      </p:sp>
      <p:sp>
        <p:nvSpPr>
          <p:cNvPr id="26" name="Rounded Rectangular Callout 64">
            <a:extLst>
              <a:ext uri="{FF2B5EF4-FFF2-40B4-BE49-F238E27FC236}">
                <a16:creationId xmlns:a16="http://schemas.microsoft.com/office/drawing/2014/main" id="{C8022973-1B9C-4B02-B4B1-3926F4F6828B}"/>
              </a:ext>
            </a:extLst>
          </p:cNvPr>
          <p:cNvSpPr/>
          <p:nvPr/>
        </p:nvSpPr>
        <p:spPr>
          <a:xfrm>
            <a:off x="457512" y="5591830"/>
            <a:ext cx="3940577" cy="700427"/>
          </a:xfrm>
          <a:prstGeom prst="wedgeRoundRectCallout">
            <a:avLst>
              <a:gd name="adj1" fmla="val -19933"/>
              <a:gd name="adj2" fmla="val -79936"/>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fassen</a:t>
            </a:r>
            <a:r>
              <a:rPr lang="en-GB" sz="2000" dirty="0"/>
              <a:t> also means </a:t>
            </a:r>
            <a:r>
              <a:rPr lang="en-GB" sz="2000" i="1" dirty="0"/>
              <a:t>to grasp </a:t>
            </a:r>
            <a:r>
              <a:rPr lang="en-GB" sz="2000" dirty="0"/>
              <a:t>in the sense of </a:t>
            </a:r>
            <a:r>
              <a:rPr lang="en-GB" sz="2000" i="1" dirty="0"/>
              <a:t>to understand</a:t>
            </a:r>
            <a:r>
              <a:rPr lang="en-GB" sz="2000" dirty="0"/>
              <a:t>.</a:t>
            </a:r>
          </a:p>
        </p:txBody>
      </p:sp>
    </p:spTree>
    <p:extLst>
      <p:ext uri="{BB962C8B-B14F-4D97-AF65-F5344CB8AC3E}">
        <p14:creationId xmlns:p14="http://schemas.microsoft.com/office/powerpoint/2010/main" val="240205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74976" cy="869950"/>
          </a:xfrm>
          <a:prstGeom prst="rect">
            <a:avLst/>
          </a:prstGeom>
        </p:spPr>
      </p:pic>
      <p:sp>
        <p:nvSpPr>
          <p:cNvPr id="4" name="Title 3"/>
          <p:cNvSpPr>
            <a:spLocks noGrp="1"/>
          </p:cNvSpPr>
          <p:nvPr>
            <p:ph type="title"/>
          </p:nvPr>
        </p:nvSpPr>
        <p:spPr>
          <a:xfrm>
            <a:off x="0" y="294041"/>
            <a:ext cx="5617633" cy="707849"/>
          </a:xfrm>
        </p:spPr>
        <p:txBody>
          <a:bodyPr>
            <a:normAutofit fontScale="90000"/>
          </a:bodyPr>
          <a:lstStyle/>
          <a:p>
            <a:r>
              <a:rPr lang="en-GB" sz="3600" b="1" dirty="0">
                <a:solidFill>
                  <a:schemeClr val="bg1"/>
                </a:solidFill>
              </a:rPr>
              <a:t>Eine </a:t>
            </a:r>
            <a:r>
              <a:rPr lang="en-GB" sz="3600" b="1" dirty="0" err="1">
                <a:solidFill>
                  <a:schemeClr val="bg1"/>
                </a:solidFill>
              </a:rPr>
              <a:t>Geschichte</a:t>
            </a:r>
            <a:r>
              <a:rPr lang="en-GB" sz="3600" b="1" dirty="0">
                <a:solidFill>
                  <a:schemeClr val="bg1"/>
                </a:solidFill>
              </a:rPr>
              <a:t> </a:t>
            </a:r>
            <a:r>
              <a:rPr lang="en-GB" sz="3600" b="1" dirty="0" err="1">
                <a:solidFill>
                  <a:schemeClr val="bg1"/>
                </a:solidFill>
              </a:rPr>
              <a:t>erzählen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E9FA7235-82D4-4B36-9DF0-7FF06C3187DA}"/>
              </a:ext>
            </a:extLst>
          </p:cNvPr>
          <p:cNvSpPr txBox="1"/>
          <p:nvPr/>
        </p:nvSpPr>
        <p:spPr>
          <a:xfrm>
            <a:off x="5841086" y="294041"/>
            <a:ext cx="6350914" cy="830997"/>
          </a:xfrm>
          <a:prstGeom prst="rect">
            <a:avLst/>
          </a:prstGeom>
          <a:noFill/>
        </p:spPr>
        <p:txBody>
          <a:bodyPr wrap="square" rtlCol="0">
            <a:spAutoFit/>
          </a:bodyPr>
          <a:lstStyle/>
          <a:p>
            <a:r>
              <a:rPr lang="en-US" sz="2400" dirty="0">
                <a:solidFill>
                  <a:srgbClr val="4472C4">
                    <a:lumMod val="50000"/>
                  </a:srgbClr>
                </a:solidFill>
              </a:rPr>
              <a:t>Person A </a:t>
            </a:r>
            <a:r>
              <a:rPr lang="en-US" sz="2400" dirty="0" err="1">
                <a:solidFill>
                  <a:srgbClr val="4472C4">
                    <a:lumMod val="50000"/>
                  </a:srgbClr>
                </a:solidFill>
              </a:rPr>
              <a:t>beginnt</a:t>
            </a:r>
            <a:r>
              <a:rPr lang="en-US" sz="2400" dirty="0">
                <a:solidFill>
                  <a:srgbClr val="4472C4">
                    <a:lumMod val="50000"/>
                  </a:srgbClr>
                </a:solidFill>
              </a:rPr>
              <a:t>, </a:t>
            </a:r>
            <a:r>
              <a:rPr lang="en-US" sz="2400" dirty="0" err="1">
                <a:solidFill>
                  <a:srgbClr val="4472C4">
                    <a:lumMod val="50000"/>
                  </a:srgbClr>
                </a:solidFill>
              </a:rPr>
              <a:t>zu</a:t>
            </a:r>
            <a:r>
              <a:rPr lang="en-US" sz="2400" dirty="0">
                <a:solidFill>
                  <a:srgbClr val="4472C4">
                    <a:lumMod val="50000"/>
                  </a:srgbClr>
                </a:solidFill>
              </a:rPr>
              <a:t> </a:t>
            </a:r>
            <a:r>
              <a:rPr lang="en-US" sz="2400" dirty="0" err="1">
                <a:solidFill>
                  <a:srgbClr val="4472C4">
                    <a:lumMod val="50000"/>
                  </a:srgbClr>
                </a:solidFill>
              </a:rPr>
              <a:t>lesen</a:t>
            </a:r>
            <a:r>
              <a:rPr lang="en-US" sz="2400" dirty="0">
                <a:solidFill>
                  <a:srgbClr val="4472C4">
                    <a:lumMod val="50000"/>
                  </a:srgbClr>
                </a:solidFill>
              </a:rPr>
              <a:t>. </a:t>
            </a:r>
            <a:br>
              <a:rPr lang="en-US" sz="2400" dirty="0">
                <a:solidFill>
                  <a:srgbClr val="4472C4">
                    <a:lumMod val="50000"/>
                  </a:srgbClr>
                </a:solidFill>
              </a:rPr>
            </a:br>
            <a:r>
              <a:rPr lang="en-US" sz="2400" dirty="0">
                <a:solidFill>
                  <a:srgbClr val="4472C4">
                    <a:lumMod val="50000"/>
                  </a:srgbClr>
                </a:solidFill>
              </a:rPr>
              <a:t>Welches Wort </a:t>
            </a:r>
            <a:r>
              <a:rPr lang="en-US" sz="2400" dirty="0" err="1">
                <a:solidFill>
                  <a:srgbClr val="4472C4">
                    <a:lumMod val="50000"/>
                  </a:srgbClr>
                </a:solidFill>
              </a:rPr>
              <a:t>ist</a:t>
            </a:r>
            <a:r>
              <a:rPr lang="en-US" sz="2400" dirty="0">
                <a:solidFill>
                  <a:srgbClr val="4472C4">
                    <a:lumMod val="50000"/>
                  </a:srgbClr>
                </a:solidFill>
              </a:rPr>
              <a:t> </a:t>
            </a:r>
            <a:r>
              <a:rPr lang="en-US" sz="2400" dirty="0" err="1">
                <a:solidFill>
                  <a:srgbClr val="4472C4">
                    <a:lumMod val="50000"/>
                  </a:srgbClr>
                </a:solidFill>
              </a:rPr>
              <a:t>richtig</a:t>
            </a:r>
            <a:r>
              <a:rPr lang="en-US" sz="2400" dirty="0">
                <a:solidFill>
                  <a:srgbClr val="4472C4">
                    <a:lumMod val="50000"/>
                  </a:srgbClr>
                </a:solidFill>
              </a:rPr>
              <a:t>? </a:t>
            </a:r>
            <a:r>
              <a:rPr lang="en-US" sz="2400" dirty="0">
                <a:solidFill>
                  <a:schemeClr val="accent5">
                    <a:lumMod val="50000"/>
                  </a:schemeClr>
                </a:solidFill>
              </a:rPr>
              <a:t>			</a:t>
            </a:r>
            <a:endParaRPr lang="en-GB" sz="2400" dirty="0">
              <a:solidFill>
                <a:schemeClr val="accent5">
                  <a:lumMod val="50000"/>
                </a:schemeClr>
              </a:solidFill>
            </a:endParaRPr>
          </a:p>
        </p:txBody>
      </p:sp>
      <p:pic>
        <p:nvPicPr>
          <p:cNvPr id="1028" name="Picture 4" descr="Money, Bank Note, Euro, Hand, Banknote, Currency">
            <a:extLst>
              <a:ext uri="{FF2B5EF4-FFF2-40B4-BE49-F238E27FC236}">
                <a16:creationId xmlns:a16="http://schemas.microsoft.com/office/drawing/2014/main" id="{1F1D5E88-2D1B-4BB9-A9A9-28EEF39643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143" b="98810" l="1831" r="96339">
                        <a14:foregroundMark x1="44622" y1="10714" x2="44622" y2="10714"/>
                        <a14:foregroundMark x1="63616" y1="7143" x2="63616" y2="7143"/>
                        <a14:foregroundMark x1="92906" y1="22619" x2="92906" y2="22619"/>
                        <a14:foregroundMark x1="79405" y1="68254" x2="79405" y2="68254"/>
                        <a14:foregroundMark x1="76659" y1="70635" x2="76659" y2="70635"/>
                        <a14:foregroundMark x1="52174" y1="80159" x2="52174" y2="80159"/>
                        <a14:foregroundMark x1="52860" y1="78968" x2="52860" y2="78968"/>
                        <a14:foregroundMark x1="8009" y1="31746" x2="8009" y2="31746"/>
                        <a14:foregroundMark x1="3890" y1="29365" x2="3890" y2="29365"/>
                        <a14:foregroundMark x1="55606" y1="69444" x2="55606" y2="69444"/>
                        <a14:foregroundMark x1="33181" y1="88492" x2="33181" y2="88492"/>
                        <a14:foregroundMark x1="34554" y1="92063" x2="34554" y2="92063"/>
                        <a14:foregroundMark x1="45995" y1="92063" x2="45995" y2="92063"/>
                        <a14:foregroundMark x1="60183" y1="95635" x2="60183" y2="95635"/>
                        <a14:foregroundMark x1="37757" y1="99206" x2="37757" y2="99206"/>
                        <a14:foregroundMark x1="1831" y1="28175" x2="1831" y2="28175"/>
                        <a14:foregroundMark x1="96339" y1="21429" x2="96339" y2="21429"/>
                      </a14:backgroundRemoval>
                    </a14:imgEffect>
                  </a14:imgLayer>
                </a14:imgProps>
              </a:ext>
              <a:ext uri="{28A0092B-C50C-407E-A947-70E740481C1C}">
                <a14:useLocalDpi xmlns:a14="http://schemas.microsoft.com/office/drawing/2010/main" val="0"/>
              </a:ext>
            </a:extLst>
          </a:blip>
          <a:srcRect/>
          <a:stretch>
            <a:fillRect/>
          </a:stretch>
        </p:blipFill>
        <p:spPr bwMode="auto">
          <a:xfrm>
            <a:off x="10055542" y="5251622"/>
            <a:ext cx="1989512" cy="1148114"/>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ular Callout 64">
            <a:extLst>
              <a:ext uri="{FF2B5EF4-FFF2-40B4-BE49-F238E27FC236}">
                <a16:creationId xmlns:a16="http://schemas.microsoft.com/office/drawing/2014/main" id="{78B82BE5-8565-4E28-B16C-1717443920B0}"/>
              </a:ext>
            </a:extLst>
          </p:cNvPr>
          <p:cNvSpPr/>
          <p:nvPr/>
        </p:nvSpPr>
        <p:spPr>
          <a:xfrm>
            <a:off x="6096000" y="5857103"/>
            <a:ext cx="2424608" cy="398868"/>
          </a:xfrm>
          <a:prstGeom prst="wedgeRoundRectCallout">
            <a:avLst>
              <a:gd name="adj1" fmla="val -28492"/>
              <a:gd name="adj2" fmla="val -3251"/>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Staat</a:t>
            </a:r>
            <a:r>
              <a:rPr lang="en-GB" sz="2000" dirty="0"/>
              <a:t>  –  state</a:t>
            </a:r>
          </a:p>
        </p:txBody>
      </p:sp>
      <p:sp>
        <p:nvSpPr>
          <p:cNvPr id="6" name="TextBox 5">
            <a:extLst>
              <a:ext uri="{FF2B5EF4-FFF2-40B4-BE49-F238E27FC236}">
                <a16:creationId xmlns:a16="http://schemas.microsoft.com/office/drawing/2014/main" id="{CD58C8F8-4AF8-410A-89B7-59F23BB22A85}"/>
              </a:ext>
            </a:extLst>
          </p:cNvPr>
          <p:cNvSpPr txBox="1"/>
          <p:nvPr/>
        </p:nvSpPr>
        <p:spPr>
          <a:xfrm>
            <a:off x="173382" y="1225689"/>
            <a:ext cx="5270868" cy="5632311"/>
          </a:xfrm>
          <a:prstGeom prst="rect">
            <a:avLst/>
          </a:prstGeom>
          <a:noFill/>
        </p:spPr>
        <p:txBody>
          <a:bodyPr wrap="square" rtlCol="0">
            <a:spAutoFit/>
          </a:bodyPr>
          <a:lstStyle/>
          <a:p>
            <a:pPr algn="l"/>
            <a:r>
              <a:rPr lang="en-GB" sz="2400" u="sng" dirty="0">
                <a:solidFill>
                  <a:schemeClr val="accent5">
                    <a:lumMod val="50000"/>
                  </a:schemeClr>
                </a:solidFill>
              </a:rPr>
              <a:t>Person A</a:t>
            </a:r>
            <a:r>
              <a:rPr lang="en-GB" sz="2400" dirty="0">
                <a:solidFill>
                  <a:schemeClr val="accent5">
                    <a:lumMod val="50000"/>
                  </a:schemeClr>
                </a:solidFill>
              </a:rPr>
              <a:t>:</a:t>
            </a:r>
            <a:br>
              <a:rPr lang="en-GB" sz="2400" dirty="0">
                <a:solidFill>
                  <a:schemeClr val="accent5">
                    <a:lumMod val="50000"/>
                  </a:schemeClr>
                </a:solidFill>
              </a:rPr>
            </a:br>
            <a:r>
              <a:rPr lang="en-GB" sz="2400" dirty="0">
                <a:solidFill>
                  <a:schemeClr val="accent5">
                    <a:lumMod val="50000"/>
                  </a:schemeClr>
                </a:solidFill>
              </a:rPr>
              <a:t>Es war </a:t>
            </a:r>
            <a:r>
              <a:rPr lang="en-GB" sz="2400" dirty="0" err="1">
                <a:solidFill>
                  <a:schemeClr val="accent5">
                    <a:lumMod val="50000"/>
                  </a:schemeClr>
                </a:solidFill>
              </a:rPr>
              <a:t>einmal</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a:t>
            </a:r>
            <a:br>
              <a:rPr lang="en-GB" sz="2400" dirty="0">
                <a:solidFill>
                  <a:schemeClr val="accent5">
                    <a:lumMod val="50000"/>
                  </a:schemeClr>
                </a:solidFill>
              </a:rPr>
            </a:br>
            <a:br>
              <a:rPr lang="en-GB" sz="2400" dirty="0">
                <a:solidFill>
                  <a:schemeClr val="accent5">
                    <a:lumMod val="50000"/>
                  </a:schemeClr>
                </a:solidFill>
              </a:rPr>
            </a:br>
            <a:r>
              <a:rPr lang="en-GB" sz="2400" b="1" dirty="0">
                <a:solidFill>
                  <a:schemeClr val="accent5">
                    <a:lumMod val="50000"/>
                  </a:schemeClr>
                </a:solidFill>
              </a:rPr>
              <a:t>Sohn</a:t>
            </a:r>
            <a:r>
              <a:rPr lang="en-GB" sz="2400" dirty="0">
                <a:solidFill>
                  <a:schemeClr val="accent5">
                    <a:lumMod val="50000"/>
                  </a:schemeClr>
                </a:solidFill>
              </a:rPr>
              <a:t> / </a:t>
            </a:r>
            <a:r>
              <a:rPr lang="en-GB" sz="2400" b="1" dirty="0" err="1">
                <a:solidFill>
                  <a:schemeClr val="accent5">
                    <a:lumMod val="50000"/>
                  </a:schemeClr>
                </a:solidFill>
              </a:rPr>
              <a:t>Tochter</a:t>
            </a:r>
            <a:r>
              <a:rPr lang="en-GB" sz="2400" b="1" dirty="0">
                <a:solidFill>
                  <a:schemeClr val="accent5">
                    <a:lumMod val="50000"/>
                  </a:schemeClr>
                </a:solidFill>
              </a:rPr>
              <a:t> </a:t>
            </a:r>
            <a:r>
              <a:rPr lang="en-GB" sz="2400" dirty="0">
                <a:solidFill>
                  <a:schemeClr val="accent5">
                    <a:lumMod val="50000"/>
                  </a:schemeClr>
                </a:solidFill>
              </a:rPr>
              <a:t>und </a:t>
            </a:r>
            <a:r>
              <a:rPr lang="en-GB" sz="2400" dirty="0" err="1">
                <a:solidFill>
                  <a:schemeClr val="accent5">
                    <a:lumMod val="50000"/>
                  </a:schemeClr>
                </a:solidFill>
              </a:rPr>
              <a:t>eine</a:t>
            </a:r>
            <a:r>
              <a:rPr lang="en-GB" sz="2400" dirty="0">
                <a:solidFill>
                  <a:schemeClr val="accent5">
                    <a:lumMod val="50000"/>
                  </a:schemeClr>
                </a:solidFill>
              </a:rPr>
              <a:t> </a:t>
            </a:r>
            <a:r>
              <a:rPr lang="en-GB" sz="2400" dirty="0" err="1">
                <a:solidFill>
                  <a:schemeClr val="accent5">
                    <a:lumMod val="50000"/>
                  </a:schemeClr>
                </a:solidFill>
              </a:rPr>
              <a:t>kleine</a:t>
            </a:r>
            <a:r>
              <a:rPr lang="en-GB" sz="2400" dirty="0">
                <a:solidFill>
                  <a:schemeClr val="accent5">
                    <a:lumMod val="50000"/>
                  </a:schemeClr>
                </a:solidFill>
              </a:rPr>
              <a:t>…</a:t>
            </a:r>
          </a:p>
          <a:p>
            <a:pPr algn="l"/>
            <a:endParaRPr lang="en-GB" sz="2400" dirty="0">
              <a:solidFill>
                <a:schemeClr val="accent5">
                  <a:lumMod val="50000"/>
                </a:schemeClr>
              </a:solidFill>
            </a:endParaRPr>
          </a:p>
          <a:p>
            <a:pPr algn="l"/>
            <a:r>
              <a:rPr lang="en-GB" sz="2400" b="1" dirty="0">
                <a:solidFill>
                  <a:schemeClr val="accent5">
                    <a:lumMod val="50000"/>
                  </a:schemeClr>
                </a:solidFill>
              </a:rPr>
              <a:t>Schloss </a:t>
            </a:r>
            <a:r>
              <a:rPr lang="en-GB" sz="2400" dirty="0">
                <a:solidFill>
                  <a:schemeClr val="accent5">
                    <a:lumMod val="50000"/>
                  </a:schemeClr>
                </a:solidFill>
              </a:rPr>
              <a:t>/ </a:t>
            </a:r>
            <a:r>
              <a:rPr lang="en-GB" sz="2400" b="1" dirty="0" err="1">
                <a:solidFill>
                  <a:schemeClr val="accent5">
                    <a:lumMod val="50000"/>
                  </a:schemeClr>
                </a:solidFill>
              </a:rPr>
              <a:t>Wohnung</a:t>
            </a:r>
            <a:r>
              <a:rPr lang="en-GB" sz="2400" dirty="0">
                <a:solidFill>
                  <a:schemeClr val="accent5">
                    <a:lumMod val="50000"/>
                  </a:schemeClr>
                </a:solidFill>
              </a:rPr>
              <a:t> am Ende von der…</a:t>
            </a:r>
          </a:p>
          <a:p>
            <a:pPr algn="l"/>
            <a:endParaRPr lang="en-GB" sz="2400" dirty="0">
              <a:solidFill>
                <a:schemeClr val="accent5">
                  <a:lumMod val="50000"/>
                </a:schemeClr>
              </a:solidFill>
            </a:endParaRPr>
          </a:p>
          <a:p>
            <a:pPr algn="l"/>
            <a:r>
              <a:rPr lang="en-GB" sz="2400" b="1" dirty="0" err="1">
                <a:solidFill>
                  <a:schemeClr val="accent5">
                    <a:lumMod val="50000"/>
                  </a:schemeClr>
                </a:solidFill>
              </a:rPr>
              <a:t>Unternehmen</a:t>
            </a:r>
            <a:r>
              <a:rPr lang="en-GB" sz="2400" dirty="0">
                <a:solidFill>
                  <a:schemeClr val="accent5">
                    <a:lumMod val="50000"/>
                  </a:schemeClr>
                </a:solidFill>
              </a:rPr>
              <a:t> / </a:t>
            </a:r>
            <a:r>
              <a:rPr lang="en-GB" sz="2400" b="1" dirty="0" err="1">
                <a:solidFill>
                  <a:schemeClr val="accent5">
                    <a:lumMod val="50000"/>
                  </a:schemeClr>
                </a:solidFill>
              </a:rPr>
              <a:t>Firma</a:t>
            </a:r>
            <a:r>
              <a:rPr lang="en-GB" sz="2400" dirty="0">
                <a:solidFill>
                  <a:schemeClr val="accent5">
                    <a:lumMod val="50000"/>
                  </a:schemeClr>
                </a:solidFill>
              </a:rPr>
              <a:t>. Sie </a:t>
            </a:r>
            <a:r>
              <a:rPr lang="en-GB" sz="2400" dirty="0" err="1">
                <a:solidFill>
                  <a:schemeClr val="accent5">
                    <a:lumMod val="50000"/>
                  </a:schemeClr>
                </a:solidFill>
              </a:rPr>
              <a:t>erwarten</a:t>
            </a:r>
            <a:r>
              <a:rPr lang="en-GB" sz="2400" dirty="0">
                <a:solidFill>
                  <a:schemeClr val="accent5">
                    <a:lumMod val="50000"/>
                  </a:schemeClr>
                </a:solidFill>
              </a:rPr>
              <a:t> </a:t>
            </a:r>
            <a:r>
              <a:rPr lang="en-GB" sz="2400" dirty="0" err="1">
                <a:solidFill>
                  <a:schemeClr val="accent5">
                    <a:lumMod val="50000"/>
                  </a:schemeClr>
                </a:solidFill>
              </a:rPr>
              <a:t>nichts</a:t>
            </a:r>
            <a:r>
              <a:rPr lang="en-GB" sz="2400" dirty="0">
                <a:solidFill>
                  <a:schemeClr val="accent5">
                    <a:lumMod val="50000"/>
                  </a:schemeClr>
                </a:solidFill>
              </a:rPr>
              <a:t> </a:t>
            </a:r>
            <a:r>
              <a:rPr lang="en-GB" sz="2400" dirty="0" err="1">
                <a:solidFill>
                  <a:schemeClr val="accent5">
                    <a:lumMod val="50000"/>
                  </a:schemeClr>
                </a:solidFill>
              </a:rPr>
              <a:t>vom</a:t>
            </a:r>
            <a:r>
              <a:rPr lang="en-GB" sz="2400" dirty="0">
                <a:solidFill>
                  <a:schemeClr val="accent5">
                    <a:lumMod val="50000"/>
                  </a:schemeClr>
                </a:solidFill>
              </a:rPr>
              <a:t>…</a:t>
            </a:r>
          </a:p>
          <a:p>
            <a:pPr algn="l"/>
            <a:endParaRPr lang="en-GB" sz="2400" dirty="0">
              <a:solidFill>
                <a:schemeClr val="accent5">
                  <a:lumMod val="50000"/>
                </a:schemeClr>
              </a:solidFill>
            </a:endParaRPr>
          </a:p>
          <a:p>
            <a:pPr algn="l"/>
            <a:r>
              <a:rPr lang="en-GB" sz="2400" b="1" dirty="0" err="1">
                <a:solidFill>
                  <a:schemeClr val="accent5">
                    <a:lumMod val="50000"/>
                  </a:schemeClr>
                </a:solidFill>
              </a:rPr>
              <a:t>sind</a:t>
            </a:r>
            <a:r>
              <a:rPr lang="en-GB" sz="2400" b="1" dirty="0">
                <a:solidFill>
                  <a:schemeClr val="accent5">
                    <a:lumMod val="50000"/>
                  </a:schemeClr>
                </a:solidFill>
              </a:rPr>
              <a:t> </a:t>
            </a:r>
            <a:r>
              <a:rPr lang="en-GB" sz="2400" dirty="0">
                <a:solidFill>
                  <a:schemeClr val="accent5">
                    <a:lumMod val="50000"/>
                  </a:schemeClr>
                </a:solidFill>
              </a:rPr>
              <a:t>/ </a:t>
            </a:r>
            <a:r>
              <a:rPr lang="en-GB" sz="2400" b="1" dirty="0" err="1">
                <a:solidFill>
                  <a:schemeClr val="accent5">
                    <a:lumMod val="50000"/>
                  </a:schemeClr>
                </a:solidFill>
              </a:rPr>
              <a:t>ist</a:t>
            </a:r>
            <a:r>
              <a:rPr lang="en-GB" sz="2400" dirty="0">
                <a:solidFill>
                  <a:schemeClr val="accent5">
                    <a:lumMod val="50000"/>
                  </a:schemeClr>
                </a:solidFill>
              </a:rPr>
              <a:t> modern – und so </a:t>
            </a:r>
            <a:r>
              <a:rPr lang="en-GB" sz="2400" dirty="0" err="1">
                <a:solidFill>
                  <a:schemeClr val="accent5">
                    <a:lumMod val="50000"/>
                  </a:schemeClr>
                </a:solidFill>
              </a:rPr>
              <a:t>sind</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 </a:t>
            </a:r>
            <a:r>
              <a:rPr lang="en-GB" sz="2400" dirty="0" err="1">
                <a:solidFill>
                  <a:schemeClr val="accent5">
                    <a:lumMod val="50000"/>
                  </a:schemeClr>
                </a:solidFill>
              </a:rPr>
              <a:t>glücklich</a:t>
            </a:r>
            <a:r>
              <a:rPr lang="en-GB" sz="2400" dirty="0">
                <a:solidFill>
                  <a:schemeClr val="accent5">
                    <a:lumMod val="50000"/>
                  </a:schemeClr>
                </a:solidFill>
              </a:rPr>
              <a:t> bis </a:t>
            </a:r>
            <a:r>
              <a:rPr lang="en-GB" sz="2400" dirty="0" err="1">
                <a:solidFill>
                  <a:schemeClr val="accent5">
                    <a:lumMod val="50000"/>
                  </a:schemeClr>
                </a:solidFill>
              </a:rPr>
              <a:t>zum</a:t>
            </a:r>
            <a:r>
              <a:rPr lang="en-GB" sz="2400" dirty="0">
                <a:solidFill>
                  <a:schemeClr val="accent5">
                    <a:lumMod val="50000"/>
                  </a:schemeClr>
                </a:solidFill>
              </a:rPr>
              <a:t> </a:t>
            </a:r>
            <a:r>
              <a:rPr lang="en-GB" sz="2400" dirty="0" err="1">
                <a:solidFill>
                  <a:schemeClr val="accent5">
                    <a:lumMod val="50000"/>
                  </a:schemeClr>
                </a:solidFill>
              </a:rPr>
              <a:t>Lebensende</a:t>
            </a:r>
            <a:r>
              <a:rPr lang="en-GB" sz="2400" dirty="0">
                <a:solidFill>
                  <a:schemeClr val="accent5">
                    <a:lumMod val="50000"/>
                  </a:schemeClr>
                </a:solidFill>
              </a:rPr>
              <a:t>! </a:t>
            </a:r>
            <a:r>
              <a:rPr lang="en-GB" sz="2400" dirty="0">
                <a:solidFill>
                  <a:schemeClr val="accent5">
                    <a:lumMod val="50000"/>
                  </a:schemeClr>
                </a:solidFill>
                <a:sym typeface="Wingdings" panose="05000000000000000000" pitchFamily="2" charset="2"/>
              </a:rPr>
              <a:t></a:t>
            </a:r>
            <a:br>
              <a:rPr lang="en-GB" sz="2400" dirty="0">
                <a:solidFill>
                  <a:schemeClr val="accent5">
                    <a:lumMod val="50000"/>
                  </a:schemeClr>
                </a:solidFill>
              </a:rPr>
            </a:br>
            <a:br>
              <a:rPr lang="en-GB" sz="2400" dirty="0">
                <a:solidFill>
                  <a:schemeClr val="accent5">
                    <a:lumMod val="50000"/>
                  </a:schemeClr>
                </a:solidFill>
              </a:rPr>
            </a:br>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1CDE7F0B-D3D5-409C-BA6D-9341ADD8C776}"/>
              </a:ext>
            </a:extLst>
          </p:cNvPr>
          <p:cNvSpPr txBox="1"/>
          <p:nvPr/>
        </p:nvSpPr>
        <p:spPr>
          <a:xfrm>
            <a:off x="5985744" y="1225689"/>
            <a:ext cx="6117806" cy="4154984"/>
          </a:xfrm>
          <a:prstGeom prst="rect">
            <a:avLst/>
          </a:prstGeom>
          <a:noFill/>
        </p:spPr>
        <p:txBody>
          <a:bodyPr wrap="square" rtlCol="0">
            <a:spAutoFit/>
          </a:bodyPr>
          <a:lstStyle/>
          <a:p>
            <a:pPr algn="l"/>
            <a:r>
              <a:rPr lang="en-GB" sz="2400" u="sng" dirty="0">
                <a:solidFill>
                  <a:schemeClr val="accent5">
                    <a:lumMod val="50000"/>
                  </a:schemeClr>
                </a:solidFill>
              </a:rPr>
              <a:t>Person B</a:t>
            </a:r>
            <a:r>
              <a:rPr lang="en-GB" sz="2400" dirty="0">
                <a:solidFill>
                  <a:schemeClr val="accent5">
                    <a:lumMod val="50000"/>
                  </a:schemeClr>
                </a:solidFill>
              </a:rPr>
              <a:t>:</a:t>
            </a:r>
            <a:br>
              <a:rPr lang="en-GB" sz="2400" dirty="0">
                <a:solidFill>
                  <a:schemeClr val="accent5">
                    <a:lumMod val="50000"/>
                  </a:schemeClr>
                </a:solidFill>
              </a:rPr>
            </a:br>
            <a:r>
              <a:rPr lang="en-GB" sz="2400" b="1" dirty="0" err="1">
                <a:solidFill>
                  <a:schemeClr val="accent5">
                    <a:lumMod val="50000"/>
                  </a:schemeClr>
                </a:solidFill>
              </a:rPr>
              <a:t>Königin</a:t>
            </a:r>
            <a:r>
              <a:rPr lang="en-GB" sz="2400" dirty="0">
                <a:solidFill>
                  <a:schemeClr val="accent5">
                    <a:lumMod val="50000"/>
                  </a:schemeClr>
                </a:solidFill>
              </a:rPr>
              <a:t> / </a:t>
            </a:r>
            <a:r>
              <a:rPr lang="en-GB" sz="2400" b="1" dirty="0">
                <a:solidFill>
                  <a:schemeClr val="accent5">
                    <a:lumMod val="50000"/>
                  </a:schemeClr>
                </a:solidFill>
              </a:rPr>
              <a:t>König</a:t>
            </a:r>
            <a:r>
              <a:rPr lang="en-GB" sz="2400" dirty="0">
                <a:solidFill>
                  <a:schemeClr val="accent5">
                    <a:lumMod val="50000"/>
                  </a:schemeClr>
                </a:solidFill>
              </a:rPr>
              <a:t>. </a:t>
            </a:r>
            <a:r>
              <a:rPr lang="en-GB" sz="2400" b="1" dirty="0" err="1">
                <a:solidFill>
                  <a:schemeClr val="accent5">
                    <a:lumMod val="50000"/>
                  </a:schemeClr>
                </a:solidFill>
              </a:rPr>
              <a:t>Er</a:t>
            </a:r>
            <a:r>
              <a:rPr lang="en-GB" sz="2400" dirty="0">
                <a:solidFill>
                  <a:schemeClr val="accent5">
                    <a:lumMod val="50000"/>
                  </a:schemeClr>
                </a:solidFill>
              </a:rPr>
              <a:t>/</a:t>
            </a:r>
            <a:r>
              <a:rPr lang="en-GB" sz="2400" b="1" dirty="0">
                <a:solidFill>
                  <a:schemeClr val="accent5">
                    <a:lumMod val="50000"/>
                  </a:schemeClr>
                </a:solidFill>
              </a:rPr>
              <a:t>Sie </a:t>
            </a:r>
            <a:r>
              <a:rPr lang="en-GB" sz="2400" dirty="0">
                <a:solidFill>
                  <a:schemeClr val="accent5">
                    <a:lumMod val="50000"/>
                  </a:schemeClr>
                </a:solidFill>
              </a:rPr>
              <a:t>hat </a:t>
            </a:r>
            <a:r>
              <a:rPr lang="en-GB" sz="2400" dirty="0" err="1">
                <a:solidFill>
                  <a:schemeClr val="accent5">
                    <a:lumMod val="50000"/>
                  </a:schemeClr>
                </a:solidFill>
              </a:rPr>
              <a:t>einen</a:t>
            </a:r>
            <a:r>
              <a:rPr lang="en-GB" sz="2400" dirty="0">
                <a:solidFill>
                  <a:schemeClr val="accent5">
                    <a:lumMod val="50000"/>
                  </a:schemeClr>
                </a:solidFill>
              </a:rPr>
              <a:t>…</a:t>
            </a:r>
            <a:br>
              <a:rPr lang="en-GB" sz="2400" dirty="0">
                <a:solidFill>
                  <a:schemeClr val="accent5">
                    <a:lumMod val="50000"/>
                  </a:schemeClr>
                </a:solidFill>
              </a:rPr>
            </a:br>
            <a:br>
              <a:rPr lang="en-GB" sz="2400" dirty="0">
                <a:solidFill>
                  <a:schemeClr val="accent5">
                    <a:lumMod val="50000"/>
                  </a:schemeClr>
                </a:solidFill>
              </a:rPr>
            </a:br>
            <a:r>
              <a:rPr lang="en-GB" sz="2400" b="1" dirty="0" err="1">
                <a:solidFill>
                  <a:schemeClr val="accent5">
                    <a:lumMod val="50000"/>
                  </a:schemeClr>
                </a:solidFill>
              </a:rPr>
              <a:t>Katze</a:t>
            </a:r>
            <a:r>
              <a:rPr lang="en-GB" sz="2400" b="1" dirty="0">
                <a:solidFill>
                  <a:schemeClr val="accent5">
                    <a:lumMod val="50000"/>
                  </a:schemeClr>
                </a:solidFill>
              </a:rPr>
              <a:t> / Hund. </a:t>
            </a:r>
            <a:r>
              <a:rPr lang="en-GB" sz="2400" dirty="0">
                <a:solidFill>
                  <a:schemeClr val="accent5">
                    <a:lumMod val="50000"/>
                  </a:schemeClr>
                </a:solidFill>
              </a:rPr>
              <a:t>Sie </a:t>
            </a:r>
            <a:r>
              <a:rPr lang="en-GB" sz="2400" dirty="0" err="1">
                <a:solidFill>
                  <a:schemeClr val="accent5">
                    <a:lumMod val="50000"/>
                  </a:schemeClr>
                </a:solidFill>
              </a:rPr>
              <a:t>wohnen</a:t>
            </a:r>
            <a:r>
              <a:rPr lang="en-GB" sz="2400" dirty="0">
                <a:solidFill>
                  <a:schemeClr val="accent5">
                    <a:lumMod val="50000"/>
                  </a:schemeClr>
                </a:solidFill>
              </a:rPr>
              <a:t> </a:t>
            </a:r>
            <a:r>
              <a:rPr lang="en-GB" sz="2400" dirty="0" err="1">
                <a:solidFill>
                  <a:schemeClr val="accent5">
                    <a:lumMod val="50000"/>
                  </a:schemeClr>
                </a:solidFill>
              </a:rPr>
              <a:t>zusammen</a:t>
            </a:r>
            <a:r>
              <a:rPr lang="en-GB" sz="2400" dirty="0">
                <a:solidFill>
                  <a:schemeClr val="accent5">
                    <a:lumMod val="50000"/>
                  </a:schemeClr>
                </a:solidFill>
              </a:rPr>
              <a:t> in </a:t>
            </a:r>
            <a:r>
              <a:rPr lang="en-GB" sz="2400" dirty="0" err="1">
                <a:solidFill>
                  <a:schemeClr val="accent5">
                    <a:lumMod val="50000"/>
                  </a:schemeClr>
                </a:solidFill>
              </a:rPr>
              <a:t>einer</a:t>
            </a:r>
            <a:r>
              <a:rPr lang="en-GB" sz="2400" dirty="0">
                <a:solidFill>
                  <a:schemeClr val="accent5">
                    <a:lumMod val="50000"/>
                  </a:schemeClr>
                </a:solidFill>
              </a:rPr>
              <a:t>…</a:t>
            </a:r>
          </a:p>
          <a:p>
            <a:pPr algn="l"/>
            <a:endParaRPr lang="en-GB" sz="2400" dirty="0">
              <a:solidFill>
                <a:schemeClr val="accent5">
                  <a:lumMod val="50000"/>
                </a:schemeClr>
              </a:solidFill>
            </a:endParaRPr>
          </a:p>
          <a:p>
            <a:pPr algn="l"/>
            <a:r>
              <a:rPr lang="en-GB" sz="2400" b="1" dirty="0">
                <a:solidFill>
                  <a:schemeClr val="accent5">
                    <a:lumMod val="50000"/>
                  </a:schemeClr>
                </a:solidFill>
              </a:rPr>
              <a:t>Dorf / </a:t>
            </a:r>
            <a:r>
              <a:rPr lang="en-GB" sz="2400" b="1" dirty="0" err="1">
                <a:solidFill>
                  <a:schemeClr val="accent5">
                    <a:lumMod val="50000"/>
                  </a:schemeClr>
                </a:solidFill>
              </a:rPr>
              <a:t>Straße</a:t>
            </a:r>
            <a:r>
              <a:rPr lang="en-GB" sz="2400" b="1" dirty="0">
                <a:solidFill>
                  <a:schemeClr val="accent5">
                    <a:lumMod val="50000"/>
                  </a:schemeClr>
                </a:solidFill>
              </a:rPr>
              <a:t>. </a:t>
            </a:r>
            <a:r>
              <a:rPr lang="en-GB" sz="2400" dirty="0">
                <a:solidFill>
                  <a:schemeClr val="accent5">
                    <a:lumMod val="50000"/>
                  </a:schemeClr>
                </a:solidFill>
              </a:rPr>
              <a:t>Sie </a:t>
            </a:r>
            <a:r>
              <a:rPr lang="en-GB" sz="2400" dirty="0" err="1">
                <a:solidFill>
                  <a:schemeClr val="accent5">
                    <a:lumMod val="50000"/>
                  </a:schemeClr>
                </a:solidFill>
              </a:rPr>
              <a:t>machen</a:t>
            </a:r>
            <a:r>
              <a:rPr lang="en-GB" sz="2400" dirty="0">
                <a:solidFill>
                  <a:schemeClr val="accent5">
                    <a:lumMod val="50000"/>
                  </a:schemeClr>
                </a:solidFill>
              </a:rPr>
              <a:t> </a:t>
            </a:r>
            <a:r>
              <a:rPr lang="en-GB" sz="2400" dirty="0" err="1">
                <a:solidFill>
                  <a:schemeClr val="accent5">
                    <a:lumMod val="50000"/>
                  </a:schemeClr>
                </a:solidFill>
              </a:rPr>
              <a:t>beide</a:t>
            </a:r>
            <a:r>
              <a:rPr lang="en-GB" sz="2400" dirty="0">
                <a:solidFill>
                  <a:schemeClr val="accent5">
                    <a:lumMod val="50000"/>
                  </a:schemeClr>
                </a:solidFill>
              </a:rPr>
              <a:t> </a:t>
            </a:r>
            <a:r>
              <a:rPr lang="en-GB" sz="2400" dirty="0" err="1">
                <a:solidFill>
                  <a:schemeClr val="accent5">
                    <a:lumMod val="50000"/>
                  </a:schemeClr>
                </a:solidFill>
              </a:rPr>
              <a:t>Dienst</a:t>
            </a:r>
            <a:r>
              <a:rPr lang="en-GB" sz="2400" dirty="0">
                <a:solidFill>
                  <a:schemeClr val="accent5">
                    <a:lumMod val="50000"/>
                  </a:schemeClr>
                </a:solidFill>
              </a:rPr>
              <a:t> in </a:t>
            </a:r>
            <a:r>
              <a:rPr lang="en-GB" sz="2400" dirty="0" err="1">
                <a:solidFill>
                  <a:schemeClr val="accent5">
                    <a:lumMod val="50000"/>
                  </a:schemeClr>
                </a:solidFill>
              </a:rPr>
              <a:t>einem</a:t>
            </a:r>
            <a:r>
              <a:rPr lang="en-GB" sz="2400" dirty="0">
                <a:solidFill>
                  <a:schemeClr val="accent5">
                    <a:lumMod val="50000"/>
                  </a:schemeClr>
                </a:solidFill>
              </a:rPr>
              <a:t>…</a:t>
            </a:r>
          </a:p>
          <a:p>
            <a:pPr algn="l"/>
            <a:endParaRPr lang="en-GB" sz="2400" dirty="0">
              <a:solidFill>
                <a:schemeClr val="accent5">
                  <a:lumMod val="50000"/>
                </a:schemeClr>
              </a:solidFill>
            </a:endParaRPr>
          </a:p>
          <a:p>
            <a:pPr algn="l"/>
            <a:r>
              <a:rPr lang="en-GB" sz="2400" b="1" dirty="0" err="1">
                <a:solidFill>
                  <a:schemeClr val="accent5">
                    <a:lumMod val="50000"/>
                  </a:schemeClr>
                </a:solidFill>
              </a:rPr>
              <a:t>Staat</a:t>
            </a:r>
            <a:r>
              <a:rPr lang="en-GB" sz="2400" b="1" dirty="0">
                <a:solidFill>
                  <a:schemeClr val="accent5">
                    <a:lumMod val="50000"/>
                  </a:schemeClr>
                </a:solidFill>
              </a:rPr>
              <a:t> / </a:t>
            </a:r>
            <a:r>
              <a:rPr lang="en-GB" sz="2400" b="1" dirty="0" err="1">
                <a:solidFill>
                  <a:schemeClr val="accent5">
                    <a:lumMod val="50000"/>
                  </a:schemeClr>
                </a:solidFill>
              </a:rPr>
              <a:t>Königin</a:t>
            </a:r>
            <a:r>
              <a:rPr lang="en-GB" sz="2400" dirty="0">
                <a:solidFill>
                  <a:schemeClr val="accent5">
                    <a:lumMod val="50000"/>
                  </a:schemeClr>
                </a:solidFill>
              </a:rPr>
              <a:t>. Sie </a:t>
            </a:r>
            <a:r>
              <a:rPr lang="en-GB" sz="2400" dirty="0" err="1">
                <a:solidFill>
                  <a:schemeClr val="accent5">
                    <a:lumMod val="50000"/>
                  </a:schemeClr>
                </a:solidFill>
              </a:rPr>
              <a:t>verdienen</a:t>
            </a:r>
            <a:r>
              <a:rPr lang="en-GB" sz="2400" dirty="0">
                <a:solidFill>
                  <a:schemeClr val="accent5">
                    <a:lumMod val="50000"/>
                  </a:schemeClr>
                </a:solidFill>
              </a:rPr>
              <a:t> </a:t>
            </a:r>
            <a:r>
              <a:rPr lang="en-GB" sz="2400" dirty="0" err="1">
                <a:solidFill>
                  <a:schemeClr val="accent5">
                    <a:lumMod val="50000"/>
                  </a:schemeClr>
                </a:solidFill>
              </a:rPr>
              <a:t>eigene</a:t>
            </a:r>
            <a:r>
              <a:rPr lang="en-GB" sz="2400" dirty="0">
                <a:solidFill>
                  <a:schemeClr val="accent5">
                    <a:lumMod val="50000"/>
                  </a:schemeClr>
                </a:solidFill>
              </a:rPr>
              <a:t> Euros!  Manche </a:t>
            </a:r>
            <a:r>
              <a:rPr lang="en-GB" sz="2400" dirty="0" err="1">
                <a:solidFill>
                  <a:schemeClr val="accent5">
                    <a:lumMod val="50000"/>
                  </a:schemeClr>
                </a:solidFill>
              </a:rPr>
              <a:t>sagen</a:t>
            </a:r>
            <a:r>
              <a:rPr lang="en-GB" sz="2400" dirty="0">
                <a:solidFill>
                  <a:schemeClr val="accent5">
                    <a:lumMod val="50000"/>
                  </a:schemeClr>
                </a:solidFill>
              </a:rPr>
              <a:t>, </a:t>
            </a:r>
            <a:r>
              <a:rPr lang="en-GB" sz="2400" dirty="0" err="1">
                <a:solidFill>
                  <a:schemeClr val="accent5">
                    <a:lumMod val="50000"/>
                  </a:schemeClr>
                </a:solidFill>
              </a:rPr>
              <a:t>sie</a:t>
            </a:r>
            <a:r>
              <a:rPr lang="en-GB" sz="2400" dirty="0">
                <a:solidFill>
                  <a:schemeClr val="accent5">
                    <a:lumMod val="50000"/>
                  </a:schemeClr>
                </a:solidFill>
              </a:rPr>
              <a:t>…</a:t>
            </a:r>
          </a:p>
        </p:txBody>
      </p:sp>
      <p:sp>
        <p:nvSpPr>
          <p:cNvPr id="26" name="Rectangle: Rounded Corners 25">
            <a:extLst>
              <a:ext uri="{FF2B5EF4-FFF2-40B4-BE49-F238E27FC236}">
                <a16:creationId xmlns:a16="http://schemas.microsoft.com/office/drawing/2014/main" id="{70962DF7-3C24-4AFF-8F19-9E901A09463F}"/>
              </a:ext>
            </a:extLst>
          </p:cNvPr>
          <p:cNvSpPr/>
          <p:nvPr/>
        </p:nvSpPr>
        <p:spPr>
          <a:xfrm>
            <a:off x="6035158" y="1648326"/>
            <a:ext cx="1412389"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0F4BB86C-2B9E-4C06-BB1C-CB6ABFEB7F7F}"/>
              </a:ext>
            </a:extLst>
          </p:cNvPr>
          <p:cNvSpPr/>
          <p:nvPr/>
        </p:nvSpPr>
        <p:spPr>
          <a:xfrm>
            <a:off x="1001948" y="2402305"/>
            <a:ext cx="1412389"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1879973-EB77-4133-AF29-E51CAA3E479C}"/>
              </a:ext>
            </a:extLst>
          </p:cNvPr>
          <p:cNvSpPr/>
          <p:nvPr/>
        </p:nvSpPr>
        <p:spPr>
          <a:xfrm>
            <a:off x="6933516" y="2402304"/>
            <a:ext cx="1043422"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BB47A685-5EB1-47AF-910A-C86A963BB3AE}"/>
              </a:ext>
            </a:extLst>
          </p:cNvPr>
          <p:cNvSpPr/>
          <p:nvPr/>
        </p:nvSpPr>
        <p:spPr>
          <a:xfrm>
            <a:off x="173382" y="3116691"/>
            <a:ext cx="1412389"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FE08950D-97C4-471B-BE29-F66E2E8D6A05}"/>
              </a:ext>
            </a:extLst>
          </p:cNvPr>
          <p:cNvSpPr/>
          <p:nvPr/>
        </p:nvSpPr>
        <p:spPr>
          <a:xfrm>
            <a:off x="5521127" y="3482059"/>
            <a:ext cx="1412389"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D2832F28-0056-4126-A5FE-F2F92CF7DCE4}"/>
              </a:ext>
            </a:extLst>
          </p:cNvPr>
          <p:cNvSpPr/>
          <p:nvPr/>
        </p:nvSpPr>
        <p:spPr>
          <a:xfrm>
            <a:off x="2255359" y="4257173"/>
            <a:ext cx="1125516"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2818EE35-8D7D-4976-9463-753D3088DB37}"/>
              </a:ext>
            </a:extLst>
          </p:cNvPr>
          <p:cNvSpPr/>
          <p:nvPr/>
        </p:nvSpPr>
        <p:spPr>
          <a:xfrm>
            <a:off x="6817212" y="4561814"/>
            <a:ext cx="1412389"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DA24A002-ED7B-4BB0-9C45-AEBD25BA8835}"/>
              </a:ext>
            </a:extLst>
          </p:cNvPr>
          <p:cNvSpPr/>
          <p:nvPr/>
        </p:nvSpPr>
        <p:spPr>
          <a:xfrm>
            <a:off x="903641" y="5259332"/>
            <a:ext cx="612340"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CE087EB0-BB2E-4EC3-A768-E9151E875691}"/>
              </a:ext>
            </a:extLst>
          </p:cNvPr>
          <p:cNvSpPr/>
          <p:nvPr/>
        </p:nvSpPr>
        <p:spPr>
          <a:xfrm>
            <a:off x="8762317" y="1684420"/>
            <a:ext cx="550126" cy="372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7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13221" cy="869950"/>
          </a:xfrm>
          <a:prstGeom prst="rect">
            <a:avLst/>
          </a:prstGeom>
        </p:spPr>
      </p:pic>
      <p:sp>
        <p:nvSpPr>
          <p:cNvPr id="4" name="Title 3"/>
          <p:cNvSpPr>
            <a:spLocks noGrp="1"/>
          </p:cNvSpPr>
          <p:nvPr>
            <p:ph type="title"/>
          </p:nvPr>
        </p:nvSpPr>
        <p:spPr>
          <a:xfrm>
            <a:off x="0" y="294041"/>
            <a:ext cx="4960449" cy="707849"/>
          </a:xfrm>
        </p:spPr>
        <p:txBody>
          <a:bodyPr>
            <a:normAutofit/>
          </a:bodyPr>
          <a:lstStyle/>
          <a:p>
            <a:r>
              <a:rPr lang="en-GB" sz="3600" b="1" dirty="0">
                <a:solidFill>
                  <a:schemeClr val="bg1"/>
                </a:solidFill>
              </a:rPr>
              <a:t>Auf </a:t>
            </a:r>
            <a:r>
              <a:rPr lang="en-GB" sz="3600" b="1" dirty="0" err="1">
                <a:solidFill>
                  <a:schemeClr val="bg1"/>
                </a:solidFill>
              </a:rPr>
              <a:t>Englisch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8" name="Picture 4" descr="Money, Bank Note, Euro, Hand, Banknote, Currency">
            <a:extLst>
              <a:ext uri="{FF2B5EF4-FFF2-40B4-BE49-F238E27FC236}">
                <a16:creationId xmlns:a16="http://schemas.microsoft.com/office/drawing/2014/main" id="{1F1D5E88-2D1B-4BB9-A9A9-28EEF39643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3519" y="1045450"/>
            <a:ext cx="1818538" cy="10494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910590-7DE9-407F-ACA2-AC24EFE68825}"/>
              </a:ext>
            </a:extLst>
          </p:cNvPr>
          <p:cNvSpPr txBox="1"/>
          <p:nvPr/>
        </p:nvSpPr>
        <p:spPr>
          <a:xfrm>
            <a:off x="740135" y="1216260"/>
            <a:ext cx="7624916" cy="461665"/>
          </a:xfrm>
          <a:prstGeom prst="rect">
            <a:avLst/>
          </a:prstGeom>
          <a:noFill/>
        </p:spPr>
        <p:txBody>
          <a:bodyPr wrap="square" rtlCol="0">
            <a:spAutoFit/>
          </a:bodyPr>
          <a:lstStyle/>
          <a:p>
            <a:pPr algn="l"/>
            <a:r>
              <a:rPr lang="en-US" sz="2400" dirty="0">
                <a:solidFill>
                  <a:schemeClr val="accent5">
                    <a:lumMod val="50000"/>
                  </a:schemeClr>
                </a:solidFill>
              </a:rPr>
              <a:t>1. Once upon a time there was a King.</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3838D7F1-B051-4E1A-9F83-80DAA6ECF12B}"/>
              </a:ext>
            </a:extLst>
          </p:cNvPr>
          <p:cNvSpPr txBox="1"/>
          <p:nvPr/>
        </p:nvSpPr>
        <p:spPr>
          <a:xfrm>
            <a:off x="757478" y="2059376"/>
            <a:ext cx="7624916" cy="461665"/>
          </a:xfrm>
          <a:prstGeom prst="rect">
            <a:avLst/>
          </a:prstGeom>
          <a:noFill/>
        </p:spPr>
        <p:txBody>
          <a:bodyPr wrap="square" rtlCol="0">
            <a:spAutoFit/>
          </a:bodyPr>
          <a:lstStyle/>
          <a:p>
            <a:pPr algn="l"/>
            <a:r>
              <a:rPr lang="en-US" sz="2400" dirty="0">
                <a:solidFill>
                  <a:schemeClr val="accent5">
                    <a:lumMod val="50000"/>
                  </a:schemeClr>
                </a:solidFill>
              </a:rPr>
              <a:t>2. He has a kind son and a small cat.</a:t>
            </a:r>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F5ED8424-5079-42FD-9EAA-561635107FB6}"/>
              </a:ext>
            </a:extLst>
          </p:cNvPr>
          <p:cNvSpPr txBox="1"/>
          <p:nvPr/>
        </p:nvSpPr>
        <p:spPr>
          <a:xfrm>
            <a:off x="757478" y="2925225"/>
            <a:ext cx="8745793" cy="461665"/>
          </a:xfrm>
          <a:prstGeom prst="rect">
            <a:avLst/>
          </a:prstGeom>
          <a:noFill/>
        </p:spPr>
        <p:txBody>
          <a:bodyPr wrap="square" rtlCol="0">
            <a:spAutoFit/>
          </a:bodyPr>
          <a:lstStyle/>
          <a:p>
            <a:pPr algn="l"/>
            <a:r>
              <a:rPr lang="en-US" sz="2400" dirty="0">
                <a:solidFill>
                  <a:schemeClr val="accent5">
                    <a:lumMod val="50000"/>
                  </a:schemeClr>
                </a:solidFill>
              </a:rPr>
              <a:t>3. They live together in a flat at the end of the street. </a:t>
            </a:r>
            <a:endParaRPr lang="en-GB" sz="2400" dirty="0">
              <a:solidFill>
                <a:schemeClr val="accent5">
                  <a:lumMod val="50000"/>
                </a:schemeClr>
              </a:solidFill>
            </a:endParaRPr>
          </a:p>
        </p:txBody>
      </p:sp>
      <p:pic>
        <p:nvPicPr>
          <p:cNvPr id="25" name="Picture 24" descr="A picture containing toy&#10;&#10;Description automatically generated">
            <a:extLst>
              <a:ext uri="{FF2B5EF4-FFF2-40B4-BE49-F238E27FC236}">
                <a16:creationId xmlns:a16="http://schemas.microsoft.com/office/drawing/2014/main" id="{8DEAECFB-9A06-4189-A346-AE25D7489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3984" y="1214869"/>
            <a:ext cx="895275" cy="1665626"/>
          </a:xfrm>
          <a:prstGeom prst="rect">
            <a:avLst/>
          </a:prstGeom>
        </p:spPr>
      </p:pic>
      <p:pic>
        <p:nvPicPr>
          <p:cNvPr id="2050" name="Picture 2" descr="Housing, Buildings, City, Apartment Blocks, Cityscape">
            <a:extLst>
              <a:ext uri="{FF2B5EF4-FFF2-40B4-BE49-F238E27FC236}">
                <a16:creationId xmlns:a16="http://schemas.microsoft.com/office/drawing/2014/main" id="{38DD3B62-C226-4ACF-AF86-FC2D2EC3F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47598" y="1327609"/>
            <a:ext cx="1416739" cy="14167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6DE4EEE-5290-4180-912B-FA29814B35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8794" y="1848013"/>
            <a:ext cx="1085260" cy="1665626"/>
          </a:xfrm>
          <a:prstGeom prst="rect">
            <a:avLst/>
          </a:prstGeom>
        </p:spPr>
      </p:pic>
      <p:pic>
        <p:nvPicPr>
          <p:cNvPr id="2052" name="Picture 4" descr="Cat, Pet, Animal, Tabby Cat, Domestic Cat, Feline">
            <a:extLst>
              <a:ext uri="{FF2B5EF4-FFF2-40B4-BE49-F238E27FC236}">
                <a16:creationId xmlns:a16="http://schemas.microsoft.com/office/drawing/2014/main" id="{A53CCE58-4032-4E3B-8078-530455E049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89563" y="2760255"/>
            <a:ext cx="1072860" cy="7644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4AD36D4-2C57-43F8-9BC4-C66025A4D70C}"/>
              </a:ext>
            </a:extLst>
          </p:cNvPr>
          <p:cNvSpPr txBox="1"/>
          <p:nvPr/>
        </p:nvSpPr>
        <p:spPr>
          <a:xfrm>
            <a:off x="678996" y="3795480"/>
            <a:ext cx="8745793" cy="461665"/>
          </a:xfrm>
          <a:prstGeom prst="rect">
            <a:avLst/>
          </a:prstGeom>
          <a:noFill/>
        </p:spPr>
        <p:txBody>
          <a:bodyPr wrap="square" rtlCol="0">
            <a:spAutoFit/>
          </a:bodyPr>
          <a:lstStyle/>
          <a:p>
            <a:pPr algn="l"/>
            <a:r>
              <a:rPr lang="en-US" sz="2400" dirty="0">
                <a:solidFill>
                  <a:schemeClr val="accent5">
                    <a:lumMod val="50000"/>
                  </a:schemeClr>
                </a:solidFill>
              </a:rPr>
              <a:t>4. They both do shifts in a company.</a:t>
            </a:r>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2289BBFD-7A33-4C10-9C7C-3A03CE63CB15}"/>
              </a:ext>
            </a:extLst>
          </p:cNvPr>
          <p:cNvSpPr txBox="1"/>
          <p:nvPr/>
        </p:nvSpPr>
        <p:spPr>
          <a:xfrm>
            <a:off x="678996" y="4599585"/>
            <a:ext cx="9971395" cy="461665"/>
          </a:xfrm>
          <a:prstGeom prst="rect">
            <a:avLst/>
          </a:prstGeom>
          <a:noFill/>
        </p:spPr>
        <p:txBody>
          <a:bodyPr wrap="square" rtlCol="0">
            <a:spAutoFit/>
          </a:bodyPr>
          <a:lstStyle/>
          <a:p>
            <a:pPr algn="l"/>
            <a:r>
              <a:rPr lang="en-US" sz="2400" dirty="0">
                <a:solidFill>
                  <a:schemeClr val="accent5">
                    <a:lumMod val="50000"/>
                  </a:schemeClr>
                </a:solidFill>
              </a:rPr>
              <a:t>5. They expect nothing from the state, they earn their own euros! </a:t>
            </a:r>
            <a:endParaRPr lang="en-GB" sz="2400" dirty="0">
              <a:solidFill>
                <a:schemeClr val="accent5">
                  <a:lumMod val="50000"/>
                </a:schemeClr>
              </a:solidFill>
            </a:endParaRPr>
          </a:p>
        </p:txBody>
      </p:sp>
      <p:sp>
        <p:nvSpPr>
          <p:cNvPr id="29" name="TextBox 28">
            <a:extLst>
              <a:ext uri="{FF2B5EF4-FFF2-40B4-BE49-F238E27FC236}">
                <a16:creationId xmlns:a16="http://schemas.microsoft.com/office/drawing/2014/main" id="{545894F8-CC7C-4C63-A9AB-FA57AF774DA3}"/>
              </a:ext>
            </a:extLst>
          </p:cNvPr>
          <p:cNvSpPr txBox="1"/>
          <p:nvPr/>
        </p:nvSpPr>
        <p:spPr>
          <a:xfrm>
            <a:off x="629889" y="5403690"/>
            <a:ext cx="9971395" cy="830997"/>
          </a:xfrm>
          <a:prstGeom prst="rect">
            <a:avLst/>
          </a:prstGeom>
          <a:noFill/>
        </p:spPr>
        <p:txBody>
          <a:bodyPr wrap="square" rtlCol="0">
            <a:spAutoFit/>
          </a:bodyPr>
          <a:lstStyle/>
          <a:p>
            <a:pPr algn="l"/>
            <a:r>
              <a:rPr lang="en-US" sz="2400" dirty="0">
                <a:solidFill>
                  <a:schemeClr val="accent5">
                    <a:lumMod val="50000"/>
                  </a:schemeClr>
                </a:solidFill>
              </a:rPr>
              <a:t>6. Some say they are modern – and so they are happy till the end of their lives! </a:t>
            </a:r>
            <a:r>
              <a:rPr lang="en-US" sz="2400" dirty="0">
                <a:solidFill>
                  <a:schemeClr val="accent5">
                    <a:lumMod val="50000"/>
                  </a:schemeClr>
                </a:solidFill>
                <a:sym typeface="Wingdings" panose="05000000000000000000" pitchFamily="2" charset="2"/>
              </a:rPr>
              <a:t></a:t>
            </a:r>
            <a:endParaRPr lang="en-GB" sz="2400" dirty="0">
              <a:solidFill>
                <a:schemeClr val="accent5">
                  <a:lumMod val="50000"/>
                </a:schemeClr>
              </a:solidFill>
            </a:endParaRPr>
          </a:p>
        </p:txBody>
      </p:sp>
    </p:spTree>
    <p:extLst>
      <p:ext uri="{BB962C8B-B14F-4D97-AF65-F5344CB8AC3E}">
        <p14:creationId xmlns:p14="http://schemas.microsoft.com/office/powerpoint/2010/main" val="20594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4" grpId="0"/>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B00C046-92F1-42AF-8348-E18B3D7DAE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75" y="4264725"/>
            <a:ext cx="2602568" cy="1909949"/>
          </a:xfrm>
          <a:prstGeom prst="rect">
            <a:avLst/>
          </a:prstGeom>
        </p:spPr>
      </p:pic>
      <p:pic>
        <p:nvPicPr>
          <p:cNvPr id="7" name="Picture 6">
            <a:extLst>
              <a:ext uri="{FF2B5EF4-FFF2-40B4-BE49-F238E27FC236}">
                <a16:creationId xmlns:a16="http://schemas.microsoft.com/office/drawing/2014/main" id="{C1432E2C-A4AE-4568-A1FC-30E596F630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723" y="2297894"/>
            <a:ext cx="1280271" cy="1737511"/>
          </a:xfrm>
          <a:prstGeom prst="rect">
            <a:avLst/>
          </a:prstGeom>
        </p:spPr>
      </p:pic>
    </p:spTree>
    <p:extLst>
      <p:ext uri="{BB962C8B-B14F-4D97-AF65-F5344CB8AC3E}">
        <p14:creationId xmlns:p14="http://schemas.microsoft.com/office/powerpoint/2010/main" val="2698689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4139900" cy="869951"/>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7649"/>
            <a:ext cx="5706319" cy="707849"/>
          </a:xfrm>
        </p:spPr>
        <p:txBody>
          <a:bodyPr>
            <a:normAutofit/>
          </a:bodyPr>
          <a:lstStyle/>
          <a:p>
            <a:r>
              <a:rPr lang="en-GB" sz="3600" b="1" dirty="0" err="1">
                <a:solidFill>
                  <a:schemeClr val="bg1"/>
                </a:solidFill>
                <a:latin typeface="Century Gothic" panose="020B0502020202020204" pitchFamily="34" charset="0"/>
              </a:rPr>
              <a:t>Hausaufgaben</a:t>
            </a:r>
            <a:endParaRPr lang="en-GB" sz="3600" b="1" dirty="0">
              <a:solidFill>
                <a:schemeClr val="bg1"/>
              </a:solidFill>
              <a:latin typeface="Century Gothic" panose="020B0502020202020204" pitchFamily="34" charset="0"/>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8485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218661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92597" y="4374704"/>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84640" y="4953207"/>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pic>
        <p:nvPicPr>
          <p:cNvPr id="5" name="Picture 4" descr="Qr code&#10;&#10;Description automatically generated">
            <a:extLst>
              <a:ext uri="{FF2B5EF4-FFF2-40B4-BE49-F238E27FC236}">
                <a16:creationId xmlns:a16="http://schemas.microsoft.com/office/drawing/2014/main" id="{B72DF7B7-619C-45E8-B785-1A6BD4734F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1340" y="3923874"/>
            <a:ext cx="1824990" cy="1824990"/>
          </a:xfrm>
          <a:prstGeom prst="rect">
            <a:avLst/>
          </a:prstGeom>
        </p:spPr>
      </p:pic>
    </p:spTree>
    <p:extLst>
      <p:ext uri="{BB962C8B-B14F-4D97-AF65-F5344CB8AC3E}">
        <p14:creationId xmlns:p14="http://schemas.microsoft.com/office/powerpoint/2010/main" val="396072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295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loud 7">
            <a:extLst>
              <a:ext uri="{FF2B5EF4-FFF2-40B4-BE49-F238E27FC236}">
                <a16:creationId xmlns:a16="http://schemas.microsoft.com/office/drawing/2014/main" id="{D68FC157-1DB3-824C-854A-F18964A66D9B}"/>
              </a:ext>
            </a:extLst>
          </p:cNvPr>
          <p:cNvSpPr/>
          <p:nvPr/>
        </p:nvSpPr>
        <p:spPr>
          <a:xfrm>
            <a:off x="158849" y="1299978"/>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dienen</a:t>
            </a:r>
            <a:endParaRPr lang="en-US" sz="2400" b="1" dirty="0"/>
          </a:p>
        </p:txBody>
      </p:sp>
      <p:sp>
        <p:nvSpPr>
          <p:cNvPr id="10" name="Cloud 9">
            <a:extLst>
              <a:ext uri="{FF2B5EF4-FFF2-40B4-BE49-F238E27FC236}">
                <a16:creationId xmlns:a16="http://schemas.microsoft.com/office/drawing/2014/main" id="{786DBE7B-B018-2D46-84A9-9AC6AD602C94}"/>
              </a:ext>
            </a:extLst>
          </p:cNvPr>
          <p:cNvSpPr/>
          <p:nvPr/>
        </p:nvSpPr>
        <p:spPr>
          <a:xfrm>
            <a:off x="2695874" y="172769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ihr</a:t>
            </a:r>
            <a:endParaRPr lang="en-US" sz="2400" b="1" dirty="0"/>
          </a:p>
        </p:txBody>
      </p:sp>
      <p:sp>
        <p:nvSpPr>
          <p:cNvPr id="11" name="Cloud 10">
            <a:extLst>
              <a:ext uri="{FF2B5EF4-FFF2-40B4-BE49-F238E27FC236}">
                <a16:creationId xmlns:a16="http://schemas.microsoft.com/office/drawing/2014/main" id="{5AB8788E-7338-4E4C-A429-C38D81F3C200}"/>
              </a:ext>
            </a:extLst>
          </p:cNvPr>
          <p:cNvSpPr/>
          <p:nvPr/>
        </p:nvSpPr>
        <p:spPr>
          <a:xfrm>
            <a:off x="6158336" y="469367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erwarten</a:t>
            </a:r>
            <a:endParaRPr lang="en-US" sz="2400" b="1" dirty="0"/>
          </a:p>
        </p:txBody>
      </p:sp>
      <p:sp>
        <p:nvSpPr>
          <p:cNvPr id="12" name="Cloud 11">
            <a:extLst>
              <a:ext uri="{FF2B5EF4-FFF2-40B4-BE49-F238E27FC236}">
                <a16:creationId xmlns:a16="http://schemas.microsoft.com/office/drawing/2014/main" id="{719D9EC5-9F1D-E64C-AC45-C2C5549F4452}"/>
              </a:ext>
            </a:extLst>
          </p:cNvPr>
          <p:cNvSpPr/>
          <p:nvPr/>
        </p:nvSpPr>
        <p:spPr>
          <a:xfrm>
            <a:off x="8866367" y="169211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feiern</a:t>
            </a:r>
            <a:endParaRPr lang="en-US" sz="2400" b="1" dirty="0"/>
          </a:p>
        </p:txBody>
      </p:sp>
      <p:sp>
        <p:nvSpPr>
          <p:cNvPr id="13" name="Cloud 12">
            <a:extLst>
              <a:ext uri="{FF2B5EF4-FFF2-40B4-BE49-F238E27FC236}">
                <a16:creationId xmlns:a16="http://schemas.microsoft.com/office/drawing/2014/main" id="{EBB50661-FB69-C744-8A25-7FD582821544}"/>
              </a:ext>
            </a:extLst>
          </p:cNvPr>
          <p:cNvSpPr/>
          <p:nvPr/>
        </p:nvSpPr>
        <p:spPr>
          <a:xfrm>
            <a:off x="261208" y="303474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sammeln</a:t>
            </a:r>
            <a:endParaRPr lang="en-US" sz="2400" b="1" dirty="0"/>
          </a:p>
        </p:txBody>
      </p:sp>
      <p:sp>
        <p:nvSpPr>
          <p:cNvPr id="14" name="Cloud 13">
            <a:extLst>
              <a:ext uri="{FF2B5EF4-FFF2-40B4-BE49-F238E27FC236}">
                <a16:creationId xmlns:a16="http://schemas.microsoft.com/office/drawing/2014/main" id="{C91D815B-7E6F-B440-86BA-8D85E4463B18}"/>
              </a:ext>
            </a:extLst>
          </p:cNvPr>
          <p:cNvSpPr/>
          <p:nvPr/>
        </p:nvSpPr>
        <p:spPr>
          <a:xfrm>
            <a:off x="2701493" y="11177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das Ende</a:t>
            </a:r>
          </a:p>
        </p:txBody>
      </p:sp>
      <p:sp>
        <p:nvSpPr>
          <p:cNvPr id="15" name="Cloud 14">
            <a:extLst>
              <a:ext uri="{FF2B5EF4-FFF2-40B4-BE49-F238E27FC236}">
                <a16:creationId xmlns:a16="http://schemas.microsoft.com/office/drawing/2014/main" id="{827D0412-A0A9-CB45-B70B-B0B5F19B47BD}"/>
              </a:ext>
            </a:extLst>
          </p:cNvPr>
          <p:cNvSpPr/>
          <p:nvPr/>
        </p:nvSpPr>
        <p:spPr>
          <a:xfrm>
            <a:off x="3098919" y="3276600"/>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der </a:t>
            </a:r>
            <a:r>
              <a:rPr lang="en-US" sz="2400" b="1" dirty="0" err="1"/>
              <a:t>Dienst</a:t>
            </a:r>
            <a:endParaRPr lang="en-US" sz="2400" b="1" dirty="0"/>
          </a:p>
        </p:txBody>
      </p:sp>
      <p:sp>
        <p:nvSpPr>
          <p:cNvPr id="16" name="Cloud 15">
            <a:extLst>
              <a:ext uri="{FF2B5EF4-FFF2-40B4-BE49-F238E27FC236}">
                <a16:creationId xmlns:a16="http://schemas.microsoft.com/office/drawing/2014/main" id="{2AA4BB64-1C1D-D244-8EA2-4087532C3059}"/>
              </a:ext>
            </a:extLst>
          </p:cNvPr>
          <p:cNvSpPr/>
          <p:nvPr/>
        </p:nvSpPr>
        <p:spPr>
          <a:xfrm>
            <a:off x="3098919" y="483694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das Feuer</a:t>
            </a:r>
          </a:p>
        </p:txBody>
      </p:sp>
      <p:sp>
        <p:nvSpPr>
          <p:cNvPr id="17" name="Cloud 16">
            <a:extLst>
              <a:ext uri="{FF2B5EF4-FFF2-40B4-BE49-F238E27FC236}">
                <a16:creationId xmlns:a16="http://schemas.microsoft.com/office/drawing/2014/main" id="{2A1F83E8-2C72-7B41-B927-CD9E32E9AD0E}"/>
              </a:ext>
            </a:extLst>
          </p:cNvPr>
          <p:cNvSpPr/>
          <p:nvPr/>
        </p:nvSpPr>
        <p:spPr>
          <a:xfrm>
            <a:off x="5617617" y="152273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der Gast</a:t>
            </a:r>
          </a:p>
        </p:txBody>
      </p:sp>
      <p:sp>
        <p:nvSpPr>
          <p:cNvPr id="18" name="Cloud 17">
            <a:extLst>
              <a:ext uri="{FF2B5EF4-FFF2-40B4-BE49-F238E27FC236}">
                <a16:creationId xmlns:a16="http://schemas.microsoft.com/office/drawing/2014/main" id="{6BA73873-D970-934B-BEDC-8D704A80E883}"/>
              </a:ext>
            </a:extLst>
          </p:cNvPr>
          <p:cNvSpPr/>
          <p:nvPr/>
        </p:nvSpPr>
        <p:spPr>
          <a:xfrm>
            <a:off x="8325648" y="294041"/>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das </a:t>
            </a:r>
            <a:r>
              <a:rPr lang="en-US" sz="2400" b="1" dirty="0" err="1"/>
              <a:t>Holz</a:t>
            </a:r>
            <a:endParaRPr lang="en-US" sz="2400" b="1" dirty="0"/>
          </a:p>
        </p:txBody>
      </p:sp>
      <p:sp>
        <p:nvSpPr>
          <p:cNvPr id="19" name="Cloud 18">
            <a:extLst>
              <a:ext uri="{FF2B5EF4-FFF2-40B4-BE49-F238E27FC236}">
                <a16:creationId xmlns:a16="http://schemas.microsoft.com/office/drawing/2014/main" id="{8BD994F0-81F1-C941-B2BE-C983D25A3195}"/>
              </a:ext>
            </a:extLst>
          </p:cNvPr>
          <p:cNvSpPr/>
          <p:nvPr/>
        </p:nvSpPr>
        <p:spPr>
          <a:xfrm>
            <a:off x="246608" y="476950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woher</a:t>
            </a:r>
            <a:endParaRPr lang="en-US" sz="2400" b="1" dirty="0"/>
          </a:p>
        </p:txBody>
      </p:sp>
      <p:sp>
        <p:nvSpPr>
          <p:cNvPr id="20" name="Cloud 19">
            <a:extLst>
              <a:ext uri="{FF2B5EF4-FFF2-40B4-BE49-F238E27FC236}">
                <a16:creationId xmlns:a16="http://schemas.microsoft.com/office/drawing/2014/main" id="{2B268B3A-8EC2-CC43-BCFA-127A81808228}"/>
              </a:ext>
            </a:extLst>
          </p:cNvPr>
          <p:cNvSpPr/>
          <p:nvPr/>
        </p:nvSpPr>
        <p:spPr>
          <a:xfrm>
            <a:off x="6158337" y="3052593"/>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lieb</a:t>
            </a:r>
            <a:endParaRPr lang="en-US" sz="2400" b="1" dirty="0"/>
          </a:p>
        </p:txBody>
      </p:sp>
      <p:sp>
        <p:nvSpPr>
          <p:cNvPr id="21" name="Cloud 20">
            <a:extLst>
              <a:ext uri="{FF2B5EF4-FFF2-40B4-BE49-F238E27FC236}">
                <a16:creationId xmlns:a16="http://schemas.microsoft.com/office/drawing/2014/main" id="{71BEC5C1-1487-0D4F-A35F-9C1D734A8850}"/>
              </a:ext>
            </a:extLst>
          </p:cNvPr>
          <p:cNvSpPr/>
          <p:nvPr/>
        </p:nvSpPr>
        <p:spPr>
          <a:xfrm>
            <a:off x="9206439" y="4806462"/>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tot</a:t>
            </a:r>
          </a:p>
        </p:txBody>
      </p:sp>
      <p:sp>
        <p:nvSpPr>
          <p:cNvPr id="22" name="Cloud 21">
            <a:extLst>
              <a:ext uri="{FF2B5EF4-FFF2-40B4-BE49-F238E27FC236}">
                <a16:creationId xmlns:a16="http://schemas.microsoft.com/office/drawing/2014/main" id="{ADED120D-5FD6-744B-946D-CA259530F083}"/>
              </a:ext>
            </a:extLst>
          </p:cNvPr>
          <p:cNvSpPr/>
          <p:nvPr/>
        </p:nvSpPr>
        <p:spPr>
          <a:xfrm>
            <a:off x="9465031" y="3226450"/>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t>warm</a:t>
            </a:r>
          </a:p>
        </p:txBody>
      </p:sp>
      <p:sp>
        <p:nvSpPr>
          <p:cNvPr id="23" name="Cloud 22">
            <a:extLst>
              <a:ext uri="{FF2B5EF4-FFF2-40B4-BE49-F238E27FC236}">
                <a16:creationId xmlns:a16="http://schemas.microsoft.com/office/drawing/2014/main" id="{B7DF4F33-98AC-3449-A003-BE716CE00F64}"/>
              </a:ext>
            </a:extLst>
          </p:cNvPr>
          <p:cNvSpPr/>
          <p:nvPr/>
        </p:nvSpPr>
        <p:spPr>
          <a:xfrm>
            <a:off x="5555666" y="33397"/>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err="1"/>
              <a:t>wohl</a:t>
            </a:r>
            <a:endParaRPr lang="en-US" sz="2400" b="1" dirty="0"/>
          </a:p>
        </p:txBody>
      </p:sp>
      <p:sp>
        <p:nvSpPr>
          <p:cNvPr id="2" name="TextBox 1">
            <a:extLst>
              <a:ext uri="{FF2B5EF4-FFF2-40B4-BE49-F238E27FC236}">
                <a16:creationId xmlns:a16="http://schemas.microsoft.com/office/drawing/2014/main" id="{04039FDE-F71E-4170-A782-12EE585F1615}"/>
              </a:ext>
            </a:extLst>
          </p:cNvPr>
          <p:cNvSpPr txBox="1"/>
          <p:nvPr/>
        </p:nvSpPr>
        <p:spPr>
          <a:xfrm>
            <a:off x="146232" y="1846535"/>
            <a:ext cx="2664618" cy="830997"/>
          </a:xfrm>
          <a:prstGeom prst="rect">
            <a:avLst/>
          </a:prstGeom>
          <a:noFill/>
        </p:spPr>
        <p:txBody>
          <a:bodyPr wrap="square" rtlCol="0">
            <a:spAutoFit/>
          </a:bodyPr>
          <a:lstStyle/>
          <a:p>
            <a:pPr algn="ctr"/>
            <a:r>
              <a:rPr lang="en-GB" sz="2400" dirty="0">
                <a:solidFill>
                  <a:srgbClr val="FFF4E7"/>
                </a:solidFill>
              </a:rPr>
              <a:t>to serve, </a:t>
            </a:r>
            <a:br>
              <a:rPr lang="en-GB" sz="2400" dirty="0">
                <a:solidFill>
                  <a:srgbClr val="FFF4E7"/>
                </a:solidFill>
              </a:rPr>
            </a:br>
            <a:r>
              <a:rPr lang="en-GB" sz="2400" dirty="0">
                <a:solidFill>
                  <a:srgbClr val="FFF4E7"/>
                </a:solidFill>
              </a:rPr>
              <a:t>serving</a:t>
            </a:r>
          </a:p>
        </p:txBody>
      </p:sp>
      <p:sp>
        <p:nvSpPr>
          <p:cNvPr id="26" name="TextBox 25">
            <a:extLst>
              <a:ext uri="{FF2B5EF4-FFF2-40B4-BE49-F238E27FC236}">
                <a16:creationId xmlns:a16="http://schemas.microsoft.com/office/drawing/2014/main" id="{F4DEF744-E110-4B61-AD56-D1CD17D6667B}"/>
              </a:ext>
            </a:extLst>
          </p:cNvPr>
          <p:cNvSpPr txBox="1"/>
          <p:nvPr/>
        </p:nvSpPr>
        <p:spPr>
          <a:xfrm>
            <a:off x="282914" y="3612060"/>
            <a:ext cx="2664618" cy="830997"/>
          </a:xfrm>
          <a:prstGeom prst="rect">
            <a:avLst/>
          </a:prstGeom>
          <a:noFill/>
        </p:spPr>
        <p:txBody>
          <a:bodyPr wrap="square" rtlCol="0">
            <a:spAutoFit/>
          </a:bodyPr>
          <a:lstStyle/>
          <a:p>
            <a:pPr algn="ctr"/>
            <a:r>
              <a:rPr lang="en-GB" sz="2400" dirty="0">
                <a:solidFill>
                  <a:srgbClr val="FFF4E7"/>
                </a:solidFill>
              </a:rPr>
              <a:t>to collect, </a:t>
            </a:r>
            <a:br>
              <a:rPr lang="en-GB" sz="2400" dirty="0">
                <a:solidFill>
                  <a:srgbClr val="FFF4E7"/>
                </a:solidFill>
              </a:rPr>
            </a:br>
            <a:r>
              <a:rPr lang="en-GB" sz="2400" dirty="0">
                <a:solidFill>
                  <a:srgbClr val="FFF4E7"/>
                </a:solidFill>
              </a:rPr>
              <a:t>collecting</a:t>
            </a:r>
          </a:p>
        </p:txBody>
      </p:sp>
      <p:sp>
        <p:nvSpPr>
          <p:cNvPr id="27" name="TextBox 26">
            <a:extLst>
              <a:ext uri="{FF2B5EF4-FFF2-40B4-BE49-F238E27FC236}">
                <a16:creationId xmlns:a16="http://schemas.microsoft.com/office/drawing/2014/main" id="{ECA90DD2-7A01-4ED1-B313-4DF7B2792F29}"/>
              </a:ext>
            </a:extLst>
          </p:cNvPr>
          <p:cNvSpPr txBox="1"/>
          <p:nvPr/>
        </p:nvSpPr>
        <p:spPr>
          <a:xfrm>
            <a:off x="2639542" y="679577"/>
            <a:ext cx="2664618" cy="461665"/>
          </a:xfrm>
          <a:prstGeom prst="rect">
            <a:avLst/>
          </a:prstGeom>
          <a:noFill/>
        </p:spPr>
        <p:txBody>
          <a:bodyPr wrap="square" rtlCol="0">
            <a:spAutoFit/>
          </a:bodyPr>
          <a:lstStyle/>
          <a:p>
            <a:pPr algn="ctr"/>
            <a:r>
              <a:rPr lang="en-GB" sz="2400" dirty="0">
                <a:solidFill>
                  <a:srgbClr val="FFF4E7"/>
                </a:solidFill>
              </a:rPr>
              <a:t>end</a:t>
            </a:r>
          </a:p>
        </p:txBody>
      </p:sp>
      <p:sp>
        <p:nvSpPr>
          <p:cNvPr id="28" name="TextBox 27">
            <a:extLst>
              <a:ext uri="{FF2B5EF4-FFF2-40B4-BE49-F238E27FC236}">
                <a16:creationId xmlns:a16="http://schemas.microsoft.com/office/drawing/2014/main" id="{DF2D4ACE-17E8-463B-9527-A30BD8F54FCE}"/>
              </a:ext>
            </a:extLst>
          </p:cNvPr>
          <p:cNvSpPr txBox="1"/>
          <p:nvPr/>
        </p:nvSpPr>
        <p:spPr>
          <a:xfrm>
            <a:off x="2695873" y="2197375"/>
            <a:ext cx="2664618" cy="830997"/>
          </a:xfrm>
          <a:prstGeom prst="rect">
            <a:avLst/>
          </a:prstGeom>
          <a:noFill/>
        </p:spPr>
        <p:txBody>
          <a:bodyPr wrap="square" rtlCol="0">
            <a:spAutoFit/>
          </a:bodyPr>
          <a:lstStyle/>
          <a:p>
            <a:pPr algn="ctr"/>
            <a:r>
              <a:rPr lang="en-GB" sz="2400" dirty="0">
                <a:solidFill>
                  <a:srgbClr val="FFF4E7"/>
                </a:solidFill>
              </a:rPr>
              <a:t>you (pl. fam.), (to) her, their</a:t>
            </a:r>
          </a:p>
        </p:txBody>
      </p:sp>
      <p:sp>
        <p:nvSpPr>
          <p:cNvPr id="29" name="TextBox 28">
            <a:extLst>
              <a:ext uri="{FF2B5EF4-FFF2-40B4-BE49-F238E27FC236}">
                <a16:creationId xmlns:a16="http://schemas.microsoft.com/office/drawing/2014/main" id="{6497402A-D6A3-44CB-94FF-79DF8CE6699A}"/>
              </a:ext>
            </a:extLst>
          </p:cNvPr>
          <p:cNvSpPr txBox="1"/>
          <p:nvPr/>
        </p:nvSpPr>
        <p:spPr>
          <a:xfrm>
            <a:off x="3113519" y="3981392"/>
            <a:ext cx="2664618" cy="461665"/>
          </a:xfrm>
          <a:prstGeom prst="rect">
            <a:avLst/>
          </a:prstGeom>
          <a:noFill/>
        </p:spPr>
        <p:txBody>
          <a:bodyPr wrap="square" rtlCol="0">
            <a:spAutoFit/>
          </a:bodyPr>
          <a:lstStyle/>
          <a:p>
            <a:pPr algn="ctr"/>
            <a:r>
              <a:rPr lang="en-GB" sz="2400" dirty="0">
                <a:solidFill>
                  <a:srgbClr val="FFF4E7"/>
                </a:solidFill>
              </a:rPr>
              <a:t>service, duty</a:t>
            </a:r>
          </a:p>
        </p:txBody>
      </p:sp>
      <p:sp>
        <p:nvSpPr>
          <p:cNvPr id="30" name="TextBox 29">
            <a:extLst>
              <a:ext uri="{FF2B5EF4-FFF2-40B4-BE49-F238E27FC236}">
                <a16:creationId xmlns:a16="http://schemas.microsoft.com/office/drawing/2014/main" id="{68C59A9E-1673-4719-8268-CD97E2A9E2D3}"/>
              </a:ext>
            </a:extLst>
          </p:cNvPr>
          <p:cNvSpPr txBox="1"/>
          <p:nvPr/>
        </p:nvSpPr>
        <p:spPr>
          <a:xfrm>
            <a:off x="3113519" y="5511254"/>
            <a:ext cx="2664618" cy="461665"/>
          </a:xfrm>
          <a:prstGeom prst="rect">
            <a:avLst/>
          </a:prstGeom>
          <a:noFill/>
        </p:spPr>
        <p:txBody>
          <a:bodyPr wrap="square" rtlCol="0">
            <a:spAutoFit/>
          </a:bodyPr>
          <a:lstStyle/>
          <a:p>
            <a:pPr algn="ctr"/>
            <a:r>
              <a:rPr lang="en-GB" sz="2400" dirty="0">
                <a:solidFill>
                  <a:srgbClr val="FFF4E7"/>
                </a:solidFill>
              </a:rPr>
              <a:t>fire</a:t>
            </a:r>
          </a:p>
        </p:txBody>
      </p:sp>
      <p:sp>
        <p:nvSpPr>
          <p:cNvPr id="31" name="TextBox 30">
            <a:extLst>
              <a:ext uri="{FF2B5EF4-FFF2-40B4-BE49-F238E27FC236}">
                <a16:creationId xmlns:a16="http://schemas.microsoft.com/office/drawing/2014/main" id="{FF919B09-0D05-42EC-94F8-A155B378744E}"/>
              </a:ext>
            </a:extLst>
          </p:cNvPr>
          <p:cNvSpPr txBox="1"/>
          <p:nvPr/>
        </p:nvSpPr>
        <p:spPr>
          <a:xfrm>
            <a:off x="180813" y="5458602"/>
            <a:ext cx="2664618" cy="461665"/>
          </a:xfrm>
          <a:prstGeom prst="rect">
            <a:avLst/>
          </a:prstGeom>
          <a:noFill/>
        </p:spPr>
        <p:txBody>
          <a:bodyPr wrap="square" rtlCol="0">
            <a:spAutoFit/>
          </a:bodyPr>
          <a:lstStyle/>
          <a:p>
            <a:pPr algn="ctr"/>
            <a:r>
              <a:rPr lang="en-GB" sz="2400" dirty="0">
                <a:solidFill>
                  <a:srgbClr val="FFF4E7"/>
                </a:solidFill>
              </a:rPr>
              <a:t>where…from</a:t>
            </a:r>
          </a:p>
        </p:txBody>
      </p:sp>
      <p:sp>
        <p:nvSpPr>
          <p:cNvPr id="32" name="TextBox 31">
            <a:extLst>
              <a:ext uri="{FF2B5EF4-FFF2-40B4-BE49-F238E27FC236}">
                <a16:creationId xmlns:a16="http://schemas.microsoft.com/office/drawing/2014/main" id="{3C4E4717-4269-474A-B3BE-9FA35458C879}"/>
              </a:ext>
            </a:extLst>
          </p:cNvPr>
          <p:cNvSpPr txBox="1"/>
          <p:nvPr/>
        </p:nvSpPr>
        <p:spPr>
          <a:xfrm>
            <a:off x="5617617" y="723912"/>
            <a:ext cx="2493400" cy="461665"/>
          </a:xfrm>
          <a:prstGeom prst="rect">
            <a:avLst/>
          </a:prstGeom>
          <a:noFill/>
        </p:spPr>
        <p:txBody>
          <a:bodyPr wrap="square" rtlCol="0">
            <a:spAutoFit/>
          </a:bodyPr>
          <a:lstStyle/>
          <a:p>
            <a:pPr algn="ctr"/>
            <a:r>
              <a:rPr lang="en-GB" sz="2400" dirty="0">
                <a:solidFill>
                  <a:srgbClr val="FFF4E7"/>
                </a:solidFill>
              </a:rPr>
              <a:t>well</a:t>
            </a:r>
          </a:p>
        </p:txBody>
      </p:sp>
      <p:sp>
        <p:nvSpPr>
          <p:cNvPr id="33" name="TextBox 32">
            <a:extLst>
              <a:ext uri="{FF2B5EF4-FFF2-40B4-BE49-F238E27FC236}">
                <a16:creationId xmlns:a16="http://schemas.microsoft.com/office/drawing/2014/main" id="{B91A65BD-E5AF-4962-A75F-E64364458B6A}"/>
              </a:ext>
            </a:extLst>
          </p:cNvPr>
          <p:cNvSpPr txBox="1"/>
          <p:nvPr/>
        </p:nvSpPr>
        <p:spPr>
          <a:xfrm>
            <a:off x="5661031" y="2152965"/>
            <a:ext cx="2664618" cy="461665"/>
          </a:xfrm>
          <a:prstGeom prst="rect">
            <a:avLst/>
          </a:prstGeom>
          <a:noFill/>
        </p:spPr>
        <p:txBody>
          <a:bodyPr wrap="square" rtlCol="0">
            <a:spAutoFit/>
          </a:bodyPr>
          <a:lstStyle/>
          <a:p>
            <a:pPr algn="ctr"/>
            <a:r>
              <a:rPr lang="en-GB" sz="2400" dirty="0">
                <a:solidFill>
                  <a:srgbClr val="FFF4E7"/>
                </a:solidFill>
              </a:rPr>
              <a:t>guest</a:t>
            </a:r>
          </a:p>
        </p:txBody>
      </p:sp>
      <p:sp>
        <p:nvSpPr>
          <p:cNvPr id="34" name="TextBox 33">
            <a:extLst>
              <a:ext uri="{FF2B5EF4-FFF2-40B4-BE49-F238E27FC236}">
                <a16:creationId xmlns:a16="http://schemas.microsoft.com/office/drawing/2014/main" id="{243859F8-8401-46A4-80FF-D82B70249CDC}"/>
              </a:ext>
            </a:extLst>
          </p:cNvPr>
          <p:cNvSpPr txBox="1"/>
          <p:nvPr/>
        </p:nvSpPr>
        <p:spPr>
          <a:xfrm>
            <a:off x="6241986" y="3750559"/>
            <a:ext cx="2664618" cy="461665"/>
          </a:xfrm>
          <a:prstGeom prst="rect">
            <a:avLst/>
          </a:prstGeom>
          <a:noFill/>
        </p:spPr>
        <p:txBody>
          <a:bodyPr wrap="square" rtlCol="0">
            <a:spAutoFit/>
          </a:bodyPr>
          <a:lstStyle/>
          <a:p>
            <a:pPr algn="ctr"/>
            <a:r>
              <a:rPr lang="en-GB" sz="2400" dirty="0">
                <a:solidFill>
                  <a:srgbClr val="FFF4E7"/>
                </a:solidFill>
              </a:rPr>
              <a:t>dear, kind</a:t>
            </a:r>
          </a:p>
        </p:txBody>
      </p:sp>
      <p:sp>
        <p:nvSpPr>
          <p:cNvPr id="35" name="TextBox 34">
            <a:extLst>
              <a:ext uri="{FF2B5EF4-FFF2-40B4-BE49-F238E27FC236}">
                <a16:creationId xmlns:a16="http://schemas.microsoft.com/office/drawing/2014/main" id="{FE6D7D3D-DB17-4258-A8D6-1C913F6DBE96}"/>
              </a:ext>
            </a:extLst>
          </p:cNvPr>
          <p:cNvSpPr txBox="1"/>
          <p:nvPr/>
        </p:nvSpPr>
        <p:spPr>
          <a:xfrm>
            <a:off x="6180042" y="5188929"/>
            <a:ext cx="2664618" cy="830997"/>
          </a:xfrm>
          <a:prstGeom prst="rect">
            <a:avLst/>
          </a:prstGeom>
          <a:noFill/>
        </p:spPr>
        <p:txBody>
          <a:bodyPr wrap="square" rtlCol="0">
            <a:spAutoFit/>
          </a:bodyPr>
          <a:lstStyle/>
          <a:p>
            <a:pPr algn="ctr"/>
            <a:r>
              <a:rPr lang="en-GB" sz="2400" dirty="0">
                <a:solidFill>
                  <a:srgbClr val="FFF4E7"/>
                </a:solidFill>
              </a:rPr>
              <a:t>to expect, expecting</a:t>
            </a:r>
          </a:p>
        </p:txBody>
      </p:sp>
      <p:sp>
        <p:nvSpPr>
          <p:cNvPr id="36" name="TextBox 35">
            <a:extLst>
              <a:ext uri="{FF2B5EF4-FFF2-40B4-BE49-F238E27FC236}">
                <a16:creationId xmlns:a16="http://schemas.microsoft.com/office/drawing/2014/main" id="{269807A5-2F62-4496-9923-C02E357140A9}"/>
              </a:ext>
            </a:extLst>
          </p:cNvPr>
          <p:cNvSpPr txBox="1"/>
          <p:nvPr/>
        </p:nvSpPr>
        <p:spPr>
          <a:xfrm>
            <a:off x="9303486" y="5511253"/>
            <a:ext cx="2664618" cy="461665"/>
          </a:xfrm>
          <a:prstGeom prst="rect">
            <a:avLst/>
          </a:prstGeom>
          <a:noFill/>
        </p:spPr>
        <p:txBody>
          <a:bodyPr wrap="square" rtlCol="0">
            <a:spAutoFit/>
          </a:bodyPr>
          <a:lstStyle/>
          <a:p>
            <a:pPr algn="ctr"/>
            <a:r>
              <a:rPr lang="en-GB" sz="2400" dirty="0">
                <a:solidFill>
                  <a:srgbClr val="FFF4E7"/>
                </a:solidFill>
              </a:rPr>
              <a:t>dead</a:t>
            </a:r>
          </a:p>
        </p:txBody>
      </p:sp>
      <p:sp>
        <p:nvSpPr>
          <p:cNvPr id="37" name="TextBox 36">
            <a:extLst>
              <a:ext uri="{FF2B5EF4-FFF2-40B4-BE49-F238E27FC236}">
                <a16:creationId xmlns:a16="http://schemas.microsoft.com/office/drawing/2014/main" id="{B4BD4AA7-5B0E-4DAE-A95A-31C01863A412}"/>
              </a:ext>
            </a:extLst>
          </p:cNvPr>
          <p:cNvSpPr txBox="1"/>
          <p:nvPr/>
        </p:nvSpPr>
        <p:spPr>
          <a:xfrm>
            <a:off x="9642506" y="3810698"/>
            <a:ext cx="2288286" cy="461665"/>
          </a:xfrm>
          <a:prstGeom prst="rect">
            <a:avLst/>
          </a:prstGeom>
          <a:noFill/>
        </p:spPr>
        <p:txBody>
          <a:bodyPr wrap="square" rtlCol="0">
            <a:spAutoFit/>
          </a:bodyPr>
          <a:lstStyle/>
          <a:p>
            <a:pPr algn="ctr"/>
            <a:r>
              <a:rPr lang="en-GB" sz="2400" dirty="0">
                <a:solidFill>
                  <a:srgbClr val="FFF4E7"/>
                </a:solidFill>
              </a:rPr>
              <a:t>warm</a:t>
            </a:r>
          </a:p>
        </p:txBody>
      </p:sp>
      <p:sp>
        <p:nvSpPr>
          <p:cNvPr id="38" name="TextBox 37">
            <a:extLst>
              <a:ext uri="{FF2B5EF4-FFF2-40B4-BE49-F238E27FC236}">
                <a16:creationId xmlns:a16="http://schemas.microsoft.com/office/drawing/2014/main" id="{F738258E-B895-47E2-B2CB-06B9CB24EA16}"/>
              </a:ext>
            </a:extLst>
          </p:cNvPr>
          <p:cNvSpPr txBox="1"/>
          <p:nvPr/>
        </p:nvSpPr>
        <p:spPr>
          <a:xfrm>
            <a:off x="8909781" y="2239771"/>
            <a:ext cx="2664618" cy="830997"/>
          </a:xfrm>
          <a:prstGeom prst="rect">
            <a:avLst/>
          </a:prstGeom>
          <a:noFill/>
        </p:spPr>
        <p:txBody>
          <a:bodyPr wrap="square" rtlCol="0">
            <a:spAutoFit/>
          </a:bodyPr>
          <a:lstStyle/>
          <a:p>
            <a:pPr algn="ctr"/>
            <a:r>
              <a:rPr lang="en-GB" sz="2400" dirty="0">
                <a:solidFill>
                  <a:srgbClr val="FFF4E7"/>
                </a:solidFill>
              </a:rPr>
              <a:t>to celebrate,</a:t>
            </a:r>
            <a:br>
              <a:rPr lang="en-GB" sz="2400" dirty="0">
                <a:solidFill>
                  <a:srgbClr val="FFF4E7"/>
                </a:solidFill>
              </a:rPr>
            </a:br>
            <a:r>
              <a:rPr lang="en-GB" sz="2400" dirty="0">
                <a:solidFill>
                  <a:srgbClr val="FFF4E7"/>
                </a:solidFill>
              </a:rPr>
              <a:t>celebrating </a:t>
            </a:r>
          </a:p>
        </p:txBody>
      </p:sp>
      <p:sp>
        <p:nvSpPr>
          <p:cNvPr id="39" name="TextBox 38">
            <a:extLst>
              <a:ext uri="{FF2B5EF4-FFF2-40B4-BE49-F238E27FC236}">
                <a16:creationId xmlns:a16="http://schemas.microsoft.com/office/drawing/2014/main" id="{CFA8C798-F81D-4F2D-95F0-0678215D8609}"/>
              </a:ext>
            </a:extLst>
          </p:cNvPr>
          <p:cNvSpPr txBox="1"/>
          <p:nvPr/>
        </p:nvSpPr>
        <p:spPr>
          <a:xfrm>
            <a:off x="8409839" y="944006"/>
            <a:ext cx="2484629" cy="461665"/>
          </a:xfrm>
          <a:prstGeom prst="rect">
            <a:avLst/>
          </a:prstGeom>
          <a:noFill/>
        </p:spPr>
        <p:txBody>
          <a:bodyPr wrap="square" rtlCol="0">
            <a:spAutoFit/>
          </a:bodyPr>
          <a:lstStyle/>
          <a:p>
            <a:pPr algn="ctr"/>
            <a:r>
              <a:rPr lang="en-GB" sz="2400" dirty="0">
                <a:solidFill>
                  <a:srgbClr val="FFF4E7"/>
                </a:solidFill>
              </a:rPr>
              <a:t>wood</a:t>
            </a:r>
          </a:p>
        </p:txBody>
      </p:sp>
    </p:spTree>
    <p:extLst>
      <p:ext uri="{BB962C8B-B14F-4D97-AF65-F5344CB8AC3E}">
        <p14:creationId xmlns:p14="http://schemas.microsoft.com/office/powerpoint/2010/main" val="3641718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4797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88216" y="72370"/>
            <a:ext cx="10569565" cy="1200329"/>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Buchstabe</a:t>
            </a:r>
            <a:r>
              <a:rPr lang="en-US" sz="2400" dirty="0">
                <a:solidFill>
                  <a:schemeClr val="accent5">
                    <a:lumMod val="50000"/>
                  </a:schemeClr>
                </a:solidFill>
              </a:rPr>
              <a:t> [a] </a:t>
            </a:r>
            <a:r>
              <a:rPr lang="en-US" sz="2400" dirty="0" err="1">
                <a:solidFill>
                  <a:schemeClr val="accent5">
                    <a:lumMod val="50000"/>
                  </a:schemeClr>
                </a:solidFill>
              </a:rPr>
              <a:t>oder</a:t>
            </a:r>
            <a:r>
              <a:rPr lang="en-US" sz="2400" dirty="0">
                <a:solidFill>
                  <a:schemeClr val="accent5">
                    <a:lumMod val="50000"/>
                  </a:schemeClr>
                </a:solidFill>
              </a:rPr>
              <a:t> [ä]?  </a:t>
            </a:r>
            <a:br>
              <a:rPr lang="en-US" sz="2400" dirty="0">
                <a:solidFill>
                  <a:schemeClr val="accent5">
                    <a:lumMod val="50000"/>
                  </a:schemeClr>
                </a:solidFill>
              </a:rPr>
            </a:br>
            <a:r>
              <a:rPr lang="en-US" sz="2400" dirty="0" err="1">
                <a:solidFill>
                  <a:schemeClr val="accent5">
                    <a:lumMod val="50000"/>
                  </a:schemeClr>
                </a:solidFill>
              </a:rPr>
              <a:t>Schreibe</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7" name="Table 6">
            <a:extLst>
              <a:ext uri="{FF2B5EF4-FFF2-40B4-BE49-F238E27FC236}">
                <a16:creationId xmlns:a16="http://schemas.microsoft.com/office/drawing/2014/main" id="{72C7FBBF-E4E2-43A6-9E5C-D338973BA782}"/>
              </a:ext>
            </a:extLst>
          </p:cNvPr>
          <p:cNvGraphicFramePr>
            <a:graphicFrameLocks noGrp="1"/>
          </p:cNvGraphicFramePr>
          <p:nvPr>
            <p:extLst>
              <p:ext uri="{D42A27DB-BD31-4B8C-83A1-F6EECF244321}">
                <p14:modId xmlns:p14="http://schemas.microsoft.com/office/powerpoint/2010/main" val="702867739"/>
              </p:ext>
            </p:extLst>
          </p:nvPr>
        </p:nvGraphicFramePr>
        <p:xfrm>
          <a:off x="3204949" y="1494370"/>
          <a:ext cx="8189736" cy="4473603"/>
        </p:xfrm>
        <a:graphic>
          <a:graphicData uri="http://schemas.openxmlformats.org/drawingml/2006/table">
            <a:tbl>
              <a:tblPr firstRow="1" bandRow="1">
                <a:tableStyleId>{00A15C55-8517-42AA-B614-E9B94910E393}</a:tableStyleId>
              </a:tblPr>
              <a:tblGrid>
                <a:gridCol w="595410">
                  <a:extLst>
                    <a:ext uri="{9D8B030D-6E8A-4147-A177-3AD203B41FA5}">
                      <a16:colId xmlns:a16="http://schemas.microsoft.com/office/drawing/2014/main" val="2607353726"/>
                    </a:ext>
                  </a:extLst>
                </a:gridCol>
                <a:gridCol w="936258">
                  <a:extLst>
                    <a:ext uri="{9D8B030D-6E8A-4147-A177-3AD203B41FA5}">
                      <a16:colId xmlns:a16="http://schemas.microsoft.com/office/drawing/2014/main" val="51479395"/>
                    </a:ext>
                  </a:extLst>
                </a:gridCol>
                <a:gridCol w="828906">
                  <a:extLst>
                    <a:ext uri="{9D8B030D-6E8A-4147-A177-3AD203B41FA5}">
                      <a16:colId xmlns:a16="http://schemas.microsoft.com/office/drawing/2014/main" val="2242533913"/>
                    </a:ext>
                  </a:extLst>
                </a:gridCol>
                <a:gridCol w="2603740">
                  <a:extLst>
                    <a:ext uri="{9D8B030D-6E8A-4147-A177-3AD203B41FA5}">
                      <a16:colId xmlns:a16="http://schemas.microsoft.com/office/drawing/2014/main" val="4128092149"/>
                    </a:ext>
                  </a:extLst>
                </a:gridCol>
                <a:gridCol w="2077141">
                  <a:extLst>
                    <a:ext uri="{9D8B030D-6E8A-4147-A177-3AD203B41FA5}">
                      <a16:colId xmlns:a16="http://schemas.microsoft.com/office/drawing/2014/main" val="2609792770"/>
                    </a:ext>
                  </a:extLst>
                </a:gridCol>
                <a:gridCol w="1148281">
                  <a:extLst>
                    <a:ext uri="{9D8B030D-6E8A-4147-A177-3AD203B41FA5}">
                      <a16:colId xmlns:a16="http://schemas.microsoft.com/office/drawing/2014/main" val="65933135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[ä]</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Deutsch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Englisch</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Blätter</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leaves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Arme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arms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US" sz="2000" dirty="0" err="1">
                          <a:solidFill>
                            <a:schemeClr val="accent1">
                              <a:lumMod val="50000"/>
                            </a:schemeClr>
                          </a:solidFill>
                        </a:rPr>
                        <a:t>Angriffe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attacks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Gäste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guests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Pläne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plans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Äpfel</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apples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Wälder</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forests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Fälle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cases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1.2 Slide 4 Blätter.wav"/>
            </a:hlinkClick>
            <a:extLst>
              <a:ext uri="{FF2B5EF4-FFF2-40B4-BE49-F238E27FC236}">
                <a16:creationId xmlns:a16="http://schemas.microsoft.com/office/drawing/2014/main" id="{26F197ED-91A0-48C9-ADC6-4EE9F05738A0}"/>
              </a:ext>
            </a:extLst>
          </p:cNvPr>
          <p:cNvSpPr/>
          <p:nvPr/>
        </p:nvSpPr>
        <p:spPr>
          <a:xfrm>
            <a:off x="3303558" y="20306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1.1.2 Slide 4 Arme.wav"/>
            </a:hlinkClick>
            <a:extLst>
              <a:ext uri="{FF2B5EF4-FFF2-40B4-BE49-F238E27FC236}">
                <a16:creationId xmlns:a16="http://schemas.microsoft.com/office/drawing/2014/main" id="{55890E92-F20B-4D40-8ED3-152B77945DA5}"/>
              </a:ext>
            </a:extLst>
          </p:cNvPr>
          <p:cNvSpPr/>
          <p:nvPr/>
        </p:nvSpPr>
        <p:spPr>
          <a:xfrm>
            <a:off x="3303558" y="253930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6" name="9.1.1.2 Slide 4 Angriffe.wav"/>
            </a:hlinkClick>
            <a:extLst>
              <a:ext uri="{FF2B5EF4-FFF2-40B4-BE49-F238E27FC236}">
                <a16:creationId xmlns:a16="http://schemas.microsoft.com/office/drawing/2014/main" id="{91D31107-EE2E-4BEB-AD95-3855B1CF889D}"/>
              </a:ext>
            </a:extLst>
          </p:cNvPr>
          <p:cNvSpPr/>
          <p:nvPr/>
        </p:nvSpPr>
        <p:spPr>
          <a:xfrm>
            <a:off x="3303558" y="30315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7" name="9.1.1.2 Slide 4 Gäste.wav"/>
            </a:hlinkClick>
            <a:extLst>
              <a:ext uri="{FF2B5EF4-FFF2-40B4-BE49-F238E27FC236}">
                <a16:creationId xmlns:a16="http://schemas.microsoft.com/office/drawing/2014/main" id="{DE5DAC5E-6B92-4859-BC20-6DCD48020360}"/>
              </a:ext>
            </a:extLst>
          </p:cNvPr>
          <p:cNvSpPr/>
          <p:nvPr/>
        </p:nvSpPr>
        <p:spPr>
          <a:xfrm>
            <a:off x="3302493" y="35046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8" name="9.1.1.2 Slide 4 Pläne.wav"/>
            </a:hlinkClick>
            <a:extLst>
              <a:ext uri="{FF2B5EF4-FFF2-40B4-BE49-F238E27FC236}">
                <a16:creationId xmlns:a16="http://schemas.microsoft.com/office/drawing/2014/main" id="{54E5F028-B445-44CD-B342-79A8ACF523C2}"/>
              </a:ext>
            </a:extLst>
          </p:cNvPr>
          <p:cNvSpPr/>
          <p:nvPr/>
        </p:nvSpPr>
        <p:spPr>
          <a:xfrm>
            <a:off x="3302493" y="40408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9" name="9.1.1.2 Slide 4 äpfel.wav"/>
            </a:hlinkClick>
            <a:extLst>
              <a:ext uri="{FF2B5EF4-FFF2-40B4-BE49-F238E27FC236}">
                <a16:creationId xmlns:a16="http://schemas.microsoft.com/office/drawing/2014/main" id="{B2B8A076-B74B-4219-A4F4-74226324F202}"/>
              </a:ext>
            </a:extLst>
          </p:cNvPr>
          <p:cNvSpPr/>
          <p:nvPr/>
        </p:nvSpPr>
        <p:spPr>
          <a:xfrm>
            <a:off x="3302493" y="45397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10" name="9.1.1.2 Slide 4 wälder.wav"/>
            </a:hlinkClick>
            <a:extLst>
              <a:ext uri="{FF2B5EF4-FFF2-40B4-BE49-F238E27FC236}">
                <a16:creationId xmlns:a16="http://schemas.microsoft.com/office/drawing/2014/main" id="{A38EDF5C-DE89-4FCE-B675-C9C0C16581AC}"/>
              </a:ext>
            </a:extLst>
          </p:cNvPr>
          <p:cNvSpPr/>
          <p:nvPr/>
        </p:nvSpPr>
        <p:spPr>
          <a:xfrm>
            <a:off x="3302493" y="50168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1.1.2 Slide 4 Fälle.wav"/>
            </a:hlinkClick>
            <a:extLst>
              <a:ext uri="{FF2B5EF4-FFF2-40B4-BE49-F238E27FC236}">
                <a16:creationId xmlns:a16="http://schemas.microsoft.com/office/drawing/2014/main" id="{73938F06-E431-43A7-91CC-7C956E606C05}"/>
              </a:ext>
            </a:extLst>
          </p:cNvPr>
          <p:cNvSpPr/>
          <p:nvPr/>
        </p:nvSpPr>
        <p:spPr>
          <a:xfrm>
            <a:off x="3302493" y="55151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reen checkmark">
            <a:extLst>
              <a:ext uri="{FF2B5EF4-FFF2-40B4-BE49-F238E27FC236}">
                <a16:creationId xmlns:a16="http://schemas.microsoft.com/office/drawing/2014/main" id="{9FAB6CDF-2362-4E6E-95B2-3E49F05FC3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32928" y="2094264"/>
            <a:ext cx="282522" cy="294294"/>
          </a:xfrm>
          <a:prstGeom prst="rect">
            <a:avLst/>
          </a:prstGeom>
        </p:spPr>
      </p:pic>
      <p:pic>
        <p:nvPicPr>
          <p:cNvPr id="1026" name="Picture 2" descr="Leaves, Plant, Nature, Green, Cartoons, Design, Symbol">
            <a:extLst>
              <a:ext uri="{FF2B5EF4-FFF2-40B4-BE49-F238E27FC236}">
                <a16:creationId xmlns:a16="http://schemas.microsoft.com/office/drawing/2014/main" id="{4EDE3CBE-28CB-4C74-BF27-93870AEF890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61653" y="2030619"/>
            <a:ext cx="561271" cy="4373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descr="text box hiding answer">
            <a:extLst>
              <a:ext uri="{FF2B5EF4-FFF2-40B4-BE49-F238E27FC236}">
                <a16:creationId xmlns:a16="http://schemas.microsoft.com/office/drawing/2014/main" id="{F98C73B7-DB9C-480E-85B1-F0ADC5BDB519}"/>
              </a:ext>
            </a:extLst>
          </p:cNvPr>
          <p:cNvSpPr txBox="1"/>
          <p:nvPr/>
        </p:nvSpPr>
        <p:spPr>
          <a:xfrm>
            <a:off x="6324539" y="2053773"/>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A289F497-4718-4BE9-81EB-A6A954FF3DDF}"/>
              </a:ext>
            </a:extLst>
          </p:cNvPr>
          <p:cNvSpPr txBox="1"/>
          <p:nvPr/>
        </p:nvSpPr>
        <p:spPr>
          <a:xfrm>
            <a:off x="6237035" y="2587074"/>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E2FD30E8-7876-47EE-989A-9D2298E503EE}"/>
              </a:ext>
            </a:extLst>
          </p:cNvPr>
          <p:cNvSpPr txBox="1"/>
          <p:nvPr/>
        </p:nvSpPr>
        <p:spPr>
          <a:xfrm>
            <a:off x="8358158" y="2536788"/>
            <a:ext cx="1834671"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B6006A1B-EDBF-4FE5-AC6B-D505607BD42F}"/>
              </a:ext>
            </a:extLst>
          </p:cNvPr>
          <p:cNvSpPr txBox="1"/>
          <p:nvPr/>
        </p:nvSpPr>
        <p:spPr>
          <a:xfrm>
            <a:off x="8520399" y="2006911"/>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CA227AB8-28FC-446F-838E-D51A97066A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5906" y="2571130"/>
            <a:ext cx="282522" cy="294294"/>
          </a:xfrm>
          <a:prstGeom prst="rect">
            <a:avLst/>
          </a:prstGeom>
        </p:spPr>
      </p:pic>
      <p:pic>
        <p:nvPicPr>
          <p:cNvPr id="1028" name="Picture 4" descr="Muscle, Arm, Icon">
            <a:extLst>
              <a:ext uri="{FF2B5EF4-FFF2-40B4-BE49-F238E27FC236}">
                <a16:creationId xmlns:a16="http://schemas.microsoft.com/office/drawing/2014/main" id="{822E77B3-C323-49B7-A36E-845688DAF93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64692" y="2522877"/>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Muscle, Arm, Icon">
            <a:extLst>
              <a:ext uri="{FF2B5EF4-FFF2-40B4-BE49-F238E27FC236}">
                <a16:creationId xmlns:a16="http://schemas.microsoft.com/office/drawing/2014/main" id="{6DA25CCE-2A28-47CD-A278-2A8DC22F9B5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42210" y="2535671"/>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reen checkmark">
            <a:extLst>
              <a:ext uri="{FF2B5EF4-FFF2-40B4-BE49-F238E27FC236}">
                <a16:creationId xmlns:a16="http://schemas.microsoft.com/office/drawing/2014/main" id="{CD4A2708-85DC-41AE-8868-EA164C24E9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5906" y="3041362"/>
            <a:ext cx="282522" cy="294294"/>
          </a:xfrm>
          <a:prstGeom prst="rect">
            <a:avLst/>
          </a:prstGeom>
        </p:spPr>
      </p:pic>
      <p:sp>
        <p:nvSpPr>
          <p:cNvPr id="29" name="TextBox 28" descr="text box hiding answer">
            <a:extLst>
              <a:ext uri="{FF2B5EF4-FFF2-40B4-BE49-F238E27FC236}">
                <a16:creationId xmlns:a16="http://schemas.microsoft.com/office/drawing/2014/main" id="{F669CE86-07DF-4259-9CB1-495080A6CD2B}"/>
              </a:ext>
            </a:extLst>
          </p:cNvPr>
          <p:cNvSpPr txBox="1"/>
          <p:nvPr/>
        </p:nvSpPr>
        <p:spPr>
          <a:xfrm>
            <a:off x="6175111" y="3077848"/>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43E8EAF0-B51E-426B-A7C2-760C177F77DF}"/>
              </a:ext>
            </a:extLst>
          </p:cNvPr>
          <p:cNvSpPr txBox="1"/>
          <p:nvPr/>
        </p:nvSpPr>
        <p:spPr>
          <a:xfrm>
            <a:off x="8494522" y="3079192"/>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0" name="Picture 6" descr="Alien Invasion, Aliens, Ufo, Attack, Enemy, Humanity">
            <a:extLst>
              <a:ext uri="{FF2B5EF4-FFF2-40B4-BE49-F238E27FC236}">
                <a16:creationId xmlns:a16="http://schemas.microsoft.com/office/drawing/2014/main" id="{B39D0D85-AFC8-4840-B420-3FBF642D61B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18491" y="3041362"/>
            <a:ext cx="590883" cy="3731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green checkmark">
            <a:extLst>
              <a:ext uri="{FF2B5EF4-FFF2-40B4-BE49-F238E27FC236}">
                <a16:creationId xmlns:a16="http://schemas.microsoft.com/office/drawing/2014/main" id="{443A3A5D-D35E-4EC1-9AAF-94EFAA1980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1119" y="3623908"/>
            <a:ext cx="282522" cy="294294"/>
          </a:xfrm>
          <a:prstGeom prst="rect">
            <a:avLst/>
          </a:prstGeom>
        </p:spPr>
      </p:pic>
      <p:sp>
        <p:nvSpPr>
          <p:cNvPr id="33" name="TextBox 32" descr="text box hiding answer">
            <a:extLst>
              <a:ext uri="{FF2B5EF4-FFF2-40B4-BE49-F238E27FC236}">
                <a16:creationId xmlns:a16="http://schemas.microsoft.com/office/drawing/2014/main" id="{A53FAFBE-11A7-4176-BCC7-BA8D9F9B6330}"/>
              </a:ext>
            </a:extLst>
          </p:cNvPr>
          <p:cNvSpPr txBox="1"/>
          <p:nvPr/>
        </p:nvSpPr>
        <p:spPr>
          <a:xfrm>
            <a:off x="6298959" y="3536463"/>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6E807AEF-5278-4EAC-A48D-899B707F8C6A}"/>
              </a:ext>
            </a:extLst>
          </p:cNvPr>
          <p:cNvSpPr txBox="1"/>
          <p:nvPr/>
        </p:nvSpPr>
        <p:spPr>
          <a:xfrm>
            <a:off x="8671848" y="3573962"/>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2" name="Picture 8" descr="Welcome, Come In, Welcome Home, Home, Guest, Greet">
            <a:extLst>
              <a:ext uri="{FF2B5EF4-FFF2-40B4-BE49-F238E27FC236}">
                <a16:creationId xmlns:a16="http://schemas.microsoft.com/office/drawing/2014/main" id="{C10269BF-0BE9-42EF-ABDC-84164735037E}"/>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175" y="3470291"/>
            <a:ext cx="598737" cy="516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green checkmark">
            <a:extLst>
              <a:ext uri="{FF2B5EF4-FFF2-40B4-BE49-F238E27FC236}">
                <a16:creationId xmlns:a16="http://schemas.microsoft.com/office/drawing/2014/main" id="{22993498-E8A9-4705-B4B4-0A729B983F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1119" y="4068921"/>
            <a:ext cx="282522" cy="294294"/>
          </a:xfrm>
          <a:prstGeom prst="rect">
            <a:avLst/>
          </a:prstGeom>
        </p:spPr>
      </p:pic>
      <p:sp>
        <p:nvSpPr>
          <p:cNvPr id="37" name="TextBox 36" descr="text box hiding answer">
            <a:extLst>
              <a:ext uri="{FF2B5EF4-FFF2-40B4-BE49-F238E27FC236}">
                <a16:creationId xmlns:a16="http://schemas.microsoft.com/office/drawing/2014/main" id="{4E01271E-2654-4A9E-9755-3AB2E067F177}"/>
              </a:ext>
            </a:extLst>
          </p:cNvPr>
          <p:cNvSpPr txBox="1"/>
          <p:nvPr/>
        </p:nvSpPr>
        <p:spPr>
          <a:xfrm>
            <a:off x="6267674" y="4068921"/>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FF2498E8-7C33-4831-BAA9-538F2D2F8743}"/>
              </a:ext>
            </a:extLst>
          </p:cNvPr>
          <p:cNvSpPr txBox="1"/>
          <p:nvPr/>
        </p:nvSpPr>
        <p:spPr>
          <a:xfrm>
            <a:off x="8358158" y="4075380"/>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4" name="Picture 10" descr="Business, Plan, Tree, Growth, Grow, Concepts, Economy">
            <a:extLst>
              <a:ext uri="{FF2B5EF4-FFF2-40B4-BE49-F238E27FC236}">
                <a16:creationId xmlns:a16="http://schemas.microsoft.com/office/drawing/2014/main" id="{52D0FFC6-0CF9-48EC-AB9B-D3110D2D3EA2}"/>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0926" y="3963868"/>
            <a:ext cx="782604" cy="5217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green checkmark">
            <a:extLst>
              <a:ext uri="{FF2B5EF4-FFF2-40B4-BE49-F238E27FC236}">
                <a16:creationId xmlns:a16="http://schemas.microsoft.com/office/drawing/2014/main" id="{72E5EE94-5A5A-4820-A6FE-933CEF8FEA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111" y="4508084"/>
            <a:ext cx="282522" cy="294294"/>
          </a:xfrm>
          <a:prstGeom prst="rect">
            <a:avLst/>
          </a:prstGeom>
        </p:spPr>
      </p:pic>
      <p:sp>
        <p:nvSpPr>
          <p:cNvPr id="41" name="TextBox 40" descr="text box hiding answer">
            <a:extLst>
              <a:ext uri="{FF2B5EF4-FFF2-40B4-BE49-F238E27FC236}">
                <a16:creationId xmlns:a16="http://schemas.microsoft.com/office/drawing/2014/main" id="{48335069-0E94-4533-A79D-3A4CDBDE1E93}"/>
              </a:ext>
            </a:extLst>
          </p:cNvPr>
          <p:cNvSpPr txBox="1"/>
          <p:nvPr/>
        </p:nvSpPr>
        <p:spPr>
          <a:xfrm>
            <a:off x="6096000" y="4502362"/>
            <a:ext cx="1510190" cy="43451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4D8126AB-6922-4E7A-88AA-954E950AFD32}"/>
              </a:ext>
            </a:extLst>
          </p:cNvPr>
          <p:cNvSpPr txBox="1"/>
          <p:nvPr/>
        </p:nvSpPr>
        <p:spPr>
          <a:xfrm>
            <a:off x="8582322" y="4571546"/>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6" name="Picture 12" descr="Apples, Fruit, Food, Red Apples, Red Fruit, Ripe">
            <a:extLst>
              <a:ext uri="{FF2B5EF4-FFF2-40B4-BE49-F238E27FC236}">
                <a16:creationId xmlns:a16="http://schemas.microsoft.com/office/drawing/2014/main" id="{105D41D2-CD69-43AF-A7BD-100ABEC78E3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24174" y="4502362"/>
            <a:ext cx="636071" cy="4326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green checkmark">
            <a:extLst>
              <a:ext uri="{FF2B5EF4-FFF2-40B4-BE49-F238E27FC236}">
                <a16:creationId xmlns:a16="http://schemas.microsoft.com/office/drawing/2014/main" id="{50C9D788-638D-4C14-8D48-C7DE5F583E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111" y="5060164"/>
            <a:ext cx="282522" cy="294294"/>
          </a:xfrm>
          <a:prstGeom prst="rect">
            <a:avLst/>
          </a:prstGeom>
        </p:spPr>
      </p:pic>
      <p:sp>
        <p:nvSpPr>
          <p:cNvPr id="45" name="TextBox 44" descr="text box hiding answer">
            <a:extLst>
              <a:ext uri="{FF2B5EF4-FFF2-40B4-BE49-F238E27FC236}">
                <a16:creationId xmlns:a16="http://schemas.microsoft.com/office/drawing/2014/main" id="{EEA56BE9-E1DE-40AC-B0AD-425D83B95CD6}"/>
              </a:ext>
            </a:extLst>
          </p:cNvPr>
          <p:cNvSpPr txBox="1"/>
          <p:nvPr/>
        </p:nvSpPr>
        <p:spPr>
          <a:xfrm>
            <a:off x="6143826" y="5035607"/>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B9593867-51F9-4237-981F-0F4EB089E788}"/>
              </a:ext>
            </a:extLst>
          </p:cNvPr>
          <p:cNvSpPr txBox="1"/>
          <p:nvPr/>
        </p:nvSpPr>
        <p:spPr>
          <a:xfrm>
            <a:off x="8520399" y="5039973"/>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8" name="Picture 14" descr="Forest, Trees, Plants, Woods, Greenery, Foliage, Flora">
            <a:extLst>
              <a:ext uri="{FF2B5EF4-FFF2-40B4-BE49-F238E27FC236}">
                <a16:creationId xmlns:a16="http://schemas.microsoft.com/office/drawing/2014/main" id="{0A9392A9-A248-454B-B42A-4C74C99EA8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77442" y="5016819"/>
            <a:ext cx="537027" cy="41090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green checkmark">
            <a:extLst>
              <a:ext uri="{FF2B5EF4-FFF2-40B4-BE49-F238E27FC236}">
                <a16:creationId xmlns:a16="http://schemas.microsoft.com/office/drawing/2014/main" id="{C543435B-B3CF-4E58-9B28-6411942EE8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91667" y="5550014"/>
            <a:ext cx="282522" cy="294294"/>
          </a:xfrm>
          <a:prstGeom prst="rect">
            <a:avLst/>
          </a:prstGeom>
        </p:spPr>
      </p:pic>
      <p:sp>
        <p:nvSpPr>
          <p:cNvPr id="49" name="TextBox 48" descr="text box hiding answer">
            <a:extLst>
              <a:ext uri="{FF2B5EF4-FFF2-40B4-BE49-F238E27FC236}">
                <a16:creationId xmlns:a16="http://schemas.microsoft.com/office/drawing/2014/main" id="{0584FB0C-DCFD-4774-902C-A1BF0D295BC4}"/>
              </a:ext>
            </a:extLst>
          </p:cNvPr>
          <p:cNvSpPr txBox="1"/>
          <p:nvPr/>
        </p:nvSpPr>
        <p:spPr>
          <a:xfrm>
            <a:off x="6267674" y="5552535"/>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579CE306-0322-4A8E-80AB-65A691A095AA}"/>
              </a:ext>
            </a:extLst>
          </p:cNvPr>
          <p:cNvSpPr txBox="1"/>
          <p:nvPr/>
        </p:nvSpPr>
        <p:spPr>
          <a:xfrm>
            <a:off x="8806487" y="5583458"/>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40" name="Picture 16" descr="Law, Right, Justice, Clause, Horizontal, Hammer">
            <a:extLst>
              <a:ext uri="{FF2B5EF4-FFF2-40B4-BE49-F238E27FC236}">
                <a16:creationId xmlns:a16="http://schemas.microsoft.com/office/drawing/2014/main" id="{4CBAA884-58E8-4A6C-9181-F98495257B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585885" y="5522052"/>
            <a:ext cx="537027" cy="45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5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0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0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10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9" grpId="0" animBg="1"/>
      <p:bldP spid="30" grpId="0" animBg="1"/>
      <p:bldP spid="33" grpId="0" animBg="1"/>
      <p:bldP spid="34" grpId="0" animBg="1"/>
      <p:bldP spid="37" grpId="0" animBg="1"/>
      <p:bldP spid="38" grpId="0" animBg="1"/>
      <p:bldP spid="41" grpId="0" animBg="1"/>
      <p:bldP spid="42" grpId="0" animBg="1"/>
      <p:bldP spid="45" grpId="0" animBg="1"/>
      <p:bldP spid="46" grpId="0" animBg="1"/>
      <p:bldP spid="49"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9788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Es war </a:t>
            </a:r>
            <a:r>
              <a:rPr lang="en-GB" sz="3600" b="1" dirty="0" err="1">
                <a:solidFill>
                  <a:schemeClr val="bg1"/>
                </a:solidFill>
              </a:rPr>
              <a:t>einmal</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42018" y="247046"/>
            <a:ext cx="251531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5230892" y="698431"/>
            <a:ext cx="7497937" cy="461665"/>
          </a:xfrm>
          <a:prstGeom prst="rect">
            <a:avLst/>
          </a:prstGeom>
          <a:noFill/>
        </p:spPr>
        <p:txBody>
          <a:bodyPr wrap="square" rtlCol="0">
            <a:spAutoFit/>
          </a:bodyPr>
          <a:lstStyle/>
          <a:p>
            <a:r>
              <a:rPr lang="de-DE" sz="2400" dirty="0">
                <a:solidFill>
                  <a:schemeClr val="accent5">
                    <a:lumMod val="50000"/>
                  </a:schemeClr>
                </a:solidFill>
              </a:rPr>
              <a:t>Hör zu und schreib die Geschichte.</a:t>
            </a:r>
          </a:p>
        </p:txBody>
      </p:sp>
      <p:pic>
        <p:nvPicPr>
          <p:cNvPr id="8" name="Picture 7" descr="A picture containing text, sky, outdoor, castle&#10;&#10;Description automatically generated">
            <a:extLst>
              <a:ext uri="{FF2B5EF4-FFF2-40B4-BE49-F238E27FC236}">
                <a16:creationId xmlns:a16="http://schemas.microsoft.com/office/drawing/2014/main" id="{CC466EC2-FF88-9E43-B1FD-B816A7B2A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78" y="1163990"/>
            <a:ext cx="7190273" cy="5224183"/>
          </a:xfrm>
          <a:prstGeom prst="rect">
            <a:avLst/>
          </a:prstGeom>
        </p:spPr>
      </p:pic>
      <p:grpSp>
        <p:nvGrpSpPr>
          <p:cNvPr id="14" name="Group 13">
            <a:extLst>
              <a:ext uri="{FF2B5EF4-FFF2-40B4-BE49-F238E27FC236}">
                <a16:creationId xmlns:a16="http://schemas.microsoft.com/office/drawing/2014/main" id="{426FA7B9-BE6B-8146-BBED-4E1E1A08F12E}"/>
              </a:ext>
            </a:extLst>
          </p:cNvPr>
          <p:cNvGrpSpPr/>
          <p:nvPr/>
        </p:nvGrpSpPr>
        <p:grpSpPr>
          <a:xfrm>
            <a:off x="2179303" y="1160097"/>
            <a:ext cx="9778024" cy="4889012"/>
            <a:chOff x="2179303" y="1160097"/>
            <a:chExt cx="9778024" cy="4889012"/>
          </a:xfrm>
        </p:grpSpPr>
        <p:pic>
          <p:nvPicPr>
            <p:cNvPr id="12" name="Picture 11" descr="A picture containing indoor&#10;&#10;Description automatically generated">
              <a:extLst>
                <a:ext uri="{FF2B5EF4-FFF2-40B4-BE49-F238E27FC236}">
                  <a16:creationId xmlns:a16="http://schemas.microsoft.com/office/drawing/2014/main" id="{D534F7D6-5865-6D48-BB9A-6B27D5836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303" y="1160097"/>
              <a:ext cx="9778024" cy="4889012"/>
            </a:xfrm>
            <a:prstGeom prst="rect">
              <a:avLst/>
            </a:prstGeom>
          </p:spPr>
        </p:pic>
        <p:sp>
          <p:nvSpPr>
            <p:cNvPr id="13" name="TextBox 12">
              <a:extLst>
                <a:ext uri="{FF2B5EF4-FFF2-40B4-BE49-F238E27FC236}">
                  <a16:creationId xmlns:a16="http://schemas.microsoft.com/office/drawing/2014/main" id="{9ED1B2CC-78DF-B143-82E3-4B534C361798}"/>
                </a:ext>
              </a:extLst>
            </p:cNvPr>
            <p:cNvSpPr txBox="1"/>
            <p:nvPr/>
          </p:nvSpPr>
          <p:spPr>
            <a:xfrm>
              <a:off x="3516923" y="2602523"/>
              <a:ext cx="184731" cy="461665"/>
            </a:xfrm>
            <a:prstGeom prst="rect">
              <a:avLst/>
            </a:prstGeom>
            <a:noFill/>
          </p:spPr>
          <p:txBody>
            <a:bodyPr wrap="none" rtlCol="0">
              <a:spAutoFit/>
            </a:bodyPr>
            <a:lstStyle/>
            <a:p>
              <a:pPr algn="l"/>
              <a:endParaRPr lang="en-US" sz="2400" dirty="0">
                <a:solidFill>
                  <a:schemeClr val="accent5">
                    <a:lumMod val="50000"/>
                  </a:schemeClr>
                </a:solidFill>
              </a:endParaRPr>
            </a:p>
          </p:txBody>
        </p:sp>
      </p:grpSp>
      <p:pic>
        <p:nvPicPr>
          <p:cNvPr id="7" name="Graphic 6" descr="Ear outline">
            <a:hlinkClick r:id="" action="ppaction://noaction">
              <a:snd r:embed="rId6" name="9.1.1.2 Slide 5 full.wav"/>
            </a:hlinkClick>
            <a:extLst>
              <a:ext uri="{FF2B5EF4-FFF2-40B4-BE49-F238E27FC236}">
                <a16:creationId xmlns:a16="http://schemas.microsoft.com/office/drawing/2014/main" id="{DB4F4664-C444-F44E-AA68-B725731D05A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67511" y="1990846"/>
            <a:ext cx="611677" cy="611677"/>
          </a:xfrm>
          <a:prstGeom prst="rect">
            <a:avLst/>
          </a:prstGeom>
        </p:spPr>
      </p:pic>
      <p:sp>
        <p:nvSpPr>
          <p:cNvPr id="15" name="Action Button: Custom 16">
            <a:hlinkClick r:id="" action="ppaction://noaction" highlightClick="1">
              <a:snd r:embed="rId9" name="9.1.1.2 Slide 5 1.wav"/>
            </a:hlinkClick>
            <a:extLst>
              <a:ext uri="{FF2B5EF4-FFF2-40B4-BE49-F238E27FC236}">
                <a16:creationId xmlns:a16="http://schemas.microsoft.com/office/drawing/2014/main" id="{611A3FC1-CB58-484B-B7E8-198795842C8A}"/>
              </a:ext>
            </a:extLst>
          </p:cNvPr>
          <p:cNvSpPr/>
          <p:nvPr/>
        </p:nvSpPr>
        <p:spPr>
          <a:xfrm>
            <a:off x="2905095" y="26109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10" name="9.1.1.2 Slide 5 2.wav"/>
            </a:hlinkClick>
            <a:extLst>
              <a:ext uri="{FF2B5EF4-FFF2-40B4-BE49-F238E27FC236}">
                <a16:creationId xmlns:a16="http://schemas.microsoft.com/office/drawing/2014/main" id="{88154740-7371-0149-831E-E140F71BFE29}"/>
              </a:ext>
            </a:extLst>
          </p:cNvPr>
          <p:cNvSpPr/>
          <p:nvPr/>
        </p:nvSpPr>
        <p:spPr>
          <a:xfrm>
            <a:off x="2905095" y="30836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11" name="9.1.1.2 Slide 5 3.wav"/>
            </a:hlinkClick>
            <a:extLst>
              <a:ext uri="{FF2B5EF4-FFF2-40B4-BE49-F238E27FC236}">
                <a16:creationId xmlns:a16="http://schemas.microsoft.com/office/drawing/2014/main" id="{99FC151D-13B8-BD4A-A57C-37836DB5C473}"/>
              </a:ext>
            </a:extLst>
          </p:cNvPr>
          <p:cNvSpPr/>
          <p:nvPr/>
        </p:nvSpPr>
        <p:spPr>
          <a:xfrm>
            <a:off x="2903017" y="35943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7">
            <a:hlinkClick r:id="" action="ppaction://noaction" highlightClick="1">
              <a:snd r:embed="rId12" name="9.1.1.2 Slide 5 4.wav"/>
            </a:hlinkClick>
            <a:extLst>
              <a:ext uri="{FF2B5EF4-FFF2-40B4-BE49-F238E27FC236}">
                <a16:creationId xmlns:a16="http://schemas.microsoft.com/office/drawing/2014/main" id="{93F6DA03-CDC7-B749-BE22-18F6156FA229}"/>
              </a:ext>
            </a:extLst>
          </p:cNvPr>
          <p:cNvSpPr/>
          <p:nvPr/>
        </p:nvSpPr>
        <p:spPr>
          <a:xfrm>
            <a:off x="2903017" y="40764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3" name="9.1.1.2 Slide 5 5.wav"/>
            </a:hlinkClick>
            <a:extLst>
              <a:ext uri="{FF2B5EF4-FFF2-40B4-BE49-F238E27FC236}">
                <a16:creationId xmlns:a16="http://schemas.microsoft.com/office/drawing/2014/main" id="{646126AF-6306-9148-BEFC-9B922B83BDA5}"/>
              </a:ext>
            </a:extLst>
          </p:cNvPr>
          <p:cNvSpPr/>
          <p:nvPr/>
        </p:nvSpPr>
        <p:spPr>
          <a:xfrm>
            <a:off x="2903017" y="45940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Speech Bubble: Rectangle with Corners Rounded 19">
            <a:extLst>
              <a:ext uri="{FF2B5EF4-FFF2-40B4-BE49-F238E27FC236}">
                <a16:creationId xmlns:a16="http://schemas.microsoft.com/office/drawing/2014/main" id="{B4CDF9DF-1A39-490F-82CB-88A6AA96FA21}"/>
              </a:ext>
            </a:extLst>
          </p:cNvPr>
          <p:cNvSpPr/>
          <p:nvPr/>
        </p:nvSpPr>
        <p:spPr>
          <a:xfrm>
            <a:off x="10012697" y="5500977"/>
            <a:ext cx="1944630" cy="717664"/>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weg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gone, vanished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9" name="Rectangle 8">
            <a:extLst>
              <a:ext uri="{FF2B5EF4-FFF2-40B4-BE49-F238E27FC236}">
                <a16:creationId xmlns:a16="http://schemas.microsoft.com/office/drawing/2014/main" id="{DF7BC50D-15F7-487C-B2C2-D3F3F3C6374D}"/>
              </a:ext>
            </a:extLst>
          </p:cNvPr>
          <p:cNvSpPr/>
          <p:nvPr/>
        </p:nvSpPr>
        <p:spPr>
          <a:xfrm>
            <a:off x="3400895" y="2466081"/>
            <a:ext cx="8238655" cy="2558843"/>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6571821-B107-4B1A-B368-9D3CB77487DD}"/>
              </a:ext>
            </a:extLst>
          </p:cNvPr>
          <p:cNvSpPr/>
          <p:nvPr/>
        </p:nvSpPr>
        <p:spPr>
          <a:xfrm>
            <a:off x="3385721" y="2429217"/>
            <a:ext cx="7736714" cy="707886"/>
          </a:xfrm>
          <a:prstGeom prst="rect">
            <a:avLst/>
          </a:prstGeom>
        </p:spPr>
        <p:txBody>
          <a:bodyPr wrap="square">
            <a:spAutoFit/>
          </a:bodyPr>
          <a:lstStyle/>
          <a:p>
            <a:r>
              <a:rPr lang="en-GB" sz="2000" dirty="0">
                <a:solidFill>
                  <a:srgbClr val="002060"/>
                </a:solidFill>
              </a:rPr>
              <a:t>König Konrad der </a:t>
            </a:r>
            <a:r>
              <a:rPr lang="en-GB" sz="2000" dirty="0" err="1">
                <a:solidFill>
                  <a:srgbClr val="002060"/>
                </a:solidFill>
              </a:rPr>
              <a:t>Erste</a:t>
            </a:r>
            <a:r>
              <a:rPr lang="en-GB" sz="2000" dirty="0">
                <a:solidFill>
                  <a:srgbClr val="002060"/>
                </a:solidFill>
              </a:rPr>
              <a:t> </a:t>
            </a:r>
            <a:r>
              <a:rPr lang="en-GB" sz="2000" dirty="0" err="1">
                <a:solidFill>
                  <a:srgbClr val="002060"/>
                </a:solidFill>
              </a:rPr>
              <a:t>lebt</a:t>
            </a:r>
            <a:r>
              <a:rPr lang="en-GB" sz="2000" dirty="0">
                <a:solidFill>
                  <a:srgbClr val="002060"/>
                </a:solidFill>
              </a:rPr>
              <a:t> in </a:t>
            </a:r>
            <a:r>
              <a:rPr lang="en-GB" sz="2000" dirty="0" err="1">
                <a:solidFill>
                  <a:srgbClr val="002060"/>
                </a:solidFill>
              </a:rPr>
              <a:t>einem</a:t>
            </a:r>
            <a:r>
              <a:rPr lang="en-GB" sz="2000" dirty="0">
                <a:solidFill>
                  <a:srgbClr val="002060"/>
                </a:solidFill>
              </a:rPr>
              <a:t> </a:t>
            </a:r>
            <a:r>
              <a:rPr lang="en-GB" sz="2000" dirty="0" err="1">
                <a:solidFill>
                  <a:srgbClr val="002060"/>
                </a:solidFill>
              </a:rPr>
              <a:t>großen</a:t>
            </a:r>
            <a:r>
              <a:rPr lang="en-GB" sz="2000" dirty="0">
                <a:solidFill>
                  <a:srgbClr val="002060"/>
                </a:solidFill>
              </a:rPr>
              <a:t> Schloss </a:t>
            </a:r>
            <a:r>
              <a:rPr lang="en-GB" sz="2000" dirty="0" err="1">
                <a:solidFill>
                  <a:srgbClr val="002060"/>
                </a:solidFill>
              </a:rPr>
              <a:t>mit</a:t>
            </a:r>
            <a:r>
              <a:rPr lang="en-GB" sz="2000" dirty="0">
                <a:solidFill>
                  <a:srgbClr val="002060"/>
                </a:solidFill>
              </a:rPr>
              <a:t> </a:t>
            </a:r>
            <a:r>
              <a:rPr lang="en-GB" sz="2000" dirty="0" err="1">
                <a:solidFill>
                  <a:srgbClr val="002060"/>
                </a:solidFill>
              </a:rPr>
              <a:t>seinen</a:t>
            </a:r>
            <a:r>
              <a:rPr lang="en-GB" sz="2000" dirty="0">
                <a:solidFill>
                  <a:srgbClr val="002060"/>
                </a:solidFill>
              </a:rPr>
              <a:t> </a:t>
            </a:r>
            <a:r>
              <a:rPr lang="en-GB" sz="2000" dirty="0" err="1">
                <a:solidFill>
                  <a:srgbClr val="002060"/>
                </a:solidFill>
              </a:rPr>
              <a:t>drei</a:t>
            </a:r>
            <a:r>
              <a:rPr lang="en-GB" sz="2000" dirty="0">
                <a:solidFill>
                  <a:srgbClr val="002060"/>
                </a:solidFill>
              </a:rPr>
              <a:t> </a:t>
            </a:r>
            <a:r>
              <a:rPr lang="en-GB" sz="2000" dirty="0" err="1">
                <a:solidFill>
                  <a:srgbClr val="002060"/>
                </a:solidFill>
              </a:rPr>
              <a:t>Töchtern</a:t>
            </a:r>
            <a:r>
              <a:rPr lang="en-GB" sz="2000" dirty="0">
                <a:solidFill>
                  <a:srgbClr val="002060"/>
                </a:solidFill>
              </a:rPr>
              <a:t> und </a:t>
            </a:r>
            <a:r>
              <a:rPr lang="en-GB" sz="2000" dirty="0" err="1">
                <a:solidFill>
                  <a:srgbClr val="002060"/>
                </a:solidFill>
              </a:rPr>
              <a:t>seinen</a:t>
            </a:r>
            <a:r>
              <a:rPr lang="en-GB" sz="2000" dirty="0">
                <a:solidFill>
                  <a:srgbClr val="002060"/>
                </a:solidFill>
              </a:rPr>
              <a:t> </a:t>
            </a:r>
            <a:r>
              <a:rPr lang="en-GB" sz="2000" dirty="0" err="1">
                <a:solidFill>
                  <a:srgbClr val="002060"/>
                </a:solidFill>
              </a:rPr>
              <a:t>zwei</a:t>
            </a:r>
            <a:r>
              <a:rPr lang="en-GB" sz="2000" dirty="0">
                <a:solidFill>
                  <a:srgbClr val="002060"/>
                </a:solidFill>
              </a:rPr>
              <a:t> </a:t>
            </a:r>
            <a:r>
              <a:rPr lang="en-GB" sz="2000" dirty="0" err="1">
                <a:solidFill>
                  <a:srgbClr val="002060"/>
                </a:solidFill>
              </a:rPr>
              <a:t>Söhnen</a:t>
            </a:r>
            <a:r>
              <a:rPr lang="en-GB" sz="2000" dirty="0">
                <a:solidFill>
                  <a:srgbClr val="002060"/>
                </a:solidFill>
              </a:rPr>
              <a:t>. </a:t>
            </a:r>
            <a:endParaRPr lang="en-GB" dirty="0">
              <a:solidFill>
                <a:srgbClr val="002060"/>
              </a:solidFill>
            </a:endParaRPr>
          </a:p>
        </p:txBody>
      </p:sp>
      <p:sp>
        <p:nvSpPr>
          <p:cNvPr id="11" name="Rectangle 10">
            <a:extLst>
              <a:ext uri="{FF2B5EF4-FFF2-40B4-BE49-F238E27FC236}">
                <a16:creationId xmlns:a16="http://schemas.microsoft.com/office/drawing/2014/main" id="{916B44A1-4A34-47F2-84A3-0D752779FD0F}"/>
              </a:ext>
            </a:extLst>
          </p:cNvPr>
          <p:cNvSpPr/>
          <p:nvPr/>
        </p:nvSpPr>
        <p:spPr>
          <a:xfrm>
            <a:off x="3385721" y="3157749"/>
            <a:ext cx="8411061" cy="400110"/>
          </a:xfrm>
          <a:prstGeom prst="rect">
            <a:avLst/>
          </a:prstGeom>
        </p:spPr>
        <p:txBody>
          <a:bodyPr wrap="square">
            <a:spAutoFit/>
          </a:bodyPr>
          <a:lstStyle/>
          <a:p>
            <a:r>
              <a:rPr lang="en-GB" sz="2000" dirty="0">
                <a:solidFill>
                  <a:srgbClr val="002060"/>
                </a:solidFill>
              </a:rPr>
              <a:t>Leider </a:t>
            </a:r>
            <a:r>
              <a:rPr lang="en-GB" sz="2000" dirty="0" err="1">
                <a:solidFill>
                  <a:srgbClr val="002060"/>
                </a:solidFill>
              </a:rPr>
              <a:t>ist</a:t>
            </a:r>
            <a:r>
              <a:rPr lang="en-GB" sz="2000" dirty="0">
                <a:solidFill>
                  <a:srgbClr val="002060"/>
                </a:solidFill>
              </a:rPr>
              <a:t> das Schloss </a:t>
            </a:r>
            <a:r>
              <a:rPr lang="en-GB" sz="2000" dirty="0" err="1">
                <a:solidFill>
                  <a:srgbClr val="002060"/>
                </a:solidFill>
              </a:rPr>
              <a:t>sehr</a:t>
            </a:r>
            <a:r>
              <a:rPr lang="en-GB" sz="2000" dirty="0">
                <a:solidFill>
                  <a:srgbClr val="002060"/>
                </a:solidFill>
              </a:rPr>
              <a:t> alt und die </a:t>
            </a:r>
            <a:r>
              <a:rPr lang="en-GB" sz="2000" dirty="0" err="1">
                <a:solidFill>
                  <a:srgbClr val="002060"/>
                </a:solidFill>
              </a:rPr>
              <a:t>Familie</a:t>
            </a:r>
            <a:r>
              <a:rPr lang="en-GB" sz="2000" dirty="0">
                <a:solidFill>
                  <a:srgbClr val="002060"/>
                </a:solidFill>
              </a:rPr>
              <a:t> hat </a:t>
            </a:r>
            <a:r>
              <a:rPr lang="en-GB" sz="2000" dirty="0" err="1">
                <a:solidFill>
                  <a:srgbClr val="002060"/>
                </a:solidFill>
              </a:rPr>
              <a:t>kein</a:t>
            </a:r>
            <a:r>
              <a:rPr lang="en-GB" sz="2000" dirty="0">
                <a:solidFill>
                  <a:srgbClr val="002060"/>
                </a:solidFill>
              </a:rPr>
              <a:t> Geld </a:t>
            </a:r>
            <a:r>
              <a:rPr lang="en-GB" sz="2000" dirty="0" err="1">
                <a:solidFill>
                  <a:srgbClr val="002060"/>
                </a:solidFill>
              </a:rPr>
              <a:t>mehr</a:t>
            </a:r>
            <a:r>
              <a:rPr lang="en-GB" sz="2000" dirty="0">
                <a:solidFill>
                  <a:srgbClr val="002060"/>
                </a:solidFill>
              </a:rPr>
              <a:t>. </a:t>
            </a:r>
            <a:endParaRPr lang="en-GB" dirty="0">
              <a:solidFill>
                <a:srgbClr val="002060"/>
              </a:solidFill>
            </a:endParaRPr>
          </a:p>
        </p:txBody>
      </p:sp>
      <p:sp>
        <p:nvSpPr>
          <p:cNvPr id="21" name="Rectangle 20">
            <a:extLst>
              <a:ext uri="{FF2B5EF4-FFF2-40B4-BE49-F238E27FC236}">
                <a16:creationId xmlns:a16="http://schemas.microsoft.com/office/drawing/2014/main" id="{B9A610E8-9ED9-42FA-81C1-F9877F168EB5}"/>
              </a:ext>
            </a:extLst>
          </p:cNvPr>
          <p:cNvSpPr/>
          <p:nvPr/>
        </p:nvSpPr>
        <p:spPr>
          <a:xfrm>
            <a:off x="3385720" y="3590218"/>
            <a:ext cx="8411061" cy="400110"/>
          </a:xfrm>
          <a:prstGeom prst="rect">
            <a:avLst/>
          </a:prstGeom>
        </p:spPr>
        <p:txBody>
          <a:bodyPr wrap="square">
            <a:spAutoFit/>
          </a:bodyPr>
          <a:lstStyle/>
          <a:p>
            <a:r>
              <a:rPr lang="en-GB" sz="2000" dirty="0" err="1">
                <a:solidFill>
                  <a:srgbClr val="002060"/>
                </a:solidFill>
              </a:rPr>
              <a:t>Laut</a:t>
            </a:r>
            <a:r>
              <a:rPr lang="en-GB" sz="2000" dirty="0">
                <a:solidFill>
                  <a:srgbClr val="002060"/>
                </a:solidFill>
              </a:rPr>
              <a:t> Frau Müller, der </a:t>
            </a:r>
            <a:r>
              <a:rPr lang="en-GB" sz="2000" dirty="0" err="1">
                <a:solidFill>
                  <a:srgbClr val="002060"/>
                </a:solidFill>
              </a:rPr>
              <a:t>Putzfrau</a:t>
            </a:r>
            <a:r>
              <a:rPr lang="en-GB" sz="2000" dirty="0">
                <a:solidFill>
                  <a:srgbClr val="002060"/>
                </a:solidFill>
              </a:rPr>
              <a:t>, </a:t>
            </a:r>
            <a:r>
              <a:rPr lang="en-GB" sz="2000" dirty="0" err="1">
                <a:solidFill>
                  <a:srgbClr val="002060"/>
                </a:solidFill>
              </a:rPr>
              <a:t>sind</a:t>
            </a:r>
            <a:r>
              <a:rPr lang="en-GB" sz="2000" dirty="0">
                <a:solidFill>
                  <a:srgbClr val="002060"/>
                </a:solidFill>
              </a:rPr>
              <a:t> </a:t>
            </a:r>
            <a:r>
              <a:rPr lang="en-GB" sz="2000" dirty="0" err="1">
                <a:solidFill>
                  <a:srgbClr val="002060"/>
                </a:solidFill>
              </a:rPr>
              <a:t>ihre</a:t>
            </a:r>
            <a:r>
              <a:rPr lang="en-GB" sz="2000" dirty="0">
                <a:solidFill>
                  <a:srgbClr val="002060"/>
                </a:solidFill>
              </a:rPr>
              <a:t> </a:t>
            </a:r>
            <a:r>
              <a:rPr lang="en-GB" sz="2000" dirty="0" err="1">
                <a:solidFill>
                  <a:srgbClr val="002060"/>
                </a:solidFill>
              </a:rPr>
              <a:t>Millionen</a:t>
            </a:r>
            <a:r>
              <a:rPr lang="en-GB" sz="2000" dirty="0">
                <a:solidFill>
                  <a:srgbClr val="002060"/>
                </a:solidFill>
              </a:rPr>
              <a:t> </a:t>
            </a:r>
            <a:r>
              <a:rPr lang="en-GB" sz="2000" dirty="0" err="1">
                <a:solidFill>
                  <a:srgbClr val="002060"/>
                </a:solidFill>
              </a:rPr>
              <a:t>weg</a:t>
            </a:r>
            <a:r>
              <a:rPr lang="en-GB" sz="2000" dirty="0">
                <a:solidFill>
                  <a:srgbClr val="002060"/>
                </a:solidFill>
              </a:rPr>
              <a:t>.</a:t>
            </a:r>
            <a:endParaRPr lang="en-GB" dirty="0">
              <a:solidFill>
                <a:srgbClr val="002060"/>
              </a:solidFill>
            </a:endParaRPr>
          </a:p>
        </p:txBody>
      </p:sp>
      <p:sp>
        <p:nvSpPr>
          <p:cNvPr id="22" name="Rectangle 21">
            <a:extLst>
              <a:ext uri="{FF2B5EF4-FFF2-40B4-BE49-F238E27FC236}">
                <a16:creationId xmlns:a16="http://schemas.microsoft.com/office/drawing/2014/main" id="{6647EB9A-CB2D-4480-BE5D-E33F8B15DCE5}"/>
              </a:ext>
            </a:extLst>
          </p:cNvPr>
          <p:cNvSpPr/>
          <p:nvPr/>
        </p:nvSpPr>
        <p:spPr>
          <a:xfrm>
            <a:off x="3398817" y="4011978"/>
            <a:ext cx="8411061" cy="400110"/>
          </a:xfrm>
          <a:prstGeom prst="rect">
            <a:avLst/>
          </a:prstGeom>
        </p:spPr>
        <p:txBody>
          <a:bodyPr wrap="square">
            <a:spAutoFit/>
          </a:bodyPr>
          <a:lstStyle/>
          <a:p>
            <a:r>
              <a:rPr lang="en-GB" sz="2000" dirty="0" err="1">
                <a:solidFill>
                  <a:srgbClr val="002060"/>
                </a:solidFill>
              </a:rPr>
              <a:t>Jetzt</a:t>
            </a:r>
            <a:r>
              <a:rPr lang="en-GB" sz="2000" dirty="0">
                <a:solidFill>
                  <a:srgbClr val="002060"/>
                </a:solidFill>
              </a:rPr>
              <a:t> </a:t>
            </a:r>
            <a:r>
              <a:rPr lang="en-GB" sz="2000" dirty="0" err="1">
                <a:solidFill>
                  <a:srgbClr val="002060"/>
                </a:solidFill>
              </a:rPr>
              <a:t>erwarten</a:t>
            </a:r>
            <a:r>
              <a:rPr lang="en-GB" sz="2000" dirty="0">
                <a:solidFill>
                  <a:srgbClr val="002060"/>
                </a:solidFill>
              </a:rPr>
              <a:t> </a:t>
            </a:r>
            <a:r>
              <a:rPr lang="en-GB" sz="2000" dirty="0" err="1">
                <a:solidFill>
                  <a:srgbClr val="002060"/>
                </a:solidFill>
              </a:rPr>
              <a:t>sie</a:t>
            </a:r>
            <a:r>
              <a:rPr lang="en-GB" sz="2000" dirty="0">
                <a:solidFill>
                  <a:srgbClr val="002060"/>
                </a:solidFill>
              </a:rPr>
              <a:t> </a:t>
            </a:r>
            <a:r>
              <a:rPr lang="en-GB" sz="2000" dirty="0" err="1">
                <a:solidFill>
                  <a:srgbClr val="002060"/>
                </a:solidFill>
              </a:rPr>
              <a:t>aber</a:t>
            </a:r>
            <a:r>
              <a:rPr lang="en-GB" sz="2000" dirty="0">
                <a:solidFill>
                  <a:srgbClr val="002060"/>
                </a:solidFill>
              </a:rPr>
              <a:t> </a:t>
            </a:r>
            <a:r>
              <a:rPr lang="en-GB" sz="2000" dirty="0" err="1">
                <a:solidFill>
                  <a:srgbClr val="002060"/>
                </a:solidFill>
              </a:rPr>
              <a:t>einen</a:t>
            </a:r>
            <a:r>
              <a:rPr lang="en-GB" sz="2000" dirty="0">
                <a:solidFill>
                  <a:srgbClr val="002060"/>
                </a:solidFill>
              </a:rPr>
              <a:t> </a:t>
            </a:r>
            <a:r>
              <a:rPr lang="en-GB" sz="2000" dirty="0" err="1">
                <a:solidFill>
                  <a:srgbClr val="002060"/>
                </a:solidFill>
              </a:rPr>
              <a:t>besonderen</a:t>
            </a:r>
            <a:r>
              <a:rPr lang="en-GB" sz="2000" dirty="0">
                <a:solidFill>
                  <a:srgbClr val="002060"/>
                </a:solidFill>
              </a:rPr>
              <a:t> Gast.</a:t>
            </a:r>
            <a:endParaRPr lang="en-GB" dirty="0">
              <a:solidFill>
                <a:srgbClr val="002060"/>
              </a:solidFill>
            </a:endParaRPr>
          </a:p>
        </p:txBody>
      </p:sp>
      <p:sp>
        <p:nvSpPr>
          <p:cNvPr id="23" name="Rectangle 22">
            <a:extLst>
              <a:ext uri="{FF2B5EF4-FFF2-40B4-BE49-F238E27FC236}">
                <a16:creationId xmlns:a16="http://schemas.microsoft.com/office/drawing/2014/main" id="{BB3D8333-0E00-4E12-B4B8-9A1FB761CE63}"/>
              </a:ext>
            </a:extLst>
          </p:cNvPr>
          <p:cNvSpPr/>
          <p:nvPr/>
        </p:nvSpPr>
        <p:spPr>
          <a:xfrm>
            <a:off x="3398817" y="4391919"/>
            <a:ext cx="8411061" cy="707886"/>
          </a:xfrm>
          <a:prstGeom prst="rect">
            <a:avLst/>
          </a:prstGeom>
        </p:spPr>
        <p:txBody>
          <a:bodyPr wrap="square">
            <a:spAutoFit/>
          </a:bodyPr>
          <a:lstStyle/>
          <a:p>
            <a:r>
              <a:rPr lang="en-GB" sz="2000" dirty="0">
                <a:solidFill>
                  <a:srgbClr val="002060"/>
                </a:solidFill>
              </a:rPr>
              <a:t>Sie </a:t>
            </a:r>
            <a:r>
              <a:rPr lang="en-GB" sz="2000" dirty="0" err="1">
                <a:solidFill>
                  <a:srgbClr val="002060"/>
                </a:solidFill>
              </a:rPr>
              <a:t>bereiten</a:t>
            </a:r>
            <a:r>
              <a:rPr lang="en-GB" sz="2000" dirty="0">
                <a:solidFill>
                  <a:srgbClr val="002060"/>
                </a:solidFill>
              </a:rPr>
              <a:t> das Schloss </a:t>
            </a:r>
            <a:r>
              <a:rPr lang="en-GB" sz="2000" dirty="0" err="1">
                <a:solidFill>
                  <a:srgbClr val="002060"/>
                </a:solidFill>
              </a:rPr>
              <a:t>vor</a:t>
            </a:r>
            <a:r>
              <a:rPr lang="en-GB" sz="2000" dirty="0">
                <a:solidFill>
                  <a:srgbClr val="002060"/>
                </a:solidFill>
              </a:rPr>
              <a:t>. Der König will </a:t>
            </a:r>
            <a:r>
              <a:rPr lang="en-GB" sz="2000" dirty="0" err="1">
                <a:solidFill>
                  <a:srgbClr val="002060"/>
                </a:solidFill>
              </a:rPr>
              <a:t>feiern</a:t>
            </a:r>
            <a:r>
              <a:rPr lang="en-GB" sz="2000" dirty="0">
                <a:solidFill>
                  <a:srgbClr val="002060"/>
                </a:solidFill>
              </a:rPr>
              <a:t> und Geld </a:t>
            </a:r>
            <a:r>
              <a:rPr lang="en-GB" sz="2000" dirty="0" err="1">
                <a:solidFill>
                  <a:srgbClr val="002060"/>
                </a:solidFill>
              </a:rPr>
              <a:t>vom</a:t>
            </a:r>
            <a:r>
              <a:rPr lang="en-GB" sz="2000" dirty="0">
                <a:solidFill>
                  <a:srgbClr val="002060"/>
                </a:solidFill>
              </a:rPr>
              <a:t> </a:t>
            </a:r>
            <a:r>
              <a:rPr lang="en-GB" sz="2000" dirty="0" err="1">
                <a:solidFill>
                  <a:srgbClr val="002060"/>
                </a:solidFill>
              </a:rPr>
              <a:t>unbekannten</a:t>
            </a:r>
            <a:r>
              <a:rPr lang="en-GB" sz="2000" dirty="0">
                <a:solidFill>
                  <a:srgbClr val="002060"/>
                </a:solidFill>
              </a:rPr>
              <a:t> Gast </a:t>
            </a:r>
            <a:r>
              <a:rPr lang="en-GB" sz="2000" dirty="0" err="1">
                <a:solidFill>
                  <a:srgbClr val="002060"/>
                </a:solidFill>
              </a:rPr>
              <a:t>erhalten</a:t>
            </a:r>
            <a:r>
              <a:rPr lang="en-GB" sz="2000" dirty="0">
                <a:solidFill>
                  <a:srgbClr val="002060"/>
                </a:solidFill>
              </a:rPr>
              <a:t>. </a:t>
            </a:r>
          </a:p>
        </p:txBody>
      </p:sp>
    </p:spTree>
    <p:extLst>
      <p:ext uri="{BB962C8B-B14F-4D97-AF65-F5344CB8AC3E}">
        <p14:creationId xmlns:p14="http://schemas.microsoft.com/office/powerpoint/2010/main" val="372229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9" grpId="0" animBg="1"/>
      <p:bldP spid="10" grpId="0"/>
      <p:bldP spid="11"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151803" cy="869950"/>
          </a:xfrm>
          <a:prstGeom prst="rect">
            <a:avLst/>
          </a:prstGeom>
        </p:spPr>
      </p:pic>
      <p:sp>
        <p:nvSpPr>
          <p:cNvPr id="4" name="Title 3"/>
          <p:cNvSpPr>
            <a:spLocks noGrp="1"/>
          </p:cNvSpPr>
          <p:nvPr>
            <p:ph type="title"/>
          </p:nvPr>
        </p:nvSpPr>
        <p:spPr>
          <a:xfrm>
            <a:off x="-2" y="294041"/>
            <a:ext cx="7402287" cy="707849"/>
          </a:xfrm>
        </p:spPr>
        <p:txBody>
          <a:bodyPr>
            <a:normAutofit fontScale="90000"/>
          </a:bodyPr>
          <a:lstStyle/>
          <a:p>
            <a:r>
              <a:rPr lang="en-GB" sz="3600" b="1" dirty="0">
                <a:solidFill>
                  <a:schemeClr val="bg1"/>
                </a:solidFill>
              </a:rPr>
              <a:t>Present tense – 2</a:t>
            </a:r>
            <a:r>
              <a:rPr lang="en-GB" sz="3600" b="1" baseline="30000" dirty="0">
                <a:solidFill>
                  <a:schemeClr val="bg1"/>
                </a:solidFill>
              </a:rPr>
              <a:t>nd</a:t>
            </a:r>
            <a:r>
              <a:rPr lang="en-GB" sz="3600" b="1" dirty="0">
                <a:solidFill>
                  <a:schemeClr val="bg1"/>
                </a:solidFill>
              </a:rPr>
              <a:t> person plural </a:t>
            </a:r>
            <a:r>
              <a:rPr lang="en-GB" sz="3600" b="1" i="1" dirty="0" err="1">
                <a:solidFill>
                  <a:schemeClr val="bg1"/>
                </a:solidFill>
              </a:rPr>
              <a:t>ihr</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98500" y="4057822"/>
            <a:ext cx="9791314" cy="461665"/>
          </a:xfrm>
          <a:prstGeom prst="rect">
            <a:avLst/>
          </a:prstGeom>
          <a:noFill/>
        </p:spPr>
        <p:txBody>
          <a:bodyPr wrap="square" rtlCol="0">
            <a:spAutoFit/>
          </a:bodyPr>
          <a:lstStyle/>
          <a:p>
            <a:r>
              <a:rPr lang="en-US" sz="2400" dirty="0">
                <a:solidFill>
                  <a:srgbClr val="115076"/>
                </a:solidFill>
              </a:rPr>
              <a:t>To mean </a:t>
            </a:r>
            <a:r>
              <a:rPr lang="en-US" sz="2400" i="1" dirty="0">
                <a:solidFill>
                  <a:srgbClr val="115076"/>
                </a:solidFill>
              </a:rPr>
              <a:t>you (plural, familiar) </a:t>
            </a:r>
            <a:r>
              <a:rPr lang="en-US" sz="2400" dirty="0">
                <a:solidFill>
                  <a:srgbClr val="115076"/>
                </a:solidFill>
              </a:rPr>
              <a:t>use </a:t>
            </a:r>
            <a:r>
              <a:rPr lang="en-US" sz="2400" b="1" dirty="0" err="1">
                <a:solidFill>
                  <a:srgbClr val="115076"/>
                </a:solidFill>
              </a:rPr>
              <a:t>ihr</a:t>
            </a:r>
            <a:r>
              <a:rPr lang="en-US" sz="2400" b="1" dirty="0">
                <a:solidFill>
                  <a:srgbClr val="115076"/>
                </a:solidFill>
              </a:rPr>
              <a:t> </a:t>
            </a:r>
            <a:r>
              <a:rPr lang="en-US" sz="2400" dirty="0">
                <a:solidFill>
                  <a:srgbClr val="115076"/>
                </a:solidFill>
              </a:rPr>
              <a:t>and verb ending </a:t>
            </a:r>
            <a:r>
              <a:rPr lang="en-US" sz="2400" b="1" dirty="0">
                <a:solidFill>
                  <a:srgbClr val="115076"/>
                </a:solidFill>
              </a:rPr>
              <a:t>–t</a:t>
            </a:r>
            <a:r>
              <a:rPr lang="en-US" sz="2400" dirty="0">
                <a:solidFill>
                  <a:srgbClr val="115076"/>
                </a:solidFill>
              </a:rPr>
              <a:t>:</a:t>
            </a:r>
            <a:endParaRPr lang="en-US" sz="2400" b="1" dirty="0">
              <a:solidFill>
                <a:srgbClr val="115076"/>
              </a:solidFill>
            </a:endParaRPr>
          </a:p>
        </p:txBody>
      </p:sp>
      <p:sp>
        <p:nvSpPr>
          <p:cNvPr id="10" name="TextBox 9">
            <a:extLst>
              <a:ext uri="{FF2B5EF4-FFF2-40B4-BE49-F238E27FC236}">
                <a16:creationId xmlns:a16="http://schemas.microsoft.com/office/drawing/2014/main" id="{99E78172-D85C-E64B-A564-437806E9FB85}"/>
              </a:ext>
            </a:extLst>
          </p:cNvPr>
          <p:cNvSpPr txBox="1"/>
          <p:nvPr/>
        </p:nvSpPr>
        <p:spPr>
          <a:xfrm>
            <a:off x="-2" y="5178762"/>
            <a:ext cx="4767652" cy="461665"/>
          </a:xfrm>
          <a:prstGeom prst="rect">
            <a:avLst/>
          </a:prstGeom>
          <a:noFill/>
        </p:spPr>
        <p:txBody>
          <a:bodyPr wrap="none" rtlCol="0">
            <a:spAutoFit/>
          </a:bodyPr>
          <a:lstStyle/>
          <a:p>
            <a:pPr algn="l"/>
            <a:r>
              <a:rPr lang="de-DE" sz="2400" b="1" dirty="0">
                <a:solidFill>
                  <a:srgbClr val="DBA620"/>
                </a:solidFill>
              </a:rPr>
              <a:t>Ihr</a:t>
            </a:r>
            <a:r>
              <a:rPr lang="de-DE" sz="2400" b="1" dirty="0">
                <a:solidFill>
                  <a:srgbClr val="115076"/>
                </a:solidFill>
              </a:rPr>
              <a:t> </a:t>
            </a:r>
            <a:r>
              <a:rPr lang="de-DE" sz="2400" dirty="0">
                <a:solidFill>
                  <a:srgbClr val="115076"/>
                </a:solidFill>
              </a:rPr>
              <a:t>sammel</a:t>
            </a:r>
            <a:r>
              <a:rPr lang="de-DE" sz="2400" b="1" dirty="0">
                <a:solidFill>
                  <a:srgbClr val="DBA620"/>
                </a:solidFill>
              </a:rPr>
              <a:t>t  </a:t>
            </a:r>
            <a:r>
              <a:rPr lang="de-DE" sz="2400" dirty="0">
                <a:solidFill>
                  <a:srgbClr val="115076"/>
                </a:solidFill>
              </a:rPr>
              <a:t>Holz für das Feuer.</a:t>
            </a:r>
          </a:p>
        </p:txBody>
      </p:sp>
      <p:sp>
        <p:nvSpPr>
          <p:cNvPr id="13" name="TextBox 12">
            <a:extLst>
              <a:ext uri="{FF2B5EF4-FFF2-40B4-BE49-F238E27FC236}">
                <a16:creationId xmlns:a16="http://schemas.microsoft.com/office/drawing/2014/main" id="{315608DB-50B6-7B4E-9E99-320DF1407E5F}"/>
              </a:ext>
            </a:extLst>
          </p:cNvPr>
          <p:cNvSpPr txBox="1"/>
          <p:nvPr/>
        </p:nvSpPr>
        <p:spPr>
          <a:xfrm>
            <a:off x="234541" y="1188725"/>
            <a:ext cx="10456709" cy="461665"/>
          </a:xfrm>
          <a:prstGeom prst="rect">
            <a:avLst/>
          </a:prstGeom>
          <a:noFill/>
        </p:spPr>
        <p:txBody>
          <a:bodyPr wrap="none" rtlCol="0">
            <a:spAutoFit/>
          </a:bodyPr>
          <a:lstStyle/>
          <a:p>
            <a:r>
              <a:rPr lang="en-US" sz="2400" dirty="0">
                <a:solidFill>
                  <a:srgbClr val="115076"/>
                </a:solidFill>
              </a:rPr>
              <a:t>As you know, </a:t>
            </a:r>
            <a:r>
              <a:rPr lang="en-US" sz="2400" b="1" dirty="0">
                <a:solidFill>
                  <a:srgbClr val="115076"/>
                </a:solidFill>
              </a:rPr>
              <a:t>regular verbs </a:t>
            </a:r>
            <a:r>
              <a:rPr lang="en-US" sz="2400" dirty="0">
                <a:solidFill>
                  <a:srgbClr val="115076"/>
                </a:solidFill>
              </a:rPr>
              <a:t>have </a:t>
            </a:r>
            <a:r>
              <a:rPr lang="en-US" sz="2400" b="1" dirty="0">
                <a:solidFill>
                  <a:srgbClr val="115076"/>
                </a:solidFill>
              </a:rPr>
              <a:t>endings</a:t>
            </a:r>
            <a:r>
              <a:rPr lang="en-US" sz="2400" dirty="0">
                <a:solidFill>
                  <a:srgbClr val="115076"/>
                </a:solidFill>
              </a:rPr>
              <a:t> which match the </a:t>
            </a:r>
            <a:r>
              <a:rPr lang="en-US" sz="2400" b="1" dirty="0">
                <a:solidFill>
                  <a:srgbClr val="115076"/>
                </a:solidFill>
              </a:rPr>
              <a:t>subject.</a:t>
            </a:r>
            <a:endParaRPr lang="en-US" sz="2400" dirty="0">
              <a:solidFill>
                <a:srgbClr val="115076"/>
              </a:solidFill>
            </a:endParaRPr>
          </a:p>
        </p:txBody>
      </p:sp>
      <p:sp>
        <p:nvSpPr>
          <p:cNvPr id="14" name="TextBox 13">
            <a:extLst>
              <a:ext uri="{FF2B5EF4-FFF2-40B4-BE49-F238E27FC236}">
                <a16:creationId xmlns:a16="http://schemas.microsoft.com/office/drawing/2014/main" id="{13A82A60-61C1-6647-96E6-26A4E1C3C1F1}"/>
              </a:ext>
            </a:extLst>
          </p:cNvPr>
          <p:cNvSpPr txBox="1"/>
          <p:nvPr/>
        </p:nvSpPr>
        <p:spPr>
          <a:xfrm>
            <a:off x="37240" y="1715779"/>
            <a:ext cx="5206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b="1" dirty="0">
                <a:solidFill>
                  <a:srgbClr val="DBA620"/>
                </a:solidFill>
                <a:latin typeface="Century Gothic" panose="020F0302020204030204"/>
              </a:rPr>
              <a:t>Ich </a:t>
            </a:r>
            <a:r>
              <a:rPr lang="de-DE" sz="2400" dirty="0">
                <a:solidFill>
                  <a:srgbClr val="115076"/>
                </a:solidFill>
                <a:latin typeface="Century Gothic" panose="020F0302020204030204"/>
              </a:rPr>
              <a:t>verdien</a:t>
            </a:r>
            <a:r>
              <a:rPr lang="de-DE" sz="2400" b="1" dirty="0">
                <a:solidFill>
                  <a:srgbClr val="DBA620"/>
                </a:solidFill>
                <a:latin typeface="Century Gothic" panose="020F0302020204030204"/>
              </a:rPr>
              <a:t>e</a:t>
            </a:r>
            <a:r>
              <a:rPr lang="de-DE" sz="2400" dirty="0">
                <a:solidFill>
                  <a:srgbClr val="115076"/>
                </a:solidFill>
                <a:latin typeface="Century Gothic" panose="020F0302020204030204"/>
              </a:rPr>
              <a:t> eine Milliarde Euro.</a:t>
            </a:r>
            <a:endParaRPr kumimoji="0" lang="de-DE" sz="2400" b="0" i="0" u="none" strike="noStrike" kern="1200" cap="none" spc="0" normalizeH="0" baseline="0" noProof="0" dirty="0">
              <a:ln>
                <a:noFill/>
              </a:ln>
              <a:solidFill>
                <a:srgbClr val="115076"/>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BAEA0030-1AE7-C649-9DFF-42F05C098D14}"/>
              </a:ext>
            </a:extLst>
          </p:cNvPr>
          <p:cNvSpPr txBox="1"/>
          <p:nvPr/>
        </p:nvSpPr>
        <p:spPr>
          <a:xfrm>
            <a:off x="142945" y="2239920"/>
            <a:ext cx="5479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DBA620"/>
                </a:solidFill>
                <a:effectLst/>
                <a:uLnTx/>
                <a:uFillTx/>
                <a:latin typeface="Century Gothic" panose="020F0302020204030204"/>
              </a:rPr>
              <a:t>Du</a:t>
            </a:r>
            <a:r>
              <a:rPr kumimoji="0" lang="de-DE" sz="2400" b="1" i="0" u="none" strike="noStrike" kern="1200" cap="none" spc="0" normalizeH="0" baseline="0" noProof="0" dirty="0">
                <a:ln>
                  <a:noFill/>
                </a:ln>
                <a:solidFill>
                  <a:srgbClr val="115076"/>
                </a:solidFill>
                <a:effectLst/>
                <a:uLnTx/>
                <a:uFillTx/>
                <a:latin typeface="Century Gothic" panose="020F0302020204030204"/>
              </a:rPr>
              <a:t> </a:t>
            </a:r>
            <a:r>
              <a:rPr lang="de-DE" sz="2400" noProof="0" dirty="0">
                <a:solidFill>
                  <a:srgbClr val="115076"/>
                </a:solidFill>
                <a:latin typeface="Century Gothic" panose="020B0502020202020204" pitchFamily="34" charset="0"/>
              </a:rPr>
              <a:t>führ</a:t>
            </a:r>
            <a:r>
              <a:rPr kumimoji="0" lang="de-DE" sz="2400" b="1" i="0" u="none" strike="noStrike" kern="1200" cap="none" spc="0" normalizeH="0" baseline="0" noProof="0" dirty="0">
                <a:ln>
                  <a:noFill/>
                </a:ln>
                <a:solidFill>
                  <a:srgbClr val="DBA620"/>
                </a:solidFill>
                <a:effectLst/>
                <a:uLnTx/>
                <a:uFillTx/>
                <a:latin typeface="Century Gothic" panose="020B0502020202020204" pitchFamily="34" charset="0"/>
              </a:rPr>
              <a:t>st</a:t>
            </a:r>
            <a:r>
              <a:rPr kumimoji="0" lang="de-DE" sz="2400" b="0" i="0" u="none" strike="noStrike" kern="1200" cap="none" spc="0" normalizeH="0" baseline="0" noProof="0" dirty="0">
                <a:ln>
                  <a:noFill/>
                </a:ln>
                <a:solidFill>
                  <a:srgbClr val="115076"/>
                </a:solidFill>
                <a:effectLst/>
                <a:uLnTx/>
                <a:uFillTx/>
                <a:latin typeface="Century Gothic" panose="020B0502020202020204" pitchFamily="34" charset="0"/>
              </a:rPr>
              <a:t> mein Unternehmen.	</a:t>
            </a:r>
          </a:p>
        </p:txBody>
      </p:sp>
      <p:sp>
        <p:nvSpPr>
          <p:cNvPr id="16" name="TextBox 15">
            <a:extLst>
              <a:ext uri="{FF2B5EF4-FFF2-40B4-BE49-F238E27FC236}">
                <a16:creationId xmlns:a16="http://schemas.microsoft.com/office/drawing/2014/main" id="{5D6ABA19-327B-5941-B46D-D338D0E08205}"/>
              </a:ext>
            </a:extLst>
          </p:cNvPr>
          <p:cNvSpPr txBox="1"/>
          <p:nvPr/>
        </p:nvSpPr>
        <p:spPr>
          <a:xfrm>
            <a:off x="142945" y="2804224"/>
            <a:ext cx="4142932" cy="830997"/>
          </a:xfrm>
          <a:prstGeom prst="rect">
            <a:avLst/>
          </a:prstGeom>
          <a:noFill/>
        </p:spPr>
        <p:txBody>
          <a:bodyPr wrap="square" rtlCol="0">
            <a:spAutoFit/>
          </a:bodyPr>
          <a:lstStyle/>
          <a:p>
            <a:pPr lvl="0"/>
            <a:r>
              <a:rPr kumimoji="0" lang="de-DE" sz="2400" b="1" i="0" u="none" strike="noStrike" kern="1200" cap="none" spc="0" normalizeH="0" baseline="0" noProof="0" dirty="0">
                <a:ln>
                  <a:noFill/>
                </a:ln>
                <a:solidFill>
                  <a:srgbClr val="DBA620"/>
                </a:solidFill>
                <a:effectLst/>
                <a:uLnTx/>
                <a:uFillTx/>
                <a:latin typeface="Century Gothic" panose="020F0302020204030204"/>
              </a:rPr>
              <a:t>Sie</a:t>
            </a:r>
            <a:r>
              <a:rPr kumimoji="0" lang="de-DE" sz="2400" b="1" i="0" u="none" strike="noStrike" kern="1200" cap="none" spc="0" normalizeH="0" baseline="0" noProof="0" dirty="0">
                <a:ln>
                  <a:noFill/>
                </a:ln>
                <a:solidFill>
                  <a:srgbClr val="115076"/>
                </a:solidFill>
                <a:effectLst/>
                <a:uLnTx/>
                <a:uFillTx/>
                <a:latin typeface="Century Gothic" panose="020F0302020204030204"/>
              </a:rPr>
              <a:t> </a:t>
            </a:r>
            <a:r>
              <a:rPr lang="de-DE" sz="2400" noProof="0" dirty="0">
                <a:solidFill>
                  <a:srgbClr val="115076"/>
                </a:solidFill>
                <a:latin typeface="Century Gothic" panose="020B0502020202020204" pitchFamily="34" charset="0"/>
              </a:rPr>
              <a:t>schütz</a:t>
            </a:r>
            <a:r>
              <a:rPr lang="de-DE" sz="2400" b="1" dirty="0">
                <a:solidFill>
                  <a:srgbClr val="DBA620"/>
                </a:solidFill>
                <a:latin typeface="Century Gothic" panose="020B0502020202020204" pitchFamily="34" charset="0"/>
              </a:rPr>
              <a:t>t</a:t>
            </a:r>
            <a:r>
              <a:rPr lang="de-DE" sz="2400" dirty="0">
                <a:solidFill>
                  <a:srgbClr val="115076"/>
                </a:solidFill>
                <a:latin typeface="Century Gothic" panose="020B0502020202020204" pitchFamily="34" charset="0"/>
              </a:rPr>
              <a:t> meine Daten.</a:t>
            </a:r>
            <a:endParaRPr kumimoji="0" lang="de-DE" sz="2400" b="0" i="0" u="none" strike="noStrike" kern="1200" cap="none" spc="0" normalizeH="0" baseline="0" noProof="0" dirty="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B0502020202020204" pitchFamily="34" charset="0"/>
              </a:rPr>
              <a:t>	</a:t>
            </a:r>
            <a:endParaRPr kumimoji="0" lang="de-DE"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29D0EEB7-12A1-8142-AC32-0596B629C53D}"/>
              </a:ext>
            </a:extLst>
          </p:cNvPr>
          <p:cNvSpPr txBox="1"/>
          <p:nvPr/>
        </p:nvSpPr>
        <p:spPr>
          <a:xfrm>
            <a:off x="142945" y="2324032"/>
            <a:ext cx="476350" cy="307777"/>
          </a:xfrm>
          <a:prstGeom prst="rect">
            <a:avLst/>
          </a:prstGeom>
          <a:solidFill>
            <a:schemeClr val="bg1"/>
          </a:solidFill>
        </p:spPr>
        <p:txBody>
          <a:bodyPr wrap="square" lIns="7200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18" name="TextBox 17">
            <a:extLst>
              <a:ext uri="{FF2B5EF4-FFF2-40B4-BE49-F238E27FC236}">
                <a16:creationId xmlns:a16="http://schemas.microsoft.com/office/drawing/2014/main" id="{394CFF0B-2A58-0C4B-8C06-141EAC7F28F2}"/>
              </a:ext>
            </a:extLst>
          </p:cNvPr>
          <p:cNvSpPr txBox="1"/>
          <p:nvPr/>
        </p:nvSpPr>
        <p:spPr>
          <a:xfrm>
            <a:off x="161729" y="2854801"/>
            <a:ext cx="533401"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19" name="TextBox 18">
            <a:extLst>
              <a:ext uri="{FF2B5EF4-FFF2-40B4-BE49-F238E27FC236}">
                <a16:creationId xmlns:a16="http://schemas.microsoft.com/office/drawing/2014/main" id="{47AF35D5-0C07-3243-8844-B73BF4E49435}"/>
              </a:ext>
            </a:extLst>
          </p:cNvPr>
          <p:cNvSpPr txBox="1"/>
          <p:nvPr/>
        </p:nvSpPr>
        <p:spPr>
          <a:xfrm>
            <a:off x="37240" y="1780308"/>
            <a:ext cx="636316" cy="307777"/>
          </a:xfrm>
          <a:prstGeom prst="rect">
            <a:avLst/>
          </a:prstGeom>
          <a:solidFill>
            <a:schemeClr val="bg1"/>
          </a:solidFill>
        </p:spPr>
        <p:txBody>
          <a:bodyPr wrap="square" lIns="7200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sp>
        <p:nvSpPr>
          <p:cNvPr id="21" name="TextBox 20">
            <a:extLst>
              <a:ext uri="{FF2B5EF4-FFF2-40B4-BE49-F238E27FC236}">
                <a16:creationId xmlns:a16="http://schemas.microsoft.com/office/drawing/2014/main" id="{9211C6A9-F400-9B44-8AEB-FEF0EEA1D067}"/>
              </a:ext>
            </a:extLst>
          </p:cNvPr>
          <p:cNvSpPr txBox="1"/>
          <p:nvPr/>
        </p:nvSpPr>
        <p:spPr>
          <a:xfrm>
            <a:off x="-2" y="4550479"/>
            <a:ext cx="5259773" cy="461665"/>
          </a:xfrm>
          <a:prstGeom prst="rect">
            <a:avLst/>
          </a:prstGeom>
          <a:noFill/>
        </p:spPr>
        <p:txBody>
          <a:bodyPr wrap="none" rtlCol="0">
            <a:spAutoFit/>
          </a:bodyPr>
          <a:lstStyle/>
          <a:p>
            <a:pPr algn="l"/>
            <a:r>
              <a:rPr lang="de-DE" sz="2400" b="1" dirty="0">
                <a:solidFill>
                  <a:srgbClr val="DBA620"/>
                </a:solidFill>
              </a:rPr>
              <a:t>Ihr </a:t>
            </a:r>
            <a:r>
              <a:rPr lang="de-DE" sz="2400" dirty="0">
                <a:solidFill>
                  <a:srgbClr val="115076"/>
                </a:solidFill>
              </a:rPr>
              <a:t>häng</a:t>
            </a:r>
            <a:r>
              <a:rPr lang="de-DE" sz="2400" b="1" dirty="0">
                <a:solidFill>
                  <a:srgbClr val="DBA620"/>
                </a:solidFill>
              </a:rPr>
              <a:t>t</a:t>
            </a:r>
            <a:r>
              <a:rPr lang="de-DE" sz="2400" b="1" dirty="0">
                <a:solidFill>
                  <a:srgbClr val="115076"/>
                </a:solidFill>
              </a:rPr>
              <a:t>   </a:t>
            </a:r>
            <a:r>
              <a:rPr lang="de-DE" sz="2400" dirty="0">
                <a:solidFill>
                  <a:srgbClr val="115076"/>
                </a:solidFill>
              </a:rPr>
              <a:t>die Bilder an die Wand.</a:t>
            </a:r>
          </a:p>
        </p:txBody>
      </p:sp>
      <p:sp>
        <p:nvSpPr>
          <p:cNvPr id="23" name="TextBox 22">
            <a:extLst>
              <a:ext uri="{FF2B5EF4-FFF2-40B4-BE49-F238E27FC236}">
                <a16:creationId xmlns:a16="http://schemas.microsoft.com/office/drawing/2014/main" id="{9A9D1B98-4F58-E74F-9A21-0623562B3C1D}"/>
              </a:ext>
            </a:extLst>
          </p:cNvPr>
          <p:cNvSpPr txBox="1"/>
          <p:nvPr/>
        </p:nvSpPr>
        <p:spPr>
          <a:xfrm>
            <a:off x="18245" y="5785014"/>
            <a:ext cx="5067413" cy="461665"/>
          </a:xfrm>
          <a:prstGeom prst="rect">
            <a:avLst/>
          </a:prstGeom>
          <a:noFill/>
        </p:spPr>
        <p:txBody>
          <a:bodyPr wrap="none" rtlCol="0">
            <a:spAutoFit/>
          </a:bodyPr>
          <a:lstStyle/>
          <a:p>
            <a:pPr algn="l"/>
            <a:r>
              <a:rPr lang="de-DE" sz="2400" b="1" dirty="0">
                <a:solidFill>
                  <a:srgbClr val="DBA620"/>
                </a:solidFill>
              </a:rPr>
              <a:t>Ihr</a:t>
            </a:r>
            <a:r>
              <a:rPr lang="de-DE" sz="2400" b="1" dirty="0">
                <a:solidFill>
                  <a:srgbClr val="115076"/>
                </a:solidFill>
              </a:rPr>
              <a:t> </a:t>
            </a:r>
            <a:r>
              <a:rPr lang="de-DE" sz="2400" dirty="0">
                <a:solidFill>
                  <a:srgbClr val="115076"/>
                </a:solidFill>
              </a:rPr>
              <a:t>warte</a:t>
            </a:r>
            <a:r>
              <a:rPr lang="de-DE" sz="2400" b="1" dirty="0">
                <a:solidFill>
                  <a:srgbClr val="DBA620"/>
                </a:solidFill>
              </a:rPr>
              <a:t>t</a:t>
            </a:r>
            <a:r>
              <a:rPr lang="de-DE" sz="2400" dirty="0">
                <a:solidFill>
                  <a:srgbClr val="115076"/>
                </a:solidFill>
              </a:rPr>
              <a:t>, aber er kommt nicht!</a:t>
            </a:r>
          </a:p>
        </p:txBody>
      </p:sp>
      <p:sp>
        <p:nvSpPr>
          <p:cNvPr id="30" name="TextBox 29">
            <a:extLst>
              <a:ext uri="{FF2B5EF4-FFF2-40B4-BE49-F238E27FC236}">
                <a16:creationId xmlns:a16="http://schemas.microsoft.com/office/drawing/2014/main" id="{19A26206-5453-2F41-BAAA-5DB9403DEB69}"/>
              </a:ext>
            </a:extLst>
          </p:cNvPr>
          <p:cNvSpPr txBox="1"/>
          <p:nvPr/>
        </p:nvSpPr>
        <p:spPr>
          <a:xfrm>
            <a:off x="1333340" y="4609234"/>
            <a:ext cx="248679"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B1DDCB7F-4C9A-4843-B940-09BDB83E8571}"/>
              </a:ext>
            </a:extLst>
          </p:cNvPr>
          <p:cNvSpPr txBox="1"/>
          <p:nvPr/>
        </p:nvSpPr>
        <p:spPr>
          <a:xfrm>
            <a:off x="1697476" y="5242525"/>
            <a:ext cx="239533"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2" name="TextBox 31">
            <a:extLst>
              <a:ext uri="{FF2B5EF4-FFF2-40B4-BE49-F238E27FC236}">
                <a16:creationId xmlns:a16="http://schemas.microsoft.com/office/drawing/2014/main" id="{A4AD8C4B-2F35-0640-87D7-889522BDF053}"/>
              </a:ext>
            </a:extLst>
          </p:cNvPr>
          <p:cNvSpPr txBox="1"/>
          <p:nvPr/>
        </p:nvSpPr>
        <p:spPr>
          <a:xfrm>
            <a:off x="1401446" y="5853037"/>
            <a:ext cx="215729"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0" name="TextBox 19">
            <a:extLst>
              <a:ext uri="{FF2B5EF4-FFF2-40B4-BE49-F238E27FC236}">
                <a16:creationId xmlns:a16="http://schemas.microsoft.com/office/drawing/2014/main" id="{27AED530-4654-43DD-A166-67D3BA1B764D}"/>
              </a:ext>
            </a:extLst>
          </p:cNvPr>
          <p:cNvSpPr txBox="1"/>
          <p:nvPr/>
        </p:nvSpPr>
        <p:spPr>
          <a:xfrm>
            <a:off x="57788" y="3369184"/>
            <a:ext cx="7368579" cy="830997"/>
          </a:xfrm>
          <a:prstGeom prst="rect">
            <a:avLst/>
          </a:prstGeom>
          <a:noFill/>
        </p:spPr>
        <p:txBody>
          <a:bodyPr wrap="square" rtlCol="0">
            <a:spAutoFit/>
          </a:bodyPr>
          <a:lstStyle/>
          <a:p>
            <a:pPr lvl="0"/>
            <a:r>
              <a:rPr kumimoji="0" lang="de-DE" sz="2400" b="1" i="0" u="none" strike="noStrike" kern="1200" cap="none" spc="0" normalizeH="0" baseline="0" noProof="0" dirty="0">
                <a:ln>
                  <a:noFill/>
                </a:ln>
                <a:solidFill>
                  <a:srgbClr val="DBA620"/>
                </a:solidFill>
                <a:effectLst/>
                <a:uLnTx/>
                <a:uFillTx/>
                <a:latin typeface="Century Gothic" panose="020F0302020204030204"/>
              </a:rPr>
              <a:t>Wir</a:t>
            </a:r>
            <a:r>
              <a:rPr kumimoji="0" lang="de-DE" sz="2400" b="1" i="0" u="none" strike="noStrike" kern="1200" cap="none" spc="0" normalizeH="0" baseline="0" noProof="0" dirty="0">
                <a:ln>
                  <a:noFill/>
                </a:ln>
                <a:solidFill>
                  <a:srgbClr val="115076"/>
                </a:solidFill>
                <a:effectLst/>
                <a:uLnTx/>
                <a:uFillTx/>
                <a:latin typeface="Century Gothic" panose="020F0302020204030204"/>
              </a:rPr>
              <a:t> </a:t>
            </a:r>
            <a:r>
              <a:rPr lang="de-DE" sz="2400" noProof="0" dirty="0">
                <a:solidFill>
                  <a:srgbClr val="115076"/>
                </a:solidFill>
                <a:latin typeface="Century Gothic" panose="020B0502020202020204" pitchFamily="34" charset="0"/>
              </a:rPr>
              <a:t>erwart</a:t>
            </a:r>
            <a:r>
              <a:rPr lang="de-DE" sz="2400" b="1" noProof="0" dirty="0">
                <a:solidFill>
                  <a:srgbClr val="DBA620"/>
                </a:solidFill>
                <a:latin typeface="Century Gothic" panose="020B0502020202020204" pitchFamily="34" charset="0"/>
              </a:rPr>
              <a:t>en</a:t>
            </a:r>
            <a:r>
              <a:rPr lang="de-DE" sz="2400" dirty="0">
                <a:solidFill>
                  <a:srgbClr val="115076"/>
                </a:solidFill>
                <a:latin typeface="Century Gothic" panose="020B0502020202020204" pitchFamily="34" charset="0"/>
              </a:rPr>
              <a:t> einen Angriff gegen mich.</a:t>
            </a:r>
            <a:endParaRPr kumimoji="0" lang="de-DE" sz="2400" b="0" i="0" u="none" strike="noStrike" kern="1200" cap="none" spc="0" normalizeH="0" baseline="0" noProof="0" dirty="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115076"/>
                </a:solidFill>
                <a:effectLst/>
                <a:uLnTx/>
                <a:uFillTx/>
                <a:latin typeface="Century Gothic" panose="020B0502020202020204" pitchFamily="34" charset="0"/>
              </a:rPr>
              <a:t>	</a:t>
            </a:r>
            <a:endParaRPr kumimoji="0" lang="de-DE" sz="2400" b="1" i="0" u="none" strike="noStrike" kern="1200" cap="none" spc="0" normalizeH="0" baseline="0" noProof="0" dirty="0">
              <a:ln>
                <a:noFill/>
              </a:ln>
              <a:solidFill>
                <a:srgbClr val="115076"/>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AD3C19C2-7663-4C43-AE0E-998EDCDAA9EC}"/>
              </a:ext>
            </a:extLst>
          </p:cNvPr>
          <p:cNvSpPr txBox="1"/>
          <p:nvPr/>
        </p:nvSpPr>
        <p:spPr>
          <a:xfrm>
            <a:off x="129486" y="3418675"/>
            <a:ext cx="533401" cy="307777"/>
          </a:xfrm>
          <a:prstGeom prst="rect">
            <a:avLst/>
          </a:prstGeom>
          <a:solidFill>
            <a:schemeClr val="bg1"/>
          </a:solidFill>
        </p:spPr>
        <p:txBody>
          <a:bodyPr wrap="square" lIns="72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a:t>
            </a:r>
          </a:p>
        </p:txBody>
      </p:sp>
      <p:pic>
        <p:nvPicPr>
          <p:cNvPr id="6" name="Picture 5" descr="Icon&#10;&#10;Description automatically generated">
            <a:extLst>
              <a:ext uri="{FF2B5EF4-FFF2-40B4-BE49-F238E27FC236}">
                <a16:creationId xmlns:a16="http://schemas.microsoft.com/office/drawing/2014/main" id="{1BC4CF26-CD64-45D4-BF7E-3B54E4B01EB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2262"/>
          <a:stretch/>
        </p:blipFill>
        <p:spPr>
          <a:xfrm>
            <a:off x="4783216" y="1726954"/>
            <a:ext cx="1679423" cy="1584929"/>
          </a:xfrm>
          <a:prstGeom prst="rect">
            <a:avLst/>
          </a:prstGeom>
        </p:spPr>
      </p:pic>
      <p:sp>
        <p:nvSpPr>
          <p:cNvPr id="24" name="TextBox 23">
            <a:extLst>
              <a:ext uri="{FF2B5EF4-FFF2-40B4-BE49-F238E27FC236}">
                <a16:creationId xmlns:a16="http://schemas.microsoft.com/office/drawing/2014/main" id="{A26B141F-154F-4A2D-845D-F51462BA11B4}"/>
              </a:ext>
            </a:extLst>
          </p:cNvPr>
          <p:cNvSpPr txBox="1"/>
          <p:nvPr/>
        </p:nvSpPr>
        <p:spPr>
          <a:xfrm>
            <a:off x="6448693" y="1733677"/>
            <a:ext cx="52062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115076"/>
                </a:solidFill>
                <a:latin typeface="Century Gothic" panose="020F0302020204030204"/>
              </a:rPr>
              <a:t>I earn a billion euros.</a:t>
            </a:r>
            <a:endParaRPr kumimoji="0" lang="de-DE" sz="2000" i="1" u="none" strike="noStrike" kern="1200" cap="none" spc="0" normalizeH="0" baseline="0" noProof="0" dirty="0">
              <a:ln>
                <a:noFill/>
              </a:ln>
              <a:solidFill>
                <a:srgbClr val="115076"/>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663A5706-7484-4D98-97DD-0311B2B4E48C}"/>
              </a:ext>
            </a:extLst>
          </p:cNvPr>
          <p:cNvSpPr txBox="1"/>
          <p:nvPr/>
        </p:nvSpPr>
        <p:spPr>
          <a:xfrm>
            <a:off x="6448693" y="2246989"/>
            <a:ext cx="6075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115076"/>
                </a:solidFill>
                <a:latin typeface="Century Gothic" panose="020F0302020204030204"/>
              </a:rPr>
              <a:t>You lead/are leading my company.</a:t>
            </a:r>
            <a:endParaRPr kumimoji="0" lang="de-DE" sz="2000" i="1" u="none" strike="noStrike" kern="1200" cap="none" spc="0" normalizeH="0" baseline="0" noProof="0" dirty="0">
              <a:ln>
                <a:noFill/>
              </a:ln>
              <a:solidFill>
                <a:srgbClr val="115076"/>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F55101A5-E438-45B1-BA92-17238F748108}"/>
              </a:ext>
            </a:extLst>
          </p:cNvPr>
          <p:cNvSpPr txBox="1"/>
          <p:nvPr/>
        </p:nvSpPr>
        <p:spPr>
          <a:xfrm>
            <a:off x="6550761" y="2787710"/>
            <a:ext cx="5603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115076"/>
                </a:solidFill>
                <a:latin typeface="Century Gothic" panose="020F0302020204030204"/>
              </a:rPr>
              <a:t>She protects/is protecting my data.</a:t>
            </a:r>
            <a:endParaRPr kumimoji="0" lang="de-DE" sz="2000" i="1" u="none" strike="noStrike" kern="1200" cap="none" spc="0" normalizeH="0" baseline="0" noProof="0" dirty="0">
              <a:ln>
                <a:noFill/>
              </a:ln>
              <a:solidFill>
                <a:srgbClr val="115076"/>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F4F26999-C036-4BA3-8B50-3EBD50786CD8}"/>
              </a:ext>
            </a:extLst>
          </p:cNvPr>
          <p:cNvSpPr txBox="1"/>
          <p:nvPr/>
        </p:nvSpPr>
        <p:spPr>
          <a:xfrm>
            <a:off x="5157498" y="4592168"/>
            <a:ext cx="68579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115076"/>
                </a:solidFill>
                <a:latin typeface="Century Gothic" panose="020F0302020204030204"/>
              </a:rPr>
              <a:t>You (all) hang/are hanging the pictures on the wall.</a:t>
            </a:r>
            <a:endParaRPr kumimoji="0" lang="de-DE" sz="2000" i="1" u="none" strike="noStrike" kern="1200" cap="none" spc="0" normalizeH="0" baseline="0" noProof="0" dirty="0">
              <a:ln>
                <a:noFill/>
              </a:ln>
              <a:solidFill>
                <a:srgbClr val="115076"/>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E55EDD0D-2BBF-4279-8B37-F8614BD07E29}"/>
              </a:ext>
            </a:extLst>
          </p:cNvPr>
          <p:cNvSpPr txBox="1"/>
          <p:nvPr/>
        </p:nvSpPr>
        <p:spPr>
          <a:xfrm>
            <a:off x="5157497" y="5228460"/>
            <a:ext cx="68579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115076"/>
                </a:solidFill>
                <a:latin typeface="Century Gothic" panose="020F0302020204030204"/>
              </a:rPr>
              <a:t>You (all) collect/are collecting wood for the fire.</a:t>
            </a:r>
            <a:endParaRPr kumimoji="0" lang="de-DE" sz="2000" i="1" u="none" strike="noStrike" kern="1200" cap="none" spc="0" normalizeH="0" baseline="0" noProof="0" dirty="0">
              <a:ln>
                <a:noFill/>
              </a:ln>
              <a:solidFill>
                <a:srgbClr val="115076"/>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718CE67F-8F56-4239-B31E-4AE8C53E00C6}"/>
              </a:ext>
            </a:extLst>
          </p:cNvPr>
          <p:cNvSpPr txBox="1"/>
          <p:nvPr/>
        </p:nvSpPr>
        <p:spPr>
          <a:xfrm>
            <a:off x="5194257" y="5815791"/>
            <a:ext cx="68212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115076"/>
                </a:solidFill>
                <a:latin typeface="Century Gothic" panose="020F0302020204030204"/>
              </a:rPr>
              <a:t>You (all) wait/are waiting but he isn't coming!</a:t>
            </a:r>
            <a:endParaRPr kumimoji="0" lang="de-DE" sz="2000" i="1" u="none" strike="noStrike" kern="1200" cap="none" spc="0" normalizeH="0" baseline="0" noProof="0" dirty="0">
              <a:ln>
                <a:noFill/>
              </a:ln>
              <a:solidFill>
                <a:srgbClr val="115076"/>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09845508-6189-4861-A3D5-863BFBE52C79}"/>
              </a:ext>
            </a:extLst>
          </p:cNvPr>
          <p:cNvSpPr txBox="1"/>
          <p:nvPr/>
        </p:nvSpPr>
        <p:spPr>
          <a:xfrm>
            <a:off x="6115096" y="3433294"/>
            <a:ext cx="62740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i="1" dirty="0">
                <a:solidFill>
                  <a:srgbClr val="115076"/>
                </a:solidFill>
                <a:latin typeface="Century Gothic" panose="020F0302020204030204"/>
              </a:rPr>
              <a:t>We expect/are expecting an attack against me.</a:t>
            </a:r>
            <a:endParaRPr kumimoji="0" lang="de-DE" sz="2000" i="1" u="none" strike="noStrike" kern="1200" cap="none" spc="0" normalizeH="0" baseline="0" noProof="0" dirty="0">
              <a:ln>
                <a:noFill/>
              </a:ln>
              <a:solidFill>
                <a:srgbClr val="115076"/>
              </a:solidFill>
              <a:effectLst/>
              <a:uLnTx/>
              <a:uFillTx/>
              <a:latin typeface="Century Gothic" panose="020F0302020204030204"/>
            </a:endParaRPr>
          </a:p>
        </p:txBody>
      </p:sp>
      <p:sp>
        <p:nvSpPr>
          <p:cNvPr id="34" name="Speech Bubble: Rectangle with Corners Rounded 33">
            <a:extLst>
              <a:ext uri="{FF2B5EF4-FFF2-40B4-BE49-F238E27FC236}">
                <a16:creationId xmlns:a16="http://schemas.microsoft.com/office/drawing/2014/main" id="{8FDB9A86-0BF1-4C0A-B940-9FAD7B552E6E}"/>
              </a:ext>
            </a:extLst>
          </p:cNvPr>
          <p:cNvSpPr/>
          <p:nvPr/>
        </p:nvSpPr>
        <p:spPr>
          <a:xfrm>
            <a:off x="8151802" y="245425"/>
            <a:ext cx="1944630" cy="717664"/>
          </a:xfrm>
          <a:prstGeom prst="wedgeRoundRectCallout">
            <a:avLst>
              <a:gd name="adj1" fmla="val 26115"/>
              <a:gd name="adj2" fmla="val 65134"/>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diese</a:t>
            </a:r>
            <a:r>
              <a:rPr lang="en-GB" sz="2000" dirty="0">
                <a:solidFill>
                  <a:prstClr val="white"/>
                </a:solidFill>
                <a:latin typeface="Century Gothic" panose="020F0302020204030204"/>
              </a:rPr>
              <a:t>r Gast?!!!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754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32"/>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4" grpId="0"/>
      <p:bldP spid="15" grpId="0"/>
      <p:bldP spid="16" grpId="0"/>
      <p:bldP spid="17" grpId="0" animBg="1"/>
      <p:bldP spid="17" grpId="1" animBg="1"/>
      <p:bldP spid="18" grpId="0" animBg="1"/>
      <p:bldP spid="18" grpId="1" animBg="1"/>
      <p:bldP spid="19" grpId="0" animBg="1"/>
      <p:bldP spid="19" grpId="1" animBg="1"/>
      <p:bldP spid="21" grpId="0"/>
      <p:bldP spid="23" grpId="0"/>
      <p:bldP spid="30" grpId="0" animBg="1"/>
      <p:bldP spid="30" grpId="1" animBg="1"/>
      <p:bldP spid="31" grpId="0" animBg="1"/>
      <p:bldP spid="31" grpId="1" animBg="1"/>
      <p:bldP spid="32" grpId="0" animBg="1"/>
      <p:bldP spid="32" grpId="1" animBg="1"/>
      <p:bldP spid="20" grpId="0"/>
      <p:bldP spid="22" grpId="0" animBg="1"/>
      <p:bldP spid="22" grpId="1" animBg="1"/>
      <p:bldP spid="24" grpId="0"/>
      <p:bldP spid="25" grpId="0"/>
      <p:bldP spid="26" grpId="0"/>
      <p:bldP spid="27" grpId="0"/>
      <p:bldP spid="28" grpId="0"/>
      <p:bldP spid="29" grpId="0"/>
      <p:bldP spid="33"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384471"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Sie </a:t>
            </a:r>
            <a:r>
              <a:rPr lang="en-GB" sz="3600" b="1" dirty="0" err="1">
                <a:solidFill>
                  <a:schemeClr val="bg1"/>
                </a:solidFill>
              </a:rPr>
              <a:t>bereiten</a:t>
            </a:r>
            <a:r>
              <a:rPr lang="en-GB" sz="3600" b="1" dirty="0">
                <a:solidFill>
                  <a:schemeClr val="bg1"/>
                </a:solidFill>
              </a:rPr>
              <a:t> das Schloss </a:t>
            </a:r>
            <a:r>
              <a:rPr lang="en-GB" sz="3600" b="1" dirty="0" err="1">
                <a:solidFill>
                  <a:schemeClr val="bg1"/>
                </a:solidFill>
              </a:rPr>
              <a:t>vor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0" y="1132293"/>
            <a:ext cx="11021400" cy="830997"/>
          </a:xfrm>
          <a:prstGeom prst="rect">
            <a:avLst/>
          </a:prstGeom>
          <a:noFill/>
        </p:spPr>
        <p:txBody>
          <a:bodyPr wrap="square" rtlCol="0">
            <a:spAutoFit/>
          </a:bodyPr>
          <a:lstStyle/>
          <a:p>
            <a:r>
              <a:rPr lang="de-DE" sz="2400" dirty="0">
                <a:solidFill>
                  <a:schemeClr val="accent5">
                    <a:lumMod val="50000"/>
                  </a:schemeClr>
                </a:solidFill>
              </a:rPr>
              <a:t>König Konrad der Erste hat eine Aufgabenliste. </a:t>
            </a:r>
            <a:br>
              <a:rPr lang="de-DE" sz="2400" dirty="0">
                <a:solidFill>
                  <a:schemeClr val="accent5">
                    <a:lumMod val="50000"/>
                  </a:schemeClr>
                </a:solidFill>
              </a:rPr>
            </a:br>
            <a:r>
              <a:rPr lang="de-DE" sz="2400" dirty="0">
                <a:solidFill>
                  <a:schemeClr val="accent5">
                    <a:lumMod val="50000"/>
                  </a:schemeClr>
                </a:solidFill>
              </a:rPr>
              <a:t>Wer macht was? </a:t>
            </a:r>
            <a:r>
              <a:rPr lang="de-DE" sz="2400" b="1" dirty="0">
                <a:solidFill>
                  <a:schemeClr val="accent5">
                    <a:lumMod val="50000"/>
                  </a:schemeClr>
                </a:solidFill>
              </a:rPr>
              <a:t>Du</a:t>
            </a:r>
            <a:r>
              <a:rPr lang="de-DE" sz="2400" dirty="0">
                <a:solidFill>
                  <a:schemeClr val="accent5">
                    <a:lumMod val="50000"/>
                  </a:schemeClr>
                </a:solidFill>
              </a:rPr>
              <a:t> oder </a:t>
            </a:r>
            <a:r>
              <a:rPr lang="de-DE" sz="2400" b="1" dirty="0">
                <a:solidFill>
                  <a:schemeClr val="accent5">
                    <a:lumMod val="50000"/>
                  </a:schemeClr>
                </a:solidFill>
              </a:rPr>
              <a:t>ihr</a:t>
            </a:r>
            <a:r>
              <a:rPr lang="de-DE" sz="2400" dirty="0">
                <a:solidFill>
                  <a:schemeClr val="accent5">
                    <a:lumMod val="50000"/>
                  </a:schemeClr>
                </a:solidFill>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289773338"/>
              </p:ext>
            </p:extLst>
          </p:nvPr>
        </p:nvGraphicFramePr>
        <p:xfrm>
          <a:off x="228600" y="1905827"/>
          <a:ext cx="11854543" cy="4473603"/>
        </p:xfrm>
        <a:graphic>
          <a:graphicData uri="http://schemas.openxmlformats.org/drawingml/2006/table">
            <a:tbl>
              <a:tblPr firstRow="1" bandRow="1">
                <a:tableStyleId>{00A15C55-8517-42AA-B614-E9B94910E393}</a:tableStyleId>
              </a:tblPr>
              <a:tblGrid>
                <a:gridCol w="685800">
                  <a:extLst>
                    <a:ext uri="{9D8B030D-6E8A-4147-A177-3AD203B41FA5}">
                      <a16:colId xmlns:a16="http://schemas.microsoft.com/office/drawing/2014/main" val="2607353726"/>
                    </a:ext>
                  </a:extLst>
                </a:gridCol>
                <a:gridCol w="5861957">
                  <a:extLst>
                    <a:ext uri="{9D8B030D-6E8A-4147-A177-3AD203B41FA5}">
                      <a16:colId xmlns:a16="http://schemas.microsoft.com/office/drawing/2014/main" val="1600817978"/>
                    </a:ext>
                  </a:extLst>
                </a:gridCol>
                <a:gridCol w="571500">
                  <a:extLst>
                    <a:ext uri="{9D8B030D-6E8A-4147-A177-3AD203B41FA5}">
                      <a16:colId xmlns:a16="http://schemas.microsoft.com/office/drawing/2014/main" val="4128092149"/>
                    </a:ext>
                  </a:extLst>
                </a:gridCol>
                <a:gridCol w="604157">
                  <a:extLst>
                    <a:ext uri="{9D8B030D-6E8A-4147-A177-3AD203B41FA5}">
                      <a16:colId xmlns:a16="http://schemas.microsoft.com/office/drawing/2014/main" val="2609792770"/>
                    </a:ext>
                  </a:extLst>
                </a:gridCol>
                <a:gridCol w="4131129">
                  <a:extLst>
                    <a:ext uri="{9D8B030D-6E8A-4147-A177-3AD203B41FA5}">
                      <a16:colId xmlns:a16="http://schemas.microsoft.com/office/drawing/2014/main" val="4243144732"/>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du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ihr</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Aufgabe auf </a:t>
                      </a:r>
                      <a:r>
                        <a:rPr lang="en-GB" sz="2000" b="1" dirty="0" err="1"/>
                        <a:t>Englisch</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Du </a:t>
                      </a:r>
                      <a:r>
                        <a:rPr lang="en-GB" sz="2000" dirty="0" err="1">
                          <a:solidFill>
                            <a:srgbClr val="115076"/>
                          </a:solidFill>
                        </a:rPr>
                        <a:t>kaufst</a:t>
                      </a:r>
                      <a:r>
                        <a:rPr lang="en-GB" sz="2000" dirty="0">
                          <a:solidFill>
                            <a:srgbClr val="115076"/>
                          </a:solidFill>
                        </a:rPr>
                        <a:t> </a:t>
                      </a:r>
                      <a:r>
                        <a:rPr lang="en-GB" sz="2000" dirty="0" err="1">
                          <a:solidFill>
                            <a:srgbClr val="115076"/>
                          </a:solidFill>
                        </a:rPr>
                        <a:t>Obst</a:t>
                      </a:r>
                      <a:r>
                        <a:rPr lang="en-GB" sz="2000" dirty="0">
                          <a:solidFill>
                            <a:srgbClr val="115076"/>
                          </a:solidFill>
                        </a:rPr>
                        <a:t> und </a:t>
                      </a:r>
                      <a:r>
                        <a:rPr lang="en-GB" sz="2000" dirty="0" err="1">
                          <a:solidFill>
                            <a:srgbClr val="115076"/>
                          </a:solidFill>
                        </a:rPr>
                        <a:t>Gemüse</a:t>
                      </a:r>
                      <a:r>
                        <a:rPr lang="en-GB" sz="2000" dirty="0">
                          <a:solidFill>
                            <a:srgbClr val="115076"/>
                          </a:solidFill>
                        </a:rPr>
                        <a:t> auf </a:t>
                      </a:r>
                      <a:r>
                        <a:rPr lang="en-GB" sz="2000" dirty="0" err="1">
                          <a:solidFill>
                            <a:srgbClr val="115076"/>
                          </a:solidFill>
                        </a:rPr>
                        <a:t>dem</a:t>
                      </a:r>
                      <a:r>
                        <a:rPr lang="en-GB" sz="2000" dirty="0">
                          <a:solidFill>
                            <a:srgbClr val="115076"/>
                          </a:solidFill>
                        </a:rPr>
                        <a:t> </a:t>
                      </a:r>
                      <a:r>
                        <a:rPr lang="en-GB" sz="2000" dirty="0" err="1">
                          <a:solidFill>
                            <a:srgbClr val="115076"/>
                          </a:solidFill>
                        </a:rPr>
                        <a:t>Markt</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buy fruit and veg at the market</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Ihr</a:t>
                      </a:r>
                      <a:r>
                        <a:rPr lang="en-GB" sz="2000" dirty="0">
                          <a:solidFill>
                            <a:srgbClr val="115076"/>
                          </a:solidFill>
                        </a:rPr>
                        <a:t> holt </a:t>
                      </a:r>
                      <a:r>
                        <a:rPr lang="en-GB" sz="2000" dirty="0" err="1">
                          <a:solidFill>
                            <a:srgbClr val="115076"/>
                          </a:solidFill>
                        </a:rPr>
                        <a:t>Fleisch</a:t>
                      </a:r>
                      <a:r>
                        <a:rPr lang="en-GB" sz="2000" dirty="0">
                          <a:solidFill>
                            <a:srgbClr val="115076"/>
                          </a:solidFill>
                        </a:rPr>
                        <a:t> </a:t>
                      </a:r>
                      <a:r>
                        <a:rPr lang="en-GB" sz="2000" dirty="0" err="1">
                          <a:solidFill>
                            <a:srgbClr val="115076"/>
                          </a:solidFill>
                        </a:rPr>
                        <a:t>vom</a:t>
                      </a:r>
                      <a:r>
                        <a:rPr lang="en-GB" sz="2000" dirty="0">
                          <a:solidFill>
                            <a:srgbClr val="115076"/>
                          </a:solidFill>
                        </a:rPr>
                        <a:t> </a:t>
                      </a:r>
                      <a:r>
                        <a:rPr lang="en-GB" sz="2000" dirty="0" err="1">
                          <a:solidFill>
                            <a:srgbClr val="115076"/>
                          </a:solidFill>
                        </a:rPr>
                        <a:t>Nachbarn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fetch meat from the neighbour</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Ihr</a:t>
                      </a:r>
                      <a:r>
                        <a:rPr lang="en-GB" sz="2000" dirty="0">
                          <a:solidFill>
                            <a:srgbClr val="115076"/>
                          </a:solidFill>
                        </a:rPr>
                        <a:t> </a:t>
                      </a:r>
                      <a:r>
                        <a:rPr lang="en-GB" sz="2000" dirty="0" err="1">
                          <a:solidFill>
                            <a:srgbClr val="115076"/>
                          </a:solidFill>
                        </a:rPr>
                        <a:t>sammelt</a:t>
                      </a:r>
                      <a:r>
                        <a:rPr lang="en-GB" sz="2000" dirty="0">
                          <a:solidFill>
                            <a:srgbClr val="115076"/>
                          </a:solidFill>
                        </a:rPr>
                        <a:t> </a:t>
                      </a:r>
                      <a:r>
                        <a:rPr lang="en-GB" sz="2000" dirty="0" err="1">
                          <a:solidFill>
                            <a:srgbClr val="115076"/>
                          </a:solidFill>
                        </a:rPr>
                        <a:t>Holz</a:t>
                      </a:r>
                      <a:r>
                        <a:rPr lang="en-GB" sz="2000" dirty="0">
                          <a:solidFill>
                            <a:srgbClr val="115076"/>
                          </a:solidFill>
                        </a:rPr>
                        <a:t> </a:t>
                      </a:r>
                      <a:r>
                        <a:rPr lang="en-GB" sz="2000" dirty="0" err="1">
                          <a:solidFill>
                            <a:srgbClr val="115076"/>
                          </a:solidFill>
                        </a:rPr>
                        <a:t>für</a:t>
                      </a:r>
                      <a:r>
                        <a:rPr lang="en-GB" sz="2000" dirty="0">
                          <a:solidFill>
                            <a:srgbClr val="115076"/>
                          </a:solidFill>
                        </a:rPr>
                        <a:t> das Feuer.</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collect wood for the fire</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Du </a:t>
                      </a:r>
                      <a:r>
                        <a:rPr lang="en-GB" sz="2000" dirty="0" err="1">
                          <a:solidFill>
                            <a:srgbClr val="115076"/>
                          </a:solidFill>
                        </a:rPr>
                        <a:t>bereitest</a:t>
                      </a:r>
                      <a:r>
                        <a:rPr lang="en-GB" sz="2000" dirty="0">
                          <a:solidFill>
                            <a:srgbClr val="115076"/>
                          </a:solidFill>
                        </a:rPr>
                        <a:t> das </a:t>
                      </a:r>
                      <a:r>
                        <a:rPr lang="en-GB" sz="2000" dirty="0" err="1">
                          <a:solidFill>
                            <a:srgbClr val="115076"/>
                          </a:solidFill>
                        </a:rPr>
                        <a:t>Gästezimmer</a:t>
                      </a:r>
                      <a:r>
                        <a:rPr lang="en-GB" sz="2000" dirty="0">
                          <a:solidFill>
                            <a:srgbClr val="115076"/>
                          </a:solidFill>
                        </a:rPr>
                        <a:t> </a:t>
                      </a:r>
                      <a:r>
                        <a:rPr lang="en-GB" sz="2000" dirty="0" err="1">
                          <a:solidFill>
                            <a:srgbClr val="115076"/>
                          </a:solidFill>
                        </a:rPr>
                        <a:t>vor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prepare the guest room</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Ihr</a:t>
                      </a:r>
                      <a:r>
                        <a:rPr lang="en-GB" sz="2000" dirty="0">
                          <a:solidFill>
                            <a:srgbClr val="115076"/>
                          </a:solidFill>
                        </a:rPr>
                        <a:t> </a:t>
                      </a:r>
                      <a:r>
                        <a:rPr lang="en-GB" sz="2000" dirty="0" err="1">
                          <a:solidFill>
                            <a:srgbClr val="115076"/>
                          </a:solidFill>
                        </a:rPr>
                        <a:t>kocht</a:t>
                      </a:r>
                      <a:r>
                        <a:rPr lang="en-GB" sz="2000" dirty="0">
                          <a:solidFill>
                            <a:srgbClr val="115076"/>
                          </a:solidFill>
                        </a:rPr>
                        <a:t> das </a:t>
                      </a:r>
                      <a:r>
                        <a:rPr lang="en-GB" sz="2000" dirty="0" err="1">
                          <a:solidFill>
                            <a:srgbClr val="115076"/>
                          </a:solidFill>
                        </a:rPr>
                        <a:t>Abendessen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cook dinner</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Du </a:t>
                      </a:r>
                      <a:r>
                        <a:rPr lang="en-GB" sz="2000" dirty="0" err="1">
                          <a:solidFill>
                            <a:srgbClr val="115076"/>
                          </a:solidFill>
                        </a:rPr>
                        <a:t>holst</a:t>
                      </a:r>
                      <a:r>
                        <a:rPr lang="en-GB" sz="2000" dirty="0">
                          <a:solidFill>
                            <a:srgbClr val="115076"/>
                          </a:solidFill>
                        </a:rPr>
                        <a:t> Wasser.</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fetch water</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Ihr</a:t>
                      </a:r>
                      <a:r>
                        <a:rPr lang="en-GB" sz="2000" dirty="0">
                          <a:solidFill>
                            <a:srgbClr val="115076"/>
                          </a:solidFill>
                        </a:rPr>
                        <a:t> </a:t>
                      </a:r>
                      <a:r>
                        <a:rPr lang="en-GB" sz="2000" dirty="0" err="1">
                          <a:solidFill>
                            <a:srgbClr val="115076"/>
                          </a:solidFill>
                        </a:rPr>
                        <a:t>führt</a:t>
                      </a:r>
                      <a:r>
                        <a:rPr lang="en-GB" sz="2000" dirty="0">
                          <a:solidFill>
                            <a:srgbClr val="115076"/>
                          </a:solidFill>
                        </a:rPr>
                        <a:t> die </a:t>
                      </a:r>
                      <a:r>
                        <a:rPr lang="en-GB" sz="2000" dirty="0" err="1">
                          <a:solidFill>
                            <a:srgbClr val="115076"/>
                          </a:solidFill>
                        </a:rPr>
                        <a:t>Tiere</a:t>
                      </a:r>
                      <a:r>
                        <a:rPr lang="en-GB" sz="2000" dirty="0">
                          <a:solidFill>
                            <a:srgbClr val="115076"/>
                          </a:solidFill>
                        </a:rPr>
                        <a:t> auf das Feld.</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lead the animals to the field</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Du </a:t>
                      </a:r>
                      <a:r>
                        <a:rPr lang="en-GB" sz="2000" dirty="0" err="1">
                          <a:solidFill>
                            <a:srgbClr val="115076"/>
                          </a:solidFill>
                        </a:rPr>
                        <a:t>kletterst</a:t>
                      </a:r>
                      <a:r>
                        <a:rPr lang="en-GB" sz="2000" dirty="0">
                          <a:solidFill>
                            <a:srgbClr val="115076"/>
                          </a:solidFill>
                        </a:rPr>
                        <a:t> auf den </a:t>
                      </a:r>
                      <a:r>
                        <a:rPr lang="en-GB" sz="2000" dirty="0" err="1">
                          <a:solidFill>
                            <a:srgbClr val="115076"/>
                          </a:solidFill>
                        </a:rPr>
                        <a:t>großen</a:t>
                      </a:r>
                      <a:r>
                        <a:rPr lang="en-GB" sz="2000" dirty="0">
                          <a:solidFill>
                            <a:srgbClr val="115076"/>
                          </a:solidFill>
                        </a:rPr>
                        <a:t> </a:t>
                      </a:r>
                      <a:r>
                        <a:rPr lang="en-GB" sz="2000" dirty="0" err="1">
                          <a:solidFill>
                            <a:srgbClr val="115076"/>
                          </a:solidFill>
                        </a:rPr>
                        <a:t>Apfelbaum</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r>
                        <a:rPr lang="en-GB" sz="2000" dirty="0">
                          <a:solidFill>
                            <a:schemeClr val="accent1">
                              <a:lumMod val="50000"/>
                            </a:schemeClr>
                          </a:solidFill>
                        </a:rPr>
                        <a:t>climb the big apple tree</a:t>
                      </a:r>
                    </a:p>
                  </a:txBody>
                  <a:tcPr anchor="ct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1.2 Slide 8 1b.wav"/>
            </a:hlinkClick>
            <a:extLst>
              <a:ext uri="{FF2B5EF4-FFF2-40B4-BE49-F238E27FC236}">
                <a16:creationId xmlns:a16="http://schemas.microsoft.com/office/drawing/2014/main" id="{3B418770-1E72-B240-9307-3BBF955557C6}"/>
              </a:ext>
            </a:extLst>
          </p:cNvPr>
          <p:cNvSpPr/>
          <p:nvPr/>
        </p:nvSpPr>
        <p:spPr>
          <a:xfrm>
            <a:off x="363923" y="24643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09422" y="2534711"/>
            <a:ext cx="5451728"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hlinkClick r:id="" action="ppaction://noaction">
              <a:snd r:embed="rId5" name="9.1.1.2 Slide 8 1.wav"/>
            </a:hlinkClic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3076" y="2518559"/>
            <a:ext cx="282522" cy="294294"/>
          </a:xfrm>
          <a:prstGeom prst="rect">
            <a:avLst/>
          </a:prstGeom>
        </p:spPr>
      </p:pic>
      <p:sp>
        <p:nvSpPr>
          <p:cNvPr id="11" name="Action Button: Custom 16">
            <a:hlinkClick r:id="" action="ppaction://noaction" highlightClick="1">
              <a:snd r:embed="rId7" name="9.1.1.2 Slide 8 2b.wav"/>
            </a:hlinkClick>
            <a:extLst>
              <a:ext uri="{FF2B5EF4-FFF2-40B4-BE49-F238E27FC236}">
                <a16:creationId xmlns:a16="http://schemas.microsoft.com/office/drawing/2014/main" id="{F18D09F0-0D24-5B4F-A26E-132DCCD8073A}"/>
              </a:ext>
            </a:extLst>
          </p:cNvPr>
          <p:cNvSpPr/>
          <p:nvPr/>
        </p:nvSpPr>
        <p:spPr>
          <a:xfrm>
            <a:off x="363923" y="29369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73660" y="2981085"/>
            <a:ext cx="3875925"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hlinkClick r:id="" action="ppaction://noaction">
              <a:snd r:embed="rId8" name="9.1.1.2 Slide 8 2.wav"/>
            </a:hlinkClic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974" y="3010426"/>
            <a:ext cx="282522" cy="294294"/>
          </a:xfrm>
          <a:prstGeom prst="rect">
            <a:avLst/>
          </a:prstGeom>
        </p:spPr>
      </p:pic>
      <p:sp>
        <p:nvSpPr>
          <p:cNvPr id="14" name="Action Button: Custom 16">
            <a:hlinkClick r:id="" action="ppaction://noaction" highlightClick="1">
              <a:snd r:embed="rId9" name="9.1.1.2 Slide 8 3b.wav"/>
            </a:hlinkClick>
            <a:extLst>
              <a:ext uri="{FF2B5EF4-FFF2-40B4-BE49-F238E27FC236}">
                <a16:creationId xmlns:a16="http://schemas.microsoft.com/office/drawing/2014/main" id="{747EFDEF-0DCF-DB44-BBF0-27990DDE521B}"/>
              </a:ext>
            </a:extLst>
          </p:cNvPr>
          <p:cNvSpPr/>
          <p:nvPr/>
        </p:nvSpPr>
        <p:spPr>
          <a:xfrm>
            <a:off x="361845" y="34476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53691" y="3502206"/>
            <a:ext cx="3875924"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hlinkClick r:id="" action="ppaction://noaction">
              <a:snd r:embed="rId10" name="9.1.1.2 Slide 8 3.wav"/>
            </a:hlinkClic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974" y="3552609"/>
            <a:ext cx="282522" cy="294294"/>
          </a:xfrm>
          <a:prstGeom prst="rect">
            <a:avLst/>
          </a:prstGeom>
        </p:spPr>
      </p:pic>
      <p:sp>
        <p:nvSpPr>
          <p:cNvPr id="17" name="Action Button: Custom 16">
            <a:hlinkClick r:id="" action="ppaction://noaction" highlightClick="1">
              <a:snd r:embed="rId11" name="9.1.1.2 Slide 8 4b.wav"/>
            </a:hlinkClick>
            <a:extLst>
              <a:ext uri="{FF2B5EF4-FFF2-40B4-BE49-F238E27FC236}">
                <a16:creationId xmlns:a16="http://schemas.microsoft.com/office/drawing/2014/main" id="{408DED6B-8D00-7843-820C-3A35CED50594}"/>
              </a:ext>
            </a:extLst>
          </p:cNvPr>
          <p:cNvSpPr/>
          <p:nvPr/>
        </p:nvSpPr>
        <p:spPr>
          <a:xfrm>
            <a:off x="361845" y="39298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09423" y="4000858"/>
            <a:ext cx="4218496" cy="30443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hlinkClick r:id="" action="ppaction://noaction">
              <a:snd r:embed="rId12" name="9.1.1.2 Slide 8 4.wav"/>
            </a:hlinkClic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3076" y="4022735"/>
            <a:ext cx="282522" cy="294294"/>
          </a:xfrm>
          <a:prstGeom prst="rect">
            <a:avLst/>
          </a:prstGeom>
        </p:spPr>
      </p:pic>
      <p:sp>
        <p:nvSpPr>
          <p:cNvPr id="20" name="Action Button: Custom 16">
            <a:hlinkClick r:id="" action="ppaction://noaction" highlightClick="1">
              <a:snd r:embed="rId13" name="9.1.1.2 Slide 8 5b.wav"/>
            </a:hlinkClick>
            <a:extLst>
              <a:ext uri="{FF2B5EF4-FFF2-40B4-BE49-F238E27FC236}">
                <a16:creationId xmlns:a16="http://schemas.microsoft.com/office/drawing/2014/main" id="{25121CCC-82F7-F14F-B30E-8A5AD31BE634}"/>
              </a:ext>
            </a:extLst>
          </p:cNvPr>
          <p:cNvSpPr/>
          <p:nvPr/>
        </p:nvSpPr>
        <p:spPr>
          <a:xfrm>
            <a:off x="361845" y="44473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009423" y="4492552"/>
            <a:ext cx="3449885" cy="30443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hlinkClick r:id="" action="ppaction://noaction">
              <a:snd r:embed="rId14" name="9.1.1.2 Slide 8 5.wav"/>
            </a:hlinkClic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770" y="4532270"/>
            <a:ext cx="282522" cy="294294"/>
          </a:xfrm>
          <a:prstGeom prst="rect">
            <a:avLst/>
          </a:prstGeom>
        </p:spPr>
      </p:pic>
      <p:sp>
        <p:nvSpPr>
          <p:cNvPr id="23" name="Action Button: Custom 16">
            <a:hlinkClick r:id="" action="ppaction://noaction" highlightClick="1">
              <a:snd r:embed="rId15" name="9.1.1.2 Slide 8 6b.wav"/>
            </a:hlinkClick>
            <a:extLst>
              <a:ext uri="{FF2B5EF4-FFF2-40B4-BE49-F238E27FC236}">
                <a16:creationId xmlns:a16="http://schemas.microsoft.com/office/drawing/2014/main" id="{DA5FAA28-0FFE-FD44-82BD-8BEA8CA05A2D}"/>
              </a:ext>
            </a:extLst>
          </p:cNvPr>
          <p:cNvSpPr/>
          <p:nvPr/>
        </p:nvSpPr>
        <p:spPr>
          <a:xfrm>
            <a:off x="366639" y="49332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91238" y="4991481"/>
            <a:ext cx="2143847"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hlinkClick r:id="" action="ppaction://noaction">
              <a:snd r:embed="rId16" name="9.1.1.2 Slide 8 6.wav"/>
            </a:hlinkClic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996" y="5016361"/>
            <a:ext cx="282522" cy="294294"/>
          </a:xfrm>
          <a:prstGeom prst="rect">
            <a:avLst/>
          </a:prstGeom>
        </p:spPr>
      </p:pic>
      <p:sp>
        <p:nvSpPr>
          <p:cNvPr id="26" name="Action Button: Custom 16">
            <a:hlinkClick r:id="" action="ppaction://noaction" highlightClick="1">
              <a:snd r:embed="rId17" name="9.1.1.2 Slide 8 7b.wav"/>
            </a:hlinkClick>
            <a:extLst>
              <a:ext uri="{FF2B5EF4-FFF2-40B4-BE49-F238E27FC236}">
                <a16:creationId xmlns:a16="http://schemas.microsoft.com/office/drawing/2014/main" id="{B941CF18-9FF3-084E-9E12-F82721CE7509}"/>
              </a:ext>
            </a:extLst>
          </p:cNvPr>
          <p:cNvSpPr/>
          <p:nvPr/>
        </p:nvSpPr>
        <p:spPr>
          <a:xfrm>
            <a:off x="372039" y="54396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72356" y="5490186"/>
            <a:ext cx="3857259"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hlinkClick r:id="" action="ppaction://noaction">
              <a:snd r:embed="rId18" name="9.1.1.2 Slide 8 7.wav"/>
            </a:hlinkClick>
            <a:extLst>
              <a:ext uri="{FF2B5EF4-FFF2-40B4-BE49-F238E27FC236}">
                <a16:creationId xmlns:a16="http://schemas.microsoft.com/office/drawing/2014/main" id="{86E83B85-BDB0-D84C-8AB3-BE6BEEFCF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974" y="5501925"/>
            <a:ext cx="282522" cy="294294"/>
          </a:xfrm>
          <a:prstGeom prst="rect">
            <a:avLst/>
          </a:prstGeom>
        </p:spPr>
      </p:pic>
      <p:sp>
        <p:nvSpPr>
          <p:cNvPr id="29" name="Action Button: Custom 16">
            <a:hlinkClick r:id="" action="ppaction://noaction" highlightClick="1">
              <a:snd r:embed="rId19" name="9.1.1.2 Slide 8 8b.wav"/>
            </a:hlinkClick>
            <a:extLst>
              <a:ext uri="{FF2B5EF4-FFF2-40B4-BE49-F238E27FC236}">
                <a16:creationId xmlns:a16="http://schemas.microsoft.com/office/drawing/2014/main" id="{13F9AB66-2DAB-A849-89C4-7AF59987F5A8}"/>
              </a:ext>
            </a:extLst>
          </p:cNvPr>
          <p:cNvSpPr/>
          <p:nvPr/>
        </p:nvSpPr>
        <p:spPr>
          <a:xfrm>
            <a:off x="361845" y="592680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009422" y="5959458"/>
            <a:ext cx="5086577" cy="36334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hlinkClick r:id="" action="ppaction://noaction">
              <a:snd r:embed="rId20" name="9.1.1.2 Slide 8 8.wav"/>
            </a:hlinkClic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7996" y="6016457"/>
            <a:ext cx="282522" cy="294294"/>
          </a:xfrm>
          <a:prstGeom prst="rect">
            <a:avLst/>
          </a:prstGeom>
        </p:spPr>
      </p:pic>
      <p:sp>
        <p:nvSpPr>
          <p:cNvPr id="32" name="TextBox 31" descr="text box hiding answer">
            <a:extLst>
              <a:ext uri="{FF2B5EF4-FFF2-40B4-BE49-F238E27FC236}">
                <a16:creationId xmlns:a16="http://schemas.microsoft.com/office/drawing/2014/main" id="{1D3DBAB6-6BCE-AC4B-9185-51D4BCA4576E}"/>
              </a:ext>
            </a:extLst>
          </p:cNvPr>
          <p:cNvSpPr txBox="1"/>
          <p:nvPr/>
        </p:nvSpPr>
        <p:spPr>
          <a:xfrm>
            <a:off x="8019425" y="2520556"/>
            <a:ext cx="3937902" cy="2856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descr="text box hiding answer">
            <a:extLst>
              <a:ext uri="{FF2B5EF4-FFF2-40B4-BE49-F238E27FC236}">
                <a16:creationId xmlns:a16="http://schemas.microsoft.com/office/drawing/2014/main" id="{0C5EF346-2350-6845-BF20-4163560DC164}"/>
              </a:ext>
            </a:extLst>
          </p:cNvPr>
          <p:cNvSpPr txBox="1"/>
          <p:nvPr/>
        </p:nvSpPr>
        <p:spPr>
          <a:xfrm>
            <a:off x="8001262" y="3498521"/>
            <a:ext cx="3606888" cy="29429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5F9955C6-3CCB-AD42-A951-9B6A7BD71865}"/>
              </a:ext>
            </a:extLst>
          </p:cNvPr>
          <p:cNvSpPr txBox="1"/>
          <p:nvPr/>
        </p:nvSpPr>
        <p:spPr>
          <a:xfrm>
            <a:off x="8001262" y="4507130"/>
            <a:ext cx="3606888" cy="29429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descr="text box hiding answer">
            <a:extLst>
              <a:ext uri="{FF2B5EF4-FFF2-40B4-BE49-F238E27FC236}">
                <a16:creationId xmlns:a16="http://schemas.microsoft.com/office/drawing/2014/main" id="{095FC74E-B33B-A545-8208-308695577418}"/>
              </a:ext>
            </a:extLst>
          </p:cNvPr>
          <p:cNvSpPr txBox="1"/>
          <p:nvPr/>
        </p:nvSpPr>
        <p:spPr>
          <a:xfrm>
            <a:off x="8001261" y="5439662"/>
            <a:ext cx="4050871" cy="29429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807548E4-FE83-214B-A980-CB4D78E75837}"/>
              </a:ext>
            </a:extLst>
          </p:cNvPr>
          <p:cNvSpPr txBox="1"/>
          <p:nvPr/>
        </p:nvSpPr>
        <p:spPr>
          <a:xfrm>
            <a:off x="8001261" y="3031059"/>
            <a:ext cx="4050871" cy="2942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1A87613D-A605-B645-A0A4-0D0326688D1F}"/>
              </a:ext>
            </a:extLst>
          </p:cNvPr>
          <p:cNvSpPr txBox="1"/>
          <p:nvPr/>
        </p:nvSpPr>
        <p:spPr>
          <a:xfrm>
            <a:off x="8001262" y="4025458"/>
            <a:ext cx="4050871" cy="2942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D56E10E7-26C6-9B43-863F-524E5279C192}"/>
              </a:ext>
            </a:extLst>
          </p:cNvPr>
          <p:cNvSpPr txBox="1"/>
          <p:nvPr/>
        </p:nvSpPr>
        <p:spPr>
          <a:xfrm>
            <a:off x="8032272" y="4946138"/>
            <a:ext cx="4050871" cy="2942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55BDB155-6EA6-C644-AE05-C22C0745CB17}"/>
              </a:ext>
            </a:extLst>
          </p:cNvPr>
          <p:cNvSpPr txBox="1"/>
          <p:nvPr/>
        </p:nvSpPr>
        <p:spPr>
          <a:xfrm>
            <a:off x="8019425" y="6009878"/>
            <a:ext cx="4050871" cy="29429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0" name="Picture 39" descr="A picture containing toy&#10;&#10;Description automatically generated">
            <a:extLst>
              <a:ext uri="{FF2B5EF4-FFF2-40B4-BE49-F238E27FC236}">
                <a16:creationId xmlns:a16="http://schemas.microsoft.com/office/drawing/2014/main" id="{65828A45-4BD3-9B4D-A537-215AB16A7D3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72079" y="20826"/>
            <a:ext cx="1013188" cy="1885001"/>
          </a:xfrm>
          <a:prstGeom prst="rect">
            <a:avLst/>
          </a:prstGeom>
        </p:spPr>
      </p:pic>
      <p:sp>
        <p:nvSpPr>
          <p:cNvPr id="41" name="Speech Bubble: Rectangle with Corners Rounded 40">
            <a:extLst>
              <a:ext uri="{FF2B5EF4-FFF2-40B4-BE49-F238E27FC236}">
                <a16:creationId xmlns:a16="http://schemas.microsoft.com/office/drawing/2014/main" id="{217A4B30-28C3-44EB-B407-5D9CA2067351}"/>
              </a:ext>
            </a:extLst>
          </p:cNvPr>
          <p:cNvSpPr/>
          <p:nvPr/>
        </p:nvSpPr>
        <p:spPr>
          <a:xfrm>
            <a:off x="9545299" y="1370586"/>
            <a:ext cx="2501112" cy="432244"/>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Apfel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apple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78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4041"/>
            <a:ext cx="8972552" cy="869950"/>
          </a:xfrm>
          <a:prstGeom prst="rect">
            <a:avLst/>
          </a:prstGeom>
        </p:spPr>
      </p:pic>
      <p:sp>
        <p:nvSpPr>
          <p:cNvPr id="4" name="Title 3"/>
          <p:cNvSpPr>
            <a:spLocks noGrp="1"/>
          </p:cNvSpPr>
          <p:nvPr>
            <p:ph type="title"/>
          </p:nvPr>
        </p:nvSpPr>
        <p:spPr>
          <a:xfrm>
            <a:off x="-2" y="294041"/>
            <a:ext cx="8069582" cy="707849"/>
          </a:xfrm>
        </p:spPr>
        <p:txBody>
          <a:bodyPr>
            <a:normAutofit fontScale="90000"/>
          </a:bodyPr>
          <a:lstStyle/>
          <a:p>
            <a:r>
              <a:rPr lang="en-GB" sz="3600" b="1" dirty="0">
                <a:solidFill>
                  <a:schemeClr val="bg1"/>
                </a:solidFill>
              </a:rPr>
              <a:t>Verbs with indirect objects – R3 (Dative)</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3" name="TextBox 12">
            <a:extLst>
              <a:ext uri="{FF2B5EF4-FFF2-40B4-BE49-F238E27FC236}">
                <a16:creationId xmlns:a16="http://schemas.microsoft.com/office/drawing/2014/main" id="{315608DB-50B6-7B4E-9E99-320DF1407E5F}"/>
              </a:ext>
            </a:extLst>
          </p:cNvPr>
          <p:cNvSpPr txBox="1"/>
          <p:nvPr/>
        </p:nvSpPr>
        <p:spPr>
          <a:xfrm>
            <a:off x="37239" y="1358799"/>
            <a:ext cx="118156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U</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se R2 (accusative) after </a:t>
            </a:r>
            <a:r>
              <a:rPr kumimoji="0" lang="en-US" sz="2400" b="1" i="0" u="none" strike="noStrike" kern="1200" cap="none" spc="0" normalizeH="0" noProof="0" dirty="0">
                <a:ln>
                  <a:noFill/>
                </a:ln>
                <a:solidFill>
                  <a:srgbClr val="115076"/>
                </a:solidFill>
                <a:effectLst/>
                <a:uLnTx/>
                <a:uFillTx/>
                <a:latin typeface="Century Gothic" panose="020F0302020204030204"/>
                <a:ea typeface="+mn-ea"/>
                <a:cs typeface="+mn-cs"/>
              </a:rPr>
              <a:t>most</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verbs for the object of the sentence:</a:t>
            </a:r>
            <a:b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br>
            <a:b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5829FC0D-F3ED-404B-95CA-E4F7F5E3609B}"/>
              </a:ext>
            </a:extLst>
          </p:cNvPr>
          <p:cNvSpPr txBox="1"/>
          <p:nvPr/>
        </p:nvSpPr>
        <p:spPr>
          <a:xfrm>
            <a:off x="91853" y="3231750"/>
            <a:ext cx="11647239" cy="461665"/>
          </a:xfrm>
          <a:prstGeom prst="rect">
            <a:avLst/>
          </a:prstGeom>
          <a:noFill/>
        </p:spPr>
        <p:txBody>
          <a:bodyPr wrap="square" rtlCol="0">
            <a:spAutoFit/>
          </a:bodyPr>
          <a:lstStyle/>
          <a:p>
            <a:r>
              <a:rPr lang="en-US" sz="2400" dirty="0">
                <a:solidFill>
                  <a:schemeClr val="accent5">
                    <a:lumMod val="50000"/>
                  </a:schemeClr>
                </a:solidFill>
              </a:rPr>
              <a:t>You also know that certain verbs use </a:t>
            </a:r>
            <a:r>
              <a:rPr lang="en-US" sz="2400" b="1" u="sng" dirty="0">
                <a:solidFill>
                  <a:schemeClr val="accent5">
                    <a:lumMod val="50000"/>
                  </a:schemeClr>
                </a:solidFill>
              </a:rPr>
              <a:t>indirect</a:t>
            </a:r>
            <a:r>
              <a:rPr lang="en-US" sz="2400" dirty="0">
                <a:solidFill>
                  <a:schemeClr val="accent5">
                    <a:lumMod val="50000"/>
                  </a:schemeClr>
                </a:solidFill>
              </a:rPr>
              <a:t> object pronouns instead:</a:t>
            </a:r>
          </a:p>
        </p:txBody>
      </p:sp>
      <p:sp>
        <p:nvSpPr>
          <p:cNvPr id="36" name="TextBox 35">
            <a:extLst>
              <a:ext uri="{FF2B5EF4-FFF2-40B4-BE49-F238E27FC236}">
                <a16:creationId xmlns:a16="http://schemas.microsoft.com/office/drawing/2014/main" id="{CA9C5E57-8D1A-42FD-8B80-99461631C316}"/>
              </a:ext>
            </a:extLst>
          </p:cNvPr>
          <p:cNvSpPr txBox="1"/>
          <p:nvPr/>
        </p:nvSpPr>
        <p:spPr>
          <a:xfrm>
            <a:off x="167438" y="1922867"/>
            <a:ext cx="1851920" cy="400110"/>
          </a:xfrm>
          <a:prstGeom prst="rect">
            <a:avLst/>
          </a:prstGeom>
          <a:solidFill>
            <a:srgbClr val="DAA520"/>
          </a:solidFill>
          <a:ln w="19050">
            <a:solidFill>
              <a:schemeClr val="tx1"/>
            </a:solidFill>
          </a:ln>
        </p:spPr>
        <p:txBody>
          <a:bodyPr wrap="square" rtlCol="0">
            <a:spAutoFit/>
          </a:bodyPr>
          <a:lstStyle/>
          <a:p>
            <a:pPr algn="ctr"/>
            <a:r>
              <a:rPr lang="en-GB" sz="2000" b="1" dirty="0">
                <a:solidFill>
                  <a:schemeClr val="accent5">
                    <a:lumMod val="50000"/>
                  </a:schemeClr>
                </a:solidFill>
              </a:rPr>
              <a:t>SUBJECT</a:t>
            </a:r>
          </a:p>
        </p:txBody>
      </p:sp>
      <p:sp>
        <p:nvSpPr>
          <p:cNvPr id="37" name="TextBox 36">
            <a:extLst>
              <a:ext uri="{FF2B5EF4-FFF2-40B4-BE49-F238E27FC236}">
                <a16:creationId xmlns:a16="http://schemas.microsoft.com/office/drawing/2014/main" id="{0D919DAF-A1B5-4BD4-845E-48017485861B}"/>
              </a:ext>
            </a:extLst>
          </p:cNvPr>
          <p:cNvSpPr txBox="1"/>
          <p:nvPr/>
        </p:nvSpPr>
        <p:spPr>
          <a:xfrm>
            <a:off x="2556462" y="1922867"/>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GB" sz="2000" b="1" dirty="0">
                <a:solidFill>
                  <a:schemeClr val="accent5">
                    <a:lumMod val="50000"/>
                  </a:schemeClr>
                </a:solidFill>
              </a:rPr>
              <a:t>VERB</a:t>
            </a:r>
          </a:p>
        </p:txBody>
      </p:sp>
      <p:sp>
        <p:nvSpPr>
          <p:cNvPr id="38" name="TextBox 37">
            <a:extLst>
              <a:ext uri="{FF2B5EF4-FFF2-40B4-BE49-F238E27FC236}">
                <a16:creationId xmlns:a16="http://schemas.microsoft.com/office/drawing/2014/main" id="{7CD899C0-0D50-4BCD-93C5-36618ACBF7B3}"/>
              </a:ext>
            </a:extLst>
          </p:cNvPr>
          <p:cNvSpPr txBox="1"/>
          <p:nvPr/>
        </p:nvSpPr>
        <p:spPr>
          <a:xfrm>
            <a:off x="4919505" y="1922867"/>
            <a:ext cx="1851920" cy="400110"/>
          </a:xfrm>
          <a:prstGeom prst="rect">
            <a:avLst/>
          </a:prstGeom>
          <a:solidFill>
            <a:srgbClr val="FF66CC"/>
          </a:solidFill>
          <a:ln w="19050">
            <a:solidFill>
              <a:schemeClr val="tx1"/>
            </a:solidFill>
          </a:ln>
        </p:spPr>
        <p:txBody>
          <a:bodyPr wrap="square" rtlCol="0">
            <a:spAutoFit/>
          </a:bodyPr>
          <a:lstStyle/>
          <a:p>
            <a:pPr algn="ctr"/>
            <a:r>
              <a:rPr lang="en-GB" sz="2000" b="1" dirty="0">
                <a:solidFill>
                  <a:schemeClr val="accent5">
                    <a:lumMod val="50000"/>
                  </a:schemeClr>
                </a:solidFill>
              </a:rPr>
              <a:t>OBJECT</a:t>
            </a:r>
          </a:p>
        </p:txBody>
      </p:sp>
      <p:sp>
        <p:nvSpPr>
          <p:cNvPr id="39" name="Rectangle 38">
            <a:extLst>
              <a:ext uri="{FF2B5EF4-FFF2-40B4-BE49-F238E27FC236}">
                <a16:creationId xmlns:a16="http://schemas.microsoft.com/office/drawing/2014/main" id="{618035EE-405A-448A-B89C-03F40DDCE8C9}"/>
              </a:ext>
            </a:extLst>
          </p:cNvPr>
          <p:cNvSpPr/>
          <p:nvPr/>
        </p:nvSpPr>
        <p:spPr>
          <a:xfrm>
            <a:off x="167437" y="2566077"/>
            <a:ext cx="6603988"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CC3888F-2C3B-4F6A-ABBE-60B3B50E96EC}"/>
              </a:ext>
            </a:extLst>
          </p:cNvPr>
          <p:cNvSpPr txBox="1"/>
          <p:nvPr/>
        </p:nvSpPr>
        <p:spPr>
          <a:xfrm>
            <a:off x="167437" y="2586712"/>
            <a:ext cx="1784551" cy="400110"/>
          </a:xfrm>
          <a:prstGeom prst="rect">
            <a:avLst/>
          </a:prstGeom>
          <a:noFill/>
        </p:spPr>
        <p:txBody>
          <a:bodyPr wrap="square" rtlCol="0">
            <a:spAutoFit/>
          </a:bodyPr>
          <a:lstStyle/>
          <a:p>
            <a:pPr algn="ctr"/>
            <a:r>
              <a:rPr lang="en-GB" sz="2000" b="1" dirty="0">
                <a:solidFill>
                  <a:schemeClr val="accent5">
                    <a:lumMod val="50000"/>
                  </a:schemeClr>
                </a:solidFill>
              </a:rPr>
              <a:t>Wir</a:t>
            </a:r>
          </a:p>
        </p:txBody>
      </p:sp>
      <p:sp>
        <p:nvSpPr>
          <p:cNvPr id="41" name="TextBox 40">
            <a:extLst>
              <a:ext uri="{FF2B5EF4-FFF2-40B4-BE49-F238E27FC236}">
                <a16:creationId xmlns:a16="http://schemas.microsoft.com/office/drawing/2014/main" id="{CCB1BAB3-799C-46CA-8B9C-AD851F6575CC}"/>
              </a:ext>
            </a:extLst>
          </p:cNvPr>
          <p:cNvSpPr txBox="1"/>
          <p:nvPr/>
        </p:nvSpPr>
        <p:spPr>
          <a:xfrm>
            <a:off x="2515910" y="2569636"/>
            <a:ext cx="1866364" cy="400110"/>
          </a:xfrm>
          <a:prstGeom prst="rect">
            <a:avLst/>
          </a:prstGeom>
          <a:noFill/>
        </p:spPr>
        <p:txBody>
          <a:bodyPr wrap="square" rtlCol="0">
            <a:spAutoFit/>
          </a:bodyPr>
          <a:lstStyle/>
          <a:p>
            <a:pPr algn="ctr"/>
            <a:r>
              <a:rPr lang="en-GB" sz="2000" dirty="0" err="1">
                <a:solidFill>
                  <a:schemeClr val="accent5">
                    <a:lumMod val="50000"/>
                  </a:schemeClr>
                </a:solidFill>
              </a:rPr>
              <a:t>fragen</a:t>
            </a:r>
            <a:endParaRPr lang="en-GB" sz="2000" dirty="0">
              <a:solidFill>
                <a:schemeClr val="accent5">
                  <a:lumMod val="50000"/>
                </a:schemeClr>
              </a:solidFill>
            </a:endParaRPr>
          </a:p>
        </p:txBody>
      </p:sp>
      <p:sp>
        <p:nvSpPr>
          <p:cNvPr id="42" name="TextBox 41">
            <a:extLst>
              <a:ext uri="{FF2B5EF4-FFF2-40B4-BE49-F238E27FC236}">
                <a16:creationId xmlns:a16="http://schemas.microsoft.com/office/drawing/2014/main" id="{DC029297-E135-4B6C-ACEB-53E4A2A074E9}"/>
              </a:ext>
            </a:extLst>
          </p:cNvPr>
          <p:cNvSpPr txBox="1"/>
          <p:nvPr/>
        </p:nvSpPr>
        <p:spPr>
          <a:xfrm>
            <a:off x="4777560" y="2551591"/>
            <a:ext cx="2275826" cy="400110"/>
          </a:xfrm>
          <a:prstGeom prst="rect">
            <a:avLst/>
          </a:prstGeom>
          <a:noFill/>
        </p:spPr>
        <p:txBody>
          <a:bodyPr wrap="square" rtlCol="0">
            <a:spAutoFit/>
          </a:bodyPr>
          <a:lstStyle/>
          <a:p>
            <a:pPr algn="ctr"/>
            <a:r>
              <a:rPr lang="en-GB" sz="2000" b="1" dirty="0">
                <a:solidFill>
                  <a:schemeClr val="accent5">
                    <a:lumMod val="50000"/>
                  </a:schemeClr>
                </a:solidFill>
              </a:rPr>
              <a:t>den Gast.</a:t>
            </a:r>
          </a:p>
        </p:txBody>
      </p:sp>
      <p:sp>
        <p:nvSpPr>
          <p:cNvPr id="43" name="Rectangle 42">
            <a:extLst>
              <a:ext uri="{FF2B5EF4-FFF2-40B4-BE49-F238E27FC236}">
                <a16:creationId xmlns:a16="http://schemas.microsoft.com/office/drawing/2014/main" id="{4F661D17-B216-4A05-9BED-8743722CBDC9}"/>
              </a:ext>
            </a:extLst>
          </p:cNvPr>
          <p:cNvSpPr/>
          <p:nvPr/>
        </p:nvSpPr>
        <p:spPr>
          <a:xfrm>
            <a:off x="167438" y="374251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5629D0DC-865A-4E13-80B3-D263B1FE7223}"/>
              </a:ext>
            </a:extLst>
          </p:cNvPr>
          <p:cNvSpPr txBox="1"/>
          <p:nvPr/>
        </p:nvSpPr>
        <p:spPr>
          <a:xfrm>
            <a:off x="251748" y="3731985"/>
            <a:ext cx="1767610" cy="400110"/>
          </a:xfrm>
          <a:prstGeom prst="rect">
            <a:avLst/>
          </a:prstGeom>
          <a:noFill/>
        </p:spPr>
        <p:txBody>
          <a:bodyPr wrap="square" rtlCol="0">
            <a:spAutoFit/>
          </a:bodyPr>
          <a:lstStyle/>
          <a:p>
            <a:pPr algn="ctr"/>
            <a:r>
              <a:rPr lang="en-GB" sz="2000" b="1" dirty="0" err="1">
                <a:solidFill>
                  <a:schemeClr val="accent5">
                    <a:lumMod val="50000"/>
                  </a:schemeClr>
                </a:solidFill>
              </a:rPr>
              <a:t>Ihr</a:t>
            </a:r>
            <a:endParaRPr lang="en-GB" sz="2000" b="1" dirty="0">
              <a:solidFill>
                <a:schemeClr val="accent5">
                  <a:lumMod val="50000"/>
                </a:schemeClr>
              </a:solidFill>
            </a:endParaRPr>
          </a:p>
        </p:txBody>
      </p:sp>
      <p:sp>
        <p:nvSpPr>
          <p:cNvPr id="45" name="TextBox 44">
            <a:extLst>
              <a:ext uri="{FF2B5EF4-FFF2-40B4-BE49-F238E27FC236}">
                <a16:creationId xmlns:a16="http://schemas.microsoft.com/office/drawing/2014/main" id="{F2C1D291-F46F-4CCD-99DF-D86ECB21FAB9}"/>
              </a:ext>
            </a:extLst>
          </p:cNvPr>
          <p:cNvSpPr txBox="1"/>
          <p:nvPr/>
        </p:nvSpPr>
        <p:spPr>
          <a:xfrm>
            <a:off x="2567999" y="3718547"/>
            <a:ext cx="1866364" cy="400110"/>
          </a:xfrm>
          <a:prstGeom prst="rect">
            <a:avLst/>
          </a:prstGeom>
          <a:noFill/>
        </p:spPr>
        <p:txBody>
          <a:bodyPr wrap="square" rtlCol="0">
            <a:spAutoFit/>
          </a:bodyPr>
          <a:lstStyle/>
          <a:p>
            <a:pPr algn="ctr"/>
            <a:r>
              <a:rPr lang="en-GB" sz="2000" dirty="0" err="1">
                <a:solidFill>
                  <a:schemeClr val="accent5">
                    <a:lumMod val="50000"/>
                  </a:schemeClr>
                </a:solidFill>
              </a:rPr>
              <a:t>antwortet</a:t>
            </a:r>
            <a:endParaRPr lang="en-GB" sz="2000" dirty="0">
              <a:solidFill>
                <a:schemeClr val="accent5">
                  <a:lumMod val="50000"/>
                </a:schemeClr>
              </a:solidFill>
            </a:endParaRPr>
          </a:p>
        </p:txBody>
      </p:sp>
      <p:sp>
        <p:nvSpPr>
          <p:cNvPr id="46" name="TextBox 45">
            <a:extLst>
              <a:ext uri="{FF2B5EF4-FFF2-40B4-BE49-F238E27FC236}">
                <a16:creationId xmlns:a16="http://schemas.microsoft.com/office/drawing/2014/main" id="{81685955-5EEB-4052-8B1A-5B80A270E8BA}"/>
              </a:ext>
            </a:extLst>
          </p:cNvPr>
          <p:cNvSpPr txBox="1"/>
          <p:nvPr/>
        </p:nvSpPr>
        <p:spPr>
          <a:xfrm>
            <a:off x="4755476" y="3723795"/>
            <a:ext cx="2348599" cy="400110"/>
          </a:xfrm>
          <a:prstGeom prst="rect">
            <a:avLst/>
          </a:prstGeom>
          <a:noFill/>
        </p:spPr>
        <p:txBody>
          <a:bodyPr wrap="square" rtlCol="0">
            <a:spAutoFit/>
          </a:bodyPr>
          <a:lstStyle/>
          <a:p>
            <a:pPr algn="ctr"/>
            <a:r>
              <a:rPr lang="en-GB" sz="2000" b="1" dirty="0" err="1">
                <a:solidFill>
                  <a:srgbClr val="E87D1E"/>
                </a:solidFill>
              </a:rPr>
              <a:t>dem</a:t>
            </a:r>
            <a:r>
              <a:rPr lang="en-GB" sz="2000" b="1" dirty="0">
                <a:solidFill>
                  <a:srgbClr val="E87D1E"/>
                </a:solidFill>
              </a:rPr>
              <a:t> Gast.</a:t>
            </a:r>
          </a:p>
        </p:txBody>
      </p:sp>
      <p:sp>
        <p:nvSpPr>
          <p:cNvPr id="47" name="TextBox 46">
            <a:extLst>
              <a:ext uri="{FF2B5EF4-FFF2-40B4-BE49-F238E27FC236}">
                <a16:creationId xmlns:a16="http://schemas.microsoft.com/office/drawing/2014/main" id="{4F635DA2-CACD-4AFC-BFDD-40C329DC1808}"/>
              </a:ext>
            </a:extLst>
          </p:cNvPr>
          <p:cNvSpPr txBox="1"/>
          <p:nvPr/>
        </p:nvSpPr>
        <p:spPr>
          <a:xfrm>
            <a:off x="7330144" y="2555150"/>
            <a:ext cx="4625190" cy="400110"/>
          </a:xfrm>
          <a:prstGeom prst="rect">
            <a:avLst/>
          </a:prstGeom>
          <a:noFill/>
        </p:spPr>
        <p:txBody>
          <a:bodyPr wrap="square" rtlCol="0">
            <a:spAutoFit/>
          </a:bodyPr>
          <a:lstStyle/>
          <a:p>
            <a:r>
              <a:rPr lang="en-GB" sz="2000" b="1" i="1" dirty="0">
                <a:solidFill>
                  <a:schemeClr val="accent5">
                    <a:lumMod val="50000"/>
                  </a:schemeClr>
                </a:solidFill>
              </a:rPr>
              <a:t>We </a:t>
            </a:r>
            <a:r>
              <a:rPr lang="en-GB" sz="2000" i="1" dirty="0">
                <a:solidFill>
                  <a:schemeClr val="accent5">
                    <a:lumMod val="50000"/>
                  </a:schemeClr>
                </a:solidFill>
              </a:rPr>
              <a:t>ask / are asking </a:t>
            </a:r>
            <a:r>
              <a:rPr lang="en-GB" sz="2000" b="1" i="1" dirty="0">
                <a:solidFill>
                  <a:schemeClr val="accent5">
                    <a:lumMod val="50000"/>
                  </a:schemeClr>
                </a:solidFill>
              </a:rPr>
              <a:t>the guest.</a:t>
            </a:r>
            <a:endParaRPr lang="en-GB" sz="2000" i="1" dirty="0">
              <a:solidFill>
                <a:schemeClr val="accent5">
                  <a:lumMod val="50000"/>
                </a:schemeClr>
              </a:solidFill>
            </a:endParaRPr>
          </a:p>
        </p:txBody>
      </p:sp>
      <p:sp>
        <p:nvSpPr>
          <p:cNvPr id="48" name="TextBox 47">
            <a:extLst>
              <a:ext uri="{FF2B5EF4-FFF2-40B4-BE49-F238E27FC236}">
                <a16:creationId xmlns:a16="http://schemas.microsoft.com/office/drawing/2014/main" id="{F199E01F-845E-45CC-9007-9C373C4516D2}"/>
              </a:ext>
            </a:extLst>
          </p:cNvPr>
          <p:cNvSpPr txBox="1"/>
          <p:nvPr/>
        </p:nvSpPr>
        <p:spPr>
          <a:xfrm>
            <a:off x="6786089" y="3718547"/>
            <a:ext cx="5713300" cy="400110"/>
          </a:xfrm>
          <a:prstGeom prst="rect">
            <a:avLst/>
          </a:prstGeom>
          <a:noFill/>
        </p:spPr>
        <p:txBody>
          <a:bodyPr wrap="square" rtlCol="0">
            <a:spAutoFit/>
          </a:bodyPr>
          <a:lstStyle/>
          <a:p>
            <a:r>
              <a:rPr lang="en-GB" sz="2000" b="1" i="1" dirty="0">
                <a:solidFill>
                  <a:schemeClr val="accent5">
                    <a:lumMod val="50000"/>
                  </a:schemeClr>
                </a:solidFill>
              </a:rPr>
              <a:t>You (all)</a:t>
            </a:r>
            <a:r>
              <a:rPr lang="en-GB" sz="2000" i="1" dirty="0">
                <a:solidFill>
                  <a:schemeClr val="accent5">
                    <a:lumMod val="50000"/>
                  </a:schemeClr>
                </a:solidFill>
              </a:rPr>
              <a:t> answer / are answering</a:t>
            </a:r>
            <a:r>
              <a:rPr lang="en-GB" sz="2000" b="1" i="1" dirty="0">
                <a:solidFill>
                  <a:schemeClr val="accent5">
                    <a:lumMod val="50000"/>
                  </a:schemeClr>
                </a:solidFill>
              </a:rPr>
              <a:t> the guest.</a:t>
            </a:r>
            <a:endParaRPr lang="en-GB" sz="2000" i="1" dirty="0">
              <a:solidFill>
                <a:schemeClr val="accent5">
                  <a:lumMod val="50000"/>
                </a:schemeClr>
              </a:solidFill>
            </a:endParaRPr>
          </a:p>
        </p:txBody>
      </p:sp>
      <p:sp>
        <p:nvSpPr>
          <p:cNvPr id="49" name="Rounded Rectangular Callout 64">
            <a:extLst>
              <a:ext uri="{FF2B5EF4-FFF2-40B4-BE49-F238E27FC236}">
                <a16:creationId xmlns:a16="http://schemas.microsoft.com/office/drawing/2014/main" id="{0D24D6C5-A642-4AD9-B9CB-C6AE08C97E51}"/>
              </a:ext>
            </a:extLst>
          </p:cNvPr>
          <p:cNvSpPr/>
          <p:nvPr/>
        </p:nvSpPr>
        <p:spPr>
          <a:xfrm>
            <a:off x="251748" y="4420448"/>
            <a:ext cx="3989525" cy="1896662"/>
          </a:xfrm>
          <a:prstGeom prst="wedgeRoundRectCallout">
            <a:avLst>
              <a:gd name="adj1" fmla="val -5698"/>
              <a:gd name="adj2" fmla="val -6883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verb </a:t>
            </a:r>
            <a:r>
              <a:rPr lang="en-GB" sz="2000" b="1" dirty="0" err="1"/>
              <a:t>fragen</a:t>
            </a:r>
            <a:r>
              <a:rPr lang="en-GB" sz="2000" dirty="0"/>
              <a:t> is always followed by Row 2 (accusative – or </a:t>
            </a:r>
            <a:r>
              <a:rPr lang="en-GB" sz="2000" b="1" dirty="0"/>
              <a:t>direct </a:t>
            </a:r>
            <a:r>
              <a:rPr lang="en-GB" sz="2000" dirty="0"/>
              <a:t>object); </a:t>
            </a:r>
            <a:r>
              <a:rPr lang="en-GB" sz="2000" b="1" dirty="0" err="1"/>
              <a:t>antworten</a:t>
            </a:r>
            <a:r>
              <a:rPr lang="en-GB" sz="2000" dirty="0"/>
              <a:t> is always followed by Row 3 (dative – or</a:t>
            </a:r>
            <a:r>
              <a:rPr lang="en-GB" sz="2000" b="1" dirty="0"/>
              <a:t> indirect </a:t>
            </a:r>
            <a:r>
              <a:rPr lang="en-GB" sz="2000" dirty="0"/>
              <a:t>object).</a:t>
            </a:r>
          </a:p>
        </p:txBody>
      </p:sp>
      <p:sp>
        <p:nvSpPr>
          <p:cNvPr id="50" name="Rounded Rectangular Callout 64">
            <a:extLst>
              <a:ext uri="{FF2B5EF4-FFF2-40B4-BE49-F238E27FC236}">
                <a16:creationId xmlns:a16="http://schemas.microsoft.com/office/drawing/2014/main" id="{67AC7B07-8A3E-4EC9-8621-23A5F98D501B}"/>
              </a:ext>
            </a:extLst>
          </p:cNvPr>
          <p:cNvSpPr/>
          <p:nvPr/>
        </p:nvSpPr>
        <p:spPr>
          <a:xfrm>
            <a:off x="7330144" y="1759675"/>
            <a:ext cx="4463564" cy="790811"/>
          </a:xfrm>
          <a:prstGeom prst="wedgeRoundRectCallout">
            <a:avLst>
              <a:gd name="adj1" fmla="val -79378"/>
              <a:gd name="adj2" fmla="val 5186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Row 2 (acc.) words for </a:t>
            </a:r>
            <a:r>
              <a:rPr lang="en-GB" sz="2000" i="1" dirty="0"/>
              <a:t>the </a:t>
            </a:r>
            <a:r>
              <a:rPr lang="en-GB" sz="2000" dirty="0"/>
              <a:t>are:</a:t>
            </a:r>
            <a:br>
              <a:rPr lang="en-GB" sz="2000" dirty="0"/>
            </a:br>
            <a:r>
              <a:rPr lang="en-GB" sz="2000" b="1" dirty="0"/>
              <a:t>den</a:t>
            </a:r>
            <a:r>
              <a:rPr lang="en-GB" sz="2000" dirty="0"/>
              <a:t> (m.), </a:t>
            </a:r>
            <a:r>
              <a:rPr lang="en-GB" sz="2000" b="1" dirty="0"/>
              <a:t>die</a:t>
            </a:r>
            <a:r>
              <a:rPr lang="en-GB" sz="2000" dirty="0"/>
              <a:t> (f.), </a:t>
            </a:r>
            <a:r>
              <a:rPr lang="en-GB" sz="2000" b="1" dirty="0"/>
              <a:t>das</a:t>
            </a:r>
            <a:r>
              <a:rPr lang="en-GB" sz="2000" dirty="0"/>
              <a:t> (</a:t>
            </a:r>
            <a:r>
              <a:rPr lang="en-GB" sz="2000" dirty="0" err="1"/>
              <a:t>nt</a:t>
            </a:r>
            <a:r>
              <a:rPr lang="en-GB" sz="2000" dirty="0"/>
              <a:t>), </a:t>
            </a:r>
            <a:r>
              <a:rPr lang="en-GB" sz="2000" b="1" dirty="0"/>
              <a:t>die</a:t>
            </a:r>
            <a:r>
              <a:rPr lang="en-GB" sz="2000" dirty="0"/>
              <a:t> (pl.)</a:t>
            </a:r>
          </a:p>
        </p:txBody>
      </p:sp>
      <p:sp>
        <p:nvSpPr>
          <p:cNvPr id="51" name="Rounded Rectangular Callout 64">
            <a:extLst>
              <a:ext uri="{FF2B5EF4-FFF2-40B4-BE49-F238E27FC236}">
                <a16:creationId xmlns:a16="http://schemas.microsoft.com/office/drawing/2014/main" id="{B806149A-5B1C-4CC1-89A9-EAA37EEF8F65}"/>
              </a:ext>
            </a:extLst>
          </p:cNvPr>
          <p:cNvSpPr/>
          <p:nvPr/>
        </p:nvSpPr>
        <p:spPr>
          <a:xfrm>
            <a:off x="6849331" y="4151611"/>
            <a:ext cx="4956130" cy="790811"/>
          </a:xfrm>
          <a:prstGeom prst="wedgeRoundRectCallout">
            <a:avLst>
              <a:gd name="adj1" fmla="val -71378"/>
              <a:gd name="adj2" fmla="val -50046"/>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Row 3 (dat.) words for </a:t>
            </a:r>
            <a:r>
              <a:rPr lang="en-GB" sz="2000" i="1" dirty="0"/>
              <a:t>the </a:t>
            </a:r>
            <a:r>
              <a:rPr lang="en-GB" sz="2000" dirty="0"/>
              <a:t>are:</a:t>
            </a:r>
            <a:br>
              <a:rPr lang="en-GB" sz="2000" dirty="0"/>
            </a:br>
            <a:r>
              <a:rPr lang="en-GB" sz="2000" b="1" dirty="0" err="1"/>
              <a:t>dem</a:t>
            </a:r>
            <a:r>
              <a:rPr lang="en-GB" sz="2000" dirty="0"/>
              <a:t> (m.), </a:t>
            </a:r>
            <a:r>
              <a:rPr lang="en-GB" sz="2000" b="1" dirty="0"/>
              <a:t>der</a:t>
            </a:r>
            <a:r>
              <a:rPr lang="en-GB" sz="2000" dirty="0"/>
              <a:t> (f.), </a:t>
            </a:r>
            <a:r>
              <a:rPr lang="en-GB" sz="2000" b="1" dirty="0" err="1"/>
              <a:t>dem</a:t>
            </a:r>
            <a:r>
              <a:rPr lang="en-GB" sz="2000" dirty="0"/>
              <a:t> (</a:t>
            </a:r>
            <a:r>
              <a:rPr lang="en-GB" sz="2000" dirty="0" err="1"/>
              <a:t>nt</a:t>
            </a:r>
            <a:r>
              <a:rPr lang="en-GB" sz="2000" dirty="0"/>
              <a:t>), </a:t>
            </a:r>
            <a:r>
              <a:rPr lang="en-GB" sz="2000" b="1" dirty="0"/>
              <a:t>den</a:t>
            </a:r>
            <a:r>
              <a:rPr lang="en-GB" sz="2000" dirty="0"/>
              <a:t> (pl.)</a:t>
            </a:r>
          </a:p>
        </p:txBody>
      </p:sp>
      <p:sp>
        <p:nvSpPr>
          <p:cNvPr id="52" name="Rounded Rectangular Callout 64">
            <a:extLst>
              <a:ext uri="{FF2B5EF4-FFF2-40B4-BE49-F238E27FC236}">
                <a16:creationId xmlns:a16="http://schemas.microsoft.com/office/drawing/2014/main" id="{F0B92940-7EA0-40A3-BA12-830CC6CDD2CB}"/>
              </a:ext>
            </a:extLst>
          </p:cNvPr>
          <p:cNvSpPr/>
          <p:nvPr/>
        </p:nvSpPr>
        <p:spPr>
          <a:xfrm>
            <a:off x="4310290" y="5125666"/>
            <a:ext cx="7280877" cy="1188747"/>
          </a:xfrm>
          <a:prstGeom prst="wedgeRoundRectCallout">
            <a:avLst>
              <a:gd name="adj1" fmla="val -29283"/>
              <a:gd name="adj2" fmla="val -60662"/>
              <a:gd name="adj3" fmla="val 16667"/>
            </a:avLst>
          </a:prstGeom>
          <a:solidFill>
            <a:srgbClr val="FFF4E7"/>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As you have seen, verbs with indirect objects often have the meaning of giving something to someone: e.g. thanks, help, an answer, congratulations, a service. </a:t>
            </a:r>
          </a:p>
        </p:txBody>
      </p:sp>
    </p:spTree>
    <p:extLst>
      <p:ext uri="{BB962C8B-B14F-4D97-AF65-F5344CB8AC3E}">
        <p14:creationId xmlns:p14="http://schemas.microsoft.com/office/powerpoint/2010/main" val="289854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36" grpId="0" animBg="1"/>
      <p:bldP spid="37" grpId="0" animBg="1"/>
      <p:bldP spid="38" grpId="0" animBg="1"/>
      <p:bldP spid="39" grpId="0" animBg="1"/>
      <p:bldP spid="40" grpId="0"/>
      <p:bldP spid="41" grpId="0"/>
      <p:bldP spid="42" grpId="0"/>
      <p:bldP spid="43" grpId="0" animBg="1"/>
      <p:bldP spid="44" grpId="0"/>
      <p:bldP spid="45" grpId="0"/>
      <p:bldP spid="46" grpId="0"/>
      <p:bldP spid="47" grpId="0"/>
      <p:bldP spid="48" grpId="0"/>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C3CB6F1D-0ACA-4241-833F-3E5B8902E326}"/>
              </a:ext>
            </a:extLst>
          </p:cNvPr>
          <p:cNvGraphicFramePr>
            <a:graphicFrameLocks noGrp="1"/>
          </p:cNvGraphicFramePr>
          <p:nvPr>
            <p:extLst>
              <p:ext uri="{D42A27DB-BD31-4B8C-83A1-F6EECF244321}">
                <p14:modId xmlns:p14="http://schemas.microsoft.com/office/powerpoint/2010/main" val="253796664"/>
              </p:ext>
            </p:extLst>
          </p:nvPr>
        </p:nvGraphicFramePr>
        <p:xfrm>
          <a:off x="990135" y="1167768"/>
          <a:ext cx="2509014" cy="2743200"/>
        </p:xfrm>
        <a:graphic>
          <a:graphicData uri="http://schemas.openxmlformats.org/drawingml/2006/table">
            <a:tbl>
              <a:tblPr firstRow="1" bandRow="1">
                <a:tableStyleId>{5940675A-B579-460E-94D1-54222C63F5DA}</a:tableStyleId>
              </a:tblPr>
              <a:tblGrid>
                <a:gridCol w="2509014">
                  <a:extLst>
                    <a:ext uri="{9D8B030D-6E8A-4147-A177-3AD203B41FA5}">
                      <a16:colId xmlns:a16="http://schemas.microsoft.com/office/drawing/2014/main" val="3589835109"/>
                    </a:ext>
                  </a:extLst>
                </a:gridCol>
              </a:tblGrid>
              <a:tr h="370840">
                <a:tc>
                  <a:txBody>
                    <a:bodyPr/>
                    <a:lstStyle/>
                    <a:p>
                      <a:pPr algn="ctr"/>
                      <a:r>
                        <a:rPr lang="en-GB" sz="2400" b="1" dirty="0">
                          <a:solidFill>
                            <a:srgbClr val="115076"/>
                          </a:solidFill>
                        </a:rPr>
                        <a:t>R2 </a:t>
                      </a:r>
                      <a:r>
                        <a:rPr lang="en-GB" sz="2400" b="1" dirty="0" err="1">
                          <a:solidFill>
                            <a:srgbClr val="115076"/>
                          </a:solidFill>
                        </a:rPr>
                        <a:t>Verben</a:t>
                      </a:r>
                      <a:endParaRPr lang="en-GB" sz="2400" b="1" dirty="0">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039535"/>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8212485"/>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189166"/>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2396739"/>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935223"/>
                  </a:ext>
                </a:extLst>
              </a:tr>
              <a:tr h="370840">
                <a:tc>
                  <a:txBody>
                    <a:bodyPr/>
                    <a:lstStyle/>
                    <a:p>
                      <a:pPr algn="ctr"/>
                      <a:endParaRPr lang="en-GB" sz="2400" b="1" dirty="0">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516488"/>
                  </a:ext>
                </a:extLst>
              </a:tr>
            </a:tbl>
          </a:graphicData>
        </a:graphic>
      </p:graphicFrame>
      <p:graphicFrame>
        <p:nvGraphicFramePr>
          <p:cNvPr id="40" name="Table 30">
            <a:extLst>
              <a:ext uri="{FF2B5EF4-FFF2-40B4-BE49-F238E27FC236}">
                <a16:creationId xmlns:a16="http://schemas.microsoft.com/office/drawing/2014/main" id="{4A02BF45-B9FB-4395-AB4A-24B8D444A300}"/>
              </a:ext>
            </a:extLst>
          </p:cNvPr>
          <p:cNvGraphicFramePr>
            <a:graphicFrameLocks noGrp="1"/>
          </p:cNvGraphicFramePr>
          <p:nvPr>
            <p:extLst>
              <p:ext uri="{D42A27DB-BD31-4B8C-83A1-F6EECF244321}">
                <p14:modId xmlns:p14="http://schemas.microsoft.com/office/powerpoint/2010/main" val="2570937129"/>
              </p:ext>
            </p:extLst>
          </p:nvPr>
        </p:nvGraphicFramePr>
        <p:xfrm>
          <a:off x="9433257" y="795816"/>
          <a:ext cx="2509014" cy="2743200"/>
        </p:xfrm>
        <a:graphic>
          <a:graphicData uri="http://schemas.openxmlformats.org/drawingml/2006/table">
            <a:tbl>
              <a:tblPr firstRow="1" bandRow="1">
                <a:tableStyleId>{5940675A-B579-460E-94D1-54222C63F5DA}</a:tableStyleId>
              </a:tblPr>
              <a:tblGrid>
                <a:gridCol w="2509014">
                  <a:extLst>
                    <a:ext uri="{9D8B030D-6E8A-4147-A177-3AD203B41FA5}">
                      <a16:colId xmlns:a16="http://schemas.microsoft.com/office/drawing/2014/main" val="3589835109"/>
                    </a:ext>
                  </a:extLst>
                </a:gridCol>
              </a:tblGrid>
              <a:tr h="370840">
                <a:tc>
                  <a:txBody>
                    <a:bodyPr/>
                    <a:lstStyle/>
                    <a:p>
                      <a:pPr algn="ctr"/>
                      <a:r>
                        <a:rPr lang="en-GB" sz="2400" b="1" dirty="0">
                          <a:solidFill>
                            <a:srgbClr val="115076"/>
                          </a:solidFill>
                        </a:rPr>
                        <a:t>R3 </a:t>
                      </a:r>
                      <a:r>
                        <a:rPr lang="en-GB" sz="2400" b="1" dirty="0" err="1">
                          <a:solidFill>
                            <a:srgbClr val="115076"/>
                          </a:solidFill>
                        </a:rPr>
                        <a:t>Verben</a:t>
                      </a:r>
                      <a:endParaRPr lang="en-GB" sz="2400" b="1" dirty="0">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039535"/>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8212485"/>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1189166"/>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2396739"/>
                  </a:ext>
                </a:extLst>
              </a:tr>
              <a:tr h="370840">
                <a:tc>
                  <a:txBody>
                    <a:bodyPr/>
                    <a:lstStyle/>
                    <a:p>
                      <a:pPr algn="ctr"/>
                      <a:endParaRPr lang="en-GB" sz="2400" b="1">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3935223"/>
                  </a:ext>
                </a:extLst>
              </a:tr>
              <a:tr h="370840">
                <a:tc>
                  <a:txBody>
                    <a:bodyPr/>
                    <a:lstStyle/>
                    <a:p>
                      <a:pPr algn="ctr"/>
                      <a:endParaRPr lang="en-GB" sz="2400" b="1" dirty="0">
                        <a:solidFill>
                          <a:srgbClr val="115076"/>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51648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97464" cy="869950"/>
          </a:xfrm>
          <a:prstGeom prst="rect">
            <a:avLst/>
          </a:prstGeom>
        </p:spPr>
      </p:pic>
      <p:sp>
        <p:nvSpPr>
          <p:cNvPr id="4" name="Title 3"/>
          <p:cNvSpPr>
            <a:spLocks noGrp="1"/>
          </p:cNvSpPr>
          <p:nvPr>
            <p:ph type="title"/>
          </p:nvPr>
        </p:nvSpPr>
        <p:spPr>
          <a:xfrm>
            <a:off x="-1" y="294041"/>
            <a:ext cx="5464629" cy="707849"/>
          </a:xfrm>
        </p:spPr>
        <p:txBody>
          <a:bodyPr>
            <a:normAutofit/>
          </a:bodyPr>
          <a:lstStyle/>
          <a:p>
            <a:r>
              <a:rPr lang="en-GB" sz="3600" b="1" dirty="0">
                <a:solidFill>
                  <a:schemeClr val="bg1"/>
                </a:solidFill>
              </a:rPr>
              <a:t>R2 </a:t>
            </a:r>
            <a:r>
              <a:rPr lang="en-GB" sz="3600" b="1" dirty="0" err="1">
                <a:solidFill>
                  <a:schemeClr val="bg1"/>
                </a:solidFill>
              </a:rPr>
              <a:t>oder</a:t>
            </a:r>
            <a:r>
              <a:rPr lang="en-GB" sz="3600" b="1" dirty="0">
                <a:solidFill>
                  <a:schemeClr val="bg1"/>
                </a:solidFill>
              </a:rPr>
              <a:t> R3 </a:t>
            </a:r>
            <a:r>
              <a:rPr lang="en-GB" sz="3600" b="1" dirty="0" err="1">
                <a:solidFill>
                  <a:schemeClr val="bg1"/>
                </a:solidFill>
              </a:rPr>
              <a:t>Verben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9" name="Picture 8" descr="A picture containing toy, doll&#10;&#10;Description automatically generated">
            <a:extLst>
              <a:ext uri="{FF2B5EF4-FFF2-40B4-BE49-F238E27FC236}">
                <a16:creationId xmlns:a16="http://schemas.microsoft.com/office/drawing/2014/main" id="{09470BDF-6670-4061-973D-CC989B89F8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9450" y="3769375"/>
            <a:ext cx="2060209" cy="2509103"/>
          </a:xfrm>
          <a:prstGeom prst="rect">
            <a:avLst/>
          </a:prstGeom>
        </p:spPr>
      </p:pic>
      <p:pic>
        <p:nvPicPr>
          <p:cNvPr id="11" name="Picture 10">
            <a:extLst>
              <a:ext uri="{FF2B5EF4-FFF2-40B4-BE49-F238E27FC236}">
                <a16:creationId xmlns:a16="http://schemas.microsoft.com/office/drawing/2014/main" id="{F6F2371D-5AAD-4760-AD60-6ECCDD3440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9146" y="3455961"/>
            <a:ext cx="1872854" cy="287440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21937F00-137B-4103-8A03-B74BF032EB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86" y="3861386"/>
            <a:ext cx="1364324" cy="2509102"/>
          </a:xfrm>
          <a:prstGeom prst="rect">
            <a:avLst/>
          </a:prstGeom>
        </p:spPr>
      </p:pic>
      <p:pic>
        <p:nvPicPr>
          <p:cNvPr id="36" name="Picture 35" descr="A picture containing dark&#10;&#10;Description automatically generated">
            <a:extLst>
              <a:ext uri="{FF2B5EF4-FFF2-40B4-BE49-F238E27FC236}">
                <a16:creationId xmlns:a16="http://schemas.microsoft.com/office/drawing/2014/main" id="{13F86240-4B8B-44A0-84E1-D07FB6882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9149" y="3324405"/>
            <a:ext cx="3006969" cy="3006969"/>
          </a:xfrm>
          <a:prstGeom prst="rect">
            <a:avLst/>
          </a:prstGeom>
        </p:spPr>
      </p:pic>
      <p:sp>
        <p:nvSpPr>
          <p:cNvPr id="37" name="Cloud 36">
            <a:extLst>
              <a:ext uri="{FF2B5EF4-FFF2-40B4-BE49-F238E27FC236}">
                <a16:creationId xmlns:a16="http://schemas.microsoft.com/office/drawing/2014/main" id="{A2A2B485-AB18-47D9-B4DC-C5669C3B9601}"/>
              </a:ext>
            </a:extLst>
          </p:cNvPr>
          <p:cNvSpPr/>
          <p:nvPr/>
        </p:nvSpPr>
        <p:spPr>
          <a:xfrm>
            <a:off x="6026721" y="3845136"/>
            <a:ext cx="27080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fragen</a:t>
            </a:r>
            <a:endParaRPr lang="en-US" sz="3600" b="1" dirty="0"/>
          </a:p>
        </p:txBody>
      </p:sp>
      <p:sp>
        <p:nvSpPr>
          <p:cNvPr id="38" name="TextBox 37">
            <a:extLst>
              <a:ext uri="{FF2B5EF4-FFF2-40B4-BE49-F238E27FC236}">
                <a16:creationId xmlns:a16="http://schemas.microsoft.com/office/drawing/2014/main" id="{D07AA3F7-3319-4EC9-8857-230A49F450CC}"/>
              </a:ext>
            </a:extLst>
          </p:cNvPr>
          <p:cNvSpPr txBox="1"/>
          <p:nvPr/>
        </p:nvSpPr>
        <p:spPr>
          <a:xfrm>
            <a:off x="4897464" y="433625"/>
            <a:ext cx="383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Ist</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das Verb R2 </a:t>
            </a:r>
            <a:r>
              <a:rPr kumimoji="0" lang="en-US" sz="2400" b="0" i="0" u="none" strike="noStrike" kern="1200" cap="none" spc="0" normalizeH="0" noProof="0" dirty="0" err="1">
                <a:ln>
                  <a:noFill/>
                </a:ln>
                <a:solidFill>
                  <a:srgbClr val="115076"/>
                </a:solidFill>
                <a:effectLst/>
                <a:uLnTx/>
                <a:uFillTx/>
                <a:latin typeface="Century Gothic" panose="020F0302020204030204"/>
                <a:ea typeface="+mn-ea"/>
                <a:cs typeface="+mn-cs"/>
              </a:rPr>
              <a:t>oder</a:t>
            </a:r>
            <a:r>
              <a:rPr kumimoji="0" lang="en-US" sz="2400" b="0" i="0" u="none" strike="noStrike" kern="1200" cap="none" spc="0" normalizeH="0" noProof="0" dirty="0">
                <a:ln>
                  <a:noFill/>
                </a:ln>
                <a:solidFill>
                  <a:srgbClr val="115076"/>
                </a:solidFill>
                <a:effectLst/>
                <a:uLnTx/>
                <a:uFillTx/>
                <a:latin typeface="Century Gothic" panose="020F0302020204030204"/>
                <a:ea typeface="+mn-ea"/>
                <a:cs typeface="+mn-cs"/>
              </a:rPr>
              <a:t> R3? </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5CA00FD1-CF92-4BFD-A095-87BF89954988}"/>
              </a:ext>
            </a:extLst>
          </p:cNvPr>
          <p:cNvSpPr txBox="1"/>
          <p:nvPr/>
        </p:nvSpPr>
        <p:spPr>
          <a:xfrm>
            <a:off x="1379519" y="1628425"/>
            <a:ext cx="1730246" cy="461665"/>
          </a:xfrm>
          <a:prstGeom prst="rect">
            <a:avLst/>
          </a:prstGeom>
          <a:noFill/>
        </p:spPr>
        <p:txBody>
          <a:bodyPr wrap="square" rtlCol="0">
            <a:spAutoFit/>
          </a:bodyPr>
          <a:lstStyle/>
          <a:p>
            <a:pPr algn="ctr"/>
            <a:r>
              <a:rPr lang="en-GB" sz="2400" dirty="0" err="1">
                <a:solidFill>
                  <a:srgbClr val="115076"/>
                </a:solidFill>
              </a:rPr>
              <a:t>fragen</a:t>
            </a:r>
            <a:endParaRPr lang="en-GB" sz="2400" dirty="0">
              <a:solidFill>
                <a:srgbClr val="115076"/>
              </a:solidFill>
            </a:endParaRPr>
          </a:p>
        </p:txBody>
      </p:sp>
      <p:sp>
        <p:nvSpPr>
          <p:cNvPr id="41" name="Cloud 40">
            <a:extLst>
              <a:ext uri="{FF2B5EF4-FFF2-40B4-BE49-F238E27FC236}">
                <a16:creationId xmlns:a16="http://schemas.microsoft.com/office/drawing/2014/main" id="{50552280-1660-4367-9E23-6D038CC86468}"/>
              </a:ext>
            </a:extLst>
          </p:cNvPr>
          <p:cNvSpPr/>
          <p:nvPr/>
        </p:nvSpPr>
        <p:spPr>
          <a:xfrm>
            <a:off x="5911624" y="3845136"/>
            <a:ext cx="2960766"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erwarten</a:t>
            </a:r>
            <a:endParaRPr lang="en-US" sz="3200" b="1" dirty="0"/>
          </a:p>
        </p:txBody>
      </p:sp>
      <p:sp>
        <p:nvSpPr>
          <p:cNvPr id="42" name="TextBox 41">
            <a:extLst>
              <a:ext uri="{FF2B5EF4-FFF2-40B4-BE49-F238E27FC236}">
                <a16:creationId xmlns:a16="http://schemas.microsoft.com/office/drawing/2014/main" id="{7CC253D5-38F4-48F9-B0BB-117E141A5F2D}"/>
              </a:ext>
            </a:extLst>
          </p:cNvPr>
          <p:cNvSpPr txBox="1"/>
          <p:nvPr/>
        </p:nvSpPr>
        <p:spPr>
          <a:xfrm>
            <a:off x="1379519" y="2077553"/>
            <a:ext cx="1730246" cy="461665"/>
          </a:xfrm>
          <a:prstGeom prst="rect">
            <a:avLst/>
          </a:prstGeom>
          <a:noFill/>
        </p:spPr>
        <p:txBody>
          <a:bodyPr wrap="square" rtlCol="0">
            <a:spAutoFit/>
          </a:bodyPr>
          <a:lstStyle/>
          <a:p>
            <a:pPr algn="ctr"/>
            <a:r>
              <a:rPr lang="en-GB" sz="2400" dirty="0" err="1">
                <a:solidFill>
                  <a:srgbClr val="115076"/>
                </a:solidFill>
              </a:rPr>
              <a:t>erwarten</a:t>
            </a:r>
            <a:endParaRPr lang="en-GB" sz="2400" dirty="0">
              <a:solidFill>
                <a:srgbClr val="115076"/>
              </a:solidFill>
            </a:endParaRPr>
          </a:p>
        </p:txBody>
      </p:sp>
      <p:sp>
        <p:nvSpPr>
          <p:cNvPr id="43" name="Cloud 42">
            <a:extLst>
              <a:ext uri="{FF2B5EF4-FFF2-40B4-BE49-F238E27FC236}">
                <a16:creationId xmlns:a16="http://schemas.microsoft.com/office/drawing/2014/main" id="{5FC501B5-774F-4DF9-9F58-AD8B55CDA290}"/>
              </a:ext>
            </a:extLst>
          </p:cNvPr>
          <p:cNvSpPr/>
          <p:nvPr/>
        </p:nvSpPr>
        <p:spPr>
          <a:xfrm>
            <a:off x="5772481" y="3845136"/>
            <a:ext cx="3411047"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antworten</a:t>
            </a:r>
            <a:endParaRPr lang="en-US" sz="3200" b="1" dirty="0"/>
          </a:p>
        </p:txBody>
      </p:sp>
      <p:sp>
        <p:nvSpPr>
          <p:cNvPr id="44" name="TextBox 43">
            <a:extLst>
              <a:ext uri="{FF2B5EF4-FFF2-40B4-BE49-F238E27FC236}">
                <a16:creationId xmlns:a16="http://schemas.microsoft.com/office/drawing/2014/main" id="{5C308B10-9857-415A-BC61-450725A486AB}"/>
              </a:ext>
            </a:extLst>
          </p:cNvPr>
          <p:cNvSpPr txBox="1"/>
          <p:nvPr/>
        </p:nvSpPr>
        <p:spPr>
          <a:xfrm>
            <a:off x="9823421" y="1226633"/>
            <a:ext cx="1730246" cy="461665"/>
          </a:xfrm>
          <a:prstGeom prst="rect">
            <a:avLst/>
          </a:prstGeom>
          <a:noFill/>
        </p:spPr>
        <p:txBody>
          <a:bodyPr wrap="square" rtlCol="0">
            <a:spAutoFit/>
          </a:bodyPr>
          <a:lstStyle/>
          <a:p>
            <a:pPr algn="ctr"/>
            <a:r>
              <a:rPr lang="en-GB" sz="2400" dirty="0" err="1">
                <a:solidFill>
                  <a:srgbClr val="115076"/>
                </a:solidFill>
              </a:rPr>
              <a:t>antworten</a:t>
            </a:r>
            <a:endParaRPr lang="en-GB" sz="2400" dirty="0">
              <a:solidFill>
                <a:srgbClr val="115076"/>
              </a:solidFill>
            </a:endParaRPr>
          </a:p>
        </p:txBody>
      </p:sp>
      <p:sp>
        <p:nvSpPr>
          <p:cNvPr id="45" name="Cloud 44">
            <a:extLst>
              <a:ext uri="{FF2B5EF4-FFF2-40B4-BE49-F238E27FC236}">
                <a16:creationId xmlns:a16="http://schemas.microsoft.com/office/drawing/2014/main" id="{A7D640FC-0C33-4155-84EF-726D310AC055}"/>
              </a:ext>
            </a:extLst>
          </p:cNvPr>
          <p:cNvSpPr/>
          <p:nvPr/>
        </p:nvSpPr>
        <p:spPr>
          <a:xfrm>
            <a:off x="6134755" y="3861386"/>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danken</a:t>
            </a:r>
            <a:endParaRPr lang="en-US" sz="3200" b="1" dirty="0"/>
          </a:p>
        </p:txBody>
      </p:sp>
      <p:sp>
        <p:nvSpPr>
          <p:cNvPr id="46" name="TextBox 45">
            <a:extLst>
              <a:ext uri="{FF2B5EF4-FFF2-40B4-BE49-F238E27FC236}">
                <a16:creationId xmlns:a16="http://schemas.microsoft.com/office/drawing/2014/main" id="{6E345FBD-0ECB-41A7-A57E-FC75829956A2}"/>
              </a:ext>
            </a:extLst>
          </p:cNvPr>
          <p:cNvSpPr txBox="1"/>
          <p:nvPr/>
        </p:nvSpPr>
        <p:spPr>
          <a:xfrm>
            <a:off x="9847980" y="1688298"/>
            <a:ext cx="1730246" cy="461665"/>
          </a:xfrm>
          <a:prstGeom prst="rect">
            <a:avLst/>
          </a:prstGeom>
          <a:noFill/>
        </p:spPr>
        <p:txBody>
          <a:bodyPr wrap="square" rtlCol="0">
            <a:spAutoFit/>
          </a:bodyPr>
          <a:lstStyle/>
          <a:p>
            <a:pPr algn="ctr"/>
            <a:r>
              <a:rPr lang="en-GB" sz="2400" dirty="0" err="1">
                <a:solidFill>
                  <a:srgbClr val="115076"/>
                </a:solidFill>
              </a:rPr>
              <a:t>danken</a:t>
            </a:r>
            <a:endParaRPr lang="en-GB" sz="2400" dirty="0">
              <a:solidFill>
                <a:srgbClr val="115076"/>
              </a:solidFill>
            </a:endParaRPr>
          </a:p>
        </p:txBody>
      </p:sp>
      <p:sp>
        <p:nvSpPr>
          <p:cNvPr id="47" name="Cloud 46">
            <a:extLst>
              <a:ext uri="{FF2B5EF4-FFF2-40B4-BE49-F238E27FC236}">
                <a16:creationId xmlns:a16="http://schemas.microsoft.com/office/drawing/2014/main" id="{9F162B9A-9B35-4203-8738-A523D8EAF787}"/>
              </a:ext>
            </a:extLst>
          </p:cNvPr>
          <p:cNvSpPr/>
          <p:nvPr/>
        </p:nvSpPr>
        <p:spPr>
          <a:xfrm>
            <a:off x="6155656" y="3861386"/>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dienen</a:t>
            </a:r>
            <a:endParaRPr lang="en-US" sz="3200" b="1" dirty="0"/>
          </a:p>
        </p:txBody>
      </p:sp>
      <p:sp>
        <p:nvSpPr>
          <p:cNvPr id="48" name="Cloud 47">
            <a:extLst>
              <a:ext uri="{FF2B5EF4-FFF2-40B4-BE49-F238E27FC236}">
                <a16:creationId xmlns:a16="http://schemas.microsoft.com/office/drawing/2014/main" id="{59444C34-B3BC-4EE2-B852-2334B55678AD}"/>
              </a:ext>
            </a:extLst>
          </p:cNvPr>
          <p:cNvSpPr/>
          <p:nvPr/>
        </p:nvSpPr>
        <p:spPr>
          <a:xfrm>
            <a:off x="6113854" y="3874722"/>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helfen</a:t>
            </a:r>
            <a:endParaRPr lang="en-US" sz="3200" b="1" dirty="0"/>
          </a:p>
        </p:txBody>
      </p:sp>
      <p:sp>
        <p:nvSpPr>
          <p:cNvPr id="49" name="TextBox 48">
            <a:extLst>
              <a:ext uri="{FF2B5EF4-FFF2-40B4-BE49-F238E27FC236}">
                <a16:creationId xmlns:a16="http://schemas.microsoft.com/office/drawing/2014/main" id="{8EBDA18F-B53D-401D-AA05-DF9C41DF395D}"/>
              </a:ext>
            </a:extLst>
          </p:cNvPr>
          <p:cNvSpPr txBox="1"/>
          <p:nvPr/>
        </p:nvSpPr>
        <p:spPr>
          <a:xfrm>
            <a:off x="9848972" y="2149963"/>
            <a:ext cx="1730246" cy="461665"/>
          </a:xfrm>
          <a:prstGeom prst="rect">
            <a:avLst/>
          </a:prstGeom>
          <a:noFill/>
        </p:spPr>
        <p:txBody>
          <a:bodyPr wrap="square" rtlCol="0">
            <a:spAutoFit/>
          </a:bodyPr>
          <a:lstStyle/>
          <a:p>
            <a:pPr algn="ctr"/>
            <a:r>
              <a:rPr lang="en-GB" sz="2400" dirty="0" err="1">
                <a:solidFill>
                  <a:srgbClr val="115076"/>
                </a:solidFill>
              </a:rPr>
              <a:t>dienen</a:t>
            </a:r>
            <a:endParaRPr lang="en-GB" sz="2400" dirty="0">
              <a:solidFill>
                <a:srgbClr val="115076"/>
              </a:solidFill>
            </a:endParaRPr>
          </a:p>
        </p:txBody>
      </p:sp>
      <p:sp>
        <p:nvSpPr>
          <p:cNvPr id="50" name="TextBox 49">
            <a:extLst>
              <a:ext uri="{FF2B5EF4-FFF2-40B4-BE49-F238E27FC236}">
                <a16:creationId xmlns:a16="http://schemas.microsoft.com/office/drawing/2014/main" id="{7FB9DFAA-8340-451E-A2D0-90274E33B390}"/>
              </a:ext>
            </a:extLst>
          </p:cNvPr>
          <p:cNvSpPr txBox="1"/>
          <p:nvPr/>
        </p:nvSpPr>
        <p:spPr>
          <a:xfrm>
            <a:off x="9847980" y="2644130"/>
            <a:ext cx="1730246" cy="461665"/>
          </a:xfrm>
          <a:prstGeom prst="rect">
            <a:avLst/>
          </a:prstGeom>
          <a:noFill/>
        </p:spPr>
        <p:txBody>
          <a:bodyPr wrap="square" rtlCol="0">
            <a:spAutoFit/>
          </a:bodyPr>
          <a:lstStyle/>
          <a:p>
            <a:pPr algn="ctr"/>
            <a:r>
              <a:rPr lang="en-GB" sz="2400" dirty="0" err="1">
                <a:solidFill>
                  <a:srgbClr val="115076"/>
                </a:solidFill>
              </a:rPr>
              <a:t>helfen</a:t>
            </a:r>
            <a:endParaRPr lang="en-GB" sz="2400" dirty="0">
              <a:solidFill>
                <a:srgbClr val="115076"/>
              </a:solidFill>
            </a:endParaRPr>
          </a:p>
        </p:txBody>
      </p:sp>
      <p:sp>
        <p:nvSpPr>
          <p:cNvPr id="51" name="Cloud 50">
            <a:extLst>
              <a:ext uri="{FF2B5EF4-FFF2-40B4-BE49-F238E27FC236}">
                <a16:creationId xmlns:a16="http://schemas.microsoft.com/office/drawing/2014/main" id="{6FA2C8FB-416B-4BB6-954C-B99FDE991761}"/>
              </a:ext>
            </a:extLst>
          </p:cNvPr>
          <p:cNvSpPr/>
          <p:nvPr/>
        </p:nvSpPr>
        <p:spPr>
          <a:xfrm>
            <a:off x="6122319" y="3858472"/>
            <a:ext cx="2644695"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suchen</a:t>
            </a:r>
            <a:endParaRPr lang="en-US" sz="3200" b="1" dirty="0"/>
          </a:p>
        </p:txBody>
      </p:sp>
      <p:sp>
        <p:nvSpPr>
          <p:cNvPr id="52" name="TextBox 51">
            <a:extLst>
              <a:ext uri="{FF2B5EF4-FFF2-40B4-BE49-F238E27FC236}">
                <a16:creationId xmlns:a16="http://schemas.microsoft.com/office/drawing/2014/main" id="{707081D8-9178-4816-9344-320A1CF72736}"/>
              </a:ext>
            </a:extLst>
          </p:cNvPr>
          <p:cNvSpPr txBox="1"/>
          <p:nvPr/>
        </p:nvSpPr>
        <p:spPr>
          <a:xfrm>
            <a:off x="1379519" y="2539218"/>
            <a:ext cx="1730246" cy="461665"/>
          </a:xfrm>
          <a:prstGeom prst="rect">
            <a:avLst/>
          </a:prstGeom>
          <a:noFill/>
        </p:spPr>
        <p:txBody>
          <a:bodyPr wrap="square" rtlCol="0">
            <a:spAutoFit/>
          </a:bodyPr>
          <a:lstStyle/>
          <a:p>
            <a:pPr algn="ctr"/>
            <a:r>
              <a:rPr lang="en-GB" sz="2400" dirty="0" err="1">
                <a:solidFill>
                  <a:srgbClr val="115076"/>
                </a:solidFill>
              </a:rPr>
              <a:t>suchen</a:t>
            </a:r>
            <a:endParaRPr lang="en-GB" sz="2400" dirty="0">
              <a:solidFill>
                <a:srgbClr val="115076"/>
              </a:solidFill>
            </a:endParaRPr>
          </a:p>
        </p:txBody>
      </p:sp>
      <p:sp>
        <p:nvSpPr>
          <p:cNvPr id="53" name="Cloud 52">
            <a:extLst>
              <a:ext uri="{FF2B5EF4-FFF2-40B4-BE49-F238E27FC236}">
                <a16:creationId xmlns:a16="http://schemas.microsoft.com/office/drawing/2014/main" id="{7B28C142-BD9B-4E43-8283-594ACAD35B28}"/>
              </a:ext>
            </a:extLst>
          </p:cNvPr>
          <p:cNvSpPr/>
          <p:nvPr/>
        </p:nvSpPr>
        <p:spPr>
          <a:xfrm>
            <a:off x="5885767" y="3828490"/>
            <a:ext cx="3039231"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schützen</a:t>
            </a:r>
            <a:endParaRPr lang="en-US" sz="3200" b="1" dirty="0"/>
          </a:p>
        </p:txBody>
      </p:sp>
      <p:sp>
        <p:nvSpPr>
          <p:cNvPr id="54" name="TextBox 53">
            <a:extLst>
              <a:ext uri="{FF2B5EF4-FFF2-40B4-BE49-F238E27FC236}">
                <a16:creationId xmlns:a16="http://schemas.microsoft.com/office/drawing/2014/main" id="{EB8BC9AF-2EB6-4BF0-BF2B-FEF731A7A0FF}"/>
              </a:ext>
            </a:extLst>
          </p:cNvPr>
          <p:cNvSpPr txBox="1"/>
          <p:nvPr/>
        </p:nvSpPr>
        <p:spPr>
          <a:xfrm>
            <a:off x="1379519" y="3000883"/>
            <a:ext cx="1730246" cy="461665"/>
          </a:xfrm>
          <a:prstGeom prst="rect">
            <a:avLst/>
          </a:prstGeom>
          <a:noFill/>
        </p:spPr>
        <p:txBody>
          <a:bodyPr wrap="square" rtlCol="0">
            <a:spAutoFit/>
          </a:bodyPr>
          <a:lstStyle/>
          <a:p>
            <a:pPr algn="ctr"/>
            <a:r>
              <a:rPr lang="en-GB" sz="2400" dirty="0" err="1">
                <a:solidFill>
                  <a:srgbClr val="115076"/>
                </a:solidFill>
              </a:rPr>
              <a:t>schützen</a:t>
            </a:r>
            <a:endParaRPr lang="en-GB" sz="2400" dirty="0">
              <a:solidFill>
                <a:srgbClr val="115076"/>
              </a:solidFill>
            </a:endParaRPr>
          </a:p>
        </p:txBody>
      </p:sp>
      <p:sp>
        <p:nvSpPr>
          <p:cNvPr id="55" name="Cloud 54">
            <a:extLst>
              <a:ext uri="{FF2B5EF4-FFF2-40B4-BE49-F238E27FC236}">
                <a16:creationId xmlns:a16="http://schemas.microsoft.com/office/drawing/2014/main" id="{FEB511DA-0389-4683-9136-7468ED4CFE1B}"/>
              </a:ext>
            </a:extLst>
          </p:cNvPr>
          <p:cNvSpPr/>
          <p:nvPr/>
        </p:nvSpPr>
        <p:spPr>
          <a:xfrm>
            <a:off x="6343640" y="3858076"/>
            <a:ext cx="2242506"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holen</a:t>
            </a:r>
            <a:endParaRPr lang="en-US" sz="3200" b="1" dirty="0"/>
          </a:p>
        </p:txBody>
      </p:sp>
      <p:sp>
        <p:nvSpPr>
          <p:cNvPr id="56" name="TextBox 55">
            <a:extLst>
              <a:ext uri="{FF2B5EF4-FFF2-40B4-BE49-F238E27FC236}">
                <a16:creationId xmlns:a16="http://schemas.microsoft.com/office/drawing/2014/main" id="{949A1C57-377D-494E-9935-7476706D50E8}"/>
              </a:ext>
            </a:extLst>
          </p:cNvPr>
          <p:cNvSpPr txBox="1"/>
          <p:nvPr/>
        </p:nvSpPr>
        <p:spPr>
          <a:xfrm>
            <a:off x="1326911" y="3474076"/>
            <a:ext cx="1730246" cy="461665"/>
          </a:xfrm>
          <a:prstGeom prst="rect">
            <a:avLst/>
          </a:prstGeom>
          <a:noFill/>
        </p:spPr>
        <p:txBody>
          <a:bodyPr wrap="square" rtlCol="0">
            <a:spAutoFit/>
          </a:bodyPr>
          <a:lstStyle/>
          <a:p>
            <a:pPr algn="ctr"/>
            <a:r>
              <a:rPr lang="en-GB" sz="2400" dirty="0" err="1">
                <a:solidFill>
                  <a:srgbClr val="115076"/>
                </a:solidFill>
              </a:rPr>
              <a:t>holen</a:t>
            </a:r>
            <a:endParaRPr lang="en-GB" sz="2400" dirty="0">
              <a:solidFill>
                <a:srgbClr val="115076"/>
              </a:solidFill>
            </a:endParaRPr>
          </a:p>
        </p:txBody>
      </p:sp>
      <p:sp>
        <p:nvSpPr>
          <p:cNvPr id="57" name="Cloud 56">
            <a:extLst>
              <a:ext uri="{FF2B5EF4-FFF2-40B4-BE49-F238E27FC236}">
                <a16:creationId xmlns:a16="http://schemas.microsoft.com/office/drawing/2014/main" id="{BE478A6F-308E-41BF-8EDE-2E4DE1518B3D}"/>
              </a:ext>
            </a:extLst>
          </p:cNvPr>
          <p:cNvSpPr/>
          <p:nvPr/>
        </p:nvSpPr>
        <p:spPr>
          <a:xfrm>
            <a:off x="5650908" y="3769375"/>
            <a:ext cx="3532619" cy="1529862"/>
          </a:xfrm>
          <a:prstGeom prst="cloud">
            <a:avLst/>
          </a:prstGeom>
          <a:solidFill>
            <a:schemeClr val="bg2">
              <a:lumMod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gratulieren</a:t>
            </a:r>
            <a:endParaRPr lang="en-US" sz="3200" b="1" dirty="0"/>
          </a:p>
        </p:txBody>
      </p:sp>
      <p:sp>
        <p:nvSpPr>
          <p:cNvPr id="58" name="TextBox 57">
            <a:extLst>
              <a:ext uri="{FF2B5EF4-FFF2-40B4-BE49-F238E27FC236}">
                <a16:creationId xmlns:a16="http://schemas.microsoft.com/office/drawing/2014/main" id="{17C37721-D305-499A-995C-550578DADE93}"/>
              </a:ext>
            </a:extLst>
          </p:cNvPr>
          <p:cNvSpPr txBox="1"/>
          <p:nvPr/>
        </p:nvSpPr>
        <p:spPr>
          <a:xfrm>
            <a:off x="9955441" y="3109853"/>
            <a:ext cx="1896695" cy="461665"/>
          </a:xfrm>
          <a:prstGeom prst="rect">
            <a:avLst/>
          </a:prstGeom>
          <a:noFill/>
        </p:spPr>
        <p:txBody>
          <a:bodyPr wrap="square" rtlCol="0">
            <a:spAutoFit/>
          </a:bodyPr>
          <a:lstStyle/>
          <a:p>
            <a:pPr algn="ctr"/>
            <a:r>
              <a:rPr lang="en-GB" sz="2400" dirty="0" err="1">
                <a:solidFill>
                  <a:srgbClr val="115076"/>
                </a:solidFill>
              </a:rPr>
              <a:t>gratulieren</a:t>
            </a:r>
            <a:endParaRPr lang="en-GB" sz="2400" dirty="0">
              <a:solidFill>
                <a:srgbClr val="115076"/>
              </a:solidFill>
            </a:endParaRPr>
          </a:p>
        </p:txBody>
      </p:sp>
      <p:sp>
        <p:nvSpPr>
          <p:cNvPr id="59" name="Speech Bubble: Rectangle with Corners Rounded 58">
            <a:extLst>
              <a:ext uri="{FF2B5EF4-FFF2-40B4-BE49-F238E27FC236}">
                <a16:creationId xmlns:a16="http://schemas.microsoft.com/office/drawing/2014/main" id="{75807B54-6E0A-45EC-923C-413D08691859}"/>
              </a:ext>
            </a:extLst>
          </p:cNvPr>
          <p:cNvSpPr/>
          <p:nvPr/>
        </p:nvSpPr>
        <p:spPr>
          <a:xfrm>
            <a:off x="4754791" y="1688297"/>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Ich </a:t>
            </a:r>
            <a:r>
              <a:rPr lang="en-GB" sz="3200" dirty="0" err="1">
                <a:solidFill>
                  <a:srgbClr val="115076"/>
                </a:solidFill>
              </a:rPr>
              <a:t>frage</a:t>
            </a:r>
            <a:r>
              <a:rPr lang="en-GB" sz="3200" dirty="0">
                <a:solidFill>
                  <a:srgbClr val="115076"/>
                </a:solidFill>
              </a:rPr>
              <a:t> den Papa! </a:t>
            </a:r>
          </a:p>
        </p:txBody>
      </p:sp>
      <p:pic>
        <p:nvPicPr>
          <p:cNvPr id="61" name="Picture 60" descr="A picture containing toy, doll&#10;&#10;Description automatically generated">
            <a:extLst>
              <a:ext uri="{FF2B5EF4-FFF2-40B4-BE49-F238E27FC236}">
                <a16:creationId xmlns:a16="http://schemas.microsoft.com/office/drawing/2014/main" id="{682DB235-7CA8-4BD3-ADF7-58F0CADD3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5053" y="3849209"/>
            <a:ext cx="1264364" cy="2501369"/>
          </a:xfrm>
          <a:prstGeom prst="rect">
            <a:avLst/>
          </a:prstGeom>
        </p:spPr>
      </p:pic>
      <p:sp>
        <p:nvSpPr>
          <p:cNvPr id="62" name="Speech Bubble: Rectangle with Corners Rounded 61">
            <a:extLst>
              <a:ext uri="{FF2B5EF4-FFF2-40B4-BE49-F238E27FC236}">
                <a16:creationId xmlns:a16="http://schemas.microsoft.com/office/drawing/2014/main" id="{4BB2F502-CE5E-4BE5-8B92-C75DE424E956}"/>
              </a:ext>
            </a:extLst>
          </p:cNvPr>
          <p:cNvSpPr/>
          <p:nvPr/>
        </p:nvSpPr>
        <p:spPr>
          <a:xfrm>
            <a:off x="4767071" y="1671651"/>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Wir </a:t>
            </a:r>
            <a:r>
              <a:rPr lang="en-GB" sz="3200" dirty="0" err="1">
                <a:solidFill>
                  <a:srgbClr val="115076"/>
                </a:solidFill>
              </a:rPr>
              <a:t>erwarten</a:t>
            </a:r>
            <a:r>
              <a:rPr lang="en-GB" sz="3200" dirty="0">
                <a:solidFill>
                  <a:srgbClr val="115076"/>
                </a:solidFill>
              </a:rPr>
              <a:t> die </a:t>
            </a:r>
            <a:r>
              <a:rPr lang="en-GB" sz="3200" dirty="0" err="1">
                <a:solidFill>
                  <a:srgbClr val="115076"/>
                </a:solidFill>
              </a:rPr>
              <a:t>Sängerin</a:t>
            </a:r>
            <a:r>
              <a:rPr lang="en-GB" sz="3200" dirty="0">
                <a:solidFill>
                  <a:srgbClr val="115076"/>
                </a:solidFill>
              </a:rPr>
              <a:t>! </a:t>
            </a:r>
          </a:p>
        </p:txBody>
      </p:sp>
      <p:sp>
        <p:nvSpPr>
          <p:cNvPr id="63" name="Speech Bubble: Rectangle with Corners Rounded 62">
            <a:extLst>
              <a:ext uri="{FF2B5EF4-FFF2-40B4-BE49-F238E27FC236}">
                <a16:creationId xmlns:a16="http://schemas.microsoft.com/office/drawing/2014/main" id="{6A31D69E-3F99-4A21-9C2B-0C12EE0470F2}"/>
              </a:ext>
            </a:extLst>
          </p:cNvPr>
          <p:cNvSpPr/>
          <p:nvPr/>
        </p:nvSpPr>
        <p:spPr>
          <a:xfrm>
            <a:off x="4767071" y="1668737"/>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115076"/>
                </a:solidFill>
              </a:rPr>
              <a:t>Ihr</a:t>
            </a:r>
            <a:r>
              <a:rPr lang="en-GB" sz="3200" dirty="0">
                <a:solidFill>
                  <a:srgbClr val="115076"/>
                </a:solidFill>
              </a:rPr>
              <a:t> </a:t>
            </a:r>
            <a:r>
              <a:rPr lang="en-GB" sz="3200" dirty="0" err="1">
                <a:solidFill>
                  <a:srgbClr val="115076"/>
                </a:solidFill>
              </a:rPr>
              <a:t>antwortet</a:t>
            </a:r>
            <a:r>
              <a:rPr lang="en-GB" sz="3200" dirty="0">
                <a:solidFill>
                  <a:srgbClr val="115076"/>
                </a:solidFill>
              </a:rPr>
              <a:t> </a:t>
            </a:r>
            <a:r>
              <a:rPr lang="en-GB" sz="3200" dirty="0" err="1">
                <a:solidFill>
                  <a:srgbClr val="115076"/>
                </a:solidFill>
              </a:rPr>
              <a:t>dem</a:t>
            </a:r>
            <a:r>
              <a:rPr lang="en-GB" sz="3200" dirty="0">
                <a:solidFill>
                  <a:srgbClr val="115076"/>
                </a:solidFill>
              </a:rPr>
              <a:t> Freund! </a:t>
            </a:r>
          </a:p>
        </p:txBody>
      </p:sp>
      <p:sp>
        <p:nvSpPr>
          <p:cNvPr id="64" name="Speech Bubble: Rectangle with Corners Rounded 63">
            <a:extLst>
              <a:ext uri="{FF2B5EF4-FFF2-40B4-BE49-F238E27FC236}">
                <a16:creationId xmlns:a16="http://schemas.microsoft.com/office/drawing/2014/main" id="{A4761A52-98A9-4772-B54A-F50564A48A70}"/>
              </a:ext>
            </a:extLst>
          </p:cNvPr>
          <p:cNvSpPr/>
          <p:nvPr/>
        </p:nvSpPr>
        <p:spPr>
          <a:xfrm>
            <a:off x="4779351" y="1694546"/>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Wir </a:t>
            </a:r>
            <a:r>
              <a:rPr lang="en-GB" sz="3200" dirty="0" err="1">
                <a:solidFill>
                  <a:srgbClr val="115076"/>
                </a:solidFill>
              </a:rPr>
              <a:t>danken</a:t>
            </a:r>
            <a:r>
              <a:rPr lang="en-GB" sz="3200" dirty="0">
                <a:solidFill>
                  <a:srgbClr val="115076"/>
                </a:solidFill>
              </a:rPr>
              <a:t> der Frau! </a:t>
            </a:r>
          </a:p>
        </p:txBody>
      </p:sp>
      <p:sp>
        <p:nvSpPr>
          <p:cNvPr id="65" name="Speech Bubble: Rectangle with Corners Rounded 64">
            <a:extLst>
              <a:ext uri="{FF2B5EF4-FFF2-40B4-BE49-F238E27FC236}">
                <a16:creationId xmlns:a16="http://schemas.microsoft.com/office/drawing/2014/main" id="{6095F1A9-984C-4371-A7F7-F7AB212DFE6B}"/>
              </a:ext>
            </a:extLst>
          </p:cNvPr>
          <p:cNvSpPr/>
          <p:nvPr/>
        </p:nvSpPr>
        <p:spPr>
          <a:xfrm>
            <a:off x="4757947" y="1691211"/>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115076"/>
                </a:solidFill>
              </a:rPr>
              <a:t>Ihr</a:t>
            </a:r>
            <a:r>
              <a:rPr lang="en-GB" sz="3200" dirty="0">
                <a:solidFill>
                  <a:srgbClr val="115076"/>
                </a:solidFill>
              </a:rPr>
              <a:t> </a:t>
            </a:r>
            <a:r>
              <a:rPr lang="en-GB" sz="3200" dirty="0" err="1">
                <a:solidFill>
                  <a:srgbClr val="115076"/>
                </a:solidFill>
              </a:rPr>
              <a:t>dient</a:t>
            </a:r>
            <a:r>
              <a:rPr lang="en-GB" sz="3200" dirty="0">
                <a:solidFill>
                  <a:srgbClr val="115076"/>
                </a:solidFill>
              </a:rPr>
              <a:t> </a:t>
            </a:r>
            <a:r>
              <a:rPr lang="en-GB" sz="3200" dirty="0" err="1">
                <a:solidFill>
                  <a:srgbClr val="115076"/>
                </a:solidFill>
              </a:rPr>
              <a:t>dem</a:t>
            </a:r>
            <a:r>
              <a:rPr lang="en-GB" sz="3200" dirty="0">
                <a:solidFill>
                  <a:srgbClr val="115076"/>
                </a:solidFill>
              </a:rPr>
              <a:t> König! </a:t>
            </a:r>
          </a:p>
        </p:txBody>
      </p:sp>
      <p:sp>
        <p:nvSpPr>
          <p:cNvPr id="66" name="Speech Bubble: Rectangle with Corners Rounded 65">
            <a:extLst>
              <a:ext uri="{FF2B5EF4-FFF2-40B4-BE49-F238E27FC236}">
                <a16:creationId xmlns:a16="http://schemas.microsoft.com/office/drawing/2014/main" id="{5E17E1CC-94F1-4491-8CEB-CA7FBD7B16BD}"/>
              </a:ext>
            </a:extLst>
          </p:cNvPr>
          <p:cNvSpPr/>
          <p:nvPr/>
        </p:nvSpPr>
        <p:spPr>
          <a:xfrm>
            <a:off x="4770227" y="1689754"/>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Ich </a:t>
            </a:r>
            <a:r>
              <a:rPr lang="en-GB" sz="3200" dirty="0" err="1">
                <a:solidFill>
                  <a:srgbClr val="115076"/>
                </a:solidFill>
              </a:rPr>
              <a:t>helfe</a:t>
            </a:r>
            <a:r>
              <a:rPr lang="en-GB" sz="3200" dirty="0">
                <a:solidFill>
                  <a:srgbClr val="115076"/>
                </a:solidFill>
              </a:rPr>
              <a:t> der </a:t>
            </a:r>
            <a:r>
              <a:rPr lang="en-GB" sz="3200" dirty="0" err="1">
                <a:solidFill>
                  <a:srgbClr val="115076"/>
                </a:solidFill>
              </a:rPr>
              <a:t>Lehrerin</a:t>
            </a:r>
            <a:r>
              <a:rPr lang="en-GB" sz="3200" dirty="0">
                <a:solidFill>
                  <a:srgbClr val="115076"/>
                </a:solidFill>
              </a:rPr>
              <a:t>! </a:t>
            </a:r>
          </a:p>
        </p:txBody>
      </p:sp>
      <p:sp>
        <p:nvSpPr>
          <p:cNvPr id="67" name="Speech Bubble: Rectangle with Corners Rounded 66">
            <a:extLst>
              <a:ext uri="{FF2B5EF4-FFF2-40B4-BE49-F238E27FC236}">
                <a16:creationId xmlns:a16="http://schemas.microsoft.com/office/drawing/2014/main" id="{EACBA66D-2B8A-40A6-89B7-FBE1553F32C9}"/>
              </a:ext>
            </a:extLst>
          </p:cNvPr>
          <p:cNvSpPr/>
          <p:nvPr/>
        </p:nvSpPr>
        <p:spPr>
          <a:xfrm>
            <a:off x="4767071" y="1684962"/>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Du </a:t>
            </a:r>
            <a:r>
              <a:rPr lang="en-GB" sz="3200" dirty="0" err="1">
                <a:solidFill>
                  <a:srgbClr val="115076"/>
                </a:solidFill>
              </a:rPr>
              <a:t>suchst</a:t>
            </a:r>
            <a:r>
              <a:rPr lang="en-GB" sz="3200" dirty="0">
                <a:solidFill>
                  <a:srgbClr val="115076"/>
                </a:solidFill>
              </a:rPr>
              <a:t> den </a:t>
            </a:r>
            <a:r>
              <a:rPr lang="en-GB" sz="3200" dirty="0" err="1">
                <a:solidFill>
                  <a:srgbClr val="115076"/>
                </a:solidFill>
              </a:rPr>
              <a:t>Drachen</a:t>
            </a:r>
            <a:r>
              <a:rPr lang="en-GB" sz="3200" dirty="0">
                <a:solidFill>
                  <a:srgbClr val="115076"/>
                </a:solidFill>
              </a:rPr>
              <a:t>! </a:t>
            </a:r>
          </a:p>
        </p:txBody>
      </p:sp>
      <p:sp>
        <p:nvSpPr>
          <p:cNvPr id="68" name="Speech Bubble: Rectangle with Corners Rounded 67">
            <a:extLst>
              <a:ext uri="{FF2B5EF4-FFF2-40B4-BE49-F238E27FC236}">
                <a16:creationId xmlns:a16="http://schemas.microsoft.com/office/drawing/2014/main" id="{91C3989F-45FC-4E26-AF6C-75876D381B3B}"/>
              </a:ext>
            </a:extLst>
          </p:cNvPr>
          <p:cNvSpPr/>
          <p:nvPr/>
        </p:nvSpPr>
        <p:spPr>
          <a:xfrm>
            <a:off x="4779351" y="1697881"/>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115076"/>
                </a:solidFill>
              </a:rPr>
              <a:t>Ihr</a:t>
            </a:r>
            <a:r>
              <a:rPr lang="en-GB" sz="3200" dirty="0">
                <a:solidFill>
                  <a:srgbClr val="115076"/>
                </a:solidFill>
              </a:rPr>
              <a:t> </a:t>
            </a:r>
            <a:r>
              <a:rPr lang="en-GB" sz="3200" dirty="0" err="1">
                <a:solidFill>
                  <a:srgbClr val="115076"/>
                </a:solidFill>
              </a:rPr>
              <a:t>schützt</a:t>
            </a:r>
            <a:r>
              <a:rPr lang="en-GB" sz="3200" dirty="0">
                <a:solidFill>
                  <a:srgbClr val="115076"/>
                </a:solidFill>
              </a:rPr>
              <a:t> das Schloss! </a:t>
            </a:r>
          </a:p>
        </p:txBody>
      </p:sp>
      <p:sp>
        <p:nvSpPr>
          <p:cNvPr id="69" name="Speech Bubble: Rectangle with Corners Rounded 68">
            <a:extLst>
              <a:ext uri="{FF2B5EF4-FFF2-40B4-BE49-F238E27FC236}">
                <a16:creationId xmlns:a16="http://schemas.microsoft.com/office/drawing/2014/main" id="{E6FFABA2-3E92-450E-B4A8-04FBA6751950}"/>
              </a:ext>
            </a:extLst>
          </p:cNvPr>
          <p:cNvSpPr/>
          <p:nvPr/>
        </p:nvSpPr>
        <p:spPr>
          <a:xfrm>
            <a:off x="4791631" y="1696118"/>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Wir </a:t>
            </a:r>
            <a:r>
              <a:rPr lang="en-GB" sz="3200" dirty="0" err="1">
                <a:solidFill>
                  <a:srgbClr val="115076"/>
                </a:solidFill>
              </a:rPr>
              <a:t>holen</a:t>
            </a:r>
            <a:r>
              <a:rPr lang="en-GB" sz="3200" dirty="0">
                <a:solidFill>
                  <a:srgbClr val="115076"/>
                </a:solidFill>
              </a:rPr>
              <a:t> den Gast! </a:t>
            </a:r>
          </a:p>
        </p:txBody>
      </p:sp>
      <p:sp>
        <p:nvSpPr>
          <p:cNvPr id="70" name="Speech Bubble: Rectangle with Corners Rounded 69">
            <a:extLst>
              <a:ext uri="{FF2B5EF4-FFF2-40B4-BE49-F238E27FC236}">
                <a16:creationId xmlns:a16="http://schemas.microsoft.com/office/drawing/2014/main" id="{FE757154-D2D0-4AA8-85F7-63F168001874}"/>
              </a:ext>
            </a:extLst>
          </p:cNvPr>
          <p:cNvSpPr/>
          <p:nvPr/>
        </p:nvSpPr>
        <p:spPr>
          <a:xfrm>
            <a:off x="4788527" y="1692783"/>
            <a:ext cx="4122634" cy="1375227"/>
          </a:xfrm>
          <a:prstGeom prst="wedgeRoundRectCallout">
            <a:avLst/>
          </a:prstGeom>
          <a:solidFill>
            <a:srgbClr val="FFF4E7"/>
          </a:solidFill>
          <a:ln>
            <a:solidFill>
              <a:schemeClr val="bg2">
                <a:lumMod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115076"/>
                </a:solidFill>
              </a:rPr>
              <a:t>Wir </a:t>
            </a:r>
            <a:r>
              <a:rPr lang="en-GB" sz="3200" dirty="0" err="1">
                <a:solidFill>
                  <a:srgbClr val="115076"/>
                </a:solidFill>
              </a:rPr>
              <a:t>gratulieren</a:t>
            </a:r>
            <a:r>
              <a:rPr lang="en-GB" sz="3200" dirty="0">
                <a:solidFill>
                  <a:srgbClr val="115076"/>
                </a:solidFill>
              </a:rPr>
              <a:t> </a:t>
            </a:r>
            <a:r>
              <a:rPr lang="en-GB" sz="3200" dirty="0" err="1">
                <a:solidFill>
                  <a:srgbClr val="115076"/>
                </a:solidFill>
              </a:rPr>
              <a:t>dem</a:t>
            </a:r>
            <a:r>
              <a:rPr lang="en-GB" sz="3200" dirty="0">
                <a:solidFill>
                  <a:srgbClr val="115076"/>
                </a:solidFill>
              </a:rPr>
              <a:t> </a:t>
            </a:r>
            <a:r>
              <a:rPr lang="en-GB" sz="3200" dirty="0" err="1">
                <a:solidFill>
                  <a:srgbClr val="115076"/>
                </a:solidFill>
              </a:rPr>
              <a:t>Zauberer</a:t>
            </a:r>
            <a:r>
              <a:rPr lang="en-GB" sz="3200" dirty="0">
                <a:solidFill>
                  <a:srgbClr val="115076"/>
                </a:solidFill>
              </a:rPr>
              <a:t>*! </a:t>
            </a:r>
          </a:p>
        </p:txBody>
      </p:sp>
      <p:sp>
        <p:nvSpPr>
          <p:cNvPr id="71" name="Speech Bubble: Rectangle with Corners Rounded 70">
            <a:extLst>
              <a:ext uri="{FF2B5EF4-FFF2-40B4-BE49-F238E27FC236}">
                <a16:creationId xmlns:a16="http://schemas.microsoft.com/office/drawing/2014/main" id="{8C2AB284-B4F1-4671-A5E6-5F122024F662}"/>
              </a:ext>
            </a:extLst>
          </p:cNvPr>
          <p:cNvSpPr/>
          <p:nvPr/>
        </p:nvSpPr>
        <p:spPr>
          <a:xfrm>
            <a:off x="5856916" y="5875820"/>
            <a:ext cx="3032789" cy="432244"/>
          </a:xfrm>
          <a:prstGeom prst="wedgeRoundRectCallout">
            <a:avLst>
              <a:gd name="adj1" fmla="val 23596"/>
              <a:gd name="adj2" fmla="val 49207"/>
              <a:gd name="adj3" fmla="val 16667"/>
            </a:avLst>
          </a:prstGeom>
          <a:solidFill>
            <a:schemeClr val="accent5">
              <a:lumMod val="5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Zauberer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rPr>
              <a:t>– wizard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2422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47" presetClass="exit" presetSubtype="0" fill="hold" grpId="1" nodeType="withEffect">
                                  <p:stCondLst>
                                    <p:cond delay="2000"/>
                                  </p:stCondLst>
                                  <p:childTnLst>
                                    <p:animEffect transition="out" filter="fade">
                                      <p:cBhvr>
                                        <p:cTn id="8" dur="2000"/>
                                        <p:tgtEl>
                                          <p:spTgt spid="37"/>
                                        </p:tgtEl>
                                      </p:cBhvr>
                                    </p:animEffect>
                                    <p:anim calcmode="lin" valueType="num">
                                      <p:cBhvr>
                                        <p:cTn id="9" dur="2000"/>
                                        <p:tgtEl>
                                          <p:spTgt spid="37"/>
                                        </p:tgtEl>
                                        <p:attrNameLst>
                                          <p:attrName>ppt_x</p:attrName>
                                        </p:attrNameLst>
                                      </p:cBhvr>
                                      <p:tavLst>
                                        <p:tav tm="0">
                                          <p:val>
                                            <p:strVal val="ppt_x"/>
                                          </p:val>
                                        </p:tav>
                                        <p:tav tm="100000">
                                          <p:val>
                                            <p:strVal val="ppt_x"/>
                                          </p:val>
                                        </p:tav>
                                      </p:tavLst>
                                    </p:anim>
                                    <p:anim calcmode="lin" valueType="num">
                                      <p:cBhvr>
                                        <p:cTn id="10" dur="2000"/>
                                        <p:tgtEl>
                                          <p:spTgt spid="37"/>
                                        </p:tgtEl>
                                        <p:attrNameLst>
                                          <p:attrName>ppt_y</p:attrName>
                                        </p:attrNameLst>
                                      </p:cBhvr>
                                      <p:tavLst>
                                        <p:tav tm="0">
                                          <p:val>
                                            <p:strVal val="ppt_y"/>
                                          </p:val>
                                        </p:tav>
                                        <p:tav tm="100000">
                                          <p:val>
                                            <p:strVal val="ppt_y-.1"/>
                                          </p:val>
                                        </p:tav>
                                      </p:tavLst>
                                    </p:anim>
                                    <p:set>
                                      <p:cBhvr>
                                        <p:cTn id="11" dur="1" fill="hold">
                                          <p:stCondLst>
                                            <p:cond delay="1999"/>
                                          </p:stCondLst>
                                        </p:cTn>
                                        <p:tgtEl>
                                          <p:spTgt spid="3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59"/>
                                        </p:tgtEl>
                                      </p:cBhvr>
                                    </p:animEffect>
                                    <p:set>
                                      <p:cBhvr>
                                        <p:cTn id="21" dur="1" fill="hold">
                                          <p:stCondLst>
                                            <p:cond delay="499"/>
                                          </p:stCondLst>
                                        </p:cTn>
                                        <p:tgtEl>
                                          <p:spTgt spid="5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par>
                                <p:cTn id="30" presetID="47" presetClass="exit" presetSubtype="0" fill="hold" grpId="1" nodeType="withEffect">
                                  <p:stCondLst>
                                    <p:cond delay="2000"/>
                                  </p:stCondLst>
                                  <p:childTnLst>
                                    <p:animEffect transition="out" filter="fade">
                                      <p:cBhvr>
                                        <p:cTn id="31" dur="2000"/>
                                        <p:tgtEl>
                                          <p:spTgt spid="41"/>
                                        </p:tgtEl>
                                      </p:cBhvr>
                                    </p:animEffect>
                                    <p:anim calcmode="lin" valueType="num">
                                      <p:cBhvr>
                                        <p:cTn id="32" dur="2000"/>
                                        <p:tgtEl>
                                          <p:spTgt spid="41"/>
                                        </p:tgtEl>
                                        <p:attrNameLst>
                                          <p:attrName>ppt_x</p:attrName>
                                        </p:attrNameLst>
                                      </p:cBhvr>
                                      <p:tavLst>
                                        <p:tav tm="0">
                                          <p:val>
                                            <p:strVal val="ppt_x"/>
                                          </p:val>
                                        </p:tav>
                                        <p:tav tm="100000">
                                          <p:val>
                                            <p:strVal val="ppt_x"/>
                                          </p:val>
                                        </p:tav>
                                      </p:tavLst>
                                    </p:anim>
                                    <p:anim calcmode="lin" valueType="num">
                                      <p:cBhvr>
                                        <p:cTn id="33" dur="2000"/>
                                        <p:tgtEl>
                                          <p:spTgt spid="41"/>
                                        </p:tgtEl>
                                        <p:attrNameLst>
                                          <p:attrName>ppt_y</p:attrName>
                                        </p:attrNameLst>
                                      </p:cBhvr>
                                      <p:tavLst>
                                        <p:tav tm="0">
                                          <p:val>
                                            <p:strVal val="ppt_y"/>
                                          </p:val>
                                        </p:tav>
                                        <p:tav tm="100000">
                                          <p:val>
                                            <p:strVal val="ppt_y-.1"/>
                                          </p:val>
                                        </p:tav>
                                      </p:tavLst>
                                    </p:anim>
                                    <p:set>
                                      <p:cBhvr>
                                        <p:cTn id="34" dur="1" fill="hold">
                                          <p:stCondLst>
                                            <p:cond delay="1999"/>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62"/>
                                        </p:tgtEl>
                                      </p:cBhvr>
                                    </p:animEffect>
                                    <p:set>
                                      <p:cBhvr>
                                        <p:cTn id="44" dur="1" fill="hold">
                                          <p:stCondLst>
                                            <p:cond delay="499"/>
                                          </p:stCondLst>
                                        </p:cTn>
                                        <p:tgtEl>
                                          <p:spTgt spid="6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47" presetClass="exit" presetSubtype="0" fill="hold" grpId="1" nodeType="withEffect">
                                  <p:stCondLst>
                                    <p:cond delay="2000"/>
                                  </p:stCondLst>
                                  <p:childTnLst>
                                    <p:animEffect transition="out" filter="fade">
                                      <p:cBhvr>
                                        <p:cTn id="54" dur="2000"/>
                                        <p:tgtEl>
                                          <p:spTgt spid="43"/>
                                        </p:tgtEl>
                                      </p:cBhvr>
                                    </p:animEffect>
                                    <p:anim calcmode="lin" valueType="num">
                                      <p:cBhvr>
                                        <p:cTn id="55" dur="2000"/>
                                        <p:tgtEl>
                                          <p:spTgt spid="43"/>
                                        </p:tgtEl>
                                        <p:attrNameLst>
                                          <p:attrName>ppt_x</p:attrName>
                                        </p:attrNameLst>
                                      </p:cBhvr>
                                      <p:tavLst>
                                        <p:tav tm="0">
                                          <p:val>
                                            <p:strVal val="ppt_x"/>
                                          </p:val>
                                        </p:tav>
                                        <p:tav tm="100000">
                                          <p:val>
                                            <p:strVal val="ppt_x"/>
                                          </p:val>
                                        </p:tav>
                                      </p:tavLst>
                                    </p:anim>
                                    <p:anim calcmode="lin" valueType="num">
                                      <p:cBhvr>
                                        <p:cTn id="56" dur="2000"/>
                                        <p:tgtEl>
                                          <p:spTgt spid="43"/>
                                        </p:tgtEl>
                                        <p:attrNameLst>
                                          <p:attrName>ppt_y</p:attrName>
                                        </p:attrNameLst>
                                      </p:cBhvr>
                                      <p:tavLst>
                                        <p:tav tm="0">
                                          <p:val>
                                            <p:strVal val="ppt_y"/>
                                          </p:val>
                                        </p:tav>
                                        <p:tav tm="100000">
                                          <p:val>
                                            <p:strVal val="ppt_y-.1"/>
                                          </p:val>
                                        </p:tav>
                                      </p:tavLst>
                                    </p:anim>
                                    <p:set>
                                      <p:cBhvr>
                                        <p:cTn id="57" dur="1" fill="hold">
                                          <p:stCondLst>
                                            <p:cond delay="1999"/>
                                          </p:stCondLst>
                                        </p:cTn>
                                        <p:tgtEl>
                                          <p:spTgt spid="4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5"/>
                                        </p:tgtEl>
                                        <p:attrNameLst>
                                          <p:attrName>style.visibility</p:attrName>
                                        </p:attrNameLst>
                                      </p:cBhvr>
                                      <p:to>
                                        <p:strVal val="visible"/>
                                      </p:to>
                                    </p:set>
                                  </p:childTnLst>
                                </p:cTn>
                              </p:par>
                              <p:par>
                                <p:cTn id="76" presetID="47" presetClass="exit" presetSubtype="0" fill="hold" grpId="1" nodeType="withEffect">
                                  <p:stCondLst>
                                    <p:cond delay="2000"/>
                                  </p:stCondLst>
                                  <p:childTnLst>
                                    <p:animEffect transition="out" filter="fade">
                                      <p:cBhvr>
                                        <p:cTn id="77" dur="2000"/>
                                        <p:tgtEl>
                                          <p:spTgt spid="45"/>
                                        </p:tgtEl>
                                      </p:cBhvr>
                                    </p:animEffect>
                                    <p:anim calcmode="lin" valueType="num">
                                      <p:cBhvr>
                                        <p:cTn id="78" dur="2000"/>
                                        <p:tgtEl>
                                          <p:spTgt spid="45"/>
                                        </p:tgtEl>
                                        <p:attrNameLst>
                                          <p:attrName>ppt_x</p:attrName>
                                        </p:attrNameLst>
                                      </p:cBhvr>
                                      <p:tavLst>
                                        <p:tav tm="0">
                                          <p:val>
                                            <p:strVal val="ppt_x"/>
                                          </p:val>
                                        </p:tav>
                                        <p:tav tm="100000">
                                          <p:val>
                                            <p:strVal val="ppt_x"/>
                                          </p:val>
                                        </p:tav>
                                      </p:tavLst>
                                    </p:anim>
                                    <p:anim calcmode="lin" valueType="num">
                                      <p:cBhvr>
                                        <p:cTn id="79" dur="2000"/>
                                        <p:tgtEl>
                                          <p:spTgt spid="45"/>
                                        </p:tgtEl>
                                        <p:attrNameLst>
                                          <p:attrName>ppt_y</p:attrName>
                                        </p:attrNameLst>
                                      </p:cBhvr>
                                      <p:tavLst>
                                        <p:tav tm="0">
                                          <p:val>
                                            <p:strVal val="ppt_y"/>
                                          </p:val>
                                        </p:tav>
                                        <p:tav tm="100000">
                                          <p:val>
                                            <p:strVal val="ppt_y-.1"/>
                                          </p:val>
                                        </p:tav>
                                      </p:tavLst>
                                    </p:anim>
                                    <p:set>
                                      <p:cBhvr>
                                        <p:cTn id="80" dur="1" fill="hold">
                                          <p:stCondLst>
                                            <p:cond delay="1999"/>
                                          </p:stCondLst>
                                        </p:cTn>
                                        <p:tgtEl>
                                          <p:spTgt spid="4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500"/>
                                        <p:tgtEl>
                                          <p:spTgt spid="6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grpId="1" nodeType="clickEffect">
                                  <p:stCondLst>
                                    <p:cond delay="0"/>
                                  </p:stCondLst>
                                  <p:childTnLst>
                                    <p:animEffect transition="out" filter="barn(inVertical)">
                                      <p:cBhvr>
                                        <p:cTn id="89" dur="500"/>
                                        <p:tgtEl>
                                          <p:spTgt spid="64"/>
                                        </p:tgtEl>
                                      </p:cBhvr>
                                    </p:animEffect>
                                    <p:set>
                                      <p:cBhvr>
                                        <p:cTn id="90" dur="1" fill="hold">
                                          <p:stCondLst>
                                            <p:cond delay="499"/>
                                          </p:stCondLst>
                                        </p:cTn>
                                        <p:tgtEl>
                                          <p:spTgt spid="6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par>
                                <p:cTn id="99" presetID="47" presetClass="exit" presetSubtype="0" fill="hold" grpId="1" nodeType="withEffect">
                                  <p:stCondLst>
                                    <p:cond delay="2000"/>
                                  </p:stCondLst>
                                  <p:childTnLst>
                                    <p:animEffect transition="out" filter="fade">
                                      <p:cBhvr>
                                        <p:cTn id="100" dur="2000"/>
                                        <p:tgtEl>
                                          <p:spTgt spid="47"/>
                                        </p:tgtEl>
                                      </p:cBhvr>
                                    </p:animEffect>
                                    <p:anim calcmode="lin" valueType="num">
                                      <p:cBhvr>
                                        <p:cTn id="101" dur="2000"/>
                                        <p:tgtEl>
                                          <p:spTgt spid="47"/>
                                        </p:tgtEl>
                                        <p:attrNameLst>
                                          <p:attrName>ppt_x</p:attrName>
                                        </p:attrNameLst>
                                      </p:cBhvr>
                                      <p:tavLst>
                                        <p:tav tm="0">
                                          <p:val>
                                            <p:strVal val="ppt_x"/>
                                          </p:val>
                                        </p:tav>
                                        <p:tav tm="100000">
                                          <p:val>
                                            <p:strVal val="ppt_x"/>
                                          </p:val>
                                        </p:tav>
                                      </p:tavLst>
                                    </p:anim>
                                    <p:anim calcmode="lin" valueType="num">
                                      <p:cBhvr>
                                        <p:cTn id="102" dur="2000"/>
                                        <p:tgtEl>
                                          <p:spTgt spid="47"/>
                                        </p:tgtEl>
                                        <p:attrNameLst>
                                          <p:attrName>ppt_y</p:attrName>
                                        </p:attrNameLst>
                                      </p:cBhvr>
                                      <p:tavLst>
                                        <p:tav tm="0">
                                          <p:val>
                                            <p:strVal val="ppt_y"/>
                                          </p:val>
                                        </p:tav>
                                        <p:tav tm="100000">
                                          <p:val>
                                            <p:strVal val="ppt_y-.1"/>
                                          </p:val>
                                        </p:tav>
                                      </p:tavLst>
                                    </p:anim>
                                    <p:set>
                                      <p:cBhvr>
                                        <p:cTn id="103" dur="1" fill="hold">
                                          <p:stCondLst>
                                            <p:cond delay="1999"/>
                                          </p:stCondLst>
                                        </p:cTn>
                                        <p:tgtEl>
                                          <p:spTgt spid="4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5"/>
                                        </p:tgtEl>
                                        <p:attrNameLst>
                                          <p:attrName>style.visibility</p:attrName>
                                        </p:attrNameLst>
                                      </p:cBhvr>
                                      <p:to>
                                        <p:strVal val="visible"/>
                                      </p:to>
                                    </p:set>
                                    <p:animEffect transition="in" filter="fade">
                                      <p:cBhvr>
                                        <p:cTn id="108" dur="500"/>
                                        <p:tgtEl>
                                          <p:spTgt spid="65"/>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grpId="1" nodeType="clickEffect">
                                  <p:stCondLst>
                                    <p:cond delay="0"/>
                                  </p:stCondLst>
                                  <p:childTnLst>
                                    <p:animEffect transition="out" filter="barn(inVertical)">
                                      <p:cBhvr>
                                        <p:cTn id="112" dur="500"/>
                                        <p:tgtEl>
                                          <p:spTgt spid="65"/>
                                        </p:tgtEl>
                                      </p:cBhvr>
                                    </p:animEffect>
                                    <p:set>
                                      <p:cBhvr>
                                        <p:cTn id="113" dur="1" fill="hold">
                                          <p:stCondLst>
                                            <p:cond delay="499"/>
                                          </p:stCondLst>
                                        </p:cTn>
                                        <p:tgtEl>
                                          <p:spTgt spid="6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48"/>
                                        </p:tgtEl>
                                        <p:attrNameLst>
                                          <p:attrName>style.visibility</p:attrName>
                                        </p:attrNameLst>
                                      </p:cBhvr>
                                      <p:to>
                                        <p:strVal val="visible"/>
                                      </p:to>
                                    </p:set>
                                  </p:childTnLst>
                                </p:cTn>
                              </p:par>
                              <p:par>
                                <p:cTn id="122" presetID="47" presetClass="exit" presetSubtype="0" fill="hold" grpId="1" nodeType="withEffect">
                                  <p:stCondLst>
                                    <p:cond delay="2000"/>
                                  </p:stCondLst>
                                  <p:childTnLst>
                                    <p:animEffect transition="out" filter="fade">
                                      <p:cBhvr>
                                        <p:cTn id="123" dur="2000"/>
                                        <p:tgtEl>
                                          <p:spTgt spid="48"/>
                                        </p:tgtEl>
                                      </p:cBhvr>
                                    </p:animEffect>
                                    <p:anim calcmode="lin" valueType="num">
                                      <p:cBhvr>
                                        <p:cTn id="124" dur="2000"/>
                                        <p:tgtEl>
                                          <p:spTgt spid="48"/>
                                        </p:tgtEl>
                                        <p:attrNameLst>
                                          <p:attrName>ppt_x</p:attrName>
                                        </p:attrNameLst>
                                      </p:cBhvr>
                                      <p:tavLst>
                                        <p:tav tm="0">
                                          <p:val>
                                            <p:strVal val="ppt_x"/>
                                          </p:val>
                                        </p:tav>
                                        <p:tav tm="100000">
                                          <p:val>
                                            <p:strVal val="ppt_x"/>
                                          </p:val>
                                        </p:tav>
                                      </p:tavLst>
                                    </p:anim>
                                    <p:anim calcmode="lin" valueType="num">
                                      <p:cBhvr>
                                        <p:cTn id="125" dur="2000"/>
                                        <p:tgtEl>
                                          <p:spTgt spid="48"/>
                                        </p:tgtEl>
                                        <p:attrNameLst>
                                          <p:attrName>ppt_y</p:attrName>
                                        </p:attrNameLst>
                                      </p:cBhvr>
                                      <p:tavLst>
                                        <p:tav tm="0">
                                          <p:val>
                                            <p:strVal val="ppt_y"/>
                                          </p:val>
                                        </p:tav>
                                        <p:tav tm="100000">
                                          <p:val>
                                            <p:strVal val="ppt_y-.1"/>
                                          </p:val>
                                        </p:tav>
                                      </p:tavLst>
                                    </p:anim>
                                    <p:set>
                                      <p:cBhvr>
                                        <p:cTn id="126" dur="1" fill="hold">
                                          <p:stCondLst>
                                            <p:cond delay="1999"/>
                                          </p:stCondLst>
                                        </p:cTn>
                                        <p:tgtEl>
                                          <p:spTgt spid="4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500"/>
                                        <p:tgtEl>
                                          <p:spTgt spid="66"/>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xit" presetSubtype="21" fill="hold" grpId="1" nodeType="clickEffect">
                                  <p:stCondLst>
                                    <p:cond delay="0"/>
                                  </p:stCondLst>
                                  <p:childTnLst>
                                    <p:animEffect transition="out" filter="barn(inVertical)">
                                      <p:cBhvr>
                                        <p:cTn id="135" dur="500"/>
                                        <p:tgtEl>
                                          <p:spTgt spid="66"/>
                                        </p:tgtEl>
                                      </p:cBhvr>
                                    </p:animEffect>
                                    <p:set>
                                      <p:cBhvr>
                                        <p:cTn id="136" dur="1" fill="hold">
                                          <p:stCondLst>
                                            <p:cond delay="499"/>
                                          </p:stCondLst>
                                        </p:cTn>
                                        <p:tgtEl>
                                          <p:spTgt spid="6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childTnLst>
                                </p:cTn>
                              </p:par>
                              <p:par>
                                <p:cTn id="145" presetID="47" presetClass="exit" presetSubtype="0" fill="hold" grpId="1" nodeType="withEffect">
                                  <p:stCondLst>
                                    <p:cond delay="2000"/>
                                  </p:stCondLst>
                                  <p:childTnLst>
                                    <p:animEffect transition="out" filter="fade">
                                      <p:cBhvr>
                                        <p:cTn id="146" dur="2000"/>
                                        <p:tgtEl>
                                          <p:spTgt spid="51"/>
                                        </p:tgtEl>
                                      </p:cBhvr>
                                    </p:animEffect>
                                    <p:anim calcmode="lin" valueType="num">
                                      <p:cBhvr>
                                        <p:cTn id="147" dur="2000"/>
                                        <p:tgtEl>
                                          <p:spTgt spid="51"/>
                                        </p:tgtEl>
                                        <p:attrNameLst>
                                          <p:attrName>ppt_x</p:attrName>
                                        </p:attrNameLst>
                                      </p:cBhvr>
                                      <p:tavLst>
                                        <p:tav tm="0">
                                          <p:val>
                                            <p:strVal val="ppt_x"/>
                                          </p:val>
                                        </p:tav>
                                        <p:tav tm="100000">
                                          <p:val>
                                            <p:strVal val="ppt_x"/>
                                          </p:val>
                                        </p:tav>
                                      </p:tavLst>
                                    </p:anim>
                                    <p:anim calcmode="lin" valueType="num">
                                      <p:cBhvr>
                                        <p:cTn id="148" dur="2000"/>
                                        <p:tgtEl>
                                          <p:spTgt spid="51"/>
                                        </p:tgtEl>
                                        <p:attrNameLst>
                                          <p:attrName>ppt_y</p:attrName>
                                        </p:attrNameLst>
                                      </p:cBhvr>
                                      <p:tavLst>
                                        <p:tav tm="0">
                                          <p:val>
                                            <p:strVal val="ppt_y"/>
                                          </p:val>
                                        </p:tav>
                                        <p:tav tm="100000">
                                          <p:val>
                                            <p:strVal val="ppt_y-.1"/>
                                          </p:val>
                                        </p:tav>
                                      </p:tavLst>
                                    </p:anim>
                                    <p:set>
                                      <p:cBhvr>
                                        <p:cTn id="149" dur="1" fill="hold">
                                          <p:stCondLst>
                                            <p:cond delay="1999"/>
                                          </p:stCondLst>
                                        </p:cTn>
                                        <p:tgtEl>
                                          <p:spTgt spid="51"/>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500"/>
                                        <p:tgtEl>
                                          <p:spTgt spid="67"/>
                                        </p:tgtEl>
                                      </p:cBhvr>
                                    </p:animEffect>
                                  </p:childTnLst>
                                </p:cTn>
                              </p:par>
                            </p:childTnLst>
                          </p:cTn>
                        </p:par>
                      </p:childTnLst>
                    </p:cTn>
                  </p:par>
                  <p:par>
                    <p:cTn id="155" fill="hold">
                      <p:stCondLst>
                        <p:cond delay="indefinite"/>
                      </p:stCondLst>
                      <p:childTnLst>
                        <p:par>
                          <p:cTn id="156" fill="hold">
                            <p:stCondLst>
                              <p:cond delay="0"/>
                            </p:stCondLst>
                            <p:childTnLst>
                              <p:par>
                                <p:cTn id="157" presetID="16" presetClass="exit" presetSubtype="21" fill="hold" grpId="1" nodeType="clickEffect">
                                  <p:stCondLst>
                                    <p:cond delay="0"/>
                                  </p:stCondLst>
                                  <p:childTnLst>
                                    <p:animEffect transition="out" filter="barn(inVertical)">
                                      <p:cBhvr>
                                        <p:cTn id="158" dur="500"/>
                                        <p:tgtEl>
                                          <p:spTgt spid="67"/>
                                        </p:tgtEl>
                                      </p:cBhvr>
                                    </p:animEffect>
                                    <p:set>
                                      <p:cBhvr>
                                        <p:cTn id="159" dur="1" fill="hold">
                                          <p:stCondLst>
                                            <p:cond delay="499"/>
                                          </p:stCondLst>
                                        </p:cTn>
                                        <p:tgtEl>
                                          <p:spTgt spid="67"/>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52"/>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3"/>
                                        </p:tgtEl>
                                        <p:attrNameLst>
                                          <p:attrName>style.visibility</p:attrName>
                                        </p:attrNameLst>
                                      </p:cBhvr>
                                      <p:to>
                                        <p:strVal val="visible"/>
                                      </p:to>
                                    </p:set>
                                  </p:childTnLst>
                                </p:cTn>
                              </p:par>
                              <p:par>
                                <p:cTn id="168" presetID="47" presetClass="exit" presetSubtype="0" fill="hold" grpId="1" nodeType="withEffect">
                                  <p:stCondLst>
                                    <p:cond delay="2000"/>
                                  </p:stCondLst>
                                  <p:childTnLst>
                                    <p:animEffect transition="out" filter="fade">
                                      <p:cBhvr>
                                        <p:cTn id="169" dur="2000"/>
                                        <p:tgtEl>
                                          <p:spTgt spid="53"/>
                                        </p:tgtEl>
                                      </p:cBhvr>
                                    </p:animEffect>
                                    <p:anim calcmode="lin" valueType="num">
                                      <p:cBhvr>
                                        <p:cTn id="170" dur="2000"/>
                                        <p:tgtEl>
                                          <p:spTgt spid="53"/>
                                        </p:tgtEl>
                                        <p:attrNameLst>
                                          <p:attrName>ppt_x</p:attrName>
                                        </p:attrNameLst>
                                      </p:cBhvr>
                                      <p:tavLst>
                                        <p:tav tm="0">
                                          <p:val>
                                            <p:strVal val="ppt_x"/>
                                          </p:val>
                                        </p:tav>
                                        <p:tav tm="100000">
                                          <p:val>
                                            <p:strVal val="ppt_x"/>
                                          </p:val>
                                        </p:tav>
                                      </p:tavLst>
                                    </p:anim>
                                    <p:anim calcmode="lin" valueType="num">
                                      <p:cBhvr>
                                        <p:cTn id="171" dur="2000"/>
                                        <p:tgtEl>
                                          <p:spTgt spid="53"/>
                                        </p:tgtEl>
                                        <p:attrNameLst>
                                          <p:attrName>ppt_y</p:attrName>
                                        </p:attrNameLst>
                                      </p:cBhvr>
                                      <p:tavLst>
                                        <p:tav tm="0">
                                          <p:val>
                                            <p:strVal val="ppt_y"/>
                                          </p:val>
                                        </p:tav>
                                        <p:tav tm="100000">
                                          <p:val>
                                            <p:strVal val="ppt_y-.1"/>
                                          </p:val>
                                        </p:tav>
                                      </p:tavLst>
                                    </p:anim>
                                    <p:set>
                                      <p:cBhvr>
                                        <p:cTn id="172" dur="1" fill="hold">
                                          <p:stCondLst>
                                            <p:cond delay="1999"/>
                                          </p:stCondLst>
                                        </p:cTn>
                                        <p:tgtEl>
                                          <p:spTgt spid="5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68"/>
                                        </p:tgtEl>
                                        <p:attrNameLst>
                                          <p:attrName>style.visibility</p:attrName>
                                        </p:attrNameLst>
                                      </p:cBhvr>
                                      <p:to>
                                        <p:strVal val="visible"/>
                                      </p:to>
                                    </p:set>
                                    <p:animEffect transition="in" filter="fade">
                                      <p:cBhvr>
                                        <p:cTn id="177" dur="500"/>
                                        <p:tgtEl>
                                          <p:spTgt spid="68"/>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xit" presetSubtype="21" fill="hold" grpId="1" nodeType="clickEffect">
                                  <p:stCondLst>
                                    <p:cond delay="0"/>
                                  </p:stCondLst>
                                  <p:childTnLst>
                                    <p:animEffect transition="out" filter="barn(inVertical)">
                                      <p:cBhvr>
                                        <p:cTn id="181" dur="500"/>
                                        <p:tgtEl>
                                          <p:spTgt spid="68"/>
                                        </p:tgtEl>
                                      </p:cBhvr>
                                    </p:animEffect>
                                    <p:set>
                                      <p:cBhvr>
                                        <p:cTn id="182" dur="1" fill="hold">
                                          <p:stCondLst>
                                            <p:cond delay="499"/>
                                          </p:stCondLst>
                                        </p:cTn>
                                        <p:tgtEl>
                                          <p:spTgt spid="6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54"/>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55"/>
                                        </p:tgtEl>
                                        <p:attrNameLst>
                                          <p:attrName>style.visibility</p:attrName>
                                        </p:attrNameLst>
                                      </p:cBhvr>
                                      <p:to>
                                        <p:strVal val="visible"/>
                                      </p:to>
                                    </p:set>
                                  </p:childTnLst>
                                </p:cTn>
                              </p:par>
                              <p:par>
                                <p:cTn id="191" presetID="47" presetClass="exit" presetSubtype="0" fill="hold" grpId="1" nodeType="withEffect">
                                  <p:stCondLst>
                                    <p:cond delay="2000"/>
                                  </p:stCondLst>
                                  <p:childTnLst>
                                    <p:animEffect transition="out" filter="fade">
                                      <p:cBhvr>
                                        <p:cTn id="192" dur="2000"/>
                                        <p:tgtEl>
                                          <p:spTgt spid="55"/>
                                        </p:tgtEl>
                                      </p:cBhvr>
                                    </p:animEffect>
                                    <p:anim calcmode="lin" valueType="num">
                                      <p:cBhvr>
                                        <p:cTn id="193" dur="2000"/>
                                        <p:tgtEl>
                                          <p:spTgt spid="55"/>
                                        </p:tgtEl>
                                        <p:attrNameLst>
                                          <p:attrName>ppt_x</p:attrName>
                                        </p:attrNameLst>
                                      </p:cBhvr>
                                      <p:tavLst>
                                        <p:tav tm="0">
                                          <p:val>
                                            <p:strVal val="ppt_x"/>
                                          </p:val>
                                        </p:tav>
                                        <p:tav tm="100000">
                                          <p:val>
                                            <p:strVal val="ppt_x"/>
                                          </p:val>
                                        </p:tav>
                                      </p:tavLst>
                                    </p:anim>
                                    <p:anim calcmode="lin" valueType="num">
                                      <p:cBhvr>
                                        <p:cTn id="194" dur="2000"/>
                                        <p:tgtEl>
                                          <p:spTgt spid="55"/>
                                        </p:tgtEl>
                                        <p:attrNameLst>
                                          <p:attrName>ppt_y</p:attrName>
                                        </p:attrNameLst>
                                      </p:cBhvr>
                                      <p:tavLst>
                                        <p:tav tm="0">
                                          <p:val>
                                            <p:strVal val="ppt_y"/>
                                          </p:val>
                                        </p:tav>
                                        <p:tav tm="100000">
                                          <p:val>
                                            <p:strVal val="ppt_y-.1"/>
                                          </p:val>
                                        </p:tav>
                                      </p:tavLst>
                                    </p:anim>
                                    <p:set>
                                      <p:cBhvr>
                                        <p:cTn id="195" dur="1" fill="hold">
                                          <p:stCondLst>
                                            <p:cond delay="1999"/>
                                          </p:stCondLst>
                                        </p:cTn>
                                        <p:tgtEl>
                                          <p:spTgt spid="55"/>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69"/>
                                        </p:tgtEl>
                                        <p:attrNameLst>
                                          <p:attrName>style.visibility</p:attrName>
                                        </p:attrNameLst>
                                      </p:cBhvr>
                                      <p:to>
                                        <p:strVal val="visible"/>
                                      </p:to>
                                    </p:set>
                                    <p:animEffect transition="in" filter="fade">
                                      <p:cBhvr>
                                        <p:cTn id="200" dur="500"/>
                                        <p:tgtEl>
                                          <p:spTgt spid="69"/>
                                        </p:tgtEl>
                                      </p:cBhvr>
                                    </p:animEffect>
                                  </p:childTnLst>
                                </p:cTn>
                              </p:par>
                            </p:childTnLst>
                          </p:cTn>
                        </p:par>
                      </p:childTnLst>
                    </p:cTn>
                  </p:par>
                  <p:par>
                    <p:cTn id="201" fill="hold">
                      <p:stCondLst>
                        <p:cond delay="indefinite"/>
                      </p:stCondLst>
                      <p:childTnLst>
                        <p:par>
                          <p:cTn id="202" fill="hold">
                            <p:stCondLst>
                              <p:cond delay="0"/>
                            </p:stCondLst>
                            <p:childTnLst>
                              <p:par>
                                <p:cTn id="203" presetID="16" presetClass="exit" presetSubtype="21" fill="hold" grpId="1" nodeType="clickEffect">
                                  <p:stCondLst>
                                    <p:cond delay="0"/>
                                  </p:stCondLst>
                                  <p:childTnLst>
                                    <p:animEffect transition="out" filter="barn(inVertical)">
                                      <p:cBhvr>
                                        <p:cTn id="204" dur="500"/>
                                        <p:tgtEl>
                                          <p:spTgt spid="69"/>
                                        </p:tgtEl>
                                      </p:cBhvr>
                                    </p:animEffect>
                                    <p:set>
                                      <p:cBhvr>
                                        <p:cTn id="205" dur="1" fill="hold">
                                          <p:stCondLst>
                                            <p:cond delay="499"/>
                                          </p:stCondLst>
                                        </p:cTn>
                                        <p:tgtEl>
                                          <p:spTgt spid="69"/>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56"/>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57"/>
                                        </p:tgtEl>
                                        <p:attrNameLst>
                                          <p:attrName>style.visibility</p:attrName>
                                        </p:attrNameLst>
                                      </p:cBhvr>
                                      <p:to>
                                        <p:strVal val="visible"/>
                                      </p:to>
                                    </p:set>
                                  </p:childTnLst>
                                </p:cTn>
                              </p:par>
                              <p:par>
                                <p:cTn id="214" presetID="47" presetClass="exit" presetSubtype="0" fill="hold" grpId="1" nodeType="withEffect">
                                  <p:stCondLst>
                                    <p:cond delay="2000"/>
                                  </p:stCondLst>
                                  <p:childTnLst>
                                    <p:animEffect transition="out" filter="fade">
                                      <p:cBhvr>
                                        <p:cTn id="215" dur="2000"/>
                                        <p:tgtEl>
                                          <p:spTgt spid="57"/>
                                        </p:tgtEl>
                                      </p:cBhvr>
                                    </p:animEffect>
                                    <p:anim calcmode="lin" valueType="num">
                                      <p:cBhvr>
                                        <p:cTn id="216" dur="2000"/>
                                        <p:tgtEl>
                                          <p:spTgt spid="57"/>
                                        </p:tgtEl>
                                        <p:attrNameLst>
                                          <p:attrName>ppt_x</p:attrName>
                                        </p:attrNameLst>
                                      </p:cBhvr>
                                      <p:tavLst>
                                        <p:tav tm="0">
                                          <p:val>
                                            <p:strVal val="ppt_x"/>
                                          </p:val>
                                        </p:tav>
                                        <p:tav tm="100000">
                                          <p:val>
                                            <p:strVal val="ppt_x"/>
                                          </p:val>
                                        </p:tav>
                                      </p:tavLst>
                                    </p:anim>
                                    <p:anim calcmode="lin" valueType="num">
                                      <p:cBhvr>
                                        <p:cTn id="217" dur="2000"/>
                                        <p:tgtEl>
                                          <p:spTgt spid="57"/>
                                        </p:tgtEl>
                                        <p:attrNameLst>
                                          <p:attrName>ppt_y</p:attrName>
                                        </p:attrNameLst>
                                      </p:cBhvr>
                                      <p:tavLst>
                                        <p:tav tm="0">
                                          <p:val>
                                            <p:strVal val="ppt_y"/>
                                          </p:val>
                                        </p:tav>
                                        <p:tav tm="100000">
                                          <p:val>
                                            <p:strVal val="ppt_y-.1"/>
                                          </p:val>
                                        </p:tav>
                                      </p:tavLst>
                                    </p:anim>
                                    <p:set>
                                      <p:cBhvr>
                                        <p:cTn id="218" dur="1" fill="hold">
                                          <p:stCondLst>
                                            <p:cond delay="1999"/>
                                          </p:stCondLst>
                                        </p:cTn>
                                        <p:tgtEl>
                                          <p:spTgt spid="57"/>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70"/>
                                        </p:tgtEl>
                                        <p:attrNameLst>
                                          <p:attrName>style.visibility</p:attrName>
                                        </p:attrNameLst>
                                      </p:cBhvr>
                                      <p:to>
                                        <p:strVal val="visible"/>
                                      </p:to>
                                    </p:set>
                                    <p:animEffect transition="in" filter="fade">
                                      <p:cBhvr>
                                        <p:cTn id="223" dur="500"/>
                                        <p:tgtEl>
                                          <p:spTgt spid="70"/>
                                        </p:tgtEl>
                                      </p:cBhvr>
                                    </p:animEffect>
                                  </p:childTnLst>
                                </p:cTn>
                              </p:par>
                            </p:childTnLst>
                          </p:cTn>
                        </p:par>
                      </p:childTnLst>
                    </p:cTn>
                  </p:par>
                  <p:par>
                    <p:cTn id="224" fill="hold">
                      <p:stCondLst>
                        <p:cond delay="indefinite"/>
                      </p:stCondLst>
                      <p:childTnLst>
                        <p:par>
                          <p:cTn id="225" fill="hold">
                            <p:stCondLst>
                              <p:cond delay="0"/>
                            </p:stCondLst>
                            <p:childTnLst>
                              <p:par>
                                <p:cTn id="226" presetID="16" presetClass="exit" presetSubtype="21" fill="hold" grpId="1" nodeType="clickEffect">
                                  <p:stCondLst>
                                    <p:cond delay="0"/>
                                  </p:stCondLst>
                                  <p:childTnLst>
                                    <p:animEffect transition="out" filter="barn(inVertical)">
                                      <p:cBhvr>
                                        <p:cTn id="227" dur="500"/>
                                        <p:tgtEl>
                                          <p:spTgt spid="70"/>
                                        </p:tgtEl>
                                      </p:cBhvr>
                                    </p:animEffect>
                                    <p:set>
                                      <p:cBhvr>
                                        <p:cTn id="228" dur="1" fill="hold">
                                          <p:stCondLst>
                                            <p:cond delay="499"/>
                                          </p:stCondLst>
                                        </p:cTn>
                                        <p:tgtEl>
                                          <p:spTgt spid="70"/>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2" grpId="0"/>
      <p:bldP spid="41" grpId="0" animBg="1"/>
      <p:bldP spid="41" grpId="1" animBg="1"/>
      <p:bldP spid="42" grpId="0"/>
      <p:bldP spid="43" grpId="0" animBg="1"/>
      <p:bldP spid="43" grpId="1" animBg="1"/>
      <p:bldP spid="44" grpId="0"/>
      <p:bldP spid="45" grpId="0" animBg="1"/>
      <p:bldP spid="45" grpId="1" animBg="1"/>
      <p:bldP spid="46" grpId="0"/>
      <p:bldP spid="47" grpId="0" animBg="1"/>
      <p:bldP spid="47" grpId="1" animBg="1"/>
      <p:bldP spid="48" grpId="0" animBg="1"/>
      <p:bldP spid="48" grpId="1" animBg="1"/>
      <p:bldP spid="49" grpId="0"/>
      <p:bldP spid="50"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341</TotalTime>
  <Words>7672</Words>
  <Application>Microsoft Office PowerPoint</Application>
  <PresentationFormat>Widescreen</PresentationFormat>
  <Paragraphs>1024</Paragraphs>
  <Slides>28</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Calibri</vt:lpstr>
      <vt:lpstr>Calibri Light</vt:lpstr>
      <vt:lpstr>Century Gothic</vt:lpstr>
      <vt:lpstr>1_Office Theme</vt:lpstr>
      <vt:lpstr>Office Theme</vt:lpstr>
      <vt:lpstr>Es war einmal… </vt:lpstr>
      <vt:lpstr>Vokabeln</vt:lpstr>
      <vt:lpstr>Vokabeln</vt:lpstr>
      <vt:lpstr>Phonetik</vt:lpstr>
      <vt:lpstr>Es war einmal…</vt:lpstr>
      <vt:lpstr>Present tense – 2nd person plural ihr</vt:lpstr>
      <vt:lpstr>Sie bereiten das Schloss vor</vt:lpstr>
      <vt:lpstr>Verbs with indirect objects – R3 (Dative)</vt:lpstr>
      <vt:lpstr>R2 oder R3 Verben</vt:lpstr>
      <vt:lpstr>Wer macht was? Wir oder ihr?</vt:lpstr>
      <vt:lpstr>Habt und seid</vt:lpstr>
      <vt:lpstr>Seid ihr fertig*!?!</vt:lpstr>
      <vt:lpstr>Es war einmal </vt:lpstr>
      <vt:lpstr>Phonetik</vt:lpstr>
      <vt:lpstr>Phonetik</vt:lpstr>
      <vt:lpstr>Vokabeln: Beispiel</vt:lpstr>
      <vt:lpstr>Vokabeln</vt:lpstr>
      <vt:lpstr>Pronomen – so many ‘yous’! </vt:lpstr>
      <vt:lpstr>Wir wollen </vt:lpstr>
      <vt:lpstr>Antworten</vt:lpstr>
      <vt:lpstr>Order of objects in a sentence</vt:lpstr>
      <vt:lpstr>Wir wollen...</vt:lpstr>
      <vt:lpstr>Der Gast kommt an [1/2]</vt:lpstr>
      <vt:lpstr>Der Gast kommt an [2/2]</vt:lpstr>
      <vt:lpstr>Eine Geschichte erzählen</vt:lpstr>
      <vt:lpstr>Auf Englisch</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Inge Alferink</cp:lastModifiedBy>
  <cp:revision>244</cp:revision>
  <dcterms:created xsi:type="dcterms:W3CDTF">2020-07-18T21:51:12Z</dcterms:created>
  <dcterms:modified xsi:type="dcterms:W3CDTF">2021-07-07T13:37:27Z</dcterms:modified>
</cp:coreProperties>
</file>