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61" r:id="rId2"/>
    <p:sldId id="287" r:id="rId3"/>
    <p:sldId id="288" r:id="rId4"/>
    <p:sldId id="289" r:id="rId5"/>
    <p:sldId id="290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298" r:id="rId14"/>
    <p:sldId id="299" r:id="rId15"/>
    <p:sldId id="300" r:id="rId16"/>
    <p:sldId id="301" r:id="rId17"/>
  </p:sldIdLst>
  <p:sldSz cx="10691813" cy="7559675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F0D5"/>
    <a:srgbClr val="DAA520"/>
    <a:srgbClr val="115076"/>
    <a:srgbClr val="E3EA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6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732" y="120"/>
      </p:cViewPr>
      <p:guideLst>
        <p:guide orient="horz" pos="2381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9BAE9C-ACF2-4362-814B-1AB50972AD2E}" type="datetimeFigureOut">
              <a:rPr lang="en-GB" smtClean="0"/>
              <a:t>20/04/2019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35288" y="857250"/>
            <a:ext cx="327342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1212F4-EB5A-464B-92EC-DACFCB1CC2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856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5262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105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00964" indent="0" algn="ctr">
              <a:buNone/>
              <a:defRPr sz="1754"/>
            </a:lvl2pPr>
            <a:lvl3pPr marL="801929" indent="0" algn="ctr">
              <a:buNone/>
              <a:defRPr sz="1579"/>
            </a:lvl3pPr>
            <a:lvl4pPr marL="1202893" indent="0" algn="ctr">
              <a:buNone/>
              <a:defRPr sz="1403"/>
            </a:lvl4pPr>
            <a:lvl5pPr marL="1603858" indent="0" algn="ctr">
              <a:buNone/>
              <a:defRPr sz="1403"/>
            </a:lvl5pPr>
            <a:lvl6pPr marL="2004822" indent="0" algn="ctr">
              <a:buNone/>
              <a:defRPr sz="1403"/>
            </a:lvl6pPr>
            <a:lvl7pPr marL="2405786" indent="0" algn="ctr">
              <a:buNone/>
              <a:defRPr sz="1403"/>
            </a:lvl7pPr>
            <a:lvl8pPr marL="2806751" indent="0" algn="ctr">
              <a:buNone/>
              <a:defRPr sz="1403"/>
            </a:lvl8pPr>
            <a:lvl9pPr marL="3207715" indent="0" algn="ctr">
              <a:buNone/>
              <a:defRPr sz="1403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83859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5062" y="7006701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20/04/2019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41663" y="7006701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1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811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30" y="402483"/>
            <a:ext cx="2305422" cy="6406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5062" y="7006701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20/04/2019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41663" y="7006701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1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000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1754"/>
            </a:lvl2pPr>
            <a:lvl3pPr>
              <a:defRPr sz="1579"/>
            </a:lvl3pPr>
            <a:lvl4pPr>
              <a:defRPr sz="1403"/>
            </a:lvl4pPr>
            <a:lvl5pPr>
              <a:defRPr sz="1403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37907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2"/>
            <a:ext cx="9221689" cy="3144614"/>
          </a:xfrm>
        </p:spPr>
        <p:txBody>
          <a:bodyPr anchor="b"/>
          <a:lstStyle>
            <a:lvl1pPr>
              <a:defRPr sz="5262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6"/>
            <a:ext cx="9221689" cy="1653678"/>
          </a:xfrm>
        </p:spPr>
        <p:txBody>
          <a:bodyPr/>
          <a:lstStyle>
            <a:lvl1pPr marL="0" indent="0">
              <a:buNone/>
              <a:defRPr sz="2105">
                <a:solidFill>
                  <a:schemeClr val="accent5">
                    <a:lumMod val="50000"/>
                  </a:schemeClr>
                </a:solidFill>
              </a:defRPr>
            </a:lvl1pPr>
            <a:lvl2pPr marL="400964" indent="0">
              <a:buNone/>
              <a:defRPr sz="1754">
                <a:solidFill>
                  <a:schemeClr val="tx1">
                    <a:tint val="75000"/>
                  </a:schemeClr>
                </a:solidFill>
              </a:defRPr>
            </a:lvl2pPr>
            <a:lvl3pPr marL="801929" indent="0">
              <a:buNone/>
              <a:defRPr sz="1579">
                <a:solidFill>
                  <a:schemeClr val="tx1">
                    <a:tint val="75000"/>
                  </a:schemeClr>
                </a:solidFill>
              </a:defRPr>
            </a:lvl3pPr>
            <a:lvl4pPr marL="1202893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4pPr>
            <a:lvl5pPr marL="1603858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5pPr>
            <a:lvl6pPr marL="2004822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6pPr>
            <a:lvl7pPr marL="2405786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7pPr>
            <a:lvl8pPr marL="280675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8pPr>
            <a:lvl9pPr marL="3207715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7081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98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5"/>
            <a:ext cx="9221689" cy="14611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8" cy="908210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0964" indent="0">
              <a:buNone/>
              <a:defRPr sz="1754" b="1"/>
            </a:lvl2pPr>
            <a:lvl3pPr marL="801929" indent="0">
              <a:buNone/>
              <a:defRPr sz="1579" b="1"/>
            </a:lvl3pPr>
            <a:lvl4pPr marL="1202893" indent="0">
              <a:buNone/>
              <a:defRPr sz="1403" b="1"/>
            </a:lvl4pPr>
            <a:lvl5pPr marL="1603858" indent="0">
              <a:buNone/>
              <a:defRPr sz="1403" b="1"/>
            </a:lvl5pPr>
            <a:lvl6pPr marL="2004822" indent="0">
              <a:buNone/>
              <a:defRPr sz="1403" b="1"/>
            </a:lvl6pPr>
            <a:lvl7pPr marL="2405786" indent="0">
              <a:buNone/>
              <a:defRPr sz="1403" b="1"/>
            </a:lvl7pPr>
            <a:lvl8pPr marL="2806751" indent="0">
              <a:buNone/>
              <a:defRPr sz="1403" b="1"/>
            </a:lvl8pPr>
            <a:lvl9pPr marL="3207715" indent="0">
              <a:buNone/>
              <a:defRPr sz="140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8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0964" indent="0">
              <a:buNone/>
              <a:defRPr sz="1754" b="1"/>
            </a:lvl2pPr>
            <a:lvl3pPr marL="801929" indent="0">
              <a:buNone/>
              <a:defRPr sz="1579" b="1"/>
            </a:lvl3pPr>
            <a:lvl4pPr marL="1202893" indent="0">
              <a:buNone/>
              <a:defRPr sz="1403" b="1"/>
            </a:lvl4pPr>
            <a:lvl5pPr marL="1603858" indent="0">
              <a:buNone/>
              <a:defRPr sz="1403" b="1"/>
            </a:lvl5pPr>
            <a:lvl6pPr marL="2004822" indent="0">
              <a:buNone/>
              <a:defRPr sz="1403" b="1"/>
            </a:lvl6pPr>
            <a:lvl7pPr marL="2405786" indent="0">
              <a:buNone/>
              <a:defRPr sz="1403" b="1"/>
            </a:lvl7pPr>
            <a:lvl8pPr marL="2806751" indent="0">
              <a:buNone/>
              <a:defRPr sz="1403" b="1"/>
            </a:lvl8pPr>
            <a:lvl9pPr marL="3207715" indent="0">
              <a:buNone/>
              <a:defRPr sz="140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343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769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35062" y="7006701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20/04/2019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541663" y="7006701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51093" y="7006701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418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280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6"/>
            <a:ext cx="5412730" cy="5372269"/>
          </a:xfrm>
        </p:spPr>
        <p:txBody>
          <a:bodyPr/>
          <a:lstStyle>
            <a:lvl1pPr>
              <a:defRPr sz="2806"/>
            </a:lvl1pPr>
            <a:lvl2pPr>
              <a:defRPr sz="2456"/>
            </a:lvl2pPr>
            <a:lvl3pPr>
              <a:defRPr sz="2105"/>
            </a:lvl3pPr>
            <a:lvl4pPr>
              <a:defRPr sz="1754"/>
            </a:lvl4pPr>
            <a:lvl5pPr>
              <a:defRPr sz="1754"/>
            </a:lvl5pPr>
            <a:lvl6pPr>
              <a:defRPr sz="1754"/>
            </a:lvl6pPr>
            <a:lvl7pPr>
              <a:defRPr sz="1754"/>
            </a:lvl7pPr>
            <a:lvl8pPr>
              <a:defRPr sz="1754"/>
            </a:lvl8pPr>
            <a:lvl9pPr>
              <a:defRPr sz="17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403"/>
            </a:lvl1pPr>
            <a:lvl2pPr marL="400964" indent="0">
              <a:buNone/>
              <a:defRPr sz="1228"/>
            </a:lvl2pPr>
            <a:lvl3pPr marL="801929" indent="0">
              <a:buNone/>
              <a:defRPr sz="1052"/>
            </a:lvl3pPr>
            <a:lvl4pPr marL="1202893" indent="0">
              <a:buNone/>
              <a:defRPr sz="877"/>
            </a:lvl4pPr>
            <a:lvl5pPr marL="1603858" indent="0">
              <a:buNone/>
              <a:defRPr sz="877"/>
            </a:lvl5pPr>
            <a:lvl6pPr marL="2004822" indent="0">
              <a:buNone/>
              <a:defRPr sz="877"/>
            </a:lvl6pPr>
            <a:lvl7pPr marL="2405786" indent="0">
              <a:buNone/>
              <a:defRPr sz="877"/>
            </a:lvl7pPr>
            <a:lvl8pPr marL="2806751" indent="0">
              <a:buNone/>
              <a:defRPr sz="877"/>
            </a:lvl8pPr>
            <a:lvl9pPr marL="3207715" indent="0">
              <a:buNone/>
              <a:defRPr sz="87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5062" y="7006701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20/04/2019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41663" y="7006701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51093" y="7006701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476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280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6"/>
            <a:ext cx="5412730" cy="5372269"/>
          </a:xfrm>
        </p:spPr>
        <p:txBody>
          <a:bodyPr anchor="t"/>
          <a:lstStyle>
            <a:lvl1pPr marL="0" indent="0">
              <a:buNone/>
              <a:defRPr sz="2806"/>
            </a:lvl1pPr>
            <a:lvl2pPr marL="400964" indent="0">
              <a:buNone/>
              <a:defRPr sz="2456"/>
            </a:lvl2pPr>
            <a:lvl3pPr marL="801929" indent="0">
              <a:buNone/>
              <a:defRPr sz="2105"/>
            </a:lvl3pPr>
            <a:lvl4pPr marL="1202893" indent="0">
              <a:buNone/>
              <a:defRPr sz="1754"/>
            </a:lvl4pPr>
            <a:lvl5pPr marL="1603858" indent="0">
              <a:buNone/>
              <a:defRPr sz="1754"/>
            </a:lvl5pPr>
            <a:lvl6pPr marL="2004822" indent="0">
              <a:buNone/>
              <a:defRPr sz="1754"/>
            </a:lvl6pPr>
            <a:lvl7pPr marL="2405786" indent="0">
              <a:buNone/>
              <a:defRPr sz="1754"/>
            </a:lvl7pPr>
            <a:lvl8pPr marL="2806751" indent="0">
              <a:buNone/>
              <a:defRPr sz="1754"/>
            </a:lvl8pPr>
            <a:lvl9pPr marL="3207715" indent="0">
              <a:buNone/>
              <a:defRPr sz="17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403"/>
            </a:lvl1pPr>
            <a:lvl2pPr marL="400964" indent="0">
              <a:buNone/>
              <a:defRPr sz="1228"/>
            </a:lvl2pPr>
            <a:lvl3pPr marL="801929" indent="0">
              <a:buNone/>
              <a:defRPr sz="1052"/>
            </a:lvl3pPr>
            <a:lvl4pPr marL="1202893" indent="0">
              <a:buNone/>
              <a:defRPr sz="877"/>
            </a:lvl4pPr>
            <a:lvl5pPr marL="1603858" indent="0">
              <a:buNone/>
              <a:defRPr sz="877"/>
            </a:lvl5pPr>
            <a:lvl6pPr marL="2004822" indent="0">
              <a:buNone/>
              <a:defRPr sz="877"/>
            </a:lvl6pPr>
            <a:lvl7pPr marL="2405786" indent="0">
              <a:buNone/>
              <a:defRPr sz="877"/>
            </a:lvl7pPr>
            <a:lvl8pPr marL="2806751" indent="0">
              <a:buNone/>
              <a:defRPr sz="877"/>
            </a:lvl8pPr>
            <a:lvl9pPr marL="3207715" indent="0">
              <a:buNone/>
              <a:defRPr sz="87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5062" y="7006701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80FB12E3-6F75-41C0-8FD2-F7ED0FB4E94A}" type="datetimeFigureOut">
              <a:rPr lang="en-GB" smtClean="0">
                <a:solidFill>
                  <a:prstClr val="black"/>
                </a:solidFill>
              </a:rPr>
              <a:pPr/>
              <a:t>20/04/2019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41663" y="7006701"/>
            <a:ext cx="3608487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51093" y="7006701"/>
            <a:ext cx="2405658" cy="402483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D31E8EB-F65A-4D69-92C9-21AA3BC16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745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hyperlink" Target="https://creativecommons.org/licenses/by-nc-sa/4.0/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88406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4959" y="-67746"/>
            <a:ext cx="1427553" cy="62075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4187627" cy="460580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7970262" y="7244681"/>
            <a:ext cx="7396790" cy="3893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65" dirty="0">
                <a:solidFill>
                  <a:srgbClr val="002060"/>
                </a:solidFill>
                <a:latin typeface="Century Gothic" panose="020B0502020202020204" pitchFamily="34" charset="0"/>
              </a:rPr>
              <a:t>Material</a:t>
            </a:r>
            <a:r>
              <a:rPr lang="en-GB" sz="965" dirty="0">
                <a:solidFill>
                  <a:srgbClr val="002060"/>
                </a:solidFill>
                <a:latin typeface="Arial" panose="020B0604020202020204" pitchFamily="34" charset="0"/>
              </a:rPr>
              <a:t> </a:t>
            </a:r>
            <a:r>
              <a:rPr lang="en-GB" sz="965" dirty="0">
                <a:solidFill>
                  <a:srgbClr val="002060"/>
                </a:solidFill>
                <a:latin typeface="Century Gothic" panose="020B0502020202020204" pitchFamily="34" charset="0"/>
              </a:rPr>
              <a:t>licensed as </a:t>
            </a:r>
            <a:r>
              <a:rPr lang="en-GB" sz="965" b="1" u="sng" dirty="0">
                <a:solidFill>
                  <a:srgbClr val="FFFFFF"/>
                </a:solidFill>
                <a:latin typeface="Century Gothic" panose="020B0502020202020204" pitchFamily="34" charset="0"/>
                <a:hlinkClick r:id="rId16"/>
              </a:rPr>
              <a:t>CC BY-NC-SA 4.0</a:t>
            </a:r>
            <a:r>
              <a:rPr lang="en-GB" sz="965" dirty="0">
                <a:solidFill>
                  <a:prstClr val="black"/>
                </a:solidFill>
                <a:latin typeface="Century Gothic" panose="020B0502020202020204" pitchFamily="34" charset="0"/>
              </a:rPr>
              <a:t/>
            </a:r>
            <a:br>
              <a:rPr lang="en-GB" sz="965" dirty="0">
                <a:solidFill>
                  <a:prstClr val="black"/>
                </a:solidFill>
                <a:latin typeface="Century Gothic" panose="020B0502020202020204" pitchFamily="34" charset="0"/>
              </a:rPr>
            </a:br>
            <a:endParaRPr lang="en-GB" sz="965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2" y="7244678"/>
            <a:ext cx="7396790" cy="2340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21" dirty="0">
                <a:solidFill>
                  <a:srgbClr val="002060"/>
                </a:solidFill>
                <a:latin typeface="Century Gothic" panose="020B0502020202020204" pitchFamily="34" charset="0"/>
              </a:rPr>
              <a:t>Rachel Hawkes</a:t>
            </a:r>
            <a:endParaRPr lang="en-GB" sz="92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626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01929" rtl="0" eaLnBrk="1" latinLnBrk="0" hangingPunct="1">
        <a:lnSpc>
          <a:spcPct val="90000"/>
        </a:lnSpc>
        <a:spcBef>
          <a:spcPct val="0"/>
        </a:spcBef>
        <a:buNone/>
        <a:defRPr sz="3859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00482" indent="-200482" algn="l" defTabSz="801929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2456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01447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2105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002411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754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403375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1804340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205304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606269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3007233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408197" indent="-200482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1pPr>
      <a:lvl2pPr marL="400964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2pPr>
      <a:lvl3pPr marL="801929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3pPr>
      <a:lvl4pPr marL="1202893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603858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004822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405786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2806751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207715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Instructions </a:t>
            </a:r>
            <a:r>
              <a:rPr lang="en-GB" dirty="0"/>
              <a:t>for printing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GB" dirty="0"/>
              <a:t>Before printing, go to File - Export - Create pdf/</a:t>
            </a:r>
            <a:r>
              <a:rPr lang="en-GB" dirty="0" err="1"/>
              <a:t>xps</a:t>
            </a:r>
            <a:r>
              <a:rPr lang="en-GB" dirty="0"/>
              <a:t> Document and save it </a:t>
            </a:r>
            <a:r>
              <a:rPr lang="en-GB" dirty="0" smtClean="0"/>
              <a:t>as </a:t>
            </a:r>
            <a:r>
              <a:rPr lang="en-GB" dirty="0"/>
              <a:t>a pdf.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Then </a:t>
            </a:r>
            <a:r>
              <a:rPr lang="en-GB" dirty="0"/>
              <a:t>open the PDF in chrome and print from there.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This </a:t>
            </a:r>
            <a:r>
              <a:rPr lang="en-GB" dirty="0"/>
              <a:t>way you will get a small and uniform border around the slide.</a:t>
            </a:r>
          </a:p>
        </p:txBody>
      </p:sp>
    </p:spTree>
    <p:extLst>
      <p:ext uri="{BB962C8B-B14F-4D97-AF65-F5344CB8AC3E}">
        <p14:creationId xmlns:p14="http://schemas.microsoft.com/office/powerpoint/2010/main" val="42818023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-790" y="398958"/>
            <a:ext cx="10691813" cy="243143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arbeiten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2460061"/>
            <a:ext cx="10691023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to work | working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" y="3256432"/>
            <a:ext cx="1069181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arbeitet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90" y="5301643"/>
            <a:ext cx="10691023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works | working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A403766-56BE-6047-9011-F16633A40FB6}"/>
              </a:ext>
            </a:extLst>
          </p:cNvPr>
          <p:cNvSpPr txBox="1"/>
          <p:nvPr/>
        </p:nvSpPr>
        <p:spPr>
          <a:xfrm>
            <a:off x="8797914" y="6290555"/>
            <a:ext cx="2040261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(</a:t>
            </a:r>
            <a:r>
              <a:rPr lang="en-US" altLang="zh-CN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200</a:t>
            </a:r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A04A7B4-A6C5-B34F-9DD9-6A8FDE1EF092}"/>
              </a:ext>
            </a:extLst>
          </p:cNvPr>
          <p:cNvSpPr txBox="1"/>
          <p:nvPr/>
        </p:nvSpPr>
        <p:spPr>
          <a:xfrm>
            <a:off x="3973517" y="7129246"/>
            <a:ext cx="6565849" cy="32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K" sz="1543" dirty="0">
                <a:solidFill>
                  <a:schemeClr val="bg1"/>
                </a:solidFill>
                <a:latin typeface="Century Gothic" panose="020B0502020202020204" pitchFamily="34" charset="0"/>
              </a:rPr>
              <a:t>15 high-frequency prototype German verbs</a:t>
            </a:r>
            <a:endParaRPr lang="en-GB" sz="1543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546B5B83-7FCE-B44D-9871-EF1607FC58AF}"/>
              </a:ext>
            </a:extLst>
          </p:cNvPr>
          <p:cNvSpPr/>
          <p:nvPr/>
        </p:nvSpPr>
        <p:spPr>
          <a:xfrm>
            <a:off x="2645392" y="7349769"/>
            <a:ext cx="6719711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Source:</a:t>
            </a:r>
            <a:r>
              <a:rPr lang="en-HK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 Jones, R.L. &amp; </a:t>
            </a:r>
            <a:r>
              <a:rPr lang="en-HK" sz="800" i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Tschirner</a:t>
            </a:r>
            <a:r>
              <a:rPr lang="en-HK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, E. (2006). A frequency dictionary of German: core vocabulary for learners. Routledge.</a:t>
            </a:r>
            <a:endParaRPr lang="en-GB" sz="800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0EE084F-888F-4641-ABD4-B56A02E76048}"/>
              </a:ext>
            </a:extLst>
          </p:cNvPr>
          <p:cNvSpPr txBox="1"/>
          <p:nvPr/>
        </p:nvSpPr>
        <p:spPr>
          <a:xfrm>
            <a:off x="-218452" y="-20387"/>
            <a:ext cx="2958065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5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Verb </a:t>
            </a:r>
            <a:r>
              <a:rPr lang="en-US" altLang="zh-CN" sz="485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9</a:t>
            </a:r>
            <a:endParaRPr lang="en-GB" sz="485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504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-2695" y="702215"/>
            <a:ext cx="10691812" cy="204671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27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schwimmen</a:t>
            </a:r>
            <a:endParaRPr lang="en-GB" sz="127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2432338"/>
            <a:ext cx="10694508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to swim | swimming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-5390" y="3567368"/>
            <a:ext cx="10694507" cy="204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7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schwimmt</a:t>
            </a:r>
            <a:endParaRPr lang="en-GB" sz="127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96" y="5301643"/>
            <a:ext cx="10689117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swims | is swimming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A403766-56BE-6047-9011-F16633A40FB6}"/>
              </a:ext>
            </a:extLst>
          </p:cNvPr>
          <p:cNvSpPr txBox="1"/>
          <p:nvPr/>
        </p:nvSpPr>
        <p:spPr>
          <a:xfrm>
            <a:off x="8648856" y="6286346"/>
            <a:ext cx="2040261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(183</a:t>
            </a:r>
            <a:r>
              <a:rPr lang="en-US" altLang="zh-CN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2</a:t>
            </a:r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A04A7B4-A6C5-B34F-9DD9-6A8FDE1EF092}"/>
              </a:ext>
            </a:extLst>
          </p:cNvPr>
          <p:cNvSpPr txBox="1"/>
          <p:nvPr/>
        </p:nvSpPr>
        <p:spPr>
          <a:xfrm>
            <a:off x="3973517" y="7129246"/>
            <a:ext cx="6565849" cy="32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K" sz="1543" dirty="0">
                <a:solidFill>
                  <a:schemeClr val="bg1"/>
                </a:solidFill>
                <a:latin typeface="Century Gothic" panose="020B0502020202020204" pitchFamily="34" charset="0"/>
              </a:rPr>
              <a:t>15 high-frequency prototype German verbs</a:t>
            </a:r>
            <a:endParaRPr lang="en-GB" sz="1543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546B5B83-7FCE-B44D-9871-EF1607FC58AF}"/>
              </a:ext>
            </a:extLst>
          </p:cNvPr>
          <p:cNvSpPr/>
          <p:nvPr/>
        </p:nvSpPr>
        <p:spPr>
          <a:xfrm>
            <a:off x="2645392" y="7349769"/>
            <a:ext cx="6719711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Source:</a:t>
            </a:r>
            <a:r>
              <a:rPr lang="en-HK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 Jones, R.L. &amp; </a:t>
            </a:r>
            <a:r>
              <a:rPr lang="en-HK" sz="800" i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Tschirner</a:t>
            </a:r>
            <a:r>
              <a:rPr lang="en-HK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, E. (2006). A frequency dictionary of German: core vocabulary for learners. Routledge.</a:t>
            </a:r>
            <a:endParaRPr lang="en-GB" sz="800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0EE084F-888F-4641-ABD4-B56A02E76048}"/>
              </a:ext>
            </a:extLst>
          </p:cNvPr>
          <p:cNvSpPr txBox="1"/>
          <p:nvPr/>
        </p:nvSpPr>
        <p:spPr>
          <a:xfrm>
            <a:off x="-120597" y="-13449"/>
            <a:ext cx="3127747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5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Verb </a:t>
            </a:r>
            <a:r>
              <a:rPr lang="en-GB" sz="485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1</a:t>
            </a:r>
            <a:r>
              <a:rPr lang="en-US" altLang="zh-CN" sz="485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0</a:t>
            </a:r>
            <a:endParaRPr lang="en-GB" sz="485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193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400491"/>
            <a:ext cx="10691813" cy="243143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tanzen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1" y="2416427"/>
            <a:ext cx="10691813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to dance | dancing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" y="3285707"/>
            <a:ext cx="1069181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tanzt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" y="5339926"/>
            <a:ext cx="10691812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dances | is dancing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A403766-56BE-6047-9011-F16633A40FB6}"/>
              </a:ext>
            </a:extLst>
          </p:cNvPr>
          <p:cNvSpPr txBox="1"/>
          <p:nvPr/>
        </p:nvSpPr>
        <p:spPr>
          <a:xfrm>
            <a:off x="8651551" y="6302464"/>
            <a:ext cx="2040261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(</a:t>
            </a:r>
            <a:r>
              <a:rPr lang="en-US" altLang="zh-CN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2011</a:t>
            </a:r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A04A7B4-A6C5-B34F-9DD9-6A8FDE1EF092}"/>
              </a:ext>
            </a:extLst>
          </p:cNvPr>
          <p:cNvSpPr txBox="1"/>
          <p:nvPr/>
        </p:nvSpPr>
        <p:spPr>
          <a:xfrm>
            <a:off x="3973517" y="7129246"/>
            <a:ext cx="6565849" cy="32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K" sz="1543" dirty="0">
                <a:solidFill>
                  <a:schemeClr val="bg1"/>
                </a:solidFill>
                <a:latin typeface="Century Gothic" panose="020B0502020202020204" pitchFamily="34" charset="0"/>
              </a:rPr>
              <a:t>15 high-frequency prototype German verbs</a:t>
            </a:r>
            <a:endParaRPr lang="en-GB" sz="1543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546B5B83-7FCE-B44D-9871-EF1607FC58AF}"/>
              </a:ext>
            </a:extLst>
          </p:cNvPr>
          <p:cNvSpPr/>
          <p:nvPr/>
        </p:nvSpPr>
        <p:spPr>
          <a:xfrm>
            <a:off x="2645392" y="7349769"/>
            <a:ext cx="6719711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Source:</a:t>
            </a:r>
            <a:r>
              <a:rPr lang="en-HK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 Jones, R.L. &amp; </a:t>
            </a:r>
            <a:r>
              <a:rPr lang="en-HK" sz="800" i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Tschirner</a:t>
            </a:r>
            <a:r>
              <a:rPr lang="en-HK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, E. (2006). A frequency dictionary of German: core vocabulary for learners. Routledge.</a:t>
            </a:r>
            <a:endParaRPr lang="en-GB" sz="800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0EE084F-888F-4641-ABD4-B56A02E76048}"/>
              </a:ext>
            </a:extLst>
          </p:cNvPr>
          <p:cNvSpPr txBox="1"/>
          <p:nvPr/>
        </p:nvSpPr>
        <p:spPr>
          <a:xfrm>
            <a:off x="-226244" y="-18854"/>
            <a:ext cx="3337089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5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Verb </a:t>
            </a:r>
            <a:r>
              <a:rPr lang="en-GB" sz="485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1</a:t>
            </a:r>
            <a:r>
              <a:rPr lang="en-US" altLang="zh-CN" sz="485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1</a:t>
            </a:r>
            <a:endParaRPr lang="en-GB" sz="485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280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-788" y="382533"/>
            <a:ext cx="10691812" cy="243143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laufen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90" y="2420347"/>
            <a:ext cx="10691023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to run | running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3282304"/>
            <a:ext cx="10691024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läuft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5301643"/>
            <a:ext cx="10691024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runs | is running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A403766-56BE-6047-9011-F16633A40FB6}"/>
              </a:ext>
            </a:extLst>
          </p:cNvPr>
          <p:cNvSpPr txBox="1"/>
          <p:nvPr/>
        </p:nvSpPr>
        <p:spPr>
          <a:xfrm>
            <a:off x="8807341" y="6290555"/>
            <a:ext cx="2040261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(</a:t>
            </a:r>
            <a:r>
              <a:rPr lang="en-US" altLang="zh-CN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248</a:t>
            </a:r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A04A7B4-A6C5-B34F-9DD9-6A8FDE1EF092}"/>
              </a:ext>
            </a:extLst>
          </p:cNvPr>
          <p:cNvSpPr txBox="1"/>
          <p:nvPr/>
        </p:nvSpPr>
        <p:spPr>
          <a:xfrm>
            <a:off x="3973517" y="7129246"/>
            <a:ext cx="6565849" cy="32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K" sz="1543" dirty="0">
                <a:solidFill>
                  <a:schemeClr val="bg1"/>
                </a:solidFill>
                <a:latin typeface="Century Gothic" panose="020B0502020202020204" pitchFamily="34" charset="0"/>
              </a:rPr>
              <a:t>15 high-frequency prototype German verbs</a:t>
            </a:r>
            <a:endParaRPr lang="en-GB" sz="1543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546B5B83-7FCE-B44D-9871-EF1607FC58AF}"/>
              </a:ext>
            </a:extLst>
          </p:cNvPr>
          <p:cNvSpPr/>
          <p:nvPr/>
        </p:nvSpPr>
        <p:spPr>
          <a:xfrm>
            <a:off x="2645392" y="7349769"/>
            <a:ext cx="6719711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Source:</a:t>
            </a:r>
            <a:r>
              <a:rPr lang="en-HK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 Jones, R.L. &amp; </a:t>
            </a:r>
            <a:r>
              <a:rPr lang="en-HK" sz="800" i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Tschirner</a:t>
            </a:r>
            <a:r>
              <a:rPr lang="en-HK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, E. (2006). A frequency dictionary of German: core vocabulary for learners. Routledge.</a:t>
            </a:r>
            <a:endParaRPr lang="en-GB" sz="800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0EE084F-888F-4641-ABD4-B56A02E76048}"/>
              </a:ext>
            </a:extLst>
          </p:cNvPr>
          <p:cNvSpPr txBox="1"/>
          <p:nvPr/>
        </p:nvSpPr>
        <p:spPr>
          <a:xfrm>
            <a:off x="-306096" y="-16430"/>
            <a:ext cx="3500225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5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Verb </a:t>
            </a:r>
            <a:r>
              <a:rPr lang="en-GB" sz="485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1</a:t>
            </a:r>
            <a:r>
              <a:rPr lang="en-US" altLang="zh-CN" sz="485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2</a:t>
            </a:r>
            <a:endParaRPr lang="en-GB" sz="485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92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-236" y="383106"/>
            <a:ext cx="10691812" cy="243143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fahren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2439283"/>
            <a:ext cx="10691813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HK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to drive, ride | driving, riding</a:t>
            </a:r>
            <a:endParaRPr lang="en-GB" sz="4800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" y="3248163"/>
            <a:ext cx="1069181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fährt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A04A7B4-A6C5-B34F-9DD9-6A8FDE1EF092}"/>
              </a:ext>
            </a:extLst>
          </p:cNvPr>
          <p:cNvSpPr txBox="1"/>
          <p:nvPr/>
        </p:nvSpPr>
        <p:spPr>
          <a:xfrm>
            <a:off x="3973517" y="7129246"/>
            <a:ext cx="6565849" cy="32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K" sz="1543" dirty="0">
                <a:solidFill>
                  <a:schemeClr val="bg1"/>
                </a:solidFill>
                <a:latin typeface="Century Gothic" panose="020B0502020202020204" pitchFamily="34" charset="0"/>
              </a:rPr>
              <a:t>15 high-frequency prototype German verbs</a:t>
            </a:r>
            <a:endParaRPr lang="en-GB" sz="1543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546B5B83-7FCE-B44D-9871-EF1607FC58AF}"/>
              </a:ext>
            </a:extLst>
          </p:cNvPr>
          <p:cNvSpPr/>
          <p:nvPr/>
        </p:nvSpPr>
        <p:spPr>
          <a:xfrm>
            <a:off x="2645392" y="7349769"/>
            <a:ext cx="6719711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Source:</a:t>
            </a:r>
            <a:r>
              <a:rPr lang="en-HK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 Jones, R.L. &amp; </a:t>
            </a:r>
            <a:r>
              <a:rPr lang="en-HK" sz="800" i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Tschirner</a:t>
            </a:r>
            <a:r>
              <a:rPr lang="en-HK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, E. (2006). A frequency dictionary of German: core vocabulary for learners. Routledge.</a:t>
            </a:r>
            <a:endParaRPr lang="en-GB" sz="800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0EE084F-888F-4641-ABD4-B56A02E76048}"/>
              </a:ext>
            </a:extLst>
          </p:cNvPr>
          <p:cNvSpPr txBox="1"/>
          <p:nvPr/>
        </p:nvSpPr>
        <p:spPr>
          <a:xfrm>
            <a:off x="-318559" y="-22453"/>
            <a:ext cx="3500225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5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Verb </a:t>
            </a:r>
            <a:r>
              <a:rPr lang="en-GB" sz="485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1</a:t>
            </a:r>
            <a:r>
              <a:rPr lang="en-US" altLang="zh-CN" sz="485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3</a:t>
            </a:r>
            <a:endParaRPr lang="en-GB" sz="485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5326457"/>
            <a:ext cx="10691813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HK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drives, rides | is driving, is riding</a:t>
            </a:r>
            <a:endParaRPr lang="en-GB" sz="4800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A403766-56BE-6047-9011-F16633A40FB6}"/>
              </a:ext>
            </a:extLst>
          </p:cNvPr>
          <p:cNvSpPr txBox="1"/>
          <p:nvPr/>
        </p:nvSpPr>
        <p:spPr>
          <a:xfrm>
            <a:off x="9000241" y="6290555"/>
            <a:ext cx="1776176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(</a:t>
            </a:r>
            <a:r>
              <a:rPr lang="en-US" altLang="zh-CN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169</a:t>
            </a:r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3175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403106"/>
            <a:ext cx="10691813" cy="243143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tragen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2532922"/>
            <a:ext cx="106918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HK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to wear, carry | wearing, carrying</a:t>
            </a:r>
            <a:endParaRPr lang="en-GB" sz="4800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3283738"/>
            <a:ext cx="1069181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trägt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" y="5463452"/>
            <a:ext cx="106918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HK" sz="4400" dirty="0">
                <a:solidFill>
                  <a:schemeClr val="accent2"/>
                </a:solidFill>
                <a:latin typeface="Century Gothic" panose="020B0502020202020204" pitchFamily="34" charset="0"/>
              </a:rPr>
              <a:t>wears, carries | is wearing, is carrying</a:t>
            </a:r>
            <a:endParaRPr lang="en-GB" sz="4400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A403766-56BE-6047-9011-F16633A40FB6}"/>
              </a:ext>
            </a:extLst>
          </p:cNvPr>
          <p:cNvSpPr txBox="1"/>
          <p:nvPr/>
        </p:nvSpPr>
        <p:spPr>
          <a:xfrm>
            <a:off x="9018620" y="6371816"/>
            <a:ext cx="16731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(</a:t>
            </a:r>
            <a:r>
              <a:rPr lang="en-US" altLang="zh-CN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308</a:t>
            </a:r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A04A7B4-A6C5-B34F-9DD9-6A8FDE1EF092}"/>
              </a:ext>
            </a:extLst>
          </p:cNvPr>
          <p:cNvSpPr txBox="1"/>
          <p:nvPr/>
        </p:nvSpPr>
        <p:spPr>
          <a:xfrm>
            <a:off x="3973517" y="7129246"/>
            <a:ext cx="6565849" cy="32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K" sz="1543" dirty="0">
                <a:solidFill>
                  <a:schemeClr val="bg1"/>
                </a:solidFill>
                <a:latin typeface="Century Gothic" panose="020B0502020202020204" pitchFamily="34" charset="0"/>
              </a:rPr>
              <a:t>15 high-frequency prototype German verbs</a:t>
            </a:r>
            <a:endParaRPr lang="en-GB" sz="1543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546B5B83-7FCE-B44D-9871-EF1607FC58AF}"/>
              </a:ext>
            </a:extLst>
          </p:cNvPr>
          <p:cNvSpPr/>
          <p:nvPr/>
        </p:nvSpPr>
        <p:spPr>
          <a:xfrm>
            <a:off x="2645392" y="7349769"/>
            <a:ext cx="6719711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Source:</a:t>
            </a:r>
            <a:r>
              <a:rPr lang="en-HK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 Jones, R.L. &amp; </a:t>
            </a:r>
            <a:r>
              <a:rPr lang="en-HK" sz="800" i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Tschirner</a:t>
            </a:r>
            <a:r>
              <a:rPr lang="en-HK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, E. (2006). A frequency dictionary of German: core vocabulary for learners. Routledge.</a:t>
            </a:r>
            <a:endParaRPr lang="en-GB" sz="800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0EE084F-888F-4641-ABD4-B56A02E76048}"/>
              </a:ext>
            </a:extLst>
          </p:cNvPr>
          <p:cNvSpPr txBox="1"/>
          <p:nvPr/>
        </p:nvSpPr>
        <p:spPr>
          <a:xfrm>
            <a:off x="-450535" y="-16239"/>
            <a:ext cx="3759343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5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Verb </a:t>
            </a:r>
            <a:r>
              <a:rPr lang="en-GB" sz="485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1</a:t>
            </a:r>
            <a:r>
              <a:rPr lang="en-US" altLang="zh-CN" sz="485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4</a:t>
            </a:r>
            <a:endParaRPr lang="en-GB" sz="485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890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" y="378498"/>
            <a:ext cx="10691812" cy="243143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zeigen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" y="2614957"/>
            <a:ext cx="106918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to show | showing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" y="3283303"/>
            <a:ext cx="1069181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zeigt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" y="5508191"/>
            <a:ext cx="106918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shows | is showing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A403766-56BE-6047-9011-F16633A40FB6}"/>
              </a:ext>
            </a:extLst>
          </p:cNvPr>
          <p:cNvSpPr txBox="1"/>
          <p:nvPr/>
        </p:nvSpPr>
        <p:spPr>
          <a:xfrm>
            <a:off x="8779061" y="6298249"/>
            <a:ext cx="20402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(</a:t>
            </a:r>
            <a:r>
              <a:rPr lang="en-US" altLang="zh-CN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154</a:t>
            </a:r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A04A7B4-A6C5-B34F-9DD9-6A8FDE1EF092}"/>
              </a:ext>
            </a:extLst>
          </p:cNvPr>
          <p:cNvSpPr txBox="1"/>
          <p:nvPr/>
        </p:nvSpPr>
        <p:spPr>
          <a:xfrm>
            <a:off x="3973517" y="7129246"/>
            <a:ext cx="6565849" cy="32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K" sz="1543" dirty="0">
                <a:solidFill>
                  <a:schemeClr val="bg1"/>
                </a:solidFill>
                <a:latin typeface="Century Gothic" panose="020B0502020202020204" pitchFamily="34" charset="0"/>
              </a:rPr>
              <a:t>15 high-frequency prototype German verbs</a:t>
            </a:r>
            <a:endParaRPr lang="en-GB" sz="1543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546B5B83-7FCE-B44D-9871-EF1607FC58AF}"/>
              </a:ext>
            </a:extLst>
          </p:cNvPr>
          <p:cNvSpPr/>
          <p:nvPr/>
        </p:nvSpPr>
        <p:spPr>
          <a:xfrm>
            <a:off x="2645392" y="7349769"/>
            <a:ext cx="6719711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Source:</a:t>
            </a:r>
            <a:r>
              <a:rPr lang="en-HK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 Jones, R.L. &amp; </a:t>
            </a:r>
            <a:r>
              <a:rPr lang="en-HK" sz="800" i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Tschirner</a:t>
            </a:r>
            <a:r>
              <a:rPr lang="en-HK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, E. (2006). A frequency dictionary of German: core vocabulary for learners. Routledge.</a:t>
            </a:r>
            <a:endParaRPr lang="en-GB" sz="800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0EE084F-888F-4641-ABD4-B56A02E76048}"/>
              </a:ext>
            </a:extLst>
          </p:cNvPr>
          <p:cNvSpPr txBox="1"/>
          <p:nvPr/>
        </p:nvSpPr>
        <p:spPr>
          <a:xfrm>
            <a:off x="-204818" y="-22962"/>
            <a:ext cx="3306856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5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Verb </a:t>
            </a:r>
            <a:r>
              <a:rPr lang="en-GB" sz="485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1</a:t>
            </a:r>
            <a:r>
              <a:rPr lang="en-US" altLang="zh-CN" sz="485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5</a:t>
            </a:r>
            <a:endParaRPr lang="en-GB" sz="485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072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458328"/>
            <a:ext cx="10691813" cy="243143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spielen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2597053"/>
            <a:ext cx="106918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to play | playing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3293242"/>
            <a:ext cx="10691813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spielt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5388136"/>
            <a:ext cx="106918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plays | is playing</a:t>
            </a:r>
            <a:endParaRPr lang="en-GB" sz="4800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A403766-56BE-6047-9011-F16633A40FB6}"/>
              </a:ext>
            </a:extLst>
          </p:cNvPr>
          <p:cNvSpPr txBox="1"/>
          <p:nvPr/>
        </p:nvSpPr>
        <p:spPr>
          <a:xfrm>
            <a:off x="8779061" y="6290555"/>
            <a:ext cx="2040261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(1</a:t>
            </a:r>
            <a:r>
              <a:rPr lang="en-US" altLang="zh-CN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97</a:t>
            </a:r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A04A7B4-A6C5-B34F-9DD9-6A8FDE1EF092}"/>
              </a:ext>
            </a:extLst>
          </p:cNvPr>
          <p:cNvSpPr txBox="1"/>
          <p:nvPr/>
        </p:nvSpPr>
        <p:spPr>
          <a:xfrm>
            <a:off x="3973517" y="7129246"/>
            <a:ext cx="6565849" cy="32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K" sz="1543" dirty="0">
                <a:solidFill>
                  <a:schemeClr val="bg1"/>
                </a:solidFill>
                <a:latin typeface="Century Gothic" panose="020B0502020202020204" pitchFamily="34" charset="0"/>
              </a:rPr>
              <a:t>15 high-frequency prototype German verbs</a:t>
            </a:r>
            <a:endParaRPr lang="en-GB" sz="1543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546B5B83-7FCE-B44D-9871-EF1607FC58AF}"/>
              </a:ext>
            </a:extLst>
          </p:cNvPr>
          <p:cNvSpPr/>
          <p:nvPr/>
        </p:nvSpPr>
        <p:spPr>
          <a:xfrm>
            <a:off x="2645392" y="7349769"/>
            <a:ext cx="6719711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Source:</a:t>
            </a:r>
            <a:r>
              <a:rPr lang="en-HK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 Jones, R.L. &amp; </a:t>
            </a:r>
            <a:r>
              <a:rPr lang="en-HK" sz="800" i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Tschirner</a:t>
            </a:r>
            <a:r>
              <a:rPr lang="en-HK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, E. (2006). A frequency dictionary of German: core vocabulary for learners. Routledge.</a:t>
            </a:r>
            <a:endParaRPr lang="en-GB" sz="800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0EE084F-888F-4641-ABD4-B56A02E76048}"/>
              </a:ext>
            </a:extLst>
          </p:cNvPr>
          <p:cNvSpPr txBox="1"/>
          <p:nvPr/>
        </p:nvSpPr>
        <p:spPr>
          <a:xfrm>
            <a:off x="-264402" y="-7013"/>
            <a:ext cx="3071186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5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Verb </a:t>
            </a:r>
            <a:r>
              <a:rPr lang="en-GB" sz="485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1</a:t>
            </a:r>
            <a:endParaRPr lang="en-GB" sz="485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110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" y="3555466"/>
            <a:ext cx="10691810" cy="204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7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schreibt</a:t>
            </a:r>
            <a:endParaRPr lang="en-GB" sz="127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5301643"/>
            <a:ext cx="10691811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writes | is writing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A403766-56BE-6047-9011-F16633A40FB6}"/>
              </a:ext>
            </a:extLst>
          </p:cNvPr>
          <p:cNvSpPr txBox="1"/>
          <p:nvPr/>
        </p:nvSpPr>
        <p:spPr>
          <a:xfrm>
            <a:off x="8797915" y="6305199"/>
            <a:ext cx="2040261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(</a:t>
            </a:r>
            <a:r>
              <a:rPr lang="en-US" altLang="zh-CN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245</a:t>
            </a:r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A04A7B4-A6C5-B34F-9DD9-6A8FDE1EF092}"/>
              </a:ext>
            </a:extLst>
          </p:cNvPr>
          <p:cNvSpPr txBox="1"/>
          <p:nvPr/>
        </p:nvSpPr>
        <p:spPr>
          <a:xfrm>
            <a:off x="3973517" y="7129246"/>
            <a:ext cx="6565849" cy="32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K" sz="1543" dirty="0">
                <a:solidFill>
                  <a:schemeClr val="bg1"/>
                </a:solidFill>
                <a:latin typeface="Century Gothic" panose="020B0502020202020204" pitchFamily="34" charset="0"/>
              </a:rPr>
              <a:t>15 high-frequency prototype German verbs</a:t>
            </a:r>
            <a:endParaRPr lang="en-GB" sz="1543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546B5B83-7FCE-B44D-9871-EF1607FC58AF}"/>
              </a:ext>
            </a:extLst>
          </p:cNvPr>
          <p:cNvSpPr/>
          <p:nvPr/>
        </p:nvSpPr>
        <p:spPr>
          <a:xfrm>
            <a:off x="2645392" y="7349769"/>
            <a:ext cx="6719711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Source:</a:t>
            </a:r>
            <a:r>
              <a:rPr lang="en-HK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 Jones, R.L. &amp; </a:t>
            </a:r>
            <a:r>
              <a:rPr lang="en-HK" sz="800" i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Tschirner</a:t>
            </a:r>
            <a:r>
              <a:rPr lang="en-HK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, E. (2006). A frequency dictionary of German: core vocabulary for learners. Routledge.</a:t>
            </a:r>
            <a:endParaRPr lang="en-GB" sz="800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0EE084F-888F-4641-ABD4-B56A02E76048}"/>
              </a:ext>
            </a:extLst>
          </p:cNvPr>
          <p:cNvSpPr txBox="1"/>
          <p:nvPr/>
        </p:nvSpPr>
        <p:spPr>
          <a:xfrm>
            <a:off x="-45182" y="-29026"/>
            <a:ext cx="2590419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5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Verb </a:t>
            </a:r>
            <a:r>
              <a:rPr lang="en-US" altLang="zh-CN" sz="485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2</a:t>
            </a:r>
            <a:endParaRPr lang="en-GB" sz="485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1" y="691344"/>
            <a:ext cx="10691812" cy="204671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27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schreiben</a:t>
            </a:r>
            <a:endParaRPr lang="en-GB" sz="127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2401517"/>
            <a:ext cx="10691813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to write | writing</a:t>
            </a:r>
          </a:p>
        </p:txBody>
      </p:sp>
    </p:spTree>
    <p:extLst>
      <p:ext uri="{BB962C8B-B14F-4D97-AF65-F5344CB8AC3E}">
        <p14:creationId xmlns:p14="http://schemas.microsoft.com/office/powerpoint/2010/main" val="977397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" y="417259"/>
            <a:ext cx="10691812" cy="243143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hören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2473981"/>
            <a:ext cx="10691813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HK" sz="4400" dirty="0">
                <a:solidFill>
                  <a:schemeClr val="accent2"/>
                </a:solidFill>
                <a:latin typeface="Century Gothic" panose="020B0502020202020204" pitchFamily="34" charset="0"/>
              </a:rPr>
              <a:t>to listen to, hear | listening to, hearing</a:t>
            </a:r>
            <a:endParaRPr lang="en-GB" sz="4400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" y="3306477"/>
            <a:ext cx="1069181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hört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5353191"/>
            <a:ext cx="10691813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HK" sz="4400" dirty="0">
                <a:solidFill>
                  <a:schemeClr val="accent2"/>
                </a:solidFill>
                <a:latin typeface="Century Gothic" panose="020B0502020202020204" pitchFamily="34" charset="0"/>
              </a:rPr>
              <a:t>listens to, hears | is listening to, hearing</a:t>
            </a:r>
            <a:endParaRPr lang="en-GB" sz="4400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A403766-56BE-6047-9011-F16633A40FB6}"/>
              </a:ext>
            </a:extLst>
          </p:cNvPr>
          <p:cNvSpPr txBox="1"/>
          <p:nvPr/>
        </p:nvSpPr>
        <p:spPr>
          <a:xfrm>
            <a:off x="8651552" y="6254078"/>
            <a:ext cx="2040261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(</a:t>
            </a:r>
            <a:r>
              <a:rPr lang="en-US" altLang="zh-CN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1553</a:t>
            </a:r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A04A7B4-A6C5-B34F-9DD9-6A8FDE1EF092}"/>
              </a:ext>
            </a:extLst>
          </p:cNvPr>
          <p:cNvSpPr txBox="1"/>
          <p:nvPr/>
        </p:nvSpPr>
        <p:spPr>
          <a:xfrm>
            <a:off x="3973517" y="7129246"/>
            <a:ext cx="6565849" cy="32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K" sz="1543" dirty="0">
                <a:solidFill>
                  <a:schemeClr val="bg1"/>
                </a:solidFill>
                <a:latin typeface="Century Gothic" panose="020B0502020202020204" pitchFamily="34" charset="0"/>
              </a:rPr>
              <a:t>15 high-frequency prototype German verbs</a:t>
            </a:r>
            <a:endParaRPr lang="en-GB" sz="1543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546B5B83-7FCE-B44D-9871-EF1607FC58AF}"/>
              </a:ext>
            </a:extLst>
          </p:cNvPr>
          <p:cNvSpPr/>
          <p:nvPr/>
        </p:nvSpPr>
        <p:spPr>
          <a:xfrm>
            <a:off x="2645392" y="7349769"/>
            <a:ext cx="6719711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Source:</a:t>
            </a:r>
            <a:r>
              <a:rPr lang="en-HK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 Jones, R.L. &amp; </a:t>
            </a:r>
            <a:r>
              <a:rPr lang="en-HK" sz="800" i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Tschirner</a:t>
            </a:r>
            <a:r>
              <a:rPr lang="en-HK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, E. (2006). A frequency dictionary of German: core vocabulary for learners. Routledge.</a:t>
            </a:r>
            <a:endParaRPr lang="en-GB" sz="800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0EE084F-888F-4641-ABD4-B56A02E76048}"/>
              </a:ext>
            </a:extLst>
          </p:cNvPr>
          <p:cNvSpPr txBox="1"/>
          <p:nvPr/>
        </p:nvSpPr>
        <p:spPr>
          <a:xfrm>
            <a:off x="-86430" y="-18854"/>
            <a:ext cx="2703541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5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Verb </a:t>
            </a:r>
            <a:r>
              <a:rPr lang="en-US" altLang="zh-CN" sz="485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3</a:t>
            </a:r>
            <a:endParaRPr lang="en-GB" sz="485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06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-2" y="400491"/>
            <a:ext cx="10691813" cy="243143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sprechen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" y="2503468"/>
            <a:ext cx="106918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to speak | speaking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" y="3440662"/>
            <a:ext cx="1069181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spricht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2" y="5616247"/>
            <a:ext cx="106918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speaks | is speaking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A403766-56BE-6047-9011-F16633A40FB6}"/>
              </a:ext>
            </a:extLst>
          </p:cNvPr>
          <p:cNvSpPr txBox="1"/>
          <p:nvPr/>
        </p:nvSpPr>
        <p:spPr>
          <a:xfrm>
            <a:off x="8779061" y="6290555"/>
            <a:ext cx="2040261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(1</a:t>
            </a:r>
            <a:r>
              <a:rPr lang="en-US" altLang="zh-CN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57</a:t>
            </a:r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A04A7B4-A6C5-B34F-9DD9-6A8FDE1EF092}"/>
              </a:ext>
            </a:extLst>
          </p:cNvPr>
          <p:cNvSpPr txBox="1"/>
          <p:nvPr/>
        </p:nvSpPr>
        <p:spPr>
          <a:xfrm>
            <a:off x="3973517" y="7129246"/>
            <a:ext cx="6565849" cy="32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K" sz="1543" dirty="0">
                <a:solidFill>
                  <a:schemeClr val="bg1"/>
                </a:solidFill>
                <a:latin typeface="Century Gothic" panose="020B0502020202020204" pitchFamily="34" charset="0"/>
              </a:rPr>
              <a:t>15 high-frequency prototype German verbs</a:t>
            </a:r>
            <a:endParaRPr lang="en-GB" sz="1543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546B5B83-7FCE-B44D-9871-EF1607FC58AF}"/>
              </a:ext>
            </a:extLst>
          </p:cNvPr>
          <p:cNvSpPr/>
          <p:nvPr/>
        </p:nvSpPr>
        <p:spPr>
          <a:xfrm>
            <a:off x="2645392" y="7349769"/>
            <a:ext cx="6719711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Source:</a:t>
            </a:r>
            <a:r>
              <a:rPr lang="en-HK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 Jones, R.L. &amp; </a:t>
            </a:r>
            <a:r>
              <a:rPr lang="en-HK" sz="800" i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Tschirner</a:t>
            </a:r>
            <a:r>
              <a:rPr lang="en-HK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, E. (2006). A frequency dictionary of German: core vocabulary for learners. Routledge.</a:t>
            </a:r>
            <a:endParaRPr lang="en-GB" sz="800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0EE084F-888F-4641-ABD4-B56A02E76048}"/>
              </a:ext>
            </a:extLst>
          </p:cNvPr>
          <p:cNvSpPr txBox="1"/>
          <p:nvPr/>
        </p:nvSpPr>
        <p:spPr>
          <a:xfrm>
            <a:off x="-136448" y="-18854"/>
            <a:ext cx="2788382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5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Verb </a:t>
            </a:r>
            <a:r>
              <a:rPr lang="en-US" altLang="zh-CN" sz="485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4</a:t>
            </a:r>
            <a:endParaRPr lang="en-GB" sz="485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034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395776"/>
            <a:ext cx="10691813" cy="243143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lesen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2417144"/>
            <a:ext cx="10691813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to read | reading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3280275"/>
            <a:ext cx="10691813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liest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5296211"/>
            <a:ext cx="10691813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reads | is reading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A403766-56BE-6047-9011-F16633A40FB6}"/>
              </a:ext>
            </a:extLst>
          </p:cNvPr>
          <p:cNvSpPr txBox="1"/>
          <p:nvPr/>
        </p:nvSpPr>
        <p:spPr>
          <a:xfrm>
            <a:off x="8807342" y="6290033"/>
            <a:ext cx="2040261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(</a:t>
            </a:r>
            <a:r>
              <a:rPr lang="en-US" altLang="zh-CN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323</a:t>
            </a:r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A04A7B4-A6C5-B34F-9DD9-6A8FDE1EF092}"/>
              </a:ext>
            </a:extLst>
          </p:cNvPr>
          <p:cNvSpPr txBox="1"/>
          <p:nvPr/>
        </p:nvSpPr>
        <p:spPr>
          <a:xfrm>
            <a:off x="3973517" y="7129246"/>
            <a:ext cx="6565849" cy="32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K" sz="1543" dirty="0">
                <a:solidFill>
                  <a:schemeClr val="bg1"/>
                </a:solidFill>
                <a:latin typeface="Century Gothic" panose="020B0502020202020204" pitchFamily="34" charset="0"/>
              </a:rPr>
              <a:t>15 high-frequency prototype German verbs</a:t>
            </a:r>
            <a:endParaRPr lang="en-GB" sz="1543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546B5B83-7FCE-B44D-9871-EF1607FC58AF}"/>
              </a:ext>
            </a:extLst>
          </p:cNvPr>
          <p:cNvSpPr/>
          <p:nvPr/>
        </p:nvSpPr>
        <p:spPr>
          <a:xfrm>
            <a:off x="2645392" y="7349769"/>
            <a:ext cx="6719711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Source:</a:t>
            </a:r>
            <a:r>
              <a:rPr lang="en-HK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 Jones, R.L. &amp; </a:t>
            </a:r>
            <a:r>
              <a:rPr lang="en-HK" sz="800" i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Tschirner</a:t>
            </a:r>
            <a:r>
              <a:rPr lang="en-HK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, E. (2006). A frequency dictionary of German: core vocabulary for learners. Routledge.</a:t>
            </a:r>
            <a:endParaRPr lang="en-GB" sz="800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0EE084F-888F-4641-ABD4-B56A02E76048}"/>
              </a:ext>
            </a:extLst>
          </p:cNvPr>
          <p:cNvSpPr txBox="1"/>
          <p:nvPr/>
        </p:nvSpPr>
        <p:spPr>
          <a:xfrm>
            <a:off x="-217268" y="-25154"/>
            <a:ext cx="3033479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5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Verb </a:t>
            </a:r>
            <a:r>
              <a:rPr lang="en-US" altLang="zh-CN" sz="485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5</a:t>
            </a:r>
            <a:endParaRPr lang="en-GB" sz="485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137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-29071" y="400491"/>
            <a:ext cx="10691813" cy="243143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trinken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2433456"/>
            <a:ext cx="10691813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to drink | drinking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" y="3301059"/>
            <a:ext cx="1069181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trinkt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1" y="5316995"/>
            <a:ext cx="10691813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drinks | is drinking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A403766-56BE-6047-9011-F16633A40FB6}"/>
              </a:ext>
            </a:extLst>
          </p:cNvPr>
          <p:cNvSpPr txBox="1"/>
          <p:nvPr/>
        </p:nvSpPr>
        <p:spPr>
          <a:xfrm>
            <a:off x="8797914" y="6254078"/>
            <a:ext cx="2040261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(</a:t>
            </a:r>
            <a:r>
              <a:rPr lang="en-US" altLang="zh-CN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608</a:t>
            </a:r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A04A7B4-A6C5-B34F-9DD9-6A8FDE1EF092}"/>
              </a:ext>
            </a:extLst>
          </p:cNvPr>
          <p:cNvSpPr txBox="1"/>
          <p:nvPr/>
        </p:nvSpPr>
        <p:spPr>
          <a:xfrm>
            <a:off x="3973517" y="7129246"/>
            <a:ext cx="6565849" cy="32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K" sz="1543" dirty="0">
                <a:solidFill>
                  <a:schemeClr val="bg1"/>
                </a:solidFill>
                <a:latin typeface="Century Gothic" panose="020B0502020202020204" pitchFamily="34" charset="0"/>
              </a:rPr>
              <a:t>15 high-frequency prototype German verbs</a:t>
            </a:r>
            <a:endParaRPr lang="en-GB" sz="1543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546B5B83-7FCE-B44D-9871-EF1607FC58AF}"/>
              </a:ext>
            </a:extLst>
          </p:cNvPr>
          <p:cNvSpPr/>
          <p:nvPr/>
        </p:nvSpPr>
        <p:spPr>
          <a:xfrm>
            <a:off x="2645392" y="7349769"/>
            <a:ext cx="6719711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Source:</a:t>
            </a:r>
            <a:r>
              <a:rPr lang="en-HK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 Jones, R.L. &amp; </a:t>
            </a:r>
            <a:r>
              <a:rPr lang="en-HK" sz="800" i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Tschirner</a:t>
            </a:r>
            <a:r>
              <a:rPr lang="en-HK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, E. (2006). A frequency dictionary of German: core vocabulary for learners. Routledge.</a:t>
            </a:r>
            <a:endParaRPr lang="en-GB" sz="800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0EE084F-888F-4641-ABD4-B56A02E76048}"/>
              </a:ext>
            </a:extLst>
          </p:cNvPr>
          <p:cNvSpPr txBox="1"/>
          <p:nvPr/>
        </p:nvSpPr>
        <p:spPr>
          <a:xfrm>
            <a:off x="-815082" y="-18854"/>
            <a:ext cx="4155269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5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Verb </a:t>
            </a:r>
            <a:r>
              <a:rPr lang="en-US" altLang="zh-CN" sz="485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6</a:t>
            </a:r>
            <a:endParaRPr lang="en-GB" sz="485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97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" y="386190"/>
            <a:ext cx="10691812" cy="243143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essen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" y="2424301"/>
            <a:ext cx="10691812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to eat | eating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" y="3284281"/>
            <a:ext cx="10691811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isst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" y="5286247"/>
            <a:ext cx="10691813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eats | is eating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A403766-56BE-6047-9011-F16633A40FB6}"/>
              </a:ext>
            </a:extLst>
          </p:cNvPr>
          <p:cNvSpPr txBox="1"/>
          <p:nvPr/>
        </p:nvSpPr>
        <p:spPr>
          <a:xfrm>
            <a:off x="8816768" y="6290555"/>
            <a:ext cx="2040261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(</a:t>
            </a:r>
            <a:r>
              <a:rPr lang="en-US" altLang="zh-CN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654</a:t>
            </a:r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A04A7B4-A6C5-B34F-9DD9-6A8FDE1EF092}"/>
              </a:ext>
            </a:extLst>
          </p:cNvPr>
          <p:cNvSpPr txBox="1"/>
          <p:nvPr/>
        </p:nvSpPr>
        <p:spPr>
          <a:xfrm>
            <a:off x="3973517" y="7129246"/>
            <a:ext cx="6565849" cy="32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K" sz="1543" dirty="0">
                <a:solidFill>
                  <a:schemeClr val="bg1"/>
                </a:solidFill>
                <a:latin typeface="Century Gothic" panose="020B0502020202020204" pitchFamily="34" charset="0"/>
              </a:rPr>
              <a:t>15 high-frequency prototype German verbs</a:t>
            </a:r>
            <a:endParaRPr lang="en-GB" sz="1543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546B5B83-7FCE-B44D-9871-EF1607FC58AF}"/>
              </a:ext>
            </a:extLst>
          </p:cNvPr>
          <p:cNvSpPr/>
          <p:nvPr/>
        </p:nvSpPr>
        <p:spPr>
          <a:xfrm>
            <a:off x="2645392" y="7349769"/>
            <a:ext cx="6719711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Source:</a:t>
            </a:r>
            <a:r>
              <a:rPr lang="en-HK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 Jones, R.L. &amp; </a:t>
            </a:r>
            <a:r>
              <a:rPr lang="en-HK" sz="800" i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Tschirner</a:t>
            </a:r>
            <a:r>
              <a:rPr lang="en-HK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, E. (2006). A frequency dictionary of German: core vocabulary for learners. Routledge.</a:t>
            </a:r>
            <a:endParaRPr lang="en-GB" sz="800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0EE084F-888F-4641-ABD4-B56A02E76048}"/>
              </a:ext>
            </a:extLst>
          </p:cNvPr>
          <p:cNvSpPr txBox="1"/>
          <p:nvPr/>
        </p:nvSpPr>
        <p:spPr>
          <a:xfrm>
            <a:off x="-316978" y="-12773"/>
            <a:ext cx="3090040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5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Verb </a:t>
            </a:r>
            <a:r>
              <a:rPr lang="en-US" altLang="zh-CN" sz="485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7</a:t>
            </a:r>
            <a:endParaRPr lang="en-GB" sz="485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275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423449"/>
            <a:ext cx="10691813" cy="243143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schlafen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2439173"/>
            <a:ext cx="10691813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to sleep | sleeping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-1" y="3270170"/>
            <a:ext cx="1069181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5200" b="1" dirty="0" err="1">
                <a:solidFill>
                  <a:srgbClr val="5B9BD5">
                    <a:lumMod val="50000"/>
                  </a:srgbClr>
                </a:solidFill>
                <a:latin typeface="Century Gothic" panose="020B0502020202020204" pitchFamily="34" charset="0"/>
              </a:rPr>
              <a:t>schläft</a:t>
            </a:r>
            <a:endParaRPr lang="en-GB" sz="15200" b="1" dirty="0">
              <a:solidFill>
                <a:srgbClr val="5B9BD5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" y="5286106"/>
            <a:ext cx="10691811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sleeps | is sleeping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A403766-56BE-6047-9011-F16633A40FB6}"/>
              </a:ext>
            </a:extLst>
          </p:cNvPr>
          <p:cNvSpPr txBox="1"/>
          <p:nvPr/>
        </p:nvSpPr>
        <p:spPr>
          <a:xfrm>
            <a:off x="8835622" y="6290555"/>
            <a:ext cx="2040261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(</a:t>
            </a:r>
            <a:r>
              <a:rPr lang="en-US" altLang="zh-CN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787</a:t>
            </a:r>
            <a:r>
              <a:rPr lang="en-GB" sz="4800" dirty="0">
                <a:solidFill>
                  <a:schemeClr val="accent2"/>
                </a:solidFill>
                <a:latin typeface="Century Gothic" panose="020B0502020202020204" pitchFamily="34" charset="0"/>
              </a:rPr>
              <a:t>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A04A7B4-A6C5-B34F-9DD9-6A8FDE1EF092}"/>
              </a:ext>
            </a:extLst>
          </p:cNvPr>
          <p:cNvSpPr txBox="1"/>
          <p:nvPr/>
        </p:nvSpPr>
        <p:spPr>
          <a:xfrm>
            <a:off x="3973517" y="7129246"/>
            <a:ext cx="6565849" cy="32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K" sz="1543" dirty="0">
                <a:solidFill>
                  <a:schemeClr val="bg1"/>
                </a:solidFill>
                <a:latin typeface="Century Gothic" panose="020B0502020202020204" pitchFamily="34" charset="0"/>
              </a:rPr>
              <a:t>15 high-frequency prototype German verbs</a:t>
            </a:r>
            <a:endParaRPr lang="en-GB" sz="1543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546B5B83-7FCE-B44D-9871-EF1607FC58AF}"/>
              </a:ext>
            </a:extLst>
          </p:cNvPr>
          <p:cNvSpPr/>
          <p:nvPr/>
        </p:nvSpPr>
        <p:spPr>
          <a:xfrm>
            <a:off x="2645392" y="7349769"/>
            <a:ext cx="6719711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Source:</a:t>
            </a:r>
            <a:r>
              <a:rPr lang="en-HK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 Jones, R.L. &amp; </a:t>
            </a:r>
            <a:r>
              <a:rPr lang="en-HK" sz="800" i="1" dirty="0" err="1">
                <a:solidFill>
                  <a:schemeClr val="bg1"/>
                </a:solidFill>
                <a:latin typeface="Century Gothic" panose="020B0502020202020204" pitchFamily="34" charset="0"/>
              </a:rPr>
              <a:t>Tschirner</a:t>
            </a:r>
            <a:r>
              <a:rPr lang="en-HK" sz="800" i="1" dirty="0">
                <a:solidFill>
                  <a:schemeClr val="bg1"/>
                </a:solidFill>
                <a:latin typeface="Century Gothic" panose="020B0502020202020204" pitchFamily="34" charset="0"/>
              </a:rPr>
              <a:t>, E. (2006). A frequency dictionary of German: core vocabulary for learners. Routledge.</a:t>
            </a:r>
            <a:endParaRPr lang="en-GB" sz="800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20EE084F-888F-4641-ABD4-B56A02E76048}"/>
              </a:ext>
            </a:extLst>
          </p:cNvPr>
          <p:cNvSpPr txBox="1"/>
          <p:nvPr/>
        </p:nvSpPr>
        <p:spPr>
          <a:xfrm>
            <a:off x="-280853" y="-36490"/>
            <a:ext cx="3061760" cy="838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5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Verb </a:t>
            </a:r>
            <a:r>
              <a:rPr lang="en-US" altLang="zh-CN" sz="4850" b="1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8</a:t>
            </a:r>
            <a:endParaRPr lang="en-GB" sz="4850" b="1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556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w Cen MT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erman SSCs Presentation" id="{D7EAE5A2-D63E-41EC-90F5-265942C6CAF1}" vid="{1E1D1D12-6C51-42D5-AE20-3CDAAE0CA8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390</Words>
  <Application>Microsoft Office PowerPoint</Application>
  <PresentationFormat>Custom</PresentationFormat>
  <Paragraphs>122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华文仿宋</vt:lpstr>
      <vt:lpstr>Arial</vt:lpstr>
      <vt:lpstr>Calibri</vt:lpstr>
      <vt:lpstr>Century Gothic</vt:lpstr>
      <vt:lpstr>1_Office Theme</vt:lpstr>
      <vt:lpstr>Instructions for printing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Hawkes</dc:creator>
  <cp:lastModifiedBy>Rachel Hawkes</cp:lastModifiedBy>
  <cp:revision>21</cp:revision>
  <dcterms:created xsi:type="dcterms:W3CDTF">2019-03-27T07:30:03Z</dcterms:created>
  <dcterms:modified xsi:type="dcterms:W3CDTF">2019-04-20T07:19:45Z</dcterms:modified>
</cp:coreProperties>
</file>