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258" r:id="rId3"/>
    <p:sldId id="263" r:id="rId4"/>
    <p:sldId id="266" r:id="rId5"/>
    <p:sldId id="305" r:id="rId6"/>
    <p:sldId id="306" r:id="rId7"/>
    <p:sldId id="267" r:id="rId8"/>
    <p:sldId id="268" r:id="rId9"/>
    <p:sldId id="261" r:id="rId10"/>
    <p:sldId id="262" r:id="rId11"/>
    <p:sldId id="269" r:id="rId12"/>
    <p:sldId id="270" r:id="rId13"/>
    <p:sldId id="271" r:id="rId14"/>
    <p:sldId id="272" r:id="rId15"/>
    <p:sldId id="307" r:id="rId16"/>
    <p:sldId id="295" r:id="rId17"/>
    <p:sldId id="296" r:id="rId18"/>
    <p:sldId id="297" r:id="rId19"/>
    <p:sldId id="301" r:id="rId20"/>
    <p:sldId id="299" r:id="rId21"/>
    <p:sldId id="300" r:id="rId22"/>
    <p:sldId id="275" r:id="rId23"/>
    <p:sldId id="259" r:id="rId24"/>
    <p:sldId id="260" r:id="rId25"/>
    <p:sldId id="257" r:id="rId26"/>
    <p:sldId id="304" r:id="rId27"/>
    <p:sldId id="308" r:id="rId28"/>
    <p:sldId id="309" r:id="rId29"/>
    <p:sldId id="310" r:id="rId30"/>
    <p:sldId id="279" r:id="rId31"/>
    <p:sldId id="303" r:id="rId32"/>
    <p:sldId id="286" r:id="rId33"/>
    <p:sldId id="283" r:id="rId34"/>
    <p:sldId id="284" r:id="rId35"/>
    <p:sldId id="285" r:id="rId36"/>
    <p:sldId id="313" r:id="rId37"/>
    <p:sldId id="302" r:id="rId38"/>
    <p:sldId id="311" r:id="rId39"/>
    <p:sldId id="28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5" autoAdjust="0"/>
    <p:restoredTop sz="53333" autoAdjust="0"/>
  </p:normalViewPr>
  <p:slideViewPr>
    <p:cSldViewPr snapToGrid="0">
      <p:cViewPr varScale="1">
        <p:scale>
          <a:sx n="65" d="100"/>
          <a:sy n="65" d="100"/>
        </p:scale>
        <p:origin x="2664" y="192"/>
      </p:cViewPr>
      <p:guideLst>
        <p:guide orient="horz" pos="2160"/>
        <p:guide pos="3840"/>
      </p:guideLst>
    </p:cSldViewPr>
  </p:slideViewPr>
  <p:outlineViewPr>
    <p:cViewPr>
      <p:scale>
        <a:sx n="33" d="100"/>
        <a:sy n="33" d="100"/>
      </p:scale>
      <p:origin x="0" y="1632"/>
    </p:cViewPr>
  </p:outlineViewPr>
  <p:notesTextViewPr>
    <p:cViewPr>
      <p:scale>
        <a:sx n="3" d="2"/>
        <a:sy n="3" d="2"/>
      </p:scale>
      <p:origin x="0" y="0"/>
    </p:cViewPr>
  </p:notesTextViewPr>
  <p:sorterViewPr>
    <p:cViewPr>
      <p:scale>
        <a:sx n="100" d="100"/>
        <a:sy n="100" d="100"/>
      </p:scale>
      <p:origin x="0" y="-12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E79EEC-E0A4-4649-B326-A096B8BB526D}" type="datetimeFigureOut">
              <a:rPr lang="en-GB" smtClean="0"/>
              <a:t>24/03/2021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116DB-AFBA-4F9B-8955-EECD38FB20DD}" type="slidenum">
              <a:rPr lang="en-GB" smtClean="0"/>
              <a:t>‹#›</a:t>
            </a:fld>
            <a:endParaRPr lang="en-GB"/>
          </a:p>
        </p:txBody>
      </p:sp>
    </p:spTree>
    <p:extLst>
      <p:ext uri="{BB962C8B-B14F-4D97-AF65-F5344CB8AC3E}">
        <p14:creationId xmlns:p14="http://schemas.microsoft.com/office/powerpoint/2010/main" val="2299922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 present continuous with –</a:t>
            </a:r>
            <a:r>
              <a:rPr lang="en-GB" b="0" baseline="0" dirty="0" err="1"/>
              <a:t>er</a:t>
            </a:r>
            <a:r>
              <a:rPr lang="en-GB" b="0" baseline="0" dirty="0"/>
              <a:t>/-</a:t>
            </a:r>
            <a:r>
              <a:rPr lang="en-GB" b="0" baseline="0" dirty="0" err="1"/>
              <a:t>ir</a:t>
            </a:r>
            <a:r>
              <a:rPr lang="en-GB" b="0" baseline="0" dirty="0"/>
              <a:t> </a:t>
            </a:r>
            <a:r>
              <a:rPr lang="en-GB" b="0" baseline="0"/>
              <a:t>verbs (using ‘estamos’ </a:t>
            </a:r>
            <a:r>
              <a:rPr lang="en-GB" b="0" baseline="0" dirty="0"/>
              <a:t>+ -</a:t>
            </a:r>
            <a:r>
              <a:rPr lang="en-GB" b="0" baseline="0" dirty="0" err="1"/>
              <a:t>iendo</a:t>
            </a:r>
            <a:r>
              <a:rPr lang="en-GB" b="0" baseline="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a:t>Consolidation </a:t>
            </a:r>
            <a:r>
              <a:rPr lang="en-GB" b="0" baseline="0" dirty="0"/>
              <a:t>of </a:t>
            </a:r>
            <a:r>
              <a:rPr lang="en-GB" b="0" baseline="0" dirty="0" err="1"/>
              <a:t>querer</a:t>
            </a:r>
            <a:r>
              <a:rPr lang="en-GB" b="0" baseline="0" dirty="0"/>
              <a:t> as a </a:t>
            </a:r>
            <a:r>
              <a:rPr lang="en-GB" b="0" baseline="0"/>
              <a:t>modal verb (using ‘queremos’)</a:t>
            </a:r>
            <a:endParaRPr lang="en-GB" b="0"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a:t>Consolidation </a:t>
            </a:r>
            <a:r>
              <a:rPr lang="en-GB" b="0" baseline="0" dirty="0"/>
              <a:t>of antepenultimate </a:t>
            </a:r>
            <a:r>
              <a:rPr lang="en-GB" b="0" baseline="0"/>
              <a:t>syllable stress and spelling rules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8.3.2.5 (introduce) </a:t>
            </a:r>
            <a:r>
              <a:rPr lang="en-GB" sz="1200" b="0" i="0" dirty="0">
                <a:solidFill>
                  <a:schemeClr val="dk1"/>
                </a:solidFill>
                <a:latin typeface="+mn-lt"/>
                <a:ea typeface="Calibri"/>
                <a:cs typeface="Calibri"/>
                <a:sym typeface="Calibri"/>
              </a:rPr>
              <a:t>vocab set: </a:t>
            </a:r>
            <a:r>
              <a:rPr lang="es-ES_tradnl" sz="1200" b="0" i="0" dirty="0">
                <a:solidFill>
                  <a:schemeClr val="dk1"/>
                </a:solidFill>
                <a:latin typeface="+mn-lt"/>
                <a:ea typeface="Calibri"/>
                <a:cs typeface="Calibri"/>
                <a:sym typeface="Calibri"/>
              </a:rPr>
              <a:t>conducir [998]; traducir [2037]; discutir [1310]; dirigir [390]; francés [562]; ruso [1645]; rápido [870]; despacio [3383]; personaje [595]; actor [1533]; actriz [3567]; escena [1089]</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8.3.1.5 (revisit)</a:t>
            </a:r>
            <a:r>
              <a:rPr lang="en-GB" sz="1200" b="1" i="0" u="none" strike="noStrike" kern="1200" cap="none" baseline="0" dirty="0">
                <a:solidFill>
                  <a:schemeClr val="tx1"/>
                </a:solidFill>
                <a:effectLst/>
                <a:latin typeface="+mn-lt"/>
                <a:ea typeface="Calibri"/>
                <a:cs typeface="Calibri"/>
                <a:sym typeface="Calibri"/>
              </a:rPr>
              <a:t> </a:t>
            </a:r>
            <a:r>
              <a:rPr lang="es-ES_tradnl" sz="1200" b="0" i="0" dirty="0">
                <a:solidFill>
                  <a:schemeClr val="dk1"/>
                </a:solidFill>
                <a:latin typeface="+mn-lt"/>
                <a:ea typeface="Calibri"/>
                <a:cs typeface="Calibri"/>
                <a:sym typeface="Calibri"/>
              </a:rPr>
              <a:t>hice [26]; hizo [26]; evitar [495]; fila [1976]; fuego [884]; fondo¹ [413]; daño [1319]; habitación [1069]; jardín [1195]; mayo [909]; junio [1035]; viejo [225]; dentro </a:t>
            </a:r>
            <a:r>
              <a:rPr lang="es-ES_tradnl" sz="1200" b="0" i="0">
                <a:solidFill>
                  <a:schemeClr val="dk1"/>
                </a:solidFill>
                <a:latin typeface="+mn-lt"/>
                <a:ea typeface="Calibri"/>
                <a:cs typeface="Calibri"/>
                <a:sym typeface="Calibri"/>
              </a:rPr>
              <a:t>[548]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a:solidFill>
                  <a:schemeClr val="tx1"/>
                </a:solidFill>
                <a:effectLst/>
                <a:latin typeface="+mn-lt"/>
                <a:ea typeface="Calibri"/>
                <a:cs typeface="Calibri"/>
                <a:sym typeface="Calibri"/>
              </a:rPr>
              <a:t>8.3.1.2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s-ES_tradnl" sz="1200" b="0" i="0" dirty="0">
                <a:solidFill>
                  <a:schemeClr val="dk1"/>
                </a:solidFill>
                <a:latin typeface="+mn-lt"/>
                <a:ea typeface="Calibri"/>
                <a:cs typeface="Calibri"/>
                <a:sym typeface="Calibri"/>
              </a:rPr>
              <a:t>nuestro [77]; tío [988]; tía [1205]; hijo [140]; hija [769]; científico [1711]; médico [692]; músico [2060]; abogado [1211]; débil [1946]; conocido [759]; tan [104];</a:t>
            </a:r>
            <a:r>
              <a:rPr lang="es-ES_tradnl" sz="1200" b="0" i="0" baseline="0" dirty="0">
                <a:solidFill>
                  <a:schemeClr val="dk1"/>
                </a:solidFill>
                <a:latin typeface="+mn-lt"/>
                <a:ea typeface="Calibri"/>
                <a:cs typeface="Calibri"/>
                <a:sym typeface="Calibri"/>
              </a:rPr>
              <a:t> </a:t>
            </a:r>
            <a:r>
              <a:rPr lang="es-ES_tradnl" sz="1200" b="0" i="0" dirty="0" err="1">
                <a:solidFill>
                  <a:schemeClr val="dk1"/>
                </a:solidFill>
                <a:latin typeface="+mn-lt"/>
                <a:ea typeface="Calibri"/>
                <a:cs typeface="Calibri"/>
                <a:sym typeface="Calibri"/>
              </a:rPr>
              <a:t>numbers</a:t>
            </a:r>
            <a:r>
              <a:rPr lang="es-ES_tradnl" sz="1200" b="0" i="0" dirty="0">
                <a:solidFill>
                  <a:schemeClr val="dk1"/>
                </a:solidFill>
                <a:latin typeface="+mn-lt"/>
                <a:ea typeface="Calibri"/>
                <a:cs typeface="Calibri"/>
                <a:sym typeface="Calibri"/>
              </a:rPr>
              <a:t> 21-30</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dirty="0">
                <a:solidFill>
                  <a:schemeClr val="dk1"/>
                </a:solidFill>
                <a:latin typeface="+mn-lt"/>
                <a:ea typeface="Calibri"/>
                <a:cs typeface="Calibri"/>
                <a:sym typeface="Calibri"/>
              </a:rPr>
              <a:t>veinticuatro [4059]; veinticinco [2643]; treinta [829]; </a:t>
            </a:r>
            <a:r>
              <a:rPr lang="es-ES_tradnl" sz="1200" b="0" i="0" dirty="0" err="1">
                <a:solidFill>
                  <a:schemeClr val="dk1"/>
                </a:solidFill>
                <a:latin typeface="+mn-lt"/>
                <a:ea typeface="Calibri"/>
                <a:cs typeface="Calibri"/>
                <a:sym typeface="Calibri"/>
              </a:rPr>
              <a:t>all</a:t>
            </a:r>
            <a:r>
              <a:rPr lang="es-ES_tradnl" sz="1200" b="0" i="0" dirty="0">
                <a:solidFill>
                  <a:schemeClr val="dk1"/>
                </a:solidFill>
                <a:latin typeface="+mn-lt"/>
                <a:ea typeface="Calibri"/>
                <a:cs typeface="Calibri"/>
                <a:sym typeface="Calibri"/>
              </a:rPr>
              <a:t> </a:t>
            </a:r>
            <a:r>
              <a:rPr lang="es-ES_tradnl" sz="1200" b="0" i="0" dirty="0" err="1">
                <a:solidFill>
                  <a:schemeClr val="dk1"/>
                </a:solidFill>
                <a:latin typeface="+mn-lt"/>
                <a:ea typeface="Calibri"/>
                <a:cs typeface="Calibri"/>
                <a:sym typeface="Calibri"/>
              </a:rPr>
              <a:t>rest</a:t>
            </a:r>
            <a:r>
              <a:rPr lang="es-ES_tradnl" sz="1200" b="0" i="0" dirty="0">
                <a:solidFill>
                  <a:schemeClr val="dk1"/>
                </a:solidFill>
                <a:latin typeface="+mn-lt"/>
                <a:ea typeface="Calibri"/>
                <a:cs typeface="Calibri"/>
                <a:sym typeface="Calibri"/>
              </a:rPr>
              <a:t> [&gt;5000]</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a:t>
            </a:r>
            <a:r>
              <a:rPr lang="en-US" b="1"/>
              <a:t>:</a:t>
            </a:r>
            <a:r>
              <a:rPr lang="en-US" b="0"/>
              <a:t> to briefly recap the use of </a:t>
            </a:r>
            <a:r>
              <a:rPr lang="en-US" b="0" dirty="0"/>
              <a:t>the verb </a:t>
            </a:r>
            <a:r>
              <a:rPr lang="en-US" b="0" dirty="0" err="1"/>
              <a:t>querer</a:t>
            </a:r>
            <a:r>
              <a:rPr lang="en-US" b="0" dirty="0"/>
              <a:t> as a </a:t>
            </a:r>
            <a:r>
              <a:rPr lang="en-US" b="0"/>
              <a:t>modal verb.</a:t>
            </a:r>
            <a:endParaRPr lang="en-US" b="0" dirty="0"/>
          </a:p>
          <a:p>
            <a:endParaRPr lang="en-US" b="1" dirty="0"/>
          </a:p>
          <a:p>
            <a:r>
              <a:rPr lang="en-US" b="1" dirty="0"/>
              <a:t>Procedure:</a:t>
            </a:r>
          </a:p>
          <a:p>
            <a:pPr marL="228600" indent="-228600">
              <a:buAutoNum type="arabicPeriod"/>
            </a:pPr>
            <a:r>
              <a:rPr lang="en-US" b="0"/>
              <a:t>Click </a:t>
            </a:r>
            <a:r>
              <a:rPr lang="en-US" b="0" dirty="0"/>
              <a:t>to go through the slide. Gaps</a:t>
            </a:r>
            <a:r>
              <a:rPr lang="en-US" b="0" baseline="0" dirty="0"/>
              <a:t> are left for teachers to elicit answers from students of the meaning of </a:t>
            </a:r>
            <a:r>
              <a:rPr lang="en-US" b="0" baseline="0" dirty="0" err="1"/>
              <a:t>querer</a:t>
            </a:r>
            <a:r>
              <a:rPr lang="en-US" b="0" baseline="0" dirty="0"/>
              <a:t> </a:t>
            </a:r>
            <a:r>
              <a:rPr lang="en-US" b="0" baseline="0"/>
              <a:t>and to translate </a:t>
            </a:r>
            <a:r>
              <a:rPr lang="en-US" b="0" baseline="0" dirty="0"/>
              <a:t>the </a:t>
            </a:r>
            <a:r>
              <a:rPr lang="en-US" b="0" baseline="0"/>
              <a:t>short sentences into Spanish.</a:t>
            </a:r>
            <a:endParaRPr lang="en-US" b="0" dirty="0"/>
          </a:p>
          <a:p>
            <a:pPr marL="0" indent="0">
              <a:buNone/>
            </a:pPr>
            <a:endParaRPr lang="en-US" b="0" dirty="0"/>
          </a:p>
          <a:p>
            <a:pPr marL="0" indent="0">
              <a:buNone/>
            </a:pPr>
            <a:r>
              <a:rPr lang="en-US" b="1" dirty="0"/>
              <a:t>Notes:</a:t>
            </a:r>
          </a:p>
          <a:p>
            <a:pPr marL="0" indent="0">
              <a:buNone/>
            </a:pPr>
            <a:r>
              <a:rPr lang="en-US" b="0" dirty="0"/>
              <a:t>The </a:t>
            </a:r>
            <a:r>
              <a:rPr lang="en-US" b="0" dirty="0" err="1"/>
              <a:t>nosotros</a:t>
            </a:r>
            <a:r>
              <a:rPr lang="en-US" b="0" baseline="0" dirty="0"/>
              <a:t> form of </a:t>
            </a:r>
            <a:r>
              <a:rPr lang="en-US" b="0" baseline="0" dirty="0" err="1"/>
              <a:t>querer</a:t>
            </a:r>
            <a:r>
              <a:rPr lang="en-US" b="0" baseline="0" dirty="0"/>
              <a:t> is recapped here as it will be used in the next exercises.</a:t>
            </a:r>
          </a:p>
          <a:p>
            <a:pPr marL="0" indent="0">
              <a:buNone/>
            </a:pPr>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a:t>
            </a:r>
            <a:r>
              <a:rPr lang="en-US" b="1"/>
              <a:t>: </a:t>
            </a:r>
            <a:r>
              <a:rPr lang="en-US" b="0"/>
              <a:t>to recap the present continuous (introduced last week with –ar verbs)</a:t>
            </a:r>
            <a:r>
              <a:rPr lang="en-US" b="0" baseline="0"/>
              <a:t> and to introduce the </a:t>
            </a:r>
            <a:r>
              <a:rPr lang="en-US" b="0" baseline="0" dirty="0"/>
              <a:t>formation of the present participle of ‘-</a:t>
            </a:r>
            <a:r>
              <a:rPr lang="en-US" b="0" baseline="0" dirty="0" err="1"/>
              <a:t>er</a:t>
            </a:r>
            <a:r>
              <a:rPr lang="en-US" b="0" baseline="0" dirty="0"/>
              <a:t>’ and ‘-</a:t>
            </a:r>
            <a:r>
              <a:rPr lang="en-US" b="0" baseline="0" dirty="0" err="1"/>
              <a:t>ir</a:t>
            </a:r>
            <a:r>
              <a:rPr lang="en-US" b="0" baseline="0"/>
              <a:t>’ verbs.</a:t>
            </a:r>
          </a:p>
          <a:p>
            <a:endParaRPr lang="en-US" b="1" dirty="0"/>
          </a:p>
          <a:p>
            <a:r>
              <a:rPr lang="en-US" b="1" dirty="0"/>
              <a:t>Procedure:</a:t>
            </a:r>
          </a:p>
          <a:p>
            <a:pPr marL="228600" indent="-228600">
              <a:buAutoNum type="arabicPeriod"/>
            </a:pPr>
            <a:r>
              <a:rPr lang="en-US" b="0"/>
              <a:t>Click</a:t>
            </a:r>
            <a:r>
              <a:rPr lang="en-US" b="0" baseline="0"/>
              <a:t> </a:t>
            </a:r>
            <a:r>
              <a:rPr lang="en-US" b="0" baseline="0" dirty="0"/>
              <a:t>to go through the explanation. Some gaps are left for teachers to elicit answers from students, which are revealed by the next click.</a:t>
            </a:r>
            <a:endParaRPr lang="en-US" b="0" dirty="0"/>
          </a:p>
          <a:p>
            <a:pPr marL="0" indent="0">
              <a:buNone/>
            </a:pPr>
            <a:endParaRPr lang="en-US" b="0" dirty="0"/>
          </a:p>
          <a:p>
            <a:pPr marL="0" indent="0">
              <a:buNone/>
            </a:pPr>
            <a:r>
              <a:rPr lang="en-US" b="1" dirty="0"/>
              <a:t>Notes:</a:t>
            </a:r>
          </a:p>
          <a:p>
            <a:pPr marL="0" indent="0">
              <a:buNone/>
            </a:pPr>
            <a:r>
              <a:rPr lang="en-US" b="0" dirty="0"/>
              <a:t>The 1</a:t>
            </a:r>
            <a:r>
              <a:rPr lang="en-US" b="0" baseline="30000" dirty="0"/>
              <a:t>st</a:t>
            </a:r>
            <a:r>
              <a:rPr lang="en-US" b="0" baseline="0" dirty="0"/>
              <a:t> person plural</a:t>
            </a:r>
            <a:r>
              <a:rPr lang="en-US" b="0" dirty="0"/>
              <a:t> form of </a:t>
            </a:r>
            <a:r>
              <a:rPr lang="en-US" b="0" dirty="0" err="1"/>
              <a:t>estar</a:t>
            </a:r>
            <a:r>
              <a:rPr lang="en-US" b="0" dirty="0"/>
              <a:t> is</a:t>
            </a:r>
            <a:r>
              <a:rPr lang="en-US" b="0" baseline="0" dirty="0"/>
              <a:t> used in these examples as it will be the </a:t>
            </a:r>
            <a:r>
              <a:rPr lang="en-US" b="0" baseline="0"/>
              <a:t>form practised </a:t>
            </a:r>
            <a:r>
              <a:rPr lang="en-US" b="0" baseline="0" dirty="0"/>
              <a:t>in the next activity. In the previous week (8.3.2.4), the present continuous with ‘-</a:t>
            </a:r>
            <a:r>
              <a:rPr lang="en-US" b="0" baseline="0" dirty="0" err="1"/>
              <a:t>ar</a:t>
            </a:r>
            <a:r>
              <a:rPr lang="en-US" b="0" baseline="0" dirty="0"/>
              <a:t>’ verbs was practiced with the 1</a:t>
            </a:r>
            <a:r>
              <a:rPr lang="en-US" b="0" baseline="30000" dirty="0"/>
              <a:t>st</a:t>
            </a:r>
            <a:r>
              <a:rPr lang="en-US" b="0" baseline="0" dirty="0"/>
              <a:t>, 2</a:t>
            </a:r>
            <a:r>
              <a:rPr lang="en-US" b="0" baseline="30000" dirty="0"/>
              <a:t>nd</a:t>
            </a:r>
            <a:r>
              <a:rPr lang="en-US" b="0" baseline="0" dirty="0"/>
              <a:t> and 3</a:t>
            </a:r>
            <a:r>
              <a:rPr lang="en-US" b="0" baseline="30000" dirty="0"/>
              <a:t>rd</a:t>
            </a:r>
            <a:r>
              <a:rPr lang="en-US" b="0" baseline="0" dirty="0"/>
              <a:t> </a:t>
            </a:r>
            <a:r>
              <a:rPr lang="en-US" b="0" baseline="0"/>
              <a:t>person singular forms </a:t>
            </a:r>
            <a:r>
              <a:rPr lang="en-US" b="0" baseline="0" dirty="0"/>
              <a:t>of </a:t>
            </a:r>
            <a:r>
              <a:rPr lang="en-US" b="0" baseline="0" dirty="0" err="1"/>
              <a:t>estar</a:t>
            </a:r>
            <a:r>
              <a:rPr lang="en-US" b="0" baseline="0" dirty="0"/>
              <a:t>.</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endParaRPr lang="en-US" b="1" dirty="0"/>
          </a:p>
          <a:p>
            <a:endParaRPr lang="en-US" b="1" dirty="0"/>
          </a:p>
          <a:p>
            <a:r>
              <a:rPr lang="en-US" b="1" dirty="0"/>
              <a:t>Aim</a:t>
            </a:r>
            <a:r>
              <a:rPr lang="en-US" b="1"/>
              <a:t>: </a:t>
            </a:r>
            <a:r>
              <a:rPr lang="en-US" b="0"/>
              <a:t>to practise</a:t>
            </a:r>
            <a:r>
              <a:rPr lang="en-US" b="0" baseline="0"/>
              <a:t> differentiating </a:t>
            </a:r>
            <a:r>
              <a:rPr lang="en-US" b="0" baseline="0" dirty="0"/>
              <a:t>between </a:t>
            </a:r>
            <a:r>
              <a:rPr lang="en-US" b="0" baseline="0"/>
              <a:t>using the use of querer </a:t>
            </a:r>
            <a:r>
              <a:rPr lang="en-US" b="0" baseline="0" dirty="0"/>
              <a:t>+ infinitive and the present continuous, focusing on the 1</a:t>
            </a:r>
            <a:r>
              <a:rPr lang="en-US" b="0" baseline="30000" dirty="0"/>
              <a:t>st</a:t>
            </a:r>
            <a:r>
              <a:rPr lang="en-US" b="0" baseline="0" dirty="0"/>
              <a:t> person </a:t>
            </a:r>
            <a:r>
              <a:rPr lang="en-US" b="0" baseline="0"/>
              <a:t>singular forms of </a:t>
            </a:r>
            <a:r>
              <a:rPr lang="en-US" b="0" baseline="0" dirty="0" err="1"/>
              <a:t>querer</a:t>
            </a:r>
            <a:r>
              <a:rPr lang="en-US" b="0" baseline="0" dirty="0"/>
              <a:t> </a:t>
            </a:r>
            <a:r>
              <a:rPr lang="en-US" b="0" baseline="0"/>
              <a:t>and estar (reading activity).</a:t>
            </a:r>
            <a:endParaRPr lang="en-US" b="0" dirty="0"/>
          </a:p>
          <a:p>
            <a:endParaRPr lang="en-US" b="1" dirty="0"/>
          </a:p>
          <a:p>
            <a:r>
              <a:rPr lang="en-US" b="1"/>
              <a:t>Procedure:</a:t>
            </a:r>
          </a:p>
          <a:p>
            <a:r>
              <a:rPr lang="en-US" b="0"/>
              <a:t>1.</a:t>
            </a:r>
            <a:r>
              <a:rPr lang="en-US" b="0" baseline="0"/>
              <a:t> Check understanding of the thematic title. ‘Luz’ was used as a phonics practice word in Y7, but its plural form may not be recognised.</a:t>
            </a:r>
          </a:p>
          <a:p>
            <a:r>
              <a:rPr lang="en-US" b="0" baseline="0"/>
              <a:t>2. </a:t>
            </a:r>
            <a:r>
              <a:rPr lang="en-US" b="0"/>
              <a:t>Students look carefully at the first word</a:t>
            </a:r>
            <a:r>
              <a:rPr lang="en-US" b="0" baseline="0"/>
              <a:t> (a present participle or an infinitive) and </a:t>
            </a:r>
            <a:r>
              <a:rPr lang="en-US" b="0"/>
              <a:t>decide whether </a:t>
            </a:r>
            <a:r>
              <a:rPr lang="en-US" b="0" dirty="0"/>
              <a:t>‘</a:t>
            </a:r>
            <a:r>
              <a:rPr lang="en-US" b="0" dirty="0" err="1"/>
              <a:t>estamos</a:t>
            </a:r>
            <a:r>
              <a:rPr lang="en-US" b="0" dirty="0"/>
              <a:t>’ or ‘</a:t>
            </a:r>
            <a:r>
              <a:rPr lang="en-US" b="0" dirty="0" err="1"/>
              <a:t>queremos</a:t>
            </a:r>
            <a:r>
              <a:rPr lang="en-US" b="0"/>
              <a:t>’ is needed to complete each sentence</a:t>
            </a:r>
            <a:r>
              <a:rPr lang="en-US" b="0" baseline="0"/>
              <a:t>.</a:t>
            </a:r>
            <a:endParaRPr lang="en-US" b="0" dirty="0"/>
          </a:p>
          <a:p>
            <a:r>
              <a:rPr lang="en-US" b="0"/>
              <a:t>3. </a:t>
            </a:r>
            <a:r>
              <a:rPr lang="en-US" b="0" dirty="0"/>
              <a:t>Answers are shown by clicking.</a:t>
            </a:r>
          </a:p>
          <a:p>
            <a:r>
              <a:rPr lang="en-US" b="0" dirty="0"/>
              <a:t>4</a:t>
            </a:r>
            <a:r>
              <a:rPr lang="en-US" b="0"/>
              <a:t>. </a:t>
            </a:r>
            <a:r>
              <a:rPr lang="en-US" b="0" dirty="0"/>
              <a:t>After completing the sentences, students could be asked to translate </a:t>
            </a:r>
            <a:r>
              <a:rPr lang="en-US" b="0"/>
              <a:t>the sentences </a:t>
            </a:r>
            <a:r>
              <a:rPr lang="en-US" b="0" dirty="0"/>
              <a:t>to ensure they</a:t>
            </a:r>
            <a:r>
              <a:rPr lang="en-US" b="0" baseline="0" dirty="0"/>
              <a:t> understand the difference in meaning.</a:t>
            </a:r>
          </a:p>
          <a:p>
            <a:r>
              <a:rPr lang="en-US" b="0" baseline="0" dirty="0"/>
              <a:t>5</a:t>
            </a:r>
            <a:r>
              <a:rPr lang="en-US" b="0" baseline="0"/>
              <a:t>. </a:t>
            </a:r>
            <a:r>
              <a:rPr lang="en-US" b="0" baseline="0" dirty="0"/>
              <a:t>A callout about SEAT is revealed after the last answer is shown.</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a:t>
            </a:r>
            <a:r>
              <a:rPr lang="en-US" b="0" baseline="0" dirty="0"/>
              <a:t> minutes</a:t>
            </a:r>
            <a:endParaRPr lang="en-US" b="1" dirty="0"/>
          </a:p>
          <a:p>
            <a:endParaRPr lang="en-US" b="1" dirty="0"/>
          </a:p>
          <a:p>
            <a:r>
              <a:rPr lang="en-US" b="1" dirty="0"/>
              <a:t>Aim: </a:t>
            </a:r>
            <a:r>
              <a:rPr lang="en-US" b="0" dirty="0"/>
              <a:t>to </a:t>
            </a:r>
            <a:r>
              <a:rPr lang="en-US" b="0" baseline="0" dirty="0" err="1"/>
              <a:t>practise</a:t>
            </a:r>
            <a:r>
              <a:rPr lang="en-US" b="0" baseline="0" dirty="0"/>
              <a:t> differentiating between </a:t>
            </a:r>
            <a:r>
              <a:rPr lang="en-US" b="0" baseline="0" dirty="0" err="1"/>
              <a:t>querer</a:t>
            </a:r>
            <a:r>
              <a:rPr lang="en-US" b="0" baseline="0" dirty="0"/>
              <a:t> + infinitive and the present continuous with ‘</a:t>
            </a:r>
            <a:r>
              <a:rPr lang="en-US" b="0" baseline="0" dirty="0" err="1"/>
              <a:t>er</a:t>
            </a:r>
            <a:r>
              <a:rPr lang="en-US" b="0" baseline="0" dirty="0"/>
              <a:t>’ and ‘-</a:t>
            </a:r>
            <a:r>
              <a:rPr lang="en-US" b="0" baseline="0" dirty="0" err="1"/>
              <a:t>ir</a:t>
            </a:r>
            <a:r>
              <a:rPr lang="en-US" b="0" baseline="0" dirty="0"/>
              <a:t>’ verbs (listening).</a:t>
            </a:r>
            <a:endParaRPr lang="en-US" b="1" dirty="0"/>
          </a:p>
          <a:p>
            <a:endParaRPr lang="en-US" b="1" dirty="0"/>
          </a:p>
          <a:p>
            <a:r>
              <a:rPr lang="en-US" b="1" dirty="0"/>
              <a:t>Procedure:</a:t>
            </a:r>
          </a:p>
          <a:p>
            <a:pPr marL="228600" indent="-228600">
              <a:buAutoNum type="arabicPeriod"/>
            </a:pPr>
            <a:r>
              <a:rPr lang="en-US" b="0" dirty="0"/>
              <a:t>Students write</a:t>
            </a:r>
            <a:r>
              <a:rPr lang="en-US" b="0" baseline="0" dirty="0"/>
              <a:t> 1-8 in their exercise books.</a:t>
            </a:r>
          </a:p>
          <a:p>
            <a:pPr marL="228600" indent="-228600">
              <a:buAutoNum type="arabicPeriod"/>
            </a:pPr>
            <a:r>
              <a:rPr lang="en-US" b="0" dirty="0"/>
              <a:t>Click the</a:t>
            </a:r>
            <a:r>
              <a:rPr lang="en-US" b="0" baseline="0" dirty="0"/>
              <a:t> blue number buttons to play the recording.</a:t>
            </a:r>
          </a:p>
          <a:p>
            <a:pPr marL="228600" indent="-228600">
              <a:buAutoNum type="arabicPeriod"/>
            </a:pPr>
            <a:r>
              <a:rPr lang="en-US" b="0" baseline="0" dirty="0"/>
              <a:t>Students have to decide if ‘</a:t>
            </a:r>
            <a:r>
              <a:rPr lang="en-US" b="0" baseline="0" dirty="0" err="1"/>
              <a:t>estamos</a:t>
            </a:r>
            <a:r>
              <a:rPr lang="en-US" b="0" baseline="0" dirty="0"/>
              <a:t>’ or ‘</a:t>
            </a:r>
            <a:r>
              <a:rPr lang="en-US" b="0" baseline="0" dirty="0" err="1"/>
              <a:t>queremos</a:t>
            </a:r>
            <a:r>
              <a:rPr lang="en-US" b="0" baseline="0" dirty="0"/>
              <a:t>’ is the word beeped out in the recording.</a:t>
            </a:r>
          </a:p>
          <a:p>
            <a:pPr marL="228600" indent="-228600">
              <a:buAutoNum type="arabicPeriod"/>
            </a:pPr>
            <a:r>
              <a:rPr lang="en-US" b="0" baseline="0" dirty="0"/>
              <a:t>They then translate the start of the sentence (first two words) into English, including the beeped out word.</a:t>
            </a:r>
          </a:p>
          <a:p>
            <a:pPr marL="228600" indent="-228600">
              <a:buAutoNum type="arabicPeriod"/>
            </a:pPr>
            <a:r>
              <a:rPr lang="en-US" b="0" baseline="0" dirty="0"/>
              <a:t>Answers are shown by clicking. At this point, the full sentence could be played (click the beige action button), and students could be asked for an oral translation of the whole sentence in English.</a:t>
            </a:r>
          </a:p>
          <a:p>
            <a:endParaRPr lang="en-US" b="0" dirty="0"/>
          </a:p>
          <a:p>
            <a:r>
              <a:rPr lang="en-US" b="1" dirty="0"/>
              <a:t>Transcript:</a:t>
            </a:r>
          </a:p>
          <a:p>
            <a:pPr marL="228600" indent="-228600">
              <a:buAutoNum type="arabicPeriod"/>
            </a:pPr>
            <a:r>
              <a:rPr lang="en-US" b="0" dirty="0"/>
              <a:t>[beep]</a:t>
            </a:r>
            <a:r>
              <a:rPr lang="en-US" b="0" baseline="0" dirty="0"/>
              <a:t> </a:t>
            </a:r>
            <a:r>
              <a:rPr lang="en-US" sz="1200" b="0" dirty="0" err="1">
                <a:solidFill>
                  <a:schemeClr val="accent5">
                    <a:lumMod val="50000"/>
                  </a:schemeClr>
                </a:solidFill>
              </a:rPr>
              <a:t>tener</a:t>
            </a:r>
            <a:r>
              <a:rPr lang="en-US" sz="1200" b="0" dirty="0">
                <a:solidFill>
                  <a:schemeClr val="accent5">
                    <a:lumMod val="50000"/>
                  </a:schemeClr>
                </a:solidFill>
              </a:rPr>
              <a:t> un actor </a:t>
            </a:r>
            <a:r>
              <a:rPr lang="en-US" sz="1200" b="0" dirty="0" err="1">
                <a:solidFill>
                  <a:schemeClr val="accent5">
                    <a:lumMod val="50000"/>
                  </a:schemeClr>
                </a:solidFill>
              </a:rPr>
              <a:t>conocido</a:t>
            </a:r>
            <a:r>
              <a:rPr lang="en-US" sz="1200" b="0" dirty="0">
                <a:solidFill>
                  <a:schemeClr val="accent5">
                    <a:lumMod val="50000"/>
                  </a:schemeClr>
                </a:solidFill>
              </a:rPr>
              <a:t>.</a:t>
            </a:r>
            <a:r>
              <a:rPr lang="en-US" sz="1200" b="0" baseline="0" dirty="0">
                <a:solidFill>
                  <a:schemeClr val="accent5">
                    <a:lumMod val="50000"/>
                  </a:schemeClr>
                </a:solidFill>
              </a:rPr>
              <a:t> </a:t>
            </a:r>
          </a:p>
          <a:p>
            <a:pPr marL="228600" indent="-228600">
              <a:buAutoNum type="arabicPeriod"/>
            </a:pPr>
            <a:r>
              <a:rPr lang="en-US" sz="1200" b="0" baseline="0" dirty="0">
                <a:solidFill>
                  <a:schemeClr val="accent5">
                    <a:lumMod val="50000"/>
                  </a:schemeClr>
                </a:solidFill>
              </a:rPr>
              <a:t>[beep]</a:t>
            </a:r>
            <a:r>
              <a:rPr lang="en-US" sz="1200" b="1" baseline="0" dirty="0">
                <a:solidFill>
                  <a:schemeClr val="accent5">
                    <a:lumMod val="50000"/>
                  </a:schemeClr>
                </a:solidFill>
              </a:rPr>
              <a:t> </a:t>
            </a:r>
            <a:r>
              <a:rPr lang="en-US" sz="1200" dirty="0" err="1">
                <a:solidFill>
                  <a:schemeClr val="accent5">
                    <a:lumMod val="50000"/>
                  </a:schemeClr>
                </a:solidFill>
              </a:rPr>
              <a:t>haciendo</a:t>
            </a:r>
            <a:r>
              <a:rPr lang="en-US" sz="1200" dirty="0">
                <a:solidFill>
                  <a:schemeClr val="accent5">
                    <a:lumMod val="50000"/>
                  </a:schemeClr>
                </a:solidFill>
              </a:rPr>
              <a:t> </a:t>
            </a:r>
            <a:r>
              <a:rPr lang="en-US" sz="1200" dirty="0" err="1">
                <a:solidFill>
                  <a:schemeClr val="accent5">
                    <a:lumMod val="50000"/>
                  </a:schemeClr>
                </a:solidFill>
              </a:rPr>
              <a:t>cosas</a:t>
            </a:r>
            <a:r>
              <a:rPr lang="en-US" sz="1200" dirty="0">
                <a:solidFill>
                  <a:schemeClr val="accent5">
                    <a:lumMod val="50000"/>
                  </a:schemeClr>
                </a:solidFill>
              </a:rPr>
              <a:t> </a:t>
            </a:r>
            <a:r>
              <a:rPr lang="en-US" sz="1200" dirty="0" err="1">
                <a:solidFill>
                  <a:schemeClr val="accent5">
                    <a:lumMod val="50000"/>
                  </a:schemeClr>
                </a:solidFill>
              </a:rPr>
              <a:t>tontas</a:t>
            </a:r>
            <a:r>
              <a:rPr lang="en-US" sz="1200" dirty="0">
                <a:solidFill>
                  <a:schemeClr val="accent5">
                    <a:lumMod val="50000"/>
                  </a:schemeClr>
                </a:solidFill>
              </a:rPr>
              <a:t>.</a:t>
            </a:r>
          </a:p>
          <a:p>
            <a:pPr marL="228600" indent="-228600">
              <a:buAutoNum type="arabicPeriod"/>
            </a:pPr>
            <a:r>
              <a:rPr lang="en-US" b="0" dirty="0"/>
              <a:t>[beep]</a:t>
            </a:r>
            <a:r>
              <a:rPr lang="en-US" b="1" dirty="0"/>
              <a:t> </a:t>
            </a:r>
            <a:r>
              <a:rPr lang="en-US" sz="1200" dirty="0">
                <a:solidFill>
                  <a:schemeClr val="accent5">
                    <a:lumMod val="50000"/>
                  </a:schemeClr>
                </a:solidFill>
              </a:rPr>
              <a:t>romper </a:t>
            </a:r>
            <a:r>
              <a:rPr lang="en-US" sz="1200" dirty="0" err="1">
                <a:solidFill>
                  <a:schemeClr val="accent5">
                    <a:lumMod val="50000"/>
                  </a:schemeClr>
                </a:solidFill>
              </a:rPr>
              <a:t>una</a:t>
            </a:r>
            <a:r>
              <a:rPr lang="en-US" sz="1200" dirty="0">
                <a:solidFill>
                  <a:schemeClr val="accent5">
                    <a:lumMod val="50000"/>
                  </a:schemeClr>
                </a:solidFill>
              </a:rPr>
              <a:t> </a:t>
            </a:r>
            <a:r>
              <a:rPr lang="en-US" sz="1200" dirty="0" err="1">
                <a:solidFill>
                  <a:schemeClr val="accent5">
                    <a:lumMod val="50000"/>
                  </a:schemeClr>
                </a:solidFill>
              </a:rPr>
              <a:t>ventana</a:t>
            </a:r>
            <a:r>
              <a:rPr lang="en-US" sz="1200" baseline="0" dirty="0">
                <a:solidFill>
                  <a:schemeClr val="accent5">
                    <a:lumMod val="50000"/>
                  </a:schemeClr>
                </a:solidFill>
              </a:rPr>
              <a:t> en la </a:t>
            </a:r>
            <a:r>
              <a:rPr lang="en-US" sz="1200" baseline="0" dirty="0" err="1">
                <a:solidFill>
                  <a:schemeClr val="accent5">
                    <a:lumMod val="50000"/>
                  </a:schemeClr>
                </a:solidFill>
              </a:rPr>
              <a:t>habitación</a:t>
            </a:r>
            <a:r>
              <a:rPr lang="en-US" sz="1200" baseline="0" dirty="0">
                <a:solidFill>
                  <a:schemeClr val="accent5">
                    <a:lumMod val="50000"/>
                  </a:schemeClr>
                </a:solidFill>
              </a:rPr>
              <a:t>.</a:t>
            </a:r>
          </a:p>
          <a:p>
            <a:pPr marL="228600" indent="-228600">
              <a:buAutoNum type="arabicPeriod"/>
            </a:pPr>
            <a:r>
              <a:rPr lang="en-US" sz="1200" b="0" baseline="0" dirty="0">
                <a:solidFill>
                  <a:schemeClr val="accent5">
                    <a:lumMod val="50000"/>
                  </a:schemeClr>
                </a:solidFill>
              </a:rPr>
              <a:t>[beep] </a:t>
            </a:r>
            <a:r>
              <a:rPr lang="en-US" sz="1200" b="0" baseline="0" dirty="0" err="1">
                <a:solidFill>
                  <a:schemeClr val="accent5">
                    <a:lumMod val="50000"/>
                  </a:schemeClr>
                </a:solidFill>
              </a:rPr>
              <a:t>volviendo</a:t>
            </a:r>
            <a:r>
              <a:rPr lang="en-US" sz="1200" b="0" baseline="0" dirty="0">
                <a:solidFill>
                  <a:schemeClr val="accent5">
                    <a:lumMod val="50000"/>
                  </a:schemeClr>
                </a:solidFill>
              </a:rPr>
              <a:t> a casa.</a:t>
            </a:r>
            <a:endParaRPr lang="en-US" sz="1200" baseline="0" dirty="0">
              <a:solidFill>
                <a:schemeClr val="accent5">
                  <a:lumMod val="50000"/>
                </a:schemeClr>
              </a:solidFill>
            </a:endParaRPr>
          </a:p>
          <a:p>
            <a:pPr marL="228600" indent="-228600">
              <a:buAutoNum type="arabicPeriod"/>
            </a:pPr>
            <a:r>
              <a:rPr lang="en-US" sz="1200" b="0" baseline="0" dirty="0">
                <a:solidFill>
                  <a:schemeClr val="accent5">
                    <a:lumMod val="50000"/>
                  </a:schemeClr>
                </a:solidFill>
              </a:rPr>
              <a:t>[beep] </a:t>
            </a:r>
            <a:r>
              <a:rPr lang="en-US" sz="1200" dirty="0" err="1">
                <a:solidFill>
                  <a:schemeClr val="accent5">
                    <a:lumMod val="50000"/>
                  </a:schemeClr>
                </a:solidFill>
              </a:rPr>
              <a:t>traduciendo</a:t>
            </a:r>
            <a:r>
              <a:rPr lang="en-US" sz="1200" baseline="0" dirty="0">
                <a:solidFill>
                  <a:schemeClr val="accent5">
                    <a:lumMod val="50000"/>
                  </a:schemeClr>
                </a:solidFill>
              </a:rPr>
              <a:t> </a:t>
            </a:r>
            <a:r>
              <a:rPr lang="en-US" sz="1200" baseline="0" dirty="0" err="1">
                <a:solidFill>
                  <a:schemeClr val="accent5">
                    <a:lumMod val="50000"/>
                  </a:schemeClr>
                </a:solidFill>
              </a:rPr>
              <a:t>una</a:t>
            </a:r>
            <a:r>
              <a:rPr lang="en-US" sz="1200" baseline="0" dirty="0">
                <a:solidFill>
                  <a:schemeClr val="accent5">
                    <a:lumMod val="50000"/>
                  </a:schemeClr>
                </a:solidFill>
              </a:rPr>
              <a:t> </a:t>
            </a:r>
            <a:r>
              <a:rPr lang="en-US" sz="1200" baseline="0" dirty="0" err="1">
                <a:solidFill>
                  <a:schemeClr val="accent5">
                    <a:lumMod val="50000"/>
                  </a:schemeClr>
                </a:solidFill>
              </a:rPr>
              <a:t>película</a:t>
            </a:r>
            <a:r>
              <a:rPr lang="en-US" sz="1200" baseline="0" dirty="0">
                <a:solidFill>
                  <a:schemeClr val="accent5">
                    <a:lumMod val="50000"/>
                  </a:schemeClr>
                </a:solidFill>
              </a:rPr>
              <a:t> </a:t>
            </a:r>
            <a:r>
              <a:rPr lang="en-US" sz="1200" baseline="0" dirty="0" err="1">
                <a:solidFill>
                  <a:schemeClr val="accent5">
                    <a:lumMod val="50000"/>
                  </a:schemeClr>
                </a:solidFill>
              </a:rPr>
              <a:t>rusa</a:t>
            </a:r>
            <a:r>
              <a:rPr lang="en-US" sz="1200" baseline="0" dirty="0">
                <a:solidFill>
                  <a:schemeClr val="accent5">
                    <a:lumMod val="50000"/>
                  </a:schemeClr>
                </a:solidFill>
              </a:rPr>
              <a:t>.</a:t>
            </a:r>
          </a:p>
          <a:p>
            <a:pPr marL="228600" indent="-228600">
              <a:buAutoNum type="arabicPeriod"/>
            </a:pPr>
            <a:r>
              <a:rPr lang="en-US" sz="1200" b="0" baseline="0" dirty="0">
                <a:solidFill>
                  <a:schemeClr val="accent5">
                    <a:lumMod val="50000"/>
                  </a:schemeClr>
                </a:solidFill>
              </a:rPr>
              <a:t>[beep] </a:t>
            </a:r>
            <a:r>
              <a:rPr lang="en-US" sz="1200" dirty="0" err="1">
                <a:solidFill>
                  <a:schemeClr val="accent5">
                    <a:lumMod val="50000"/>
                  </a:schemeClr>
                </a:solidFill>
              </a:rPr>
              <a:t>dirigir</a:t>
            </a:r>
            <a:r>
              <a:rPr lang="en-US" sz="1200" dirty="0">
                <a:solidFill>
                  <a:schemeClr val="accent5">
                    <a:lumMod val="50000"/>
                  </a:schemeClr>
                </a:solidFill>
              </a:rPr>
              <a:t> la </a:t>
            </a:r>
            <a:r>
              <a:rPr lang="en-US" sz="1200" dirty="0" err="1">
                <a:solidFill>
                  <a:schemeClr val="accent5">
                    <a:lumMod val="50000"/>
                  </a:schemeClr>
                </a:solidFill>
              </a:rPr>
              <a:t>película</a:t>
            </a:r>
            <a:r>
              <a:rPr lang="en-US" sz="1200" dirty="0">
                <a:solidFill>
                  <a:schemeClr val="accent5">
                    <a:lumMod val="50000"/>
                  </a:schemeClr>
                </a:solidFill>
              </a:rPr>
              <a:t> en mayo.</a:t>
            </a:r>
          </a:p>
          <a:p>
            <a:pPr marL="228600" indent="-228600">
              <a:buAutoNum type="arabicPeriod"/>
            </a:pPr>
            <a:r>
              <a:rPr lang="en-US" sz="1200" b="0" dirty="0">
                <a:solidFill>
                  <a:schemeClr val="accent5">
                    <a:lumMod val="50000"/>
                  </a:schemeClr>
                </a:solidFill>
              </a:rPr>
              <a:t>[beep] </a:t>
            </a:r>
            <a:r>
              <a:rPr lang="en-US" sz="1200" b="0" dirty="0" err="1">
                <a:solidFill>
                  <a:schemeClr val="accent5">
                    <a:lumMod val="50000"/>
                  </a:schemeClr>
                </a:solidFill>
              </a:rPr>
              <a:t>conduciendo</a:t>
            </a:r>
            <a:r>
              <a:rPr lang="en-US" sz="1200" b="0" baseline="0" dirty="0">
                <a:solidFill>
                  <a:schemeClr val="accent5">
                    <a:lumMod val="50000"/>
                  </a:schemeClr>
                </a:solidFill>
              </a:rPr>
              <a:t> </a:t>
            </a:r>
            <a:r>
              <a:rPr lang="en-US" sz="1200" b="0" baseline="0" dirty="0" err="1">
                <a:solidFill>
                  <a:schemeClr val="accent5">
                    <a:lumMod val="50000"/>
                  </a:schemeClr>
                </a:solidFill>
              </a:rPr>
              <a:t>bastante</a:t>
            </a:r>
            <a:r>
              <a:rPr lang="en-US" sz="1200" b="0" baseline="0" dirty="0">
                <a:solidFill>
                  <a:schemeClr val="accent5">
                    <a:lumMod val="50000"/>
                  </a:schemeClr>
                </a:solidFill>
              </a:rPr>
              <a:t> </a:t>
            </a:r>
            <a:r>
              <a:rPr lang="en-US" sz="1200" b="0" baseline="0" dirty="0" err="1">
                <a:solidFill>
                  <a:schemeClr val="accent5">
                    <a:lumMod val="50000"/>
                  </a:schemeClr>
                </a:solidFill>
              </a:rPr>
              <a:t>despacio</a:t>
            </a:r>
            <a:r>
              <a:rPr lang="en-US" sz="1200" b="0" baseline="0" dirty="0">
                <a:solidFill>
                  <a:schemeClr val="accent5">
                    <a:lumMod val="50000"/>
                  </a:schemeClr>
                </a:solidFill>
              </a:rPr>
              <a:t> en </a:t>
            </a:r>
            <a:r>
              <a:rPr lang="en-US" sz="1200" b="0" baseline="0" dirty="0" err="1">
                <a:solidFill>
                  <a:schemeClr val="accent5">
                    <a:lumMod val="50000"/>
                  </a:schemeClr>
                </a:solidFill>
              </a:rPr>
              <a:t>esta</a:t>
            </a:r>
            <a:r>
              <a:rPr lang="en-US" sz="1200" b="0" baseline="0" dirty="0">
                <a:solidFill>
                  <a:schemeClr val="accent5">
                    <a:lumMod val="50000"/>
                  </a:schemeClr>
                </a:solidFill>
              </a:rPr>
              <a:t> </a:t>
            </a:r>
            <a:r>
              <a:rPr lang="en-US" sz="1200" b="0" baseline="0" dirty="0" err="1">
                <a:solidFill>
                  <a:schemeClr val="accent5">
                    <a:lumMod val="50000"/>
                  </a:schemeClr>
                </a:solidFill>
              </a:rPr>
              <a:t>escena</a:t>
            </a:r>
            <a:r>
              <a:rPr lang="en-US" sz="1200" b="0" baseline="0" dirty="0">
                <a:solidFill>
                  <a:schemeClr val="accent5">
                    <a:lumMod val="50000"/>
                  </a:schemeClr>
                </a:solidFill>
              </a:rPr>
              <a:t>.</a:t>
            </a:r>
          </a:p>
          <a:p>
            <a:pPr marL="228600" indent="-228600">
              <a:buAutoNum type="arabicPeriod"/>
            </a:pPr>
            <a:r>
              <a:rPr lang="en-US" sz="1200" b="0" baseline="0" dirty="0">
                <a:solidFill>
                  <a:schemeClr val="accent5">
                    <a:lumMod val="50000"/>
                  </a:schemeClr>
                </a:solidFill>
              </a:rPr>
              <a:t>[beep] </a:t>
            </a:r>
            <a:r>
              <a:rPr lang="en-US" sz="1200" b="0" baseline="0" dirty="0" err="1">
                <a:solidFill>
                  <a:schemeClr val="accent5">
                    <a:lumMod val="50000"/>
                  </a:schemeClr>
                </a:solidFill>
              </a:rPr>
              <a:t>escribiendo</a:t>
            </a:r>
            <a:r>
              <a:rPr lang="en-US" sz="1200" b="0" baseline="0" dirty="0">
                <a:solidFill>
                  <a:schemeClr val="accent5">
                    <a:lumMod val="50000"/>
                  </a:schemeClr>
                </a:solidFill>
              </a:rPr>
              <a:t> un </a:t>
            </a:r>
            <a:r>
              <a:rPr lang="en-US" sz="1200" b="0" baseline="0" dirty="0" err="1">
                <a:solidFill>
                  <a:schemeClr val="accent5">
                    <a:lumMod val="50000"/>
                  </a:schemeClr>
                </a:solidFill>
              </a:rPr>
              <a:t>personaje</a:t>
            </a:r>
            <a:r>
              <a:rPr lang="en-US" sz="1200" b="0" baseline="0" dirty="0">
                <a:solidFill>
                  <a:schemeClr val="accent5">
                    <a:lumMod val="50000"/>
                  </a:schemeClr>
                </a:solidFill>
              </a:rPr>
              <a:t> </a:t>
            </a:r>
            <a:r>
              <a:rPr lang="en-US" sz="1200" b="0" baseline="0" dirty="0" err="1">
                <a:solidFill>
                  <a:schemeClr val="accent5">
                    <a:lumMod val="50000"/>
                  </a:schemeClr>
                </a:solidFill>
              </a:rPr>
              <a:t>para</a:t>
            </a:r>
            <a:r>
              <a:rPr lang="en-US" sz="1200" b="0" baseline="0" dirty="0">
                <a:solidFill>
                  <a:schemeClr val="accent5">
                    <a:lumMod val="50000"/>
                  </a:schemeClr>
                </a:solidFill>
              </a:rPr>
              <a:t> </a:t>
            </a:r>
            <a:r>
              <a:rPr lang="en-US" sz="1200" b="0" baseline="0" dirty="0" err="1">
                <a:solidFill>
                  <a:schemeClr val="accent5">
                    <a:lumMod val="50000"/>
                  </a:schemeClr>
                </a:solidFill>
              </a:rPr>
              <a:t>nuestra</a:t>
            </a:r>
            <a:r>
              <a:rPr lang="en-US" sz="1200" b="0" baseline="0" dirty="0">
                <a:solidFill>
                  <a:schemeClr val="accent5">
                    <a:lumMod val="50000"/>
                  </a:schemeClr>
                </a:solidFill>
              </a:rPr>
              <a:t> </a:t>
            </a:r>
            <a:r>
              <a:rPr lang="en-US" sz="1200" b="0" baseline="0" dirty="0" err="1">
                <a:solidFill>
                  <a:schemeClr val="accent5">
                    <a:lumMod val="50000"/>
                  </a:schemeClr>
                </a:solidFill>
              </a:rPr>
              <a:t>tía</a:t>
            </a:r>
            <a:r>
              <a:rPr lang="en-US" sz="1200" b="0" baseline="0" dirty="0">
                <a:solidFill>
                  <a:schemeClr val="accent5">
                    <a:lumMod val="50000"/>
                  </a:schemeClr>
                </a:solidFill>
              </a:rPr>
              <a:t>.</a:t>
            </a: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a:t>
            </a:r>
            <a:r>
              <a:rPr lang="en-US" b="0" baseline="0" dirty="0"/>
              <a:t> minutes</a:t>
            </a:r>
            <a:endParaRPr lang="en-US" b="1" dirty="0"/>
          </a:p>
          <a:p>
            <a:endParaRPr lang="en-US" b="1" dirty="0"/>
          </a:p>
          <a:p>
            <a:r>
              <a:rPr lang="en-US" b="1" dirty="0"/>
              <a:t>Aim</a:t>
            </a:r>
            <a:r>
              <a:rPr lang="en-US" b="1"/>
              <a:t>: </a:t>
            </a:r>
            <a:r>
              <a:rPr lang="en-US" b="0"/>
              <a:t>to improve understanding</a:t>
            </a:r>
            <a:r>
              <a:rPr lang="en-US" b="0" baseline="0"/>
              <a:t> of vocabulary by matching </a:t>
            </a:r>
            <a:r>
              <a:rPr lang="en-US" b="0" baseline="0" dirty="0"/>
              <a:t>five of </a:t>
            </a:r>
            <a:r>
              <a:rPr lang="en-US" b="0" baseline="0"/>
              <a:t>the sentence halves </a:t>
            </a:r>
            <a:r>
              <a:rPr lang="en-US" b="0" baseline="0" dirty="0"/>
              <a:t>from the previous exercise to the </a:t>
            </a:r>
            <a:r>
              <a:rPr lang="en-US" b="0" baseline="0"/>
              <a:t>correct ending</a:t>
            </a:r>
            <a:r>
              <a:rPr lang="en-US" b="0" baseline="0" dirty="0"/>
              <a:t>. </a:t>
            </a:r>
          </a:p>
          <a:p>
            <a:endParaRPr lang="en-US" b="1" dirty="0"/>
          </a:p>
          <a:p>
            <a:r>
              <a:rPr lang="en-US" b="1" dirty="0"/>
              <a:t>Procedure:</a:t>
            </a:r>
          </a:p>
          <a:p>
            <a:r>
              <a:rPr lang="en-US" b="0" dirty="0"/>
              <a:t>1. Students</a:t>
            </a:r>
            <a:r>
              <a:rPr lang="en-US" b="0" baseline="0" dirty="0"/>
              <a:t> should write 1-5 in their exercise books. They need to listen to the questions again and match them up with their correct answer from the table. </a:t>
            </a:r>
          </a:p>
          <a:p>
            <a:r>
              <a:rPr lang="en-US" b="0" dirty="0"/>
              <a:t>2. Click on the orange buttons to play the recording.</a:t>
            </a:r>
          </a:p>
          <a:p>
            <a:r>
              <a:rPr lang="en-US" b="0" dirty="0"/>
              <a:t>3. The answers (shown</a:t>
            </a:r>
            <a:r>
              <a:rPr lang="en-US" b="0" baseline="0" dirty="0"/>
              <a:t> as letters) </a:t>
            </a:r>
            <a:r>
              <a:rPr lang="en-US" b="0" dirty="0"/>
              <a:t>are revealed by clicking. </a:t>
            </a:r>
          </a:p>
          <a:p>
            <a:endParaRPr lang="en-US" b="0" dirty="0"/>
          </a:p>
          <a:p>
            <a:r>
              <a:rPr lang="en-US" b="1" dirty="0"/>
              <a:t>Note: </a:t>
            </a:r>
            <a:r>
              <a:rPr lang="en-US" b="0" dirty="0"/>
              <a:t>one</a:t>
            </a:r>
            <a:r>
              <a:rPr lang="en-US" b="1" dirty="0"/>
              <a:t> </a:t>
            </a:r>
            <a:r>
              <a:rPr lang="en-US" b="0" dirty="0"/>
              <a:t>question</a:t>
            </a:r>
            <a:r>
              <a:rPr lang="en-US" b="0" baseline="0" dirty="0"/>
              <a:t> has been adapted very slightly from the previous slide. </a:t>
            </a:r>
          </a:p>
          <a:p>
            <a:endParaRPr lang="en-US" b="0" dirty="0"/>
          </a:p>
          <a:p>
            <a:r>
              <a:rPr lang="en-US" b="1" dirty="0"/>
              <a:t>Transcript</a:t>
            </a:r>
            <a:r>
              <a:rPr lang="en-US" b="1" baseline="0" dirty="0"/>
              <a:t> (correct endings are included in square brackets for ease of reference, but are not heard)</a:t>
            </a:r>
          </a:p>
          <a:p>
            <a:pPr marL="228600" indent="-228600">
              <a:buAutoNum type="arabicPeriod"/>
            </a:pPr>
            <a:r>
              <a:rPr lang="en-US" sz="1200" b="0" baseline="0" dirty="0">
                <a:solidFill>
                  <a:schemeClr val="accent5">
                    <a:lumMod val="50000"/>
                  </a:schemeClr>
                </a:solidFill>
              </a:rPr>
              <a:t>Estamos </a:t>
            </a:r>
            <a:r>
              <a:rPr lang="en-US" sz="1200" b="0" dirty="0" err="1">
                <a:solidFill>
                  <a:schemeClr val="accent5">
                    <a:lumMod val="50000"/>
                  </a:schemeClr>
                </a:solidFill>
              </a:rPr>
              <a:t>haciendo</a:t>
            </a:r>
            <a:r>
              <a:rPr lang="en-US" sz="1200" b="0" dirty="0">
                <a:solidFill>
                  <a:schemeClr val="accent5">
                    <a:lumMod val="50000"/>
                  </a:schemeClr>
                </a:solidFill>
              </a:rPr>
              <a:t> </a:t>
            </a:r>
            <a:r>
              <a:rPr lang="en-US" sz="1200" b="0" dirty="0" err="1">
                <a:solidFill>
                  <a:schemeClr val="accent5">
                    <a:lumMod val="50000"/>
                  </a:schemeClr>
                </a:solidFill>
              </a:rPr>
              <a:t>cosas</a:t>
            </a:r>
            <a:r>
              <a:rPr lang="en-US" sz="1200" b="0" dirty="0">
                <a:solidFill>
                  <a:schemeClr val="accent5">
                    <a:lumMod val="50000"/>
                  </a:schemeClr>
                </a:solidFill>
              </a:rPr>
              <a:t> </a:t>
            </a:r>
            <a:r>
              <a:rPr lang="en-US" sz="1200" b="0" dirty="0" err="1">
                <a:solidFill>
                  <a:schemeClr val="accent5">
                    <a:lumMod val="50000"/>
                  </a:schemeClr>
                </a:solidFill>
              </a:rPr>
              <a:t>tontas</a:t>
            </a:r>
            <a:r>
              <a:rPr lang="en-US" sz="1200" b="0" dirty="0">
                <a:solidFill>
                  <a:schemeClr val="accent5">
                    <a:lumMod val="50000"/>
                  </a:schemeClr>
                </a:solidFill>
              </a:rPr>
              <a:t>... [</a:t>
            </a:r>
            <a:r>
              <a:rPr lang="en-US" sz="1200" b="0" dirty="0" err="1">
                <a:solidFill>
                  <a:schemeClr val="accent5">
                    <a:lumMod val="50000"/>
                  </a:schemeClr>
                </a:solidFill>
              </a:rPr>
              <a:t>porque</a:t>
            </a:r>
            <a:r>
              <a:rPr lang="en-US" sz="1200" b="0" dirty="0">
                <a:solidFill>
                  <a:schemeClr val="accent5">
                    <a:lumMod val="50000"/>
                  </a:schemeClr>
                </a:solidFill>
              </a:rPr>
              <a:t> es una </a:t>
            </a:r>
            <a:r>
              <a:rPr lang="en-US" sz="1200" b="0" dirty="0" err="1">
                <a:solidFill>
                  <a:schemeClr val="accent5">
                    <a:lumMod val="50000"/>
                  </a:schemeClr>
                </a:solidFill>
              </a:rPr>
              <a:t>comedia</a:t>
            </a:r>
            <a:r>
              <a:rPr lang="en-US" sz="1200" b="0" dirty="0">
                <a:solidFill>
                  <a:schemeClr val="accent5">
                    <a:lumMod val="50000"/>
                  </a:schemeClr>
                </a:solidFill>
              </a:rPr>
              <a:t>].</a:t>
            </a:r>
          </a:p>
          <a:p>
            <a:pPr marL="228600" indent="-228600">
              <a:buAutoNum type="arabicPeriod"/>
            </a:pPr>
            <a:r>
              <a:rPr lang="en-US" sz="1200" b="0" baseline="0" dirty="0" err="1">
                <a:solidFill>
                  <a:schemeClr val="accent5">
                    <a:lumMod val="50000"/>
                  </a:schemeClr>
                </a:solidFill>
              </a:rPr>
              <a:t>Queremos</a:t>
            </a:r>
            <a:r>
              <a:rPr lang="en-US" sz="1200" b="0" baseline="0" dirty="0">
                <a:solidFill>
                  <a:schemeClr val="accent5">
                    <a:lumMod val="50000"/>
                  </a:schemeClr>
                </a:solidFill>
              </a:rPr>
              <a:t> </a:t>
            </a:r>
            <a:r>
              <a:rPr lang="en-US" sz="1200" b="0" dirty="0" err="1">
                <a:solidFill>
                  <a:schemeClr val="accent5">
                    <a:lumMod val="50000"/>
                  </a:schemeClr>
                </a:solidFill>
              </a:rPr>
              <a:t>dirigir</a:t>
            </a:r>
            <a:r>
              <a:rPr lang="en-US" sz="1200" b="0" dirty="0">
                <a:solidFill>
                  <a:schemeClr val="accent5">
                    <a:lumMod val="50000"/>
                  </a:schemeClr>
                </a:solidFill>
              </a:rPr>
              <a:t> la </a:t>
            </a:r>
            <a:r>
              <a:rPr lang="en-US" sz="1200" b="0" dirty="0" err="1">
                <a:solidFill>
                  <a:schemeClr val="accent5">
                    <a:lumMod val="50000"/>
                  </a:schemeClr>
                </a:solidFill>
              </a:rPr>
              <a:t>película</a:t>
            </a:r>
            <a:r>
              <a:rPr lang="en-US" sz="1200" b="0" dirty="0">
                <a:solidFill>
                  <a:schemeClr val="accent5">
                    <a:lumMod val="50000"/>
                  </a:schemeClr>
                </a:solidFill>
              </a:rPr>
              <a:t> </a:t>
            </a:r>
            <a:r>
              <a:rPr lang="en-US" sz="1200" b="0" dirty="0" err="1">
                <a:solidFill>
                  <a:schemeClr val="accent5">
                    <a:lumMod val="50000"/>
                  </a:schemeClr>
                </a:solidFill>
              </a:rPr>
              <a:t>en</a:t>
            </a:r>
            <a:r>
              <a:rPr lang="en-US" sz="1200" b="0" dirty="0">
                <a:solidFill>
                  <a:schemeClr val="accent5">
                    <a:lumMod val="50000"/>
                  </a:schemeClr>
                </a:solidFill>
              </a:rPr>
              <a:t> mayo... [</a:t>
            </a:r>
            <a:r>
              <a:rPr lang="en-US" sz="1200" b="0" dirty="0" err="1">
                <a:solidFill>
                  <a:schemeClr val="accent5">
                    <a:lumMod val="50000"/>
                  </a:schemeClr>
                </a:solidFill>
              </a:rPr>
              <a:t>porque</a:t>
            </a:r>
            <a:r>
              <a:rPr lang="en-US" sz="1200" b="0" dirty="0">
                <a:solidFill>
                  <a:schemeClr val="accent5">
                    <a:lumMod val="50000"/>
                  </a:schemeClr>
                </a:solidFill>
              </a:rPr>
              <a:t> no </a:t>
            </a:r>
            <a:r>
              <a:rPr lang="en-US" sz="1200" b="0" dirty="0" err="1">
                <a:solidFill>
                  <a:schemeClr val="accent5">
                    <a:lumMod val="50000"/>
                  </a:schemeClr>
                </a:solidFill>
              </a:rPr>
              <a:t>vamos</a:t>
            </a:r>
            <a:r>
              <a:rPr lang="en-US" sz="1200" b="0" dirty="0">
                <a:solidFill>
                  <a:schemeClr val="accent5">
                    <a:lumMod val="50000"/>
                  </a:schemeClr>
                </a:solidFill>
              </a:rPr>
              <a:t> a </a:t>
            </a:r>
            <a:r>
              <a:rPr lang="en-US" sz="1200" b="0" dirty="0" err="1">
                <a:solidFill>
                  <a:schemeClr val="accent5">
                    <a:lumMod val="50000"/>
                  </a:schemeClr>
                </a:solidFill>
              </a:rPr>
              <a:t>tener</a:t>
            </a:r>
            <a:r>
              <a:rPr lang="en-US" sz="1200" b="0" dirty="0">
                <a:solidFill>
                  <a:schemeClr val="accent5">
                    <a:lumMod val="50000"/>
                  </a:schemeClr>
                </a:solidFill>
              </a:rPr>
              <a:t> </a:t>
            </a:r>
            <a:r>
              <a:rPr lang="en-US" sz="1200" b="0" dirty="0" err="1">
                <a:solidFill>
                  <a:schemeClr val="accent5">
                    <a:lumMod val="50000"/>
                  </a:schemeClr>
                </a:solidFill>
              </a:rPr>
              <a:t>tiempo</a:t>
            </a:r>
            <a:r>
              <a:rPr lang="en-US" sz="1200" b="0" dirty="0">
                <a:solidFill>
                  <a:schemeClr val="accent5">
                    <a:lumMod val="50000"/>
                  </a:schemeClr>
                </a:solidFill>
              </a:rPr>
              <a:t> </a:t>
            </a:r>
            <a:r>
              <a:rPr lang="en-US" sz="1200" b="0" dirty="0" err="1">
                <a:solidFill>
                  <a:schemeClr val="accent5">
                    <a:lumMod val="50000"/>
                  </a:schemeClr>
                </a:solidFill>
              </a:rPr>
              <a:t>en</a:t>
            </a:r>
            <a:r>
              <a:rPr lang="en-US" sz="1200" b="0" dirty="0">
                <a:solidFill>
                  <a:schemeClr val="accent5">
                    <a:lumMod val="50000"/>
                  </a:schemeClr>
                </a:solidFill>
              </a:rPr>
              <a:t> </a:t>
            </a:r>
            <a:r>
              <a:rPr lang="en-US" sz="1200" b="0" dirty="0" err="1">
                <a:solidFill>
                  <a:schemeClr val="accent5">
                    <a:lumMod val="50000"/>
                  </a:schemeClr>
                </a:solidFill>
              </a:rPr>
              <a:t>junio</a:t>
            </a:r>
            <a:r>
              <a:rPr lang="en-US" sz="1200" b="0" dirty="0">
                <a:solidFill>
                  <a:schemeClr val="accent5">
                    <a:lumMod val="50000"/>
                  </a:schemeClr>
                </a:solidFill>
              </a:rPr>
              <a:t>].</a:t>
            </a:r>
          </a:p>
          <a:p>
            <a:pPr marL="228600" indent="-228600">
              <a:buAutoNum type="arabicPeriod"/>
            </a:pPr>
            <a:r>
              <a:rPr lang="en-US" sz="1200" b="0" dirty="0">
                <a:solidFill>
                  <a:schemeClr val="accent5">
                    <a:lumMod val="50000"/>
                  </a:schemeClr>
                </a:solidFill>
              </a:rPr>
              <a:t>Estamos</a:t>
            </a:r>
            <a:r>
              <a:rPr lang="en-US" sz="1200" b="0" baseline="0" dirty="0">
                <a:solidFill>
                  <a:schemeClr val="accent5">
                    <a:lumMod val="50000"/>
                  </a:schemeClr>
                </a:solidFill>
              </a:rPr>
              <a:t> </a:t>
            </a:r>
            <a:r>
              <a:rPr lang="en-US" sz="1200" b="0" dirty="0" err="1">
                <a:solidFill>
                  <a:schemeClr val="accent5">
                    <a:lumMod val="50000"/>
                  </a:schemeClr>
                </a:solidFill>
              </a:rPr>
              <a:t>conduciendo</a:t>
            </a:r>
            <a:r>
              <a:rPr lang="en-US" sz="1200" b="0" baseline="0" dirty="0">
                <a:solidFill>
                  <a:schemeClr val="accent5">
                    <a:lumMod val="50000"/>
                  </a:schemeClr>
                </a:solidFill>
              </a:rPr>
              <a:t> </a:t>
            </a:r>
            <a:r>
              <a:rPr lang="en-US" sz="1200" b="0" baseline="0" dirty="0" err="1">
                <a:solidFill>
                  <a:schemeClr val="accent5">
                    <a:lumMod val="50000"/>
                  </a:schemeClr>
                </a:solidFill>
              </a:rPr>
              <a:t>bastante</a:t>
            </a:r>
            <a:r>
              <a:rPr lang="en-US" sz="1200" b="0" baseline="0" dirty="0">
                <a:solidFill>
                  <a:schemeClr val="accent5">
                    <a:lumMod val="50000"/>
                  </a:schemeClr>
                </a:solidFill>
              </a:rPr>
              <a:t> </a:t>
            </a:r>
            <a:r>
              <a:rPr lang="en-US" sz="1200" b="0" baseline="0" dirty="0" err="1">
                <a:solidFill>
                  <a:schemeClr val="accent5">
                    <a:lumMod val="50000"/>
                  </a:schemeClr>
                </a:solidFill>
              </a:rPr>
              <a:t>despacio</a:t>
            </a:r>
            <a:r>
              <a:rPr lang="en-US" sz="1200" b="0" baseline="0" dirty="0">
                <a:solidFill>
                  <a:schemeClr val="accent5">
                    <a:lumMod val="50000"/>
                  </a:schemeClr>
                </a:solidFill>
              </a:rPr>
              <a:t> </a:t>
            </a:r>
            <a:r>
              <a:rPr lang="en-US" sz="1200" b="0" baseline="0" dirty="0" err="1">
                <a:solidFill>
                  <a:schemeClr val="accent5">
                    <a:lumMod val="50000"/>
                  </a:schemeClr>
                </a:solidFill>
              </a:rPr>
              <a:t>en</a:t>
            </a:r>
            <a:r>
              <a:rPr lang="en-US" sz="1200" b="0" baseline="0" dirty="0">
                <a:solidFill>
                  <a:schemeClr val="accent5">
                    <a:lumMod val="50000"/>
                  </a:schemeClr>
                </a:solidFill>
              </a:rPr>
              <a:t> </a:t>
            </a:r>
            <a:r>
              <a:rPr lang="en-US" sz="1200" b="0" baseline="0" dirty="0" err="1">
                <a:solidFill>
                  <a:schemeClr val="accent5">
                    <a:lumMod val="50000"/>
                  </a:schemeClr>
                </a:solidFill>
              </a:rPr>
              <a:t>esta</a:t>
            </a:r>
            <a:r>
              <a:rPr lang="en-US" sz="1200" b="0" baseline="0" dirty="0">
                <a:solidFill>
                  <a:schemeClr val="accent5">
                    <a:lumMod val="50000"/>
                  </a:schemeClr>
                </a:solidFill>
              </a:rPr>
              <a:t> </a:t>
            </a:r>
            <a:r>
              <a:rPr lang="en-US" sz="1200" b="0" baseline="0" dirty="0" err="1">
                <a:solidFill>
                  <a:schemeClr val="accent5">
                    <a:lumMod val="50000"/>
                  </a:schemeClr>
                </a:solidFill>
              </a:rPr>
              <a:t>escena</a:t>
            </a:r>
            <a:r>
              <a:rPr lang="en-US" sz="1200" b="0" baseline="0" dirty="0">
                <a:solidFill>
                  <a:schemeClr val="accent5">
                    <a:lumMod val="50000"/>
                  </a:schemeClr>
                </a:solidFill>
              </a:rPr>
              <a:t>... [</a:t>
            </a:r>
            <a:r>
              <a:rPr lang="en-US" sz="1200" b="0" baseline="0" dirty="0" err="1">
                <a:solidFill>
                  <a:schemeClr val="accent5">
                    <a:lumMod val="50000"/>
                  </a:schemeClr>
                </a:solidFill>
              </a:rPr>
              <a:t>porque</a:t>
            </a:r>
            <a:r>
              <a:rPr lang="en-US" sz="1200" b="0" baseline="0" dirty="0">
                <a:solidFill>
                  <a:schemeClr val="accent5">
                    <a:lumMod val="50000"/>
                  </a:schemeClr>
                </a:solidFill>
              </a:rPr>
              <a:t> no es un </a:t>
            </a:r>
            <a:r>
              <a:rPr lang="en-US" sz="1200" b="0" baseline="0" dirty="0" err="1">
                <a:solidFill>
                  <a:schemeClr val="accent5">
                    <a:lumMod val="50000"/>
                  </a:schemeClr>
                </a:solidFill>
              </a:rPr>
              <a:t>coche</a:t>
            </a:r>
            <a:r>
              <a:rPr lang="en-US" sz="1200" b="0" baseline="0" dirty="0">
                <a:solidFill>
                  <a:schemeClr val="accent5">
                    <a:lumMod val="50000"/>
                  </a:schemeClr>
                </a:solidFill>
              </a:rPr>
              <a:t> </a:t>
            </a:r>
            <a:r>
              <a:rPr lang="en-US" sz="1200" b="0" baseline="0" dirty="0" err="1">
                <a:solidFill>
                  <a:schemeClr val="accent5">
                    <a:lumMod val="50000"/>
                  </a:schemeClr>
                </a:solidFill>
              </a:rPr>
              <a:t>rápido</a:t>
            </a:r>
            <a:r>
              <a:rPr lang="en-US" sz="1200" b="0" baseline="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baseline="0" dirty="0" err="1">
                <a:solidFill>
                  <a:schemeClr val="accent5">
                    <a:lumMod val="50000"/>
                  </a:schemeClr>
                </a:solidFill>
              </a:rPr>
              <a:t>Queremos</a:t>
            </a:r>
            <a:r>
              <a:rPr lang="en-US" sz="1200" b="0" baseline="0" dirty="0">
                <a:solidFill>
                  <a:schemeClr val="accent5">
                    <a:lumMod val="50000"/>
                  </a:schemeClr>
                </a:solidFill>
              </a:rPr>
              <a:t> </a:t>
            </a:r>
            <a:r>
              <a:rPr lang="en-US" sz="1200" b="0" dirty="0" err="1">
                <a:solidFill>
                  <a:schemeClr val="accent5">
                    <a:lumMod val="50000"/>
                  </a:schemeClr>
                </a:solidFill>
              </a:rPr>
              <a:t>traducir</a:t>
            </a:r>
            <a:r>
              <a:rPr lang="en-US" sz="1200" b="0" baseline="0" dirty="0">
                <a:solidFill>
                  <a:schemeClr val="accent5">
                    <a:lumMod val="50000"/>
                  </a:schemeClr>
                </a:solidFill>
              </a:rPr>
              <a:t> una </a:t>
            </a:r>
            <a:r>
              <a:rPr lang="en-US" sz="1200" b="0" baseline="0" dirty="0" err="1">
                <a:solidFill>
                  <a:schemeClr val="accent5">
                    <a:lumMod val="50000"/>
                  </a:schemeClr>
                </a:solidFill>
              </a:rPr>
              <a:t>película</a:t>
            </a:r>
            <a:r>
              <a:rPr lang="en-US" sz="1200" b="0" baseline="0" dirty="0">
                <a:solidFill>
                  <a:schemeClr val="accent5">
                    <a:lumMod val="50000"/>
                  </a:schemeClr>
                </a:solidFill>
              </a:rPr>
              <a:t> </a:t>
            </a:r>
            <a:r>
              <a:rPr lang="en-US" sz="1200" b="0" baseline="0" dirty="0" err="1">
                <a:solidFill>
                  <a:schemeClr val="accent5">
                    <a:lumMod val="50000"/>
                  </a:schemeClr>
                </a:solidFill>
              </a:rPr>
              <a:t>rusa</a:t>
            </a:r>
            <a:r>
              <a:rPr lang="en-US" sz="1200" b="0" baseline="0" dirty="0">
                <a:solidFill>
                  <a:schemeClr val="accent5">
                    <a:lumMod val="50000"/>
                  </a:schemeClr>
                </a:solidFill>
              </a:rPr>
              <a:t>... [</a:t>
            </a:r>
            <a:r>
              <a:rPr lang="en-US" sz="1200" b="0" baseline="0" dirty="0" err="1">
                <a:solidFill>
                  <a:schemeClr val="accent5">
                    <a:lumMod val="50000"/>
                  </a:schemeClr>
                </a:solidFill>
              </a:rPr>
              <a:t>porque</a:t>
            </a:r>
            <a:r>
              <a:rPr lang="en-US" sz="1200" b="0" baseline="0" dirty="0">
                <a:solidFill>
                  <a:schemeClr val="accent5">
                    <a:lumMod val="50000"/>
                  </a:schemeClr>
                </a:solidFill>
              </a:rPr>
              <a:t> es un </a:t>
            </a:r>
            <a:r>
              <a:rPr lang="en-US" sz="1200" b="0" baseline="0" dirty="0" err="1">
                <a:solidFill>
                  <a:schemeClr val="accent5">
                    <a:lumMod val="50000"/>
                  </a:schemeClr>
                </a:solidFill>
              </a:rPr>
              <a:t>idioma</a:t>
            </a:r>
            <a:r>
              <a:rPr lang="en-US" sz="1200" b="0" baseline="0" dirty="0">
                <a:solidFill>
                  <a:schemeClr val="accent5">
                    <a:lumMod val="50000"/>
                  </a:schemeClr>
                </a:solidFill>
              </a:rPr>
              <a:t> </a:t>
            </a:r>
            <a:r>
              <a:rPr lang="en-US" sz="1200" b="0" baseline="0" dirty="0" err="1">
                <a:solidFill>
                  <a:schemeClr val="accent5">
                    <a:lumMod val="50000"/>
                  </a:schemeClr>
                </a:solidFill>
              </a:rPr>
              <a:t>muy</a:t>
            </a:r>
            <a:r>
              <a:rPr lang="en-US" sz="1200" b="0" baseline="0" dirty="0">
                <a:solidFill>
                  <a:schemeClr val="accent5">
                    <a:lumMod val="50000"/>
                  </a:schemeClr>
                </a:solidFill>
              </a:rPr>
              <a:t> bonito].</a:t>
            </a:r>
          </a:p>
          <a:p>
            <a:pPr marL="228600" indent="-228600">
              <a:buAutoNum type="arabicPeriod"/>
            </a:pPr>
            <a:r>
              <a:rPr lang="en-US" sz="1200" b="0" baseline="0" dirty="0">
                <a:solidFill>
                  <a:schemeClr val="accent5">
                    <a:lumMod val="50000"/>
                  </a:schemeClr>
                </a:solidFill>
              </a:rPr>
              <a:t>Estamos </a:t>
            </a:r>
            <a:r>
              <a:rPr lang="en-US" sz="1200" b="0" baseline="0" dirty="0" err="1">
                <a:solidFill>
                  <a:schemeClr val="accent5">
                    <a:lumMod val="50000"/>
                  </a:schemeClr>
                </a:solidFill>
              </a:rPr>
              <a:t>escribiendo</a:t>
            </a:r>
            <a:r>
              <a:rPr lang="en-US" sz="1200" b="0" baseline="0" dirty="0">
                <a:solidFill>
                  <a:schemeClr val="accent5">
                    <a:lumMod val="50000"/>
                  </a:schemeClr>
                </a:solidFill>
              </a:rPr>
              <a:t> un </a:t>
            </a:r>
            <a:r>
              <a:rPr lang="en-US" sz="1200" b="0" baseline="0" dirty="0" err="1">
                <a:solidFill>
                  <a:schemeClr val="accent5">
                    <a:lumMod val="50000"/>
                  </a:schemeClr>
                </a:solidFill>
              </a:rPr>
              <a:t>personaje</a:t>
            </a:r>
            <a:r>
              <a:rPr lang="en-US" sz="1200" b="0" baseline="0" dirty="0">
                <a:solidFill>
                  <a:schemeClr val="accent5">
                    <a:lumMod val="50000"/>
                  </a:schemeClr>
                </a:solidFill>
              </a:rPr>
              <a:t> para </a:t>
            </a:r>
            <a:r>
              <a:rPr lang="en-US" sz="1200" b="0" baseline="0" dirty="0" err="1">
                <a:solidFill>
                  <a:schemeClr val="accent5">
                    <a:lumMod val="50000"/>
                  </a:schemeClr>
                </a:solidFill>
              </a:rPr>
              <a:t>nuestra</a:t>
            </a:r>
            <a:r>
              <a:rPr lang="en-US" sz="1200" b="0" baseline="0" dirty="0">
                <a:solidFill>
                  <a:schemeClr val="accent5">
                    <a:lumMod val="50000"/>
                  </a:schemeClr>
                </a:solidFill>
              </a:rPr>
              <a:t> </a:t>
            </a:r>
            <a:r>
              <a:rPr lang="en-US" sz="1200" b="0" baseline="0" dirty="0" err="1">
                <a:solidFill>
                  <a:schemeClr val="accent5">
                    <a:lumMod val="50000"/>
                  </a:schemeClr>
                </a:solidFill>
              </a:rPr>
              <a:t>tía</a:t>
            </a:r>
            <a:r>
              <a:rPr lang="en-US" sz="1200" b="0" baseline="0" dirty="0">
                <a:solidFill>
                  <a:schemeClr val="accent5">
                    <a:lumMod val="50000"/>
                  </a:schemeClr>
                </a:solidFill>
              </a:rPr>
              <a:t>... [</a:t>
            </a:r>
            <a:r>
              <a:rPr lang="en-US" sz="1200" b="0" baseline="0" dirty="0" err="1">
                <a:solidFill>
                  <a:schemeClr val="accent5">
                    <a:lumMod val="50000"/>
                  </a:schemeClr>
                </a:solidFill>
              </a:rPr>
              <a:t>porque</a:t>
            </a:r>
            <a:r>
              <a:rPr lang="en-US" sz="1200" b="0" baseline="0" dirty="0">
                <a:solidFill>
                  <a:schemeClr val="accent5">
                    <a:lumMod val="50000"/>
                  </a:schemeClr>
                </a:solidFill>
              </a:rPr>
              <a:t> es una </a:t>
            </a:r>
            <a:r>
              <a:rPr lang="en-US" sz="1200" b="0" baseline="0" dirty="0" err="1">
                <a:solidFill>
                  <a:schemeClr val="accent5">
                    <a:lumMod val="50000"/>
                  </a:schemeClr>
                </a:solidFill>
              </a:rPr>
              <a:t>actriz</a:t>
            </a:r>
            <a:r>
              <a:rPr lang="en-US" sz="1200" b="0" baseline="0" dirty="0">
                <a:solidFill>
                  <a:schemeClr val="accent5">
                    <a:lumMod val="50000"/>
                  </a:schemeClr>
                </a:solidFill>
              </a:rPr>
              <a:t> y </a:t>
            </a:r>
            <a:r>
              <a:rPr lang="en-US" sz="1200" b="0" baseline="0" dirty="0" err="1">
                <a:solidFill>
                  <a:schemeClr val="accent5">
                    <a:lumMod val="50000"/>
                  </a:schemeClr>
                </a:solidFill>
              </a:rPr>
              <a:t>trabaja</a:t>
            </a:r>
            <a:r>
              <a:rPr lang="en-US" sz="1200" b="0" baseline="0" dirty="0">
                <a:solidFill>
                  <a:schemeClr val="accent5">
                    <a:lumMod val="50000"/>
                  </a:schemeClr>
                </a:solidFill>
              </a:rPr>
              <a:t> </a:t>
            </a:r>
            <a:r>
              <a:rPr lang="en-US" sz="1200" b="0" baseline="0" dirty="0" err="1">
                <a:solidFill>
                  <a:schemeClr val="accent5">
                    <a:lumMod val="50000"/>
                  </a:schemeClr>
                </a:solidFill>
              </a:rPr>
              <a:t>en</a:t>
            </a:r>
            <a:r>
              <a:rPr lang="en-US" sz="1200" b="0" baseline="0" dirty="0">
                <a:solidFill>
                  <a:schemeClr val="accent5">
                    <a:lumMod val="50000"/>
                  </a:schemeClr>
                </a:solidFill>
              </a:rPr>
              <a:t> el cine </a:t>
            </a:r>
            <a:r>
              <a:rPr lang="en-US" sz="1200" b="0" baseline="0" dirty="0" err="1">
                <a:solidFill>
                  <a:schemeClr val="accent5">
                    <a:lumMod val="50000"/>
                  </a:schemeClr>
                </a:solidFill>
              </a:rPr>
              <a:t>español</a:t>
            </a:r>
            <a:r>
              <a:rPr lang="en-US" sz="1200" b="0" baseline="0" dirty="0">
                <a:solidFill>
                  <a:schemeClr val="accent5">
                    <a:lumMod val="50000"/>
                  </a:schemeClr>
                </a:solidFill>
              </a:rPr>
              <a:t>].</a:t>
            </a:r>
          </a:p>
          <a:p>
            <a:endParaRPr lang="en-US" b="1" dirty="0"/>
          </a:p>
          <a:p>
            <a:pPr marL="0" indent="0">
              <a:buNone/>
            </a:pPr>
            <a:r>
              <a:rPr lang="en-GB" b="1" dirty="0"/>
              <a:t>Frequency of unknown words and</a:t>
            </a:r>
            <a:r>
              <a:rPr lang="en-GB" b="1" baseline="0" dirty="0"/>
              <a:t> cognates (1 is the most frequent word in Spanish): </a:t>
            </a:r>
          </a:p>
          <a:p>
            <a:pPr marL="0" indent="0">
              <a:buNone/>
            </a:pPr>
            <a:r>
              <a:rPr lang="en-GB" b="0" baseline="0" dirty="0" err="1"/>
              <a:t>comedia</a:t>
            </a:r>
            <a:r>
              <a:rPr lang="en-GB" b="0" baseline="0" dirty="0"/>
              <a:t> [3039]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88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[Slide 1/6</a:t>
            </a:r>
            <a:r>
              <a:rPr lang="en-US" b="1" dirty="0"/>
              <a:t>]</a:t>
            </a:r>
          </a:p>
          <a:p>
            <a:endParaRPr lang="en-US" b="1"/>
          </a:p>
          <a:p>
            <a:r>
              <a:rPr lang="en-US" b="1"/>
              <a:t>Timing: </a:t>
            </a:r>
            <a:r>
              <a:rPr lang="en-US" b="0"/>
              <a:t>7 minutes</a:t>
            </a:r>
          </a:p>
          <a:p>
            <a:endParaRPr lang="en-US" b="1"/>
          </a:p>
          <a:p>
            <a:r>
              <a:rPr lang="en-US" b="1"/>
              <a:t>Aim</a:t>
            </a:r>
            <a:r>
              <a:rPr lang="en-US" b="1" dirty="0"/>
              <a:t>: </a:t>
            </a:r>
            <a:r>
              <a:rPr lang="en-US" b="0"/>
              <a:t>teacher-led written </a:t>
            </a:r>
            <a:r>
              <a:rPr lang="en-US" b="0" dirty="0"/>
              <a:t>translation activity to differentiate between the use of ‘</a:t>
            </a:r>
            <a:r>
              <a:rPr lang="en-US" b="0" dirty="0" err="1"/>
              <a:t>estamos</a:t>
            </a:r>
            <a:r>
              <a:rPr lang="en-US" b="0" dirty="0"/>
              <a:t>’ and ‘</a:t>
            </a:r>
            <a:r>
              <a:rPr lang="en-US" b="0" dirty="0" err="1"/>
              <a:t>queremos</a:t>
            </a:r>
            <a:r>
              <a:rPr lang="en-US" b="0" dirty="0"/>
              <a:t>’; to put into practice the vocabulary for this week.</a:t>
            </a:r>
          </a:p>
          <a:p>
            <a:endParaRPr lang="en-US" b="1" dirty="0"/>
          </a:p>
          <a:p>
            <a:r>
              <a:rPr lang="en-US" b="1" dirty="0"/>
              <a:t>Procedure:</a:t>
            </a:r>
          </a:p>
          <a:p>
            <a:pPr marL="228600" indent="-228600">
              <a:buAutoNum type="arabicPeriod"/>
            </a:pPr>
            <a:r>
              <a:rPr lang="en-US" b="0"/>
              <a:t>Before</a:t>
            </a:r>
            <a:r>
              <a:rPr lang="en-US" b="0" baseline="0"/>
              <a:t> the activity, it may be useful to distribute mini whiteboards so that students can display answers for each sentence.</a:t>
            </a:r>
            <a:endParaRPr lang="en-US" b="0"/>
          </a:p>
          <a:p>
            <a:pPr marL="228600" indent="-228600">
              <a:buAutoNum type="arabicPeriod"/>
            </a:pPr>
            <a:r>
              <a:rPr lang="en-US" b="0"/>
              <a:t>In the activity students </a:t>
            </a:r>
            <a:r>
              <a:rPr lang="en-US" b="0" dirty="0"/>
              <a:t>decide whether they need ‘</a:t>
            </a:r>
            <a:r>
              <a:rPr lang="en-US" b="0" dirty="0" err="1"/>
              <a:t>estamos</a:t>
            </a:r>
            <a:r>
              <a:rPr lang="en-US" b="0" dirty="0"/>
              <a:t>’ or ‘</a:t>
            </a:r>
            <a:r>
              <a:rPr lang="en-US" b="0" err="1"/>
              <a:t>queremos</a:t>
            </a:r>
            <a:r>
              <a:rPr lang="en-US" b="0"/>
              <a:t>’</a:t>
            </a:r>
            <a:r>
              <a:rPr lang="en-US" b="0" baseline="0"/>
              <a:t>.</a:t>
            </a:r>
            <a:endParaRPr lang="en-US" b="0" dirty="0"/>
          </a:p>
          <a:p>
            <a:pPr marL="228600" indent="-228600">
              <a:buAutoNum type="arabicPeriod"/>
            </a:pPr>
            <a:r>
              <a:rPr lang="en-US" b="0"/>
              <a:t>They then write </a:t>
            </a:r>
            <a:r>
              <a:rPr lang="en-US" b="0" dirty="0"/>
              <a:t>the </a:t>
            </a:r>
            <a:r>
              <a:rPr lang="en-US" b="0"/>
              <a:t>full sentence in Spanish. It</a:t>
            </a:r>
            <a:r>
              <a:rPr lang="en-US" b="0" baseline="0"/>
              <a:t> will be necessary to give students some time to recall vocabulary and write answers down before asking for answers.</a:t>
            </a:r>
            <a:endParaRPr lang="en-US" b="0" dirty="0"/>
          </a:p>
          <a:p>
            <a:pPr marL="228600" indent="-228600">
              <a:buAutoNum type="arabicPeriod"/>
            </a:pPr>
            <a:r>
              <a:rPr lang="en-US" b="0"/>
              <a:t>Bring up the answers. The verb ‘estamos’ or ‘queremos’ appears first, and then the rest of the sentence.</a:t>
            </a:r>
            <a:endParaRPr lang="en-US" b="0" dirty="0"/>
          </a:p>
          <a:p>
            <a:pPr marL="0" indent="0">
              <a:buNone/>
            </a:pPr>
            <a:endParaRPr lang="en-GB" b="0"/>
          </a:p>
          <a:p>
            <a:pPr marL="0" indent="0">
              <a:buNone/>
            </a:pPr>
            <a:r>
              <a:rPr lang="en-GB" b="1"/>
              <a:t>Frequency of unknown words and</a:t>
            </a:r>
            <a:r>
              <a:rPr lang="en-GB" b="1" baseline="0"/>
              <a:t> cognates (1 is the most frequent word in Spanish): </a:t>
            </a:r>
          </a:p>
          <a:p>
            <a:pPr marL="0" indent="0">
              <a:buNone/>
            </a:pPr>
            <a:r>
              <a:rPr lang="en-GB" b="0" baseline="0"/>
              <a:t>acción [404]</a:t>
            </a:r>
          </a:p>
          <a:p>
            <a:pPr marL="0" indent="0">
              <a:buNone/>
            </a:pPr>
            <a:endParaRPr lang="es-GB"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15</a:t>
            </a:fld>
            <a:endParaRPr lang="en-GB"/>
          </a:p>
        </p:txBody>
      </p:sp>
    </p:spTree>
    <p:extLst>
      <p:ext uri="{BB962C8B-B14F-4D97-AF65-F5344CB8AC3E}">
        <p14:creationId xmlns:p14="http://schemas.microsoft.com/office/powerpoint/2010/main" val="3087415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[2/6</a:t>
            </a:r>
            <a:r>
              <a:rPr lang="en-US" b="1" dirty="0"/>
              <a:t>]</a:t>
            </a:r>
          </a:p>
          <a:p>
            <a:pPr marL="0" indent="0">
              <a:buNone/>
            </a:pPr>
            <a:endParaRPr lang="en-GB" b="0"/>
          </a:p>
          <a:p>
            <a:pPr marL="0" indent="0">
              <a:buNone/>
            </a:pPr>
            <a:r>
              <a:rPr lang="en-GB" b="1"/>
              <a:t>Frequency of unknown words and</a:t>
            </a:r>
            <a:r>
              <a:rPr lang="en-GB" b="1" baseline="0"/>
              <a:t> cognates (1 is the most frequent word in Spanish): </a:t>
            </a:r>
          </a:p>
          <a:p>
            <a:pPr marL="0" indent="0">
              <a:buNone/>
            </a:pPr>
            <a:r>
              <a:rPr lang="en-GB" b="0" baseline="0"/>
              <a:t>comedia [3039]</a:t>
            </a:r>
          </a:p>
        </p:txBody>
      </p:sp>
      <p:sp>
        <p:nvSpPr>
          <p:cNvPr id="4" name="Marcador de número de diapositiva 3"/>
          <p:cNvSpPr>
            <a:spLocks noGrp="1"/>
          </p:cNvSpPr>
          <p:nvPr>
            <p:ph type="sldNum" sz="quarter" idx="5"/>
          </p:nvPr>
        </p:nvSpPr>
        <p:spPr/>
        <p:txBody>
          <a:bodyPr/>
          <a:lstStyle/>
          <a:p>
            <a:fld id="{976E5527-E06B-4AEC-AECB-6341C165E16D}" type="slidenum">
              <a:rPr lang="en-GB" smtClean="0"/>
              <a:t>16</a:t>
            </a:fld>
            <a:endParaRPr lang="en-GB"/>
          </a:p>
        </p:txBody>
      </p:sp>
    </p:spTree>
    <p:extLst>
      <p:ext uri="{BB962C8B-B14F-4D97-AF65-F5344CB8AC3E}">
        <p14:creationId xmlns:p14="http://schemas.microsoft.com/office/powerpoint/2010/main" val="1377035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[3/6]</a:t>
            </a:r>
          </a:p>
          <a:p>
            <a:pPr marL="0" indent="0">
              <a:buNone/>
            </a:pPr>
            <a:endParaRPr lang="en-GB" b="0"/>
          </a:p>
          <a:p>
            <a:pPr marL="0" indent="0">
              <a:buNone/>
            </a:pPr>
            <a:r>
              <a:rPr lang="en-GB" b="1"/>
              <a:t>Frequency of unknown words and</a:t>
            </a:r>
            <a:r>
              <a:rPr lang="en-GB" b="1" baseline="0"/>
              <a:t> cognates (1 is the most frequent word in Spanish): </a:t>
            </a:r>
          </a:p>
          <a:p>
            <a:pPr marL="0" indent="0">
              <a:buNone/>
            </a:pPr>
            <a:r>
              <a:rPr lang="en-GB" b="0" baseline="0"/>
              <a:t>escapar [899]</a:t>
            </a:r>
          </a:p>
        </p:txBody>
      </p:sp>
      <p:sp>
        <p:nvSpPr>
          <p:cNvPr id="4" name="Marcador de número de diapositiva 3"/>
          <p:cNvSpPr>
            <a:spLocks noGrp="1"/>
          </p:cNvSpPr>
          <p:nvPr>
            <p:ph type="sldNum" sz="quarter" idx="5"/>
          </p:nvPr>
        </p:nvSpPr>
        <p:spPr/>
        <p:txBody>
          <a:bodyPr/>
          <a:lstStyle/>
          <a:p>
            <a:fld id="{976E5527-E06B-4AEC-AECB-6341C165E16D}" type="slidenum">
              <a:rPr lang="en-GB" smtClean="0"/>
              <a:t>17</a:t>
            </a:fld>
            <a:endParaRPr lang="en-GB"/>
          </a:p>
        </p:txBody>
      </p:sp>
    </p:spTree>
    <p:extLst>
      <p:ext uri="{BB962C8B-B14F-4D97-AF65-F5344CB8AC3E}">
        <p14:creationId xmlns:p14="http://schemas.microsoft.com/office/powerpoint/2010/main" val="89191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t>
            </a:r>
            <a:r>
              <a:rPr lang="en-US" b="1" dirty="0"/>
              <a:t>4/6]</a:t>
            </a:r>
          </a:p>
          <a:p>
            <a:pPr marL="228600" indent="-228600">
              <a:buAutoNum type="arabicPeriod"/>
            </a:pPr>
            <a:endParaRPr lang="es-GB"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18</a:t>
            </a:fld>
            <a:endParaRPr lang="en-GB"/>
          </a:p>
        </p:txBody>
      </p:sp>
    </p:spTree>
    <p:extLst>
      <p:ext uri="{BB962C8B-B14F-4D97-AF65-F5344CB8AC3E}">
        <p14:creationId xmlns:p14="http://schemas.microsoft.com/office/powerpoint/2010/main" val="3048794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[5/6]</a:t>
            </a:r>
          </a:p>
          <a:p>
            <a:pPr marL="0" indent="0">
              <a:buNone/>
            </a:pPr>
            <a:br>
              <a:rPr lang="en-GB" b="0" dirty="0"/>
            </a:br>
            <a:r>
              <a:rPr lang="en-GB" b="0" dirty="0"/>
              <a:t>Image attribution:</a:t>
            </a:r>
          </a:p>
          <a:p>
            <a:pPr marL="0" indent="0">
              <a:buNone/>
            </a:pPr>
            <a:r>
              <a:rPr lang="en-GB" b="0" dirty="0" err="1"/>
              <a:t>Rastrojo</a:t>
            </a:r>
            <a:r>
              <a:rPr lang="en-GB" b="0" dirty="0"/>
              <a:t> (D•ES), CC BY-SA 3.0 &lt;https://creativecommons.org/licenses/by-sa/3.0&gt;, via Wikimedia Commons</a:t>
            </a:r>
            <a:endParaRPr lang="es-GB"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19</a:t>
            </a:fld>
            <a:endParaRPr lang="en-GB"/>
          </a:p>
        </p:txBody>
      </p:sp>
    </p:spTree>
    <p:extLst>
      <p:ext uri="{BB962C8B-B14F-4D97-AF65-F5344CB8AC3E}">
        <p14:creationId xmlns:p14="http://schemas.microsoft.com/office/powerpoint/2010/main" val="1580548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8 </a:t>
            </a:r>
            <a:r>
              <a:rPr lang="en-US" b="0" dirty="0"/>
              <a:t>minutes</a:t>
            </a:r>
          </a:p>
          <a:p>
            <a:endParaRPr lang="en-US" b="1" dirty="0"/>
          </a:p>
          <a:p>
            <a:r>
              <a:rPr lang="en-US" b="1" dirty="0"/>
              <a:t>Aim</a:t>
            </a:r>
            <a:r>
              <a:rPr lang="en-US" b="1"/>
              <a:t>: </a:t>
            </a:r>
            <a:r>
              <a:rPr lang="en-US" b="0"/>
              <a:t>to</a:t>
            </a:r>
            <a:r>
              <a:rPr lang="en-US" b="1" baseline="0"/>
              <a:t> </a:t>
            </a:r>
            <a:r>
              <a:rPr lang="en-US" b="0"/>
              <a:t>accurately pronounce and transcribe</a:t>
            </a:r>
            <a:r>
              <a:rPr lang="en-US" b="0" baseline="0"/>
              <a:t> </a:t>
            </a:r>
            <a:r>
              <a:rPr lang="en-US" b="0"/>
              <a:t>words with</a:t>
            </a:r>
            <a:r>
              <a:rPr lang="en-US" b="0" baseline="0"/>
              <a:t> antepenultimate syllable stress (speaking, listening and writing activity).</a:t>
            </a:r>
          </a:p>
          <a:p>
            <a:endParaRPr lang="en-US" b="1" dirty="0"/>
          </a:p>
          <a:p>
            <a:r>
              <a:rPr lang="en-US" b="1" dirty="0"/>
              <a:t>Procedure:</a:t>
            </a:r>
          </a:p>
          <a:p>
            <a:r>
              <a:rPr lang="en-US" b="0" dirty="0"/>
              <a:t>1. This</a:t>
            </a:r>
            <a:r>
              <a:rPr lang="en-US" b="0" baseline="0" dirty="0"/>
              <a:t> is an explanation slide for the activity on the next slide</a:t>
            </a:r>
            <a:r>
              <a:rPr lang="en-US" b="0" baseline="0"/>
              <a:t>. Click </a:t>
            </a:r>
            <a:r>
              <a:rPr lang="en-US" b="0" baseline="0" dirty="0"/>
              <a:t>to go </a:t>
            </a:r>
            <a:r>
              <a:rPr lang="en-US" b="0" baseline="0"/>
              <a:t>through each </a:t>
            </a:r>
            <a:r>
              <a:rPr lang="en-US" b="0" baseline="0" dirty="0"/>
              <a:t>stage of the activity.</a:t>
            </a:r>
            <a:endParaRPr lang="en-US" b="0" dirty="0"/>
          </a:p>
          <a:p>
            <a:r>
              <a:rPr lang="en-US" b="0" dirty="0"/>
              <a:t>2</a:t>
            </a:r>
            <a:r>
              <a:rPr lang="en-US" b="0"/>
              <a:t>. Hand</a:t>
            </a:r>
            <a:r>
              <a:rPr lang="en-US" b="0" baseline="0"/>
              <a:t> out </a:t>
            </a:r>
            <a:r>
              <a:rPr lang="en-US" b="0"/>
              <a:t>the </a:t>
            </a:r>
            <a:r>
              <a:rPr lang="en-US" b="0" dirty="0"/>
              <a:t>cards for Person</a:t>
            </a:r>
            <a:r>
              <a:rPr lang="en-US" b="0" baseline="0" dirty="0"/>
              <a:t> A and Person </a:t>
            </a:r>
            <a:r>
              <a:rPr lang="en-US" b="0" baseline="0"/>
              <a:t>B (see slide 4). These can be printed for students – they shouldn’t be displayed.</a:t>
            </a:r>
            <a:endParaRPr lang="en-US" b="0" dirty="0"/>
          </a:p>
          <a:p>
            <a:r>
              <a:rPr lang="en-US" b="0" dirty="0"/>
              <a:t>3. Student A reads out the film </a:t>
            </a:r>
            <a:r>
              <a:rPr lang="en-US" b="0"/>
              <a:t>names and</a:t>
            </a:r>
            <a:r>
              <a:rPr lang="en-US" b="0" baseline="0"/>
              <a:t> descriptions </a:t>
            </a:r>
            <a:r>
              <a:rPr lang="en-US" b="0"/>
              <a:t>on </a:t>
            </a:r>
            <a:r>
              <a:rPr lang="en-US" b="0" dirty="0"/>
              <a:t>their card, focusing on stressing</a:t>
            </a:r>
            <a:r>
              <a:rPr lang="en-US" b="0" baseline="0" dirty="0"/>
              <a:t> the </a:t>
            </a:r>
            <a:r>
              <a:rPr lang="en-US" b="0" baseline="0"/>
              <a:t>correct syllable of the words in bold.</a:t>
            </a:r>
            <a:endParaRPr lang="en-US" b="0"/>
          </a:p>
          <a:p>
            <a:r>
              <a:rPr lang="en-US" b="0"/>
              <a:t>4.</a:t>
            </a:r>
            <a:r>
              <a:rPr lang="en-US" b="0" baseline="0"/>
              <a:t> </a:t>
            </a:r>
            <a:r>
              <a:rPr lang="en-US" b="0"/>
              <a:t>Student</a:t>
            </a:r>
            <a:r>
              <a:rPr lang="en-US" b="0" baseline="0"/>
              <a:t> </a:t>
            </a:r>
            <a:r>
              <a:rPr lang="en-US" b="0" baseline="0" dirty="0"/>
              <a:t>B listens and looks at the name on the board (these are on </a:t>
            </a:r>
            <a:r>
              <a:rPr lang="en-US" b="0" baseline="0"/>
              <a:t>slide 3, and should </a:t>
            </a:r>
            <a:r>
              <a:rPr lang="en-US" b="0" baseline="0" dirty="0"/>
              <a:t>be shown during the </a:t>
            </a:r>
            <a:r>
              <a:rPr lang="en-US" b="0" baseline="0"/>
              <a:t>activity). Student B then writes the missing words with </a:t>
            </a:r>
            <a:r>
              <a:rPr lang="en-US" b="0" baseline="0" dirty="0"/>
              <a:t>the accent in the correct place. After the </a:t>
            </a:r>
            <a:r>
              <a:rPr lang="en-US" b="0" baseline="0"/>
              <a:t>six sentences, </a:t>
            </a:r>
            <a:r>
              <a:rPr lang="en-US" b="0" baseline="0" dirty="0"/>
              <a:t>students </a:t>
            </a:r>
            <a:r>
              <a:rPr lang="en-US" b="0" baseline="0"/>
              <a:t>swap roles.</a:t>
            </a:r>
            <a:endParaRPr lang="en-US" b="0" dirty="0"/>
          </a:p>
          <a:p>
            <a:r>
              <a:rPr lang="en-US" b="0"/>
              <a:t>5. Answers can be given using</a:t>
            </a:r>
            <a:r>
              <a:rPr lang="en-US" b="0" baseline="0"/>
              <a:t> slide 4 (see slide 4 for suggestions regarding the feedback process).</a:t>
            </a:r>
            <a:endParaRPr lang="en-US" b="0"/>
          </a:p>
          <a:p>
            <a:endParaRPr lang="en-US" b="0" dirty="0"/>
          </a:p>
          <a:p>
            <a:r>
              <a:rPr lang="en-US" b="1" dirty="0"/>
              <a:t>Note:</a:t>
            </a:r>
          </a:p>
          <a:p>
            <a:r>
              <a:rPr lang="en-US" b="0" dirty="0"/>
              <a:t>Only one accent will be needed</a:t>
            </a:r>
            <a:r>
              <a:rPr lang="en-US" b="0" baseline="0" dirty="0"/>
              <a:t> for each of the film titles. All the films are real Spanish-language films from Spain or Latin </a:t>
            </a:r>
            <a:r>
              <a:rPr lang="en-US" b="0" baseline="0"/>
              <a:t>America.</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[6/6</a:t>
            </a:r>
            <a:r>
              <a:rPr lang="en-US" b="1" dirty="0"/>
              <a:t>]</a:t>
            </a:r>
          </a:p>
          <a:p>
            <a:pPr marL="0" indent="0">
              <a:buNone/>
            </a:pPr>
            <a:endParaRPr lang="en-GB" b="0"/>
          </a:p>
          <a:p>
            <a:pPr marL="0" indent="0">
              <a:buNone/>
            </a:pPr>
            <a:r>
              <a:rPr lang="en-GB" b="1"/>
              <a:t>Frequency of unknown words and</a:t>
            </a:r>
            <a:r>
              <a:rPr lang="en-GB" b="1" baseline="0"/>
              <a:t> cognates (1 is the most frequent word in Spanish): </a:t>
            </a:r>
          </a:p>
          <a:p>
            <a:pPr marL="0" indent="0">
              <a:buNone/>
            </a:pPr>
            <a:r>
              <a:rPr lang="en-GB" b="0" baseline="0"/>
              <a:t>terror [2302]</a:t>
            </a:r>
          </a:p>
        </p:txBody>
      </p:sp>
      <p:sp>
        <p:nvSpPr>
          <p:cNvPr id="4" name="Marcador de número de diapositiva 3"/>
          <p:cNvSpPr>
            <a:spLocks noGrp="1"/>
          </p:cNvSpPr>
          <p:nvPr>
            <p:ph type="sldNum" sz="quarter" idx="5"/>
          </p:nvPr>
        </p:nvSpPr>
        <p:spPr/>
        <p:txBody>
          <a:bodyPr/>
          <a:lstStyle/>
          <a:p>
            <a:fld id="{976E5527-E06B-4AEC-AECB-6341C165E16D}" type="slidenum">
              <a:rPr lang="en-GB" smtClean="0"/>
              <a:t>20</a:t>
            </a:fld>
            <a:endParaRPr lang="en-GB"/>
          </a:p>
        </p:txBody>
      </p:sp>
    </p:spTree>
    <p:extLst>
      <p:ext uri="{BB962C8B-B14F-4D97-AF65-F5344CB8AC3E}">
        <p14:creationId xmlns:p14="http://schemas.microsoft.com/office/powerpoint/2010/main" val="1875758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a:t>
            </a:r>
          </a:p>
          <a:p>
            <a:endParaRPr lang="en-US" b="1" dirty="0"/>
          </a:p>
          <a:p>
            <a:r>
              <a:rPr lang="en-US" b="1" dirty="0"/>
              <a:t>Aim</a:t>
            </a:r>
            <a:r>
              <a:rPr lang="en-US" b="1"/>
              <a:t>: </a:t>
            </a:r>
            <a:r>
              <a:rPr lang="en-US" b="0"/>
              <a:t>creative</a:t>
            </a:r>
            <a:r>
              <a:rPr lang="en-US" b="1"/>
              <a:t> </a:t>
            </a:r>
            <a:r>
              <a:rPr lang="en-US" b="0"/>
              <a:t>writing</a:t>
            </a:r>
            <a:r>
              <a:rPr lang="en-US" b="0" baseline="0"/>
              <a:t> </a:t>
            </a:r>
            <a:r>
              <a:rPr lang="en-US" b="0" baseline="0" dirty="0"/>
              <a:t>exercise </a:t>
            </a:r>
            <a:r>
              <a:rPr lang="en-US" b="0" baseline="0"/>
              <a:t>to practise </a:t>
            </a:r>
            <a:r>
              <a:rPr lang="en-US" b="0" baseline="0" dirty="0" err="1"/>
              <a:t>querer</a:t>
            </a:r>
            <a:r>
              <a:rPr lang="en-US" b="0" baseline="0" dirty="0"/>
              <a:t> + infinitive and the present continuous with ‘-</a:t>
            </a:r>
            <a:r>
              <a:rPr lang="en-US" b="0" baseline="0" dirty="0" err="1"/>
              <a:t>er</a:t>
            </a:r>
            <a:r>
              <a:rPr lang="en-US" b="0" baseline="0" dirty="0"/>
              <a:t>’ and ‘</a:t>
            </a:r>
            <a:r>
              <a:rPr lang="en-US" b="0" baseline="0" dirty="0" err="1"/>
              <a:t>ir</a:t>
            </a:r>
            <a:r>
              <a:rPr lang="en-US" b="0" baseline="0" dirty="0"/>
              <a:t>’ verbs</a:t>
            </a:r>
            <a:endParaRPr lang="en-US" b="1" dirty="0"/>
          </a:p>
          <a:p>
            <a:endParaRPr lang="en-US" b="1" dirty="0"/>
          </a:p>
          <a:p>
            <a:r>
              <a:rPr lang="en-US" b="1" dirty="0"/>
              <a:t>Procedure:</a:t>
            </a:r>
          </a:p>
          <a:p>
            <a:r>
              <a:rPr lang="en-US" b="0" dirty="0"/>
              <a:t>1. Students translate </a:t>
            </a:r>
            <a:r>
              <a:rPr lang="en-US" b="0"/>
              <a:t>the prompts </a:t>
            </a:r>
            <a:r>
              <a:rPr lang="en-US" b="0" dirty="0"/>
              <a:t>in brackets and then complete</a:t>
            </a:r>
            <a:r>
              <a:rPr lang="en-US" b="0" baseline="0" dirty="0"/>
              <a:t> the sentence in their own words using ‘</a:t>
            </a:r>
            <a:r>
              <a:rPr lang="en-US" b="0" baseline="0" dirty="0" err="1"/>
              <a:t>porque</a:t>
            </a:r>
            <a:r>
              <a:rPr lang="en-US" b="0" baseline="0" dirty="0"/>
              <a:t>’ in the sentence as well.</a:t>
            </a:r>
            <a:endParaRPr lang="en-US" b="0" dirty="0"/>
          </a:p>
          <a:p>
            <a:r>
              <a:rPr lang="en-US" b="0" dirty="0"/>
              <a:t>2. Teachers can listen to various answers from the class and ask other students to translate</a:t>
            </a:r>
            <a:r>
              <a:rPr lang="en-US" b="0" baseline="0" dirty="0"/>
              <a:t> what </a:t>
            </a:r>
            <a:r>
              <a:rPr lang="en-US" b="0" baseline="0"/>
              <a:t>their classmates </a:t>
            </a:r>
            <a:r>
              <a:rPr lang="en-US" b="0" baseline="0" dirty="0"/>
              <a:t>have written.</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a:t>Consolidation</a:t>
            </a:r>
            <a:r>
              <a:rPr lang="en-GB" b="0" baseline="0"/>
              <a:t> </a:t>
            </a:r>
            <a:r>
              <a:rPr lang="en-GB" b="0" baseline="0" dirty="0"/>
              <a:t>of present continuous with –</a:t>
            </a:r>
            <a:r>
              <a:rPr lang="en-GB" b="0" baseline="0" err="1"/>
              <a:t>er</a:t>
            </a:r>
            <a:r>
              <a:rPr lang="en-GB" b="0" baseline="0"/>
              <a:t>/–ir verbs (using ‘están’ </a:t>
            </a:r>
            <a:r>
              <a:rPr lang="en-GB" b="0" baseline="0" dirty="0"/>
              <a:t>+ -</a:t>
            </a:r>
            <a:r>
              <a:rPr lang="en-GB" b="0" baseline="0" dirty="0" err="1"/>
              <a:t>iendo</a:t>
            </a:r>
            <a:r>
              <a:rPr lang="en-GB" b="0" baseline="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a:t>Consolidation </a:t>
            </a:r>
            <a:r>
              <a:rPr lang="en-GB" b="0" baseline="0" dirty="0"/>
              <a:t>of </a:t>
            </a:r>
            <a:r>
              <a:rPr lang="en-GB" b="0" baseline="0" dirty="0" err="1"/>
              <a:t>querer</a:t>
            </a:r>
            <a:r>
              <a:rPr lang="en-GB" b="0" baseline="0" dirty="0"/>
              <a:t> + </a:t>
            </a:r>
            <a:r>
              <a:rPr lang="en-GB" b="0" baseline="0"/>
              <a:t>infinitive (using ‘quieren’)</a:t>
            </a:r>
            <a:endParaRPr lang="en-GB" b="0"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a:t>Consolidation </a:t>
            </a:r>
            <a:r>
              <a:rPr lang="en-GB" b="0" baseline="0" dirty="0"/>
              <a:t>of antepenultimate syllable stress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8.3.2.5 (introduce) </a:t>
            </a:r>
            <a:r>
              <a:rPr lang="en-GB" sz="1200" b="0" i="0" dirty="0">
                <a:solidFill>
                  <a:schemeClr val="dk1"/>
                </a:solidFill>
                <a:latin typeface="+mn-lt"/>
                <a:ea typeface="Calibri"/>
                <a:cs typeface="Calibri"/>
                <a:sym typeface="Calibri"/>
              </a:rPr>
              <a:t>vocab set: </a:t>
            </a:r>
            <a:r>
              <a:rPr lang="es-ES_tradnl" sz="1200" b="0" i="0" dirty="0">
                <a:solidFill>
                  <a:schemeClr val="dk1"/>
                </a:solidFill>
                <a:latin typeface="+mn-lt"/>
                <a:ea typeface="Calibri"/>
                <a:cs typeface="Calibri"/>
                <a:sym typeface="Calibri"/>
              </a:rPr>
              <a:t>conducir [998]; traducir [2037]; discutir [1310]; dirigir [390]; francés [562]; ruso [1645]; rápido [870]; despacio [3383]; personaje [595]; actor [1533]; actriz [3567]; escena [1089]</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8.3.1.5 (revisit)</a:t>
            </a:r>
            <a:r>
              <a:rPr lang="en-GB" sz="1200" b="1" i="0" u="none" strike="noStrike" kern="1200" cap="none" baseline="0" dirty="0">
                <a:solidFill>
                  <a:schemeClr val="tx1"/>
                </a:solidFill>
                <a:effectLst/>
                <a:latin typeface="+mn-lt"/>
                <a:ea typeface="Calibri"/>
                <a:cs typeface="Calibri"/>
                <a:sym typeface="Calibri"/>
              </a:rPr>
              <a:t> </a:t>
            </a:r>
            <a:r>
              <a:rPr lang="es-ES_tradnl" sz="1200" b="0" i="0" dirty="0">
                <a:solidFill>
                  <a:schemeClr val="dk1"/>
                </a:solidFill>
                <a:latin typeface="+mn-lt"/>
                <a:ea typeface="Calibri"/>
                <a:cs typeface="Calibri"/>
                <a:sym typeface="Calibri"/>
              </a:rPr>
              <a:t>hice [26]; hizo [26]; evitar [495]; fila [1976]; fuego [884]; fondo¹ [413]; daño [1319]; habitación [1069]; jardín [1195]; mayo [909]; junio [1035]; viejo [225]; dentro [</a:t>
            </a:r>
            <a:r>
              <a:rPr lang="es-ES_tradnl" sz="1200" b="0" i="0">
                <a:solidFill>
                  <a:schemeClr val="dk1"/>
                </a:solidFill>
                <a:latin typeface="+mn-lt"/>
                <a:ea typeface="Calibri"/>
                <a:cs typeface="Calibri"/>
                <a:sym typeface="Calibri"/>
              </a:rPr>
              <a:t>548]</a:t>
            </a:r>
          </a:p>
          <a:p>
            <a:pPr marL="0" lvl="0" indent="0" algn="l" rtl="0">
              <a:spcBef>
                <a:spcPts val="0"/>
              </a:spcBef>
              <a:spcAft>
                <a:spcPts val="0"/>
              </a:spcAft>
              <a:buNone/>
            </a:pPr>
            <a:r>
              <a:rPr lang="en-GB" sz="1200" b="1" i="0" u="none" strike="noStrike" kern="1200" cap="none" baseline="0">
                <a:solidFill>
                  <a:schemeClr val="tx1"/>
                </a:solidFill>
                <a:effectLst/>
                <a:latin typeface="+mn-lt"/>
                <a:ea typeface="Calibri"/>
                <a:cs typeface="Calibri"/>
                <a:sym typeface="Calibri"/>
              </a:rPr>
              <a:t>8.3.1.2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s-ES_tradnl" sz="1200" b="0" i="0" dirty="0">
                <a:solidFill>
                  <a:schemeClr val="dk1"/>
                </a:solidFill>
                <a:latin typeface="+mn-lt"/>
                <a:ea typeface="Calibri"/>
                <a:cs typeface="Calibri"/>
                <a:sym typeface="Calibri"/>
              </a:rPr>
              <a:t>nuestro [77]; tío [988]; tía [1205]; hijo [140]; hija [769]; científico [1711]; médico [692]; músico [2060]; abogado [1211]; débil [1946]; conocido [759]; tan [104];</a:t>
            </a:r>
            <a:r>
              <a:rPr lang="es-ES_tradnl" sz="1200" b="0" i="0" baseline="0" dirty="0">
                <a:solidFill>
                  <a:schemeClr val="dk1"/>
                </a:solidFill>
                <a:latin typeface="+mn-lt"/>
                <a:ea typeface="Calibri"/>
                <a:cs typeface="Calibri"/>
                <a:sym typeface="Calibri"/>
              </a:rPr>
              <a:t> </a:t>
            </a:r>
            <a:r>
              <a:rPr lang="es-ES_tradnl" sz="1200" b="0" i="0" dirty="0" err="1">
                <a:solidFill>
                  <a:schemeClr val="dk1"/>
                </a:solidFill>
                <a:latin typeface="+mn-lt"/>
                <a:ea typeface="Calibri"/>
                <a:cs typeface="Calibri"/>
                <a:sym typeface="Calibri"/>
              </a:rPr>
              <a:t>numbers</a:t>
            </a:r>
            <a:r>
              <a:rPr lang="es-ES_tradnl" sz="1200" b="0" i="0" dirty="0">
                <a:solidFill>
                  <a:schemeClr val="dk1"/>
                </a:solidFill>
                <a:latin typeface="+mn-lt"/>
                <a:ea typeface="Calibri"/>
                <a:cs typeface="Calibri"/>
                <a:sym typeface="Calibri"/>
              </a:rPr>
              <a:t> 21-30</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dirty="0">
                <a:solidFill>
                  <a:schemeClr val="dk1"/>
                </a:solidFill>
                <a:latin typeface="+mn-lt"/>
                <a:ea typeface="Calibri"/>
                <a:cs typeface="Calibri"/>
                <a:sym typeface="Calibri"/>
              </a:rPr>
              <a:t>veinticuatro [4059]; veinticinco [2643]; treinta [829]; </a:t>
            </a:r>
            <a:r>
              <a:rPr lang="es-ES_tradnl" sz="1200" b="0" i="0" dirty="0" err="1">
                <a:solidFill>
                  <a:schemeClr val="dk1"/>
                </a:solidFill>
                <a:latin typeface="+mn-lt"/>
                <a:ea typeface="Calibri"/>
                <a:cs typeface="Calibri"/>
                <a:sym typeface="Calibri"/>
              </a:rPr>
              <a:t>all</a:t>
            </a:r>
            <a:r>
              <a:rPr lang="es-ES_tradnl" sz="1200" b="0" i="0" dirty="0">
                <a:solidFill>
                  <a:schemeClr val="dk1"/>
                </a:solidFill>
                <a:latin typeface="+mn-lt"/>
                <a:ea typeface="Calibri"/>
                <a:cs typeface="Calibri"/>
                <a:sym typeface="Calibri"/>
              </a:rPr>
              <a:t> </a:t>
            </a:r>
            <a:r>
              <a:rPr lang="es-ES_tradnl" sz="1200" b="0" i="0" dirty="0" err="1">
                <a:solidFill>
                  <a:schemeClr val="dk1"/>
                </a:solidFill>
                <a:latin typeface="+mn-lt"/>
                <a:ea typeface="Calibri"/>
                <a:cs typeface="Calibri"/>
                <a:sym typeface="Calibri"/>
              </a:rPr>
              <a:t>rest</a:t>
            </a:r>
            <a:r>
              <a:rPr lang="es-ES_tradnl" sz="1200" b="0" i="0" dirty="0">
                <a:solidFill>
                  <a:schemeClr val="dk1"/>
                </a:solidFill>
                <a:latin typeface="+mn-lt"/>
                <a:ea typeface="Calibri"/>
                <a:cs typeface="Calibri"/>
                <a:sym typeface="Calibri"/>
              </a:rPr>
              <a:t> [&gt;5000]</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latin typeface="Calibri" panose="020F0502020204030204"/>
              </a:rPr>
              <a:pPr>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1377963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Two </a:t>
            </a:r>
            <a:r>
              <a:rPr lang="en-GB" b="1" dirty="0" err="1"/>
              <a:t>tonguetwisters</a:t>
            </a:r>
            <a:endParaRPr lang="en-GB" b="1" dirty="0"/>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producing words </a:t>
            </a:r>
            <a:r>
              <a:rPr lang="en-GB" baseline="0"/>
              <a:t>with antepenultimate </a:t>
            </a:r>
            <a:r>
              <a:rPr lang="en-GB" baseline="0" dirty="0"/>
              <a:t>stress.</a:t>
            </a:r>
          </a:p>
          <a:p>
            <a:endParaRPr lang="en-GB" baseline="0" dirty="0"/>
          </a:p>
          <a:p>
            <a:r>
              <a:rPr lang="en-GB" b="1" dirty="0"/>
              <a:t>Procedure:</a:t>
            </a:r>
          </a:p>
          <a:p>
            <a:pPr marL="228600" indent="-228600">
              <a:buAutoNum type="arabicPeriod"/>
            </a:pPr>
            <a:r>
              <a:rPr lang="en-GB" dirty="0"/>
              <a:t>Students practise saying the </a:t>
            </a:r>
            <a:r>
              <a:rPr lang="en-GB" dirty="0" err="1"/>
              <a:t>tonguetwisters</a:t>
            </a:r>
            <a:r>
              <a:rPr lang="en-GB" dirty="0"/>
              <a:t> with a partner. They can take</a:t>
            </a:r>
            <a:r>
              <a:rPr lang="en-GB" baseline="0" dirty="0"/>
              <a:t> turns to say each one and give each other feedback.</a:t>
            </a:r>
            <a:endParaRPr lang="en-GB" dirty="0"/>
          </a:p>
          <a:p>
            <a:pPr marL="228600" indent="-228600">
              <a:buAutoNum type="arabicPeriod"/>
            </a:pPr>
            <a:r>
              <a:rPr lang="en-GB" baseline="0" dirty="0"/>
              <a:t>Ask students to say what they think each sentence means. Note that the 3 words listed below are near-cognates that are likely to be recognised.</a:t>
            </a:r>
          </a:p>
          <a:p>
            <a:pPr marL="228600" indent="-228600">
              <a:buAutoNum type="arabicPeriod"/>
            </a:pPr>
            <a:r>
              <a:rPr lang="en-GB" baseline="0" dirty="0"/>
              <a:t>Students then practise saying the last sentence in pairs, at increasing speed.</a:t>
            </a:r>
          </a:p>
          <a:p>
            <a:pPr marL="228600" indent="-228600">
              <a:buAutoNum type="arabicPeriod"/>
            </a:pPr>
            <a:r>
              <a:rPr lang="en-GB" baseline="0" dirty="0"/>
              <a:t>Finally, students listen to a native speaker read the sentence at three different speeds (1=slow; 2=medium pace; 3=very fast). Each time, students can be challenged to say it themselves at the same speed.</a:t>
            </a:r>
          </a:p>
          <a:p>
            <a:pPr marL="0" indent="0">
              <a:buNone/>
            </a:pPr>
            <a:endParaRPr lang="en-GB" baseline="0" dirty="0"/>
          </a:p>
          <a:p>
            <a:pPr marL="0" indent="0">
              <a:buNone/>
            </a:pPr>
            <a:r>
              <a:rPr lang="en-GB" b="1" baseline="0" dirty="0"/>
              <a:t>Transcript</a:t>
            </a:r>
          </a:p>
          <a:p>
            <a:pPr>
              <a:defRPr/>
            </a:pPr>
            <a:r>
              <a:rPr lang="en-US" sz="1200" dirty="0">
                <a:solidFill>
                  <a:srgbClr val="002060"/>
                </a:solidFill>
              </a:rPr>
              <a:t>La </a:t>
            </a:r>
            <a:r>
              <a:rPr lang="en-US" sz="1200" dirty="0" err="1">
                <a:solidFill>
                  <a:srgbClr val="002060"/>
                </a:solidFill>
              </a:rPr>
              <a:t>médica</a:t>
            </a:r>
            <a:r>
              <a:rPr lang="en-US" sz="1200" dirty="0">
                <a:solidFill>
                  <a:srgbClr val="002060"/>
                </a:solidFill>
              </a:rPr>
              <a:t> </a:t>
            </a:r>
            <a:r>
              <a:rPr lang="en-US" sz="1200" dirty="0" err="1">
                <a:solidFill>
                  <a:srgbClr val="002060"/>
                </a:solidFill>
              </a:rPr>
              <a:t>simpática</a:t>
            </a:r>
            <a:r>
              <a:rPr lang="en-US" sz="1200" dirty="0">
                <a:solidFill>
                  <a:srgbClr val="002060"/>
                </a:solidFill>
              </a:rPr>
              <a:t> </a:t>
            </a:r>
            <a:r>
              <a:rPr lang="en-US" sz="1200" dirty="0" err="1">
                <a:solidFill>
                  <a:srgbClr val="002060"/>
                </a:solidFill>
              </a:rPr>
              <a:t>tiene</a:t>
            </a:r>
            <a:r>
              <a:rPr lang="en-US" sz="1200" dirty="0">
                <a:solidFill>
                  <a:srgbClr val="002060"/>
                </a:solidFill>
              </a:rPr>
              <a:t> un </a:t>
            </a:r>
            <a:r>
              <a:rPr lang="en-US" sz="1200" dirty="0" err="1">
                <a:solidFill>
                  <a:srgbClr val="002060"/>
                </a:solidFill>
              </a:rPr>
              <a:t>método</a:t>
            </a:r>
            <a:r>
              <a:rPr lang="en-US" sz="1200" dirty="0">
                <a:solidFill>
                  <a:srgbClr val="002060"/>
                </a:solidFill>
              </a:rPr>
              <a:t> </a:t>
            </a:r>
            <a:r>
              <a:rPr lang="en-US" sz="1200" dirty="0" err="1">
                <a:solidFill>
                  <a:srgbClr val="002060"/>
                </a:solidFill>
              </a:rPr>
              <a:t>práctico</a:t>
            </a:r>
            <a:r>
              <a:rPr lang="en-US" sz="1200" dirty="0">
                <a:solidFill>
                  <a:srgbClr val="002060"/>
                </a:solidFill>
              </a:rPr>
              <a:t> para </a:t>
            </a:r>
            <a:r>
              <a:rPr lang="en-US" sz="1200" dirty="0" err="1">
                <a:solidFill>
                  <a:srgbClr val="002060"/>
                </a:solidFill>
              </a:rPr>
              <a:t>dar</a:t>
            </a:r>
            <a:r>
              <a:rPr lang="en-US" sz="1200" dirty="0">
                <a:solidFill>
                  <a:srgbClr val="002060"/>
                </a:solidFill>
              </a:rPr>
              <a:t> </a:t>
            </a:r>
            <a:r>
              <a:rPr lang="en-US" sz="1200" dirty="0" err="1">
                <a:solidFill>
                  <a:srgbClr val="002060"/>
                </a:solidFill>
              </a:rPr>
              <a:t>ánimo</a:t>
            </a:r>
            <a:r>
              <a:rPr lang="en-US" sz="1200" dirty="0">
                <a:solidFill>
                  <a:srgbClr val="002060"/>
                </a:solidFill>
              </a:rPr>
              <a:t> con </a:t>
            </a:r>
            <a:r>
              <a:rPr lang="en-US" sz="1200" dirty="0" err="1">
                <a:solidFill>
                  <a:srgbClr val="002060"/>
                </a:solidFill>
              </a:rPr>
              <a:t>éxito</a:t>
            </a:r>
            <a:r>
              <a:rPr lang="en-US" sz="1200" dirty="0">
                <a:solidFill>
                  <a:srgbClr val="002060"/>
                </a:solidFill>
              </a:rPr>
              <a:t> </a:t>
            </a:r>
            <a:r>
              <a:rPr lang="en-US" sz="1200" dirty="0" err="1">
                <a:solidFill>
                  <a:srgbClr val="002060"/>
                </a:solidFill>
              </a:rPr>
              <a:t>en</a:t>
            </a:r>
            <a:r>
              <a:rPr lang="en-US" sz="1200" dirty="0">
                <a:solidFill>
                  <a:srgbClr val="002060"/>
                </a:solidFill>
              </a:rPr>
              <a:t> un </a:t>
            </a:r>
            <a:r>
              <a:rPr lang="en-US" sz="1200" dirty="0" err="1">
                <a:solidFill>
                  <a:srgbClr val="002060"/>
                </a:solidFill>
              </a:rPr>
              <a:t>diálogo</a:t>
            </a:r>
            <a:r>
              <a:rPr lang="en-US" sz="1200" dirty="0">
                <a:solidFill>
                  <a:srgbClr val="002060"/>
                </a:solidFill>
              </a:rPr>
              <a:t> </a:t>
            </a:r>
            <a:r>
              <a:rPr lang="en-US" sz="1200" dirty="0" err="1">
                <a:solidFill>
                  <a:srgbClr val="002060"/>
                </a:solidFill>
              </a:rPr>
              <a:t>rápido</a:t>
            </a:r>
            <a:r>
              <a:rPr lang="en-US" sz="1200" dirty="0">
                <a:solidFill>
                  <a:srgbClr val="002060"/>
                </a:solidFill>
              </a:rPr>
              <a:t> por </a:t>
            </a:r>
            <a:r>
              <a:rPr lang="en-US" sz="1200" dirty="0" err="1">
                <a:solidFill>
                  <a:srgbClr val="002060"/>
                </a:solidFill>
              </a:rPr>
              <a:t>teléfono</a:t>
            </a:r>
            <a:r>
              <a:rPr lang="en-US" sz="1200" dirty="0">
                <a:solidFill>
                  <a:srgbClr val="002060"/>
                </a:solidFill>
              </a:rPr>
              <a:t>.</a:t>
            </a:r>
            <a:endParaRPr kumimoji="0" lang="x-none" sz="1400" b="1" i="0" u="none" strike="noStrike" kern="1200" cap="none" spc="0" normalizeH="0" baseline="0" noProof="0">
              <a:ln>
                <a:noFill/>
              </a:ln>
              <a:solidFill>
                <a:srgbClr val="002060"/>
              </a:solidFill>
              <a:effectLst/>
              <a:uLnTx/>
              <a:uFillTx/>
              <a:latin typeface="Century Gothic" panose="020F0302020204030204"/>
              <a:ea typeface="+mn-ea"/>
              <a:cs typeface="+mn-cs"/>
            </a:endParaRPr>
          </a:p>
          <a:p>
            <a:pPr algn="l"/>
            <a:r>
              <a:rPr lang="en-US" sz="1200" dirty="0" err="1">
                <a:solidFill>
                  <a:srgbClr val="002060"/>
                </a:solidFill>
              </a:rPr>
              <a:t>En</a:t>
            </a:r>
            <a:r>
              <a:rPr lang="en-US" sz="1200" dirty="0">
                <a:solidFill>
                  <a:srgbClr val="002060"/>
                </a:solidFill>
              </a:rPr>
              <a:t> la </a:t>
            </a:r>
            <a:r>
              <a:rPr lang="en-US" sz="1200" dirty="0" err="1">
                <a:solidFill>
                  <a:srgbClr val="002060"/>
                </a:solidFill>
              </a:rPr>
              <a:t>película</a:t>
            </a:r>
            <a:r>
              <a:rPr lang="en-US" sz="1200" dirty="0">
                <a:solidFill>
                  <a:srgbClr val="002060"/>
                </a:solidFill>
              </a:rPr>
              <a:t> los </a:t>
            </a:r>
            <a:r>
              <a:rPr lang="en-US" sz="1200" dirty="0" err="1">
                <a:solidFill>
                  <a:srgbClr val="002060"/>
                </a:solidFill>
              </a:rPr>
              <a:t>pájaros</a:t>
            </a:r>
            <a:r>
              <a:rPr lang="en-US" sz="1200" dirty="0">
                <a:solidFill>
                  <a:srgbClr val="002060"/>
                </a:solidFill>
              </a:rPr>
              <a:t> </a:t>
            </a:r>
            <a:r>
              <a:rPr lang="en-US" sz="1200" dirty="0" err="1">
                <a:solidFill>
                  <a:srgbClr val="002060"/>
                </a:solidFill>
              </a:rPr>
              <a:t>viven</a:t>
            </a:r>
            <a:r>
              <a:rPr lang="en-US" sz="1200" dirty="0">
                <a:solidFill>
                  <a:srgbClr val="002060"/>
                </a:solidFill>
              </a:rPr>
              <a:t> </a:t>
            </a:r>
            <a:r>
              <a:rPr lang="en-US" sz="1200" dirty="0" err="1">
                <a:solidFill>
                  <a:srgbClr val="002060"/>
                </a:solidFill>
              </a:rPr>
              <a:t>en</a:t>
            </a:r>
            <a:r>
              <a:rPr lang="en-US" sz="1200" dirty="0">
                <a:solidFill>
                  <a:srgbClr val="002060"/>
                </a:solidFill>
              </a:rPr>
              <a:t> </a:t>
            </a:r>
            <a:r>
              <a:rPr lang="en-US" sz="1200" dirty="0" err="1">
                <a:solidFill>
                  <a:srgbClr val="002060"/>
                </a:solidFill>
              </a:rPr>
              <a:t>pirámides</a:t>
            </a:r>
            <a:r>
              <a:rPr lang="en-US" sz="1200" dirty="0">
                <a:solidFill>
                  <a:srgbClr val="002060"/>
                </a:solidFill>
              </a:rPr>
              <a:t> de </a:t>
            </a:r>
            <a:r>
              <a:rPr lang="en-US" sz="1200" dirty="0" err="1">
                <a:solidFill>
                  <a:srgbClr val="002060"/>
                </a:solidFill>
              </a:rPr>
              <a:t>plástico</a:t>
            </a:r>
            <a:r>
              <a:rPr lang="en-US" sz="1200" dirty="0">
                <a:solidFill>
                  <a:srgbClr val="002060"/>
                </a:solidFill>
              </a:rPr>
              <a:t>. </a:t>
            </a:r>
            <a:r>
              <a:rPr lang="en-US" sz="1200" dirty="0" err="1">
                <a:solidFill>
                  <a:srgbClr val="002060"/>
                </a:solidFill>
              </a:rPr>
              <a:t>Escuchan</a:t>
            </a:r>
            <a:r>
              <a:rPr lang="en-US" sz="1200" dirty="0">
                <a:solidFill>
                  <a:srgbClr val="002060"/>
                </a:solidFill>
              </a:rPr>
              <a:t> </a:t>
            </a:r>
            <a:r>
              <a:rPr lang="en-US" sz="1200" dirty="0" err="1">
                <a:solidFill>
                  <a:srgbClr val="002060"/>
                </a:solidFill>
              </a:rPr>
              <a:t>música</a:t>
            </a:r>
            <a:r>
              <a:rPr lang="en-US" sz="1200" dirty="0">
                <a:solidFill>
                  <a:srgbClr val="002060"/>
                </a:solidFill>
              </a:rPr>
              <a:t> </a:t>
            </a:r>
            <a:r>
              <a:rPr lang="en-US" sz="1200" dirty="0" err="1">
                <a:solidFill>
                  <a:srgbClr val="002060"/>
                </a:solidFill>
              </a:rPr>
              <a:t>electrónica</a:t>
            </a:r>
            <a:r>
              <a:rPr lang="en-US" sz="1200" dirty="0">
                <a:solidFill>
                  <a:srgbClr val="002060"/>
                </a:solidFill>
              </a:rPr>
              <a:t> los </a:t>
            </a:r>
            <a:r>
              <a:rPr lang="en-US" sz="1200" dirty="0" err="1">
                <a:solidFill>
                  <a:srgbClr val="002060"/>
                </a:solidFill>
              </a:rPr>
              <a:t>miércoles</a:t>
            </a:r>
            <a:r>
              <a:rPr lang="en-US" sz="1200" dirty="0">
                <a:solidFill>
                  <a:srgbClr val="002060"/>
                </a:solidFill>
              </a:rPr>
              <a:t> y solo </a:t>
            </a:r>
            <a:r>
              <a:rPr lang="en-US" sz="1200" dirty="0" err="1">
                <a:solidFill>
                  <a:srgbClr val="002060"/>
                </a:solidFill>
              </a:rPr>
              <a:t>leen</a:t>
            </a:r>
            <a:r>
              <a:rPr lang="en-US" sz="1200" dirty="0">
                <a:solidFill>
                  <a:srgbClr val="002060"/>
                </a:solidFill>
              </a:rPr>
              <a:t> la </a:t>
            </a:r>
            <a:r>
              <a:rPr lang="en-US" sz="1200" dirty="0" err="1">
                <a:solidFill>
                  <a:srgbClr val="002060"/>
                </a:solidFill>
              </a:rPr>
              <a:t>última</a:t>
            </a:r>
            <a:r>
              <a:rPr lang="en-US" sz="1200" dirty="0">
                <a:solidFill>
                  <a:srgbClr val="002060"/>
                </a:solidFill>
              </a:rPr>
              <a:t> </a:t>
            </a:r>
            <a:r>
              <a:rPr lang="en-US" sz="1200" dirty="0" err="1">
                <a:solidFill>
                  <a:srgbClr val="002060"/>
                </a:solidFill>
              </a:rPr>
              <a:t>página</a:t>
            </a:r>
            <a:r>
              <a:rPr lang="en-US" sz="1200" dirty="0">
                <a:solidFill>
                  <a:srgbClr val="002060"/>
                </a:solidFill>
              </a:rPr>
              <a:t> del </a:t>
            </a:r>
            <a:r>
              <a:rPr lang="en-US" sz="1200" dirty="0" err="1">
                <a:solidFill>
                  <a:srgbClr val="002060"/>
                </a:solidFill>
              </a:rPr>
              <a:t>periódico</a:t>
            </a:r>
            <a:r>
              <a:rPr lang="en-US" sz="1200" dirty="0">
                <a:solidFill>
                  <a:srgbClr val="002060"/>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método</a:t>
            </a:r>
            <a:r>
              <a:rPr lang="en-GB" baseline="0" dirty="0"/>
              <a:t> [983]; </a:t>
            </a:r>
            <a:r>
              <a:rPr lang="en-GB" baseline="0" dirty="0" err="1"/>
              <a:t>plástico</a:t>
            </a:r>
            <a:r>
              <a:rPr lang="en-GB" baseline="0" dirty="0"/>
              <a:t> [1962]; </a:t>
            </a:r>
            <a:r>
              <a:rPr lang="en-US" sz="1200" baseline="0" dirty="0" err="1">
                <a:solidFill>
                  <a:schemeClr val="accent5">
                    <a:lumMod val="50000"/>
                  </a:schemeClr>
                </a:solidFill>
              </a:rPr>
              <a:t>pirámide</a:t>
            </a:r>
            <a:r>
              <a:rPr lang="en-US" sz="1200" baseline="0" dirty="0">
                <a:solidFill>
                  <a:schemeClr val="accent5">
                    <a:lumMod val="50000"/>
                  </a:schemeClr>
                </a:solidFill>
              </a:rPr>
              <a:t> [4615]</a:t>
            </a:r>
            <a:endParaRPr lang="en-US" sz="1200" dirty="0">
              <a:solidFill>
                <a:schemeClr val="accent5">
                  <a:lumMod val="50000"/>
                </a:schemeClr>
              </a:solidFill>
            </a:endParaRP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72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a:t>
            </a:r>
            <a:r>
              <a:rPr lang="en-US" sz="1200" b="1" kern="1200">
                <a:solidFill>
                  <a:schemeClr val="tx1"/>
                </a:solidFill>
                <a:effectLst/>
                <a:latin typeface="+mn-lt"/>
                <a:ea typeface="+mn-ea"/>
                <a:cs typeface="+mn-cs"/>
              </a:rPr>
              <a:t>: </a:t>
            </a:r>
            <a:r>
              <a:rPr lang="en-US" sz="1200" b="0" kern="1200">
                <a:solidFill>
                  <a:schemeClr val="tx1"/>
                </a:solidFill>
                <a:effectLst/>
                <a:latin typeface="+mn-lt"/>
                <a:ea typeface="+mn-ea"/>
                <a:cs typeface="+mn-cs"/>
              </a:rPr>
              <a:t>8 minutes</a:t>
            </a:r>
            <a:endParaRPr lang="en-US" sz="1200" b="0" kern="1200" dirty="0">
              <a:solidFill>
                <a:schemeClr val="tx1"/>
              </a:solidFill>
              <a:effectLst/>
              <a:latin typeface="+mn-lt"/>
              <a:ea typeface="+mn-ea"/>
              <a:cs typeface="+mn-cs"/>
            </a:endParaRPr>
          </a:p>
          <a:p>
            <a:endParaRPr lang="en-US" b="1" dirty="0"/>
          </a:p>
          <a:p>
            <a:r>
              <a:rPr lang="en-GB" b="1" noProof="0" dirty="0"/>
              <a:t>Aim: </a:t>
            </a:r>
            <a:r>
              <a:rPr lang="en-GB" noProof="0" dirty="0"/>
              <a:t>to </a:t>
            </a:r>
            <a:r>
              <a:rPr lang="en-GB" noProof="0"/>
              <a:t>practise 12 </a:t>
            </a:r>
            <a:r>
              <a:rPr lang="en-GB" noProof="0" dirty="0"/>
              <a:t>words from this week’s </a:t>
            </a:r>
            <a:r>
              <a:rPr lang="en-GB" noProof="0"/>
              <a:t>revisited vocabulary,</a:t>
            </a:r>
            <a:r>
              <a:rPr lang="en-GB" baseline="0" noProof="0"/>
              <a:t> either receptively or productively (see options below).</a:t>
            </a:r>
            <a:endParaRPr lang="en-GB" noProof="0" dirty="0"/>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the message and try to fill in the gaps with the corresponding words from the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Teacher plays the audio (see audio button on the right above</a:t>
            </a:r>
            <a:r>
              <a:rPr lang="en-GB" baseline="0" noProof="0" dirty="0"/>
              <a:t> the picture of Ana)</a:t>
            </a:r>
            <a:r>
              <a:rPr lang="en-GB" noProof="0" dirty="0"/>
              <a:t> and students check their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Teacher reveals the answers with further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Students are encouraged to discuss the meaning of the text orally.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Note</a:t>
            </a:r>
            <a:r>
              <a:rPr lang="en-GB" i="0" noProof="0"/>
              <a:t>: </a:t>
            </a:r>
            <a:r>
              <a:rPr lang="en-GB" noProof="0"/>
              <a:t>Venganza</a:t>
            </a:r>
            <a:r>
              <a:rPr lang="en-GB" baseline="0" noProof="0"/>
              <a:t> and escapar are both glossed as they are unknown words. </a:t>
            </a:r>
            <a:r>
              <a:rPr lang="en-GB" i="0" noProof="0"/>
              <a:t>‘Gesto’ is a</a:t>
            </a:r>
            <a:r>
              <a:rPr lang="en-GB" i="0" baseline="0" noProof="0"/>
              <a:t> known word, but has previously been used to refer to physical gestures. The word is used in this context in a broader sense, to refer to an ‘action’. It may be necessary to explain this students, pointing out that in English, gesture is also used to mean ‘action’ (e.g. ‘it was a kind gesture’).</a:t>
            </a:r>
            <a:endParaRPr lang="en-GB" i="0"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a:t>Ideas for differentiaton:</a:t>
            </a:r>
            <a:r>
              <a:rPr lang="en-GB" b="1" i="0" baseline="0" noProof="0"/>
              <a:t> </a:t>
            </a:r>
            <a:r>
              <a:rPr lang="en-GB" noProof="0"/>
              <a:t>Depending </a:t>
            </a:r>
            <a:r>
              <a:rPr lang="en-GB" noProof="0" dirty="0"/>
              <a:t>on class ability, some or all English words could be removed so students have to consider which is the most suitable word for that specific gap, considering the context.</a:t>
            </a:r>
          </a:p>
          <a:p>
            <a:r>
              <a:rPr lang="en-GB" sz="1200" b="0" kern="1200" noProof="0" dirty="0">
                <a:solidFill>
                  <a:schemeClr val="tx1"/>
                </a:solidFill>
                <a:effectLst/>
                <a:latin typeface="+mn-lt"/>
                <a:ea typeface="+mn-ea"/>
                <a:cs typeface="+mn-cs"/>
              </a:rPr>
              <a:t>Alternatively, to create a productive recall task, teachers</a:t>
            </a:r>
            <a:r>
              <a:rPr lang="en-GB" sz="1200" b="1" kern="1200" noProof="0" dirty="0">
                <a:solidFill>
                  <a:schemeClr val="tx1"/>
                </a:solidFill>
                <a:effectLst/>
                <a:latin typeface="+mn-lt"/>
                <a:ea typeface="+mn-ea"/>
                <a:cs typeface="+mn-cs"/>
              </a:rPr>
              <a:t> </a:t>
            </a:r>
            <a:r>
              <a:rPr lang="en-GB" noProof="0" dirty="0"/>
              <a:t>might remove the column of Spanish words, or provide them with first letter prompts, only. </a:t>
            </a:r>
            <a:br>
              <a:rPr lang="en-GB" noProof="0" dirty="0"/>
            </a:br>
            <a:r>
              <a:rPr lang="en-GB" noProof="0" dirty="0"/>
              <a:t>There is, of course, the most challenging option, i.e., to remove some / all English and Spanish words.</a:t>
            </a:r>
            <a:br>
              <a:rPr lang="en-GB" noProof="0" dirty="0"/>
            </a:br>
            <a:r>
              <a:rPr lang="en-GB" noProof="0" dirty="0"/>
              <a:t>Note: if the Spanish words are removed, the ‘listen and check’ also acquires more challenge, as students may also engage in some transcription. To facilitate transcription,</a:t>
            </a:r>
            <a:r>
              <a:rPr lang="en-GB" baseline="0" noProof="0" dirty="0"/>
              <a:t> the audio is slightly slower than that provided for some other Year 8 texts.</a:t>
            </a:r>
          </a:p>
          <a:p>
            <a:endParaRPr lang="en-GB" baseline="0" noProof="0" dirty="0"/>
          </a:p>
          <a:p>
            <a:r>
              <a:rPr lang="en-GB" b="1" baseline="0" noProof="0" dirty="0"/>
              <a:t>Transcript</a:t>
            </a:r>
          </a:p>
          <a:p>
            <a:r>
              <a:rPr lang="en-GB" b="0" baseline="0" noProof="0" dirty="0" err="1"/>
              <a:t>Fui</a:t>
            </a:r>
            <a:r>
              <a:rPr lang="en-GB" b="0" baseline="0" noProof="0" dirty="0"/>
              <a:t> al cine en </a:t>
            </a:r>
            <a:r>
              <a:rPr lang="en-GB" b="0" baseline="0" noProof="0" dirty="0" err="1"/>
              <a:t>junio</a:t>
            </a:r>
            <a:r>
              <a:rPr lang="en-GB" b="0" baseline="0" noProof="0" dirty="0"/>
              <a:t> con mi </a:t>
            </a:r>
            <a:r>
              <a:rPr lang="en-GB" b="0" baseline="0" noProof="0" dirty="0" err="1"/>
              <a:t>hijo</a:t>
            </a:r>
            <a:r>
              <a:rPr lang="en-GB" b="0" baseline="0" noProof="0" dirty="0"/>
              <a:t> Daniel </a:t>
            </a:r>
            <a:r>
              <a:rPr lang="en-GB" b="0" baseline="0" noProof="0" dirty="0" err="1"/>
              <a:t>para</a:t>
            </a:r>
            <a:r>
              <a:rPr lang="en-GB" b="0" baseline="0" noProof="0" dirty="0"/>
              <a:t> </a:t>
            </a:r>
            <a:r>
              <a:rPr lang="en-GB" b="0" baseline="0" noProof="0" dirty="0" err="1"/>
              <a:t>ver</a:t>
            </a:r>
            <a:r>
              <a:rPr lang="en-GB" b="0" baseline="0" noProof="0" dirty="0"/>
              <a:t> </a:t>
            </a:r>
            <a:r>
              <a:rPr lang="en-GB" b="0" baseline="0" noProof="0"/>
              <a:t>la película nueva </a:t>
            </a:r>
            <a:r>
              <a:rPr lang="en-GB" b="0" baseline="0" noProof="0" dirty="0"/>
              <a:t>de </a:t>
            </a:r>
            <a:r>
              <a:rPr lang="en-GB" b="0" baseline="0" noProof="0"/>
              <a:t>Maribel Verdú. ¡Compré las entradas en mayo! La </a:t>
            </a:r>
            <a:r>
              <a:rPr lang="en-GB" b="0" baseline="0" noProof="0" err="1"/>
              <a:t>historia</a:t>
            </a:r>
            <a:r>
              <a:rPr lang="en-GB" b="0" baseline="0" noProof="0"/>
              <a:t> es de </a:t>
            </a:r>
            <a:r>
              <a:rPr lang="en-GB" b="0" baseline="0" noProof="0" dirty="0"/>
              <a:t>un </a:t>
            </a:r>
            <a:r>
              <a:rPr lang="en-GB" b="0" baseline="0" noProof="0" dirty="0" err="1"/>
              <a:t>abogado</a:t>
            </a:r>
            <a:r>
              <a:rPr lang="en-GB" b="0" baseline="0" noProof="0" dirty="0"/>
              <a:t>, Juan, y </a:t>
            </a:r>
            <a:r>
              <a:rPr lang="en-GB" b="0" baseline="0" noProof="0" dirty="0" err="1"/>
              <a:t>una</a:t>
            </a:r>
            <a:r>
              <a:rPr lang="en-GB" b="0" baseline="0" noProof="0" dirty="0"/>
              <a:t> </a:t>
            </a:r>
            <a:r>
              <a:rPr lang="en-GB" b="0" baseline="0" noProof="0" dirty="0" err="1"/>
              <a:t>médica</a:t>
            </a:r>
            <a:r>
              <a:rPr lang="en-GB" b="0" baseline="0" noProof="0"/>
              <a:t>, Clara. Ellos viven </a:t>
            </a:r>
            <a:r>
              <a:rPr lang="en-GB" b="0" baseline="0" noProof="0" dirty="0"/>
              <a:t>en la </a:t>
            </a:r>
            <a:r>
              <a:rPr lang="en-GB" b="0" baseline="0" noProof="0" dirty="0" err="1"/>
              <a:t>misma</a:t>
            </a:r>
            <a:r>
              <a:rPr lang="en-GB" b="0" baseline="0" noProof="0" dirty="0"/>
              <a:t> </a:t>
            </a:r>
            <a:r>
              <a:rPr lang="en-GB" b="0" baseline="0" noProof="0" dirty="0" err="1"/>
              <a:t>habitación</a:t>
            </a:r>
            <a:r>
              <a:rPr lang="en-GB" b="0" baseline="0" noProof="0" dirty="0"/>
              <a:t> </a:t>
            </a:r>
            <a:r>
              <a:rPr lang="en-GB" b="0" baseline="0" noProof="0" dirty="0" err="1"/>
              <a:t>dentro</a:t>
            </a:r>
            <a:r>
              <a:rPr lang="en-GB" b="0" baseline="0" noProof="0" dirty="0"/>
              <a:t> de la casa de un </a:t>
            </a:r>
            <a:r>
              <a:rPr lang="en-GB" b="0" baseline="0" noProof="0" dirty="0" err="1"/>
              <a:t>científico</a:t>
            </a:r>
            <a:r>
              <a:rPr lang="en-GB" b="0" baseline="0" noProof="0" dirty="0"/>
              <a:t> loco y no </a:t>
            </a:r>
            <a:r>
              <a:rPr lang="en-GB" b="0" baseline="0" noProof="0" dirty="0" err="1"/>
              <a:t>pueden</a:t>
            </a:r>
            <a:r>
              <a:rPr lang="en-GB" b="0" baseline="0" noProof="0" dirty="0"/>
              <a:t> </a:t>
            </a:r>
            <a:r>
              <a:rPr lang="en-GB" b="0" baseline="0" noProof="0" dirty="0" err="1"/>
              <a:t>escapar</a:t>
            </a:r>
            <a:r>
              <a:rPr lang="en-GB" b="0" baseline="0" noProof="0" dirty="0"/>
              <a:t>. Juan </a:t>
            </a:r>
            <a:r>
              <a:rPr lang="en-GB" b="0" baseline="0" noProof="0" dirty="0" err="1"/>
              <a:t>hizo</a:t>
            </a:r>
            <a:r>
              <a:rPr lang="en-GB" b="0" baseline="0" noProof="0" dirty="0"/>
              <a:t> </a:t>
            </a:r>
            <a:r>
              <a:rPr lang="en-GB" b="0" baseline="0" noProof="0"/>
              <a:t>un mal gesto </a:t>
            </a:r>
            <a:r>
              <a:rPr lang="en-GB" b="0" baseline="0" noProof="0" dirty="0"/>
              <a:t>y la </a:t>
            </a:r>
            <a:r>
              <a:rPr lang="en-GB" b="0" baseline="0" noProof="0" dirty="0" err="1"/>
              <a:t>tía</a:t>
            </a:r>
            <a:r>
              <a:rPr lang="en-GB" b="0" baseline="0" noProof="0" dirty="0"/>
              <a:t> del </a:t>
            </a:r>
            <a:r>
              <a:rPr lang="en-GB" b="0" baseline="0" noProof="0" dirty="0" err="1"/>
              <a:t>científico</a:t>
            </a:r>
            <a:r>
              <a:rPr lang="en-GB" b="0" baseline="0" noProof="0" dirty="0"/>
              <a:t> </a:t>
            </a:r>
            <a:r>
              <a:rPr lang="en-GB" b="0" baseline="0" noProof="0" dirty="0" err="1"/>
              <a:t>perdió</a:t>
            </a:r>
            <a:r>
              <a:rPr lang="en-GB" b="0" baseline="0" noProof="0" dirty="0"/>
              <a:t> </a:t>
            </a:r>
            <a:r>
              <a:rPr lang="en-GB" b="0" baseline="0" noProof="0" err="1"/>
              <a:t>su</a:t>
            </a:r>
            <a:r>
              <a:rPr lang="en-GB" b="0" baseline="0" noProof="0"/>
              <a:t> vida. </a:t>
            </a:r>
            <a:r>
              <a:rPr lang="en-GB" b="0" baseline="0" noProof="0" dirty="0"/>
              <a:t>¡El </a:t>
            </a:r>
            <a:r>
              <a:rPr lang="en-GB" b="0" baseline="0" noProof="0" dirty="0" err="1"/>
              <a:t>científico</a:t>
            </a:r>
            <a:r>
              <a:rPr lang="en-GB" b="0" baseline="0" noProof="0" dirty="0"/>
              <a:t> </a:t>
            </a:r>
            <a:r>
              <a:rPr lang="en-GB" b="0" baseline="0" noProof="0" dirty="0" err="1"/>
              <a:t>quiere</a:t>
            </a:r>
            <a:r>
              <a:rPr lang="en-GB" b="0" baseline="0" noProof="0" dirty="0"/>
              <a:t> </a:t>
            </a:r>
            <a:r>
              <a:rPr lang="en-GB" b="0" baseline="0" noProof="0" dirty="0" err="1"/>
              <a:t>venganza</a:t>
            </a:r>
            <a:r>
              <a:rPr lang="en-GB" b="0" baseline="0" noProof="0"/>
              <a:t>! La película da mucho miedo, ¡pero es tan buena!</a:t>
            </a:r>
            <a:endParaRPr lang="en-GB" b="0" noProof="0" dirty="0"/>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Frequency of unknown words/cognates (1 </a:t>
            </a:r>
            <a:r>
              <a:rPr lang="en-GB" b="1" baseline="0" dirty="0"/>
              <a:t>is the most frequent word in Spanish): </a:t>
            </a:r>
            <a:br>
              <a:rPr lang="en-GB" baseline="0" dirty="0"/>
            </a:br>
            <a:r>
              <a:rPr lang="en-GB" baseline="0" dirty="0" err="1"/>
              <a:t>escapar</a:t>
            </a:r>
            <a:r>
              <a:rPr lang="en-GB" baseline="0" dirty="0"/>
              <a:t> [899]; </a:t>
            </a:r>
            <a:r>
              <a:rPr lang="en-GB" baseline="0" dirty="0" err="1"/>
              <a:t>venganza</a:t>
            </a:r>
            <a:r>
              <a:rPr lang="en-GB" baseline="0" dirty="0"/>
              <a:t> [</a:t>
            </a:r>
            <a:r>
              <a:rPr lang="en-GB" baseline="0"/>
              <a:t>3657]</a:t>
            </a:r>
            <a:endParaRPr lang="x-none" sz="1200" b="1" kern="1200" dirty="0">
              <a:solidFill>
                <a:schemeClr val="tx1"/>
              </a:solidFill>
              <a:effectLst/>
              <a:latin typeface="+mn-lt"/>
              <a:ea typeface="+mn-ea"/>
              <a:cs typeface="+mn-cs"/>
            </a:endParaRPr>
          </a:p>
          <a:p>
            <a:pPr marL="0"/>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558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6 minutes</a:t>
            </a:r>
          </a:p>
          <a:p>
            <a:endParaRPr lang="en-US" b="1" dirty="0"/>
          </a:p>
          <a:p>
            <a:r>
              <a:rPr lang="en-US" b="1" dirty="0"/>
              <a:t>Aim:</a:t>
            </a:r>
            <a:r>
              <a:rPr lang="en-US" b="1" baseline="0" dirty="0"/>
              <a:t> </a:t>
            </a:r>
            <a:r>
              <a:rPr lang="en-US" b="0" baseline="0" dirty="0"/>
              <a:t>to identify the film and the number that matches it (listening activity). Numbers 21-30 are part of this week’s revisited vocabulary.</a:t>
            </a:r>
            <a:endParaRPr lang="en-US" b="0" dirty="0"/>
          </a:p>
          <a:p>
            <a:endParaRPr lang="en-US" b="1" dirty="0"/>
          </a:p>
          <a:p>
            <a:r>
              <a:rPr lang="en-US" b="1" dirty="0"/>
              <a:t>Procedure:</a:t>
            </a:r>
          </a:p>
          <a:p>
            <a:pPr marL="228600" indent="-228600">
              <a:buAutoNum type="arabicPeriod"/>
            </a:pPr>
            <a:r>
              <a:rPr lang="en-US" b="0" baseline="0" dirty="0"/>
              <a:t>Students write 1-8 in their books. </a:t>
            </a:r>
          </a:p>
          <a:p>
            <a:pPr marL="228600" indent="-228600">
              <a:buAutoNum type="arabicPeriod"/>
            </a:pPr>
            <a:r>
              <a:rPr lang="en-US" b="0" baseline="0" dirty="0"/>
              <a:t>Students listen to the recording and have to identify the film (they write the corresponding letter written in their books) and the number of the classroom where they can watch it. The films aren’t heard in order, in order to make the activity slightly more challenging. The number can be written in numerical form. For example, for item number 1 (“</a:t>
            </a:r>
            <a:r>
              <a:rPr lang="en-US" b="0" baseline="0" dirty="0" err="1"/>
              <a:t>en</a:t>
            </a:r>
            <a:r>
              <a:rPr lang="en-US" b="0" baseline="0" dirty="0"/>
              <a:t> la </a:t>
            </a:r>
            <a:r>
              <a:rPr lang="en-US" b="0" baseline="0" dirty="0" err="1"/>
              <a:t>clase</a:t>
            </a:r>
            <a:r>
              <a:rPr lang="en-US" b="0" baseline="0" dirty="0"/>
              <a:t> </a:t>
            </a:r>
            <a:r>
              <a:rPr lang="en-US" b="0" baseline="0" dirty="0" err="1"/>
              <a:t>veintidós</a:t>
            </a:r>
            <a:r>
              <a:rPr lang="en-US" b="0" baseline="0" dirty="0"/>
              <a:t>, «El </a:t>
            </a:r>
            <a:r>
              <a:rPr lang="en-US" b="0" baseline="0" dirty="0" err="1"/>
              <a:t>método</a:t>
            </a:r>
            <a:r>
              <a:rPr lang="en-US" b="0" baseline="0" dirty="0"/>
              <a:t>»”), the answer would be “H, 22”.</a:t>
            </a:r>
          </a:p>
          <a:p>
            <a:pPr marL="228600" indent="-228600">
              <a:buAutoNum type="arabicPeriod"/>
            </a:pPr>
            <a:r>
              <a:rPr lang="en-US" b="0" baseline="0" dirty="0"/>
              <a:t>Click to show each answer. These appear in the order in which the items are heard.</a:t>
            </a:r>
          </a:p>
          <a:p>
            <a:pPr marL="228600" indent="-228600">
              <a:buAutoNum type="arabicPeriod"/>
            </a:pPr>
            <a:endParaRPr lang="en-US" b="0" baseline="0" dirty="0"/>
          </a:p>
          <a:p>
            <a:pPr marL="0" indent="0">
              <a:buNone/>
            </a:pPr>
            <a:r>
              <a:rPr lang="en-US" b="1" baseline="0" dirty="0"/>
              <a:t>Note: </a:t>
            </a:r>
            <a:r>
              <a:rPr lang="en-US" b="0" baseline="0" dirty="0"/>
              <a:t>audio can be listened to item by item, or as a single audio file. The former allows more control, without the need to pause between recordings. The latter may be more suited to a higher ability group.</a:t>
            </a:r>
          </a:p>
          <a:p>
            <a:pPr marL="0" indent="0">
              <a:buNone/>
            </a:pPr>
            <a:endParaRPr lang="en-US" b="0" baseline="0" dirty="0"/>
          </a:p>
          <a:p>
            <a:pPr marL="0" indent="0">
              <a:buNone/>
            </a:pPr>
            <a:r>
              <a:rPr lang="en-US" b="1" baseline="0" dirty="0"/>
              <a:t>Transcript:</a:t>
            </a:r>
          </a:p>
          <a:p>
            <a:pPr marL="0" indent="0">
              <a:buNone/>
            </a:pPr>
            <a:r>
              <a:rPr lang="en-US" b="0" baseline="0" dirty="0"/>
              <a:t>1. ¡</a:t>
            </a:r>
            <a:r>
              <a:rPr lang="en-US" b="0" baseline="0" dirty="0" err="1"/>
              <a:t>Atención</a:t>
            </a:r>
            <a:r>
              <a:rPr lang="en-US" b="0" baseline="0" dirty="0"/>
              <a:t>, </a:t>
            </a:r>
            <a:r>
              <a:rPr lang="en-US" b="0" baseline="0" dirty="0" err="1"/>
              <a:t>atención</a:t>
            </a:r>
            <a:r>
              <a:rPr lang="en-US" b="0" baseline="0" dirty="0"/>
              <a:t>! </a:t>
            </a:r>
            <a:r>
              <a:rPr lang="en-US" b="0" baseline="0" dirty="0" err="1"/>
              <a:t>Esta</a:t>
            </a:r>
            <a:r>
              <a:rPr lang="en-US" b="0" baseline="0" dirty="0"/>
              <a:t> es la </a:t>
            </a:r>
            <a:r>
              <a:rPr lang="en-US" b="0" baseline="0" dirty="0" err="1"/>
              <a:t>lista</a:t>
            </a:r>
            <a:r>
              <a:rPr lang="en-US" b="0" baseline="0" dirty="0"/>
              <a:t> de las </a:t>
            </a:r>
            <a:r>
              <a:rPr lang="en-US" b="0" baseline="0" dirty="0" err="1"/>
              <a:t>películas</a:t>
            </a:r>
            <a:r>
              <a:rPr lang="en-US" b="0" baseline="0" dirty="0"/>
              <a:t>: </a:t>
            </a:r>
            <a:r>
              <a:rPr lang="en-US" b="0" baseline="0" dirty="0" err="1"/>
              <a:t>en</a:t>
            </a:r>
            <a:r>
              <a:rPr lang="en-US" b="0" baseline="0" dirty="0"/>
              <a:t> la </a:t>
            </a:r>
            <a:r>
              <a:rPr lang="en-US" b="0" baseline="0" dirty="0" err="1"/>
              <a:t>clase</a:t>
            </a:r>
            <a:r>
              <a:rPr lang="en-US" b="0" baseline="0" dirty="0"/>
              <a:t> </a:t>
            </a:r>
            <a:r>
              <a:rPr lang="en-US" b="0" baseline="0" dirty="0" err="1"/>
              <a:t>veintidós</a:t>
            </a:r>
            <a:r>
              <a:rPr lang="en-US" b="0" baseline="0" dirty="0"/>
              <a:t>, «El </a:t>
            </a:r>
            <a:r>
              <a:rPr lang="en-US" b="0" baseline="0" dirty="0" err="1"/>
              <a:t>método</a:t>
            </a:r>
            <a:r>
              <a:rPr lang="en-US" b="0" baseline="0" dirty="0"/>
              <a:t>»;</a:t>
            </a:r>
          </a:p>
          <a:p>
            <a:pPr marL="0" indent="0">
              <a:buNone/>
            </a:pPr>
            <a:r>
              <a:rPr lang="en-US" b="0" baseline="0" dirty="0"/>
              <a:t>2. </a:t>
            </a:r>
            <a:r>
              <a:rPr lang="en-US" b="0" baseline="0" dirty="0" err="1"/>
              <a:t>en</a:t>
            </a:r>
            <a:r>
              <a:rPr lang="en-US" b="0" baseline="0" dirty="0"/>
              <a:t> la </a:t>
            </a:r>
            <a:r>
              <a:rPr lang="en-US" b="0" baseline="0" dirty="0" err="1"/>
              <a:t>clase</a:t>
            </a:r>
            <a:r>
              <a:rPr lang="en-US" b="0" baseline="0" dirty="0"/>
              <a:t> </a:t>
            </a:r>
            <a:r>
              <a:rPr lang="en-US" b="0" baseline="0" dirty="0" err="1"/>
              <a:t>veintiséis</a:t>
            </a:r>
            <a:r>
              <a:rPr lang="en-US" b="0" baseline="0" dirty="0"/>
              <a:t>, «La </a:t>
            </a:r>
            <a:r>
              <a:rPr lang="en-US" b="0" baseline="0" dirty="0" err="1"/>
              <a:t>isla</a:t>
            </a:r>
            <a:r>
              <a:rPr lang="en-US" b="0" baseline="0" dirty="0"/>
              <a:t> </a:t>
            </a:r>
            <a:r>
              <a:rPr lang="en-US" b="0" baseline="0" dirty="0" err="1"/>
              <a:t>mínima</a:t>
            </a:r>
            <a:r>
              <a:rPr lang="en-US" b="0" baseline="0" dirty="0"/>
              <a:t>»;</a:t>
            </a:r>
          </a:p>
          <a:p>
            <a:pPr marL="0" indent="0">
              <a:buNone/>
            </a:pPr>
            <a:r>
              <a:rPr lang="en-US" b="0" baseline="0" dirty="0"/>
              <a:t>3. </a:t>
            </a:r>
            <a:r>
              <a:rPr lang="en-US" b="0" baseline="0" dirty="0" err="1"/>
              <a:t>en</a:t>
            </a:r>
            <a:r>
              <a:rPr lang="en-US" b="0" baseline="0" dirty="0"/>
              <a:t> la </a:t>
            </a:r>
            <a:r>
              <a:rPr lang="en-US" b="0" baseline="0" dirty="0" err="1"/>
              <a:t>clase</a:t>
            </a:r>
            <a:r>
              <a:rPr lang="en-US" b="0" baseline="0" dirty="0"/>
              <a:t> </a:t>
            </a:r>
            <a:r>
              <a:rPr lang="en-US" b="0" baseline="0" dirty="0" err="1"/>
              <a:t>treinta</a:t>
            </a:r>
            <a:r>
              <a:rPr lang="en-US" b="0" baseline="0" dirty="0"/>
              <a:t>, «</a:t>
            </a:r>
            <a:r>
              <a:rPr lang="en-US" b="0" baseline="0" dirty="0" err="1"/>
              <a:t>Déficit</a:t>
            </a:r>
            <a:r>
              <a:rPr lang="en-US" b="0" baseline="0" dirty="0"/>
              <a:t>»; </a:t>
            </a:r>
          </a:p>
          <a:p>
            <a:pPr marL="0" indent="0">
              <a:buNone/>
            </a:pPr>
            <a:r>
              <a:rPr lang="en-US" b="0" baseline="0" dirty="0"/>
              <a:t>4. </a:t>
            </a:r>
            <a:r>
              <a:rPr lang="en-US" b="0" baseline="0" dirty="0" err="1"/>
              <a:t>en</a:t>
            </a:r>
            <a:r>
              <a:rPr lang="en-US" b="0" baseline="0" dirty="0"/>
              <a:t> la </a:t>
            </a:r>
            <a:r>
              <a:rPr lang="en-US" b="0" baseline="0" dirty="0" err="1"/>
              <a:t>clase</a:t>
            </a:r>
            <a:r>
              <a:rPr lang="en-US" b="0" baseline="0" dirty="0"/>
              <a:t> </a:t>
            </a:r>
            <a:r>
              <a:rPr lang="en-US" b="0" baseline="0" dirty="0" err="1"/>
              <a:t>veintiocho</a:t>
            </a:r>
            <a:r>
              <a:rPr lang="en-US" b="0" baseline="0" dirty="0"/>
              <a:t>, «</a:t>
            </a:r>
            <a:r>
              <a:rPr lang="en-US" b="0" baseline="0" dirty="0" err="1"/>
              <a:t>Transoceánicas</a:t>
            </a:r>
            <a:r>
              <a:rPr lang="en-US" b="0" baseline="0" dirty="0"/>
              <a:t>»;</a:t>
            </a:r>
          </a:p>
          <a:p>
            <a:pPr marL="0" indent="0">
              <a:buNone/>
            </a:pPr>
            <a:r>
              <a:rPr lang="en-US" b="0" baseline="0" dirty="0"/>
              <a:t>5. </a:t>
            </a:r>
            <a:r>
              <a:rPr lang="en-US" b="0" baseline="0" dirty="0" err="1"/>
              <a:t>en</a:t>
            </a:r>
            <a:r>
              <a:rPr lang="en-US" b="0" baseline="0" dirty="0"/>
              <a:t> la </a:t>
            </a:r>
            <a:r>
              <a:rPr lang="en-US" b="0" baseline="0" dirty="0" err="1"/>
              <a:t>clase</a:t>
            </a:r>
            <a:r>
              <a:rPr lang="en-US" b="0" baseline="0" dirty="0"/>
              <a:t> </a:t>
            </a:r>
            <a:r>
              <a:rPr lang="en-US" b="0" baseline="0" dirty="0" err="1"/>
              <a:t>veinticuatro</a:t>
            </a:r>
            <a:r>
              <a:rPr lang="en-US" b="0" baseline="0" dirty="0"/>
              <a:t>, «El </a:t>
            </a:r>
            <a:r>
              <a:rPr lang="en-US" b="0" baseline="0" dirty="0" err="1"/>
              <a:t>espíritu</a:t>
            </a:r>
            <a:r>
              <a:rPr lang="en-US" b="0" baseline="0" dirty="0"/>
              <a:t> de la </a:t>
            </a:r>
            <a:r>
              <a:rPr lang="en-US" b="0" baseline="0" dirty="0" err="1"/>
              <a:t>colmena</a:t>
            </a:r>
            <a:r>
              <a:rPr lang="en-US" b="0" baseline="0" dirty="0"/>
              <a:t>»;</a:t>
            </a:r>
          </a:p>
          <a:p>
            <a:pPr marL="0" indent="0">
              <a:buNone/>
            </a:pPr>
            <a:r>
              <a:rPr lang="en-US" b="0" baseline="0" dirty="0"/>
              <a:t>6. </a:t>
            </a:r>
            <a:r>
              <a:rPr lang="en-US" b="0" baseline="0" dirty="0" err="1"/>
              <a:t>en</a:t>
            </a:r>
            <a:r>
              <a:rPr lang="en-US" b="0" baseline="0" dirty="0"/>
              <a:t> la </a:t>
            </a:r>
            <a:r>
              <a:rPr lang="en-US" b="0" baseline="0" dirty="0" err="1"/>
              <a:t>clase</a:t>
            </a:r>
            <a:r>
              <a:rPr lang="en-US" b="0" baseline="0" dirty="0"/>
              <a:t> </a:t>
            </a:r>
            <a:r>
              <a:rPr lang="en-US" b="0" baseline="0" dirty="0" err="1"/>
              <a:t>veintiuno</a:t>
            </a:r>
            <a:r>
              <a:rPr lang="en-US" b="0" baseline="0" dirty="0"/>
              <a:t>, «</a:t>
            </a:r>
            <a:r>
              <a:rPr lang="en-US" b="0" baseline="0" dirty="0" err="1"/>
              <a:t>Plácido</a:t>
            </a:r>
            <a:r>
              <a:rPr lang="en-US" b="0" baseline="0" dirty="0"/>
              <a:t>»;</a:t>
            </a:r>
          </a:p>
          <a:p>
            <a:pPr marL="0" indent="0">
              <a:buNone/>
            </a:pPr>
            <a:r>
              <a:rPr lang="en-US" b="0" baseline="0" dirty="0"/>
              <a:t>7. </a:t>
            </a:r>
            <a:r>
              <a:rPr lang="en-US" b="0" baseline="0" dirty="0" err="1"/>
              <a:t>en</a:t>
            </a:r>
            <a:r>
              <a:rPr lang="en-US" b="0" baseline="0" dirty="0"/>
              <a:t> la </a:t>
            </a:r>
            <a:r>
              <a:rPr lang="en-US" b="0" baseline="0" dirty="0" err="1"/>
              <a:t>clase</a:t>
            </a:r>
            <a:r>
              <a:rPr lang="en-US" b="0" baseline="0" dirty="0"/>
              <a:t> </a:t>
            </a:r>
            <a:r>
              <a:rPr lang="en-US" b="0" baseline="0" dirty="0" err="1"/>
              <a:t>veinticinco</a:t>
            </a:r>
            <a:r>
              <a:rPr lang="en-US" b="0" baseline="0" dirty="0"/>
              <a:t>, «</a:t>
            </a:r>
            <a:r>
              <a:rPr lang="en-US" b="0" baseline="0" dirty="0" err="1"/>
              <a:t>Historias</a:t>
            </a:r>
            <a:r>
              <a:rPr lang="en-US" b="0" baseline="0" dirty="0"/>
              <a:t> </a:t>
            </a:r>
            <a:r>
              <a:rPr lang="en-US" b="0" baseline="0" dirty="0" err="1"/>
              <a:t>mínimas</a:t>
            </a:r>
            <a:r>
              <a:rPr lang="en-US" b="0" baseline="0" dirty="0"/>
              <a:t>»; </a:t>
            </a:r>
          </a:p>
          <a:p>
            <a:pPr marL="0" indent="0">
              <a:buNone/>
            </a:pPr>
            <a:r>
              <a:rPr lang="en-US" b="0" baseline="0" dirty="0"/>
              <a:t>8. </a:t>
            </a:r>
            <a:r>
              <a:rPr lang="en-US" b="0" baseline="0" dirty="0" err="1"/>
              <a:t>en</a:t>
            </a:r>
            <a:r>
              <a:rPr lang="en-US" b="0" baseline="0" dirty="0"/>
              <a:t> la </a:t>
            </a:r>
            <a:r>
              <a:rPr lang="en-US" b="0" baseline="0" dirty="0" err="1"/>
              <a:t>clase</a:t>
            </a:r>
            <a:r>
              <a:rPr lang="en-US" b="0" baseline="0" dirty="0"/>
              <a:t> </a:t>
            </a:r>
            <a:r>
              <a:rPr lang="en-US" b="0" baseline="0" dirty="0" err="1"/>
              <a:t>veintitrés</a:t>
            </a:r>
            <a:r>
              <a:rPr lang="en-US" b="0" baseline="0" dirty="0"/>
              <a:t>, «</a:t>
            </a:r>
            <a:r>
              <a:rPr lang="en-US" b="0" baseline="0" dirty="0" err="1"/>
              <a:t>Cronocrímenes</a:t>
            </a:r>
            <a:r>
              <a:rPr lang="en-US" b="0" baseline="0" dirty="0"/>
              <a:t>»; </a:t>
            </a:r>
          </a:p>
          <a:p>
            <a:pPr marL="0" indent="0">
              <a:buNone/>
            </a:pPr>
            <a:r>
              <a:rPr lang="en-US" b="0" baseline="0" dirty="0"/>
              <a:t>9. </a:t>
            </a:r>
            <a:r>
              <a:rPr lang="en-US" b="0" baseline="0" dirty="0" err="1"/>
              <a:t>en</a:t>
            </a:r>
            <a:r>
              <a:rPr lang="en-US" b="0" baseline="0" dirty="0"/>
              <a:t> la </a:t>
            </a:r>
            <a:r>
              <a:rPr lang="en-US" b="0" baseline="0" dirty="0" err="1"/>
              <a:t>clase</a:t>
            </a:r>
            <a:r>
              <a:rPr lang="en-US" b="0" baseline="0" dirty="0"/>
              <a:t> </a:t>
            </a:r>
            <a:r>
              <a:rPr lang="en-US" b="0" baseline="0" dirty="0" err="1"/>
              <a:t>veintisiete</a:t>
            </a:r>
            <a:r>
              <a:rPr lang="en-US" b="0" baseline="0" dirty="0"/>
              <a:t>, «</a:t>
            </a:r>
            <a:r>
              <a:rPr lang="en-US" b="0" baseline="0" dirty="0" err="1"/>
              <a:t>Pájaros</a:t>
            </a:r>
            <a:r>
              <a:rPr lang="en-US" b="0" baseline="0" dirty="0"/>
              <a:t> de </a:t>
            </a:r>
            <a:r>
              <a:rPr lang="en-US" b="0" baseline="0" dirty="0" err="1"/>
              <a:t>verano</a:t>
            </a:r>
            <a:r>
              <a:rPr lang="en-US" b="0" baseline="0" dirty="0"/>
              <a:t>»; </a:t>
            </a:r>
          </a:p>
          <a:p>
            <a:pPr marL="0" indent="0">
              <a:buNone/>
            </a:pPr>
            <a:r>
              <a:rPr lang="en-US" b="0" baseline="0" dirty="0"/>
              <a:t>10. </a:t>
            </a:r>
            <a:r>
              <a:rPr lang="en-US" b="0" baseline="0" dirty="0" err="1"/>
              <a:t>en</a:t>
            </a:r>
            <a:r>
              <a:rPr lang="en-US" b="0" baseline="0" dirty="0"/>
              <a:t> la </a:t>
            </a:r>
            <a:r>
              <a:rPr lang="en-US" b="0" baseline="0" dirty="0" err="1"/>
              <a:t>clase</a:t>
            </a:r>
            <a:r>
              <a:rPr lang="en-US" b="0" baseline="0" dirty="0"/>
              <a:t> </a:t>
            </a:r>
            <a:r>
              <a:rPr lang="en-US" b="0" baseline="0" dirty="0" err="1"/>
              <a:t>veintinueve</a:t>
            </a:r>
            <a:r>
              <a:rPr lang="en-US" b="0" baseline="0" dirty="0"/>
              <a:t>, «La </a:t>
            </a:r>
            <a:r>
              <a:rPr lang="en-US" b="0" baseline="0" dirty="0" err="1"/>
              <a:t>ciénaga</a:t>
            </a:r>
            <a:r>
              <a:rPr lang="en-US" b="0" baseline="0" dirty="0"/>
              <a:t>».</a:t>
            </a:r>
          </a:p>
          <a:p>
            <a:pPr marL="0" indent="0">
              <a:buNone/>
            </a:pPr>
            <a:endParaRPr lang="en-US" b="0" baseline="0" dirty="0"/>
          </a:p>
          <a:p>
            <a:pPr marL="0" indent="0">
              <a:buFontTx/>
              <a:buNone/>
            </a:pPr>
            <a:r>
              <a:rPr lang="en-US" b="1" baseline="0" dirty="0"/>
              <a:t>Notes:</a:t>
            </a:r>
          </a:p>
          <a:p>
            <a:pPr marL="0" indent="0">
              <a:buFontTx/>
              <a:buNone/>
            </a:pPr>
            <a:r>
              <a:rPr lang="en-US" b="0" baseline="0" dirty="0"/>
              <a:t>Students should be familiar with the names of these films as they were part of a phonics activity in the previous lesson.</a:t>
            </a:r>
          </a:p>
          <a:p>
            <a:pPr marL="0" indent="0">
              <a:buFontTx/>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Cover images were found online on the following websites </a:t>
            </a:r>
            <a:r>
              <a:rPr lang="en-GB" baseline="0" dirty="0"/>
              <a:t>without reference to an original source or copyright notice.</a:t>
            </a:r>
            <a:br>
              <a:rPr lang="en-GB" baseline="0" dirty="0"/>
            </a:br>
            <a:r>
              <a:rPr lang="en-GB" baseline="0" dirty="0"/>
              <a:t>We justify their use here in accordance with a </a:t>
            </a:r>
            <a:r>
              <a:rPr lang="en-GB" sz="1200" b="1" i="0" kern="1200" dirty="0">
                <a:solidFill>
                  <a:schemeClr val="tx1"/>
                </a:solidFill>
                <a:effectLst/>
                <a:latin typeface="+mn-lt"/>
                <a:ea typeface="+mn-ea"/>
                <a:cs typeface="+mn-cs"/>
              </a:rPr>
              <a:t>non-free use rationale</a:t>
            </a:r>
            <a:r>
              <a:rPr lang="en-GB" sz="1200" b="0" i="0" kern="1200" dirty="0">
                <a:solidFill>
                  <a:schemeClr val="tx1"/>
                </a:solidFill>
                <a:effectLst/>
                <a:latin typeface="+mn-lt"/>
                <a:ea typeface="+mn-ea"/>
                <a:cs typeface="+mn-cs"/>
              </a:rPr>
              <a:t>; that is, to enable students to gain a visual impression of the film to match its title, there is no reasonable alternative, nor does a ‘free version’ of such images exist.  The use is solely for educational purposes.  Moreover, the quality of the images does not match the original poster versions, and as such does not compete with the copyright holder’s usage.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s-GB" dirty="0"/>
              <a:t>Pictures from Wikipedia (El espíritu de la colmena, </a:t>
            </a:r>
            <a:r>
              <a:rPr lang="en-GB" dirty="0"/>
              <a:t>C</a:t>
            </a:r>
            <a:r>
              <a:rPr lang="es-GB" dirty="0"/>
              <a:t>ronocrímenes, Historias mínimas, La ciénaga, Plácido, La isla mínima)</a:t>
            </a:r>
          </a:p>
          <a:p>
            <a:r>
              <a:rPr lang="es-GB" dirty="0"/>
              <a:t>Pictures from filmaffinity.com (El Método, Pájaros de verano, Déficit, Transoceánicas)</a:t>
            </a:r>
          </a:p>
        </p:txBody>
      </p:sp>
      <p:sp>
        <p:nvSpPr>
          <p:cNvPr id="4" name="Marcador de número de diapositiva 3"/>
          <p:cNvSpPr>
            <a:spLocks noGrp="1"/>
          </p:cNvSpPr>
          <p:nvPr>
            <p:ph type="sldNum" sz="quarter" idx="5"/>
          </p:nvPr>
        </p:nvSpPr>
        <p:spPr/>
        <p:txBody>
          <a:bodyPr/>
          <a:lstStyle/>
          <a:p>
            <a:fld id="{DC0116DB-AFBA-4F9B-8955-EECD38FB20DD}" type="slidenum">
              <a:rPr lang="en-GB" smtClean="0"/>
              <a:t>25</a:t>
            </a:fld>
            <a:endParaRPr lang="en-GB"/>
          </a:p>
        </p:txBody>
      </p:sp>
    </p:spTree>
    <p:extLst>
      <p:ext uri="{BB962C8B-B14F-4D97-AF65-F5344CB8AC3E}">
        <p14:creationId xmlns:p14="http://schemas.microsoft.com/office/powerpoint/2010/main" val="3933640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4 </a:t>
            </a:r>
            <a:r>
              <a:rPr lang="en-US" b="0" dirty="0"/>
              <a:t>minutes</a:t>
            </a:r>
          </a:p>
          <a:p>
            <a:endParaRPr lang="en-US" b="1" dirty="0"/>
          </a:p>
          <a:p>
            <a:r>
              <a:rPr lang="en-US" b="1" dirty="0"/>
              <a:t>Aim:</a:t>
            </a:r>
            <a:r>
              <a:rPr lang="en-US" b="1" baseline="0" dirty="0"/>
              <a:t> </a:t>
            </a:r>
            <a:r>
              <a:rPr lang="en-US" b="0" baseline="0" dirty="0"/>
              <a:t>to revisit the </a:t>
            </a:r>
            <a:r>
              <a:rPr lang="en-US" b="0" baseline="0"/>
              <a:t>numbers 21-30 again, this time productively.</a:t>
            </a:r>
          </a:p>
          <a:p>
            <a:endParaRPr lang="en-US" b="1" dirty="0"/>
          </a:p>
          <a:p>
            <a:r>
              <a:rPr lang="en-US" b="1"/>
              <a:t>Procedure:</a:t>
            </a:r>
          </a:p>
          <a:p>
            <a:pPr marL="228600" indent="-228600">
              <a:buAutoNum type="arabicPeriod"/>
            </a:pPr>
            <a:r>
              <a:rPr lang="en-US" b="0" baseline="0"/>
              <a:t>Each number appears as a prompt for students to then write the Spanish words. </a:t>
            </a:r>
          </a:p>
          <a:p>
            <a:pPr marL="228600" indent="-228600">
              <a:buAutoNum type="arabicPeriod"/>
            </a:pPr>
            <a:r>
              <a:rPr lang="en-US" b="0" baseline="0"/>
              <a:t>These will appear in random order to make the task more challenging and keep students on their toes.</a:t>
            </a:r>
          </a:p>
          <a:p>
            <a:pPr marL="228600" indent="-228600">
              <a:buAutoNum type="arabicPeriod"/>
            </a:pPr>
            <a:r>
              <a:rPr lang="en-US" b="0" baseline="0"/>
              <a:t>The </a:t>
            </a:r>
            <a:r>
              <a:rPr lang="en-US" b="0" baseline="0" dirty="0"/>
              <a:t>teacher clicks to </a:t>
            </a:r>
            <a:r>
              <a:rPr lang="en-US" b="0" baseline="0"/>
              <a:t>make each correct answer appear, one by one. </a:t>
            </a:r>
          </a:p>
          <a:p>
            <a:pPr marL="228600" indent="-228600">
              <a:buAutoNum type="arabicPeriod"/>
            </a:pPr>
            <a:endParaRPr lang="en-US" b="0" baseline="0"/>
          </a:p>
          <a:p>
            <a:pPr marL="0" indent="0">
              <a:buNone/>
            </a:pPr>
            <a:r>
              <a:rPr lang="en-US" b="1" baseline="0"/>
              <a:t>Note: </a:t>
            </a:r>
            <a:r>
              <a:rPr lang="en-US" b="0" baseline="0"/>
              <a:t>the activity could also be used for productive recall in the oral modality. It can be done under time pressure (e.g. giving 3 seconds before students say the correct number in chorus) to improve automaticity.</a:t>
            </a:r>
            <a:endParaRPr lang="en-US" b="1" baseline="0" dirty="0"/>
          </a:p>
          <a:p>
            <a:pPr marL="0" indent="0">
              <a:buNone/>
            </a:pPr>
            <a:endParaRPr lang="en-US" b="0" baseline="0" dirty="0"/>
          </a:p>
          <a:p>
            <a:pPr marL="0" indent="0">
              <a:buNone/>
            </a:pPr>
            <a:endParaRPr lang="en-US" b="1"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41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2 minutes</a:t>
            </a:r>
          </a:p>
          <a:p>
            <a:endParaRPr lang="en-US" b="1"/>
          </a:p>
          <a:p>
            <a:r>
              <a:rPr lang="en-US" b="1"/>
              <a:t>Aim: </a:t>
            </a:r>
            <a:r>
              <a:rPr lang="en-US" b="0"/>
              <a:t>to recap the formation</a:t>
            </a:r>
            <a:r>
              <a:rPr lang="en-US" b="0" baseline="0"/>
              <a:t> and meaning of the present continuous tense with –er and –ir verbs. Examples are given that elicit the 3</a:t>
            </a:r>
            <a:r>
              <a:rPr lang="en-US" b="0" baseline="30000"/>
              <a:t>rd</a:t>
            </a:r>
            <a:r>
              <a:rPr lang="en-US" b="0" baseline="0"/>
              <a:t> person plural of estar, which will be used in the following activities.</a:t>
            </a:r>
            <a:endParaRPr lang="en-US" b="0"/>
          </a:p>
          <a:p>
            <a:endParaRPr lang="en-US" b="1"/>
          </a:p>
          <a:p>
            <a:r>
              <a:rPr lang="en-US" b="1"/>
              <a:t>Procedure:</a:t>
            </a:r>
          </a:p>
          <a:p>
            <a:pPr marL="228600" indent="-228600">
              <a:buAutoNum type="arabicPeriod"/>
            </a:pPr>
            <a:r>
              <a:rPr lang="en-US" b="0"/>
              <a:t>Click to go through</a:t>
            </a:r>
            <a:r>
              <a:rPr lang="en-US" b="0" baseline="0"/>
              <a:t> the slide and explanation.</a:t>
            </a:r>
          </a:p>
          <a:p>
            <a:pPr marL="228600" indent="-228600">
              <a:buAutoNum type="arabicPeriod"/>
            </a:pPr>
            <a:r>
              <a:rPr lang="en-US" b="0" baseline="0"/>
              <a:t>Gaps are left for teachers to elicit answers from students, which are then revealed on the next click.</a:t>
            </a:r>
            <a:endParaRPr lang="en-US" b="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6766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1 minute</a:t>
            </a:r>
            <a:endParaRPr lang="en-US" b="1" dirty="0"/>
          </a:p>
          <a:p>
            <a:endParaRPr lang="en-US" b="1" dirty="0"/>
          </a:p>
          <a:p>
            <a:r>
              <a:rPr lang="en-US" b="1" dirty="0"/>
              <a:t>Aim</a:t>
            </a:r>
            <a:r>
              <a:rPr lang="en-US" b="1"/>
              <a:t>:</a:t>
            </a:r>
            <a:r>
              <a:rPr lang="en-US" b="0"/>
              <a:t> to</a:t>
            </a:r>
            <a:r>
              <a:rPr lang="en-US" b="0" baseline="0"/>
              <a:t> recap the use of the </a:t>
            </a:r>
            <a:r>
              <a:rPr lang="en-US" b="0"/>
              <a:t>verb </a:t>
            </a:r>
            <a:r>
              <a:rPr lang="en-US" b="0" dirty="0" err="1"/>
              <a:t>querer</a:t>
            </a:r>
            <a:r>
              <a:rPr lang="en-US" b="0" dirty="0"/>
              <a:t> as a </a:t>
            </a:r>
            <a:r>
              <a:rPr lang="en-US" b="0"/>
              <a:t>modal verb.</a:t>
            </a:r>
            <a:endParaRPr lang="en-US" b="0" dirty="0"/>
          </a:p>
          <a:p>
            <a:endParaRPr lang="en-US" b="1" dirty="0"/>
          </a:p>
          <a:p>
            <a:r>
              <a:rPr lang="en-US" b="1" dirty="0"/>
              <a:t>Procedure:</a:t>
            </a:r>
          </a:p>
          <a:p>
            <a:pPr marL="228600" indent="-228600">
              <a:buAutoNum type="arabicPeriod"/>
            </a:pPr>
            <a:r>
              <a:rPr lang="en-US" b="0"/>
              <a:t>Click </a:t>
            </a:r>
            <a:r>
              <a:rPr lang="en-US" b="0" dirty="0"/>
              <a:t>to go through the slide. Gaps</a:t>
            </a:r>
            <a:r>
              <a:rPr lang="en-US" b="0" baseline="0" dirty="0"/>
              <a:t> are left for teachers to elicit answers from students of the meaning of </a:t>
            </a:r>
            <a:r>
              <a:rPr lang="en-US" b="0" baseline="0" dirty="0" err="1"/>
              <a:t>querer</a:t>
            </a:r>
            <a:r>
              <a:rPr lang="en-US" b="0" baseline="0" dirty="0"/>
              <a:t> and translating the </a:t>
            </a:r>
            <a:r>
              <a:rPr lang="en-US" b="0" baseline="0"/>
              <a:t>short sentences into Spanish.</a:t>
            </a:r>
            <a:endParaRPr lang="en-US" b="0" dirty="0"/>
          </a:p>
          <a:p>
            <a:pPr marL="0" indent="0">
              <a:buNone/>
            </a:pPr>
            <a:endParaRPr lang="en-US" b="0" dirty="0"/>
          </a:p>
          <a:p>
            <a:pPr marL="0" indent="0">
              <a:buNone/>
            </a:pPr>
            <a:r>
              <a:rPr lang="en-US" b="1" dirty="0"/>
              <a:t>Notes:</a:t>
            </a:r>
          </a:p>
          <a:p>
            <a:pPr marL="0" indent="0">
              <a:buNone/>
            </a:pPr>
            <a:r>
              <a:rPr lang="en-US" b="0"/>
              <a:t>The 3</a:t>
            </a:r>
            <a:r>
              <a:rPr lang="en-US" b="0" baseline="30000"/>
              <a:t>rd</a:t>
            </a:r>
            <a:r>
              <a:rPr lang="en-US" b="0"/>
              <a:t> person plural</a:t>
            </a:r>
            <a:r>
              <a:rPr lang="en-US" b="0" baseline="0"/>
              <a:t> </a:t>
            </a:r>
            <a:r>
              <a:rPr lang="en-US" b="0" baseline="0" dirty="0"/>
              <a:t>form of </a:t>
            </a:r>
            <a:r>
              <a:rPr lang="en-US" b="0" baseline="0" dirty="0" err="1"/>
              <a:t>querer</a:t>
            </a:r>
            <a:r>
              <a:rPr lang="en-US" b="0" baseline="0" dirty="0"/>
              <a:t> </a:t>
            </a:r>
            <a:r>
              <a:rPr lang="en-US" b="0" baseline="0"/>
              <a:t>is elicited </a:t>
            </a:r>
            <a:r>
              <a:rPr lang="en-US" b="0" baseline="0" dirty="0"/>
              <a:t>here as it will be used in the next exercises.</a:t>
            </a:r>
          </a:p>
          <a:p>
            <a:pPr marL="0" indent="0">
              <a:buNone/>
            </a:pP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1559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6 minutes</a:t>
            </a:r>
          </a:p>
          <a:p>
            <a:endParaRPr lang="en-US" b="1" dirty="0"/>
          </a:p>
          <a:p>
            <a:r>
              <a:rPr lang="en-US" b="1" dirty="0"/>
              <a:t>Aim</a:t>
            </a:r>
            <a:r>
              <a:rPr lang="en-US" b="1"/>
              <a:t>: </a:t>
            </a:r>
            <a:r>
              <a:rPr lang="en-US" b="0"/>
              <a:t>to</a:t>
            </a:r>
            <a:r>
              <a:rPr lang="en-US" b="0" baseline="0"/>
              <a:t> practise distinguishing between infinitives (following </a:t>
            </a:r>
            <a:r>
              <a:rPr lang="en-US" b="0"/>
              <a:t>‘quieren’)</a:t>
            </a:r>
            <a:r>
              <a:rPr lang="en-US" b="0" baseline="0"/>
              <a:t> and </a:t>
            </a:r>
            <a:r>
              <a:rPr lang="en-US" b="0" baseline="0" dirty="0"/>
              <a:t>the </a:t>
            </a:r>
            <a:r>
              <a:rPr lang="en-US" b="0" baseline="0"/>
              <a:t>present participle of </a:t>
            </a:r>
            <a:r>
              <a:rPr lang="en-US" b="0" baseline="0" dirty="0"/>
              <a:t>‘-</a:t>
            </a:r>
            <a:r>
              <a:rPr lang="en-US" b="0" baseline="0" dirty="0" err="1"/>
              <a:t>er</a:t>
            </a:r>
            <a:r>
              <a:rPr lang="en-US" b="0" baseline="0" dirty="0"/>
              <a:t>’ and ‘-</a:t>
            </a:r>
            <a:r>
              <a:rPr lang="en-US" b="0" baseline="0" dirty="0" err="1"/>
              <a:t>ir</a:t>
            </a:r>
            <a:r>
              <a:rPr lang="en-US" b="0" baseline="0"/>
              <a:t>’ verbs (in the present continuous, following ‘están’).</a:t>
            </a:r>
            <a:endParaRPr lang="en-US" b="0" dirty="0"/>
          </a:p>
          <a:p>
            <a:endParaRPr lang="en-US" b="1" dirty="0"/>
          </a:p>
          <a:p>
            <a:r>
              <a:rPr lang="en-US" b="1" dirty="0"/>
              <a:t>Procedure:</a:t>
            </a:r>
          </a:p>
          <a:p>
            <a:r>
              <a:rPr lang="en-US" b="0" dirty="0"/>
              <a:t>1. Students write 1-8 and decide if the sentence is correctly completed with either the infinitive or </a:t>
            </a:r>
            <a:r>
              <a:rPr lang="en-US" b="0"/>
              <a:t>the present participle. They need only write this one missing word.</a:t>
            </a:r>
            <a:endParaRPr lang="en-US" b="0" dirty="0"/>
          </a:p>
          <a:p>
            <a:r>
              <a:rPr lang="en-US" b="0" dirty="0"/>
              <a:t>2</a:t>
            </a:r>
            <a:r>
              <a:rPr lang="en-US" b="0"/>
              <a:t>. Reveal </a:t>
            </a:r>
            <a:r>
              <a:rPr lang="en-US" b="0" dirty="0"/>
              <a:t>the</a:t>
            </a:r>
            <a:r>
              <a:rPr lang="en-US" b="0" baseline="0" dirty="0"/>
              <a:t> answers by clicking.</a:t>
            </a:r>
            <a:endParaRPr lang="en-US" b="0" dirty="0"/>
          </a:p>
          <a:p>
            <a:r>
              <a:rPr lang="en-US" b="0" dirty="0"/>
              <a:t>3</a:t>
            </a:r>
            <a:r>
              <a:rPr lang="en-US" b="0"/>
              <a:t>. Ask </a:t>
            </a:r>
            <a:r>
              <a:rPr lang="en-US" b="0" dirty="0"/>
              <a:t>students to translate</a:t>
            </a:r>
            <a:r>
              <a:rPr lang="en-US" b="0" baseline="0" dirty="0"/>
              <a:t> the </a:t>
            </a:r>
            <a:r>
              <a:rPr lang="en-US" b="0" baseline="0"/>
              <a:t>sentences orally into English after </a:t>
            </a:r>
            <a:r>
              <a:rPr lang="en-US" b="0" baseline="0" dirty="0"/>
              <a:t>going through the </a:t>
            </a:r>
            <a:r>
              <a:rPr lang="en-US" b="0" baseline="0"/>
              <a:t>answers.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DISPLAY DURING</a:t>
            </a:r>
            <a:r>
              <a:rPr lang="en-GB" b="1" baseline="0" dirty="0"/>
              <a:t> ACTIVITY</a:t>
            </a:r>
            <a:endParaRPr lang="en-GB" b="1" dirty="0"/>
          </a:p>
          <a:p>
            <a:endParaRPr lang="en-GB" dirty="0"/>
          </a:p>
          <a:p>
            <a:r>
              <a:rPr lang="en-GB" dirty="0"/>
              <a:t>Note</a:t>
            </a:r>
            <a:r>
              <a:rPr lang="en-GB" baseline="0" dirty="0"/>
              <a:t> that some of the missing words are unknown, but are not </a:t>
            </a:r>
            <a:r>
              <a:rPr lang="en-GB" baseline="0"/>
              <a:t>glossed here to </a:t>
            </a:r>
            <a:r>
              <a:rPr lang="en-GB" baseline="0" dirty="0"/>
              <a:t>avoid giving the answer away. Their meanings can be clarified during feedback (see next slide) and also using slide 5.</a:t>
            </a:r>
            <a:endParaRPr lang="en-GB" dirty="0"/>
          </a:p>
          <a:p>
            <a:endParaRPr lang="en-GB" dirty="0"/>
          </a:p>
          <a:p>
            <a:pPr marL="0" indent="0">
              <a:buNone/>
            </a:pPr>
            <a:r>
              <a:rPr lang="en-GB" b="1" dirty="0"/>
              <a:t>Frequency of unknown words and</a:t>
            </a:r>
            <a:r>
              <a:rPr lang="en-GB" b="1" baseline="0" dirty="0"/>
              <a:t> cognates (1 is the most frequent word in Spanish): </a:t>
            </a:r>
          </a:p>
          <a:p>
            <a:pPr marL="0" indent="0">
              <a:buNone/>
            </a:pPr>
            <a:r>
              <a:rPr lang="en-GB" b="0" baseline="0" dirty="0" err="1"/>
              <a:t>camión</a:t>
            </a:r>
            <a:r>
              <a:rPr lang="en-GB" b="0" baseline="0" dirty="0"/>
              <a:t> [2327]</a:t>
            </a: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endParaRPr lang="en-US" b="1" dirty="0"/>
          </a:p>
          <a:p>
            <a:endParaRPr lang="en-US" b="1" dirty="0"/>
          </a:p>
          <a:p>
            <a:r>
              <a:rPr lang="en-US" b="1" dirty="0"/>
              <a:t>Aim: </a:t>
            </a:r>
            <a:r>
              <a:rPr lang="en-US" b="0" dirty="0"/>
              <a:t>to improve</a:t>
            </a:r>
            <a:r>
              <a:rPr lang="en-US" b="0" baseline="0" dirty="0"/>
              <a:t> receptive understanding of a set of –</a:t>
            </a:r>
            <a:r>
              <a:rPr lang="en-US" b="0" baseline="0" dirty="0" err="1"/>
              <a:t>er</a:t>
            </a:r>
            <a:r>
              <a:rPr lang="en-US" b="0" baseline="0" dirty="0"/>
              <a:t>/-</a:t>
            </a:r>
            <a:r>
              <a:rPr lang="en-US" b="0" baseline="0" dirty="0" err="1"/>
              <a:t>ir</a:t>
            </a:r>
            <a:r>
              <a:rPr lang="en-US" b="0" baseline="0" dirty="0"/>
              <a:t> verbs shown </a:t>
            </a:r>
            <a:r>
              <a:rPr lang="en-US" b="0" baseline="0"/>
              <a:t>in the present continuous</a:t>
            </a:r>
            <a:r>
              <a:rPr lang="en-US" b="0"/>
              <a:t>. </a:t>
            </a:r>
            <a:endParaRPr lang="en-US" b="0" dirty="0"/>
          </a:p>
          <a:p>
            <a:endParaRPr lang="en-US" b="0" dirty="0"/>
          </a:p>
          <a:p>
            <a:r>
              <a:rPr lang="en-US" b="1" dirty="0"/>
              <a:t>Procedure:</a:t>
            </a:r>
          </a:p>
          <a:p>
            <a:pPr marL="228600" indent="-228600">
              <a:buAutoNum type="arabicPeriod"/>
            </a:pPr>
            <a:r>
              <a:rPr lang="en-US" b="0" dirty="0"/>
              <a:t>Students read the text and decide where to write each present participle, depending on the meaning of the verb and the context.</a:t>
            </a:r>
          </a:p>
          <a:p>
            <a:pPr marL="228600" indent="-228600">
              <a:buAutoNum type="arabicPeriod"/>
            </a:pPr>
            <a:r>
              <a:rPr lang="en-US" b="0" baseline="0" dirty="0"/>
              <a:t>Students listen to the recording and check their answers.</a:t>
            </a:r>
          </a:p>
          <a:p>
            <a:pPr marL="228600" indent="-228600">
              <a:buAutoNum type="arabicPeriod"/>
            </a:pPr>
            <a:r>
              <a:rPr lang="en-US" b="0" baseline="0" dirty="0"/>
              <a:t>A final callout appears to draw attention to the meaning of ‘</a:t>
            </a:r>
            <a:r>
              <a:rPr lang="en-US" b="0" baseline="0" dirty="0" err="1"/>
              <a:t>correr</a:t>
            </a:r>
            <a:r>
              <a:rPr lang="en-US" b="0" baseline="0" dirty="0"/>
              <a:t> </a:t>
            </a:r>
            <a:r>
              <a:rPr lang="en-US" b="0" baseline="0" dirty="0" err="1"/>
              <a:t>detrás</a:t>
            </a:r>
            <a:r>
              <a:rPr lang="en-US" b="0" baseline="0" dirty="0"/>
              <a:t> de </a:t>
            </a:r>
            <a:r>
              <a:rPr lang="en-US" b="0" baseline="0" dirty="0" err="1"/>
              <a:t>alguien</a:t>
            </a:r>
            <a:r>
              <a:rPr lang="en-US" b="0" baseline="0" dirty="0"/>
              <a:t>’ (see note below).</a:t>
            </a:r>
          </a:p>
          <a:p>
            <a:pPr marL="228600" indent="-228600">
              <a:buAutoNum type="arabicPeriod"/>
            </a:pPr>
            <a:endParaRPr lang="en-US" b="0" baseline="0" dirty="0"/>
          </a:p>
          <a:p>
            <a:pPr marL="0" indent="0">
              <a:buNone/>
            </a:pPr>
            <a:r>
              <a:rPr lang="en-US" b="1" baseline="0" dirty="0"/>
              <a:t>Note: </a:t>
            </a:r>
            <a:r>
              <a:rPr lang="en-US" b="0" baseline="0" dirty="0"/>
              <a:t>there is a slight cross-linguistic difference in the use of ‘</a:t>
            </a:r>
            <a:r>
              <a:rPr lang="en-US" b="0" baseline="0" dirty="0" err="1"/>
              <a:t>detrás</a:t>
            </a:r>
            <a:r>
              <a:rPr lang="en-US" b="0" baseline="0" dirty="0"/>
              <a:t>’ here, which has so far only been taught as ‘behind’. Some students may be able to make the inference that ‘</a:t>
            </a:r>
            <a:r>
              <a:rPr lang="en-US" b="0" baseline="0" dirty="0" err="1"/>
              <a:t>correr</a:t>
            </a:r>
            <a:r>
              <a:rPr lang="en-US" b="0" baseline="0" dirty="0"/>
              <a:t> </a:t>
            </a:r>
            <a:r>
              <a:rPr lang="en-US" b="0" baseline="0" dirty="0" err="1"/>
              <a:t>detrás</a:t>
            </a:r>
            <a:r>
              <a:rPr lang="en-US" b="0" baseline="0" dirty="0"/>
              <a:t> de </a:t>
            </a:r>
            <a:r>
              <a:rPr lang="en-US" b="0" baseline="0" dirty="0" err="1"/>
              <a:t>alguien</a:t>
            </a:r>
            <a:r>
              <a:rPr lang="en-US" b="0" baseline="0" dirty="0"/>
              <a:t>’ would most likely be translated as ‘run </a:t>
            </a:r>
            <a:r>
              <a:rPr lang="en-US" b="1" baseline="0" dirty="0"/>
              <a:t>after</a:t>
            </a:r>
            <a:r>
              <a:rPr lang="en-US" b="0" baseline="0" dirty="0"/>
              <a:t> someone’ (i.e. in pursuit), but it may be necessary to make this explicit to the whole class. The final speaking activity includes one sentence with this use of </a:t>
            </a:r>
            <a:r>
              <a:rPr lang="en-US" b="0" baseline="0" dirty="0" err="1"/>
              <a:t>detrás</a:t>
            </a:r>
            <a:r>
              <a:rPr lang="en-US" b="0" baseline="0" dirty="0"/>
              <a:t>.</a:t>
            </a:r>
          </a:p>
          <a:p>
            <a:endParaRPr lang="en-US" b="0" dirty="0"/>
          </a:p>
          <a:p>
            <a:r>
              <a:rPr lang="en-US" b="1" dirty="0"/>
              <a:t>Transcript:</a:t>
            </a:r>
          </a:p>
          <a:p>
            <a:r>
              <a:rPr lang="en-US" b="0" dirty="0" err="1"/>
              <a:t>Bueno</a:t>
            </a:r>
            <a:r>
              <a:rPr lang="en-US" b="0" dirty="0"/>
              <a:t>,</a:t>
            </a:r>
            <a:r>
              <a:rPr lang="en-US" b="0" baseline="0" dirty="0"/>
              <a:t> </a:t>
            </a:r>
            <a:r>
              <a:rPr lang="en-US" b="0" baseline="0" dirty="0" err="1"/>
              <a:t>nosotras</a:t>
            </a:r>
            <a:r>
              <a:rPr lang="en-US" b="0" baseline="0" dirty="0"/>
              <a:t> </a:t>
            </a:r>
            <a:r>
              <a:rPr lang="en-US" b="0" baseline="0" dirty="0" err="1"/>
              <a:t>estamos</a:t>
            </a:r>
            <a:r>
              <a:rPr lang="en-US" b="0" baseline="0" dirty="0"/>
              <a:t> </a:t>
            </a:r>
            <a:r>
              <a:rPr lang="en-US" b="0" baseline="0" dirty="0" err="1"/>
              <a:t>dirigiendo</a:t>
            </a:r>
            <a:r>
              <a:rPr lang="en-US" b="0" baseline="0" dirty="0"/>
              <a:t> </a:t>
            </a:r>
            <a:r>
              <a:rPr lang="en-US" b="0" baseline="0" dirty="0" err="1"/>
              <a:t>una</a:t>
            </a:r>
            <a:r>
              <a:rPr lang="en-US" b="0" baseline="0" dirty="0"/>
              <a:t> </a:t>
            </a:r>
            <a:r>
              <a:rPr lang="en-US" b="0" baseline="0" dirty="0" err="1"/>
              <a:t>película</a:t>
            </a:r>
            <a:r>
              <a:rPr lang="en-US" b="0" baseline="0" dirty="0"/>
              <a:t> de </a:t>
            </a:r>
            <a:r>
              <a:rPr lang="en-US" b="0" baseline="0" dirty="0" err="1"/>
              <a:t>comedia</a:t>
            </a:r>
            <a:r>
              <a:rPr lang="en-US" b="0" baseline="0" dirty="0"/>
              <a:t> </a:t>
            </a:r>
            <a:r>
              <a:rPr lang="en-US" b="0" baseline="0" dirty="0" err="1"/>
              <a:t>pero</a:t>
            </a:r>
            <a:r>
              <a:rPr lang="en-US" b="0" baseline="0" dirty="0"/>
              <a:t> Daniel y Hugo </a:t>
            </a:r>
            <a:r>
              <a:rPr lang="en-US" b="0" baseline="0" dirty="0" err="1"/>
              <a:t>quieren</a:t>
            </a:r>
            <a:r>
              <a:rPr lang="en-US" b="0" baseline="0" dirty="0"/>
              <a:t> </a:t>
            </a:r>
            <a:r>
              <a:rPr lang="en-US" b="0" baseline="0" dirty="0" err="1"/>
              <a:t>dirigir</a:t>
            </a:r>
            <a:r>
              <a:rPr lang="en-US" b="0" baseline="0" dirty="0"/>
              <a:t> </a:t>
            </a:r>
            <a:r>
              <a:rPr lang="en-US" b="0" baseline="0" dirty="0" err="1"/>
              <a:t>una</a:t>
            </a:r>
            <a:r>
              <a:rPr lang="en-US" b="0" baseline="0" dirty="0"/>
              <a:t> </a:t>
            </a:r>
            <a:r>
              <a:rPr lang="en-US" b="0" baseline="0" dirty="0" err="1"/>
              <a:t>película</a:t>
            </a:r>
            <a:r>
              <a:rPr lang="en-US" b="0" baseline="0" dirty="0"/>
              <a:t> de </a:t>
            </a:r>
            <a:r>
              <a:rPr lang="en-US" b="0" baseline="0" dirty="0" err="1"/>
              <a:t>acción</a:t>
            </a:r>
            <a:r>
              <a:rPr lang="en-US" b="0" baseline="0" dirty="0"/>
              <a:t>. </a:t>
            </a:r>
            <a:r>
              <a:rPr lang="en-US" b="0" baseline="0" dirty="0" err="1"/>
              <a:t>Ahora</a:t>
            </a:r>
            <a:r>
              <a:rPr lang="en-US" b="0" baseline="0" dirty="0"/>
              <a:t> </a:t>
            </a:r>
            <a:r>
              <a:rPr lang="en-US" b="0" baseline="0" dirty="0" err="1"/>
              <a:t>mismo</a:t>
            </a:r>
            <a:r>
              <a:rPr lang="en-US" b="0" baseline="0" dirty="0"/>
              <a:t>, </a:t>
            </a:r>
            <a:r>
              <a:rPr lang="en-US" b="0" baseline="0" dirty="0" err="1"/>
              <a:t>ellos</a:t>
            </a:r>
            <a:r>
              <a:rPr lang="en-US" b="0" baseline="0" dirty="0"/>
              <a:t> </a:t>
            </a:r>
            <a:r>
              <a:rPr lang="en-US" b="0" baseline="0" dirty="0" err="1"/>
              <a:t>están</a:t>
            </a:r>
            <a:r>
              <a:rPr lang="en-US" b="0" baseline="0" dirty="0"/>
              <a:t> </a:t>
            </a:r>
            <a:r>
              <a:rPr lang="en-US" b="0" baseline="0" dirty="0" err="1"/>
              <a:t>discutiendo</a:t>
            </a:r>
            <a:r>
              <a:rPr lang="en-US" b="0" baseline="0" dirty="0"/>
              <a:t> </a:t>
            </a:r>
            <a:r>
              <a:rPr lang="en-US" b="0" baseline="0" dirty="0" err="1"/>
              <a:t>porque</a:t>
            </a:r>
            <a:r>
              <a:rPr lang="en-US" b="0" baseline="0" dirty="0"/>
              <a:t> Hugo </a:t>
            </a:r>
            <a:r>
              <a:rPr lang="en-US" b="0" baseline="0" dirty="0" err="1"/>
              <a:t>hizo</a:t>
            </a:r>
            <a:r>
              <a:rPr lang="en-US" b="0" baseline="0" dirty="0"/>
              <a:t> </a:t>
            </a:r>
            <a:r>
              <a:rPr lang="en-US" b="0" baseline="0" dirty="0" err="1"/>
              <a:t>daño</a:t>
            </a:r>
            <a:r>
              <a:rPr lang="en-US" b="0" baseline="0" dirty="0"/>
              <a:t> a un actor con la </a:t>
            </a:r>
            <a:r>
              <a:rPr lang="en-US" b="0" baseline="0" dirty="0" err="1"/>
              <a:t>cámara</a:t>
            </a:r>
            <a:r>
              <a:rPr lang="en-US" b="0" baseline="0" dirty="0"/>
              <a:t>. </a:t>
            </a:r>
            <a:r>
              <a:rPr lang="en-US" b="0" baseline="0" dirty="0" err="1"/>
              <a:t>Nosotras</a:t>
            </a:r>
            <a:r>
              <a:rPr lang="en-US" b="0" baseline="0" dirty="0"/>
              <a:t> </a:t>
            </a:r>
            <a:r>
              <a:rPr lang="en-US" b="0" baseline="0" dirty="0" err="1"/>
              <a:t>estamos</a:t>
            </a:r>
            <a:r>
              <a:rPr lang="en-US" b="0" baseline="0" dirty="0"/>
              <a:t> </a:t>
            </a:r>
            <a:r>
              <a:rPr lang="en-US" b="0" baseline="0" dirty="0" err="1"/>
              <a:t>decidiendo</a:t>
            </a:r>
            <a:r>
              <a:rPr lang="en-US" b="0" baseline="0" dirty="0"/>
              <a:t> </a:t>
            </a:r>
            <a:r>
              <a:rPr lang="en-US" b="0" baseline="0" dirty="0" err="1"/>
              <a:t>quién</a:t>
            </a:r>
            <a:r>
              <a:rPr lang="en-US" b="0" baseline="0" dirty="0"/>
              <a:t> debe ser el </a:t>
            </a:r>
            <a:r>
              <a:rPr lang="en-US" b="0" baseline="0" dirty="0" err="1"/>
              <a:t>personaje</a:t>
            </a:r>
            <a:r>
              <a:rPr lang="en-US" b="0" baseline="0" dirty="0"/>
              <a:t> principal. Pero </a:t>
            </a:r>
            <a:r>
              <a:rPr lang="en-US" b="0" baseline="0" dirty="0" err="1"/>
              <a:t>en</a:t>
            </a:r>
            <a:r>
              <a:rPr lang="en-US" b="0" baseline="0" dirty="0"/>
              <a:t> </a:t>
            </a:r>
            <a:r>
              <a:rPr lang="en-US" b="0" baseline="0" dirty="0" err="1"/>
              <a:t>este</a:t>
            </a:r>
            <a:r>
              <a:rPr lang="en-US" b="0" baseline="0" dirty="0"/>
              <a:t> </a:t>
            </a:r>
            <a:r>
              <a:rPr lang="en-US" b="0" baseline="0" dirty="0" err="1"/>
              <a:t>momento</a:t>
            </a:r>
            <a:r>
              <a:rPr lang="en-US" b="0" baseline="0" dirty="0"/>
              <a:t>, </a:t>
            </a:r>
            <a:r>
              <a:rPr lang="en-US" b="0" baseline="0" dirty="0" err="1"/>
              <a:t>estamos</a:t>
            </a:r>
            <a:r>
              <a:rPr lang="en-US" b="0" baseline="0" dirty="0"/>
              <a:t> </a:t>
            </a:r>
            <a:r>
              <a:rPr lang="en-US" b="0" baseline="0" dirty="0" err="1"/>
              <a:t>escribiendo</a:t>
            </a:r>
            <a:r>
              <a:rPr lang="en-US" b="0" baseline="0" dirty="0"/>
              <a:t> la </a:t>
            </a:r>
            <a:r>
              <a:rPr lang="en-US" b="0" baseline="0" dirty="0" err="1"/>
              <a:t>segunda</a:t>
            </a:r>
            <a:r>
              <a:rPr lang="en-US" b="0" baseline="0" dirty="0"/>
              <a:t> </a:t>
            </a:r>
            <a:r>
              <a:rPr lang="en-US" b="0" baseline="0" dirty="0" err="1"/>
              <a:t>escena</a:t>
            </a:r>
            <a:r>
              <a:rPr lang="en-US" b="0" baseline="0" dirty="0"/>
              <a:t>. Daniel y Hugo </a:t>
            </a:r>
            <a:r>
              <a:rPr lang="en-US" b="0" baseline="0" dirty="0" err="1"/>
              <a:t>quieren</a:t>
            </a:r>
            <a:r>
              <a:rPr lang="en-US" b="0" baseline="0" dirty="0"/>
              <a:t> </a:t>
            </a:r>
            <a:r>
              <a:rPr lang="en-US" b="0" baseline="0" dirty="0" err="1"/>
              <a:t>conducir</a:t>
            </a:r>
            <a:r>
              <a:rPr lang="en-US" b="0" baseline="0" dirty="0"/>
              <a:t> </a:t>
            </a:r>
            <a:r>
              <a:rPr lang="en-US" b="0" baseline="0" dirty="0" err="1"/>
              <a:t>coches</a:t>
            </a:r>
            <a:r>
              <a:rPr lang="en-US" b="0" baseline="0" dirty="0"/>
              <a:t> </a:t>
            </a:r>
            <a:r>
              <a:rPr lang="en-US" b="0" baseline="0" dirty="0" err="1"/>
              <a:t>rápidos</a:t>
            </a:r>
            <a:r>
              <a:rPr lang="en-US" b="0" baseline="0" dirty="0"/>
              <a:t> en </a:t>
            </a:r>
            <a:r>
              <a:rPr lang="en-US" b="0" baseline="0" dirty="0" err="1"/>
              <a:t>su</a:t>
            </a:r>
            <a:r>
              <a:rPr lang="en-US" b="0" baseline="0" dirty="0"/>
              <a:t> </a:t>
            </a:r>
            <a:r>
              <a:rPr lang="en-US" b="0" baseline="0" dirty="0" err="1"/>
              <a:t>primera</a:t>
            </a:r>
            <a:r>
              <a:rPr lang="en-US" b="0" baseline="0" dirty="0"/>
              <a:t> </a:t>
            </a:r>
            <a:r>
              <a:rPr lang="en-US" b="0" baseline="0" dirty="0" err="1"/>
              <a:t>escena</a:t>
            </a:r>
            <a:r>
              <a:rPr lang="en-US" b="0" baseline="0" dirty="0"/>
              <a:t>, y </a:t>
            </a:r>
            <a:r>
              <a:rPr lang="en-US" b="0" baseline="0" dirty="0" err="1"/>
              <a:t>después</a:t>
            </a:r>
            <a:r>
              <a:rPr lang="en-US" b="0" baseline="0" dirty="0"/>
              <a:t> </a:t>
            </a:r>
            <a:r>
              <a:rPr lang="en-US" b="0" baseline="0" dirty="0" err="1"/>
              <a:t>quieren</a:t>
            </a:r>
            <a:r>
              <a:rPr lang="en-US" b="0" baseline="0" dirty="0"/>
              <a:t> romper </a:t>
            </a:r>
            <a:r>
              <a:rPr lang="en-US" b="0" baseline="0" dirty="0" err="1"/>
              <a:t>muchas</a:t>
            </a:r>
            <a:r>
              <a:rPr lang="en-US" b="0" baseline="0" dirty="0"/>
              <a:t> </a:t>
            </a:r>
            <a:r>
              <a:rPr lang="en-US" b="0" baseline="0" dirty="0" err="1"/>
              <a:t>ventanas</a:t>
            </a:r>
            <a:r>
              <a:rPr lang="en-US" b="0" baseline="0" dirty="0"/>
              <a:t>. Sin embargo, </a:t>
            </a:r>
            <a:r>
              <a:rPr lang="en-US" b="0" baseline="0" dirty="0" err="1"/>
              <a:t>ahora</a:t>
            </a:r>
            <a:r>
              <a:rPr lang="en-US" b="0" baseline="0" dirty="0"/>
              <a:t> </a:t>
            </a:r>
            <a:r>
              <a:rPr lang="en-US" b="0" baseline="0" dirty="0" err="1"/>
              <a:t>ellos</a:t>
            </a:r>
            <a:r>
              <a:rPr lang="en-US" b="0" baseline="0" dirty="0"/>
              <a:t> </a:t>
            </a:r>
            <a:r>
              <a:rPr lang="en-US" b="0" baseline="0" dirty="0" err="1"/>
              <a:t>están</a:t>
            </a:r>
            <a:r>
              <a:rPr lang="en-US" b="0" baseline="0" dirty="0"/>
              <a:t> </a:t>
            </a:r>
            <a:r>
              <a:rPr lang="en-US" b="0" baseline="0" dirty="0" err="1"/>
              <a:t>poniendo</a:t>
            </a:r>
            <a:r>
              <a:rPr lang="en-US" b="0" baseline="0" dirty="0"/>
              <a:t> </a:t>
            </a:r>
            <a:r>
              <a:rPr lang="en-US" b="0" baseline="0" dirty="0" err="1"/>
              <a:t>unas</a:t>
            </a:r>
            <a:r>
              <a:rPr lang="en-US" b="0" baseline="0" dirty="0"/>
              <a:t> </a:t>
            </a:r>
            <a:r>
              <a:rPr lang="en-US" b="0" baseline="0" dirty="0" err="1"/>
              <a:t>cajas</a:t>
            </a:r>
            <a:r>
              <a:rPr lang="en-US" b="0" baseline="0" dirty="0"/>
              <a:t> </a:t>
            </a:r>
            <a:r>
              <a:rPr lang="en-US" b="0" baseline="0" dirty="0" err="1"/>
              <a:t>debajo</a:t>
            </a:r>
            <a:r>
              <a:rPr lang="en-US" b="0" baseline="0" dirty="0"/>
              <a:t> de la </a:t>
            </a:r>
            <a:r>
              <a:rPr lang="en-US" b="0" baseline="0" dirty="0" err="1"/>
              <a:t>ventana</a:t>
            </a:r>
            <a:r>
              <a:rPr lang="en-US" b="0" baseline="0" dirty="0"/>
              <a:t>. ¡No </a:t>
            </a:r>
            <a:r>
              <a:rPr lang="en-US" b="0" baseline="0" dirty="0" err="1"/>
              <a:t>sabemos</a:t>
            </a:r>
            <a:r>
              <a:rPr lang="en-US" b="0" baseline="0" dirty="0"/>
              <a:t> </a:t>
            </a:r>
            <a:r>
              <a:rPr lang="en-US" b="0" baseline="0" dirty="0" err="1"/>
              <a:t>por</a:t>
            </a:r>
            <a:r>
              <a:rPr lang="en-US" b="0" baseline="0" dirty="0"/>
              <a:t> </a:t>
            </a:r>
            <a:r>
              <a:rPr lang="en-US" b="0" baseline="0" dirty="0" err="1"/>
              <a:t>qué</a:t>
            </a:r>
            <a:r>
              <a:rPr lang="en-US" b="0" baseline="0" dirty="0"/>
              <a:t>! </a:t>
            </a:r>
            <a:r>
              <a:rPr lang="en-US" b="0" baseline="0" dirty="0" err="1"/>
              <a:t>Nosotras</a:t>
            </a:r>
            <a:r>
              <a:rPr lang="en-US" b="0" baseline="0" dirty="0"/>
              <a:t> </a:t>
            </a:r>
            <a:r>
              <a:rPr lang="en-US" b="0" baseline="0" dirty="0" err="1"/>
              <a:t>estamos</a:t>
            </a:r>
            <a:r>
              <a:rPr lang="en-US" b="0" baseline="0" dirty="0"/>
              <a:t> </a:t>
            </a:r>
            <a:r>
              <a:rPr lang="en-US" b="0" baseline="0" dirty="0" err="1"/>
              <a:t>corriendo</a:t>
            </a:r>
            <a:r>
              <a:rPr lang="en-US" b="0" baseline="0" dirty="0"/>
              <a:t> </a:t>
            </a:r>
            <a:r>
              <a:rPr lang="en-US" b="0" baseline="0" dirty="0" err="1"/>
              <a:t>detrás</a:t>
            </a:r>
            <a:r>
              <a:rPr lang="en-US" b="0" baseline="0" dirty="0"/>
              <a:t> del actor y </a:t>
            </a:r>
            <a:r>
              <a:rPr lang="en-US" b="0" baseline="0" dirty="0" err="1"/>
              <a:t>luego</a:t>
            </a:r>
            <a:r>
              <a:rPr lang="en-US" b="0" baseline="0" dirty="0"/>
              <a:t> </a:t>
            </a:r>
            <a:r>
              <a:rPr lang="en-US" b="0" baseline="0" dirty="0" err="1"/>
              <a:t>queremos</a:t>
            </a:r>
            <a:r>
              <a:rPr lang="en-US" b="0" baseline="0" dirty="0"/>
              <a:t> pasar la </a:t>
            </a:r>
            <a:r>
              <a:rPr lang="en-US" b="0" baseline="0" dirty="0" err="1"/>
              <a:t>tarde</a:t>
            </a:r>
            <a:r>
              <a:rPr lang="en-US" b="0" baseline="0" dirty="0"/>
              <a:t> en el </a:t>
            </a:r>
            <a:r>
              <a:rPr lang="en-US" b="0" baseline="0" dirty="0" err="1"/>
              <a:t>jardín</a:t>
            </a:r>
            <a:r>
              <a:rPr lang="en-US" b="0"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962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10 </a:t>
            </a:r>
            <a:r>
              <a:rPr lang="en-US" b="0" dirty="0"/>
              <a:t>minutes (slides 26-29)</a:t>
            </a:r>
            <a:endParaRPr lang="en-US" b="1" dirty="0"/>
          </a:p>
          <a:p>
            <a:endParaRPr lang="en-US" b="1" dirty="0"/>
          </a:p>
          <a:p>
            <a:r>
              <a:rPr lang="en-US" b="1" dirty="0"/>
              <a:t>Aim: </a:t>
            </a:r>
            <a:r>
              <a:rPr lang="en-US" b="0" dirty="0"/>
              <a:t>speaking and</a:t>
            </a:r>
            <a:r>
              <a:rPr lang="en-US" b="0" baseline="0" dirty="0"/>
              <a:t> listening activity </a:t>
            </a:r>
            <a:r>
              <a:rPr lang="en-US" b="0" baseline="0"/>
              <a:t>to practise </a:t>
            </a:r>
            <a:r>
              <a:rPr lang="en-US" b="0" baseline="0" dirty="0"/>
              <a:t>the present </a:t>
            </a:r>
            <a:r>
              <a:rPr lang="en-US" b="0" baseline="0"/>
              <a:t>continuous tense with –er/–ir verbs and estar in 1</a:t>
            </a:r>
            <a:r>
              <a:rPr lang="en-US" b="0" baseline="30000"/>
              <a:t>st</a:t>
            </a:r>
            <a:r>
              <a:rPr lang="en-US" b="0" baseline="0"/>
              <a:t> and 3</a:t>
            </a:r>
            <a:r>
              <a:rPr lang="en-US" b="0" baseline="30000"/>
              <a:t>rd</a:t>
            </a:r>
            <a:r>
              <a:rPr lang="en-US" b="0" baseline="0"/>
              <a:t> person plural (‘estamos’ and ‘están’)</a:t>
            </a:r>
            <a:endParaRPr lang="en-US" b="0" dirty="0"/>
          </a:p>
          <a:p>
            <a:endParaRPr lang="en-US" b="1" dirty="0"/>
          </a:p>
          <a:p>
            <a:r>
              <a:rPr lang="en-US" b="1" dirty="0"/>
              <a:t>Procedure:</a:t>
            </a:r>
          </a:p>
          <a:p>
            <a:r>
              <a:rPr lang="en-US" b="0" dirty="0"/>
              <a:t>1</a:t>
            </a:r>
            <a:r>
              <a:rPr lang="en-US" b="0"/>
              <a:t>. Click </a:t>
            </a:r>
            <a:r>
              <a:rPr lang="en-US" b="0" dirty="0"/>
              <a:t>to go through this explanation</a:t>
            </a:r>
            <a:r>
              <a:rPr lang="en-US" b="0" baseline="0" dirty="0"/>
              <a:t> side of the activity. Give out the cards to Student A and Student B in each pair.</a:t>
            </a:r>
            <a:endParaRPr lang="en-US" b="0" dirty="0"/>
          </a:p>
          <a:p>
            <a:r>
              <a:rPr lang="en-US" b="0" dirty="0"/>
              <a:t>2.  Student A looks at</a:t>
            </a:r>
            <a:r>
              <a:rPr lang="en-US" b="0" baseline="0" dirty="0"/>
              <a:t> their card and translates </a:t>
            </a:r>
            <a:r>
              <a:rPr lang="en-US" b="0" baseline="0"/>
              <a:t>the sentence, </a:t>
            </a:r>
            <a:r>
              <a:rPr lang="en-US" b="0" baseline="0" dirty="0"/>
              <a:t>including saying the number of the scene. Students could say in the first, second, third and last scene, but have not been taught yet how to say fourth, fifth and sixth, so </a:t>
            </a:r>
            <a:r>
              <a:rPr lang="en-US" b="0" baseline="0"/>
              <a:t>it will </a:t>
            </a:r>
            <a:r>
              <a:rPr lang="en-US" b="0" baseline="0" dirty="0"/>
              <a:t>be easier to </a:t>
            </a:r>
            <a:r>
              <a:rPr lang="en-US" b="0" baseline="0"/>
              <a:t>say “in scene one”, “in scene two” </a:t>
            </a:r>
            <a:r>
              <a:rPr lang="en-US" b="0" baseline="0" dirty="0"/>
              <a:t>etc</a:t>
            </a:r>
            <a:r>
              <a:rPr lang="en-US" b="0" baseline="0"/>
              <a:t>. The teacher </a:t>
            </a:r>
            <a:r>
              <a:rPr lang="en-US" b="0" baseline="0" dirty="0"/>
              <a:t>can make this clear at the start of the activity.</a:t>
            </a:r>
            <a:endParaRPr lang="en-US" b="0" dirty="0"/>
          </a:p>
          <a:p>
            <a:r>
              <a:rPr lang="en-US" b="0" dirty="0"/>
              <a:t>3. Student B will listen and write</a:t>
            </a:r>
            <a:r>
              <a:rPr lang="en-US" b="0" baseline="0" dirty="0"/>
              <a:t> down what they hear in English.</a:t>
            </a:r>
            <a:endParaRPr lang="en-US" b="0" dirty="0"/>
          </a:p>
          <a:p>
            <a:r>
              <a:rPr lang="en-US" b="0" dirty="0"/>
              <a:t>4. Students then swap roles after finishing</a:t>
            </a:r>
            <a:r>
              <a:rPr lang="en-US" b="0" baseline="0" dirty="0"/>
              <a:t> their six scenes.</a:t>
            </a:r>
            <a:endParaRPr lang="en-US" b="0" dirty="0"/>
          </a:p>
          <a:p>
            <a:r>
              <a:rPr lang="en-US" b="0" dirty="0"/>
              <a:t>5. </a:t>
            </a:r>
            <a:r>
              <a:rPr lang="en-US" b="0"/>
              <a:t>Answers can be revealed and feedback can be given using slide</a:t>
            </a:r>
            <a:r>
              <a:rPr lang="en-US" b="0" baseline="0"/>
              <a:t>s 34 &amp; 35.</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SPEAKING</a:t>
            </a:r>
            <a:r>
              <a:rPr lang="en-GB" b="1" baseline="0" dirty="0"/>
              <a:t> CARD FOR STUDENT A</a:t>
            </a:r>
            <a:br>
              <a:rPr lang="en-GB" b="1" baseline="0"/>
            </a:br>
            <a:r>
              <a:rPr lang="en-GB" b="0" baseline="0"/>
              <a:t>A prompt is given so that students use ‘beber’, as opposed to ‘tomar’, to keep the focus on the –iendo ending.</a:t>
            </a:r>
          </a:p>
          <a:p>
            <a:endParaRPr lang="en-GB" b="1" baseline="0" dirty="0"/>
          </a:p>
          <a:p>
            <a:r>
              <a:rPr lang="en-GB" b="1" baseline="0" dirty="0"/>
              <a:t>DO NOT SHOW DURING THE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SPEAKING</a:t>
            </a:r>
            <a:r>
              <a:rPr lang="en-GB" b="1" baseline="0" dirty="0"/>
              <a:t> CARD FOR STUDENT B</a:t>
            </a:r>
            <a:br>
              <a:rPr lang="en-GB" b="1" baseline="0" dirty="0"/>
            </a:br>
            <a:endParaRPr lang="en-GB" b="1" baseline="0" dirty="0"/>
          </a:p>
          <a:p>
            <a:r>
              <a:rPr lang="en-GB" b="1" baseline="0" dirty="0"/>
              <a:t>DO NOT SHOW DURING THE ACTIVITY</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Answer</a:t>
            </a:r>
            <a:r>
              <a:rPr lang="en-GB" b="1" baseline="0"/>
              <a:t> slide </a:t>
            </a:r>
          </a:p>
          <a:p>
            <a:r>
              <a:rPr lang="en-GB" b="0" baseline="0"/>
              <a:t>This can be used to reveal </a:t>
            </a:r>
            <a:r>
              <a:rPr lang="en-GB" b="0" baseline="0" dirty="0"/>
              <a:t>what each student should have written on their </a:t>
            </a:r>
            <a:r>
              <a:rPr lang="en-GB" b="0" baseline="0"/>
              <a:t>card.</a:t>
            </a:r>
          </a:p>
          <a:p>
            <a:r>
              <a:rPr lang="en-GB" b="0" baseline="0"/>
              <a:t>Target Spanish sentences are also included to support feedback.</a:t>
            </a:r>
            <a:endParaRPr lang="en-GB" b="0" baseline="0"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Answer</a:t>
            </a:r>
            <a:r>
              <a:rPr lang="en-GB" b="1" baseline="0"/>
              <a:t> slide </a:t>
            </a:r>
          </a:p>
          <a:p>
            <a:r>
              <a:rPr lang="en-GB" b="0" baseline="0"/>
              <a:t>This can be used to reveal what each student should have written on their card.</a:t>
            </a:r>
          </a:p>
          <a:p>
            <a:r>
              <a:rPr lang="en-GB" b="0" baseline="0"/>
              <a:t>Target Spanish sentences are also included to support feedback.</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751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OPTIONAL</a:t>
            </a:r>
          </a:p>
          <a:p>
            <a:r>
              <a:rPr lang="en-US" b="0"/>
              <a:t>This slide can be used for additional referential</a:t>
            </a:r>
            <a:r>
              <a:rPr lang="en-US" b="0" baseline="0"/>
              <a:t> listening practice with ‘estamos’ vs ‘están’ in present continuous constructions.</a:t>
            </a:r>
          </a:p>
          <a:p>
            <a:r>
              <a:rPr lang="en-US" b="0" baseline="0"/>
              <a:t>The activity uses sentences from the longer text on slide 30. These are adapted slightly to compel students to attend to the verb forms.</a:t>
            </a:r>
            <a:endParaRPr lang="en-US" b="0"/>
          </a:p>
          <a:p>
            <a:endParaRPr lang="en-US" b="1"/>
          </a:p>
          <a:p>
            <a:r>
              <a:rPr lang="en-US" b="1"/>
              <a:t>Aim</a:t>
            </a:r>
            <a:r>
              <a:rPr lang="en-US" b="1" dirty="0"/>
              <a:t>: </a:t>
            </a:r>
            <a:r>
              <a:rPr lang="en-US" b="0"/>
              <a:t>to practise </a:t>
            </a:r>
            <a:r>
              <a:rPr lang="en-US" b="0" dirty="0"/>
              <a:t>the </a:t>
            </a:r>
            <a:r>
              <a:rPr lang="en-US" b="0"/>
              <a:t>present continuous, </a:t>
            </a:r>
            <a:r>
              <a:rPr lang="en-US" b="0" dirty="0"/>
              <a:t>focusing on the difference between the 1</a:t>
            </a:r>
            <a:r>
              <a:rPr lang="en-US" b="0" baseline="30000" dirty="0"/>
              <a:t>st</a:t>
            </a:r>
            <a:r>
              <a:rPr lang="en-US" b="0" dirty="0"/>
              <a:t> </a:t>
            </a:r>
            <a:r>
              <a:rPr lang="en-US" b="0"/>
              <a:t>person plural and </a:t>
            </a:r>
            <a:r>
              <a:rPr lang="en-US" b="0" dirty="0"/>
              <a:t>the 3</a:t>
            </a:r>
            <a:r>
              <a:rPr lang="en-US" b="0" baseline="30000" dirty="0"/>
              <a:t>rd</a:t>
            </a:r>
            <a:r>
              <a:rPr lang="en-US" b="0" dirty="0"/>
              <a:t>  person plural. </a:t>
            </a:r>
          </a:p>
          <a:p>
            <a:endParaRPr lang="en-US" b="0" dirty="0"/>
          </a:p>
          <a:p>
            <a:r>
              <a:rPr lang="en-US" b="1" dirty="0"/>
              <a:t>Procedure:</a:t>
            </a:r>
          </a:p>
          <a:p>
            <a:pPr marL="228600" indent="-228600">
              <a:buAutoNum type="arabicPeriod"/>
            </a:pPr>
            <a:r>
              <a:rPr lang="en-US" b="0" dirty="0"/>
              <a:t>Students listen to the recording and tick the correct column depending on what they hear: ‘</a:t>
            </a:r>
            <a:r>
              <a:rPr lang="en-US" b="0" dirty="0" err="1"/>
              <a:t>estamos</a:t>
            </a:r>
            <a:r>
              <a:rPr lang="en-US" b="0" dirty="0"/>
              <a:t>’ + present participle is Lucía and Nadia, ‘</a:t>
            </a:r>
            <a:r>
              <a:rPr lang="en-US" b="0" dirty="0" err="1"/>
              <a:t>están</a:t>
            </a:r>
            <a:r>
              <a:rPr lang="en-US" b="0" dirty="0"/>
              <a:t>’ + present participle is Daniel y Hugo.</a:t>
            </a:r>
          </a:p>
          <a:p>
            <a:pPr marL="228600" indent="-228600">
              <a:buAutoNum type="arabicPeriod"/>
            </a:pPr>
            <a:r>
              <a:rPr lang="en-US" b="0" baseline="0" dirty="0"/>
              <a:t>Students listen to the recording a second time and complete the information about each action in the last column ‘¿</a:t>
            </a:r>
            <a:r>
              <a:rPr lang="en-US" b="0" baseline="0" dirty="0" err="1"/>
              <a:t>Qué</a:t>
            </a:r>
            <a:r>
              <a:rPr lang="en-US" b="0" baseline="0" dirty="0"/>
              <a:t>?’.</a:t>
            </a:r>
          </a:p>
          <a:p>
            <a:pPr marL="228600" indent="-228600">
              <a:buAutoNum type="arabicPeriod"/>
            </a:pPr>
            <a:r>
              <a:rPr lang="en-US" b="0" baseline="0"/>
              <a:t>Click to </a:t>
            </a:r>
            <a:r>
              <a:rPr lang="en-US" b="0" baseline="0" dirty="0"/>
              <a:t>show the answers.</a:t>
            </a:r>
          </a:p>
          <a:p>
            <a:endParaRPr lang="en-US" b="0" baseline="0" dirty="0"/>
          </a:p>
          <a:p>
            <a:r>
              <a:rPr lang="en-US" b="1"/>
              <a:t>Transcript</a:t>
            </a:r>
            <a:r>
              <a:rPr lang="en-US" b="1" dirty="0"/>
              <a:t>:</a:t>
            </a:r>
          </a:p>
          <a:p>
            <a:pPr lvl="0"/>
            <a:r>
              <a:rPr lang="en-US" sz="1200" b="0" kern="1200">
                <a:solidFill>
                  <a:schemeClr val="tx1"/>
                </a:solidFill>
                <a:effectLst/>
                <a:latin typeface="+mn-lt"/>
                <a:ea typeface="+mn-ea"/>
                <a:cs typeface="+mn-cs"/>
              </a:rPr>
              <a:t>1. Estamos dirigiendo una película de comedia.</a:t>
            </a:r>
            <a:endParaRPr lang="en-GB" sz="1200" b="0"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2. Están discutiendo porque</a:t>
            </a:r>
            <a:r>
              <a:rPr lang="en-US" sz="1200" b="0" kern="1200" baseline="0">
                <a:solidFill>
                  <a:schemeClr val="tx1"/>
                </a:solidFill>
                <a:effectLst/>
                <a:latin typeface="+mn-lt"/>
                <a:ea typeface="+mn-ea"/>
                <a:cs typeface="+mn-cs"/>
              </a:rPr>
              <a:t> alguien hizo daño a un actor</a:t>
            </a:r>
            <a:r>
              <a:rPr lang="en-US" sz="1200" b="0" kern="1200">
                <a:solidFill>
                  <a:schemeClr val="tx1"/>
                </a:solidFill>
                <a:effectLst/>
                <a:latin typeface="+mn-lt"/>
                <a:ea typeface="+mn-ea"/>
                <a:cs typeface="+mn-cs"/>
              </a:rPr>
              <a:t>.</a:t>
            </a:r>
            <a:endParaRPr lang="en-GB" sz="1200" b="0"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3. Estamos decidiendo quién debe ser el personaje principal.</a:t>
            </a:r>
            <a:endParaRPr lang="en-GB" sz="1200" b="0"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4. Estamos escribiendo la segunda escena.</a:t>
            </a:r>
            <a:endParaRPr lang="en-GB" sz="1200" b="0"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5. Están poniendo unas cajas debajo de la ventana.</a:t>
            </a:r>
            <a:endParaRPr lang="en-GB" sz="1200" b="0"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6. Están corriendo detrás del actor.</a:t>
            </a:r>
            <a:endParaRPr lang="en-GB"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056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p>
          <a:p>
            <a:r>
              <a:rPr lang="en-US" b="0"/>
              <a:t>This</a:t>
            </a:r>
            <a:r>
              <a:rPr lang="en-US" b="0" baseline="0"/>
              <a:t> slide can be used for additional production of –er/-ir verbs in the present continuous in the written modality, with both ‘estamos’ and ‘están’. Sentences are mostly based on those included in the text on slide 30.</a:t>
            </a:r>
            <a:endParaRPr lang="en-US" b="0"/>
          </a:p>
          <a:p>
            <a:endParaRPr lang="en-US" b="0"/>
          </a:p>
          <a:p>
            <a:r>
              <a:rPr lang="en-US" b="1"/>
              <a:t>Procedure:</a:t>
            </a:r>
          </a:p>
          <a:p>
            <a:pPr marL="228600" indent="-228600">
              <a:buAutoNum type="arabicPeriod"/>
            </a:pPr>
            <a:r>
              <a:rPr lang="en-US" b="0"/>
              <a:t>Students translate</a:t>
            </a:r>
            <a:r>
              <a:rPr lang="en-US" b="0" baseline="0"/>
              <a:t> each sentence.</a:t>
            </a:r>
          </a:p>
          <a:p>
            <a:pPr marL="228600" indent="-228600">
              <a:buAutoNum type="arabicPeriod"/>
            </a:pPr>
            <a:r>
              <a:rPr lang="en-US" b="0" baseline="0"/>
              <a:t>Click to reveal each sentence in order.</a:t>
            </a:r>
            <a:endParaRPr lang="en-US" b="0" baseline="0" dirty="0"/>
          </a:p>
        </p:txBody>
      </p:sp>
      <p:sp>
        <p:nvSpPr>
          <p:cNvPr id="4" name="Slide Number Placeholder 3"/>
          <p:cNvSpPr>
            <a:spLocks noGrp="1"/>
          </p:cNvSpPr>
          <p:nvPr>
            <p:ph type="sldNum" sz="quarter" idx="10"/>
          </p:nvPr>
        </p:nvSpPr>
        <p:spPr/>
        <p:txBody>
          <a:bodyPr/>
          <a:lstStyle/>
          <a:p>
            <a:fld id="{DC0116DB-AFBA-4F9B-8955-EECD38FB20DD}" type="slidenum">
              <a:rPr lang="en-GB" smtClean="0"/>
              <a:t>37</a:t>
            </a:fld>
            <a:endParaRPr lang="en-GB"/>
          </a:p>
        </p:txBody>
      </p:sp>
    </p:spTree>
    <p:extLst>
      <p:ext uri="{BB962C8B-B14F-4D97-AF65-F5344CB8AC3E}">
        <p14:creationId xmlns:p14="http://schemas.microsoft.com/office/powerpoint/2010/main" val="1384127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PROMPT CARDS AND ANSWERS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These cards are to be handed out before the activity. A separate copy of the sentences here is available in a Word document. </a:t>
            </a:r>
          </a:p>
          <a:p>
            <a:endParaRPr lang="en-GB" baseline="0" dirty="0"/>
          </a:p>
          <a:p>
            <a:r>
              <a:rPr lang="en-GB" b="1"/>
              <a:t>Procedure</a:t>
            </a:r>
            <a:endParaRPr lang="en-GB" b="1" dirty="0"/>
          </a:p>
          <a:p>
            <a:pPr marL="228600" indent="-228600">
              <a:buAutoNum type="arabicPeriod"/>
            </a:pPr>
            <a:r>
              <a:rPr lang="en-GB" b="0"/>
              <a:t>Click</a:t>
            </a:r>
            <a:r>
              <a:rPr lang="en-GB" b="0" baseline="0"/>
              <a:t> </a:t>
            </a:r>
            <a:r>
              <a:rPr lang="en-GB" b="0" baseline="0" dirty="0"/>
              <a:t>to </a:t>
            </a:r>
            <a:r>
              <a:rPr lang="en-GB" b="0" baseline="0"/>
              <a:t>show each answer, one by one. The stressed vowel is highlighted </a:t>
            </a:r>
            <a:r>
              <a:rPr lang="en-GB" b="0" baseline="0" dirty="0"/>
              <a:t>in orange</a:t>
            </a:r>
            <a:r>
              <a:rPr lang="en-GB" b="0" baseline="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The meanings of unknown words in the titles and description can be clarified at this point. These words may be learnt incidentally. The meanings of three of these are presented as glosses on the slide. A number of others are near-cognates but understanding should still be checked (comedia, colombiana, mínimo, déficit, método, inspirar). </a:t>
            </a:r>
          </a:p>
          <a:p>
            <a:pPr marL="228600" indent="-228600">
              <a:buAutoNum type="arabicPeriod"/>
            </a:pPr>
            <a:r>
              <a:rPr lang="en-GB" b="0" baseline="0"/>
              <a:t>The meanings of several words in the titles (‘párpádo’, ‘ciénaga’, ‘espíritu’ and ‘colmena’) are also presented in English on the next slide, where students can also give a personal response.</a:t>
            </a:r>
          </a:p>
          <a:p>
            <a:pPr marL="228600" indent="-228600">
              <a:buAutoNum type="arabicPeriod"/>
            </a:pPr>
            <a:endParaRPr lang="en-GB" b="0" baseline="0"/>
          </a:p>
          <a:p>
            <a:pPr marL="0" indent="0">
              <a:buNone/>
            </a:pPr>
            <a:r>
              <a:rPr lang="en-GB" b="1"/>
              <a:t>Frequency of unknown words and</a:t>
            </a:r>
            <a:r>
              <a:rPr lang="en-GB" b="1" baseline="0"/>
              <a:t> cognates (1 is the most frequent word in Spanish): </a:t>
            </a:r>
          </a:p>
          <a:p>
            <a:pPr marL="0" indent="0">
              <a:buNone/>
            </a:pPr>
            <a:r>
              <a:rPr lang="en-GB" b="0" baseline="0"/>
              <a:t>plácido [&gt;5000]; comedia [3039]; camión [2327]; ciénaga [&gt;5000]; narcotráfico [3549]; máquina [1117]; mínimo [1111]; párpado [3581]; método [983]; inspirar [2171]; pobre [492]; colmena [5000]                                                                                                                                                                                                                                                                                                                                                                                                                                                                                                           </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21488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2 minutes</a:t>
            </a:r>
          </a:p>
          <a:p>
            <a:endParaRPr lang="en-GB" b="0" baseline="0" dirty="0"/>
          </a:p>
          <a:p>
            <a:r>
              <a:rPr lang="en-GB" b="1" baseline="0" dirty="0"/>
              <a:t>Aim: </a:t>
            </a:r>
            <a:r>
              <a:rPr lang="en-GB" b="0" baseline="0" dirty="0"/>
              <a:t>to allow students to express a personal opinion on the films; to present the English translations of some of the film titles</a:t>
            </a:r>
          </a:p>
          <a:p>
            <a:endParaRPr lang="en-GB" b="0" baseline="0" dirty="0"/>
          </a:p>
          <a:p>
            <a:r>
              <a:rPr lang="en-GB" b="1" baseline="0" dirty="0"/>
              <a:t>Procedure:</a:t>
            </a:r>
            <a:r>
              <a:rPr lang="en-GB" b="0" baseline="0" dirty="0"/>
              <a:t> </a:t>
            </a:r>
          </a:p>
          <a:p>
            <a:pPr marL="228600" indent="-228600">
              <a:buAutoNum type="arabicPeriod"/>
            </a:pPr>
            <a:r>
              <a:rPr lang="en-GB" b="0" baseline="0" dirty="0"/>
              <a:t>Students can talk to a partner and decide which one that would prefer to watch. </a:t>
            </a:r>
          </a:p>
          <a:p>
            <a:pPr marL="228600" indent="-228600">
              <a:buAutoNum type="arabicPeriod"/>
            </a:pPr>
            <a:r>
              <a:rPr lang="en-GB" b="0" baseline="0" dirty="0"/>
              <a:t>The teacher can then ask for opinions, eliciting use of ‘(</a:t>
            </a:r>
            <a:r>
              <a:rPr lang="en-GB" b="0" baseline="0" dirty="0" err="1"/>
              <a:t>yo</a:t>
            </a:r>
            <a:r>
              <a:rPr lang="en-GB" b="0" baseline="0" dirty="0"/>
              <a:t>) </a:t>
            </a:r>
            <a:r>
              <a:rPr lang="en-GB" b="0" baseline="0" dirty="0" err="1"/>
              <a:t>quiero</a:t>
            </a:r>
            <a:r>
              <a:rPr lang="en-GB" b="0" baseline="0" dirty="0"/>
              <a:t> </a:t>
            </a:r>
            <a:r>
              <a:rPr lang="en-GB" b="0" baseline="0" dirty="0" err="1"/>
              <a:t>ver</a:t>
            </a:r>
            <a:r>
              <a:rPr lang="en-GB" b="0" baseline="0" dirty="0"/>
              <a:t>….</a:t>
            </a:r>
            <a:r>
              <a:rPr lang="en-GB" b="0" baseline="0" dirty="0" err="1"/>
              <a:t>porque</a:t>
            </a:r>
            <a:r>
              <a:rPr lang="en-GB" b="0" baseline="0" dirty="0"/>
              <a:t> </a:t>
            </a:r>
            <a:r>
              <a:rPr lang="en-GB" b="0" baseline="0" dirty="0" err="1"/>
              <a:t>parece</a:t>
            </a:r>
            <a:r>
              <a:rPr lang="en-GB" b="0" baseline="0" dirty="0"/>
              <a: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Cover images were found online on the following pages </a:t>
            </a:r>
            <a:r>
              <a:rPr lang="en-GB" baseline="0" dirty="0"/>
              <a:t>without reference to an original source or copyright notice.</a:t>
            </a:r>
            <a:br>
              <a:rPr lang="en-GB" baseline="0" dirty="0"/>
            </a:br>
            <a:r>
              <a:rPr lang="en-GB" baseline="0" dirty="0"/>
              <a:t>We justify their use here in accordance with a </a:t>
            </a:r>
            <a:r>
              <a:rPr lang="en-GB" sz="1200" b="1" i="0" kern="1200" dirty="0">
                <a:solidFill>
                  <a:schemeClr val="tx1"/>
                </a:solidFill>
                <a:effectLst/>
                <a:latin typeface="+mn-lt"/>
                <a:ea typeface="+mn-ea"/>
                <a:cs typeface="+mn-cs"/>
              </a:rPr>
              <a:t>non-free use rationale</a:t>
            </a:r>
            <a:r>
              <a:rPr lang="en-GB" sz="1200" b="0" i="0" kern="1200" dirty="0">
                <a:solidFill>
                  <a:schemeClr val="tx1"/>
                </a:solidFill>
                <a:effectLst/>
                <a:latin typeface="+mn-lt"/>
                <a:ea typeface="+mn-ea"/>
                <a:cs typeface="+mn-cs"/>
              </a:rPr>
              <a:t>; that is, to enable students to gain a visual impression of the film to match its title, there is no reasonable alternative, nor does a ‘free version’ of such images exist.  The use is solely for educational purposes.  Moreover, the quality of the images does not match the original poster versions, and as such does not compete with the copyright holder’s usage.</a:t>
            </a:r>
          </a:p>
          <a:p>
            <a:endParaRPr lang="en-GB" baseline="0" dirty="0"/>
          </a:p>
          <a:p>
            <a:r>
              <a:rPr lang="en-GB" dirty="0"/>
              <a:t>https://www.amazon.co.uk/Parpados-Azules/dp/B001L5A1VG    </a:t>
            </a:r>
          </a:p>
          <a:p>
            <a:r>
              <a:rPr lang="en-GB" dirty="0"/>
              <a:t>https://www.filmaffinity.com/es/film757742.html</a:t>
            </a:r>
          </a:p>
          <a:p>
            <a:r>
              <a:rPr lang="en-GB" dirty="0"/>
              <a:t>https://www.amazon.co.uk/El-Espiritu-Colmena-Ana-Torrent/dp/B008GOUURA</a:t>
            </a:r>
          </a:p>
        </p:txBody>
      </p:sp>
      <p:sp>
        <p:nvSpPr>
          <p:cNvPr id="4" name="Slide Number Placeholder 3"/>
          <p:cNvSpPr>
            <a:spLocks noGrp="1"/>
          </p:cNvSpPr>
          <p:nvPr>
            <p:ph type="sldNum" sz="quarter" idx="10"/>
          </p:nvPr>
        </p:nvSpPr>
        <p:spPr/>
        <p:txBody>
          <a:bodyPr/>
          <a:lstStyle/>
          <a:p>
            <a:fld id="{DC0116DB-AFBA-4F9B-8955-EECD38FB20DD}" type="slidenum">
              <a:rPr lang="en-GB" smtClean="0"/>
              <a:t>5</a:t>
            </a:fld>
            <a:endParaRPr lang="en-GB"/>
          </a:p>
        </p:txBody>
      </p:sp>
    </p:spTree>
    <p:extLst>
      <p:ext uri="{BB962C8B-B14F-4D97-AF65-F5344CB8AC3E}">
        <p14:creationId xmlns:p14="http://schemas.microsoft.com/office/powerpoint/2010/main" val="1955029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 (for slides 6 and 7)</a:t>
            </a:r>
          </a:p>
          <a:p>
            <a:endParaRPr lang="en-US" b="1" dirty="0"/>
          </a:p>
          <a:p>
            <a:r>
              <a:rPr lang="en-US" b="1" dirty="0"/>
              <a:t>Aim: </a:t>
            </a:r>
            <a:r>
              <a:rPr lang="en-US" b="0" dirty="0"/>
              <a:t>to improve understanding of associations and collocations of </a:t>
            </a:r>
            <a:r>
              <a:rPr lang="en-US" b="0" baseline="0" dirty="0"/>
              <a:t>vocabulary from this week’s two revisited sets.</a:t>
            </a:r>
            <a:endParaRPr lang="en-US" b="1" dirty="0"/>
          </a:p>
          <a:p>
            <a:endParaRPr lang="en-US" b="1" dirty="0"/>
          </a:p>
          <a:p>
            <a:r>
              <a:rPr lang="en-US" b="1" dirty="0"/>
              <a:t>Procedure:</a:t>
            </a:r>
          </a:p>
          <a:p>
            <a:r>
              <a:rPr lang="en-US" b="0" dirty="0"/>
              <a:t>1. Students look in column 1</a:t>
            </a:r>
            <a:r>
              <a:rPr lang="en-US" b="0" baseline="0" dirty="0"/>
              <a:t> for words that are associated with the word in bold on the left, and in column 2 for words that could go straight after the word in bold. There may be more than one answer in each column, but in total there are always four per item.</a:t>
            </a:r>
            <a:endParaRPr lang="en-US" b="0" dirty="0"/>
          </a:p>
          <a:p>
            <a:r>
              <a:rPr lang="en-US" b="0" dirty="0"/>
              <a:t>2. Show the answers</a:t>
            </a:r>
            <a:r>
              <a:rPr lang="en-US" b="0" baseline="0" dirty="0"/>
              <a:t> by clicking. Answers are shown for each question – ticks appear first for column 1, then column 2.</a:t>
            </a:r>
          </a:p>
          <a:p>
            <a:r>
              <a:rPr lang="en-US" b="0" baseline="0" dirty="0"/>
              <a:t>3. The exercise continues on the next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Slide 2/2</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i="0"/>
              <a:t>6 minutes (slides 8-9)</a:t>
            </a:r>
            <a:endParaRPr lang="en-US" b="0" i="0" dirty="0"/>
          </a:p>
          <a:p>
            <a:endParaRPr lang="en-US" b="0" i="0" dirty="0"/>
          </a:p>
          <a:p>
            <a:r>
              <a:rPr lang="en-US" b="1" i="0" dirty="0"/>
              <a:t>Aim: </a:t>
            </a:r>
            <a:r>
              <a:rPr lang="en-US" b="0" i="0" dirty="0"/>
              <a:t>to introduce and embed </a:t>
            </a:r>
            <a:r>
              <a:rPr lang="en-US" b="0" i="0"/>
              <a:t>new vocabulary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a:t>
            </a:r>
            <a:r>
              <a:rPr lang="en-GB" baseline="0" dirty="0" err="1"/>
              <a:t>Cómo</a:t>
            </a:r>
            <a:r>
              <a:rPr lang="en-GB" baseline="0" dirty="0"/>
              <a:t>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US" b="0" baseline="0" dirty="0"/>
          </a:p>
          <a:p>
            <a:r>
              <a:rPr lang="en-US" b="1" baseline="0"/>
              <a:t>Note: </a:t>
            </a:r>
            <a:r>
              <a:rPr lang="en-US" b="0" baseline="0"/>
              <a:t>because the focus of this week’s teaching is the present continuous, the spelling changes for conjugated forms of some of these new verbs (i.e., conduzco, traduzco, dirijo) are not highlighted. These will be introduced later.</a:t>
            </a:r>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Slide 2/2</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862362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9669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0630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1885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01178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3908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80302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774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2854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935588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948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30880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352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57288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028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037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1510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7452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1826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7641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198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92483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896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3424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97420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9.wav"/><Relationship Id="rId18" Type="http://schemas.openxmlformats.org/officeDocument/2006/relationships/audio" Target="../media/audio14.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1.png"/><Relationship Id="rId17" Type="http://schemas.openxmlformats.org/officeDocument/2006/relationships/audio" Target="../media/audio13.wav"/><Relationship Id="rId2" Type="http://schemas.openxmlformats.org/officeDocument/2006/relationships/notesSlide" Target="../notesSlides/notesSlide13.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3.jpeg"/><Relationship Id="rId5" Type="http://schemas.openxmlformats.org/officeDocument/2006/relationships/audio" Target="../media/audio3.wav"/><Relationship Id="rId15" Type="http://schemas.openxmlformats.org/officeDocument/2006/relationships/audio" Target="../media/audio11.wav"/><Relationship Id="rId10" Type="http://schemas.openxmlformats.org/officeDocument/2006/relationships/audio" Target="../media/audio8.wav"/><Relationship Id="rId19" Type="http://schemas.openxmlformats.org/officeDocument/2006/relationships/audio" Target="../media/audio15.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0.wav"/></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17.wav"/><Relationship Id="rId7" Type="http://schemas.openxmlformats.org/officeDocument/2006/relationships/audio" Target="../media/audio21.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19.wav"/><Relationship Id="rId4" Type="http://schemas.openxmlformats.org/officeDocument/2006/relationships/audio" Target="../media/audio18.wav"/></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1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5.png"/><Relationship Id="rId7" Type="http://schemas.openxmlformats.org/officeDocument/2006/relationships/audio" Target="../media/audio25.wav"/><Relationship Id="rId12"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audio" Target="../media/audio24.wav"/><Relationship Id="rId11" Type="http://schemas.openxmlformats.org/officeDocument/2006/relationships/image" Target="../media/image27.png"/><Relationship Id="rId5" Type="http://schemas.openxmlformats.org/officeDocument/2006/relationships/audio" Target="../media/audio23.wav"/><Relationship Id="rId10" Type="http://schemas.openxmlformats.org/officeDocument/2006/relationships/image" Target="../media/image26.png"/><Relationship Id="rId4" Type="http://schemas.openxmlformats.org/officeDocument/2006/relationships/audio" Target="../media/audio22.wav"/><Relationship Id="rId9" Type="http://schemas.openxmlformats.org/officeDocument/2006/relationships/audio" Target="../media/audio27.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audio" Target="../media/audio31.wav"/><Relationship Id="rId3" Type="http://schemas.openxmlformats.org/officeDocument/2006/relationships/slideLayout" Target="../slideLayouts/slideLayout2.xml"/><Relationship Id="rId21" Type="http://schemas.openxmlformats.org/officeDocument/2006/relationships/audio" Target="../media/audio34.wav"/><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audio" Target="../media/audio30.wav"/><Relationship Id="rId25" Type="http://schemas.openxmlformats.org/officeDocument/2006/relationships/image" Target="../media/image41.png"/><Relationship Id="rId2" Type="http://schemas.openxmlformats.org/officeDocument/2006/relationships/audio" Target="../media/media2.wav"/><Relationship Id="rId16" Type="http://schemas.openxmlformats.org/officeDocument/2006/relationships/audio" Target="../media/audio29.wav"/><Relationship Id="rId20" Type="http://schemas.openxmlformats.org/officeDocument/2006/relationships/audio" Target="../media/audio33.wav"/><Relationship Id="rId1" Type="http://schemas.microsoft.com/office/2007/relationships/media" Target="../media/media2.wav"/><Relationship Id="rId6" Type="http://schemas.openxmlformats.org/officeDocument/2006/relationships/image" Target="../media/image32.jpeg"/><Relationship Id="rId11" Type="http://schemas.openxmlformats.org/officeDocument/2006/relationships/image" Target="../media/image37.jpeg"/><Relationship Id="rId24" Type="http://schemas.openxmlformats.org/officeDocument/2006/relationships/audio" Target="../media/audio37.wav"/><Relationship Id="rId5" Type="http://schemas.openxmlformats.org/officeDocument/2006/relationships/image" Target="../media/image31.tiff"/><Relationship Id="rId15" Type="http://schemas.openxmlformats.org/officeDocument/2006/relationships/audio" Target="../media/audio28.wav"/><Relationship Id="rId23" Type="http://schemas.openxmlformats.org/officeDocument/2006/relationships/audio" Target="../media/audio36.wav"/><Relationship Id="rId10" Type="http://schemas.openxmlformats.org/officeDocument/2006/relationships/image" Target="../media/image36.jpeg"/><Relationship Id="rId19" Type="http://schemas.openxmlformats.org/officeDocument/2006/relationships/audio" Target="../media/audio32.wav"/><Relationship Id="rId4" Type="http://schemas.openxmlformats.org/officeDocument/2006/relationships/notesSlide" Target="../notesSlides/notesSlide25.xml"/><Relationship Id="rId9" Type="http://schemas.openxmlformats.org/officeDocument/2006/relationships/image" Target="../media/image35.jpeg"/><Relationship Id="rId14" Type="http://schemas.openxmlformats.org/officeDocument/2006/relationships/image" Target="../media/image40.jpeg"/><Relationship Id="rId22" Type="http://schemas.openxmlformats.org/officeDocument/2006/relationships/audio" Target="../media/audio35.wav"/></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56.png"/><Relationship Id="rId7" Type="http://schemas.openxmlformats.org/officeDocument/2006/relationships/audio" Target="../media/audio38.wav"/><Relationship Id="rId12" Type="http://schemas.openxmlformats.org/officeDocument/2006/relationships/audio" Target="../media/audio43.wav"/><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audio" Target="../media/audio42.wav"/><Relationship Id="rId5" Type="http://schemas.openxmlformats.org/officeDocument/2006/relationships/image" Target="../media/image58.png"/><Relationship Id="rId10" Type="http://schemas.openxmlformats.org/officeDocument/2006/relationships/audio" Target="../media/audio41.wav"/><Relationship Id="rId4" Type="http://schemas.openxmlformats.org/officeDocument/2006/relationships/image" Target="../media/image57.png"/><Relationship Id="rId9" Type="http://schemas.openxmlformats.org/officeDocument/2006/relationships/audio" Target="../media/audio40.wav"/></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3.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hyperlink" Target="https://quizlet.com/gb/565303711/year-8-spanish-term-31-week-6-flash-cards/" TargetMode="External"/><Relationship Id="rId3" Type="http://schemas.openxmlformats.org/officeDocument/2006/relationships/image" Target="../media/image5.png"/><Relationship Id="rId7" Type="http://schemas.openxmlformats.org/officeDocument/2006/relationships/hyperlink" Target="https://quizlet.com/gb/550215389/year-8-term-32-week-6-flash-card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resources.ncelp.org/concern/resources/12579t162?locale=en" TargetMode="External"/><Relationship Id="rId11" Type="http://schemas.openxmlformats.org/officeDocument/2006/relationships/image" Target="../media/image62.png"/><Relationship Id="rId5" Type="http://schemas.openxmlformats.org/officeDocument/2006/relationships/hyperlink" Target="https://drive.google.com/file/d/16hSzXcoEz4WT7KmEE6FBhf2yC7hDzStP/view?usp=sharing" TargetMode="External"/><Relationship Id="rId10"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hyperlink" Target="https://quizlet.com/gb/565298631/year-8-spanish-term-31-week-3-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951132" cy="879475"/>
          </a:xfrm>
        </p:spPr>
        <p:txBody>
          <a:bodyPr>
            <a:normAutofit fontScale="90000"/>
          </a:bodyPr>
          <a:lstStyle/>
          <a:p>
            <a:pPr algn="l"/>
            <a:r>
              <a:rPr lang="en-GB" sz="4000" b="1" dirty="0">
                <a:solidFill>
                  <a:prstClr val="white"/>
                </a:solidFill>
              </a:rPr>
              <a:t>Talking about what is happening </a:t>
            </a:r>
            <a:r>
              <a:rPr lang="en-GB" sz="4000" b="1">
                <a:solidFill>
                  <a:prstClr val="white"/>
                </a:solidFill>
              </a:rPr>
              <a:t>now (films and cinema)</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6" y="3046282"/>
            <a:ext cx="7291126" cy="567626"/>
          </a:xfrm>
        </p:spPr>
        <p:txBody>
          <a:bodyPr>
            <a:normAutofit/>
          </a:bodyPr>
          <a:lstStyle/>
          <a:p>
            <a:pPr algn="l"/>
            <a:r>
              <a:rPr lang="en-GB" sz="2800" dirty="0">
                <a:solidFill>
                  <a:prstClr val="white"/>
                </a:solidFill>
              </a:rPr>
              <a:t>Present continuous with –</a:t>
            </a:r>
            <a:r>
              <a:rPr lang="en-GB" sz="2800" err="1">
                <a:solidFill>
                  <a:prstClr val="white"/>
                </a:solidFill>
              </a:rPr>
              <a:t>er</a:t>
            </a:r>
            <a:r>
              <a:rPr lang="en-GB" sz="2800">
                <a:solidFill>
                  <a:prstClr val="white"/>
                </a:solidFill>
              </a:rPr>
              <a:t>/–ir </a:t>
            </a:r>
            <a:r>
              <a:rPr lang="en-GB" sz="2800" dirty="0">
                <a:solidFill>
                  <a:prstClr val="white"/>
                </a:solidFill>
              </a:rPr>
              <a:t>verbs</a:t>
            </a:r>
          </a:p>
          <a:p>
            <a:endParaRPr lang="en-US" sz="28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Y8 Spanish</a:t>
            </a:r>
          </a:p>
          <a:p>
            <a:pPr>
              <a:defRPr/>
            </a:pPr>
            <a:r>
              <a:rPr lang="en-GB" sz="2200" dirty="0">
                <a:solidFill>
                  <a:prstClr val="white"/>
                </a:solidFill>
                <a:latin typeface="Century Gothic" panose="020B0502020202020204" pitchFamily="34" charset="0"/>
              </a:rPr>
              <a:t>Term 3.2 – Week 5 – Lesson 67</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509583"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 </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24/03/21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Rectangle 2"/>
          <p:cNvSpPr/>
          <p:nvPr/>
        </p:nvSpPr>
        <p:spPr>
          <a:xfrm>
            <a:off x="214816" y="3479516"/>
            <a:ext cx="6011962" cy="523220"/>
          </a:xfrm>
          <a:prstGeom prst="rect">
            <a:avLst/>
          </a:prstGeom>
        </p:spPr>
        <p:txBody>
          <a:bodyPr wrap="square">
            <a:spAutoFit/>
          </a:bodyPr>
          <a:lstStyle/>
          <a:p>
            <a:r>
              <a:rPr lang="en-GB" sz="2800">
                <a:solidFill>
                  <a:prstClr val="white"/>
                </a:solidFill>
              </a:rPr>
              <a:t>Querer + infinitive [revisited]</a:t>
            </a:r>
            <a:endParaRPr lang="en-GB" sz="2800" dirty="0">
              <a:solidFill>
                <a:prstClr val="white"/>
              </a:solidFill>
            </a:endParaRPr>
          </a:p>
        </p:txBody>
      </p:sp>
    </p:spTree>
    <p:extLst>
      <p:ext uri="{BB962C8B-B14F-4D97-AF65-F5344CB8AC3E}">
        <p14:creationId xmlns:p14="http://schemas.microsoft.com/office/powerpoint/2010/main" val="3761239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3445" y="3047096"/>
            <a:ext cx="11106855" cy="461665"/>
          </a:xfrm>
          <a:prstGeom prst="rect">
            <a:avLst/>
          </a:prstGeom>
          <a:noFill/>
        </p:spPr>
        <p:txBody>
          <a:bodyPr wrap="square" rtlCol="0">
            <a:spAutoFit/>
          </a:bodyPr>
          <a:lstStyle/>
          <a:p>
            <a:r>
              <a:rPr lang="en-US" sz="2400">
                <a:solidFill>
                  <a:srgbClr val="002060"/>
                </a:solidFill>
              </a:rPr>
              <a:t>Querer </a:t>
            </a:r>
            <a:r>
              <a:rPr lang="en-US" sz="2400" dirty="0">
                <a:solidFill>
                  <a:srgbClr val="002060"/>
                </a:solidFill>
              </a:rPr>
              <a:t>is commonly </a:t>
            </a:r>
            <a:r>
              <a:rPr lang="en-US" sz="2400">
                <a:solidFill>
                  <a:srgbClr val="002060"/>
                </a:solidFill>
              </a:rPr>
              <a:t>used </a:t>
            </a:r>
            <a:r>
              <a:rPr lang="en-US" sz="2400" b="1" i="1">
                <a:solidFill>
                  <a:srgbClr val="002060"/>
                </a:solidFill>
              </a:rPr>
              <a:t>before an infinitive</a:t>
            </a:r>
            <a:r>
              <a:rPr lang="en-US" sz="2400">
                <a:solidFill>
                  <a:srgbClr val="002060"/>
                </a:solidFill>
              </a:rPr>
              <a:t>, to mean ‘to want to’. </a:t>
            </a:r>
            <a:endParaRPr lang="en-US" sz="2400" dirty="0">
              <a:solidFill>
                <a:srgbClr val="002060"/>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500" b="1" dirty="0">
                <a:solidFill>
                  <a:schemeClr val="bg1"/>
                </a:solidFill>
              </a:rPr>
              <a:t>Talking about what you want to do: ‘</a:t>
            </a:r>
            <a:r>
              <a:rPr lang="en-GB" sz="2500" b="1" dirty="0" err="1">
                <a:solidFill>
                  <a:schemeClr val="bg1"/>
                </a:solidFill>
              </a:rPr>
              <a:t>Querer</a:t>
            </a:r>
            <a:r>
              <a:rPr lang="en-GB" sz="2500" b="1" dirty="0">
                <a:solidFill>
                  <a:schemeClr val="bg1"/>
                </a:solidFill>
              </a:rPr>
              <a:t>’ as a </a:t>
            </a:r>
            <a:r>
              <a:rPr lang="en-GB" sz="2500" b="1">
                <a:solidFill>
                  <a:schemeClr val="bg1"/>
                </a:solidFill>
              </a:rPr>
              <a:t>modal verb [revisited]</a:t>
            </a:r>
            <a:endParaRPr lang="en-GB" sz="25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83445" y="1433000"/>
            <a:ext cx="11353910" cy="498598"/>
          </a:xfrm>
          <a:prstGeom prst="rect">
            <a:avLst/>
          </a:prstGeom>
          <a:noFill/>
        </p:spPr>
        <p:txBody>
          <a:bodyPr wrap="square" rtlCol="0">
            <a:spAutoFit/>
          </a:bodyPr>
          <a:lstStyle/>
          <a:p>
            <a:pPr>
              <a:lnSpc>
                <a:spcPct val="110000"/>
              </a:lnSpc>
            </a:pPr>
            <a:r>
              <a:rPr lang="en-US" sz="2400">
                <a:solidFill>
                  <a:srgbClr val="002060"/>
                </a:solidFill>
              </a:rPr>
              <a:t>As you know, ‘querer’ means _________ or __________ </a:t>
            </a:r>
            <a:r>
              <a:rPr lang="en-US" sz="2400" dirty="0">
                <a:solidFill>
                  <a:srgbClr val="002060"/>
                </a:solidFill>
              </a:rPr>
              <a:t>.</a:t>
            </a:r>
          </a:p>
        </p:txBody>
      </p:sp>
      <p:sp>
        <p:nvSpPr>
          <p:cNvPr id="3" name="TextBox 2"/>
          <p:cNvSpPr txBox="1"/>
          <p:nvPr/>
        </p:nvSpPr>
        <p:spPr>
          <a:xfrm>
            <a:off x="4653787" y="1432145"/>
            <a:ext cx="1512455" cy="461665"/>
          </a:xfrm>
          <a:prstGeom prst="rect">
            <a:avLst/>
          </a:prstGeom>
          <a:noFill/>
        </p:spPr>
        <p:txBody>
          <a:bodyPr wrap="square" rtlCol="0">
            <a:spAutoFit/>
          </a:bodyPr>
          <a:lstStyle/>
          <a:p>
            <a:pPr algn="l"/>
            <a:r>
              <a:rPr lang="en-US" sz="2400" b="1" dirty="0">
                <a:solidFill>
                  <a:srgbClr val="FF6600"/>
                </a:solidFill>
              </a:rPr>
              <a:t>to want</a:t>
            </a:r>
          </a:p>
        </p:txBody>
      </p:sp>
      <p:sp>
        <p:nvSpPr>
          <p:cNvPr id="6" name="TextBox 5"/>
          <p:cNvSpPr txBox="1"/>
          <p:nvPr/>
        </p:nvSpPr>
        <p:spPr>
          <a:xfrm>
            <a:off x="6566870" y="1433000"/>
            <a:ext cx="1500909" cy="461665"/>
          </a:xfrm>
          <a:prstGeom prst="rect">
            <a:avLst/>
          </a:prstGeom>
          <a:noFill/>
        </p:spPr>
        <p:txBody>
          <a:bodyPr wrap="square" rtlCol="0">
            <a:spAutoFit/>
          </a:bodyPr>
          <a:lstStyle/>
          <a:p>
            <a:pPr algn="l"/>
            <a:r>
              <a:rPr lang="en-US" sz="2400" b="1" dirty="0">
                <a:solidFill>
                  <a:srgbClr val="FF6600"/>
                </a:solidFill>
              </a:rPr>
              <a:t>to love</a:t>
            </a:r>
          </a:p>
        </p:txBody>
      </p:sp>
      <p:sp>
        <p:nvSpPr>
          <p:cNvPr id="8" name="TextBox 7"/>
          <p:cNvSpPr txBox="1"/>
          <p:nvPr/>
        </p:nvSpPr>
        <p:spPr>
          <a:xfrm>
            <a:off x="3660091" y="4383407"/>
            <a:ext cx="3456600" cy="461665"/>
          </a:xfrm>
          <a:prstGeom prst="rect">
            <a:avLst/>
          </a:prstGeom>
          <a:noFill/>
        </p:spPr>
        <p:txBody>
          <a:bodyPr wrap="square" rtlCol="0">
            <a:spAutoFit/>
          </a:bodyPr>
          <a:lstStyle/>
          <a:p>
            <a:pPr algn="l"/>
            <a:r>
              <a:rPr lang="en-US" sz="2400">
                <a:solidFill>
                  <a:srgbClr val="002060"/>
                </a:solidFill>
              </a:rPr>
              <a:t>Queremos conducir.</a:t>
            </a:r>
            <a:endParaRPr lang="en-US" sz="2400" dirty="0">
              <a:solidFill>
                <a:srgbClr val="002060"/>
              </a:solidFill>
            </a:endParaRPr>
          </a:p>
        </p:txBody>
      </p:sp>
      <p:sp>
        <p:nvSpPr>
          <p:cNvPr id="9" name="TextBox 8"/>
          <p:cNvSpPr txBox="1"/>
          <p:nvPr/>
        </p:nvSpPr>
        <p:spPr>
          <a:xfrm>
            <a:off x="4382985" y="4916905"/>
            <a:ext cx="5287818" cy="461665"/>
          </a:xfrm>
          <a:prstGeom prst="rect">
            <a:avLst/>
          </a:prstGeom>
          <a:noFill/>
        </p:spPr>
        <p:txBody>
          <a:bodyPr wrap="square" rtlCol="0">
            <a:spAutoFit/>
          </a:bodyPr>
          <a:lstStyle/>
          <a:p>
            <a:pPr algn="l"/>
            <a:r>
              <a:rPr lang="en-US" sz="2400">
                <a:solidFill>
                  <a:srgbClr val="002060"/>
                </a:solidFill>
              </a:rPr>
              <a:t>Queremos dirigir una película.</a:t>
            </a:r>
            <a:endParaRPr lang="en-US" sz="2400" dirty="0">
              <a:solidFill>
                <a:srgbClr val="002060"/>
              </a:solidFill>
            </a:endParaRPr>
          </a:p>
        </p:txBody>
      </p:sp>
      <p:sp>
        <p:nvSpPr>
          <p:cNvPr id="13" name="TextBox 12"/>
          <p:cNvSpPr txBox="1"/>
          <p:nvPr/>
        </p:nvSpPr>
        <p:spPr>
          <a:xfrm>
            <a:off x="111936" y="3849908"/>
            <a:ext cx="1679222" cy="461665"/>
          </a:xfrm>
          <a:prstGeom prst="rect">
            <a:avLst/>
          </a:prstGeom>
          <a:noFill/>
        </p:spPr>
        <p:txBody>
          <a:bodyPr wrap="square" rtlCol="0">
            <a:spAutoFit/>
          </a:bodyPr>
          <a:lstStyle/>
          <a:p>
            <a:r>
              <a:rPr lang="en-US" sz="2400" b="1" dirty="0" err="1">
                <a:solidFill>
                  <a:srgbClr val="002060"/>
                </a:solidFill>
              </a:rPr>
              <a:t>Ejemplos</a:t>
            </a:r>
            <a:r>
              <a:rPr lang="en-US" sz="2400" b="1" dirty="0">
                <a:solidFill>
                  <a:srgbClr val="002060"/>
                </a:solidFill>
              </a:rPr>
              <a:t>:</a:t>
            </a:r>
          </a:p>
        </p:txBody>
      </p:sp>
      <p:sp>
        <p:nvSpPr>
          <p:cNvPr id="14" name="TextBox 13"/>
          <p:cNvSpPr txBox="1"/>
          <p:nvPr/>
        </p:nvSpPr>
        <p:spPr>
          <a:xfrm>
            <a:off x="111936" y="4383407"/>
            <a:ext cx="3358444" cy="461665"/>
          </a:xfrm>
          <a:prstGeom prst="rect">
            <a:avLst/>
          </a:prstGeom>
          <a:noFill/>
        </p:spPr>
        <p:txBody>
          <a:bodyPr wrap="square" rtlCol="0">
            <a:spAutoFit/>
          </a:bodyPr>
          <a:lstStyle/>
          <a:p>
            <a:r>
              <a:rPr lang="en-US" sz="2400" dirty="0">
                <a:solidFill>
                  <a:srgbClr val="002060"/>
                </a:solidFill>
              </a:rPr>
              <a:t>We want </a:t>
            </a:r>
            <a:r>
              <a:rPr lang="en-US" sz="2400">
                <a:solidFill>
                  <a:srgbClr val="002060"/>
                </a:solidFill>
              </a:rPr>
              <a:t>to drive. </a:t>
            </a:r>
            <a:endParaRPr lang="en-US" sz="2400" dirty="0">
              <a:solidFill>
                <a:srgbClr val="002060"/>
              </a:solidFill>
            </a:endParaRPr>
          </a:p>
        </p:txBody>
      </p:sp>
      <p:sp>
        <p:nvSpPr>
          <p:cNvPr id="15" name="TextBox 14"/>
          <p:cNvSpPr txBox="1"/>
          <p:nvPr/>
        </p:nvSpPr>
        <p:spPr>
          <a:xfrm>
            <a:off x="111936" y="4916906"/>
            <a:ext cx="4271049" cy="461665"/>
          </a:xfrm>
          <a:prstGeom prst="rect">
            <a:avLst/>
          </a:prstGeom>
          <a:noFill/>
        </p:spPr>
        <p:txBody>
          <a:bodyPr wrap="square" rtlCol="0">
            <a:spAutoFit/>
          </a:bodyPr>
          <a:lstStyle/>
          <a:p>
            <a:r>
              <a:rPr lang="en-US" sz="2400" dirty="0">
                <a:solidFill>
                  <a:srgbClr val="002060"/>
                </a:solidFill>
              </a:rPr>
              <a:t>We want </a:t>
            </a:r>
            <a:r>
              <a:rPr lang="en-US" sz="2400">
                <a:solidFill>
                  <a:srgbClr val="002060"/>
                </a:solidFill>
              </a:rPr>
              <a:t>to direct a film.</a:t>
            </a:r>
            <a:endParaRPr lang="en-US" sz="2400" dirty="0">
              <a:solidFill>
                <a:srgbClr val="002060"/>
              </a:solidFill>
            </a:endParaRPr>
          </a:p>
        </p:txBody>
      </p:sp>
      <p:sp>
        <p:nvSpPr>
          <p:cNvPr id="19" name="TextBox 18"/>
          <p:cNvSpPr txBox="1"/>
          <p:nvPr/>
        </p:nvSpPr>
        <p:spPr>
          <a:xfrm>
            <a:off x="176332" y="2282923"/>
            <a:ext cx="11106855" cy="461665"/>
          </a:xfrm>
          <a:prstGeom prst="rect">
            <a:avLst/>
          </a:prstGeom>
          <a:noFill/>
        </p:spPr>
        <p:txBody>
          <a:bodyPr wrap="square" rtlCol="0">
            <a:spAutoFit/>
          </a:bodyPr>
          <a:lstStyle/>
          <a:p>
            <a:r>
              <a:rPr lang="en-US" sz="2400">
                <a:solidFill>
                  <a:srgbClr val="002060"/>
                </a:solidFill>
              </a:rPr>
              <a:t>To say ‘</a:t>
            </a:r>
            <a:r>
              <a:rPr lang="en-US" sz="2400" b="1">
                <a:solidFill>
                  <a:srgbClr val="002060"/>
                </a:solidFill>
              </a:rPr>
              <a:t>we</a:t>
            </a:r>
            <a:r>
              <a:rPr lang="en-US" sz="2400">
                <a:solidFill>
                  <a:srgbClr val="002060"/>
                </a:solidFill>
              </a:rPr>
              <a:t> want’, use ___________.</a:t>
            </a:r>
            <a:endParaRPr lang="en-US" sz="2400" dirty="0">
              <a:solidFill>
                <a:srgbClr val="002060"/>
              </a:solidFill>
            </a:endParaRPr>
          </a:p>
        </p:txBody>
      </p:sp>
      <p:sp>
        <p:nvSpPr>
          <p:cNvPr id="20" name="TextBox 19"/>
          <p:cNvSpPr txBox="1"/>
          <p:nvPr/>
        </p:nvSpPr>
        <p:spPr>
          <a:xfrm>
            <a:off x="3470381" y="2248194"/>
            <a:ext cx="1863620" cy="461665"/>
          </a:xfrm>
          <a:prstGeom prst="rect">
            <a:avLst/>
          </a:prstGeom>
          <a:noFill/>
        </p:spPr>
        <p:txBody>
          <a:bodyPr wrap="square" rtlCol="0">
            <a:spAutoFit/>
          </a:bodyPr>
          <a:lstStyle/>
          <a:p>
            <a:pPr algn="l"/>
            <a:r>
              <a:rPr lang="en-US" sz="2400" b="1">
                <a:solidFill>
                  <a:srgbClr val="FF6600"/>
                </a:solidFill>
              </a:rPr>
              <a:t>queremos</a:t>
            </a:r>
            <a:endParaRPr lang="en-US" sz="2400" b="1" dirty="0">
              <a:solidFill>
                <a:srgbClr val="FF6600"/>
              </a:solidFill>
            </a:endParaRPr>
          </a:p>
        </p:txBody>
      </p:sp>
      <p:sp>
        <p:nvSpPr>
          <p:cNvPr id="21" name="Oval Callout 20"/>
          <p:cNvSpPr/>
          <p:nvPr/>
        </p:nvSpPr>
        <p:spPr>
          <a:xfrm>
            <a:off x="8628050" y="1372863"/>
            <a:ext cx="3236376" cy="1571790"/>
          </a:xfrm>
          <a:prstGeom prst="wedgeEllipseCallout">
            <a:avLst>
              <a:gd name="adj1" fmla="val -55648"/>
              <a:gd name="adj2" fmla="val 36734"/>
            </a:avLst>
          </a:prstGeom>
          <a:solidFill>
            <a:schemeClr val="accent4">
              <a:lumMod val="20000"/>
              <a:lumOff val="80000"/>
            </a:schemeClr>
          </a:solidFill>
          <a:ln w="38100">
            <a:solidFill>
              <a:srgbClr val="E468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2060"/>
                </a:solidFill>
              </a:rPr>
              <a:t>Verbs like querer are called ‘modal verbs’.</a:t>
            </a:r>
            <a:endParaRPr lang="en-US" sz="2000" dirty="0">
              <a:solidFill>
                <a:srgbClr val="002060"/>
              </a:solidFill>
            </a:endParaRPr>
          </a:p>
        </p:txBody>
      </p:sp>
    </p:spTree>
    <p:extLst>
      <p:ext uri="{BB962C8B-B14F-4D97-AF65-F5344CB8AC3E}">
        <p14:creationId xmlns:p14="http://schemas.microsoft.com/office/powerpoint/2010/main" val="111103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6" grpId="0"/>
      <p:bldP spid="8" grpId="0"/>
      <p:bldP spid="13" grpId="0"/>
      <p:bldP spid="14" grpId="0"/>
      <p:bldP spid="15" grpId="0"/>
      <p:bldP spid="19" grpId="0"/>
      <p:bldP spid="20"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794079" cy="1325563"/>
          </a:xfrm>
        </p:spPr>
        <p:txBody>
          <a:bodyPr>
            <a:normAutofit/>
          </a:bodyPr>
          <a:lstStyle/>
          <a:p>
            <a:r>
              <a:rPr lang="en-GB" sz="2400" b="1" dirty="0">
                <a:solidFill>
                  <a:schemeClr val="bg1"/>
                </a:solidFill>
              </a:rPr>
              <a:t>Talking about what’s happening now: Present continuous: –er and –</a:t>
            </a:r>
            <a:r>
              <a:rPr lang="en-GB" sz="2400" b="1" dirty="0" err="1">
                <a:solidFill>
                  <a:schemeClr val="bg1"/>
                </a:solidFill>
              </a:rPr>
              <a:t>ir</a:t>
            </a:r>
            <a:r>
              <a:rPr lang="en-GB" sz="2400" b="1" dirty="0">
                <a:solidFill>
                  <a:schemeClr val="bg1"/>
                </a:solidFill>
              </a:rPr>
              <a:t> verbs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313432" y="1354288"/>
            <a:ext cx="11878568" cy="430887"/>
          </a:xfrm>
          <a:prstGeom prst="rect">
            <a:avLst/>
          </a:prstGeom>
          <a:noFill/>
        </p:spPr>
        <p:txBody>
          <a:bodyPr wrap="square" rtlCol="0">
            <a:spAutoFit/>
          </a:bodyPr>
          <a:lstStyle/>
          <a:p>
            <a:pPr>
              <a:lnSpc>
                <a:spcPct val="110000"/>
              </a:lnSpc>
            </a:pPr>
            <a:r>
              <a:rPr lang="en-US" sz="2000">
                <a:solidFill>
                  <a:srgbClr val="002060"/>
                </a:solidFill>
              </a:rPr>
              <a:t>To describe </a:t>
            </a:r>
            <a:r>
              <a:rPr lang="en-US" sz="2000" dirty="0">
                <a:solidFill>
                  <a:srgbClr val="002060"/>
                </a:solidFill>
              </a:rPr>
              <a:t>an </a:t>
            </a:r>
            <a:r>
              <a:rPr lang="en-US" sz="2000">
                <a:solidFill>
                  <a:srgbClr val="002060"/>
                </a:solidFill>
              </a:rPr>
              <a:t>ongoing event in the present, you can use </a:t>
            </a:r>
            <a:r>
              <a:rPr lang="en-US" sz="2000" b="1" i="1">
                <a:solidFill>
                  <a:srgbClr val="002060"/>
                </a:solidFill>
              </a:rPr>
              <a:t>estar </a:t>
            </a:r>
            <a:r>
              <a:rPr lang="en-US" sz="2000">
                <a:solidFill>
                  <a:srgbClr val="002060"/>
                </a:solidFill>
              </a:rPr>
              <a:t>with a verb ending in </a:t>
            </a:r>
            <a:r>
              <a:rPr lang="en-US" sz="2000" b="1">
                <a:solidFill>
                  <a:srgbClr val="002060"/>
                </a:solidFill>
              </a:rPr>
              <a:t>–ando</a:t>
            </a:r>
            <a:r>
              <a:rPr lang="en-US" sz="2000">
                <a:solidFill>
                  <a:srgbClr val="002060"/>
                </a:solidFill>
              </a:rPr>
              <a:t>.</a:t>
            </a:r>
            <a:endParaRPr lang="en-US" sz="2000" dirty="0">
              <a:solidFill>
                <a:srgbClr val="002060"/>
              </a:solidFill>
            </a:endParaRPr>
          </a:p>
        </p:txBody>
      </p:sp>
      <p:sp>
        <p:nvSpPr>
          <p:cNvPr id="10" name="TextBox 9"/>
          <p:cNvSpPr txBox="1"/>
          <p:nvPr/>
        </p:nvSpPr>
        <p:spPr>
          <a:xfrm>
            <a:off x="175916" y="5485996"/>
            <a:ext cx="4236427" cy="400110"/>
          </a:xfrm>
          <a:prstGeom prst="rect">
            <a:avLst/>
          </a:prstGeom>
          <a:noFill/>
        </p:spPr>
        <p:txBody>
          <a:bodyPr wrap="square" rtlCol="0">
            <a:spAutoFit/>
          </a:bodyPr>
          <a:lstStyle/>
          <a:p>
            <a:r>
              <a:rPr lang="en-US" sz="2000">
                <a:solidFill>
                  <a:srgbClr val="002060"/>
                </a:solidFill>
              </a:rPr>
              <a:t>Estamos volv</a:t>
            </a:r>
            <a:r>
              <a:rPr lang="en-US" sz="2000" b="1">
                <a:solidFill>
                  <a:srgbClr val="002060"/>
                </a:solidFill>
              </a:rPr>
              <a:t>iendo</a:t>
            </a:r>
            <a:r>
              <a:rPr lang="en-US" sz="2000">
                <a:solidFill>
                  <a:srgbClr val="002060"/>
                </a:solidFill>
              </a:rPr>
              <a:t> a Francia.</a:t>
            </a:r>
            <a:endParaRPr lang="en-US" sz="2000" dirty="0">
              <a:solidFill>
                <a:srgbClr val="002060"/>
              </a:solidFill>
            </a:endParaRPr>
          </a:p>
        </p:txBody>
      </p:sp>
      <p:sp>
        <p:nvSpPr>
          <p:cNvPr id="20" name="TextBox 19"/>
          <p:cNvSpPr txBox="1"/>
          <p:nvPr/>
        </p:nvSpPr>
        <p:spPr>
          <a:xfrm>
            <a:off x="194734" y="4958078"/>
            <a:ext cx="3273778" cy="400110"/>
          </a:xfrm>
          <a:prstGeom prst="rect">
            <a:avLst/>
          </a:prstGeom>
          <a:noFill/>
        </p:spPr>
        <p:txBody>
          <a:bodyPr wrap="square" rtlCol="0">
            <a:spAutoFit/>
          </a:bodyPr>
          <a:lstStyle/>
          <a:p>
            <a:r>
              <a:rPr lang="en-US" sz="2000">
                <a:solidFill>
                  <a:srgbClr val="002060"/>
                </a:solidFill>
              </a:rPr>
              <a:t>Estamos discut</a:t>
            </a:r>
            <a:r>
              <a:rPr lang="en-US" sz="2000" b="1">
                <a:solidFill>
                  <a:srgbClr val="002060"/>
                </a:solidFill>
              </a:rPr>
              <a:t>iendo</a:t>
            </a:r>
            <a:r>
              <a:rPr lang="en-US" sz="2000">
                <a:solidFill>
                  <a:srgbClr val="002060"/>
                </a:solidFill>
              </a:rPr>
              <a:t>.</a:t>
            </a:r>
            <a:endParaRPr lang="en-US" sz="2000" dirty="0">
              <a:solidFill>
                <a:srgbClr val="002060"/>
              </a:solidFill>
            </a:endParaRPr>
          </a:p>
        </p:txBody>
      </p:sp>
      <p:sp>
        <p:nvSpPr>
          <p:cNvPr id="23" name="TextBox 22">
            <a:extLst>
              <a:ext uri="{FF2B5EF4-FFF2-40B4-BE49-F238E27FC236}">
                <a16:creationId xmlns:a16="http://schemas.microsoft.com/office/drawing/2014/main" id="{3CC80B4A-8FB9-5141-8C3B-F7B756E6597D}"/>
              </a:ext>
            </a:extLst>
          </p:cNvPr>
          <p:cNvSpPr txBox="1"/>
          <p:nvPr/>
        </p:nvSpPr>
        <p:spPr>
          <a:xfrm>
            <a:off x="289351" y="3355887"/>
            <a:ext cx="11065273" cy="403124"/>
          </a:xfrm>
          <a:prstGeom prst="rect">
            <a:avLst/>
          </a:prstGeom>
          <a:noFill/>
        </p:spPr>
        <p:txBody>
          <a:bodyPr wrap="square" rtlCol="0">
            <a:spAutoFit/>
          </a:bodyPr>
          <a:lstStyle/>
          <a:p>
            <a:r>
              <a:rPr lang="en-US" sz="2000">
                <a:solidFill>
                  <a:srgbClr val="002060"/>
                </a:solidFill>
              </a:rPr>
              <a:t>For </a:t>
            </a:r>
            <a:r>
              <a:rPr lang="en-US" sz="2000" b="1">
                <a:solidFill>
                  <a:srgbClr val="002060"/>
                </a:solidFill>
              </a:rPr>
              <a:t>–er </a:t>
            </a:r>
            <a:r>
              <a:rPr lang="en-US" sz="2000">
                <a:solidFill>
                  <a:srgbClr val="002060"/>
                </a:solidFill>
              </a:rPr>
              <a:t>and </a:t>
            </a:r>
            <a:r>
              <a:rPr lang="en-US" sz="2000" b="1">
                <a:solidFill>
                  <a:srgbClr val="002060"/>
                </a:solidFill>
              </a:rPr>
              <a:t>–ir </a:t>
            </a:r>
            <a:r>
              <a:rPr lang="en-US" sz="2000">
                <a:solidFill>
                  <a:srgbClr val="002060"/>
                </a:solidFill>
              </a:rPr>
              <a:t>verbs, the ending is different. Remove ‘er’ or ‘ir’ and add ‘</a:t>
            </a:r>
            <a:r>
              <a:rPr lang="en-US" sz="2000" b="1">
                <a:solidFill>
                  <a:srgbClr val="002060"/>
                </a:solidFill>
              </a:rPr>
              <a:t>–iendo</a:t>
            </a:r>
            <a:r>
              <a:rPr lang="en-US" sz="2000">
                <a:solidFill>
                  <a:srgbClr val="002060"/>
                </a:solidFill>
              </a:rPr>
              <a:t>’.</a:t>
            </a:r>
            <a:endParaRPr lang="en-US" sz="2000" dirty="0">
              <a:solidFill>
                <a:srgbClr val="002060"/>
              </a:solidFill>
            </a:endParaRPr>
          </a:p>
        </p:txBody>
      </p:sp>
      <p:sp>
        <p:nvSpPr>
          <p:cNvPr id="24" name="TextBox 23"/>
          <p:cNvSpPr txBox="1"/>
          <p:nvPr/>
        </p:nvSpPr>
        <p:spPr>
          <a:xfrm>
            <a:off x="313432" y="1917917"/>
            <a:ext cx="2892778" cy="400110"/>
          </a:xfrm>
          <a:prstGeom prst="rect">
            <a:avLst/>
          </a:prstGeom>
          <a:noFill/>
        </p:spPr>
        <p:txBody>
          <a:bodyPr wrap="square" rtlCol="0">
            <a:spAutoFit/>
          </a:bodyPr>
          <a:lstStyle/>
          <a:p>
            <a:r>
              <a:rPr lang="en-US" sz="2000">
                <a:solidFill>
                  <a:srgbClr val="002060"/>
                </a:solidFill>
              </a:rPr>
              <a:t>We are talking.</a:t>
            </a:r>
            <a:endParaRPr lang="en-US" sz="2000" dirty="0">
              <a:solidFill>
                <a:srgbClr val="002060"/>
              </a:solidFill>
            </a:endParaRPr>
          </a:p>
        </p:txBody>
      </p:sp>
      <p:sp>
        <p:nvSpPr>
          <p:cNvPr id="25" name="TextBox 24"/>
          <p:cNvSpPr txBox="1"/>
          <p:nvPr/>
        </p:nvSpPr>
        <p:spPr>
          <a:xfrm>
            <a:off x="2843168" y="1910884"/>
            <a:ext cx="3310247" cy="400110"/>
          </a:xfrm>
          <a:prstGeom prst="rect">
            <a:avLst/>
          </a:prstGeom>
          <a:noFill/>
        </p:spPr>
        <p:txBody>
          <a:bodyPr wrap="square" rtlCol="0">
            <a:spAutoFit/>
          </a:bodyPr>
          <a:lstStyle/>
          <a:p>
            <a:r>
              <a:rPr lang="en-US" sz="2000">
                <a:solidFill>
                  <a:srgbClr val="002060"/>
                </a:solidFill>
              </a:rPr>
              <a:t>Estamos hablando.</a:t>
            </a:r>
            <a:endParaRPr lang="en-US" sz="2000" dirty="0">
              <a:solidFill>
                <a:srgbClr val="002060"/>
              </a:solidFill>
            </a:endParaRPr>
          </a:p>
        </p:txBody>
      </p:sp>
      <p:sp>
        <p:nvSpPr>
          <p:cNvPr id="26" name="Llamada rectangular redondeada 27">
            <a:extLst>
              <a:ext uri="{FF2B5EF4-FFF2-40B4-BE49-F238E27FC236}">
                <a16:creationId xmlns:a16="http://schemas.microsoft.com/office/drawing/2014/main" id="{B7A0633C-7112-E544-ACEB-3EC61394DB95}"/>
              </a:ext>
            </a:extLst>
          </p:cNvPr>
          <p:cNvSpPr/>
          <p:nvPr/>
        </p:nvSpPr>
        <p:spPr>
          <a:xfrm>
            <a:off x="2071383" y="2618926"/>
            <a:ext cx="9445831" cy="478093"/>
          </a:xfrm>
          <a:prstGeom prst="wedgeRoundRectCallout">
            <a:avLst>
              <a:gd name="adj1" fmla="val -28881"/>
              <a:gd name="adj2" fmla="val -86443"/>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The </a:t>
            </a:r>
            <a:r>
              <a:rPr lang="en-GB" sz="2000" b="1">
                <a:solidFill>
                  <a:srgbClr val="002060"/>
                </a:solidFill>
              </a:rPr>
              <a:t>–ando </a:t>
            </a:r>
            <a:r>
              <a:rPr lang="en-GB" sz="2000">
                <a:solidFill>
                  <a:srgbClr val="002060"/>
                </a:solidFill>
              </a:rPr>
              <a:t>ending (and </a:t>
            </a:r>
            <a:r>
              <a:rPr lang="en-GB" sz="2000" b="1">
                <a:solidFill>
                  <a:srgbClr val="002060"/>
                </a:solidFill>
              </a:rPr>
              <a:t>–ing </a:t>
            </a:r>
            <a:r>
              <a:rPr lang="en-GB" sz="2000">
                <a:solidFill>
                  <a:srgbClr val="002060"/>
                </a:solidFill>
              </a:rPr>
              <a:t>in English) is </a:t>
            </a:r>
            <a:r>
              <a:rPr lang="es-GB" sz="2000">
                <a:solidFill>
                  <a:srgbClr val="002060"/>
                </a:solidFill>
              </a:rPr>
              <a:t>called </a:t>
            </a:r>
            <a:r>
              <a:rPr lang="es-GB" sz="2000" dirty="0">
                <a:solidFill>
                  <a:srgbClr val="002060"/>
                </a:solidFill>
              </a:rPr>
              <a:t>the ‘present </a:t>
            </a:r>
            <a:r>
              <a:rPr lang="es-GB" sz="2000">
                <a:solidFill>
                  <a:srgbClr val="002060"/>
                </a:solidFill>
              </a:rPr>
              <a:t>participle’</a:t>
            </a:r>
            <a:r>
              <a:rPr lang="en-GB" sz="2000">
                <a:solidFill>
                  <a:srgbClr val="002060"/>
                </a:solidFill>
              </a:rPr>
              <a:t>.</a:t>
            </a:r>
            <a:endParaRPr lang="es-GB" sz="2000" dirty="0">
              <a:solidFill>
                <a:srgbClr val="002060"/>
              </a:solidFill>
            </a:endParaRPr>
          </a:p>
        </p:txBody>
      </p:sp>
      <p:sp>
        <p:nvSpPr>
          <p:cNvPr id="27" name="TextBox 26"/>
          <p:cNvSpPr txBox="1"/>
          <p:nvPr/>
        </p:nvSpPr>
        <p:spPr>
          <a:xfrm>
            <a:off x="3324578" y="4951045"/>
            <a:ext cx="3273778" cy="400110"/>
          </a:xfrm>
          <a:prstGeom prst="rect">
            <a:avLst/>
          </a:prstGeom>
          <a:noFill/>
        </p:spPr>
        <p:txBody>
          <a:bodyPr wrap="square" rtlCol="0">
            <a:spAutoFit/>
          </a:bodyPr>
          <a:lstStyle/>
          <a:p>
            <a:r>
              <a:rPr lang="en-US" sz="2000">
                <a:solidFill>
                  <a:srgbClr val="002060"/>
                </a:solidFill>
              </a:rPr>
              <a:t>We are argu</a:t>
            </a:r>
            <a:r>
              <a:rPr lang="en-US" sz="2000" b="1">
                <a:solidFill>
                  <a:srgbClr val="002060"/>
                </a:solidFill>
              </a:rPr>
              <a:t>ing</a:t>
            </a:r>
            <a:r>
              <a:rPr lang="en-US" sz="2000">
                <a:solidFill>
                  <a:srgbClr val="002060"/>
                </a:solidFill>
              </a:rPr>
              <a:t>.</a:t>
            </a:r>
            <a:endParaRPr lang="en-US" sz="2000" dirty="0">
              <a:solidFill>
                <a:srgbClr val="002060"/>
              </a:solidFill>
            </a:endParaRPr>
          </a:p>
        </p:txBody>
      </p:sp>
      <p:sp>
        <p:nvSpPr>
          <p:cNvPr id="28" name="TextBox 27"/>
          <p:cNvSpPr txBox="1"/>
          <p:nvPr/>
        </p:nvSpPr>
        <p:spPr>
          <a:xfrm>
            <a:off x="4431947" y="5479302"/>
            <a:ext cx="4484646" cy="400110"/>
          </a:xfrm>
          <a:prstGeom prst="rect">
            <a:avLst/>
          </a:prstGeom>
          <a:noFill/>
        </p:spPr>
        <p:txBody>
          <a:bodyPr wrap="square" rtlCol="0">
            <a:spAutoFit/>
          </a:bodyPr>
          <a:lstStyle/>
          <a:p>
            <a:r>
              <a:rPr lang="en-US" sz="2000">
                <a:solidFill>
                  <a:srgbClr val="002060"/>
                </a:solidFill>
              </a:rPr>
              <a:t>We are return</a:t>
            </a:r>
            <a:r>
              <a:rPr lang="en-US" sz="2000" b="1">
                <a:solidFill>
                  <a:srgbClr val="002060"/>
                </a:solidFill>
              </a:rPr>
              <a:t>ing</a:t>
            </a:r>
            <a:r>
              <a:rPr lang="en-US" sz="2000">
                <a:solidFill>
                  <a:srgbClr val="002060"/>
                </a:solidFill>
              </a:rPr>
              <a:t> to France.</a:t>
            </a:r>
            <a:endParaRPr lang="en-US" sz="2000" dirty="0">
              <a:solidFill>
                <a:srgbClr val="002060"/>
              </a:solidFill>
            </a:endParaRPr>
          </a:p>
        </p:txBody>
      </p:sp>
      <p:sp>
        <p:nvSpPr>
          <p:cNvPr id="29" name="TextBox 28"/>
          <p:cNvSpPr txBox="1"/>
          <p:nvPr/>
        </p:nvSpPr>
        <p:spPr>
          <a:xfrm>
            <a:off x="313432" y="3881706"/>
            <a:ext cx="3273778" cy="400110"/>
          </a:xfrm>
          <a:prstGeom prst="rect">
            <a:avLst/>
          </a:prstGeom>
          <a:noFill/>
        </p:spPr>
        <p:txBody>
          <a:bodyPr wrap="square" rtlCol="0">
            <a:spAutoFit/>
          </a:bodyPr>
          <a:lstStyle/>
          <a:p>
            <a:r>
              <a:rPr lang="en-US" sz="2000">
                <a:solidFill>
                  <a:srgbClr val="002060"/>
                </a:solidFill>
              </a:rPr>
              <a:t>discutir</a:t>
            </a:r>
            <a:endParaRPr lang="en-US" sz="2000" dirty="0">
              <a:solidFill>
                <a:srgbClr val="002060"/>
              </a:solidFill>
            </a:endParaRPr>
          </a:p>
        </p:txBody>
      </p:sp>
      <p:sp>
        <p:nvSpPr>
          <p:cNvPr id="31" name="Rectangle 30"/>
          <p:cNvSpPr/>
          <p:nvPr/>
        </p:nvSpPr>
        <p:spPr>
          <a:xfrm>
            <a:off x="230547" y="4204014"/>
            <a:ext cx="1446230" cy="400110"/>
          </a:xfrm>
          <a:prstGeom prst="rect">
            <a:avLst/>
          </a:prstGeom>
        </p:spPr>
        <p:txBody>
          <a:bodyPr wrap="none">
            <a:spAutoFit/>
          </a:bodyPr>
          <a:lstStyle/>
          <a:p>
            <a:r>
              <a:rPr lang="en-US" sz="2000" i="1">
                <a:solidFill>
                  <a:srgbClr val="002060"/>
                </a:solidFill>
              </a:rPr>
              <a:t>(to argue)</a:t>
            </a:r>
            <a:endParaRPr lang="en-US" sz="2000" i="1" dirty="0">
              <a:solidFill>
                <a:srgbClr val="002060"/>
              </a:solidFill>
            </a:endParaRPr>
          </a:p>
        </p:txBody>
      </p:sp>
      <p:cxnSp>
        <p:nvCxnSpPr>
          <p:cNvPr id="32" name="Straight Arrow Connector 31"/>
          <p:cNvCxnSpPr/>
          <p:nvPr/>
        </p:nvCxnSpPr>
        <p:spPr>
          <a:xfrm>
            <a:off x="1676777" y="4129946"/>
            <a:ext cx="429041" cy="35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147121" y="3941208"/>
            <a:ext cx="3273778" cy="400110"/>
          </a:xfrm>
          <a:prstGeom prst="rect">
            <a:avLst/>
          </a:prstGeom>
          <a:noFill/>
        </p:spPr>
        <p:txBody>
          <a:bodyPr wrap="square" rtlCol="0">
            <a:spAutoFit/>
          </a:bodyPr>
          <a:lstStyle/>
          <a:p>
            <a:r>
              <a:rPr lang="en-US" sz="2000">
                <a:solidFill>
                  <a:srgbClr val="002060"/>
                </a:solidFill>
              </a:rPr>
              <a:t>discutiendo</a:t>
            </a:r>
            <a:endParaRPr lang="en-US" sz="2000" dirty="0">
              <a:solidFill>
                <a:srgbClr val="002060"/>
              </a:solidFill>
            </a:endParaRPr>
          </a:p>
        </p:txBody>
      </p:sp>
      <p:sp>
        <p:nvSpPr>
          <p:cNvPr id="34" name="TextBox 33"/>
          <p:cNvSpPr txBox="1"/>
          <p:nvPr/>
        </p:nvSpPr>
        <p:spPr>
          <a:xfrm>
            <a:off x="2315172" y="3930770"/>
            <a:ext cx="1721177" cy="400110"/>
          </a:xfrm>
          <a:prstGeom prst="rect">
            <a:avLst/>
          </a:prstGeom>
          <a:noFill/>
        </p:spPr>
        <p:txBody>
          <a:bodyPr wrap="square" rtlCol="0">
            <a:spAutoFit/>
          </a:bodyPr>
          <a:lstStyle/>
          <a:p>
            <a:r>
              <a:rPr lang="en-US" sz="2000">
                <a:solidFill>
                  <a:srgbClr val="002060"/>
                </a:solidFill>
              </a:rPr>
              <a:t>discut</a:t>
            </a:r>
            <a:r>
              <a:rPr lang="en-US" sz="2000" strike="sngStrike">
                <a:solidFill>
                  <a:srgbClr val="002060"/>
                </a:solidFill>
              </a:rPr>
              <a:t>ir</a:t>
            </a:r>
            <a:endParaRPr lang="en-US" sz="2000" strike="sngStrike" dirty="0">
              <a:solidFill>
                <a:srgbClr val="002060"/>
              </a:solidFill>
            </a:endParaRPr>
          </a:p>
        </p:txBody>
      </p:sp>
      <p:cxnSp>
        <p:nvCxnSpPr>
          <p:cNvPr id="35" name="Straight Arrow Connector 34"/>
          <p:cNvCxnSpPr/>
          <p:nvPr/>
        </p:nvCxnSpPr>
        <p:spPr>
          <a:xfrm>
            <a:off x="3438731" y="4137088"/>
            <a:ext cx="429041" cy="35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286496" y="4251896"/>
            <a:ext cx="1335622" cy="400110"/>
          </a:xfrm>
          <a:prstGeom prst="rect">
            <a:avLst/>
          </a:prstGeom>
        </p:spPr>
        <p:txBody>
          <a:bodyPr wrap="none">
            <a:spAutoFit/>
          </a:bodyPr>
          <a:lstStyle/>
          <a:p>
            <a:r>
              <a:rPr lang="en-US" sz="2000" i="1">
                <a:solidFill>
                  <a:srgbClr val="002060"/>
                </a:solidFill>
              </a:rPr>
              <a:t>(arguing)</a:t>
            </a:r>
            <a:endParaRPr lang="en-US" sz="2000" i="1" dirty="0">
              <a:solidFill>
                <a:srgbClr val="002060"/>
              </a:solidFill>
            </a:endParaRPr>
          </a:p>
        </p:txBody>
      </p:sp>
    </p:spTree>
    <p:extLst>
      <p:ext uri="{BB962C8B-B14F-4D97-AF65-F5344CB8AC3E}">
        <p14:creationId xmlns:p14="http://schemas.microsoft.com/office/powerpoint/2010/main" val="214940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0" grpId="0"/>
      <p:bldP spid="23" grpId="0"/>
      <p:bldP spid="24" grpId="0"/>
      <p:bldP spid="25" grpId="0"/>
      <p:bldP spid="26" grpId="0" animBg="1"/>
      <p:bldP spid="27" grpId="0"/>
      <p:bldP spid="28" grpId="0"/>
      <p:bldP spid="29" grpId="0"/>
      <p:bldP spid="31" grpId="0"/>
      <p:bldP spid="33" grpId="0"/>
      <p:bldP spid="3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76" y="547012"/>
            <a:ext cx="11096024" cy="718127"/>
          </a:xfrm>
        </p:spPr>
        <p:txBody>
          <a:bodyPr>
            <a:normAutofit/>
          </a:bodyPr>
          <a:lstStyle/>
          <a:p>
            <a:r>
              <a:rPr lang="is-IS" sz="2200">
                <a:solidFill>
                  <a:srgbClr val="002060"/>
                </a:solidFill>
                <a:latin typeface="+mj-lt"/>
              </a:rPr>
              <a:t>Los </a:t>
            </a:r>
            <a:r>
              <a:rPr lang="is-IS" sz="2200" dirty="0">
                <a:solidFill>
                  <a:srgbClr val="002060"/>
                </a:solidFill>
                <a:latin typeface="+mj-lt"/>
              </a:rPr>
              <a:t>niños y niñas participan en un club </a:t>
            </a:r>
            <a:r>
              <a:rPr lang="is-IS" sz="2200">
                <a:solidFill>
                  <a:srgbClr val="002060"/>
                </a:solidFill>
                <a:latin typeface="+mj-lt"/>
              </a:rPr>
              <a:t>de películas. </a:t>
            </a:r>
            <a:r>
              <a:rPr lang="is-IS" sz="2200" dirty="0">
                <a:solidFill>
                  <a:srgbClr val="002060"/>
                </a:solidFill>
                <a:latin typeface="+mj-lt"/>
              </a:rPr>
              <a:t>¿Qué quieren hacer, y qué hacen ahora mismo</a:t>
            </a:r>
            <a:r>
              <a:rPr lang="is-IS" sz="2200">
                <a:solidFill>
                  <a:srgbClr val="002060"/>
                </a:solidFill>
                <a:latin typeface="+mj-lt"/>
              </a:rPr>
              <a:t>? Completa la frase con </a:t>
            </a:r>
            <a:r>
              <a:rPr lang="is-IS" sz="2200" dirty="0">
                <a:solidFill>
                  <a:srgbClr val="002060"/>
                </a:solidFill>
                <a:latin typeface="+mj-lt"/>
              </a:rPr>
              <a:t>‘</a:t>
            </a:r>
            <a:r>
              <a:rPr lang="is-IS" sz="2200" b="1" dirty="0">
                <a:solidFill>
                  <a:srgbClr val="002060"/>
                </a:solidFill>
                <a:latin typeface="+mj-lt"/>
              </a:rPr>
              <a:t>queremos</a:t>
            </a:r>
            <a:r>
              <a:rPr lang="is-IS" sz="2200" dirty="0">
                <a:solidFill>
                  <a:srgbClr val="002060"/>
                </a:solidFill>
                <a:latin typeface="+mj-lt"/>
              </a:rPr>
              <a:t>’ o ‘</a:t>
            </a:r>
            <a:r>
              <a:rPr lang="is-IS" sz="2200" b="1">
                <a:solidFill>
                  <a:srgbClr val="002060"/>
                </a:solidFill>
                <a:latin typeface="+mj-lt"/>
              </a:rPr>
              <a:t>estamos</a:t>
            </a:r>
            <a:r>
              <a:rPr lang="is-IS" sz="2200">
                <a:solidFill>
                  <a:srgbClr val="002060"/>
                </a:solidFill>
                <a:latin typeface="+mj-lt"/>
              </a:rPr>
              <a:t>’.</a:t>
            </a:r>
            <a:endParaRPr lang="en-GB" sz="2200" b="1" dirty="0">
              <a:solidFill>
                <a:srgbClr val="002060"/>
              </a:solidFill>
              <a:latin typeface="+mj-lt"/>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Rectangle 2"/>
          <p:cNvSpPr/>
          <p:nvPr/>
        </p:nvSpPr>
        <p:spPr>
          <a:xfrm>
            <a:off x="207817" y="1293091"/>
            <a:ext cx="9247910" cy="93518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sz="2000" dirty="0">
                <a:solidFill>
                  <a:srgbClr val="002060"/>
                </a:solidFill>
              </a:rPr>
              <a:t>1. _____________ </a:t>
            </a:r>
            <a:r>
              <a:rPr lang="en-US" sz="2000" dirty="0" err="1">
                <a:solidFill>
                  <a:srgbClr val="002060"/>
                </a:solidFill>
              </a:rPr>
              <a:t>hacer</a:t>
            </a:r>
            <a:r>
              <a:rPr lang="en-US" sz="2000" dirty="0">
                <a:solidFill>
                  <a:srgbClr val="002060"/>
                </a:solidFill>
              </a:rPr>
              <a:t> </a:t>
            </a:r>
            <a:r>
              <a:rPr lang="en-US" sz="2000" dirty="0" err="1">
                <a:solidFill>
                  <a:srgbClr val="002060"/>
                </a:solidFill>
              </a:rPr>
              <a:t>una</a:t>
            </a:r>
            <a:r>
              <a:rPr lang="en-US" sz="2000" dirty="0">
                <a:solidFill>
                  <a:srgbClr val="002060"/>
                </a:solidFill>
              </a:rPr>
              <a:t> </a:t>
            </a:r>
            <a:r>
              <a:rPr lang="en-US" sz="2000" dirty="0" err="1">
                <a:solidFill>
                  <a:srgbClr val="002060"/>
                </a:solidFill>
              </a:rPr>
              <a:t>película</a:t>
            </a:r>
            <a:r>
              <a:rPr lang="en-US" sz="2000" dirty="0">
                <a:solidFill>
                  <a:srgbClr val="002060"/>
                </a:solidFill>
              </a:rPr>
              <a:t> </a:t>
            </a:r>
            <a:r>
              <a:rPr lang="en-US" sz="2000" dirty="0" err="1">
                <a:solidFill>
                  <a:srgbClr val="002060"/>
                </a:solidFill>
              </a:rPr>
              <a:t>sobre</a:t>
            </a:r>
            <a:r>
              <a:rPr lang="en-US" sz="2000" dirty="0">
                <a:solidFill>
                  <a:srgbClr val="002060"/>
                </a:solidFill>
              </a:rPr>
              <a:t> un </a:t>
            </a:r>
            <a:r>
              <a:rPr lang="en-US" sz="2000" dirty="0" err="1">
                <a:solidFill>
                  <a:srgbClr val="002060"/>
                </a:solidFill>
              </a:rPr>
              <a:t>médico</a:t>
            </a:r>
            <a:r>
              <a:rPr lang="en-US" sz="2000" dirty="0">
                <a:solidFill>
                  <a:srgbClr val="002060"/>
                </a:solidFill>
              </a:rPr>
              <a:t> en Chile.</a:t>
            </a:r>
          </a:p>
          <a:p>
            <a:pPr>
              <a:lnSpc>
                <a:spcPct val="110000"/>
              </a:lnSpc>
            </a:pPr>
            <a:r>
              <a:rPr lang="en-US" sz="2000" dirty="0">
                <a:solidFill>
                  <a:srgbClr val="002060"/>
                </a:solidFill>
              </a:rPr>
              <a:t>    _____________ </a:t>
            </a:r>
            <a:r>
              <a:rPr lang="en-US" sz="2000" dirty="0" err="1">
                <a:solidFill>
                  <a:srgbClr val="002060"/>
                </a:solidFill>
              </a:rPr>
              <a:t>haciendo</a:t>
            </a:r>
            <a:r>
              <a:rPr lang="en-US" sz="2000" dirty="0">
                <a:solidFill>
                  <a:srgbClr val="002060"/>
                </a:solidFill>
              </a:rPr>
              <a:t> </a:t>
            </a:r>
            <a:r>
              <a:rPr lang="en-US" sz="2000" dirty="0" err="1">
                <a:solidFill>
                  <a:srgbClr val="002060"/>
                </a:solidFill>
              </a:rPr>
              <a:t>una</a:t>
            </a:r>
            <a:r>
              <a:rPr lang="en-US" sz="2000" dirty="0">
                <a:solidFill>
                  <a:srgbClr val="002060"/>
                </a:solidFill>
              </a:rPr>
              <a:t> </a:t>
            </a:r>
            <a:r>
              <a:rPr lang="en-US" sz="2000" dirty="0" err="1">
                <a:solidFill>
                  <a:srgbClr val="002060"/>
                </a:solidFill>
              </a:rPr>
              <a:t>película</a:t>
            </a:r>
            <a:r>
              <a:rPr lang="en-US" sz="2000" dirty="0">
                <a:solidFill>
                  <a:srgbClr val="002060"/>
                </a:solidFill>
              </a:rPr>
              <a:t> </a:t>
            </a:r>
            <a:r>
              <a:rPr lang="en-US" sz="2000" dirty="0" err="1">
                <a:solidFill>
                  <a:srgbClr val="002060"/>
                </a:solidFill>
              </a:rPr>
              <a:t>sobre</a:t>
            </a:r>
            <a:r>
              <a:rPr lang="en-US" sz="2000" dirty="0">
                <a:solidFill>
                  <a:srgbClr val="002060"/>
                </a:solidFill>
              </a:rPr>
              <a:t> </a:t>
            </a:r>
            <a:r>
              <a:rPr lang="en-US" sz="2000" dirty="0" err="1">
                <a:solidFill>
                  <a:srgbClr val="002060"/>
                </a:solidFill>
              </a:rPr>
              <a:t>una</a:t>
            </a:r>
            <a:r>
              <a:rPr lang="en-US" sz="2000" dirty="0">
                <a:solidFill>
                  <a:srgbClr val="002060"/>
                </a:solidFill>
              </a:rPr>
              <a:t> </a:t>
            </a:r>
            <a:r>
              <a:rPr lang="en-US" sz="2000" dirty="0" err="1">
                <a:solidFill>
                  <a:srgbClr val="002060"/>
                </a:solidFill>
              </a:rPr>
              <a:t>científica</a:t>
            </a:r>
            <a:r>
              <a:rPr lang="en-US" sz="2000" dirty="0">
                <a:solidFill>
                  <a:srgbClr val="002060"/>
                </a:solidFill>
              </a:rPr>
              <a:t> en Uruguay</a:t>
            </a:r>
            <a:r>
              <a:rPr lang="en-US" dirty="0">
                <a:solidFill>
                  <a:srgbClr val="002060"/>
                </a:solidFill>
              </a:rPr>
              <a:t>.</a:t>
            </a:r>
          </a:p>
        </p:txBody>
      </p:sp>
      <p:sp>
        <p:nvSpPr>
          <p:cNvPr id="8" name="Rectangle 7"/>
          <p:cNvSpPr/>
          <p:nvPr/>
        </p:nvSpPr>
        <p:spPr>
          <a:xfrm>
            <a:off x="198581" y="2311399"/>
            <a:ext cx="9245601" cy="93518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sz="2000" dirty="0">
                <a:solidFill>
                  <a:srgbClr val="002060"/>
                </a:solidFill>
              </a:rPr>
              <a:t>2. _____________ </a:t>
            </a:r>
            <a:r>
              <a:rPr lang="en-US" sz="2000" dirty="0" err="1">
                <a:solidFill>
                  <a:srgbClr val="002060"/>
                </a:solidFill>
              </a:rPr>
              <a:t>dirigiendo</a:t>
            </a:r>
            <a:r>
              <a:rPr lang="en-US" sz="2000" dirty="0">
                <a:solidFill>
                  <a:srgbClr val="002060"/>
                </a:solidFill>
              </a:rPr>
              <a:t> </a:t>
            </a:r>
            <a:r>
              <a:rPr lang="en-US" sz="2000" dirty="0" err="1">
                <a:solidFill>
                  <a:srgbClr val="002060"/>
                </a:solidFill>
              </a:rPr>
              <a:t>una</a:t>
            </a:r>
            <a:r>
              <a:rPr lang="en-US" sz="2000" dirty="0">
                <a:solidFill>
                  <a:srgbClr val="002060"/>
                </a:solidFill>
              </a:rPr>
              <a:t> </a:t>
            </a:r>
            <a:r>
              <a:rPr lang="en-US" sz="2000" dirty="0" err="1">
                <a:solidFill>
                  <a:srgbClr val="002060"/>
                </a:solidFill>
              </a:rPr>
              <a:t>escena</a:t>
            </a:r>
            <a:r>
              <a:rPr lang="en-US" sz="2000" dirty="0">
                <a:solidFill>
                  <a:srgbClr val="002060"/>
                </a:solidFill>
              </a:rPr>
              <a:t> </a:t>
            </a:r>
            <a:r>
              <a:rPr lang="en-US" sz="2000" dirty="0" err="1">
                <a:solidFill>
                  <a:srgbClr val="002060"/>
                </a:solidFill>
              </a:rPr>
              <a:t>dentro</a:t>
            </a:r>
            <a:r>
              <a:rPr lang="en-US" sz="2000" dirty="0">
                <a:solidFill>
                  <a:srgbClr val="002060"/>
                </a:solidFill>
              </a:rPr>
              <a:t> de </a:t>
            </a:r>
            <a:r>
              <a:rPr lang="en-US" sz="2000" dirty="0" err="1">
                <a:solidFill>
                  <a:srgbClr val="002060"/>
                </a:solidFill>
              </a:rPr>
              <a:t>una</a:t>
            </a:r>
            <a:r>
              <a:rPr lang="en-US" sz="2000" dirty="0">
                <a:solidFill>
                  <a:srgbClr val="002060"/>
                </a:solidFill>
              </a:rPr>
              <a:t> </a:t>
            </a:r>
            <a:r>
              <a:rPr lang="en-US" sz="2000" dirty="0" err="1">
                <a:solidFill>
                  <a:srgbClr val="002060"/>
                </a:solidFill>
              </a:rPr>
              <a:t>habitación</a:t>
            </a:r>
            <a:r>
              <a:rPr lang="en-US" sz="2000" dirty="0">
                <a:solidFill>
                  <a:srgbClr val="002060"/>
                </a:solidFill>
              </a:rPr>
              <a:t>.</a:t>
            </a:r>
          </a:p>
          <a:p>
            <a:pPr>
              <a:lnSpc>
                <a:spcPct val="110000"/>
              </a:lnSpc>
            </a:pPr>
            <a:r>
              <a:rPr lang="en-US" sz="2000" dirty="0">
                <a:solidFill>
                  <a:srgbClr val="002060"/>
                </a:solidFill>
              </a:rPr>
              <a:t>    _____________ </a:t>
            </a:r>
            <a:r>
              <a:rPr lang="en-US" sz="2000" dirty="0" err="1">
                <a:solidFill>
                  <a:srgbClr val="002060"/>
                </a:solidFill>
              </a:rPr>
              <a:t>dirigir</a:t>
            </a:r>
            <a:r>
              <a:rPr lang="en-US" sz="2000" dirty="0">
                <a:solidFill>
                  <a:srgbClr val="002060"/>
                </a:solidFill>
              </a:rPr>
              <a:t> </a:t>
            </a:r>
            <a:r>
              <a:rPr lang="en-US" sz="2000" dirty="0" err="1">
                <a:solidFill>
                  <a:srgbClr val="002060"/>
                </a:solidFill>
              </a:rPr>
              <a:t>una</a:t>
            </a:r>
            <a:r>
              <a:rPr lang="en-US" sz="2000" dirty="0">
                <a:solidFill>
                  <a:srgbClr val="002060"/>
                </a:solidFill>
              </a:rPr>
              <a:t> </a:t>
            </a:r>
            <a:r>
              <a:rPr lang="en-US" sz="2000" dirty="0" err="1">
                <a:solidFill>
                  <a:srgbClr val="002060"/>
                </a:solidFill>
              </a:rPr>
              <a:t>escena</a:t>
            </a:r>
            <a:r>
              <a:rPr lang="en-US" sz="2000" dirty="0">
                <a:solidFill>
                  <a:srgbClr val="002060"/>
                </a:solidFill>
              </a:rPr>
              <a:t> con un </a:t>
            </a:r>
            <a:r>
              <a:rPr lang="en-US" sz="2000" dirty="0" err="1">
                <a:solidFill>
                  <a:srgbClr val="002060"/>
                </a:solidFill>
              </a:rPr>
              <a:t>fuego</a:t>
            </a:r>
            <a:r>
              <a:rPr lang="en-US" sz="2000" dirty="0">
                <a:solidFill>
                  <a:srgbClr val="002060"/>
                </a:solidFill>
              </a:rPr>
              <a:t> en el </a:t>
            </a:r>
            <a:r>
              <a:rPr lang="en-US" sz="2000" dirty="0" err="1">
                <a:solidFill>
                  <a:srgbClr val="002060"/>
                </a:solidFill>
              </a:rPr>
              <a:t>fondo</a:t>
            </a:r>
            <a:r>
              <a:rPr lang="en-US" sz="2000" dirty="0">
                <a:solidFill>
                  <a:srgbClr val="002060"/>
                </a:solidFill>
              </a:rPr>
              <a:t> del </a:t>
            </a:r>
            <a:r>
              <a:rPr lang="en-US" sz="2000" dirty="0" err="1">
                <a:solidFill>
                  <a:srgbClr val="002060"/>
                </a:solidFill>
              </a:rPr>
              <a:t>jardín</a:t>
            </a:r>
            <a:r>
              <a:rPr lang="en-US" dirty="0">
                <a:solidFill>
                  <a:srgbClr val="002060"/>
                </a:solidFill>
              </a:rPr>
              <a:t>.</a:t>
            </a:r>
          </a:p>
        </p:txBody>
      </p:sp>
      <p:pic>
        <p:nvPicPr>
          <p:cNvPr id="9" name="Picture 8" descr="scene.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56343" y="1350819"/>
            <a:ext cx="2635657" cy="2366818"/>
          </a:xfrm>
          <a:prstGeom prst="rect">
            <a:avLst/>
          </a:prstGeom>
        </p:spPr>
      </p:pic>
      <p:sp>
        <p:nvSpPr>
          <p:cNvPr id="10" name="Rectangle 9"/>
          <p:cNvSpPr/>
          <p:nvPr/>
        </p:nvSpPr>
        <p:spPr>
          <a:xfrm>
            <a:off x="207817" y="3318163"/>
            <a:ext cx="9236365" cy="93518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sz="2000" dirty="0">
                <a:solidFill>
                  <a:srgbClr val="002060"/>
                </a:solidFill>
              </a:rPr>
              <a:t>3. _____________ </a:t>
            </a:r>
            <a:r>
              <a:rPr lang="en-US" sz="2000" dirty="0" err="1">
                <a:solidFill>
                  <a:srgbClr val="002060"/>
                </a:solidFill>
              </a:rPr>
              <a:t>discutiendo</a:t>
            </a:r>
            <a:r>
              <a:rPr lang="en-US" sz="2000" dirty="0">
                <a:solidFill>
                  <a:srgbClr val="002060"/>
                </a:solidFill>
              </a:rPr>
              <a:t> </a:t>
            </a:r>
            <a:r>
              <a:rPr lang="en-US" sz="2000" dirty="0" err="1">
                <a:solidFill>
                  <a:srgbClr val="002060"/>
                </a:solidFill>
              </a:rPr>
              <a:t>sobre</a:t>
            </a:r>
            <a:r>
              <a:rPr lang="en-US" sz="2000" dirty="0">
                <a:solidFill>
                  <a:srgbClr val="002060"/>
                </a:solidFill>
              </a:rPr>
              <a:t> </a:t>
            </a:r>
            <a:r>
              <a:rPr lang="en-US" sz="2000" dirty="0" err="1">
                <a:solidFill>
                  <a:srgbClr val="002060"/>
                </a:solidFill>
              </a:rPr>
              <a:t>quién</a:t>
            </a:r>
            <a:r>
              <a:rPr lang="en-US" sz="2000" dirty="0">
                <a:solidFill>
                  <a:srgbClr val="002060"/>
                </a:solidFill>
              </a:rPr>
              <a:t> </a:t>
            </a:r>
            <a:r>
              <a:rPr lang="en-US" sz="2000" dirty="0" err="1">
                <a:solidFill>
                  <a:srgbClr val="002060"/>
                </a:solidFill>
              </a:rPr>
              <a:t>debe</a:t>
            </a:r>
            <a:r>
              <a:rPr lang="en-US" sz="2000" dirty="0">
                <a:solidFill>
                  <a:srgbClr val="002060"/>
                </a:solidFill>
              </a:rPr>
              <a:t> </a:t>
            </a:r>
            <a:r>
              <a:rPr lang="en-US" sz="2000" dirty="0" err="1">
                <a:solidFill>
                  <a:srgbClr val="002060"/>
                </a:solidFill>
              </a:rPr>
              <a:t>ser</a:t>
            </a:r>
            <a:r>
              <a:rPr lang="en-US" sz="2000" dirty="0">
                <a:solidFill>
                  <a:srgbClr val="002060"/>
                </a:solidFill>
              </a:rPr>
              <a:t> el actor principal.</a:t>
            </a:r>
          </a:p>
          <a:p>
            <a:pPr>
              <a:lnSpc>
                <a:spcPct val="110000"/>
              </a:lnSpc>
            </a:pPr>
            <a:r>
              <a:rPr lang="en-US" sz="2000" dirty="0">
                <a:solidFill>
                  <a:srgbClr val="002060"/>
                </a:solidFill>
              </a:rPr>
              <a:t>   No  _____________ </a:t>
            </a:r>
            <a:r>
              <a:rPr lang="en-US" sz="2000" dirty="0" err="1">
                <a:solidFill>
                  <a:srgbClr val="002060"/>
                </a:solidFill>
              </a:rPr>
              <a:t>discutir</a:t>
            </a:r>
            <a:r>
              <a:rPr lang="en-US" sz="2000" dirty="0">
                <a:solidFill>
                  <a:srgbClr val="002060"/>
                </a:solidFill>
              </a:rPr>
              <a:t> </a:t>
            </a:r>
            <a:r>
              <a:rPr lang="en-US" sz="2000" dirty="0" err="1">
                <a:solidFill>
                  <a:srgbClr val="002060"/>
                </a:solidFill>
              </a:rPr>
              <a:t>sobre</a:t>
            </a:r>
            <a:r>
              <a:rPr lang="en-US" sz="2000" dirty="0">
                <a:solidFill>
                  <a:srgbClr val="002060"/>
                </a:solidFill>
              </a:rPr>
              <a:t> </a:t>
            </a:r>
            <a:r>
              <a:rPr lang="en-US" sz="2000" dirty="0" err="1">
                <a:solidFill>
                  <a:srgbClr val="002060"/>
                </a:solidFill>
              </a:rPr>
              <a:t>quién</a:t>
            </a:r>
            <a:r>
              <a:rPr lang="en-US" sz="2000" dirty="0">
                <a:solidFill>
                  <a:srgbClr val="002060"/>
                </a:solidFill>
              </a:rPr>
              <a:t> </a:t>
            </a:r>
            <a:r>
              <a:rPr lang="en-US" sz="2000" dirty="0" err="1">
                <a:solidFill>
                  <a:srgbClr val="002060"/>
                </a:solidFill>
              </a:rPr>
              <a:t>debe</a:t>
            </a:r>
            <a:r>
              <a:rPr lang="en-US" sz="2000" dirty="0">
                <a:solidFill>
                  <a:srgbClr val="002060"/>
                </a:solidFill>
              </a:rPr>
              <a:t> </a:t>
            </a:r>
            <a:r>
              <a:rPr lang="en-US" sz="2000" dirty="0" err="1">
                <a:solidFill>
                  <a:srgbClr val="002060"/>
                </a:solidFill>
              </a:rPr>
              <a:t>ser</a:t>
            </a:r>
            <a:r>
              <a:rPr lang="en-US" sz="2000" dirty="0">
                <a:solidFill>
                  <a:srgbClr val="002060"/>
                </a:solidFill>
              </a:rPr>
              <a:t> la </a:t>
            </a:r>
            <a:r>
              <a:rPr lang="en-US" sz="2000" dirty="0" err="1">
                <a:solidFill>
                  <a:srgbClr val="002060"/>
                </a:solidFill>
              </a:rPr>
              <a:t>actriz</a:t>
            </a:r>
            <a:r>
              <a:rPr lang="en-US" sz="2000" dirty="0">
                <a:solidFill>
                  <a:srgbClr val="002060"/>
                </a:solidFill>
              </a:rPr>
              <a:t> principal.</a:t>
            </a:r>
          </a:p>
        </p:txBody>
      </p:sp>
      <p:sp>
        <p:nvSpPr>
          <p:cNvPr id="11" name="Rectangle 10"/>
          <p:cNvSpPr/>
          <p:nvPr/>
        </p:nvSpPr>
        <p:spPr>
          <a:xfrm>
            <a:off x="200891" y="4345708"/>
            <a:ext cx="9231745" cy="93518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sz="2000" dirty="0">
                <a:solidFill>
                  <a:srgbClr val="002060"/>
                </a:solidFill>
              </a:rPr>
              <a:t>4. ¡_____________ </a:t>
            </a:r>
            <a:r>
              <a:rPr lang="en-US" sz="2000" dirty="0" err="1">
                <a:solidFill>
                  <a:srgbClr val="002060"/>
                </a:solidFill>
              </a:rPr>
              <a:t>conducir</a:t>
            </a:r>
            <a:r>
              <a:rPr lang="en-US" sz="2000" dirty="0">
                <a:solidFill>
                  <a:srgbClr val="002060"/>
                </a:solidFill>
              </a:rPr>
              <a:t> un </a:t>
            </a:r>
            <a:r>
              <a:rPr lang="en-US" sz="2000" dirty="0" err="1">
                <a:solidFill>
                  <a:srgbClr val="002060"/>
                </a:solidFill>
              </a:rPr>
              <a:t>coche</a:t>
            </a:r>
            <a:r>
              <a:rPr lang="en-US" sz="2000" dirty="0">
                <a:solidFill>
                  <a:srgbClr val="002060"/>
                </a:solidFill>
              </a:rPr>
              <a:t> </a:t>
            </a:r>
            <a:r>
              <a:rPr lang="en-US" sz="2000" dirty="0" err="1">
                <a:solidFill>
                  <a:srgbClr val="002060"/>
                </a:solidFill>
              </a:rPr>
              <a:t>rápido</a:t>
            </a:r>
            <a:r>
              <a:rPr lang="en-US" sz="2000" dirty="0">
                <a:solidFill>
                  <a:srgbClr val="002060"/>
                </a:solidFill>
              </a:rPr>
              <a:t> </a:t>
            </a:r>
            <a:r>
              <a:rPr lang="en-US" sz="2000" dirty="0" err="1">
                <a:solidFill>
                  <a:srgbClr val="002060"/>
                </a:solidFill>
              </a:rPr>
              <a:t>como</a:t>
            </a:r>
            <a:r>
              <a:rPr lang="en-US" sz="2000" dirty="0">
                <a:solidFill>
                  <a:srgbClr val="002060"/>
                </a:solidFill>
              </a:rPr>
              <a:t> un Ferrari!</a:t>
            </a:r>
          </a:p>
          <a:p>
            <a:pPr>
              <a:lnSpc>
                <a:spcPct val="110000"/>
              </a:lnSpc>
            </a:pPr>
            <a:r>
              <a:rPr lang="en-US" sz="2000" dirty="0">
                <a:solidFill>
                  <a:srgbClr val="002060"/>
                </a:solidFill>
              </a:rPr>
              <a:t>    _____________ </a:t>
            </a:r>
            <a:r>
              <a:rPr lang="en-US" sz="2000" dirty="0" err="1">
                <a:solidFill>
                  <a:srgbClr val="002060"/>
                </a:solidFill>
              </a:rPr>
              <a:t>conduciendo</a:t>
            </a:r>
            <a:r>
              <a:rPr lang="en-US" sz="2000" dirty="0">
                <a:solidFill>
                  <a:srgbClr val="002060"/>
                </a:solidFill>
              </a:rPr>
              <a:t> </a:t>
            </a:r>
            <a:r>
              <a:rPr lang="en-US" sz="2000" dirty="0" err="1">
                <a:solidFill>
                  <a:srgbClr val="002060"/>
                </a:solidFill>
              </a:rPr>
              <a:t>despacio</a:t>
            </a:r>
            <a:r>
              <a:rPr lang="en-US" sz="2000" dirty="0">
                <a:solidFill>
                  <a:srgbClr val="002060"/>
                </a:solidFill>
              </a:rPr>
              <a:t> con un </a:t>
            </a:r>
            <a:r>
              <a:rPr lang="en-US" sz="2000" dirty="0" err="1">
                <a:solidFill>
                  <a:srgbClr val="002060"/>
                </a:solidFill>
              </a:rPr>
              <a:t>coche</a:t>
            </a:r>
            <a:r>
              <a:rPr lang="en-US" sz="2000" dirty="0">
                <a:solidFill>
                  <a:srgbClr val="002060"/>
                </a:solidFill>
              </a:rPr>
              <a:t> SEAT.</a:t>
            </a:r>
          </a:p>
        </p:txBody>
      </p:sp>
      <p:sp>
        <p:nvSpPr>
          <p:cNvPr id="12" name="Rectangle 11"/>
          <p:cNvSpPr/>
          <p:nvPr/>
        </p:nvSpPr>
        <p:spPr>
          <a:xfrm>
            <a:off x="200891" y="5373254"/>
            <a:ext cx="9266382" cy="93518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sz="2000" dirty="0">
                <a:solidFill>
                  <a:srgbClr val="002060"/>
                </a:solidFill>
              </a:rPr>
              <a:t>5. _____________ </a:t>
            </a:r>
            <a:r>
              <a:rPr lang="en-US" sz="2000" dirty="0" err="1">
                <a:solidFill>
                  <a:srgbClr val="002060"/>
                </a:solidFill>
              </a:rPr>
              <a:t>decidiendo</a:t>
            </a:r>
            <a:r>
              <a:rPr lang="en-US" sz="2000" dirty="0">
                <a:solidFill>
                  <a:srgbClr val="002060"/>
                </a:solidFill>
              </a:rPr>
              <a:t> </a:t>
            </a:r>
            <a:r>
              <a:rPr lang="en-US" sz="2000" dirty="0" err="1">
                <a:solidFill>
                  <a:srgbClr val="002060"/>
                </a:solidFill>
              </a:rPr>
              <a:t>si</a:t>
            </a:r>
            <a:r>
              <a:rPr lang="en-US" sz="2000" dirty="0">
                <a:solidFill>
                  <a:srgbClr val="002060"/>
                </a:solidFill>
              </a:rPr>
              <a:t> </a:t>
            </a:r>
            <a:r>
              <a:rPr lang="en-US" sz="2000" dirty="0" err="1">
                <a:solidFill>
                  <a:srgbClr val="002060"/>
                </a:solidFill>
              </a:rPr>
              <a:t>queremos</a:t>
            </a:r>
            <a:r>
              <a:rPr lang="en-US" sz="2000" dirty="0">
                <a:solidFill>
                  <a:srgbClr val="002060"/>
                </a:solidFill>
              </a:rPr>
              <a:t> un </a:t>
            </a:r>
            <a:r>
              <a:rPr lang="en-US" sz="2000" dirty="0" err="1">
                <a:solidFill>
                  <a:srgbClr val="002060"/>
                </a:solidFill>
              </a:rPr>
              <a:t>personaje</a:t>
            </a:r>
            <a:r>
              <a:rPr lang="en-US" sz="2000" dirty="0">
                <a:solidFill>
                  <a:srgbClr val="002060"/>
                </a:solidFill>
              </a:rPr>
              <a:t> </a:t>
            </a:r>
            <a:r>
              <a:rPr lang="en-US" sz="2000" dirty="0" err="1">
                <a:solidFill>
                  <a:srgbClr val="002060"/>
                </a:solidFill>
              </a:rPr>
              <a:t>ruso</a:t>
            </a:r>
            <a:r>
              <a:rPr lang="en-US" sz="2000" dirty="0">
                <a:solidFill>
                  <a:srgbClr val="002060"/>
                </a:solidFill>
              </a:rPr>
              <a:t> en la </a:t>
            </a:r>
            <a:r>
              <a:rPr lang="en-US" sz="2000" dirty="0" err="1">
                <a:solidFill>
                  <a:srgbClr val="002060"/>
                </a:solidFill>
              </a:rPr>
              <a:t>película</a:t>
            </a:r>
            <a:r>
              <a:rPr lang="en-US" sz="2000" dirty="0">
                <a:solidFill>
                  <a:srgbClr val="002060"/>
                </a:solidFill>
              </a:rPr>
              <a:t>.</a:t>
            </a:r>
          </a:p>
          <a:p>
            <a:pPr>
              <a:lnSpc>
                <a:spcPct val="110000"/>
              </a:lnSpc>
            </a:pPr>
            <a:r>
              <a:rPr lang="en-US" sz="2000" dirty="0">
                <a:solidFill>
                  <a:srgbClr val="002060"/>
                </a:solidFill>
              </a:rPr>
              <a:t>    _____________ </a:t>
            </a:r>
            <a:r>
              <a:rPr lang="en-US" sz="2000" dirty="0" err="1">
                <a:solidFill>
                  <a:srgbClr val="002060"/>
                </a:solidFill>
              </a:rPr>
              <a:t>decidir</a:t>
            </a:r>
            <a:r>
              <a:rPr lang="en-US" sz="2000" dirty="0">
                <a:solidFill>
                  <a:srgbClr val="002060"/>
                </a:solidFill>
              </a:rPr>
              <a:t> </a:t>
            </a:r>
            <a:r>
              <a:rPr lang="en-US" sz="2000" dirty="0" err="1">
                <a:solidFill>
                  <a:srgbClr val="002060"/>
                </a:solidFill>
              </a:rPr>
              <a:t>si</a:t>
            </a:r>
            <a:r>
              <a:rPr lang="en-US" sz="2000" dirty="0">
                <a:solidFill>
                  <a:srgbClr val="002060"/>
                </a:solidFill>
              </a:rPr>
              <a:t> </a:t>
            </a:r>
            <a:r>
              <a:rPr lang="en-US" sz="2000" dirty="0" err="1">
                <a:solidFill>
                  <a:srgbClr val="002060"/>
                </a:solidFill>
              </a:rPr>
              <a:t>tenemos</a:t>
            </a:r>
            <a:r>
              <a:rPr lang="en-US" sz="2000" dirty="0">
                <a:solidFill>
                  <a:srgbClr val="002060"/>
                </a:solidFill>
              </a:rPr>
              <a:t> un </a:t>
            </a:r>
            <a:r>
              <a:rPr lang="en-US" sz="2000" dirty="0" err="1">
                <a:solidFill>
                  <a:srgbClr val="002060"/>
                </a:solidFill>
              </a:rPr>
              <a:t>personaje</a:t>
            </a:r>
            <a:r>
              <a:rPr lang="en-US" sz="2000" dirty="0">
                <a:solidFill>
                  <a:srgbClr val="002060"/>
                </a:solidFill>
              </a:rPr>
              <a:t> </a:t>
            </a:r>
            <a:r>
              <a:rPr lang="en-US" sz="2000" dirty="0" err="1">
                <a:solidFill>
                  <a:srgbClr val="002060"/>
                </a:solidFill>
              </a:rPr>
              <a:t>francés</a:t>
            </a:r>
            <a:r>
              <a:rPr lang="en-US" sz="2000" dirty="0">
                <a:solidFill>
                  <a:srgbClr val="002060"/>
                </a:solidFill>
              </a:rPr>
              <a:t> en la </a:t>
            </a:r>
            <a:r>
              <a:rPr lang="en-US" sz="2000" dirty="0" err="1">
                <a:solidFill>
                  <a:srgbClr val="002060"/>
                </a:solidFill>
              </a:rPr>
              <a:t>película</a:t>
            </a:r>
            <a:r>
              <a:rPr lang="en-US" sz="2000" dirty="0">
                <a:solidFill>
                  <a:srgbClr val="002060"/>
                </a:solidFill>
              </a:rPr>
              <a:t>.</a:t>
            </a:r>
          </a:p>
        </p:txBody>
      </p:sp>
      <p:pic>
        <p:nvPicPr>
          <p:cNvPr id="13" name="Picture 12" descr="cclapper board.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59637" y="3886199"/>
            <a:ext cx="2436091" cy="2253385"/>
          </a:xfrm>
          <a:prstGeom prst="rect">
            <a:avLst/>
          </a:prstGeom>
        </p:spPr>
      </p:pic>
      <p:sp>
        <p:nvSpPr>
          <p:cNvPr id="6" name="TextBox 5"/>
          <p:cNvSpPr txBox="1"/>
          <p:nvPr/>
        </p:nvSpPr>
        <p:spPr>
          <a:xfrm>
            <a:off x="508000" y="1373909"/>
            <a:ext cx="1593273" cy="400110"/>
          </a:xfrm>
          <a:prstGeom prst="rect">
            <a:avLst/>
          </a:prstGeom>
          <a:noFill/>
        </p:spPr>
        <p:txBody>
          <a:bodyPr wrap="square" rtlCol="0">
            <a:spAutoFit/>
          </a:bodyPr>
          <a:lstStyle/>
          <a:p>
            <a:pPr algn="l"/>
            <a:r>
              <a:rPr lang="en-US" sz="2000" b="1" dirty="0" err="1">
                <a:solidFill>
                  <a:srgbClr val="FF6600"/>
                </a:solidFill>
              </a:rPr>
              <a:t>Queremos</a:t>
            </a:r>
            <a:endParaRPr lang="en-US" sz="2000" b="1" dirty="0">
              <a:solidFill>
                <a:srgbClr val="FF6600"/>
              </a:solidFill>
            </a:endParaRPr>
          </a:p>
        </p:txBody>
      </p:sp>
      <p:sp>
        <p:nvSpPr>
          <p:cNvPr id="14" name="TextBox 13"/>
          <p:cNvSpPr txBox="1"/>
          <p:nvPr/>
        </p:nvSpPr>
        <p:spPr>
          <a:xfrm>
            <a:off x="565727" y="2378363"/>
            <a:ext cx="1512455" cy="400110"/>
          </a:xfrm>
          <a:prstGeom prst="rect">
            <a:avLst/>
          </a:prstGeom>
          <a:noFill/>
        </p:spPr>
        <p:txBody>
          <a:bodyPr wrap="square" rtlCol="0">
            <a:spAutoFit/>
          </a:bodyPr>
          <a:lstStyle/>
          <a:p>
            <a:pPr algn="l"/>
            <a:r>
              <a:rPr lang="en-US" sz="2000" b="1" dirty="0" err="1">
                <a:solidFill>
                  <a:srgbClr val="FF6600"/>
                </a:solidFill>
              </a:rPr>
              <a:t>Estamos</a:t>
            </a:r>
            <a:endParaRPr lang="en-US" sz="2000" b="1" dirty="0">
              <a:solidFill>
                <a:srgbClr val="FF6600"/>
              </a:solidFill>
            </a:endParaRPr>
          </a:p>
        </p:txBody>
      </p:sp>
      <p:sp>
        <p:nvSpPr>
          <p:cNvPr id="15" name="TextBox 14"/>
          <p:cNvSpPr txBox="1"/>
          <p:nvPr/>
        </p:nvSpPr>
        <p:spPr>
          <a:xfrm>
            <a:off x="565727" y="2715277"/>
            <a:ext cx="1593273" cy="400110"/>
          </a:xfrm>
          <a:prstGeom prst="rect">
            <a:avLst/>
          </a:prstGeom>
          <a:noFill/>
        </p:spPr>
        <p:txBody>
          <a:bodyPr wrap="square" rtlCol="0">
            <a:spAutoFit/>
          </a:bodyPr>
          <a:lstStyle/>
          <a:p>
            <a:pPr algn="l"/>
            <a:r>
              <a:rPr lang="en-US" sz="2000" b="1" dirty="0" err="1">
                <a:solidFill>
                  <a:srgbClr val="FF6600"/>
                </a:solidFill>
              </a:rPr>
              <a:t>Queremos</a:t>
            </a:r>
            <a:endParaRPr lang="en-US" sz="2000" b="1" dirty="0">
              <a:solidFill>
                <a:srgbClr val="FF6600"/>
              </a:solidFill>
            </a:endParaRPr>
          </a:p>
        </p:txBody>
      </p:sp>
      <p:sp>
        <p:nvSpPr>
          <p:cNvPr id="16" name="TextBox 15"/>
          <p:cNvSpPr txBox="1"/>
          <p:nvPr/>
        </p:nvSpPr>
        <p:spPr>
          <a:xfrm>
            <a:off x="1144322" y="3736108"/>
            <a:ext cx="1593273" cy="400110"/>
          </a:xfrm>
          <a:prstGeom prst="rect">
            <a:avLst/>
          </a:prstGeom>
          <a:noFill/>
        </p:spPr>
        <p:txBody>
          <a:bodyPr wrap="square" rtlCol="0">
            <a:spAutoFit/>
          </a:bodyPr>
          <a:lstStyle/>
          <a:p>
            <a:pPr algn="l"/>
            <a:r>
              <a:rPr lang="en-US" sz="2000" b="1" dirty="0" err="1">
                <a:solidFill>
                  <a:srgbClr val="FF6600"/>
                </a:solidFill>
              </a:rPr>
              <a:t>queremos</a:t>
            </a:r>
            <a:endParaRPr lang="en-US" sz="2000" b="1" dirty="0">
              <a:solidFill>
                <a:srgbClr val="FF6600"/>
              </a:solidFill>
            </a:endParaRPr>
          </a:p>
        </p:txBody>
      </p:sp>
      <p:sp>
        <p:nvSpPr>
          <p:cNvPr id="17" name="TextBox 16"/>
          <p:cNvSpPr txBox="1"/>
          <p:nvPr/>
        </p:nvSpPr>
        <p:spPr>
          <a:xfrm>
            <a:off x="649683" y="4429872"/>
            <a:ext cx="1593273" cy="400110"/>
          </a:xfrm>
          <a:prstGeom prst="rect">
            <a:avLst/>
          </a:prstGeom>
          <a:noFill/>
        </p:spPr>
        <p:txBody>
          <a:bodyPr wrap="square" rtlCol="0">
            <a:spAutoFit/>
          </a:bodyPr>
          <a:lstStyle/>
          <a:p>
            <a:pPr algn="l"/>
            <a:r>
              <a:rPr lang="en-US" sz="2000" b="1" dirty="0" err="1">
                <a:solidFill>
                  <a:srgbClr val="FF6600"/>
                </a:solidFill>
              </a:rPr>
              <a:t>Queremos</a:t>
            </a:r>
            <a:endParaRPr lang="en-US" sz="2000" b="1" dirty="0">
              <a:solidFill>
                <a:srgbClr val="FF6600"/>
              </a:solidFill>
            </a:endParaRPr>
          </a:p>
        </p:txBody>
      </p:sp>
      <p:sp>
        <p:nvSpPr>
          <p:cNvPr id="18" name="TextBox 17"/>
          <p:cNvSpPr txBox="1"/>
          <p:nvPr/>
        </p:nvSpPr>
        <p:spPr>
          <a:xfrm>
            <a:off x="538019" y="5779654"/>
            <a:ext cx="1593273" cy="400110"/>
          </a:xfrm>
          <a:prstGeom prst="rect">
            <a:avLst/>
          </a:prstGeom>
          <a:noFill/>
        </p:spPr>
        <p:txBody>
          <a:bodyPr wrap="square" rtlCol="0">
            <a:spAutoFit/>
          </a:bodyPr>
          <a:lstStyle/>
          <a:p>
            <a:pPr algn="l"/>
            <a:r>
              <a:rPr lang="en-US" sz="2000" b="1" dirty="0" err="1">
                <a:solidFill>
                  <a:srgbClr val="FF6600"/>
                </a:solidFill>
              </a:rPr>
              <a:t>Queremos</a:t>
            </a:r>
            <a:endParaRPr lang="en-US" sz="2000" b="1" dirty="0">
              <a:solidFill>
                <a:srgbClr val="FF6600"/>
              </a:solidFill>
            </a:endParaRPr>
          </a:p>
        </p:txBody>
      </p:sp>
      <p:sp>
        <p:nvSpPr>
          <p:cNvPr id="19" name="TextBox 18"/>
          <p:cNvSpPr txBox="1"/>
          <p:nvPr/>
        </p:nvSpPr>
        <p:spPr>
          <a:xfrm>
            <a:off x="537443" y="1694350"/>
            <a:ext cx="1512455" cy="400110"/>
          </a:xfrm>
          <a:prstGeom prst="rect">
            <a:avLst/>
          </a:prstGeom>
          <a:noFill/>
        </p:spPr>
        <p:txBody>
          <a:bodyPr wrap="square" rtlCol="0">
            <a:spAutoFit/>
          </a:bodyPr>
          <a:lstStyle/>
          <a:p>
            <a:pPr algn="l"/>
            <a:r>
              <a:rPr lang="en-US" sz="2000" b="1" dirty="0" err="1">
                <a:solidFill>
                  <a:srgbClr val="FF6600"/>
                </a:solidFill>
              </a:rPr>
              <a:t>Estamos</a:t>
            </a:r>
            <a:endParaRPr lang="en-US" sz="2000" b="1" dirty="0">
              <a:solidFill>
                <a:srgbClr val="FF6600"/>
              </a:solidFill>
            </a:endParaRPr>
          </a:p>
        </p:txBody>
      </p:sp>
      <p:sp>
        <p:nvSpPr>
          <p:cNvPr id="20" name="TextBox 19"/>
          <p:cNvSpPr txBox="1"/>
          <p:nvPr/>
        </p:nvSpPr>
        <p:spPr>
          <a:xfrm>
            <a:off x="730501" y="3406425"/>
            <a:ext cx="1512455" cy="400110"/>
          </a:xfrm>
          <a:prstGeom prst="rect">
            <a:avLst/>
          </a:prstGeom>
          <a:noFill/>
        </p:spPr>
        <p:txBody>
          <a:bodyPr wrap="square" rtlCol="0">
            <a:spAutoFit/>
          </a:bodyPr>
          <a:lstStyle/>
          <a:p>
            <a:pPr algn="l"/>
            <a:r>
              <a:rPr lang="en-US" sz="2000" b="1" dirty="0" err="1">
                <a:solidFill>
                  <a:srgbClr val="FF6600"/>
                </a:solidFill>
              </a:rPr>
              <a:t>Estamos</a:t>
            </a:r>
            <a:endParaRPr lang="en-US" sz="2000" b="1" dirty="0">
              <a:solidFill>
                <a:srgbClr val="FF6600"/>
              </a:solidFill>
            </a:endParaRPr>
          </a:p>
        </p:txBody>
      </p:sp>
      <p:sp>
        <p:nvSpPr>
          <p:cNvPr id="21" name="TextBox 20"/>
          <p:cNvSpPr txBox="1"/>
          <p:nvPr/>
        </p:nvSpPr>
        <p:spPr>
          <a:xfrm>
            <a:off x="652482" y="4746467"/>
            <a:ext cx="1512455" cy="400110"/>
          </a:xfrm>
          <a:prstGeom prst="rect">
            <a:avLst/>
          </a:prstGeom>
          <a:noFill/>
        </p:spPr>
        <p:txBody>
          <a:bodyPr wrap="square" rtlCol="0">
            <a:spAutoFit/>
          </a:bodyPr>
          <a:lstStyle/>
          <a:p>
            <a:pPr algn="l"/>
            <a:r>
              <a:rPr lang="en-US" sz="2000" b="1" dirty="0" err="1">
                <a:solidFill>
                  <a:srgbClr val="FF6600"/>
                </a:solidFill>
              </a:rPr>
              <a:t>Estamos</a:t>
            </a:r>
            <a:endParaRPr lang="en-US" sz="2000" b="1" dirty="0">
              <a:solidFill>
                <a:srgbClr val="FF6600"/>
              </a:solidFill>
            </a:endParaRPr>
          </a:p>
        </p:txBody>
      </p:sp>
      <p:sp>
        <p:nvSpPr>
          <p:cNvPr id="22" name="TextBox 21"/>
          <p:cNvSpPr txBox="1"/>
          <p:nvPr/>
        </p:nvSpPr>
        <p:spPr>
          <a:xfrm>
            <a:off x="578427" y="5440735"/>
            <a:ext cx="1512455" cy="400110"/>
          </a:xfrm>
          <a:prstGeom prst="rect">
            <a:avLst/>
          </a:prstGeom>
          <a:noFill/>
        </p:spPr>
        <p:txBody>
          <a:bodyPr wrap="square" rtlCol="0">
            <a:spAutoFit/>
          </a:bodyPr>
          <a:lstStyle/>
          <a:p>
            <a:pPr algn="l"/>
            <a:r>
              <a:rPr lang="en-US" sz="2000" b="1" dirty="0" err="1">
                <a:solidFill>
                  <a:srgbClr val="FF6600"/>
                </a:solidFill>
              </a:rPr>
              <a:t>Estamos</a:t>
            </a:r>
            <a:endParaRPr lang="en-US" sz="2000" b="1" dirty="0">
              <a:solidFill>
                <a:srgbClr val="FF6600"/>
              </a:solidFill>
            </a:endParaRPr>
          </a:p>
        </p:txBody>
      </p:sp>
      <p:sp>
        <p:nvSpPr>
          <p:cNvPr id="23" name="Oval Callout 22"/>
          <p:cNvSpPr/>
          <p:nvPr/>
        </p:nvSpPr>
        <p:spPr>
          <a:xfrm>
            <a:off x="6180938" y="2022763"/>
            <a:ext cx="5280561" cy="2609274"/>
          </a:xfrm>
          <a:prstGeom prst="wedgeEllipseCallout">
            <a:avLst>
              <a:gd name="adj1" fmla="val -20380"/>
              <a:gd name="adj2" fmla="val 58088"/>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2060"/>
                </a:solidFill>
              </a:rPr>
              <a:t>SEAT is a car-making company founded in Spain in 1950 with its headquarters in Martorell, near Barcelona. Many of its cars are named after places in Spain (Ibiza, León, Toledo models, for example).</a:t>
            </a:r>
          </a:p>
        </p:txBody>
      </p:sp>
      <p:pic>
        <p:nvPicPr>
          <p:cNvPr id="1026" name="Picture 2" descr="logo seat png - Clip Art Library">
            <a:extLst>
              <a:ext uri="{FF2B5EF4-FFF2-40B4-BE49-F238E27FC236}">
                <a16:creationId xmlns:a16="http://schemas.microsoft.com/office/drawing/2014/main" id="{84E0DCDC-08B1-2D44-8126-CEAB6832AA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02729" y="2875311"/>
            <a:ext cx="910443" cy="9104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5376" y="132004"/>
            <a:ext cx="6096000" cy="769441"/>
          </a:xfrm>
          <a:prstGeom prst="rect">
            <a:avLst/>
          </a:prstGeom>
        </p:spPr>
        <p:txBody>
          <a:bodyPr>
            <a:spAutoFit/>
          </a:bodyPr>
          <a:lstStyle/>
          <a:p>
            <a:r>
              <a:rPr lang="en-GB" sz="2200" b="1">
                <a:solidFill>
                  <a:srgbClr val="002060"/>
                </a:solidFill>
                <a:latin typeface="+mj-lt"/>
              </a:rPr>
              <a:t>¡Luces! </a:t>
            </a:r>
            <a:r>
              <a:rPr lang="is-IS" sz="2200" b="1">
                <a:solidFill>
                  <a:srgbClr val="002060"/>
                </a:solidFill>
                <a:latin typeface="+mj-lt"/>
              </a:rPr>
              <a:t>…¡Cámara! y... ¡Acción!</a:t>
            </a:r>
            <a:br>
              <a:rPr lang="is-IS" sz="2200" b="1">
                <a:solidFill>
                  <a:srgbClr val="002060"/>
                </a:solidFill>
                <a:latin typeface="+mj-lt"/>
              </a:rPr>
            </a:br>
            <a:endParaRPr lang="en-GB" sz="2200">
              <a:latin typeface="+mj-lt"/>
            </a:endParaRPr>
          </a:p>
        </p:txBody>
      </p:sp>
    </p:spTree>
    <p:extLst>
      <p:ext uri="{BB962C8B-B14F-4D97-AF65-F5344CB8AC3E}">
        <p14:creationId xmlns:p14="http://schemas.microsoft.com/office/powerpoint/2010/main" val="133310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P spid="18" grpId="0"/>
      <p:bldP spid="19" grpId="0"/>
      <p:bldP spid="20" grpId="0"/>
      <p:bldP spid="21" grpId="0"/>
      <p:bldP spid="22"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8" name="Table 7"/>
          <p:cNvGraphicFramePr>
            <a:graphicFrameLocks noGrp="1"/>
          </p:cNvGraphicFramePr>
          <p:nvPr>
            <p:extLst>
              <p:ext uri="{D42A27DB-BD31-4B8C-83A1-F6EECF244321}">
                <p14:modId xmlns:p14="http://schemas.microsoft.com/office/powerpoint/2010/main" val="2624002887"/>
              </p:ext>
            </p:extLst>
          </p:nvPr>
        </p:nvGraphicFramePr>
        <p:xfrm>
          <a:off x="704742" y="922866"/>
          <a:ext cx="8939782" cy="5341698"/>
        </p:xfrm>
        <a:graphic>
          <a:graphicData uri="http://schemas.openxmlformats.org/drawingml/2006/table">
            <a:tbl>
              <a:tblPr firstRow="1" bandRow="1">
                <a:tableStyleId>{5DA37D80-6434-44D0-A028-1B22A696006F}</a:tableStyleId>
              </a:tblPr>
              <a:tblGrid>
                <a:gridCol w="558548">
                  <a:extLst>
                    <a:ext uri="{9D8B030D-6E8A-4147-A177-3AD203B41FA5}">
                      <a16:colId xmlns:a16="http://schemas.microsoft.com/office/drawing/2014/main" val="20000"/>
                    </a:ext>
                  </a:extLst>
                </a:gridCol>
                <a:gridCol w="3486510">
                  <a:extLst>
                    <a:ext uri="{9D8B030D-6E8A-4147-A177-3AD203B41FA5}">
                      <a16:colId xmlns:a16="http://schemas.microsoft.com/office/drawing/2014/main" val="20001"/>
                    </a:ext>
                  </a:extLst>
                </a:gridCol>
                <a:gridCol w="4894724">
                  <a:extLst>
                    <a:ext uri="{9D8B030D-6E8A-4147-A177-3AD203B41FA5}">
                      <a16:colId xmlns:a16="http://schemas.microsoft.com/office/drawing/2014/main" val="20002"/>
                    </a:ext>
                  </a:extLst>
                </a:gridCol>
              </a:tblGrid>
              <a:tr h="593522">
                <a:tc>
                  <a:txBody>
                    <a:bodyPr/>
                    <a:lstStyle/>
                    <a:p>
                      <a:endParaRPr lang="en-US" dirty="0"/>
                    </a:p>
                  </a:txBody>
                  <a:tcPr/>
                </a:tc>
                <a:tc>
                  <a:txBody>
                    <a:bodyPr/>
                    <a:lstStyle/>
                    <a:p>
                      <a:pPr algn="l"/>
                      <a:r>
                        <a:rPr lang="en-US" sz="2000" dirty="0">
                          <a:solidFill>
                            <a:srgbClr val="002060"/>
                          </a:solidFill>
                        </a:rPr>
                        <a:t>¿’</a:t>
                      </a:r>
                      <a:r>
                        <a:rPr lang="en-US" sz="2000" dirty="0" err="1">
                          <a:solidFill>
                            <a:srgbClr val="002060"/>
                          </a:solidFill>
                        </a:rPr>
                        <a:t>Queremos</a:t>
                      </a:r>
                      <a:r>
                        <a:rPr lang="en-US" sz="2000" dirty="0">
                          <a:solidFill>
                            <a:srgbClr val="002060"/>
                          </a:solidFill>
                        </a:rPr>
                        <a:t>’ o ‘</a:t>
                      </a:r>
                      <a:r>
                        <a:rPr lang="en-US" sz="2000" dirty="0" err="1">
                          <a:solidFill>
                            <a:srgbClr val="002060"/>
                          </a:solidFill>
                        </a:rPr>
                        <a:t>estamos</a:t>
                      </a:r>
                      <a:r>
                        <a:rPr lang="en-US" sz="2000" dirty="0">
                          <a:solidFill>
                            <a:srgbClr val="002060"/>
                          </a:solidFill>
                        </a:rPr>
                        <a:t>’?</a:t>
                      </a:r>
                    </a:p>
                  </a:txBody>
                  <a:tcPr anchor="ctr"/>
                </a:tc>
                <a:tc>
                  <a:txBody>
                    <a:bodyPr/>
                    <a:lstStyle/>
                    <a:p>
                      <a:pPr algn="ctr"/>
                      <a:r>
                        <a:rPr lang="en-US" sz="2000">
                          <a:solidFill>
                            <a:srgbClr val="002060"/>
                          </a:solidFill>
                        </a:rPr>
                        <a:t>queremos/estamos + primera palabra</a:t>
                      </a:r>
                      <a:endParaRPr lang="en-US" sz="2000" dirty="0">
                        <a:solidFill>
                          <a:srgbClr val="002060"/>
                        </a:solidFill>
                      </a:endParaRPr>
                    </a:p>
                  </a:txBody>
                  <a:tcPr anchor="ctr"/>
                </a:tc>
                <a:extLst>
                  <a:ext uri="{0D108BD9-81ED-4DB2-BD59-A6C34878D82A}">
                    <a16:rowId xmlns:a16="http://schemas.microsoft.com/office/drawing/2014/main" val="10000"/>
                  </a:ext>
                </a:extLst>
              </a:tr>
              <a:tr h="593522">
                <a:tc>
                  <a:txBody>
                    <a:bodyPr/>
                    <a:lstStyle/>
                    <a:p>
                      <a:endParaRPr lang="en-US"/>
                    </a:p>
                  </a:txBody>
                  <a:tcPr/>
                </a:tc>
                <a:tc>
                  <a:txBody>
                    <a:bodyPr/>
                    <a:lstStyle/>
                    <a:p>
                      <a:endParaRPr lang="en-US" sz="2000" dirty="0">
                        <a:solidFill>
                          <a:schemeClr val="accent5">
                            <a:lumMod val="50000"/>
                          </a:schemeClr>
                        </a:solidFill>
                      </a:endParaRPr>
                    </a:p>
                  </a:txBody>
                  <a:tcPr/>
                </a:tc>
                <a:tc>
                  <a:txBody>
                    <a:bodyPr/>
                    <a:lstStyle/>
                    <a:p>
                      <a:endParaRPr lang="en-US" sz="2000" dirty="0">
                        <a:solidFill>
                          <a:schemeClr val="accent5">
                            <a:lumMod val="50000"/>
                          </a:schemeClr>
                        </a:solidFill>
                      </a:endParaRPr>
                    </a:p>
                  </a:txBody>
                  <a:tcPr/>
                </a:tc>
                <a:extLst>
                  <a:ext uri="{0D108BD9-81ED-4DB2-BD59-A6C34878D82A}">
                    <a16:rowId xmlns:a16="http://schemas.microsoft.com/office/drawing/2014/main" val="10001"/>
                  </a:ext>
                </a:extLst>
              </a:tr>
              <a:tr h="593522">
                <a:tc>
                  <a:txBody>
                    <a:bodyPr/>
                    <a:lstStyle/>
                    <a:p>
                      <a:endParaRPr lang="en-US"/>
                    </a:p>
                  </a:txBody>
                  <a:tcPr/>
                </a:tc>
                <a:tc>
                  <a:txBody>
                    <a:bodyPr/>
                    <a:lstStyle/>
                    <a:p>
                      <a:endParaRPr lang="en-US" sz="2000" dirty="0">
                        <a:solidFill>
                          <a:schemeClr val="accent5">
                            <a:lumMod val="50000"/>
                          </a:schemeClr>
                        </a:solidFill>
                      </a:endParaRPr>
                    </a:p>
                  </a:txBody>
                  <a:tcPr/>
                </a:tc>
                <a:tc>
                  <a:txBody>
                    <a:bodyPr/>
                    <a:lstStyle/>
                    <a:p>
                      <a:endParaRPr lang="en-US" sz="2000" dirty="0">
                        <a:solidFill>
                          <a:schemeClr val="accent5">
                            <a:lumMod val="50000"/>
                          </a:schemeClr>
                        </a:solidFill>
                      </a:endParaRPr>
                    </a:p>
                  </a:txBody>
                  <a:tcPr/>
                </a:tc>
                <a:extLst>
                  <a:ext uri="{0D108BD9-81ED-4DB2-BD59-A6C34878D82A}">
                    <a16:rowId xmlns:a16="http://schemas.microsoft.com/office/drawing/2014/main" val="10002"/>
                  </a:ext>
                </a:extLst>
              </a:tr>
              <a:tr h="593522">
                <a:tc>
                  <a:txBody>
                    <a:bodyPr/>
                    <a:lstStyle/>
                    <a:p>
                      <a:endParaRPr lang="en-US"/>
                    </a:p>
                  </a:txBody>
                  <a:tcPr/>
                </a:tc>
                <a:tc>
                  <a:txBody>
                    <a:bodyPr/>
                    <a:lstStyle/>
                    <a:p>
                      <a:endParaRPr lang="en-US" sz="2000" dirty="0">
                        <a:solidFill>
                          <a:schemeClr val="accent5">
                            <a:lumMod val="50000"/>
                          </a:schemeClr>
                        </a:solidFill>
                      </a:endParaRPr>
                    </a:p>
                  </a:txBody>
                  <a:tcPr/>
                </a:tc>
                <a:tc>
                  <a:txBody>
                    <a:bodyPr/>
                    <a:lstStyle/>
                    <a:p>
                      <a:endParaRPr lang="en-US" sz="2000" dirty="0">
                        <a:solidFill>
                          <a:schemeClr val="accent5">
                            <a:lumMod val="50000"/>
                          </a:schemeClr>
                        </a:solidFill>
                      </a:endParaRPr>
                    </a:p>
                  </a:txBody>
                  <a:tcPr/>
                </a:tc>
                <a:extLst>
                  <a:ext uri="{0D108BD9-81ED-4DB2-BD59-A6C34878D82A}">
                    <a16:rowId xmlns:a16="http://schemas.microsoft.com/office/drawing/2014/main" val="10003"/>
                  </a:ext>
                </a:extLst>
              </a:tr>
              <a:tr h="593522">
                <a:tc>
                  <a:txBody>
                    <a:bodyPr/>
                    <a:lstStyle/>
                    <a:p>
                      <a:endParaRPr lang="en-US"/>
                    </a:p>
                  </a:txBody>
                  <a:tcPr/>
                </a:tc>
                <a:tc>
                  <a:txBody>
                    <a:bodyPr/>
                    <a:lstStyle/>
                    <a:p>
                      <a:endParaRPr lang="en-US" sz="2000" dirty="0">
                        <a:solidFill>
                          <a:schemeClr val="accent5">
                            <a:lumMod val="50000"/>
                          </a:schemeClr>
                        </a:solidFill>
                      </a:endParaRPr>
                    </a:p>
                  </a:txBody>
                  <a:tcPr/>
                </a:tc>
                <a:tc>
                  <a:txBody>
                    <a:bodyPr/>
                    <a:lstStyle/>
                    <a:p>
                      <a:endParaRPr lang="en-US" sz="2000" dirty="0">
                        <a:solidFill>
                          <a:schemeClr val="accent5">
                            <a:lumMod val="50000"/>
                          </a:schemeClr>
                        </a:solidFill>
                      </a:endParaRPr>
                    </a:p>
                  </a:txBody>
                  <a:tcPr/>
                </a:tc>
                <a:extLst>
                  <a:ext uri="{0D108BD9-81ED-4DB2-BD59-A6C34878D82A}">
                    <a16:rowId xmlns:a16="http://schemas.microsoft.com/office/drawing/2014/main" val="10004"/>
                  </a:ext>
                </a:extLst>
              </a:tr>
              <a:tr h="593522">
                <a:tc>
                  <a:txBody>
                    <a:bodyPr/>
                    <a:lstStyle/>
                    <a:p>
                      <a:endParaRPr lang="en-US"/>
                    </a:p>
                  </a:txBody>
                  <a:tcPr/>
                </a:tc>
                <a:tc>
                  <a:txBody>
                    <a:bodyPr/>
                    <a:lstStyle/>
                    <a:p>
                      <a:endParaRPr lang="en-US" sz="2000" dirty="0">
                        <a:solidFill>
                          <a:schemeClr val="accent5">
                            <a:lumMod val="50000"/>
                          </a:schemeClr>
                        </a:solidFill>
                      </a:endParaRPr>
                    </a:p>
                  </a:txBody>
                  <a:tcPr/>
                </a:tc>
                <a:tc>
                  <a:txBody>
                    <a:bodyPr/>
                    <a:lstStyle/>
                    <a:p>
                      <a:endParaRPr lang="en-US" sz="2000" dirty="0">
                        <a:solidFill>
                          <a:schemeClr val="accent5">
                            <a:lumMod val="50000"/>
                          </a:schemeClr>
                        </a:solidFill>
                      </a:endParaRPr>
                    </a:p>
                  </a:txBody>
                  <a:tcPr/>
                </a:tc>
                <a:extLst>
                  <a:ext uri="{0D108BD9-81ED-4DB2-BD59-A6C34878D82A}">
                    <a16:rowId xmlns:a16="http://schemas.microsoft.com/office/drawing/2014/main" val="10005"/>
                  </a:ext>
                </a:extLst>
              </a:tr>
              <a:tr h="593522">
                <a:tc>
                  <a:txBody>
                    <a:bodyPr/>
                    <a:lstStyle/>
                    <a:p>
                      <a:endParaRPr lang="en-US"/>
                    </a:p>
                  </a:txBody>
                  <a:tcPr/>
                </a:tc>
                <a:tc>
                  <a:txBody>
                    <a:bodyPr/>
                    <a:lstStyle/>
                    <a:p>
                      <a:endParaRPr lang="en-US" sz="2000" dirty="0">
                        <a:solidFill>
                          <a:schemeClr val="accent5">
                            <a:lumMod val="50000"/>
                          </a:schemeClr>
                        </a:solidFill>
                      </a:endParaRPr>
                    </a:p>
                  </a:txBody>
                  <a:tcPr/>
                </a:tc>
                <a:tc>
                  <a:txBody>
                    <a:bodyPr/>
                    <a:lstStyle/>
                    <a:p>
                      <a:endParaRPr lang="en-US" sz="2000" dirty="0">
                        <a:solidFill>
                          <a:schemeClr val="accent5">
                            <a:lumMod val="50000"/>
                          </a:schemeClr>
                        </a:solidFill>
                      </a:endParaRPr>
                    </a:p>
                  </a:txBody>
                  <a:tcPr/>
                </a:tc>
                <a:extLst>
                  <a:ext uri="{0D108BD9-81ED-4DB2-BD59-A6C34878D82A}">
                    <a16:rowId xmlns:a16="http://schemas.microsoft.com/office/drawing/2014/main" val="10006"/>
                  </a:ext>
                </a:extLst>
              </a:tr>
              <a:tr h="593522">
                <a:tc>
                  <a:txBody>
                    <a:bodyPr/>
                    <a:lstStyle/>
                    <a:p>
                      <a:endParaRPr lang="en-US"/>
                    </a:p>
                  </a:txBody>
                  <a:tcPr/>
                </a:tc>
                <a:tc>
                  <a:txBody>
                    <a:bodyPr/>
                    <a:lstStyle/>
                    <a:p>
                      <a:endParaRPr lang="en-US" sz="2000" dirty="0">
                        <a:solidFill>
                          <a:schemeClr val="accent5">
                            <a:lumMod val="50000"/>
                          </a:schemeClr>
                        </a:solidFill>
                      </a:endParaRPr>
                    </a:p>
                  </a:txBody>
                  <a:tcPr/>
                </a:tc>
                <a:tc>
                  <a:txBody>
                    <a:bodyPr/>
                    <a:lstStyle/>
                    <a:p>
                      <a:endParaRPr lang="en-US" sz="2000" dirty="0">
                        <a:solidFill>
                          <a:schemeClr val="accent5">
                            <a:lumMod val="50000"/>
                          </a:schemeClr>
                        </a:solidFill>
                      </a:endParaRPr>
                    </a:p>
                  </a:txBody>
                  <a:tcPr/>
                </a:tc>
                <a:extLst>
                  <a:ext uri="{0D108BD9-81ED-4DB2-BD59-A6C34878D82A}">
                    <a16:rowId xmlns:a16="http://schemas.microsoft.com/office/drawing/2014/main" val="10007"/>
                  </a:ext>
                </a:extLst>
              </a:tr>
              <a:tr h="593522">
                <a:tc>
                  <a:txBody>
                    <a:bodyPr/>
                    <a:lstStyle/>
                    <a:p>
                      <a:endParaRPr lang="en-US"/>
                    </a:p>
                  </a:txBody>
                  <a:tcPr/>
                </a:tc>
                <a:tc>
                  <a:txBody>
                    <a:bodyPr/>
                    <a:lstStyle/>
                    <a:p>
                      <a:endParaRPr lang="en-US" sz="2000" dirty="0">
                        <a:solidFill>
                          <a:schemeClr val="accent5">
                            <a:lumMod val="50000"/>
                          </a:schemeClr>
                        </a:solidFill>
                      </a:endParaRPr>
                    </a:p>
                  </a:txBody>
                  <a:tcPr/>
                </a:tc>
                <a:tc>
                  <a:txBody>
                    <a:bodyPr/>
                    <a:lstStyle/>
                    <a:p>
                      <a:endParaRPr lang="en-US" sz="2000" dirty="0">
                        <a:solidFill>
                          <a:schemeClr val="accent5">
                            <a:lumMod val="50000"/>
                          </a:schemeClr>
                        </a:solidFill>
                      </a:endParaRPr>
                    </a:p>
                  </a:txBody>
                  <a:tcPr/>
                </a:tc>
                <a:extLst>
                  <a:ext uri="{0D108BD9-81ED-4DB2-BD59-A6C34878D82A}">
                    <a16:rowId xmlns:a16="http://schemas.microsoft.com/office/drawing/2014/main" val="10008"/>
                  </a:ext>
                </a:extLst>
              </a:tr>
            </a:tbl>
          </a:graphicData>
        </a:graphic>
      </p:graphicFrame>
      <p:sp>
        <p:nvSpPr>
          <p:cNvPr id="9" name="Action Button: Custom 16">
            <a:hlinkClick r:id="" action="ppaction://noaction" highlightClick="1">
              <a:snd r:embed="rId3" name="[beep] tener un actor conocido.wav"/>
            </a:hlinkClick>
            <a:extLst>
              <a:ext uri="{FF2B5EF4-FFF2-40B4-BE49-F238E27FC236}">
                <a16:creationId xmlns:a16="http://schemas.microsoft.com/office/drawing/2014/main" id="{30030AF8-564D-734B-84B9-DB4C7A3A6A53}"/>
              </a:ext>
            </a:extLst>
          </p:cNvPr>
          <p:cNvSpPr/>
          <p:nvPr/>
        </p:nvSpPr>
        <p:spPr>
          <a:xfrm>
            <a:off x="782783" y="1606031"/>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4" name="[beep] haciendo cosas tontas.wav"/>
            </a:hlinkClick>
            <a:extLst>
              <a:ext uri="{FF2B5EF4-FFF2-40B4-BE49-F238E27FC236}">
                <a16:creationId xmlns:a16="http://schemas.microsoft.com/office/drawing/2014/main" id="{30030AF8-564D-734B-84B9-DB4C7A3A6A53}"/>
              </a:ext>
            </a:extLst>
          </p:cNvPr>
          <p:cNvSpPr/>
          <p:nvPr/>
        </p:nvSpPr>
        <p:spPr>
          <a:xfrm>
            <a:off x="768929" y="2220249"/>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5" name="[beep] romper una ventana en la habitacio%CC%81n.wav"/>
            </a:hlinkClick>
            <a:extLst>
              <a:ext uri="{FF2B5EF4-FFF2-40B4-BE49-F238E27FC236}">
                <a16:creationId xmlns:a16="http://schemas.microsoft.com/office/drawing/2014/main" id="{30030AF8-564D-734B-84B9-DB4C7A3A6A53}"/>
              </a:ext>
            </a:extLst>
          </p:cNvPr>
          <p:cNvSpPr/>
          <p:nvPr/>
        </p:nvSpPr>
        <p:spPr>
          <a:xfrm>
            <a:off x="780473" y="2796368"/>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6" name="[beep] volviendo a casa.wav"/>
            </a:hlinkClick>
            <a:extLst>
              <a:ext uri="{FF2B5EF4-FFF2-40B4-BE49-F238E27FC236}">
                <a16:creationId xmlns:a16="http://schemas.microsoft.com/office/drawing/2014/main" id="{30030AF8-564D-734B-84B9-DB4C7A3A6A53}"/>
              </a:ext>
            </a:extLst>
          </p:cNvPr>
          <p:cNvSpPr/>
          <p:nvPr/>
        </p:nvSpPr>
        <p:spPr>
          <a:xfrm>
            <a:off x="782782" y="3395576"/>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7" name="[beep] traduciendo una peli%CC%81cula rusa.wav"/>
            </a:hlinkClick>
            <a:extLst>
              <a:ext uri="{FF2B5EF4-FFF2-40B4-BE49-F238E27FC236}">
                <a16:creationId xmlns:a16="http://schemas.microsoft.com/office/drawing/2014/main" id="{30030AF8-564D-734B-84B9-DB4C7A3A6A53}"/>
              </a:ext>
            </a:extLst>
          </p:cNvPr>
          <p:cNvSpPr/>
          <p:nvPr/>
        </p:nvSpPr>
        <p:spPr>
          <a:xfrm>
            <a:off x="785092" y="3987858"/>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8" name="[beep] dirigir la peli%CC%81cula en mayo.wav"/>
            </a:hlinkClick>
            <a:extLst>
              <a:ext uri="{FF2B5EF4-FFF2-40B4-BE49-F238E27FC236}">
                <a16:creationId xmlns:a16="http://schemas.microsoft.com/office/drawing/2014/main" id="{30030AF8-564D-734B-84B9-DB4C7A3A6A53}"/>
              </a:ext>
            </a:extLst>
          </p:cNvPr>
          <p:cNvSpPr/>
          <p:nvPr/>
        </p:nvSpPr>
        <p:spPr>
          <a:xfrm>
            <a:off x="783937" y="4597458"/>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9" name="[beep] conduciendo bastante despacio en esta escena.wav"/>
            </a:hlinkClick>
            <a:extLst>
              <a:ext uri="{FF2B5EF4-FFF2-40B4-BE49-F238E27FC236}">
                <a16:creationId xmlns:a16="http://schemas.microsoft.com/office/drawing/2014/main" id="{30030AF8-564D-734B-84B9-DB4C7A3A6A53}"/>
              </a:ext>
            </a:extLst>
          </p:cNvPr>
          <p:cNvSpPr/>
          <p:nvPr/>
        </p:nvSpPr>
        <p:spPr>
          <a:xfrm>
            <a:off x="795483" y="5174730"/>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10" name="[beep] escribiendo un personaje para nuestra ti%CC%81a.wav"/>
            </a:hlinkClick>
            <a:extLst>
              <a:ext uri="{FF2B5EF4-FFF2-40B4-BE49-F238E27FC236}">
                <a16:creationId xmlns:a16="http://schemas.microsoft.com/office/drawing/2014/main" id="{30030AF8-564D-734B-84B9-DB4C7A3A6A53}"/>
              </a:ext>
            </a:extLst>
          </p:cNvPr>
          <p:cNvSpPr/>
          <p:nvPr/>
        </p:nvSpPr>
        <p:spPr>
          <a:xfrm>
            <a:off x="772392" y="5752004"/>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1341466" y="1610728"/>
            <a:ext cx="1593273" cy="400110"/>
          </a:xfrm>
          <a:prstGeom prst="rect">
            <a:avLst/>
          </a:prstGeom>
          <a:noFill/>
        </p:spPr>
        <p:txBody>
          <a:bodyPr wrap="square" rtlCol="0">
            <a:spAutoFit/>
          </a:bodyPr>
          <a:lstStyle/>
          <a:p>
            <a:pPr algn="l"/>
            <a:r>
              <a:rPr lang="en-US" sz="2000" dirty="0" err="1">
                <a:solidFill>
                  <a:srgbClr val="002060"/>
                </a:solidFill>
              </a:rPr>
              <a:t>Queremos</a:t>
            </a:r>
            <a:endParaRPr lang="en-US" sz="2000" dirty="0">
              <a:solidFill>
                <a:srgbClr val="002060"/>
              </a:solidFill>
            </a:endParaRPr>
          </a:p>
        </p:txBody>
      </p:sp>
      <p:sp>
        <p:nvSpPr>
          <p:cNvPr id="18" name="TextBox 17"/>
          <p:cNvSpPr txBox="1"/>
          <p:nvPr/>
        </p:nvSpPr>
        <p:spPr>
          <a:xfrm>
            <a:off x="1329921" y="2799910"/>
            <a:ext cx="1593273" cy="400110"/>
          </a:xfrm>
          <a:prstGeom prst="rect">
            <a:avLst/>
          </a:prstGeom>
          <a:noFill/>
        </p:spPr>
        <p:txBody>
          <a:bodyPr wrap="square" rtlCol="0">
            <a:spAutoFit/>
          </a:bodyPr>
          <a:lstStyle/>
          <a:p>
            <a:pPr algn="l"/>
            <a:r>
              <a:rPr lang="en-US" sz="2000" dirty="0" err="1">
                <a:solidFill>
                  <a:srgbClr val="002060"/>
                </a:solidFill>
              </a:rPr>
              <a:t>Queremos</a:t>
            </a:r>
            <a:endParaRPr lang="en-US" sz="2000" dirty="0">
              <a:solidFill>
                <a:srgbClr val="002060"/>
              </a:solidFill>
            </a:endParaRPr>
          </a:p>
        </p:txBody>
      </p:sp>
      <p:sp>
        <p:nvSpPr>
          <p:cNvPr id="20" name="TextBox 19"/>
          <p:cNvSpPr txBox="1"/>
          <p:nvPr/>
        </p:nvSpPr>
        <p:spPr>
          <a:xfrm>
            <a:off x="1332230" y="4591764"/>
            <a:ext cx="1593273" cy="400110"/>
          </a:xfrm>
          <a:prstGeom prst="rect">
            <a:avLst/>
          </a:prstGeom>
          <a:noFill/>
        </p:spPr>
        <p:txBody>
          <a:bodyPr wrap="square" rtlCol="0">
            <a:spAutoFit/>
          </a:bodyPr>
          <a:lstStyle/>
          <a:p>
            <a:pPr algn="l"/>
            <a:r>
              <a:rPr lang="en-US" sz="2000" dirty="0" err="1">
                <a:solidFill>
                  <a:srgbClr val="002060"/>
                </a:solidFill>
              </a:rPr>
              <a:t>Queremos</a:t>
            </a:r>
            <a:endParaRPr lang="en-US" sz="2000" dirty="0">
              <a:solidFill>
                <a:srgbClr val="002060"/>
              </a:solidFill>
            </a:endParaRPr>
          </a:p>
        </p:txBody>
      </p:sp>
      <p:sp>
        <p:nvSpPr>
          <p:cNvPr id="21" name="TextBox 20"/>
          <p:cNvSpPr txBox="1"/>
          <p:nvPr/>
        </p:nvSpPr>
        <p:spPr>
          <a:xfrm>
            <a:off x="1343775" y="2190309"/>
            <a:ext cx="1593273" cy="400110"/>
          </a:xfrm>
          <a:prstGeom prst="rect">
            <a:avLst/>
          </a:prstGeom>
          <a:noFill/>
        </p:spPr>
        <p:txBody>
          <a:bodyPr wrap="square" rtlCol="0">
            <a:spAutoFit/>
          </a:bodyPr>
          <a:lstStyle/>
          <a:p>
            <a:pPr algn="l"/>
            <a:r>
              <a:rPr lang="en-US" sz="2000" dirty="0" err="1">
                <a:solidFill>
                  <a:srgbClr val="002060"/>
                </a:solidFill>
              </a:rPr>
              <a:t>Estamos</a:t>
            </a:r>
            <a:endParaRPr lang="en-US" sz="2000" dirty="0">
              <a:solidFill>
                <a:srgbClr val="002060"/>
              </a:solidFill>
            </a:endParaRPr>
          </a:p>
        </p:txBody>
      </p:sp>
      <p:sp>
        <p:nvSpPr>
          <p:cNvPr id="22" name="TextBox 21"/>
          <p:cNvSpPr txBox="1"/>
          <p:nvPr/>
        </p:nvSpPr>
        <p:spPr>
          <a:xfrm>
            <a:off x="1334539" y="3393345"/>
            <a:ext cx="1593273" cy="400110"/>
          </a:xfrm>
          <a:prstGeom prst="rect">
            <a:avLst/>
          </a:prstGeom>
          <a:noFill/>
        </p:spPr>
        <p:txBody>
          <a:bodyPr wrap="square" rtlCol="0">
            <a:spAutoFit/>
          </a:bodyPr>
          <a:lstStyle/>
          <a:p>
            <a:pPr algn="l"/>
            <a:r>
              <a:rPr lang="en-US" sz="2000" dirty="0" err="1">
                <a:solidFill>
                  <a:srgbClr val="002060"/>
                </a:solidFill>
              </a:rPr>
              <a:t>Estamos</a:t>
            </a:r>
            <a:endParaRPr lang="en-US" sz="2000" dirty="0">
              <a:solidFill>
                <a:srgbClr val="002060"/>
              </a:solidFill>
            </a:endParaRPr>
          </a:p>
        </p:txBody>
      </p:sp>
      <p:sp>
        <p:nvSpPr>
          <p:cNvPr id="23" name="TextBox 22"/>
          <p:cNvSpPr txBox="1"/>
          <p:nvPr/>
        </p:nvSpPr>
        <p:spPr>
          <a:xfrm>
            <a:off x="1329921" y="3973240"/>
            <a:ext cx="1593273" cy="400110"/>
          </a:xfrm>
          <a:prstGeom prst="rect">
            <a:avLst/>
          </a:prstGeom>
          <a:noFill/>
        </p:spPr>
        <p:txBody>
          <a:bodyPr wrap="square" rtlCol="0">
            <a:spAutoFit/>
          </a:bodyPr>
          <a:lstStyle/>
          <a:p>
            <a:pPr algn="l"/>
            <a:r>
              <a:rPr lang="en-US" sz="2000" dirty="0" err="1">
                <a:solidFill>
                  <a:srgbClr val="002060"/>
                </a:solidFill>
              </a:rPr>
              <a:t>Estamos</a:t>
            </a:r>
            <a:endParaRPr lang="en-US" sz="2000" dirty="0">
              <a:solidFill>
                <a:srgbClr val="002060"/>
              </a:solidFill>
            </a:endParaRPr>
          </a:p>
        </p:txBody>
      </p:sp>
      <p:sp>
        <p:nvSpPr>
          <p:cNvPr id="24" name="TextBox 23"/>
          <p:cNvSpPr txBox="1"/>
          <p:nvPr/>
        </p:nvSpPr>
        <p:spPr>
          <a:xfrm>
            <a:off x="1369175" y="5171346"/>
            <a:ext cx="1593273" cy="400110"/>
          </a:xfrm>
          <a:prstGeom prst="rect">
            <a:avLst/>
          </a:prstGeom>
          <a:noFill/>
        </p:spPr>
        <p:txBody>
          <a:bodyPr wrap="square" rtlCol="0">
            <a:spAutoFit/>
          </a:bodyPr>
          <a:lstStyle/>
          <a:p>
            <a:pPr algn="l"/>
            <a:r>
              <a:rPr lang="en-US" sz="2000" dirty="0" err="1">
                <a:solidFill>
                  <a:srgbClr val="002060"/>
                </a:solidFill>
              </a:rPr>
              <a:t>Estamos</a:t>
            </a:r>
            <a:endParaRPr lang="en-US" sz="2000" dirty="0">
              <a:solidFill>
                <a:srgbClr val="002060"/>
              </a:solidFill>
            </a:endParaRPr>
          </a:p>
        </p:txBody>
      </p:sp>
      <p:sp>
        <p:nvSpPr>
          <p:cNvPr id="25" name="TextBox 24"/>
          <p:cNvSpPr txBox="1"/>
          <p:nvPr/>
        </p:nvSpPr>
        <p:spPr>
          <a:xfrm>
            <a:off x="1369174" y="5769145"/>
            <a:ext cx="1593273" cy="400110"/>
          </a:xfrm>
          <a:prstGeom prst="rect">
            <a:avLst/>
          </a:prstGeom>
          <a:noFill/>
        </p:spPr>
        <p:txBody>
          <a:bodyPr wrap="square" rtlCol="0">
            <a:spAutoFit/>
          </a:bodyPr>
          <a:lstStyle/>
          <a:p>
            <a:pPr algn="l"/>
            <a:r>
              <a:rPr lang="en-US" sz="2000" dirty="0" err="1">
                <a:solidFill>
                  <a:srgbClr val="002060"/>
                </a:solidFill>
              </a:rPr>
              <a:t>Estamos</a:t>
            </a:r>
            <a:endParaRPr lang="en-US" sz="2000" dirty="0">
              <a:solidFill>
                <a:srgbClr val="002060"/>
              </a:solidFill>
            </a:endParaRPr>
          </a:p>
        </p:txBody>
      </p:sp>
      <p:sp>
        <p:nvSpPr>
          <p:cNvPr id="26" name="TextBox 25"/>
          <p:cNvSpPr txBox="1"/>
          <p:nvPr/>
        </p:nvSpPr>
        <p:spPr>
          <a:xfrm>
            <a:off x="4805688" y="1601133"/>
            <a:ext cx="5149272" cy="400110"/>
          </a:xfrm>
          <a:prstGeom prst="rect">
            <a:avLst/>
          </a:prstGeom>
          <a:noFill/>
        </p:spPr>
        <p:txBody>
          <a:bodyPr wrap="square" rtlCol="0">
            <a:spAutoFit/>
          </a:bodyPr>
          <a:lstStyle/>
          <a:p>
            <a:r>
              <a:rPr lang="en-US" sz="2000">
                <a:solidFill>
                  <a:srgbClr val="002060"/>
                </a:solidFill>
              </a:rPr>
              <a:t>we want to have</a:t>
            </a:r>
            <a:endParaRPr lang="en-US" sz="2000" dirty="0">
              <a:solidFill>
                <a:srgbClr val="002060"/>
              </a:solidFill>
            </a:endParaRPr>
          </a:p>
        </p:txBody>
      </p:sp>
      <p:sp>
        <p:nvSpPr>
          <p:cNvPr id="28" name="TextBox 27"/>
          <p:cNvSpPr txBox="1"/>
          <p:nvPr/>
        </p:nvSpPr>
        <p:spPr>
          <a:xfrm>
            <a:off x="4810298" y="2799517"/>
            <a:ext cx="5250871" cy="400110"/>
          </a:xfrm>
          <a:prstGeom prst="rect">
            <a:avLst/>
          </a:prstGeom>
          <a:noFill/>
        </p:spPr>
        <p:txBody>
          <a:bodyPr wrap="square" rtlCol="0">
            <a:spAutoFit/>
          </a:bodyPr>
          <a:lstStyle/>
          <a:p>
            <a:pPr algn="l"/>
            <a:r>
              <a:rPr lang="en-US" sz="2000">
                <a:solidFill>
                  <a:srgbClr val="002060"/>
                </a:solidFill>
              </a:rPr>
              <a:t>we want to break</a:t>
            </a:r>
            <a:endParaRPr lang="en-US" sz="2000" dirty="0">
              <a:solidFill>
                <a:srgbClr val="002060"/>
              </a:solidFill>
            </a:endParaRPr>
          </a:p>
        </p:txBody>
      </p:sp>
      <p:sp>
        <p:nvSpPr>
          <p:cNvPr id="29" name="TextBox 28"/>
          <p:cNvSpPr txBox="1"/>
          <p:nvPr/>
        </p:nvSpPr>
        <p:spPr>
          <a:xfrm>
            <a:off x="4805688" y="3399880"/>
            <a:ext cx="5709912" cy="400110"/>
          </a:xfrm>
          <a:prstGeom prst="rect">
            <a:avLst/>
          </a:prstGeom>
          <a:noFill/>
        </p:spPr>
        <p:txBody>
          <a:bodyPr wrap="square" rtlCol="0">
            <a:spAutoFit/>
          </a:bodyPr>
          <a:lstStyle/>
          <a:p>
            <a:pPr algn="l"/>
            <a:r>
              <a:rPr lang="en-US" sz="2000">
                <a:solidFill>
                  <a:srgbClr val="002060"/>
                </a:solidFill>
              </a:rPr>
              <a:t>we are returning</a:t>
            </a:r>
            <a:endParaRPr lang="en-US" sz="2000" dirty="0">
              <a:solidFill>
                <a:srgbClr val="002060"/>
              </a:solidFill>
            </a:endParaRPr>
          </a:p>
        </p:txBody>
      </p:sp>
      <p:sp>
        <p:nvSpPr>
          <p:cNvPr id="30" name="TextBox 29"/>
          <p:cNvSpPr txBox="1"/>
          <p:nvPr/>
        </p:nvSpPr>
        <p:spPr>
          <a:xfrm>
            <a:off x="4805688" y="4011967"/>
            <a:ext cx="5149272" cy="400110"/>
          </a:xfrm>
          <a:prstGeom prst="rect">
            <a:avLst/>
          </a:prstGeom>
          <a:noFill/>
        </p:spPr>
        <p:txBody>
          <a:bodyPr wrap="square" rtlCol="0">
            <a:spAutoFit/>
          </a:bodyPr>
          <a:lstStyle/>
          <a:p>
            <a:pPr algn="l"/>
            <a:r>
              <a:rPr lang="en-US" sz="2000">
                <a:solidFill>
                  <a:srgbClr val="002060"/>
                </a:solidFill>
              </a:rPr>
              <a:t>we are translating</a:t>
            </a:r>
            <a:endParaRPr lang="en-US" sz="2000" dirty="0">
              <a:solidFill>
                <a:srgbClr val="002060"/>
              </a:solidFill>
            </a:endParaRPr>
          </a:p>
        </p:txBody>
      </p:sp>
      <p:sp>
        <p:nvSpPr>
          <p:cNvPr id="31" name="TextBox 30"/>
          <p:cNvSpPr txBox="1"/>
          <p:nvPr/>
        </p:nvSpPr>
        <p:spPr>
          <a:xfrm>
            <a:off x="4805688" y="4577873"/>
            <a:ext cx="5149272" cy="400110"/>
          </a:xfrm>
          <a:prstGeom prst="rect">
            <a:avLst/>
          </a:prstGeom>
          <a:noFill/>
        </p:spPr>
        <p:txBody>
          <a:bodyPr wrap="square" rtlCol="0">
            <a:spAutoFit/>
          </a:bodyPr>
          <a:lstStyle/>
          <a:p>
            <a:pPr algn="l"/>
            <a:r>
              <a:rPr lang="en-US" sz="2000">
                <a:solidFill>
                  <a:srgbClr val="002060"/>
                </a:solidFill>
              </a:rPr>
              <a:t>we </a:t>
            </a:r>
            <a:r>
              <a:rPr lang="en-US" sz="2000" dirty="0">
                <a:solidFill>
                  <a:srgbClr val="002060"/>
                </a:solidFill>
              </a:rPr>
              <a:t>want </a:t>
            </a:r>
            <a:r>
              <a:rPr lang="en-US" sz="2000">
                <a:solidFill>
                  <a:srgbClr val="002060"/>
                </a:solidFill>
              </a:rPr>
              <a:t>to direct</a:t>
            </a:r>
            <a:endParaRPr lang="en-US" sz="2000" dirty="0">
              <a:solidFill>
                <a:srgbClr val="002060"/>
              </a:solidFill>
            </a:endParaRPr>
          </a:p>
        </p:txBody>
      </p:sp>
      <p:sp>
        <p:nvSpPr>
          <p:cNvPr id="32" name="TextBox 31"/>
          <p:cNvSpPr txBox="1"/>
          <p:nvPr/>
        </p:nvSpPr>
        <p:spPr>
          <a:xfrm>
            <a:off x="4805688" y="5166690"/>
            <a:ext cx="5149272" cy="400110"/>
          </a:xfrm>
          <a:prstGeom prst="rect">
            <a:avLst/>
          </a:prstGeom>
          <a:noFill/>
        </p:spPr>
        <p:txBody>
          <a:bodyPr wrap="square" rtlCol="0">
            <a:spAutoFit/>
          </a:bodyPr>
          <a:lstStyle/>
          <a:p>
            <a:pPr algn="l"/>
            <a:r>
              <a:rPr lang="en-US" sz="2000">
                <a:solidFill>
                  <a:srgbClr val="002060"/>
                </a:solidFill>
              </a:rPr>
              <a:t>we are driving</a:t>
            </a:r>
            <a:endParaRPr lang="en-US" sz="2000" dirty="0">
              <a:solidFill>
                <a:srgbClr val="002060"/>
              </a:solidFill>
            </a:endParaRPr>
          </a:p>
        </p:txBody>
      </p:sp>
      <p:sp>
        <p:nvSpPr>
          <p:cNvPr id="33" name="TextBox 32"/>
          <p:cNvSpPr txBox="1"/>
          <p:nvPr/>
        </p:nvSpPr>
        <p:spPr>
          <a:xfrm>
            <a:off x="4805688" y="5766876"/>
            <a:ext cx="3543292" cy="400110"/>
          </a:xfrm>
          <a:prstGeom prst="rect">
            <a:avLst/>
          </a:prstGeom>
          <a:noFill/>
        </p:spPr>
        <p:txBody>
          <a:bodyPr wrap="square" rtlCol="0">
            <a:spAutoFit/>
          </a:bodyPr>
          <a:lstStyle/>
          <a:p>
            <a:pPr algn="l"/>
            <a:r>
              <a:rPr lang="en-US" sz="2000">
                <a:solidFill>
                  <a:srgbClr val="002060"/>
                </a:solidFill>
              </a:rPr>
              <a:t>we are writing</a:t>
            </a:r>
            <a:endParaRPr lang="en-US" sz="2000" dirty="0">
              <a:solidFill>
                <a:srgbClr val="002060"/>
              </a:solidFill>
            </a:endParaRPr>
          </a:p>
        </p:txBody>
      </p:sp>
      <p:pic>
        <p:nvPicPr>
          <p:cNvPr id="34" name="Picture 33" descr="movie.jpeg"/>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289697" y="1503271"/>
            <a:ext cx="1625674" cy="1574800"/>
          </a:xfrm>
          <a:prstGeom prst="rect">
            <a:avLst/>
          </a:prstGeom>
        </p:spPr>
      </p:pic>
      <p:pic>
        <p:nvPicPr>
          <p:cNvPr id="35" name="Picture 34" descr="scene.png"/>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95477" y="3486978"/>
            <a:ext cx="1799935" cy="2051444"/>
          </a:xfrm>
          <a:prstGeom prst="rect">
            <a:avLst/>
          </a:prstGeom>
        </p:spPr>
      </p:pic>
      <p:sp>
        <p:nvSpPr>
          <p:cNvPr id="2" name="Title 1"/>
          <p:cNvSpPr>
            <a:spLocks noGrp="1"/>
          </p:cNvSpPr>
          <p:nvPr>
            <p:ph type="title"/>
          </p:nvPr>
        </p:nvSpPr>
        <p:spPr>
          <a:xfrm>
            <a:off x="152400" y="100173"/>
            <a:ext cx="9975808" cy="934937"/>
          </a:xfrm>
        </p:spPr>
        <p:txBody>
          <a:bodyPr>
            <a:normAutofit/>
          </a:bodyPr>
          <a:lstStyle/>
          <a:p>
            <a:pPr>
              <a:lnSpc>
                <a:spcPct val="120000"/>
              </a:lnSpc>
            </a:pPr>
            <a:r>
              <a:rPr lang="en-GB" sz="2000" b="1" dirty="0">
                <a:solidFill>
                  <a:srgbClr val="002060"/>
                </a:solidFill>
              </a:rPr>
              <a:t>¡Luces! </a:t>
            </a:r>
            <a:r>
              <a:rPr lang="is-IS" sz="2000" b="1" dirty="0">
                <a:solidFill>
                  <a:srgbClr val="002060"/>
                </a:solidFill>
              </a:rPr>
              <a:t>…¡Cámara! y... ¡</a:t>
            </a:r>
            <a:r>
              <a:rPr lang="is-IS" sz="2000" b="1">
                <a:solidFill>
                  <a:srgbClr val="002060"/>
                </a:solidFill>
              </a:rPr>
              <a:t>Acción! </a:t>
            </a:r>
            <a:r>
              <a:rPr lang="is-IS" sz="2000">
                <a:solidFill>
                  <a:srgbClr val="002060"/>
                </a:solidFill>
              </a:rPr>
              <a:t>Escucha </a:t>
            </a:r>
            <a:r>
              <a:rPr lang="is-IS" sz="2000" dirty="0">
                <a:solidFill>
                  <a:srgbClr val="002060"/>
                </a:solidFill>
              </a:rPr>
              <a:t>y completa la frase con ‘</a:t>
            </a:r>
            <a:r>
              <a:rPr lang="is-IS" sz="2000" b="1" dirty="0">
                <a:solidFill>
                  <a:srgbClr val="002060"/>
                </a:solidFill>
              </a:rPr>
              <a:t>queremos</a:t>
            </a:r>
            <a:r>
              <a:rPr lang="is-IS" sz="2000" dirty="0">
                <a:solidFill>
                  <a:srgbClr val="002060"/>
                </a:solidFill>
              </a:rPr>
              <a:t>’ o ‘</a:t>
            </a:r>
            <a:r>
              <a:rPr lang="is-IS" sz="2000" b="1" dirty="0">
                <a:solidFill>
                  <a:srgbClr val="002060"/>
                </a:solidFill>
              </a:rPr>
              <a:t>estamos</a:t>
            </a:r>
            <a:r>
              <a:rPr lang="is-IS" sz="2000" b="1">
                <a:solidFill>
                  <a:srgbClr val="002060"/>
                </a:solidFill>
              </a:rPr>
              <a:t>’. </a:t>
            </a:r>
            <a:r>
              <a:rPr lang="is-IS" sz="2000">
                <a:solidFill>
                  <a:srgbClr val="002060"/>
                </a:solidFill>
              </a:rPr>
              <a:t>Escribe el inicio de la frase en inglés. </a:t>
            </a:r>
            <a:endParaRPr lang="en-US" sz="2000" dirty="0">
              <a:solidFill>
                <a:srgbClr val="002060"/>
              </a:solidFill>
            </a:endParaRPr>
          </a:p>
        </p:txBody>
      </p:sp>
      <p:sp>
        <p:nvSpPr>
          <p:cNvPr id="36" name="TextBox 35"/>
          <p:cNvSpPr txBox="1"/>
          <p:nvPr/>
        </p:nvSpPr>
        <p:spPr>
          <a:xfrm>
            <a:off x="4805688" y="2213220"/>
            <a:ext cx="5149272" cy="400110"/>
          </a:xfrm>
          <a:prstGeom prst="rect">
            <a:avLst/>
          </a:prstGeom>
          <a:noFill/>
        </p:spPr>
        <p:txBody>
          <a:bodyPr wrap="square" rtlCol="0">
            <a:spAutoFit/>
          </a:bodyPr>
          <a:lstStyle/>
          <a:p>
            <a:pPr algn="l"/>
            <a:r>
              <a:rPr lang="en-US" sz="2000">
                <a:solidFill>
                  <a:srgbClr val="002060"/>
                </a:solidFill>
              </a:rPr>
              <a:t>we are doing</a:t>
            </a:r>
            <a:endParaRPr lang="en-US" sz="2000" dirty="0">
              <a:solidFill>
                <a:srgbClr val="002060"/>
              </a:solidFill>
            </a:endParaRPr>
          </a:p>
        </p:txBody>
      </p:sp>
      <p:sp>
        <p:nvSpPr>
          <p:cNvPr id="38" name="Action Button: Custom 16">
            <a:hlinkClick r:id="" action="ppaction://noaction" highlightClick="1">
              <a:snd r:embed="rId13" name="Queremos tener un actor conocido.wav"/>
            </a:hlinkClick>
            <a:extLst>
              <a:ext uri="{FF2B5EF4-FFF2-40B4-BE49-F238E27FC236}">
                <a16:creationId xmlns:a16="http://schemas.microsoft.com/office/drawing/2014/main" id="{30030AF8-564D-734B-84B9-DB4C7A3A6A53}"/>
              </a:ext>
            </a:extLst>
          </p:cNvPr>
          <p:cNvSpPr/>
          <p:nvPr/>
        </p:nvSpPr>
        <p:spPr>
          <a:xfrm>
            <a:off x="238598" y="1605464"/>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14" name="Estamos haciendo cosas tontas.wav"/>
            </a:hlinkClick>
            <a:extLst>
              <a:ext uri="{FF2B5EF4-FFF2-40B4-BE49-F238E27FC236}">
                <a16:creationId xmlns:a16="http://schemas.microsoft.com/office/drawing/2014/main" id="{30030AF8-564D-734B-84B9-DB4C7A3A6A53}"/>
              </a:ext>
            </a:extLst>
          </p:cNvPr>
          <p:cNvSpPr/>
          <p:nvPr/>
        </p:nvSpPr>
        <p:spPr>
          <a:xfrm>
            <a:off x="224744" y="2219682"/>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2</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Action Button: Custom 16">
            <a:hlinkClick r:id="" action="ppaction://noaction" highlightClick="1">
              <a:snd r:embed="rId15" name="Queremos romper una ventana en la habitacio%CC%81n.wav"/>
            </a:hlinkClick>
            <a:extLst>
              <a:ext uri="{FF2B5EF4-FFF2-40B4-BE49-F238E27FC236}">
                <a16:creationId xmlns:a16="http://schemas.microsoft.com/office/drawing/2014/main" id="{30030AF8-564D-734B-84B9-DB4C7A3A6A53}"/>
              </a:ext>
            </a:extLst>
          </p:cNvPr>
          <p:cNvSpPr/>
          <p:nvPr/>
        </p:nvSpPr>
        <p:spPr>
          <a:xfrm>
            <a:off x="236288" y="2795801"/>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3</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Action Button: Custom 16">
            <a:hlinkClick r:id="" action="ppaction://noaction" highlightClick="1">
              <a:snd r:embed="rId16" name="Estamos volviendo a casa.wav"/>
            </a:hlinkClick>
            <a:extLst>
              <a:ext uri="{FF2B5EF4-FFF2-40B4-BE49-F238E27FC236}">
                <a16:creationId xmlns:a16="http://schemas.microsoft.com/office/drawing/2014/main" id="{30030AF8-564D-734B-84B9-DB4C7A3A6A53}"/>
              </a:ext>
            </a:extLst>
          </p:cNvPr>
          <p:cNvSpPr/>
          <p:nvPr/>
        </p:nvSpPr>
        <p:spPr>
          <a:xfrm>
            <a:off x="238597" y="3395009"/>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Action Button: Custom 16">
            <a:hlinkClick r:id="" action="ppaction://noaction" highlightClick="1">
              <a:snd r:embed="rId17" name="Estamos traduciendo una peli%CC%81cula rusa.wav"/>
            </a:hlinkClick>
            <a:extLst>
              <a:ext uri="{FF2B5EF4-FFF2-40B4-BE49-F238E27FC236}">
                <a16:creationId xmlns:a16="http://schemas.microsoft.com/office/drawing/2014/main" id="{30030AF8-564D-734B-84B9-DB4C7A3A6A53}"/>
              </a:ext>
            </a:extLst>
          </p:cNvPr>
          <p:cNvSpPr/>
          <p:nvPr/>
        </p:nvSpPr>
        <p:spPr>
          <a:xfrm>
            <a:off x="240907" y="3987291"/>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Action Button: Custom 16">
            <a:hlinkClick r:id="" action="ppaction://noaction" highlightClick="1">
              <a:snd r:embed="rId18" name="Queremos dirigir la peli%CC%81cula en mayo.wav"/>
            </a:hlinkClick>
            <a:extLst>
              <a:ext uri="{FF2B5EF4-FFF2-40B4-BE49-F238E27FC236}">
                <a16:creationId xmlns:a16="http://schemas.microsoft.com/office/drawing/2014/main" id="{30030AF8-564D-734B-84B9-DB4C7A3A6A53}"/>
              </a:ext>
            </a:extLst>
          </p:cNvPr>
          <p:cNvSpPr/>
          <p:nvPr/>
        </p:nvSpPr>
        <p:spPr>
          <a:xfrm>
            <a:off x="240041" y="4608437"/>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Action Button: Custom 16">
            <a:hlinkClick r:id="" action="ppaction://noaction" highlightClick="1">
              <a:snd r:embed="rId19" name="Estamos conduciendo bastante despacio en esta escena.wav"/>
            </a:hlinkClick>
            <a:extLst>
              <a:ext uri="{FF2B5EF4-FFF2-40B4-BE49-F238E27FC236}">
                <a16:creationId xmlns:a16="http://schemas.microsoft.com/office/drawing/2014/main" id="{30030AF8-564D-734B-84B9-DB4C7A3A6A53}"/>
              </a:ext>
            </a:extLst>
          </p:cNvPr>
          <p:cNvSpPr/>
          <p:nvPr/>
        </p:nvSpPr>
        <p:spPr>
          <a:xfrm>
            <a:off x="243506" y="5174163"/>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7</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Action Button: Custom 16">
            <a:hlinkClick r:id="" action="ppaction://noaction" highlightClick="1">
              <a:snd r:embed="rId20" name="Estamos escribiendo un personaje para nuestra ti%CC%81a.wav"/>
            </a:hlinkClick>
            <a:extLst>
              <a:ext uri="{FF2B5EF4-FFF2-40B4-BE49-F238E27FC236}">
                <a16:creationId xmlns:a16="http://schemas.microsoft.com/office/drawing/2014/main" id="{30030AF8-564D-734B-84B9-DB4C7A3A6A53}"/>
              </a:ext>
            </a:extLst>
          </p:cNvPr>
          <p:cNvSpPr/>
          <p:nvPr/>
        </p:nvSpPr>
        <p:spPr>
          <a:xfrm>
            <a:off x="236288" y="5773371"/>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8</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Rectangle 45"/>
          <p:cNvSpPr/>
          <p:nvPr/>
        </p:nvSpPr>
        <p:spPr>
          <a:xfrm>
            <a:off x="10031915" y="5874597"/>
            <a:ext cx="2048959" cy="400110"/>
          </a:xfrm>
          <a:prstGeom prst="rect">
            <a:avLst/>
          </a:prstGeom>
        </p:spPr>
        <p:txBody>
          <a:bodyPr wrap="none">
            <a:spAutoFit/>
          </a:bodyPr>
          <a:lstStyle/>
          <a:p>
            <a:r>
              <a:rPr lang="en-US" sz="2000">
                <a:solidFill>
                  <a:srgbClr val="002060"/>
                </a:solidFill>
              </a:rPr>
              <a:t>*el inicio - start </a:t>
            </a:r>
            <a:endParaRPr lang="en-GB" sz="2000"/>
          </a:p>
        </p:txBody>
      </p:sp>
    </p:spTree>
    <p:extLst>
      <p:ext uri="{BB962C8B-B14F-4D97-AF65-F5344CB8AC3E}">
        <p14:creationId xmlns:p14="http://schemas.microsoft.com/office/powerpoint/2010/main" val="51021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2" grpId="0"/>
      <p:bldP spid="23" grpId="0"/>
      <p:bldP spid="24" grpId="0"/>
      <p:bldP spid="25" grpId="0"/>
      <p:bldP spid="26" grpId="0"/>
      <p:bldP spid="28" grpId="0"/>
      <p:bldP spid="29" grpId="0"/>
      <p:bldP spid="30" grpId="0"/>
      <p:bldP spid="31" grpId="0"/>
      <p:bldP spid="32" grpId="0"/>
      <p:bldP spid="33" grpId="0"/>
      <p:bldP spid="36" grpId="0"/>
      <p:bldP spid="38" grpId="0" animBg="1"/>
      <p:bldP spid="39" grpId="0" animBg="1"/>
      <p:bldP spid="40" grpId="0" animBg="1"/>
      <p:bldP spid="41" grpId="0" animBg="1"/>
      <p:bldP spid="42" grpId="0" animBg="1"/>
      <p:bldP spid="43" grpId="0" animBg="1"/>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239888555"/>
              </p:ext>
            </p:extLst>
          </p:nvPr>
        </p:nvGraphicFramePr>
        <p:xfrm>
          <a:off x="2273470" y="1068382"/>
          <a:ext cx="7984923" cy="5017259"/>
        </p:xfrm>
        <a:graphic>
          <a:graphicData uri="http://schemas.openxmlformats.org/drawingml/2006/table">
            <a:tbl>
              <a:tblPr firstRow="1" bandRow="1">
                <a:tableStyleId>{5DA37D80-6434-44D0-A028-1B22A696006F}</a:tableStyleId>
              </a:tblPr>
              <a:tblGrid>
                <a:gridCol w="7984923">
                  <a:extLst>
                    <a:ext uri="{9D8B030D-6E8A-4147-A177-3AD203B41FA5}">
                      <a16:colId xmlns:a16="http://schemas.microsoft.com/office/drawing/2014/main" val="20001"/>
                    </a:ext>
                  </a:extLst>
                </a:gridCol>
              </a:tblGrid>
              <a:tr h="839883">
                <a:tc>
                  <a:txBody>
                    <a:bodyPr/>
                    <a:lstStyle/>
                    <a:p>
                      <a:pPr algn="ctr"/>
                      <a:r>
                        <a:rPr lang="en-US" sz="2000">
                          <a:solidFill>
                            <a:srgbClr val="002060"/>
                          </a:solidFill>
                        </a:rPr>
                        <a:t>¿Cómo termina</a:t>
                      </a:r>
                      <a:r>
                        <a:rPr lang="en-US" sz="2000" baseline="0">
                          <a:solidFill>
                            <a:srgbClr val="002060"/>
                          </a:solidFill>
                        </a:rPr>
                        <a:t> la frase?</a:t>
                      </a:r>
                      <a:endParaRPr lang="en-US" sz="2000" dirty="0">
                        <a:solidFill>
                          <a:srgbClr val="002060"/>
                        </a:solidFill>
                      </a:endParaRPr>
                    </a:p>
                  </a:txBody>
                  <a:tcPr anchor="ctr">
                    <a:lnB w="1270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0000"/>
                  </a:ext>
                </a:extLst>
              </a:tr>
              <a:tr h="887809">
                <a:tc>
                  <a:txBody>
                    <a:bodyPr/>
                    <a:lstStyle/>
                    <a:p>
                      <a:r>
                        <a:rPr lang="en-US" sz="2000" b="1" dirty="0">
                          <a:solidFill>
                            <a:srgbClr val="002060"/>
                          </a:solidFill>
                        </a:rPr>
                        <a:t>A</a:t>
                      </a:r>
                      <a:r>
                        <a:rPr lang="en-US" sz="2000" b="1">
                          <a:solidFill>
                            <a:srgbClr val="002060"/>
                          </a:solidFill>
                        </a:rPr>
                        <a:t>) </a:t>
                      </a:r>
                      <a:r>
                        <a:rPr lang="en-US" sz="2000">
                          <a:solidFill>
                            <a:srgbClr val="002060"/>
                          </a:solidFill>
                        </a:rPr>
                        <a:t>…porque es un</a:t>
                      </a:r>
                      <a:r>
                        <a:rPr lang="en-US" sz="2000" baseline="0">
                          <a:solidFill>
                            <a:srgbClr val="002060"/>
                          </a:solidFill>
                        </a:rPr>
                        <a:t> idioma muy bonito.</a:t>
                      </a:r>
                      <a:endParaRPr lang="en-US" sz="2000" dirty="0">
                        <a:solidFill>
                          <a:srgbClr val="002060"/>
                        </a:solidFill>
                      </a:endParaRPr>
                    </a:p>
                  </a:txBody>
                  <a:tcPr anchor="ctr">
                    <a:lnL w="12700" cmpd="sng">
                      <a:noFill/>
                    </a:lnL>
                    <a:lnR w="12700" cmpd="sng">
                      <a:noFill/>
                    </a:lnR>
                    <a:lnT w="12700" cap="flat" cmpd="sng" algn="ctr">
                      <a:solidFill>
                        <a:srgbClr val="ED7D3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14200">
                <a:tc>
                  <a:txBody>
                    <a:bodyPr/>
                    <a:lstStyle/>
                    <a:p>
                      <a:r>
                        <a:rPr lang="en-US" sz="2000" b="1">
                          <a:solidFill>
                            <a:srgbClr val="002060"/>
                          </a:solidFill>
                        </a:rPr>
                        <a:t>B)</a:t>
                      </a:r>
                      <a:r>
                        <a:rPr lang="en-US" sz="2000" b="1" baseline="0">
                          <a:solidFill>
                            <a:srgbClr val="002060"/>
                          </a:solidFill>
                        </a:rPr>
                        <a:t> </a:t>
                      </a:r>
                      <a:r>
                        <a:rPr lang="en-US" sz="2000" b="0" baseline="0">
                          <a:solidFill>
                            <a:srgbClr val="002060"/>
                          </a:solidFill>
                        </a:rPr>
                        <a:t>…porque no es un coche rápido.</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26300">
                <a:tc>
                  <a:txBody>
                    <a:bodyPr/>
                    <a:lstStyle/>
                    <a:p>
                      <a:r>
                        <a:rPr lang="en-US" sz="2000" b="1" dirty="0">
                          <a:solidFill>
                            <a:srgbClr val="002060"/>
                          </a:solidFill>
                        </a:rPr>
                        <a:t>C</a:t>
                      </a:r>
                      <a:r>
                        <a:rPr lang="en-US" sz="2000" b="1">
                          <a:solidFill>
                            <a:srgbClr val="002060"/>
                          </a:solidFill>
                        </a:rPr>
                        <a:t>) </a:t>
                      </a:r>
                      <a:r>
                        <a:rPr lang="en-US" sz="2000">
                          <a:solidFill>
                            <a:srgbClr val="002060"/>
                          </a:solidFill>
                        </a:rPr>
                        <a:t>…porque es una actriz</a:t>
                      </a:r>
                      <a:r>
                        <a:rPr lang="en-US" sz="2000" baseline="0">
                          <a:solidFill>
                            <a:srgbClr val="002060"/>
                          </a:solidFill>
                        </a:rPr>
                        <a:t> y trabaja en el cine español. </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63480">
                <a:tc>
                  <a:txBody>
                    <a:bodyPr/>
                    <a:lstStyle/>
                    <a:p>
                      <a:r>
                        <a:rPr lang="en-US" sz="2000" b="1">
                          <a:solidFill>
                            <a:srgbClr val="002060"/>
                          </a:solidFill>
                        </a:rPr>
                        <a:t>D) </a:t>
                      </a:r>
                      <a:r>
                        <a:rPr lang="en-US" sz="2000">
                          <a:solidFill>
                            <a:srgbClr val="002060"/>
                          </a:solidFill>
                        </a:rPr>
                        <a:t>…porque no vamos a tener tiempo en junio.</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885587">
                <a:tc>
                  <a:txBody>
                    <a:bodyPr/>
                    <a:lstStyle/>
                    <a:p>
                      <a:r>
                        <a:rPr lang="en-US" sz="2000" b="1" dirty="0">
                          <a:solidFill>
                            <a:srgbClr val="002060"/>
                          </a:solidFill>
                        </a:rPr>
                        <a:t>E</a:t>
                      </a:r>
                      <a:r>
                        <a:rPr lang="en-US" sz="2000" b="1">
                          <a:solidFill>
                            <a:srgbClr val="002060"/>
                          </a:solidFill>
                        </a:rPr>
                        <a:t>) </a:t>
                      </a:r>
                      <a:r>
                        <a:rPr lang="en-US" sz="2000">
                          <a:solidFill>
                            <a:srgbClr val="002060"/>
                          </a:solidFill>
                        </a:rPr>
                        <a:t>…porque es una *comedia. No es una película de acción.</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a:xfrm>
            <a:off x="169335" y="250654"/>
            <a:ext cx="9516533" cy="626533"/>
          </a:xfrm>
        </p:spPr>
        <p:txBody>
          <a:bodyPr>
            <a:normAutofit fontScale="90000"/>
          </a:bodyPr>
          <a:lstStyle/>
          <a:p>
            <a:pPr>
              <a:lnSpc>
                <a:spcPct val="120000"/>
              </a:lnSpc>
            </a:pPr>
            <a:r>
              <a:rPr lang="en-GB" sz="2400" b="1">
                <a:solidFill>
                  <a:srgbClr val="002060"/>
                </a:solidFill>
              </a:rPr>
              <a:t>¡Luces! </a:t>
            </a:r>
            <a:r>
              <a:rPr lang="is-IS" sz="2400" b="1">
                <a:solidFill>
                  <a:srgbClr val="002060"/>
                </a:solidFill>
              </a:rPr>
              <a:t>…¡Cámara! y... ¡Acción!</a:t>
            </a:r>
            <a:br>
              <a:rPr lang="is-IS" sz="2400" b="1">
                <a:solidFill>
                  <a:srgbClr val="002060"/>
                </a:solidFill>
              </a:rPr>
            </a:br>
            <a:r>
              <a:rPr lang="is-IS" sz="2400">
                <a:solidFill>
                  <a:srgbClr val="002060"/>
                </a:solidFill>
              </a:rPr>
              <a:t>Escucha otra vez y decide la frase correcta para completar la frase.</a:t>
            </a:r>
            <a:endParaRPr lang="en-GB" sz="24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685868" y="250654"/>
            <a:ext cx="2242276" cy="40843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 / leer</a:t>
            </a:r>
          </a:p>
        </p:txBody>
      </p:sp>
      <p:sp>
        <p:nvSpPr>
          <p:cNvPr id="10" name="Action Button: Custom 16">
            <a:hlinkClick r:id="" action="ppaction://noaction" highlightClick="1">
              <a:snd r:embed="rId3" name="Estamos haciendo cosas tontas....wav"/>
            </a:hlinkClick>
            <a:extLst>
              <a:ext uri="{FF2B5EF4-FFF2-40B4-BE49-F238E27FC236}">
                <a16:creationId xmlns:a16="http://schemas.microsoft.com/office/drawing/2014/main" id="{30030AF8-564D-734B-84B9-DB4C7A3A6A53}"/>
              </a:ext>
            </a:extLst>
          </p:cNvPr>
          <p:cNvSpPr/>
          <p:nvPr/>
        </p:nvSpPr>
        <p:spPr>
          <a:xfrm>
            <a:off x="641135" y="2143900"/>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4" name="Queremos dirigir la peli%CC%81cula en mayo....wav"/>
            </a:hlinkClick>
            <a:extLst>
              <a:ext uri="{FF2B5EF4-FFF2-40B4-BE49-F238E27FC236}">
                <a16:creationId xmlns:a16="http://schemas.microsoft.com/office/drawing/2014/main" id="{30030AF8-564D-734B-84B9-DB4C7A3A6A53}"/>
              </a:ext>
            </a:extLst>
          </p:cNvPr>
          <p:cNvSpPr/>
          <p:nvPr/>
        </p:nvSpPr>
        <p:spPr>
          <a:xfrm>
            <a:off x="661114" y="2990224"/>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5" name="Estamos conduciendo bastante despacio en esta escena.wav"/>
            </a:hlinkClick>
            <a:extLst>
              <a:ext uri="{FF2B5EF4-FFF2-40B4-BE49-F238E27FC236}">
                <a16:creationId xmlns:a16="http://schemas.microsoft.com/office/drawing/2014/main" id="{30030AF8-564D-734B-84B9-DB4C7A3A6A53}"/>
              </a:ext>
            </a:extLst>
          </p:cNvPr>
          <p:cNvSpPr/>
          <p:nvPr/>
        </p:nvSpPr>
        <p:spPr>
          <a:xfrm>
            <a:off x="641135" y="3798054"/>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6" name="Queremos traducir una peli%CC%81cula rusa.wav"/>
            </a:hlinkClick>
            <a:extLst>
              <a:ext uri="{FF2B5EF4-FFF2-40B4-BE49-F238E27FC236}">
                <a16:creationId xmlns:a16="http://schemas.microsoft.com/office/drawing/2014/main" id="{30030AF8-564D-734B-84B9-DB4C7A3A6A53}"/>
              </a:ext>
            </a:extLst>
          </p:cNvPr>
          <p:cNvSpPr/>
          <p:nvPr/>
        </p:nvSpPr>
        <p:spPr>
          <a:xfrm>
            <a:off x="654865" y="4607488"/>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7" name="Estamos escribiendo un personaje para nuestra ti%CC%81a.wav"/>
            </a:hlinkClick>
            <a:extLst>
              <a:ext uri="{FF2B5EF4-FFF2-40B4-BE49-F238E27FC236}">
                <a16:creationId xmlns:a16="http://schemas.microsoft.com/office/drawing/2014/main" id="{30030AF8-564D-734B-84B9-DB4C7A3A6A53}"/>
              </a:ext>
            </a:extLst>
          </p:cNvPr>
          <p:cNvSpPr/>
          <p:nvPr/>
        </p:nvSpPr>
        <p:spPr>
          <a:xfrm>
            <a:off x="654865" y="5415318"/>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1248834" y="5406015"/>
            <a:ext cx="592666" cy="461665"/>
          </a:xfrm>
          <a:prstGeom prst="rect">
            <a:avLst/>
          </a:prstGeom>
          <a:noFill/>
        </p:spPr>
        <p:txBody>
          <a:bodyPr wrap="square" rtlCol="0">
            <a:spAutoFit/>
          </a:bodyPr>
          <a:lstStyle/>
          <a:p>
            <a:r>
              <a:rPr lang="en-US" sz="2400" b="1">
                <a:solidFill>
                  <a:schemeClr val="accent5">
                    <a:lumMod val="50000"/>
                  </a:schemeClr>
                </a:solidFill>
              </a:rPr>
              <a:t>C</a:t>
            </a:r>
            <a:endParaRPr lang="en-US" sz="2400" b="1" dirty="0">
              <a:solidFill>
                <a:schemeClr val="accent5">
                  <a:lumMod val="50000"/>
                </a:schemeClr>
              </a:solidFill>
            </a:endParaRPr>
          </a:p>
        </p:txBody>
      </p:sp>
      <p:sp>
        <p:nvSpPr>
          <p:cNvPr id="18" name="TextBox 17"/>
          <p:cNvSpPr txBox="1"/>
          <p:nvPr/>
        </p:nvSpPr>
        <p:spPr>
          <a:xfrm>
            <a:off x="1258316" y="2114729"/>
            <a:ext cx="592666" cy="461665"/>
          </a:xfrm>
          <a:prstGeom prst="rect">
            <a:avLst/>
          </a:prstGeom>
          <a:noFill/>
        </p:spPr>
        <p:txBody>
          <a:bodyPr wrap="square" rtlCol="0">
            <a:spAutoFit/>
          </a:bodyPr>
          <a:lstStyle/>
          <a:p>
            <a:r>
              <a:rPr lang="en-US" sz="2400" b="1">
                <a:solidFill>
                  <a:schemeClr val="accent5">
                    <a:lumMod val="50000"/>
                  </a:schemeClr>
                </a:solidFill>
              </a:rPr>
              <a:t>E</a:t>
            </a:r>
            <a:endParaRPr lang="en-US" sz="2400" b="1" dirty="0">
              <a:solidFill>
                <a:schemeClr val="accent5">
                  <a:lumMod val="50000"/>
                </a:schemeClr>
              </a:solidFill>
            </a:endParaRPr>
          </a:p>
        </p:txBody>
      </p:sp>
      <p:sp>
        <p:nvSpPr>
          <p:cNvPr id="19" name="TextBox 18"/>
          <p:cNvSpPr txBox="1"/>
          <p:nvPr/>
        </p:nvSpPr>
        <p:spPr>
          <a:xfrm>
            <a:off x="1244545" y="2943518"/>
            <a:ext cx="592666" cy="461665"/>
          </a:xfrm>
          <a:prstGeom prst="rect">
            <a:avLst/>
          </a:prstGeom>
          <a:noFill/>
        </p:spPr>
        <p:txBody>
          <a:bodyPr wrap="square" rtlCol="0">
            <a:spAutoFit/>
          </a:bodyPr>
          <a:lstStyle/>
          <a:p>
            <a:r>
              <a:rPr lang="en-US" sz="2400" b="1">
                <a:solidFill>
                  <a:schemeClr val="accent5">
                    <a:lumMod val="50000"/>
                  </a:schemeClr>
                </a:solidFill>
              </a:rPr>
              <a:t>D</a:t>
            </a:r>
            <a:endParaRPr lang="en-US" sz="2400" b="1" dirty="0">
              <a:solidFill>
                <a:schemeClr val="accent5">
                  <a:lumMod val="50000"/>
                </a:schemeClr>
              </a:solidFill>
            </a:endParaRPr>
          </a:p>
        </p:txBody>
      </p:sp>
      <p:sp>
        <p:nvSpPr>
          <p:cNvPr id="20" name="TextBox 19"/>
          <p:cNvSpPr txBox="1"/>
          <p:nvPr/>
        </p:nvSpPr>
        <p:spPr>
          <a:xfrm>
            <a:off x="1241560" y="3766166"/>
            <a:ext cx="592666" cy="461665"/>
          </a:xfrm>
          <a:prstGeom prst="rect">
            <a:avLst/>
          </a:prstGeom>
          <a:noFill/>
        </p:spPr>
        <p:txBody>
          <a:bodyPr wrap="square" rtlCol="0">
            <a:spAutoFit/>
          </a:bodyPr>
          <a:lstStyle/>
          <a:p>
            <a:r>
              <a:rPr lang="en-US" sz="2400" b="1">
                <a:solidFill>
                  <a:schemeClr val="accent5">
                    <a:lumMod val="50000"/>
                  </a:schemeClr>
                </a:solidFill>
              </a:rPr>
              <a:t>B</a:t>
            </a:r>
            <a:endParaRPr lang="en-US" sz="2400" b="1" dirty="0">
              <a:solidFill>
                <a:schemeClr val="accent5">
                  <a:lumMod val="50000"/>
                </a:schemeClr>
              </a:solidFill>
            </a:endParaRPr>
          </a:p>
        </p:txBody>
      </p:sp>
      <p:sp>
        <p:nvSpPr>
          <p:cNvPr id="21" name="TextBox 20"/>
          <p:cNvSpPr txBox="1"/>
          <p:nvPr/>
        </p:nvSpPr>
        <p:spPr>
          <a:xfrm>
            <a:off x="1205292" y="4585762"/>
            <a:ext cx="592666" cy="461665"/>
          </a:xfrm>
          <a:prstGeom prst="rect">
            <a:avLst/>
          </a:prstGeom>
          <a:noFill/>
        </p:spPr>
        <p:txBody>
          <a:bodyPr wrap="square" rtlCol="0">
            <a:spAutoFit/>
          </a:bodyPr>
          <a:lstStyle/>
          <a:p>
            <a:r>
              <a:rPr lang="en-US" sz="2400" b="1">
                <a:solidFill>
                  <a:schemeClr val="accent5">
                    <a:lumMod val="50000"/>
                  </a:schemeClr>
                </a:solidFill>
              </a:rPr>
              <a:t>A</a:t>
            </a:r>
            <a:endParaRPr lang="en-US" sz="2400" b="1" dirty="0">
              <a:solidFill>
                <a:schemeClr val="accent5">
                  <a:lumMod val="50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28038269"/>
              </p:ext>
            </p:extLst>
          </p:nvPr>
        </p:nvGraphicFramePr>
        <p:xfrm>
          <a:off x="641135" y="1082385"/>
          <a:ext cx="1035254" cy="780422"/>
        </p:xfrm>
        <a:graphic>
          <a:graphicData uri="http://schemas.openxmlformats.org/drawingml/2006/table">
            <a:tbl>
              <a:tblPr firstRow="1" bandRow="1">
                <a:tableStyleId>{5DA37D80-6434-44D0-A028-1B22A696006F}</a:tableStyleId>
              </a:tblPr>
              <a:tblGrid>
                <a:gridCol w="1035254">
                  <a:extLst>
                    <a:ext uri="{9D8B030D-6E8A-4147-A177-3AD203B41FA5}">
                      <a16:colId xmlns:a16="http://schemas.microsoft.com/office/drawing/2014/main" val="1598743251"/>
                    </a:ext>
                  </a:extLst>
                </a:gridCol>
              </a:tblGrid>
              <a:tr h="7804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a:t>
                      </a:r>
                      <a:r>
                        <a:rPr lang="en-US" sz="2000" dirty="0" err="1">
                          <a:solidFill>
                            <a:srgbClr val="002060"/>
                          </a:solidFill>
                        </a:rPr>
                        <a:t>letra</a:t>
                      </a:r>
                      <a:r>
                        <a:rPr lang="en-US" sz="2000" dirty="0">
                          <a:solidFill>
                            <a:srgbClr val="002060"/>
                          </a:solidFill>
                        </a:rPr>
                        <a:t>?</a:t>
                      </a:r>
                    </a:p>
                  </a:txBody>
                  <a:tcPr anchor="ctr">
                    <a:lnB w="1270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3526941337"/>
                  </a:ext>
                </a:extLst>
              </a:tr>
            </a:tbl>
          </a:graphicData>
        </a:graphic>
      </p:graphicFrame>
      <p:pic>
        <p:nvPicPr>
          <p:cNvPr id="23" name="Picture 22" descr="actress.jpeg"/>
          <p:cNvPicPr>
            <a:picLocks noChangeAspect="1"/>
          </p:cNvPicPr>
          <p:nvPr/>
        </p:nvPicPr>
        <p:blipFill>
          <a:blip r:embed="rId8">
            <a:clrChange>
              <a:clrFrom>
                <a:srgbClr val="D5425E"/>
              </a:clrFrom>
              <a:clrTo>
                <a:srgbClr val="D5425E">
                  <a:alpha val="0"/>
                </a:srgbClr>
              </a:clrTo>
            </a:clrChange>
            <a:extLst>
              <a:ext uri="{28A0092B-C50C-407E-A947-70E740481C1C}">
                <a14:useLocalDpi xmlns:a14="http://schemas.microsoft.com/office/drawing/2010/main" val="0"/>
              </a:ext>
            </a:extLst>
          </a:blip>
          <a:stretch>
            <a:fillRect/>
          </a:stretch>
        </p:blipFill>
        <p:spPr>
          <a:xfrm>
            <a:off x="10517881" y="1019179"/>
            <a:ext cx="1410263" cy="906833"/>
          </a:xfrm>
          <a:prstGeom prst="rect">
            <a:avLst/>
          </a:prstGeom>
        </p:spPr>
      </p:pic>
      <p:sp>
        <p:nvSpPr>
          <p:cNvPr id="7" name="Rectangle 6"/>
          <p:cNvSpPr/>
          <p:nvPr/>
        </p:nvSpPr>
        <p:spPr>
          <a:xfrm>
            <a:off x="9371679" y="5912097"/>
            <a:ext cx="2870654" cy="400110"/>
          </a:xfrm>
          <a:prstGeom prst="rect">
            <a:avLst/>
          </a:prstGeom>
        </p:spPr>
        <p:txBody>
          <a:bodyPr wrap="square">
            <a:spAutoFit/>
          </a:bodyPr>
          <a:lstStyle/>
          <a:p>
            <a:r>
              <a:rPr lang="en-US" sz="2000">
                <a:solidFill>
                  <a:srgbClr val="002060"/>
                </a:solidFill>
              </a:rPr>
              <a:t>*comedia - comedy</a:t>
            </a:r>
            <a:endParaRPr lang="en-GB" sz="2000"/>
          </a:p>
        </p:txBody>
      </p:sp>
      <p:sp>
        <p:nvSpPr>
          <p:cNvPr id="29" name="Llamada rectangular redondeada 27">
            <a:extLst>
              <a:ext uri="{FF2B5EF4-FFF2-40B4-BE49-F238E27FC236}">
                <a16:creationId xmlns:a16="http://schemas.microsoft.com/office/drawing/2014/main" id="{B7A0633C-7112-E544-ACEB-3EC61394DB95}"/>
              </a:ext>
            </a:extLst>
          </p:cNvPr>
          <p:cNvSpPr/>
          <p:nvPr/>
        </p:nvSpPr>
        <p:spPr>
          <a:xfrm>
            <a:off x="2256714" y="3692306"/>
            <a:ext cx="7496886" cy="1540093"/>
          </a:xfrm>
          <a:prstGeom prst="wedgeRoundRectCallout">
            <a:avLst>
              <a:gd name="adj1" fmla="val 34641"/>
              <a:gd name="adj2" fmla="val 65700"/>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Remember, you can use ‘de’ between two nouns to talk about types of things. Swap the English word order!</a:t>
            </a:r>
          </a:p>
          <a:p>
            <a:pPr marL="342900" indent="-342900">
              <a:buFont typeface="Arial" panose="020B0604020202020204" pitchFamily="34" charset="0"/>
              <a:buChar char="•"/>
            </a:pPr>
            <a:r>
              <a:rPr lang="en-GB" sz="2000">
                <a:solidFill>
                  <a:srgbClr val="002060"/>
                </a:solidFill>
              </a:rPr>
              <a:t>película de acción – action film</a:t>
            </a:r>
          </a:p>
          <a:p>
            <a:pPr marL="342900" indent="-342900">
              <a:buFont typeface="Arial" panose="020B0604020202020204" pitchFamily="34" charset="0"/>
              <a:buChar char="•"/>
            </a:pPr>
            <a:r>
              <a:rPr lang="en-GB" sz="2000">
                <a:solidFill>
                  <a:srgbClr val="002060"/>
                </a:solidFill>
              </a:rPr>
              <a:t>película de ciencia-ficción – science-fiction (sci-fi) film</a:t>
            </a:r>
          </a:p>
        </p:txBody>
      </p:sp>
    </p:spTree>
    <p:extLst>
      <p:ext uri="{BB962C8B-B14F-4D97-AF65-F5344CB8AC3E}">
        <p14:creationId xmlns:p14="http://schemas.microsoft.com/office/powerpoint/2010/main" val="15704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lamada rectangular 16">
            <a:extLst>
              <a:ext uri="{FF2B5EF4-FFF2-40B4-BE49-F238E27FC236}">
                <a16:creationId xmlns:a16="http://schemas.microsoft.com/office/drawing/2014/main" id="{4F6D369B-5128-4549-8591-D29625B7E6EF}"/>
              </a:ext>
            </a:extLst>
          </p:cNvPr>
          <p:cNvSpPr/>
          <p:nvPr/>
        </p:nvSpPr>
        <p:spPr>
          <a:xfrm>
            <a:off x="3384468" y="1880250"/>
            <a:ext cx="7172695" cy="851768"/>
          </a:xfrm>
          <a:prstGeom prst="wedgeRectCallout">
            <a:avLst>
              <a:gd name="adj1" fmla="val 53572"/>
              <a:gd name="adj2" fmla="val 3705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3200" dirty="0">
                <a:solidFill>
                  <a:srgbClr val="002060"/>
                </a:solidFill>
              </a:rPr>
              <a:t>haciendo una película de acción con coches rápidos.</a:t>
            </a:r>
          </a:p>
        </p:txBody>
      </p:sp>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379864" y="258166"/>
            <a:ext cx="10177299" cy="1079887"/>
          </a:xfrm>
        </p:spPr>
        <p:txBody>
          <a:bodyPr>
            <a:noAutofit/>
          </a:bodyPr>
          <a:lstStyle/>
          <a:p>
            <a:r>
              <a:rPr lang="es-GB" sz="2400" b="1" dirty="0">
                <a:solidFill>
                  <a:srgbClr val="002060"/>
                </a:solidFill>
              </a:rPr>
              <a:t>Hoy estamos haciendo una película en el colegio con unos directores ingleses. Daniel está traduciendo cada frase a los compañeros. ¿Puedes ayudar?</a:t>
            </a: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ángulo 2">
            <a:extLst>
              <a:ext uri="{FF2B5EF4-FFF2-40B4-BE49-F238E27FC236}">
                <a16:creationId xmlns:a16="http://schemas.microsoft.com/office/drawing/2014/main" id="{0127C488-FD72-394D-BBD0-17D58B74BBC0}"/>
              </a:ext>
            </a:extLst>
          </p:cNvPr>
          <p:cNvSpPr/>
          <p:nvPr/>
        </p:nvSpPr>
        <p:spPr>
          <a:xfrm>
            <a:off x="510641" y="1880249"/>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Estamos</a:t>
            </a:r>
          </a:p>
        </p:txBody>
      </p:sp>
      <p:sp>
        <p:nvSpPr>
          <p:cNvPr id="13" name="Rectángulo 12">
            <a:extLst>
              <a:ext uri="{FF2B5EF4-FFF2-40B4-BE49-F238E27FC236}">
                <a16:creationId xmlns:a16="http://schemas.microsoft.com/office/drawing/2014/main" id="{485911D0-B9DC-F64D-83F3-6371FC24B5FF}"/>
              </a:ext>
            </a:extLst>
          </p:cNvPr>
          <p:cNvSpPr/>
          <p:nvPr/>
        </p:nvSpPr>
        <p:spPr>
          <a:xfrm>
            <a:off x="510641" y="3274214"/>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Queremos</a:t>
            </a:r>
          </a:p>
        </p:txBody>
      </p:sp>
      <p:sp>
        <p:nvSpPr>
          <p:cNvPr id="5" name="Llamada rectangular 4">
            <a:extLst>
              <a:ext uri="{FF2B5EF4-FFF2-40B4-BE49-F238E27FC236}">
                <a16:creationId xmlns:a16="http://schemas.microsoft.com/office/drawing/2014/main" id="{2D004238-B259-A642-B631-92E0669BE6B5}"/>
              </a:ext>
            </a:extLst>
          </p:cNvPr>
          <p:cNvSpPr/>
          <p:nvPr/>
        </p:nvSpPr>
        <p:spPr>
          <a:xfrm>
            <a:off x="2536074" y="5253814"/>
            <a:ext cx="9392069" cy="528085"/>
          </a:xfrm>
          <a:prstGeom prst="wedgeRectCallout">
            <a:avLst>
              <a:gd name="adj1" fmla="val -55225"/>
              <a:gd name="adj2" fmla="val -3644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3200" i="1" dirty="0">
                <a:solidFill>
                  <a:srgbClr val="002060"/>
                </a:solidFill>
              </a:rPr>
              <a:t>We are making </a:t>
            </a:r>
            <a:r>
              <a:rPr lang="es-GB" sz="3200" i="1">
                <a:solidFill>
                  <a:srgbClr val="002060"/>
                </a:solidFill>
              </a:rPr>
              <a:t>an </a:t>
            </a:r>
            <a:r>
              <a:rPr lang="en-GB" sz="3200" i="1">
                <a:solidFill>
                  <a:srgbClr val="002060"/>
                </a:solidFill>
              </a:rPr>
              <a:t>*</a:t>
            </a:r>
            <a:r>
              <a:rPr lang="es-GB" sz="3200" i="1">
                <a:solidFill>
                  <a:srgbClr val="002060"/>
                </a:solidFill>
              </a:rPr>
              <a:t>action </a:t>
            </a:r>
            <a:r>
              <a:rPr lang="es-GB" sz="3200" i="1" dirty="0">
                <a:solidFill>
                  <a:srgbClr val="002060"/>
                </a:solidFill>
              </a:rPr>
              <a:t>film with fast cars.</a:t>
            </a:r>
          </a:p>
        </p:txBody>
      </p:sp>
      <p:pic>
        <p:nvPicPr>
          <p:cNvPr id="16" name="Imagen 15" descr="Dibujo animado de un personaje de caricatura&#10;&#10;Descripción generada automáticamente con confianza media">
            <a:extLst>
              <a:ext uri="{FF2B5EF4-FFF2-40B4-BE49-F238E27FC236}">
                <a16:creationId xmlns:a16="http://schemas.microsoft.com/office/drawing/2014/main" id="{2FEFBBF7-6967-A742-96B5-0D15D119CA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89" t="10099" r="47546" b="4096"/>
          <a:stretch/>
        </p:blipFill>
        <p:spPr>
          <a:xfrm flipH="1">
            <a:off x="10540644" y="1722374"/>
            <a:ext cx="1140715" cy="2344458"/>
          </a:xfrm>
          <a:prstGeom prst="rect">
            <a:avLst/>
          </a:prstGeom>
        </p:spPr>
      </p:pic>
      <p:sp>
        <p:nvSpPr>
          <p:cNvPr id="18" name="Rectángulo 17">
            <a:extLst>
              <a:ext uri="{FF2B5EF4-FFF2-40B4-BE49-F238E27FC236}">
                <a16:creationId xmlns:a16="http://schemas.microsoft.com/office/drawing/2014/main" id="{CCD309F2-EE17-FF43-A763-E4F9442A1D82}"/>
              </a:ext>
            </a:extLst>
          </p:cNvPr>
          <p:cNvSpPr/>
          <p:nvPr/>
        </p:nvSpPr>
        <p:spPr>
          <a:xfrm>
            <a:off x="510639" y="1873844"/>
            <a:ext cx="2873828" cy="851769"/>
          </a:xfrm>
          <a:prstGeom prst="rect">
            <a:avLst/>
          </a:prstGeom>
          <a:solidFill>
            <a:schemeClr val="accent6">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Estamos</a:t>
            </a:r>
          </a:p>
        </p:txBody>
      </p:sp>
      <p:pic>
        <p:nvPicPr>
          <p:cNvPr id="2050" name="Picture 2" descr="directors chair clip art - Clip Art Library">
            <a:extLst>
              <a:ext uri="{FF2B5EF4-FFF2-40B4-BE49-F238E27FC236}">
                <a16:creationId xmlns:a16="http://schemas.microsoft.com/office/drawing/2014/main" id="{888374B7-AF0F-8D46-81BF-253561B1A73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42821" y="4305416"/>
            <a:ext cx="1282535" cy="14764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to direct.jpeg">
            <a:extLst>
              <a:ext uri="{FF2B5EF4-FFF2-40B4-BE49-F238E27FC236}">
                <a16:creationId xmlns:a16="http://schemas.microsoft.com/office/drawing/2014/main" id="{817EBBAE-11EC-9146-99B2-72B4DD6A371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334" y="4644317"/>
            <a:ext cx="1876975" cy="1747078"/>
          </a:xfrm>
          <a:prstGeom prst="rect">
            <a:avLst/>
          </a:prstGeom>
        </p:spPr>
      </p:pic>
      <p:sp>
        <p:nvSpPr>
          <p:cNvPr id="14" name="Rectangle 13"/>
          <p:cNvSpPr/>
          <p:nvPr/>
        </p:nvSpPr>
        <p:spPr>
          <a:xfrm>
            <a:off x="9346973" y="5821881"/>
            <a:ext cx="2870654" cy="461665"/>
          </a:xfrm>
          <a:prstGeom prst="rect">
            <a:avLst/>
          </a:prstGeom>
        </p:spPr>
        <p:txBody>
          <a:bodyPr wrap="square">
            <a:spAutoFit/>
          </a:bodyPr>
          <a:lstStyle/>
          <a:p>
            <a:r>
              <a:rPr lang="en-US" sz="2400">
                <a:solidFill>
                  <a:srgbClr val="002060"/>
                </a:solidFill>
              </a:rPr>
              <a:t>*action - acción</a:t>
            </a:r>
            <a:endParaRPr lang="en-GB" sz="2400"/>
          </a:p>
        </p:txBody>
      </p:sp>
    </p:spTree>
    <p:extLst>
      <p:ext uri="{BB962C8B-B14F-4D97-AF65-F5344CB8AC3E}">
        <p14:creationId xmlns:p14="http://schemas.microsoft.com/office/powerpoint/2010/main" val="21571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lamada rectangular 16">
            <a:extLst>
              <a:ext uri="{FF2B5EF4-FFF2-40B4-BE49-F238E27FC236}">
                <a16:creationId xmlns:a16="http://schemas.microsoft.com/office/drawing/2014/main" id="{4F6D369B-5128-4549-8591-D29625B7E6EF}"/>
              </a:ext>
            </a:extLst>
          </p:cNvPr>
          <p:cNvSpPr/>
          <p:nvPr/>
        </p:nvSpPr>
        <p:spPr>
          <a:xfrm>
            <a:off x="3358842" y="2673354"/>
            <a:ext cx="7172695" cy="851768"/>
          </a:xfrm>
          <a:prstGeom prst="wedgeRectCallout">
            <a:avLst>
              <a:gd name="adj1" fmla="val 53075"/>
              <a:gd name="adj2" fmla="val -11909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3200" dirty="0">
                <a:solidFill>
                  <a:srgbClr val="002060"/>
                </a:solidFill>
              </a:rPr>
              <a:t>dirigir una película de comedia</a:t>
            </a:r>
            <a:r>
              <a:rPr lang="en-GB" sz="3200" dirty="0">
                <a:solidFill>
                  <a:srgbClr val="002060"/>
                </a:solidFill>
              </a:rPr>
              <a:t> con un actor </a:t>
            </a:r>
            <a:r>
              <a:rPr lang="en-GB" sz="3200" dirty="0" err="1">
                <a:solidFill>
                  <a:srgbClr val="002060"/>
                </a:solidFill>
              </a:rPr>
              <a:t>famoso</a:t>
            </a:r>
            <a:r>
              <a:rPr lang="es-GB" sz="3200" dirty="0">
                <a:solidFill>
                  <a:srgbClr val="002060"/>
                </a:solidFill>
              </a:rPr>
              <a:t>.</a:t>
            </a:r>
          </a:p>
        </p:txBody>
      </p:sp>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11660009" y="6858000"/>
            <a:ext cx="536268" cy="347391"/>
          </a:xfrm>
        </p:spPr>
        <p:txBody>
          <a:bodyPr>
            <a:noAutofit/>
          </a:bodyPr>
          <a:lstStyle/>
          <a:p>
            <a:r>
              <a:rPr lang="en-GB" sz="500" b="1">
                <a:solidFill>
                  <a:schemeClr val="bg1"/>
                </a:solidFill>
              </a:rPr>
              <a:t>hablar</a:t>
            </a:r>
            <a:endParaRPr lang="es-GB" sz="500" b="1" dirty="0">
              <a:solidFill>
                <a:schemeClr val="bg1"/>
              </a:solidFill>
            </a:endParaRP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ángulo 2">
            <a:extLst>
              <a:ext uri="{FF2B5EF4-FFF2-40B4-BE49-F238E27FC236}">
                <a16:creationId xmlns:a16="http://schemas.microsoft.com/office/drawing/2014/main" id="{0127C488-FD72-394D-BBD0-17D58B74BBC0}"/>
              </a:ext>
            </a:extLst>
          </p:cNvPr>
          <p:cNvSpPr/>
          <p:nvPr/>
        </p:nvSpPr>
        <p:spPr>
          <a:xfrm>
            <a:off x="485014" y="1285207"/>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Estamos</a:t>
            </a:r>
          </a:p>
        </p:txBody>
      </p:sp>
      <p:sp>
        <p:nvSpPr>
          <p:cNvPr id="13" name="Rectángulo 12">
            <a:extLst>
              <a:ext uri="{FF2B5EF4-FFF2-40B4-BE49-F238E27FC236}">
                <a16:creationId xmlns:a16="http://schemas.microsoft.com/office/drawing/2014/main" id="{485911D0-B9DC-F64D-83F3-6371FC24B5FF}"/>
              </a:ext>
            </a:extLst>
          </p:cNvPr>
          <p:cNvSpPr/>
          <p:nvPr/>
        </p:nvSpPr>
        <p:spPr>
          <a:xfrm>
            <a:off x="485014" y="2679172"/>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Queremos</a:t>
            </a:r>
          </a:p>
        </p:txBody>
      </p:sp>
      <p:sp>
        <p:nvSpPr>
          <p:cNvPr id="5" name="Llamada rectangular 4">
            <a:extLst>
              <a:ext uri="{FF2B5EF4-FFF2-40B4-BE49-F238E27FC236}">
                <a16:creationId xmlns:a16="http://schemas.microsoft.com/office/drawing/2014/main" id="{2D004238-B259-A642-B631-92E0669BE6B5}"/>
              </a:ext>
            </a:extLst>
          </p:cNvPr>
          <p:cNvSpPr/>
          <p:nvPr/>
        </p:nvSpPr>
        <p:spPr>
          <a:xfrm>
            <a:off x="2510447" y="4739647"/>
            <a:ext cx="9392069" cy="955300"/>
          </a:xfrm>
          <a:prstGeom prst="wedgeRectCallout">
            <a:avLst>
              <a:gd name="adj1" fmla="val -55225"/>
              <a:gd name="adj2" fmla="val -3644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3200" i="1" dirty="0">
                <a:solidFill>
                  <a:srgbClr val="002060"/>
                </a:solidFill>
              </a:rPr>
              <a:t>We want to direct a </a:t>
            </a:r>
            <a:r>
              <a:rPr lang="es-GB" sz="3200" i="1">
                <a:solidFill>
                  <a:srgbClr val="002060"/>
                </a:solidFill>
              </a:rPr>
              <a:t>comedy film</a:t>
            </a:r>
            <a:r>
              <a:rPr lang="en-GB" sz="3200" i="1">
                <a:solidFill>
                  <a:srgbClr val="002060"/>
                </a:solidFill>
              </a:rPr>
              <a:t> with a famous actor</a:t>
            </a:r>
            <a:r>
              <a:rPr lang="es-GB" sz="3200" i="1">
                <a:solidFill>
                  <a:srgbClr val="002060"/>
                </a:solidFill>
              </a:rPr>
              <a:t>.</a:t>
            </a:r>
            <a:endParaRPr lang="es-GB" sz="3200" i="1" dirty="0">
              <a:solidFill>
                <a:srgbClr val="002060"/>
              </a:solidFill>
            </a:endParaRPr>
          </a:p>
        </p:txBody>
      </p:sp>
      <p:pic>
        <p:nvPicPr>
          <p:cNvPr id="16" name="Imagen 15" descr="Dibujo animado de un personaje de caricatura&#10;&#10;Descripción generada automáticamente con confianza media">
            <a:extLst>
              <a:ext uri="{FF2B5EF4-FFF2-40B4-BE49-F238E27FC236}">
                <a16:creationId xmlns:a16="http://schemas.microsoft.com/office/drawing/2014/main" id="{2FEFBBF7-6967-A742-96B5-0D15D119CA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89" t="10099" r="47546" b="4096"/>
          <a:stretch/>
        </p:blipFill>
        <p:spPr>
          <a:xfrm flipH="1">
            <a:off x="10515017" y="1127332"/>
            <a:ext cx="1140715" cy="2344458"/>
          </a:xfrm>
          <a:prstGeom prst="rect">
            <a:avLst/>
          </a:prstGeom>
        </p:spPr>
      </p:pic>
      <p:sp>
        <p:nvSpPr>
          <p:cNvPr id="18" name="Rectángulo 17">
            <a:extLst>
              <a:ext uri="{FF2B5EF4-FFF2-40B4-BE49-F238E27FC236}">
                <a16:creationId xmlns:a16="http://schemas.microsoft.com/office/drawing/2014/main" id="{CCD309F2-EE17-FF43-A763-E4F9442A1D82}"/>
              </a:ext>
            </a:extLst>
          </p:cNvPr>
          <p:cNvSpPr/>
          <p:nvPr/>
        </p:nvSpPr>
        <p:spPr>
          <a:xfrm>
            <a:off x="485014" y="2673353"/>
            <a:ext cx="2873828" cy="851769"/>
          </a:xfrm>
          <a:prstGeom prst="rect">
            <a:avLst/>
          </a:prstGeom>
          <a:solidFill>
            <a:schemeClr val="accent6">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Queremos</a:t>
            </a:r>
          </a:p>
        </p:txBody>
      </p:sp>
      <p:pic>
        <p:nvPicPr>
          <p:cNvPr id="11" name="Picture 2" descr="directors chair clip art - Clip Art Library">
            <a:extLst>
              <a:ext uri="{FF2B5EF4-FFF2-40B4-BE49-F238E27FC236}">
                <a16:creationId xmlns:a16="http://schemas.microsoft.com/office/drawing/2014/main" id="{0F7A296B-4A46-5544-8315-D392BA6C5D1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17194" y="3858205"/>
            <a:ext cx="1282535" cy="14764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to direct.jpeg">
            <a:extLst>
              <a:ext uri="{FF2B5EF4-FFF2-40B4-BE49-F238E27FC236}">
                <a16:creationId xmlns:a16="http://schemas.microsoft.com/office/drawing/2014/main" id="{5C0B30F3-8891-B847-B960-31AD69D7012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707" y="4197106"/>
            <a:ext cx="1876975" cy="1747078"/>
          </a:xfrm>
          <a:prstGeom prst="rect">
            <a:avLst/>
          </a:prstGeom>
        </p:spPr>
      </p:pic>
      <p:sp>
        <p:nvSpPr>
          <p:cNvPr id="14" name="Rectangle 13"/>
          <p:cNvSpPr/>
          <p:nvPr/>
        </p:nvSpPr>
        <p:spPr>
          <a:xfrm>
            <a:off x="8708571" y="5814808"/>
            <a:ext cx="3483429" cy="461665"/>
          </a:xfrm>
          <a:prstGeom prst="rect">
            <a:avLst/>
          </a:prstGeom>
        </p:spPr>
        <p:txBody>
          <a:bodyPr wrap="square">
            <a:spAutoFit/>
          </a:bodyPr>
          <a:lstStyle/>
          <a:p>
            <a:r>
              <a:rPr lang="en-US" sz="2400">
                <a:solidFill>
                  <a:srgbClr val="002060"/>
                </a:solidFill>
              </a:rPr>
              <a:t>*comedia - comedy</a:t>
            </a:r>
            <a:endParaRPr lang="en-GB" sz="2400"/>
          </a:p>
        </p:txBody>
      </p:sp>
      <p:sp>
        <p:nvSpPr>
          <p:cNvPr id="15" name="Llamada rectangular redondeada 27">
            <a:extLst>
              <a:ext uri="{FF2B5EF4-FFF2-40B4-BE49-F238E27FC236}">
                <a16:creationId xmlns:a16="http://schemas.microsoft.com/office/drawing/2014/main" id="{B7A0633C-7112-E544-ACEB-3EC61394DB95}"/>
              </a:ext>
            </a:extLst>
          </p:cNvPr>
          <p:cNvSpPr/>
          <p:nvPr/>
        </p:nvSpPr>
        <p:spPr>
          <a:xfrm>
            <a:off x="4273327" y="804359"/>
            <a:ext cx="6031815" cy="823378"/>
          </a:xfrm>
          <a:prstGeom prst="wedgeRoundRectCallout">
            <a:avLst>
              <a:gd name="adj1" fmla="val 21332"/>
              <a:gd name="adj2" fmla="val 72751"/>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rPr>
              <a:t>You can also use ‘comedy’ as a noun:</a:t>
            </a:r>
          </a:p>
          <a:p>
            <a:pPr algn="ctr"/>
            <a:r>
              <a:rPr lang="en-GB" sz="2400">
                <a:solidFill>
                  <a:srgbClr val="002060"/>
                </a:solidFill>
              </a:rPr>
              <a:t>a comedy = una comedia</a:t>
            </a:r>
          </a:p>
        </p:txBody>
      </p:sp>
    </p:spTree>
    <p:extLst>
      <p:ext uri="{BB962C8B-B14F-4D97-AF65-F5344CB8AC3E}">
        <p14:creationId xmlns:p14="http://schemas.microsoft.com/office/powerpoint/2010/main" val="187767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lamada rectangular 16">
            <a:extLst>
              <a:ext uri="{FF2B5EF4-FFF2-40B4-BE49-F238E27FC236}">
                <a16:creationId xmlns:a16="http://schemas.microsoft.com/office/drawing/2014/main" id="{4F6D369B-5128-4549-8591-D29625B7E6EF}"/>
              </a:ext>
            </a:extLst>
          </p:cNvPr>
          <p:cNvSpPr/>
          <p:nvPr/>
        </p:nvSpPr>
        <p:spPr>
          <a:xfrm>
            <a:off x="3367949" y="1285161"/>
            <a:ext cx="7172695" cy="851770"/>
          </a:xfrm>
          <a:prstGeom prst="wedgeRectCallout">
            <a:avLst>
              <a:gd name="adj1" fmla="val 54400"/>
              <a:gd name="adj2" fmla="val 3566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conduciendo </a:t>
            </a:r>
            <a:r>
              <a:rPr lang="es-GB" sz="2800">
                <a:solidFill>
                  <a:srgbClr val="002060"/>
                </a:solidFill>
              </a:rPr>
              <a:t>un tren</a:t>
            </a:r>
            <a:r>
              <a:rPr lang="en-GB" sz="2800">
                <a:solidFill>
                  <a:srgbClr val="002060"/>
                </a:solidFill>
              </a:rPr>
              <a:t>. En esta escena </a:t>
            </a:r>
            <a:r>
              <a:rPr lang="es-GB" sz="2800">
                <a:solidFill>
                  <a:srgbClr val="002060"/>
                </a:solidFill>
              </a:rPr>
              <a:t>los </a:t>
            </a:r>
            <a:r>
              <a:rPr lang="es-GB" sz="2800" dirty="0">
                <a:solidFill>
                  <a:srgbClr val="002060"/>
                </a:solidFill>
              </a:rPr>
              <a:t>personajes </a:t>
            </a:r>
            <a:r>
              <a:rPr lang="es-GB" sz="2800">
                <a:solidFill>
                  <a:srgbClr val="002060"/>
                </a:solidFill>
              </a:rPr>
              <a:t>deben escap</a:t>
            </a:r>
            <a:r>
              <a:rPr lang="en-GB" sz="2800">
                <a:solidFill>
                  <a:srgbClr val="002060"/>
                </a:solidFill>
              </a:rPr>
              <a:t>e</a:t>
            </a:r>
            <a:r>
              <a:rPr lang="es-GB" sz="2800">
                <a:solidFill>
                  <a:srgbClr val="002060"/>
                </a:solidFill>
              </a:rPr>
              <a:t>r</a:t>
            </a:r>
            <a:r>
              <a:rPr lang="en-GB" sz="2800">
                <a:solidFill>
                  <a:srgbClr val="002060"/>
                </a:solidFill>
              </a:rPr>
              <a:t>!</a:t>
            </a:r>
            <a:endParaRPr lang="es-GB" sz="2800" dirty="0">
              <a:solidFill>
                <a:srgbClr val="002060"/>
              </a:solidFill>
            </a:endParaRPr>
          </a:p>
        </p:txBody>
      </p:sp>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11491283" y="6849467"/>
            <a:ext cx="641706" cy="437165"/>
          </a:xfrm>
        </p:spPr>
        <p:txBody>
          <a:bodyPr>
            <a:noAutofit/>
          </a:bodyPr>
          <a:lstStyle/>
          <a:p>
            <a:r>
              <a:rPr lang="en-GB" sz="500" b="1">
                <a:solidFill>
                  <a:schemeClr val="bg1"/>
                </a:solidFill>
              </a:rPr>
              <a:t>hablar</a:t>
            </a:r>
            <a:endParaRPr lang="es-GB" sz="500" b="1" dirty="0">
              <a:solidFill>
                <a:schemeClr val="bg1"/>
              </a:solidFill>
            </a:endParaRP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ángulo 2">
            <a:extLst>
              <a:ext uri="{FF2B5EF4-FFF2-40B4-BE49-F238E27FC236}">
                <a16:creationId xmlns:a16="http://schemas.microsoft.com/office/drawing/2014/main" id="{0127C488-FD72-394D-BBD0-17D58B74BBC0}"/>
              </a:ext>
            </a:extLst>
          </p:cNvPr>
          <p:cNvSpPr/>
          <p:nvPr/>
        </p:nvSpPr>
        <p:spPr>
          <a:xfrm>
            <a:off x="510641" y="1285163"/>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Estamos</a:t>
            </a:r>
          </a:p>
        </p:txBody>
      </p:sp>
      <p:sp>
        <p:nvSpPr>
          <p:cNvPr id="13" name="Rectángulo 12">
            <a:extLst>
              <a:ext uri="{FF2B5EF4-FFF2-40B4-BE49-F238E27FC236}">
                <a16:creationId xmlns:a16="http://schemas.microsoft.com/office/drawing/2014/main" id="{485911D0-B9DC-F64D-83F3-6371FC24B5FF}"/>
              </a:ext>
            </a:extLst>
          </p:cNvPr>
          <p:cNvSpPr/>
          <p:nvPr/>
        </p:nvSpPr>
        <p:spPr>
          <a:xfrm>
            <a:off x="510641" y="2679128"/>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Queremos</a:t>
            </a:r>
          </a:p>
        </p:txBody>
      </p:sp>
      <p:sp>
        <p:nvSpPr>
          <p:cNvPr id="5" name="Llamada rectangular 4">
            <a:extLst>
              <a:ext uri="{FF2B5EF4-FFF2-40B4-BE49-F238E27FC236}">
                <a16:creationId xmlns:a16="http://schemas.microsoft.com/office/drawing/2014/main" id="{2D004238-B259-A642-B631-92E0669BE6B5}"/>
              </a:ext>
            </a:extLst>
          </p:cNvPr>
          <p:cNvSpPr/>
          <p:nvPr/>
        </p:nvSpPr>
        <p:spPr>
          <a:xfrm>
            <a:off x="2536074" y="4197063"/>
            <a:ext cx="9392069" cy="1137582"/>
          </a:xfrm>
          <a:prstGeom prst="wedgeRectCallout">
            <a:avLst>
              <a:gd name="adj1" fmla="val -55731"/>
              <a:gd name="adj2" fmla="val -3644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i="1" dirty="0" err="1">
                <a:solidFill>
                  <a:srgbClr val="002060"/>
                </a:solidFill>
              </a:rPr>
              <a:t>We</a:t>
            </a:r>
            <a:r>
              <a:rPr lang="es-ES" sz="3200" i="1" dirty="0">
                <a:solidFill>
                  <a:srgbClr val="002060"/>
                </a:solidFill>
              </a:rPr>
              <a:t> are </a:t>
            </a:r>
            <a:r>
              <a:rPr lang="es-ES" sz="3200" i="1" dirty="0" err="1">
                <a:solidFill>
                  <a:srgbClr val="002060"/>
                </a:solidFill>
              </a:rPr>
              <a:t>driving</a:t>
            </a:r>
            <a:r>
              <a:rPr lang="es-ES" sz="3200" i="1" dirty="0">
                <a:solidFill>
                  <a:srgbClr val="002060"/>
                </a:solidFill>
              </a:rPr>
              <a:t> </a:t>
            </a:r>
            <a:r>
              <a:rPr lang="es-ES" sz="3200" i="1">
                <a:solidFill>
                  <a:srgbClr val="002060"/>
                </a:solidFill>
              </a:rPr>
              <a:t>a train. In this scene the characters must *escape!</a:t>
            </a:r>
            <a:endParaRPr lang="es-ES" sz="3200" i="1" dirty="0">
              <a:solidFill>
                <a:srgbClr val="002060"/>
              </a:solidFill>
            </a:endParaRPr>
          </a:p>
        </p:txBody>
      </p:sp>
      <p:pic>
        <p:nvPicPr>
          <p:cNvPr id="16" name="Imagen 15" descr="Dibujo animado de un personaje de caricatura&#10;&#10;Descripción generada automáticamente con confianza media">
            <a:extLst>
              <a:ext uri="{FF2B5EF4-FFF2-40B4-BE49-F238E27FC236}">
                <a16:creationId xmlns:a16="http://schemas.microsoft.com/office/drawing/2014/main" id="{2FEFBBF7-6967-A742-96B5-0D15D119CA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89" t="10099" r="47546" b="4096"/>
          <a:stretch/>
        </p:blipFill>
        <p:spPr>
          <a:xfrm flipH="1">
            <a:off x="10540644" y="1127288"/>
            <a:ext cx="1140715" cy="2344458"/>
          </a:xfrm>
          <a:prstGeom prst="rect">
            <a:avLst/>
          </a:prstGeom>
        </p:spPr>
      </p:pic>
      <p:sp>
        <p:nvSpPr>
          <p:cNvPr id="18" name="Rectángulo 17">
            <a:extLst>
              <a:ext uri="{FF2B5EF4-FFF2-40B4-BE49-F238E27FC236}">
                <a16:creationId xmlns:a16="http://schemas.microsoft.com/office/drawing/2014/main" id="{CCD309F2-EE17-FF43-A763-E4F9442A1D82}"/>
              </a:ext>
            </a:extLst>
          </p:cNvPr>
          <p:cNvSpPr/>
          <p:nvPr/>
        </p:nvSpPr>
        <p:spPr>
          <a:xfrm>
            <a:off x="510641" y="1285162"/>
            <a:ext cx="2873828" cy="851769"/>
          </a:xfrm>
          <a:prstGeom prst="rect">
            <a:avLst/>
          </a:prstGeom>
          <a:solidFill>
            <a:schemeClr val="accent6">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Estamos</a:t>
            </a:r>
          </a:p>
        </p:txBody>
      </p:sp>
      <p:pic>
        <p:nvPicPr>
          <p:cNvPr id="11" name="Picture 2" descr="directors chair clip art - Clip Art Library">
            <a:extLst>
              <a:ext uri="{FF2B5EF4-FFF2-40B4-BE49-F238E27FC236}">
                <a16:creationId xmlns:a16="http://schemas.microsoft.com/office/drawing/2014/main" id="{0F7A296B-4A46-5544-8315-D392BA6C5D1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42821" y="3858161"/>
            <a:ext cx="1282535" cy="14764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to direct.jpeg">
            <a:extLst>
              <a:ext uri="{FF2B5EF4-FFF2-40B4-BE49-F238E27FC236}">
                <a16:creationId xmlns:a16="http://schemas.microsoft.com/office/drawing/2014/main" id="{5C0B30F3-8891-B847-B960-31AD69D7012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334" y="4197062"/>
            <a:ext cx="1876975" cy="1747078"/>
          </a:xfrm>
          <a:prstGeom prst="rect">
            <a:avLst/>
          </a:prstGeom>
        </p:spPr>
      </p:pic>
      <p:sp>
        <p:nvSpPr>
          <p:cNvPr id="6" name="CuadroTexto 5">
            <a:extLst>
              <a:ext uri="{FF2B5EF4-FFF2-40B4-BE49-F238E27FC236}">
                <a16:creationId xmlns:a16="http://schemas.microsoft.com/office/drawing/2014/main" id="{908DD7D5-BEF2-384F-AD17-5F17941B3144}"/>
              </a:ext>
            </a:extLst>
          </p:cNvPr>
          <p:cNvSpPr txBox="1"/>
          <p:nvPr/>
        </p:nvSpPr>
        <p:spPr>
          <a:xfrm>
            <a:off x="8874102" y="5630390"/>
            <a:ext cx="3054041" cy="461665"/>
          </a:xfrm>
          <a:prstGeom prst="rect">
            <a:avLst/>
          </a:prstGeom>
          <a:noFill/>
        </p:spPr>
        <p:txBody>
          <a:bodyPr wrap="none" rtlCol="0">
            <a:spAutoFit/>
          </a:bodyPr>
          <a:lstStyle/>
          <a:p>
            <a:pPr algn="l"/>
            <a:r>
              <a:rPr lang="es-GB" sz="2400" dirty="0">
                <a:solidFill>
                  <a:schemeClr val="accent5">
                    <a:lumMod val="50000"/>
                  </a:schemeClr>
                </a:solidFill>
              </a:rPr>
              <a:t>*</a:t>
            </a:r>
            <a:r>
              <a:rPr lang="es-GB" sz="2400">
                <a:solidFill>
                  <a:schemeClr val="accent5">
                    <a:lumMod val="50000"/>
                  </a:schemeClr>
                </a:solidFill>
              </a:rPr>
              <a:t>escape </a:t>
            </a:r>
            <a:r>
              <a:rPr lang="en-GB" sz="2400">
                <a:solidFill>
                  <a:schemeClr val="accent5">
                    <a:lumMod val="50000"/>
                  </a:schemeClr>
                </a:solidFill>
              </a:rPr>
              <a:t>-</a:t>
            </a:r>
            <a:r>
              <a:rPr lang="es-GB" sz="2400">
                <a:solidFill>
                  <a:schemeClr val="accent5">
                    <a:lumMod val="50000"/>
                  </a:schemeClr>
                </a:solidFill>
              </a:rPr>
              <a:t> </a:t>
            </a:r>
            <a:r>
              <a:rPr lang="es-GB" sz="2400" dirty="0">
                <a:solidFill>
                  <a:schemeClr val="accent5">
                    <a:lumMod val="50000"/>
                  </a:schemeClr>
                </a:solidFill>
              </a:rPr>
              <a:t>escapar</a:t>
            </a:r>
          </a:p>
        </p:txBody>
      </p:sp>
    </p:spTree>
    <p:extLst>
      <p:ext uri="{BB962C8B-B14F-4D97-AF65-F5344CB8AC3E}">
        <p14:creationId xmlns:p14="http://schemas.microsoft.com/office/powerpoint/2010/main" val="284944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lamada rectangular 16">
            <a:extLst>
              <a:ext uri="{FF2B5EF4-FFF2-40B4-BE49-F238E27FC236}">
                <a16:creationId xmlns:a16="http://schemas.microsoft.com/office/drawing/2014/main" id="{4F6D369B-5128-4549-8591-D29625B7E6EF}"/>
              </a:ext>
            </a:extLst>
          </p:cNvPr>
          <p:cNvSpPr/>
          <p:nvPr/>
        </p:nvSpPr>
        <p:spPr>
          <a:xfrm>
            <a:off x="3384469" y="2650101"/>
            <a:ext cx="7172695" cy="851768"/>
          </a:xfrm>
          <a:prstGeom prst="wedgeRectCallout">
            <a:avLst>
              <a:gd name="adj1" fmla="val 52413"/>
              <a:gd name="adj2" fmla="val -12467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3200" dirty="0">
                <a:solidFill>
                  <a:srgbClr val="002060"/>
                </a:solidFill>
              </a:rPr>
              <a:t>vender la película a Hollywood porque necesitamos dinero.</a:t>
            </a:r>
          </a:p>
        </p:txBody>
      </p:sp>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11681359" y="6748592"/>
            <a:ext cx="436003" cy="406152"/>
          </a:xfrm>
        </p:spPr>
        <p:txBody>
          <a:bodyPr>
            <a:noAutofit/>
          </a:bodyPr>
          <a:lstStyle/>
          <a:p>
            <a:r>
              <a:rPr lang="en-GB" sz="500" b="1">
                <a:solidFill>
                  <a:schemeClr val="bg1"/>
                </a:solidFill>
              </a:rPr>
              <a:t>hablar</a:t>
            </a:r>
            <a:endParaRPr lang="es-GB" sz="500" b="1" dirty="0">
              <a:solidFill>
                <a:schemeClr val="bg1"/>
              </a:solidFill>
            </a:endParaRP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ángulo 2">
            <a:extLst>
              <a:ext uri="{FF2B5EF4-FFF2-40B4-BE49-F238E27FC236}">
                <a16:creationId xmlns:a16="http://schemas.microsoft.com/office/drawing/2014/main" id="{0127C488-FD72-394D-BBD0-17D58B74BBC0}"/>
              </a:ext>
            </a:extLst>
          </p:cNvPr>
          <p:cNvSpPr/>
          <p:nvPr/>
        </p:nvSpPr>
        <p:spPr>
          <a:xfrm>
            <a:off x="510641" y="1256135"/>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Estamos</a:t>
            </a:r>
          </a:p>
        </p:txBody>
      </p:sp>
      <p:sp>
        <p:nvSpPr>
          <p:cNvPr id="13" name="Rectángulo 12">
            <a:extLst>
              <a:ext uri="{FF2B5EF4-FFF2-40B4-BE49-F238E27FC236}">
                <a16:creationId xmlns:a16="http://schemas.microsoft.com/office/drawing/2014/main" id="{485911D0-B9DC-F64D-83F3-6371FC24B5FF}"/>
              </a:ext>
            </a:extLst>
          </p:cNvPr>
          <p:cNvSpPr/>
          <p:nvPr/>
        </p:nvSpPr>
        <p:spPr>
          <a:xfrm>
            <a:off x="510641" y="2650100"/>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Queremos</a:t>
            </a:r>
          </a:p>
        </p:txBody>
      </p:sp>
      <p:sp>
        <p:nvSpPr>
          <p:cNvPr id="5" name="Llamada rectangular 4">
            <a:extLst>
              <a:ext uri="{FF2B5EF4-FFF2-40B4-BE49-F238E27FC236}">
                <a16:creationId xmlns:a16="http://schemas.microsoft.com/office/drawing/2014/main" id="{2D004238-B259-A642-B631-92E0669BE6B5}"/>
              </a:ext>
            </a:extLst>
          </p:cNvPr>
          <p:cNvSpPr/>
          <p:nvPr/>
        </p:nvSpPr>
        <p:spPr>
          <a:xfrm>
            <a:off x="2536074" y="4168035"/>
            <a:ext cx="9392069" cy="1137582"/>
          </a:xfrm>
          <a:prstGeom prst="wedgeRectCallout">
            <a:avLst>
              <a:gd name="adj1" fmla="val -55731"/>
              <a:gd name="adj2" fmla="val -3644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i="1" dirty="0" err="1">
                <a:solidFill>
                  <a:srgbClr val="002060"/>
                </a:solidFill>
              </a:rPr>
              <a:t>We</a:t>
            </a:r>
            <a:r>
              <a:rPr lang="es-ES" sz="3200" i="1" dirty="0">
                <a:solidFill>
                  <a:srgbClr val="002060"/>
                </a:solidFill>
              </a:rPr>
              <a:t> </a:t>
            </a:r>
            <a:r>
              <a:rPr lang="es-ES" sz="3200" i="1" dirty="0" err="1">
                <a:solidFill>
                  <a:srgbClr val="002060"/>
                </a:solidFill>
              </a:rPr>
              <a:t>want</a:t>
            </a:r>
            <a:r>
              <a:rPr lang="es-ES" sz="3200" i="1" dirty="0">
                <a:solidFill>
                  <a:srgbClr val="002060"/>
                </a:solidFill>
              </a:rPr>
              <a:t> to </a:t>
            </a:r>
            <a:r>
              <a:rPr lang="es-ES" sz="3200" i="1" dirty="0" err="1">
                <a:solidFill>
                  <a:srgbClr val="002060"/>
                </a:solidFill>
              </a:rPr>
              <a:t>sell</a:t>
            </a:r>
            <a:r>
              <a:rPr lang="es-ES" sz="3200" i="1" dirty="0">
                <a:solidFill>
                  <a:srgbClr val="002060"/>
                </a:solidFill>
              </a:rPr>
              <a:t> </a:t>
            </a:r>
            <a:r>
              <a:rPr lang="es-ES" sz="3200" i="1" dirty="0" err="1">
                <a:solidFill>
                  <a:srgbClr val="002060"/>
                </a:solidFill>
              </a:rPr>
              <a:t>the</a:t>
            </a:r>
            <a:r>
              <a:rPr lang="es-ES" sz="3200" i="1" dirty="0">
                <a:solidFill>
                  <a:srgbClr val="002060"/>
                </a:solidFill>
              </a:rPr>
              <a:t> film to Hollywood </a:t>
            </a:r>
            <a:r>
              <a:rPr lang="es-ES" sz="3200" i="1" dirty="0" err="1">
                <a:solidFill>
                  <a:srgbClr val="002060"/>
                </a:solidFill>
              </a:rPr>
              <a:t>because</a:t>
            </a:r>
            <a:r>
              <a:rPr lang="es-ES" sz="3200" i="1" dirty="0">
                <a:solidFill>
                  <a:srgbClr val="002060"/>
                </a:solidFill>
              </a:rPr>
              <a:t> </a:t>
            </a:r>
            <a:r>
              <a:rPr lang="es-ES" sz="3200" i="1" dirty="0" err="1">
                <a:solidFill>
                  <a:srgbClr val="002060"/>
                </a:solidFill>
              </a:rPr>
              <a:t>we</a:t>
            </a:r>
            <a:r>
              <a:rPr lang="es-ES" sz="3200" i="1" dirty="0">
                <a:solidFill>
                  <a:srgbClr val="002060"/>
                </a:solidFill>
              </a:rPr>
              <a:t> </a:t>
            </a:r>
            <a:r>
              <a:rPr lang="es-ES" sz="3200" i="1" dirty="0" err="1">
                <a:solidFill>
                  <a:srgbClr val="002060"/>
                </a:solidFill>
              </a:rPr>
              <a:t>need</a:t>
            </a:r>
            <a:r>
              <a:rPr lang="es-ES" sz="3200" i="1" dirty="0">
                <a:solidFill>
                  <a:srgbClr val="002060"/>
                </a:solidFill>
              </a:rPr>
              <a:t> </a:t>
            </a:r>
            <a:r>
              <a:rPr lang="es-ES" sz="3200" i="1" dirty="0" err="1">
                <a:solidFill>
                  <a:srgbClr val="002060"/>
                </a:solidFill>
              </a:rPr>
              <a:t>money</a:t>
            </a:r>
            <a:r>
              <a:rPr lang="es-ES" sz="3200" i="1" dirty="0">
                <a:solidFill>
                  <a:srgbClr val="002060"/>
                </a:solidFill>
              </a:rPr>
              <a:t>.</a:t>
            </a:r>
          </a:p>
        </p:txBody>
      </p:sp>
      <p:pic>
        <p:nvPicPr>
          <p:cNvPr id="16" name="Imagen 15" descr="Dibujo animado de un personaje de caricatura&#10;&#10;Descripción generada automáticamente con confianza media">
            <a:extLst>
              <a:ext uri="{FF2B5EF4-FFF2-40B4-BE49-F238E27FC236}">
                <a16:creationId xmlns:a16="http://schemas.microsoft.com/office/drawing/2014/main" id="{2FEFBBF7-6967-A742-96B5-0D15D119CA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89" t="10099" r="47546" b="4096"/>
          <a:stretch/>
        </p:blipFill>
        <p:spPr>
          <a:xfrm flipH="1">
            <a:off x="10540644" y="1098260"/>
            <a:ext cx="1140715" cy="2344458"/>
          </a:xfrm>
          <a:prstGeom prst="rect">
            <a:avLst/>
          </a:prstGeom>
        </p:spPr>
      </p:pic>
      <p:sp>
        <p:nvSpPr>
          <p:cNvPr id="18" name="Rectángulo 17">
            <a:extLst>
              <a:ext uri="{FF2B5EF4-FFF2-40B4-BE49-F238E27FC236}">
                <a16:creationId xmlns:a16="http://schemas.microsoft.com/office/drawing/2014/main" id="{CCD309F2-EE17-FF43-A763-E4F9442A1D82}"/>
              </a:ext>
            </a:extLst>
          </p:cNvPr>
          <p:cNvSpPr/>
          <p:nvPr/>
        </p:nvSpPr>
        <p:spPr>
          <a:xfrm>
            <a:off x="510641" y="2650100"/>
            <a:ext cx="2873828" cy="851769"/>
          </a:xfrm>
          <a:prstGeom prst="rect">
            <a:avLst/>
          </a:prstGeom>
          <a:solidFill>
            <a:schemeClr val="accent6">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Queremos</a:t>
            </a:r>
          </a:p>
        </p:txBody>
      </p:sp>
      <p:pic>
        <p:nvPicPr>
          <p:cNvPr id="11" name="Picture 2" descr="directors chair clip art - Clip Art Library">
            <a:extLst>
              <a:ext uri="{FF2B5EF4-FFF2-40B4-BE49-F238E27FC236}">
                <a16:creationId xmlns:a16="http://schemas.microsoft.com/office/drawing/2014/main" id="{0F7A296B-4A46-5544-8315-D392BA6C5D1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42821" y="3829133"/>
            <a:ext cx="1282535" cy="14764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to direct.jpeg">
            <a:extLst>
              <a:ext uri="{FF2B5EF4-FFF2-40B4-BE49-F238E27FC236}">
                <a16:creationId xmlns:a16="http://schemas.microsoft.com/office/drawing/2014/main" id="{5C0B30F3-8891-B847-B960-31AD69D7012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334" y="4168034"/>
            <a:ext cx="1876975" cy="1747078"/>
          </a:xfrm>
          <a:prstGeom prst="rect">
            <a:avLst/>
          </a:prstGeom>
        </p:spPr>
      </p:pic>
    </p:spTree>
    <p:extLst>
      <p:ext uri="{BB962C8B-B14F-4D97-AF65-F5344CB8AC3E}">
        <p14:creationId xmlns:p14="http://schemas.microsoft.com/office/powerpoint/2010/main" val="11110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lamada rectangular 16">
            <a:extLst>
              <a:ext uri="{FF2B5EF4-FFF2-40B4-BE49-F238E27FC236}">
                <a16:creationId xmlns:a16="http://schemas.microsoft.com/office/drawing/2014/main" id="{4F6D369B-5128-4549-8591-D29625B7E6EF}"/>
              </a:ext>
            </a:extLst>
          </p:cNvPr>
          <p:cNvSpPr/>
          <p:nvPr/>
        </p:nvSpPr>
        <p:spPr>
          <a:xfrm>
            <a:off x="3384469" y="2673310"/>
            <a:ext cx="7172695" cy="851768"/>
          </a:xfrm>
          <a:prstGeom prst="wedgeRectCallout">
            <a:avLst>
              <a:gd name="adj1" fmla="val 53075"/>
              <a:gd name="adj2" fmla="val -11909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3200">
                <a:solidFill>
                  <a:srgbClr val="002060"/>
                </a:solidFill>
              </a:rPr>
              <a:t>Queremos </a:t>
            </a:r>
            <a:r>
              <a:rPr lang="en-GB" sz="3200">
                <a:solidFill>
                  <a:srgbClr val="002060"/>
                </a:solidFill>
              </a:rPr>
              <a:t>hablar con </a:t>
            </a:r>
            <a:r>
              <a:rPr lang="es-GB" sz="3200">
                <a:solidFill>
                  <a:srgbClr val="002060"/>
                </a:solidFill>
              </a:rPr>
              <a:t>la </a:t>
            </a:r>
            <a:r>
              <a:rPr lang="es-GB" sz="3200" dirty="0">
                <a:solidFill>
                  <a:srgbClr val="002060"/>
                </a:solidFill>
              </a:rPr>
              <a:t>actriz Maribel Verdú porque es genial.</a:t>
            </a:r>
          </a:p>
        </p:txBody>
      </p:sp>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11681359" y="6850337"/>
            <a:ext cx="823355" cy="318774"/>
          </a:xfrm>
        </p:spPr>
        <p:txBody>
          <a:bodyPr>
            <a:noAutofit/>
          </a:bodyPr>
          <a:lstStyle/>
          <a:p>
            <a:r>
              <a:rPr lang="en-GB" sz="500" b="1">
                <a:solidFill>
                  <a:schemeClr val="bg1"/>
                </a:solidFill>
              </a:rPr>
              <a:t>hablar</a:t>
            </a:r>
            <a:endParaRPr lang="es-GB" sz="500" b="1" dirty="0">
              <a:solidFill>
                <a:schemeClr val="bg1"/>
              </a:solidFill>
            </a:endParaRP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ángulo 2">
            <a:extLst>
              <a:ext uri="{FF2B5EF4-FFF2-40B4-BE49-F238E27FC236}">
                <a16:creationId xmlns:a16="http://schemas.microsoft.com/office/drawing/2014/main" id="{0127C488-FD72-394D-BBD0-17D58B74BBC0}"/>
              </a:ext>
            </a:extLst>
          </p:cNvPr>
          <p:cNvSpPr/>
          <p:nvPr/>
        </p:nvSpPr>
        <p:spPr>
          <a:xfrm>
            <a:off x="510641" y="1285163"/>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Estamos</a:t>
            </a:r>
          </a:p>
        </p:txBody>
      </p:sp>
      <p:sp>
        <p:nvSpPr>
          <p:cNvPr id="13" name="Rectángulo 12">
            <a:extLst>
              <a:ext uri="{FF2B5EF4-FFF2-40B4-BE49-F238E27FC236}">
                <a16:creationId xmlns:a16="http://schemas.microsoft.com/office/drawing/2014/main" id="{485911D0-B9DC-F64D-83F3-6371FC24B5FF}"/>
              </a:ext>
            </a:extLst>
          </p:cNvPr>
          <p:cNvSpPr/>
          <p:nvPr/>
        </p:nvSpPr>
        <p:spPr>
          <a:xfrm>
            <a:off x="510641" y="2679128"/>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Queremos</a:t>
            </a:r>
          </a:p>
        </p:txBody>
      </p:sp>
      <p:sp>
        <p:nvSpPr>
          <p:cNvPr id="5" name="Llamada rectangular 4">
            <a:extLst>
              <a:ext uri="{FF2B5EF4-FFF2-40B4-BE49-F238E27FC236}">
                <a16:creationId xmlns:a16="http://schemas.microsoft.com/office/drawing/2014/main" id="{2D004238-B259-A642-B631-92E0669BE6B5}"/>
              </a:ext>
            </a:extLst>
          </p:cNvPr>
          <p:cNvSpPr/>
          <p:nvPr/>
        </p:nvSpPr>
        <p:spPr>
          <a:xfrm>
            <a:off x="2536074" y="4197063"/>
            <a:ext cx="9392069" cy="1137582"/>
          </a:xfrm>
          <a:prstGeom prst="wedgeRectCallout">
            <a:avLst>
              <a:gd name="adj1" fmla="val -55225"/>
              <a:gd name="adj2" fmla="val -3644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i="1" dirty="0" err="1">
                <a:solidFill>
                  <a:srgbClr val="002060"/>
                </a:solidFill>
              </a:rPr>
              <a:t>We</a:t>
            </a:r>
            <a:r>
              <a:rPr lang="es-ES" sz="3200" i="1" dirty="0">
                <a:solidFill>
                  <a:srgbClr val="002060"/>
                </a:solidFill>
              </a:rPr>
              <a:t> </a:t>
            </a:r>
            <a:r>
              <a:rPr lang="es-ES" sz="3200" i="1" dirty="0" err="1">
                <a:solidFill>
                  <a:srgbClr val="002060"/>
                </a:solidFill>
              </a:rPr>
              <a:t>want</a:t>
            </a:r>
            <a:r>
              <a:rPr lang="es-ES" sz="3200" i="1" dirty="0">
                <a:solidFill>
                  <a:srgbClr val="002060"/>
                </a:solidFill>
              </a:rPr>
              <a:t> </a:t>
            </a:r>
            <a:r>
              <a:rPr lang="es-ES" sz="3200" i="1">
                <a:solidFill>
                  <a:srgbClr val="002060"/>
                </a:solidFill>
              </a:rPr>
              <a:t>to speak with the actress </a:t>
            </a:r>
            <a:r>
              <a:rPr lang="es-ES" sz="3200" i="1" dirty="0">
                <a:solidFill>
                  <a:srgbClr val="002060"/>
                </a:solidFill>
              </a:rPr>
              <a:t>Maribel </a:t>
            </a:r>
            <a:r>
              <a:rPr lang="es-ES" sz="3200" i="1" err="1">
                <a:solidFill>
                  <a:srgbClr val="002060"/>
                </a:solidFill>
              </a:rPr>
              <a:t>Verdú</a:t>
            </a:r>
            <a:r>
              <a:rPr lang="es-ES" sz="3200" i="1">
                <a:solidFill>
                  <a:srgbClr val="002060"/>
                </a:solidFill>
              </a:rPr>
              <a:t> because </a:t>
            </a:r>
            <a:r>
              <a:rPr lang="es-ES" sz="3200" i="1" dirty="0" err="1">
                <a:solidFill>
                  <a:srgbClr val="002060"/>
                </a:solidFill>
              </a:rPr>
              <a:t>she</a:t>
            </a:r>
            <a:r>
              <a:rPr lang="es-ES" sz="3200" i="1" dirty="0">
                <a:solidFill>
                  <a:srgbClr val="002060"/>
                </a:solidFill>
              </a:rPr>
              <a:t> </a:t>
            </a:r>
            <a:r>
              <a:rPr lang="es-ES" sz="3200" i="1" dirty="0" err="1">
                <a:solidFill>
                  <a:srgbClr val="002060"/>
                </a:solidFill>
              </a:rPr>
              <a:t>is</a:t>
            </a:r>
            <a:r>
              <a:rPr lang="es-ES" sz="3200" i="1" dirty="0">
                <a:solidFill>
                  <a:srgbClr val="002060"/>
                </a:solidFill>
              </a:rPr>
              <a:t> </a:t>
            </a:r>
            <a:r>
              <a:rPr lang="es-ES" sz="3200" i="1" dirty="0" err="1">
                <a:solidFill>
                  <a:srgbClr val="002060"/>
                </a:solidFill>
              </a:rPr>
              <a:t>great</a:t>
            </a:r>
            <a:r>
              <a:rPr lang="es-ES" sz="3200" i="1" dirty="0">
                <a:solidFill>
                  <a:srgbClr val="002060"/>
                </a:solidFill>
              </a:rPr>
              <a:t>. </a:t>
            </a:r>
          </a:p>
        </p:txBody>
      </p:sp>
      <p:pic>
        <p:nvPicPr>
          <p:cNvPr id="16" name="Imagen 15" descr="Dibujo animado de un personaje de caricatura&#10;&#10;Descripción generada automáticamente con confianza media">
            <a:extLst>
              <a:ext uri="{FF2B5EF4-FFF2-40B4-BE49-F238E27FC236}">
                <a16:creationId xmlns:a16="http://schemas.microsoft.com/office/drawing/2014/main" id="{2FEFBBF7-6967-A742-96B5-0D15D119CA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89" t="10099" r="47546" b="4096"/>
          <a:stretch/>
        </p:blipFill>
        <p:spPr>
          <a:xfrm flipH="1">
            <a:off x="10540644" y="1127288"/>
            <a:ext cx="1140715" cy="2344458"/>
          </a:xfrm>
          <a:prstGeom prst="rect">
            <a:avLst/>
          </a:prstGeom>
        </p:spPr>
      </p:pic>
      <p:sp>
        <p:nvSpPr>
          <p:cNvPr id="18" name="Rectángulo 17">
            <a:extLst>
              <a:ext uri="{FF2B5EF4-FFF2-40B4-BE49-F238E27FC236}">
                <a16:creationId xmlns:a16="http://schemas.microsoft.com/office/drawing/2014/main" id="{CCD309F2-EE17-FF43-A763-E4F9442A1D82}"/>
              </a:ext>
            </a:extLst>
          </p:cNvPr>
          <p:cNvSpPr/>
          <p:nvPr/>
        </p:nvSpPr>
        <p:spPr>
          <a:xfrm>
            <a:off x="510641" y="2673309"/>
            <a:ext cx="2873828" cy="851769"/>
          </a:xfrm>
          <a:prstGeom prst="rect">
            <a:avLst/>
          </a:prstGeom>
          <a:solidFill>
            <a:schemeClr val="accent6">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Queremos</a:t>
            </a:r>
          </a:p>
        </p:txBody>
      </p:sp>
      <p:pic>
        <p:nvPicPr>
          <p:cNvPr id="11" name="Picture 2" descr="directors chair clip art - Clip Art Library">
            <a:extLst>
              <a:ext uri="{FF2B5EF4-FFF2-40B4-BE49-F238E27FC236}">
                <a16:creationId xmlns:a16="http://schemas.microsoft.com/office/drawing/2014/main" id="{0F7A296B-4A46-5544-8315-D392BA6C5D1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42821" y="3858161"/>
            <a:ext cx="1282535" cy="14764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to direct.jpeg">
            <a:extLst>
              <a:ext uri="{FF2B5EF4-FFF2-40B4-BE49-F238E27FC236}">
                <a16:creationId xmlns:a16="http://schemas.microsoft.com/office/drawing/2014/main" id="{5C0B30F3-8891-B847-B960-31AD69D7012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334" y="4197062"/>
            <a:ext cx="1876975" cy="1747078"/>
          </a:xfrm>
          <a:prstGeom prst="rect">
            <a:avLst/>
          </a:prstGeom>
        </p:spPr>
      </p:pic>
      <p:sp>
        <p:nvSpPr>
          <p:cNvPr id="14" name="Oval Callout 12">
            <a:extLst>
              <a:ext uri="{FF2B5EF4-FFF2-40B4-BE49-F238E27FC236}">
                <a16:creationId xmlns:a16="http://schemas.microsoft.com/office/drawing/2014/main" id="{52FBDFD9-95FC-CF44-8D84-5FE000DB6D70}"/>
              </a:ext>
            </a:extLst>
          </p:cNvPr>
          <p:cNvSpPr/>
          <p:nvPr/>
        </p:nvSpPr>
        <p:spPr>
          <a:xfrm>
            <a:off x="5293895" y="239085"/>
            <a:ext cx="5128682" cy="2215357"/>
          </a:xfrm>
          <a:prstGeom prst="wedgeEllipseCallout">
            <a:avLst>
              <a:gd name="adj1" fmla="val 54890"/>
              <a:gd name="adj2" fmla="val 16006"/>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2060"/>
                </a:solidFill>
              </a:rPr>
              <a:t>¿</a:t>
            </a:r>
            <a:r>
              <a:rPr lang="en-US" sz="2000" dirty="0" err="1">
                <a:solidFill>
                  <a:srgbClr val="002060"/>
                </a:solidFill>
              </a:rPr>
              <a:t>Quién</a:t>
            </a:r>
            <a:r>
              <a:rPr lang="en-US" sz="2000" dirty="0">
                <a:solidFill>
                  <a:srgbClr val="002060"/>
                </a:solidFill>
              </a:rPr>
              <a:t> es Maribel </a:t>
            </a:r>
            <a:r>
              <a:rPr lang="en-US" sz="2000" dirty="0" err="1">
                <a:solidFill>
                  <a:srgbClr val="002060"/>
                </a:solidFill>
              </a:rPr>
              <a:t>Verdú</a:t>
            </a:r>
            <a:r>
              <a:rPr lang="en-US" sz="2000" dirty="0">
                <a:solidFill>
                  <a:srgbClr val="002060"/>
                </a:solidFill>
              </a:rPr>
              <a:t>? </a:t>
            </a:r>
            <a:r>
              <a:rPr lang="en-US" sz="2000" dirty="0" err="1">
                <a:solidFill>
                  <a:srgbClr val="002060"/>
                </a:solidFill>
              </a:rPr>
              <a:t>Pues</a:t>
            </a:r>
            <a:r>
              <a:rPr lang="en-US" sz="2000" dirty="0">
                <a:solidFill>
                  <a:srgbClr val="002060"/>
                </a:solidFill>
              </a:rPr>
              <a:t> es una </a:t>
            </a:r>
            <a:r>
              <a:rPr lang="en-US" sz="2000" dirty="0" err="1">
                <a:solidFill>
                  <a:srgbClr val="002060"/>
                </a:solidFill>
              </a:rPr>
              <a:t>actriz</a:t>
            </a:r>
            <a:r>
              <a:rPr lang="en-US" sz="2000" dirty="0">
                <a:solidFill>
                  <a:srgbClr val="002060"/>
                </a:solidFill>
              </a:rPr>
              <a:t> </a:t>
            </a:r>
            <a:r>
              <a:rPr lang="en-US" sz="2000" dirty="0" err="1">
                <a:solidFill>
                  <a:srgbClr val="002060"/>
                </a:solidFill>
              </a:rPr>
              <a:t>española</a:t>
            </a:r>
            <a:r>
              <a:rPr lang="en-US" sz="2000" dirty="0">
                <a:solidFill>
                  <a:srgbClr val="002060"/>
                </a:solidFill>
              </a:rPr>
              <a:t> </a:t>
            </a:r>
            <a:r>
              <a:rPr lang="en-US" sz="2000" dirty="0" err="1">
                <a:solidFill>
                  <a:srgbClr val="002060"/>
                </a:solidFill>
              </a:rPr>
              <a:t>muy</a:t>
            </a:r>
            <a:r>
              <a:rPr lang="en-US" sz="2000" dirty="0">
                <a:solidFill>
                  <a:srgbClr val="002060"/>
                </a:solidFill>
              </a:rPr>
              <a:t> </a:t>
            </a:r>
            <a:r>
              <a:rPr lang="en-US" sz="2000" dirty="0" err="1">
                <a:solidFill>
                  <a:srgbClr val="002060"/>
                </a:solidFill>
              </a:rPr>
              <a:t>conocida</a:t>
            </a:r>
            <a:r>
              <a:rPr lang="en-US" sz="2000" dirty="0">
                <a:solidFill>
                  <a:srgbClr val="002060"/>
                </a:solidFill>
              </a:rPr>
              <a:t>. </a:t>
            </a:r>
            <a:r>
              <a:rPr lang="en-US" sz="2000" dirty="0" err="1">
                <a:solidFill>
                  <a:srgbClr val="002060"/>
                </a:solidFill>
              </a:rPr>
              <a:t>Trabajó</a:t>
            </a:r>
            <a:r>
              <a:rPr lang="en-US" sz="2000" dirty="0">
                <a:solidFill>
                  <a:srgbClr val="002060"/>
                </a:solidFill>
              </a:rPr>
              <a:t> </a:t>
            </a:r>
            <a:r>
              <a:rPr lang="en-US" sz="2000" dirty="0" err="1">
                <a:solidFill>
                  <a:srgbClr val="002060"/>
                </a:solidFill>
              </a:rPr>
              <a:t>en</a:t>
            </a:r>
            <a:r>
              <a:rPr lang="en-US" sz="2000" dirty="0">
                <a:solidFill>
                  <a:srgbClr val="002060"/>
                </a:solidFill>
              </a:rPr>
              <a:t> </a:t>
            </a:r>
            <a:r>
              <a:rPr lang="en-US" sz="2000" dirty="0" err="1">
                <a:solidFill>
                  <a:srgbClr val="002060"/>
                </a:solidFill>
              </a:rPr>
              <a:t>películas</a:t>
            </a:r>
            <a:r>
              <a:rPr lang="en-US" sz="2000" dirty="0">
                <a:solidFill>
                  <a:srgbClr val="002060"/>
                </a:solidFill>
              </a:rPr>
              <a:t> </a:t>
            </a:r>
            <a:r>
              <a:rPr lang="en-US" sz="2000" dirty="0" err="1">
                <a:solidFill>
                  <a:srgbClr val="002060"/>
                </a:solidFill>
              </a:rPr>
              <a:t>españolas</a:t>
            </a:r>
            <a:r>
              <a:rPr lang="en-US" sz="2000" dirty="0">
                <a:solidFill>
                  <a:srgbClr val="002060"/>
                </a:solidFill>
              </a:rPr>
              <a:t> </a:t>
            </a:r>
            <a:r>
              <a:rPr lang="en-US" sz="2000" dirty="0" err="1">
                <a:solidFill>
                  <a:srgbClr val="002060"/>
                </a:solidFill>
              </a:rPr>
              <a:t>como</a:t>
            </a:r>
            <a:r>
              <a:rPr lang="en-US" sz="2000" dirty="0">
                <a:solidFill>
                  <a:srgbClr val="002060"/>
                </a:solidFill>
              </a:rPr>
              <a:t> «El </a:t>
            </a:r>
            <a:r>
              <a:rPr lang="en-US" sz="2000" dirty="0" err="1">
                <a:solidFill>
                  <a:srgbClr val="002060"/>
                </a:solidFill>
              </a:rPr>
              <a:t>Laberinto</a:t>
            </a:r>
            <a:r>
              <a:rPr lang="en-US" sz="2000" dirty="0">
                <a:solidFill>
                  <a:srgbClr val="002060"/>
                </a:solidFill>
              </a:rPr>
              <a:t> del </a:t>
            </a:r>
            <a:r>
              <a:rPr lang="en-US" sz="2000" dirty="0" err="1">
                <a:solidFill>
                  <a:srgbClr val="002060"/>
                </a:solidFill>
              </a:rPr>
              <a:t>Fauno</a:t>
            </a:r>
            <a:r>
              <a:rPr lang="en-US" sz="2000" dirty="0">
                <a:solidFill>
                  <a:srgbClr val="002060"/>
                </a:solidFill>
              </a:rPr>
              <a:t>» y «</a:t>
            </a:r>
            <a:r>
              <a:rPr lang="en-US" sz="2000" dirty="0" err="1">
                <a:solidFill>
                  <a:srgbClr val="002060"/>
                </a:solidFill>
              </a:rPr>
              <a:t>Blancanieves</a:t>
            </a:r>
            <a:r>
              <a:rPr lang="en-US" sz="2000" dirty="0">
                <a:solidFill>
                  <a:srgbClr val="002060"/>
                </a:solidFill>
              </a:rPr>
              <a:t>».  </a:t>
            </a:r>
          </a:p>
        </p:txBody>
      </p:sp>
      <p:pic>
        <p:nvPicPr>
          <p:cNvPr id="15" name="Picture 13" descr="Maribel Verdú.jpg">
            <a:extLst>
              <a:ext uri="{FF2B5EF4-FFF2-40B4-BE49-F238E27FC236}">
                <a16:creationId xmlns:a16="http://schemas.microsoft.com/office/drawing/2014/main" id="{1666B2AC-A870-DD4C-B6C1-421400118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4830" y="306195"/>
            <a:ext cx="1560998" cy="1957936"/>
          </a:xfrm>
          <a:prstGeom prst="rect">
            <a:avLst/>
          </a:prstGeom>
        </p:spPr>
      </p:pic>
      <p:sp>
        <p:nvSpPr>
          <p:cNvPr id="6" name="Rectangle 5">
            <a:extLst>
              <a:ext uri="{FF2B5EF4-FFF2-40B4-BE49-F238E27FC236}">
                <a16:creationId xmlns:a16="http://schemas.microsoft.com/office/drawing/2014/main" id="{700048B0-071C-42A0-B914-ACD0AA14AFD1}"/>
              </a:ext>
            </a:extLst>
          </p:cNvPr>
          <p:cNvSpPr/>
          <p:nvPr/>
        </p:nvSpPr>
        <p:spPr>
          <a:xfrm>
            <a:off x="7179089" y="6059962"/>
            <a:ext cx="5012911" cy="307777"/>
          </a:xfrm>
          <a:prstGeom prst="rect">
            <a:avLst/>
          </a:prstGeom>
        </p:spPr>
        <p:txBody>
          <a:bodyPr wrap="none">
            <a:spAutoFit/>
          </a:bodyPr>
          <a:lstStyle/>
          <a:p>
            <a:pPr algn="r"/>
            <a:r>
              <a:rPr lang="en-GB" sz="1400" dirty="0" err="1">
                <a:solidFill>
                  <a:srgbClr val="002060"/>
                </a:solidFill>
              </a:rPr>
              <a:t>Rastrojo</a:t>
            </a:r>
            <a:r>
              <a:rPr lang="en-GB" sz="1400" dirty="0">
                <a:solidFill>
                  <a:srgbClr val="002060"/>
                </a:solidFill>
              </a:rPr>
              <a:t> (D•ES), CC BY-SA 3.0, via Wikimedia Commons </a:t>
            </a:r>
          </a:p>
        </p:txBody>
      </p:sp>
    </p:spTree>
    <p:extLst>
      <p:ext uri="{BB962C8B-B14F-4D97-AF65-F5344CB8AC3E}">
        <p14:creationId xmlns:p14="http://schemas.microsoft.com/office/powerpoint/2010/main" val="345688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833257" y="5219699"/>
            <a:ext cx="3568700" cy="877455"/>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002060"/>
                </a:solidFill>
              </a:rPr>
              <a:t>1</a:t>
            </a:r>
            <a:r>
              <a:rPr lang="en-US" sz="2400">
                <a:solidFill>
                  <a:srgbClr val="002060"/>
                </a:solidFill>
              </a:rPr>
              <a:t>. __________: una película americana…</a:t>
            </a:r>
            <a:endParaRPr lang="en-US" sz="2400"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8293100" y="258166"/>
            <a:ext cx="363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3" name="TextBox 2"/>
          <p:cNvSpPr txBox="1"/>
          <p:nvPr/>
        </p:nvSpPr>
        <p:spPr>
          <a:xfrm>
            <a:off x="317500" y="279400"/>
            <a:ext cx="6794500" cy="457200"/>
          </a:xfrm>
          <a:prstGeom prst="rect">
            <a:avLst/>
          </a:prstGeom>
          <a:noFill/>
        </p:spPr>
        <p:txBody>
          <a:bodyPr wrap="square" rtlCol="0">
            <a:spAutoFit/>
          </a:bodyPr>
          <a:lstStyle/>
          <a:p>
            <a:pPr algn="l"/>
            <a:endParaRPr lang="en-US" sz="2400" dirty="0">
              <a:solidFill>
                <a:schemeClr val="accent5">
                  <a:lumMod val="50000"/>
                </a:schemeClr>
              </a:solidFill>
            </a:endParaRPr>
          </a:p>
        </p:txBody>
      </p:sp>
      <p:pic>
        <p:nvPicPr>
          <p:cNvPr id="8" name="Picture 7" descr="movie.jpeg"/>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715500" y="1776685"/>
            <a:ext cx="1935484" cy="1400400"/>
          </a:xfrm>
          <a:prstGeom prst="rect">
            <a:avLst/>
          </a:prstGeom>
        </p:spPr>
      </p:pic>
      <p:pic>
        <p:nvPicPr>
          <p:cNvPr id="9" name="Picture 8" descr="cclapper board.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18700" y="4217555"/>
            <a:ext cx="2032000" cy="1879600"/>
          </a:xfrm>
          <a:prstGeom prst="rect">
            <a:avLst/>
          </a:prstGeom>
        </p:spPr>
      </p:pic>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2" name="TextBox 11"/>
          <p:cNvSpPr txBox="1"/>
          <p:nvPr/>
        </p:nvSpPr>
        <p:spPr>
          <a:xfrm>
            <a:off x="228599" y="1473200"/>
            <a:ext cx="9486901" cy="461665"/>
          </a:xfrm>
          <a:prstGeom prst="rect">
            <a:avLst/>
          </a:prstGeom>
          <a:noFill/>
        </p:spPr>
        <p:txBody>
          <a:bodyPr wrap="square" rtlCol="0">
            <a:spAutoFit/>
          </a:bodyPr>
          <a:lstStyle/>
          <a:p>
            <a:pPr algn="l"/>
            <a:r>
              <a:rPr lang="en-US" sz="2400" dirty="0">
                <a:solidFill>
                  <a:srgbClr val="002060"/>
                </a:solidFill>
              </a:rPr>
              <a:t>¡</a:t>
            </a:r>
            <a:r>
              <a:rPr lang="en-US" sz="2400" dirty="0" err="1">
                <a:solidFill>
                  <a:srgbClr val="002060"/>
                </a:solidFill>
              </a:rPr>
              <a:t>Es</a:t>
            </a:r>
            <a:r>
              <a:rPr lang="en-US" sz="2400" dirty="0">
                <a:solidFill>
                  <a:srgbClr val="002060"/>
                </a:solidFill>
              </a:rPr>
              <a:t> </a:t>
            </a:r>
            <a:r>
              <a:rPr lang="en-US" sz="2400" dirty="0" err="1">
                <a:solidFill>
                  <a:srgbClr val="002060"/>
                </a:solidFill>
              </a:rPr>
              <a:t>una</a:t>
            </a:r>
            <a:r>
              <a:rPr lang="en-US" sz="2400" dirty="0">
                <a:solidFill>
                  <a:srgbClr val="002060"/>
                </a:solidFill>
              </a:rPr>
              <a:t> </a:t>
            </a:r>
            <a:r>
              <a:rPr lang="en-US" sz="2400" dirty="0" err="1">
                <a:solidFill>
                  <a:srgbClr val="002060"/>
                </a:solidFill>
              </a:rPr>
              <a:t>noche</a:t>
            </a:r>
            <a:r>
              <a:rPr lang="en-US" sz="2400" dirty="0">
                <a:solidFill>
                  <a:srgbClr val="002060"/>
                </a:solidFill>
              </a:rPr>
              <a:t> de </a:t>
            </a:r>
            <a:r>
              <a:rPr lang="en-US" sz="2400" dirty="0" err="1">
                <a:solidFill>
                  <a:srgbClr val="002060"/>
                </a:solidFill>
              </a:rPr>
              <a:t>películas</a:t>
            </a:r>
            <a:r>
              <a:rPr lang="en-US" sz="2400" dirty="0">
                <a:solidFill>
                  <a:srgbClr val="002060"/>
                </a:solidFill>
              </a:rPr>
              <a:t>! Pero, ¿</a:t>
            </a:r>
            <a:r>
              <a:rPr lang="en-US" sz="2400" dirty="0" err="1">
                <a:solidFill>
                  <a:srgbClr val="002060"/>
                </a:solidFill>
              </a:rPr>
              <a:t>qué</a:t>
            </a:r>
            <a:r>
              <a:rPr lang="en-US" sz="2400" dirty="0">
                <a:solidFill>
                  <a:srgbClr val="002060"/>
                </a:solidFill>
              </a:rPr>
              <a:t> </a:t>
            </a:r>
            <a:r>
              <a:rPr lang="en-US" sz="2400" dirty="0" err="1">
                <a:solidFill>
                  <a:srgbClr val="002060"/>
                </a:solidFill>
              </a:rPr>
              <a:t>película</a:t>
            </a:r>
            <a:r>
              <a:rPr lang="en-US" sz="2400" dirty="0">
                <a:solidFill>
                  <a:srgbClr val="002060"/>
                </a:solidFill>
              </a:rPr>
              <a:t> </a:t>
            </a:r>
            <a:r>
              <a:rPr lang="en-US" sz="2400" dirty="0" err="1">
                <a:solidFill>
                  <a:srgbClr val="002060"/>
                </a:solidFill>
              </a:rPr>
              <a:t>podemos</a:t>
            </a:r>
            <a:r>
              <a:rPr lang="en-US" sz="2400" dirty="0">
                <a:solidFill>
                  <a:srgbClr val="002060"/>
                </a:solidFill>
              </a:rPr>
              <a:t> </a:t>
            </a:r>
            <a:r>
              <a:rPr lang="en-US" sz="2400" dirty="0" err="1">
                <a:solidFill>
                  <a:srgbClr val="002060"/>
                </a:solidFill>
              </a:rPr>
              <a:t>ver</a:t>
            </a:r>
            <a:r>
              <a:rPr lang="en-US" sz="2400" dirty="0">
                <a:solidFill>
                  <a:srgbClr val="002060"/>
                </a:solidFill>
              </a:rPr>
              <a:t>?</a:t>
            </a:r>
          </a:p>
        </p:txBody>
      </p:sp>
      <p:sp>
        <p:nvSpPr>
          <p:cNvPr id="13" name="TextBox 12"/>
          <p:cNvSpPr txBox="1"/>
          <p:nvPr/>
        </p:nvSpPr>
        <p:spPr>
          <a:xfrm>
            <a:off x="241300" y="4546600"/>
            <a:ext cx="2209800" cy="461665"/>
          </a:xfrm>
          <a:prstGeom prst="rect">
            <a:avLst/>
          </a:prstGeom>
          <a:noFill/>
        </p:spPr>
        <p:txBody>
          <a:bodyPr wrap="square" rtlCol="0">
            <a:spAutoFit/>
          </a:bodyPr>
          <a:lstStyle/>
          <a:p>
            <a:pPr algn="l"/>
            <a:r>
              <a:rPr lang="en-US" sz="2400" dirty="0">
                <a:solidFill>
                  <a:srgbClr val="002060"/>
                </a:solidFill>
              </a:rPr>
              <a:t>Persona A:</a:t>
            </a:r>
          </a:p>
        </p:txBody>
      </p:sp>
      <p:sp>
        <p:nvSpPr>
          <p:cNvPr id="14" name="Rectangle 13"/>
          <p:cNvSpPr/>
          <p:nvPr/>
        </p:nvSpPr>
        <p:spPr>
          <a:xfrm>
            <a:off x="279400" y="5219699"/>
            <a:ext cx="3568700" cy="877455"/>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002060"/>
                </a:solidFill>
              </a:rPr>
              <a:t>1. </a:t>
            </a:r>
            <a:r>
              <a:rPr lang="en-US" sz="2400" b="1">
                <a:solidFill>
                  <a:srgbClr val="002060"/>
                </a:solidFill>
              </a:rPr>
              <a:t>El Círculo</a:t>
            </a:r>
            <a:r>
              <a:rPr lang="en-US" sz="2400">
                <a:solidFill>
                  <a:srgbClr val="002060"/>
                </a:solidFill>
              </a:rPr>
              <a:t>: una película americana…</a:t>
            </a:r>
            <a:endParaRPr lang="en-US" sz="2400" dirty="0">
              <a:solidFill>
                <a:srgbClr val="002060"/>
              </a:solidFill>
            </a:endParaRPr>
          </a:p>
        </p:txBody>
      </p:sp>
      <p:sp>
        <p:nvSpPr>
          <p:cNvPr id="15" name="Oval Callout 14"/>
          <p:cNvSpPr/>
          <p:nvPr/>
        </p:nvSpPr>
        <p:spPr>
          <a:xfrm>
            <a:off x="1852385" y="3327916"/>
            <a:ext cx="4949975" cy="1205470"/>
          </a:xfrm>
          <a:prstGeom prst="wedgeEllipseCallout">
            <a:avLst>
              <a:gd name="adj1" fmla="val -43362"/>
              <a:gd name="adj2" fmla="val 68821"/>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rgbClr val="002060"/>
                </a:solidFill>
              </a:rPr>
              <a:t>El C</a:t>
            </a:r>
            <a:r>
              <a:rPr lang="en-US" sz="2400" b="1" u="sng">
                <a:solidFill>
                  <a:srgbClr val="002060"/>
                </a:solidFill>
              </a:rPr>
              <a:t>í</a:t>
            </a:r>
            <a:r>
              <a:rPr lang="en-US" sz="2400">
                <a:solidFill>
                  <a:srgbClr val="002060"/>
                </a:solidFill>
              </a:rPr>
              <a:t>rculo: una película Americana…</a:t>
            </a:r>
            <a:endParaRPr lang="en-US" sz="2400" dirty="0">
              <a:solidFill>
                <a:srgbClr val="002060"/>
              </a:solidFill>
            </a:endParaRPr>
          </a:p>
        </p:txBody>
      </p:sp>
      <p:sp>
        <p:nvSpPr>
          <p:cNvPr id="16" name="TextBox 15"/>
          <p:cNvSpPr txBox="1"/>
          <p:nvPr/>
        </p:nvSpPr>
        <p:spPr>
          <a:xfrm>
            <a:off x="4833257" y="4517249"/>
            <a:ext cx="2260600" cy="461665"/>
          </a:xfrm>
          <a:prstGeom prst="rect">
            <a:avLst/>
          </a:prstGeom>
          <a:noFill/>
        </p:spPr>
        <p:txBody>
          <a:bodyPr wrap="square" rtlCol="0">
            <a:spAutoFit/>
          </a:bodyPr>
          <a:lstStyle/>
          <a:p>
            <a:pPr algn="l"/>
            <a:r>
              <a:rPr lang="en-US" sz="2400" dirty="0">
                <a:solidFill>
                  <a:srgbClr val="002060"/>
                </a:solidFill>
              </a:rPr>
              <a:t>Persona B:</a:t>
            </a:r>
          </a:p>
        </p:txBody>
      </p:sp>
      <p:pic>
        <p:nvPicPr>
          <p:cNvPr id="18" name="Picture 17" descr="write.jpeg"/>
          <p:cNvPicPr>
            <a:picLocks noChangeAspect="1"/>
          </p:cNvPicPr>
          <p:nvPr/>
        </p:nvPicPr>
        <p:blipFill>
          <a:blip r:embed="rId6">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7878653" y="4145820"/>
            <a:ext cx="1601780" cy="1282700"/>
          </a:xfrm>
          <a:prstGeom prst="rect">
            <a:avLst/>
          </a:prstGeom>
        </p:spPr>
      </p:pic>
      <p:sp>
        <p:nvSpPr>
          <p:cNvPr id="2" name="Title 1"/>
          <p:cNvSpPr>
            <a:spLocks noGrp="1"/>
          </p:cNvSpPr>
          <p:nvPr>
            <p:ph type="title"/>
          </p:nvPr>
        </p:nvSpPr>
        <p:spPr>
          <a:xfrm>
            <a:off x="177800" y="394039"/>
            <a:ext cx="6248400" cy="572927"/>
          </a:xfrm>
        </p:spPr>
        <p:txBody>
          <a:bodyPr>
            <a:normAutofit/>
          </a:bodyPr>
          <a:lstStyle/>
          <a:p>
            <a:r>
              <a:rPr lang="en-US" sz="2800" b="1">
                <a:solidFill>
                  <a:schemeClr val="bg1"/>
                </a:solidFill>
              </a:rPr>
              <a:t>Una noche de películas</a:t>
            </a:r>
            <a:endParaRPr lang="en-US" sz="2800" b="1" dirty="0">
              <a:solidFill>
                <a:schemeClr val="bg1"/>
              </a:solidFill>
            </a:endParaRPr>
          </a:p>
        </p:txBody>
      </p:sp>
      <p:sp>
        <p:nvSpPr>
          <p:cNvPr id="5" name="TextBox 4"/>
          <p:cNvSpPr txBox="1"/>
          <p:nvPr/>
        </p:nvSpPr>
        <p:spPr>
          <a:xfrm>
            <a:off x="177800" y="2194005"/>
            <a:ext cx="9017000" cy="1200329"/>
          </a:xfrm>
          <a:prstGeom prst="rect">
            <a:avLst/>
          </a:prstGeom>
          <a:noFill/>
        </p:spPr>
        <p:txBody>
          <a:bodyPr wrap="square" rtlCol="0">
            <a:spAutoFit/>
          </a:bodyPr>
          <a:lstStyle/>
          <a:p>
            <a:r>
              <a:rPr lang="en-US" sz="2400">
                <a:solidFill>
                  <a:srgbClr val="002060"/>
                </a:solidFill>
              </a:rPr>
              <a:t>Estudiante A: </a:t>
            </a:r>
            <a:r>
              <a:rPr lang="en-US" sz="2400" dirty="0">
                <a:solidFill>
                  <a:srgbClr val="002060"/>
                </a:solidFill>
              </a:rPr>
              <a:t>lee los </a:t>
            </a:r>
            <a:r>
              <a:rPr lang="en-US" sz="2400" dirty="0" err="1">
                <a:solidFill>
                  <a:srgbClr val="002060"/>
                </a:solidFill>
              </a:rPr>
              <a:t>nombres</a:t>
            </a:r>
            <a:r>
              <a:rPr lang="en-US" sz="2400" dirty="0">
                <a:solidFill>
                  <a:srgbClr val="002060"/>
                </a:solidFill>
              </a:rPr>
              <a:t> de las </a:t>
            </a:r>
            <a:r>
              <a:rPr lang="en-US" sz="2400" dirty="0" err="1">
                <a:solidFill>
                  <a:srgbClr val="002060"/>
                </a:solidFill>
              </a:rPr>
              <a:t>películas</a:t>
            </a:r>
            <a:r>
              <a:rPr lang="en-US" sz="2400">
                <a:solidFill>
                  <a:srgbClr val="002060"/>
                </a:solidFill>
              </a:rPr>
              <a:t>. </a:t>
            </a:r>
          </a:p>
          <a:p>
            <a:r>
              <a:rPr lang="en-US" sz="2400">
                <a:solidFill>
                  <a:srgbClr val="002060"/>
                </a:solidFill>
              </a:rPr>
              <a:t>Estudiante B: </a:t>
            </a:r>
            <a:r>
              <a:rPr lang="en-US" sz="2400" err="1">
                <a:solidFill>
                  <a:srgbClr val="002060"/>
                </a:solidFill>
              </a:rPr>
              <a:t>escucha</a:t>
            </a:r>
            <a:r>
              <a:rPr lang="en-US" sz="2400">
                <a:solidFill>
                  <a:srgbClr val="002060"/>
                </a:solidFill>
              </a:rPr>
              <a:t> los </a:t>
            </a:r>
            <a:r>
              <a:rPr lang="en-US" sz="2400" dirty="0" err="1">
                <a:solidFill>
                  <a:srgbClr val="002060"/>
                </a:solidFill>
              </a:rPr>
              <a:t>nombres</a:t>
            </a:r>
            <a:r>
              <a:rPr lang="en-US" sz="2400" dirty="0">
                <a:solidFill>
                  <a:srgbClr val="002060"/>
                </a:solidFill>
              </a:rPr>
              <a:t> y </a:t>
            </a:r>
            <a:r>
              <a:rPr lang="en-US" sz="2400">
                <a:solidFill>
                  <a:srgbClr val="002060"/>
                </a:solidFill>
              </a:rPr>
              <a:t>escribe la palabra. </a:t>
            </a:r>
            <a:r>
              <a:rPr lang="en-US" sz="2400" dirty="0" err="1">
                <a:solidFill>
                  <a:srgbClr val="002060"/>
                </a:solidFill>
              </a:rPr>
              <a:t>Luego</a:t>
            </a:r>
            <a:r>
              <a:rPr lang="en-US" sz="2400" dirty="0">
                <a:solidFill>
                  <a:srgbClr val="002060"/>
                </a:solidFill>
              </a:rPr>
              <a:t> cambia.</a:t>
            </a:r>
          </a:p>
        </p:txBody>
      </p:sp>
      <p:sp>
        <p:nvSpPr>
          <p:cNvPr id="6" name="Rectangle 5"/>
          <p:cNvSpPr/>
          <p:nvPr/>
        </p:nvSpPr>
        <p:spPr>
          <a:xfrm>
            <a:off x="5232700" y="5239605"/>
            <a:ext cx="1569661" cy="461665"/>
          </a:xfrm>
          <a:prstGeom prst="rect">
            <a:avLst/>
          </a:prstGeom>
        </p:spPr>
        <p:txBody>
          <a:bodyPr wrap="none">
            <a:spAutoFit/>
          </a:bodyPr>
          <a:lstStyle/>
          <a:p>
            <a:pPr algn="ctr"/>
            <a:r>
              <a:rPr lang="en-US" sz="2400" b="1">
                <a:solidFill>
                  <a:srgbClr val="002060"/>
                </a:solidFill>
              </a:rPr>
              <a:t>El</a:t>
            </a:r>
            <a:r>
              <a:rPr lang="en-US" sz="2400" b="1">
                <a:solidFill>
                  <a:srgbClr val="203864"/>
                </a:solidFill>
              </a:rPr>
              <a:t> </a:t>
            </a:r>
            <a:r>
              <a:rPr lang="en-US" sz="2400" b="1">
                <a:solidFill>
                  <a:srgbClr val="002060"/>
                </a:solidFill>
              </a:rPr>
              <a:t>C</a:t>
            </a:r>
            <a:r>
              <a:rPr lang="en-US" sz="2400" b="1">
                <a:solidFill>
                  <a:srgbClr val="FF6600"/>
                </a:solidFill>
              </a:rPr>
              <a:t>í</a:t>
            </a:r>
            <a:r>
              <a:rPr lang="en-US" sz="2400" b="1">
                <a:solidFill>
                  <a:srgbClr val="002060"/>
                </a:solidFill>
              </a:rPr>
              <a:t>rculo</a:t>
            </a:r>
            <a:endParaRPr lang="en-US" sz="2400" b="1" dirty="0">
              <a:solidFill>
                <a:srgbClr val="002060"/>
              </a:solidFill>
            </a:endParaRPr>
          </a:p>
        </p:txBody>
      </p:sp>
    </p:spTree>
    <p:extLst>
      <p:ext uri="{BB962C8B-B14F-4D97-AF65-F5344CB8AC3E}">
        <p14:creationId xmlns:p14="http://schemas.microsoft.com/office/powerpoint/2010/main" val="202162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p:bldP spid="14" grpId="0" animBg="1"/>
      <p:bldP spid="15" grpId="0" animBg="1"/>
      <p:bldP spid="16"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lamada rectangular 16">
            <a:extLst>
              <a:ext uri="{FF2B5EF4-FFF2-40B4-BE49-F238E27FC236}">
                <a16:creationId xmlns:a16="http://schemas.microsoft.com/office/drawing/2014/main" id="{4F6D369B-5128-4549-8591-D29625B7E6EF}"/>
              </a:ext>
            </a:extLst>
          </p:cNvPr>
          <p:cNvSpPr/>
          <p:nvPr/>
        </p:nvSpPr>
        <p:spPr>
          <a:xfrm>
            <a:off x="3384469" y="1270649"/>
            <a:ext cx="7172695" cy="1393965"/>
          </a:xfrm>
          <a:prstGeom prst="wedgeRectCallout">
            <a:avLst>
              <a:gd name="adj1" fmla="val 53903"/>
              <a:gd name="adj2" fmla="val 102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3200" i="1" dirty="0">
                <a:solidFill>
                  <a:srgbClr val="002060"/>
                </a:solidFill>
              </a:rPr>
              <a:t>escondiendo algo detrás de la pared porque es una película </a:t>
            </a:r>
            <a:r>
              <a:rPr lang="es-GB" sz="3200" i="1">
                <a:solidFill>
                  <a:srgbClr val="002060"/>
                </a:solidFill>
              </a:rPr>
              <a:t>de terror</a:t>
            </a:r>
            <a:r>
              <a:rPr lang="en-GB" sz="3200" i="1">
                <a:solidFill>
                  <a:srgbClr val="002060"/>
                </a:solidFill>
              </a:rPr>
              <a:t>.</a:t>
            </a:r>
            <a:endParaRPr lang="es-GB" sz="3200" i="1" dirty="0">
              <a:solidFill>
                <a:srgbClr val="002060"/>
              </a:solidFill>
            </a:endParaRPr>
          </a:p>
        </p:txBody>
      </p:sp>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11555863" y="6858000"/>
            <a:ext cx="636137" cy="190523"/>
          </a:xfrm>
        </p:spPr>
        <p:txBody>
          <a:bodyPr>
            <a:noAutofit/>
          </a:bodyPr>
          <a:lstStyle/>
          <a:p>
            <a:r>
              <a:rPr lang="en-GB" sz="500" b="1">
                <a:solidFill>
                  <a:schemeClr val="bg1"/>
                </a:solidFill>
              </a:rPr>
              <a:t>hablar</a:t>
            </a:r>
            <a:endParaRPr lang="es-GB" sz="500" b="1" dirty="0">
              <a:solidFill>
                <a:schemeClr val="bg1"/>
              </a:solidFill>
            </a:endParaRP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ángulo 2">
            <a:extLst>
              <a:ext uri="{FF2B5EF4-FFF2-40B4-BE49-F238E27FC236}">
                <a16:creationId xmlns:a16="http://schemas.microsoft.com/office/drawing/2014/main" id="{0127C488-FD72-394D-BBD0-17D58B74BBC0}"/>
              </a:ext>
            </a:extLst>
          </p:cNvPr>
          <p:cNvSpPr/>
          <p:nvPr/>
        </p:nvSpPr>
        <p:spPr>
          <a:xfrm>
            <a:off x="510641" y="1270649"/>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Estamos</a:t>
            </a:r>
          </a:p>
        </p:txBody>
      </p:sp>
      <p:sp>
        <p:nvSpPr>
          <p:cNvPr id="13" name="Rectángulo 12">
            <a:extLst>
              <a:ext uri="{FF2B5EF4-FFF2-40B4-BE49-F238E27FC236}">
                <a16:creationId xmlns:a16="http://schemas.microsoft.com/office/drawing/2014/main" id="{485911D0-B9DC-F64D-83F3-6371FC24B5FF}"/>
              </a:ext>
            </a:extLst>
          </p:cNvPr>
          <p:cNvSpPr/>
          <p:nvPr/>
        </p:nvSpPr>
        <p:spPr>
          <a:xfrm>
            <a:off x="510641" y="2664614"/>
            <a:ext cx="2873828" cy="851769"/>
          </a:xfrm>
          <a:prstGeom prst="rect">
            <a:avLst/>
          </a:prstGeom>
          <a:solidFill>
            <a:schemeClr val="accent4">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Queremos</a:t>
            </a:r>
          </a:p>
        </p:txBody>
      </p:sp>
      <p:sp>
        <p:nvSpPr>
          <p:cNvPr id="5" name="Llamada rectangular 4">
            <a:extLst>
              <a:ext uri="{FF2B5EF4-FFF2-40B4-BE49-F238E27FC236}">
                <a16:creationId xmlns:a16="http://schemas.microsoft.com/office/drawing/2014/main" id="{2D004238-B259-A642-B631-92E0669BE6B5}"/>
              </a:ext>
            </a:extLst>
          </p:cNvPr>
          <p:cNvSpPr/>
          <p:nvPr/>
        </p:nvSpPr>
        <p:spPr>
          <a:xfrm>
            <a:off x="2536074" y="4182549"/>
            <a:ext cx="9392069" cy="1137582"/>
          </a:xfrm>
          <a:prstGeom prst="wedgeRectCallout">
            <a:avLst>
              <a:gd name="adj1" fmla="val -55225"/>
              <a:gd name="adj2" fmla="val -3644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i="1" dirty="0" err="1">
                <a:solidFill>
                  <a:srgbClr val="002060"/>
                </a:solidFill>
              </a:rPr>
              <a:t>We</a:t>
            </a:r>
            <a:r>
              <a:rPr lang="es-ES" sz="3200" i="1" dirty="0">
                <a:solidFill>
                  <a:srgbClr val="002060"/>
                </a:solidFill>
              </a:rPr>
              <a:t> are </a:t>
            </a:r>
            <a:r>
              <a:rPr lang="es-ES" sz="3200" i="1" dirty="0" err="1">
                <a:solidFill>
                  <a:srgbClr val="002060"/>
                </a:solidFill>
              </a:rPr>
              <a:t>hiding</a:t>
            </a:r>
            <a:r>
              <a:rPr lang="es-ES" sz="3200" i="1" dirty="0">
                <a:solidFill>
                  <a:srgbClr val="002060"/>
                </a:solidFill>
              </a:rPr>
              <a:t> </a:t>
            </a:r>
            <a:r>
              <a:rPr lang="es-ES" sz="3200" i="1" dirty="0" err="1">
                <a:solidFill>
                  <a:srgbClr val="002060"/>
                </a:solidFill>
              </a:rPr>
              <a:t>something</a:t>
            </a:r>
            <a:r>
              <a:rPr lang="es-ES" sz="3200" i="1" dirty="0">
                <a:solidFill>
                  <a:srgbClr val="002060"/>
                </a:solidFill>
              </a:rPr>
              <a:t> </a:t>
            </a:r>
            <a:r>
              <a:rPr lang="es-ES" sz="3200" i="1" dirty="0" err="1">
                <a:solidFill>
                  <a:srgbClr val="002060"/>
                </a:solidFill>
              </a:rPr>
              <a:t>behind</a:t>
            </a:r>
            <a:r>
              <a:rPr lang="es-ES" sz="3200" i="1" dirty="0">
                <a:solidFill>
                  <a:srgbClr val="002060"/>
                </a:solidFill>
              </a:rPr>
              <a:t> </a:t>
            </a:r>
            <a:r>
              <a:rPr lang="es-ES" sz="3200" i="1" dirty="0" err="1">
                <a:solidFill>
                  <a:srgbClr val="002060"/>
                </a:solidFill>
              </a:rPr>
              <a:t>the</a:t>
            </a:r>
            <a:r>
              <a:rPr lang="es-ES" sz="3200" i="1" dirty="0">
                <a:solidFill>
                  <a:srgbClr val="002060"/>
                </a:solidFill>
              </a:rPr>
              <a:t> </a:t>
            </a:r>
            <a:r>
              <a:rPr lang="es-ES" sz="3200" i="1" dirty="0" err="1">
                <a:solidFill>
                  <a:srgbClr val="002060"/>
                </a:solidFill>
              </a:rPr>
              <a:t>wall</a:t>
            </a:r>
            <a:r>
              <a:rPr lang="es-ES" sz="3200" i="1" dirty="0">
                <a:solidFill>
                  <a:srgbClr val="002060"/>
                </a:solidFill>
              </a:rPr>
              <a:t> </a:t>
            </a:r>
            <a:r>
              <a:rPr lang="es-ES" sz="3200" i="1" dirty="0" err="1">
                <a:solidFill>
                  <a:srgbClr val="002060"/>
                </a:solidFill>
              </a:rPr>
              <a:t>because</a:t>
            </a:r>
            <a:r>
              <a:rPr lang="es-ES" sz="3200" i="1" dirty="0">
                <a:solidFill>
                  <a:srgbClr val="002060"/>
                </a:solidFill>
              </a:rPr>
              <a:t> </a:t>
            </a:r>
            <a:r>
              <a:rPr lang="es-ES" sz="3200" i="1" dirty="0" err="1">
                <a:solidFill>
                  <a:srgbClr val="002060"/>
                </a:solidFill>
              </a:rPr>
              <a:t>it</a:t>
            </a:r>
            <a:r>
              <a:rPr lang="es-ES" sz="3200" i="1" dirty="0">
                <a:solidFill>
                  <a:srgbClr val="002060"/>
                </a:solidFill>
              </a:rPr>
              <a:t> </a:t>
            </a:r>
            <a:r>
              <a:rPr lang="es-ES" sz="3200" i="1" dirty="0" err="1">
                <a:solidFill>
                  <a:srgbClr val="002060"/>
                </a:solidFill>
              </a:rPr>
              <a:t>is</a:t>
            </a:r>
            <a:r>
              <a:rPr lang="es-ES" sz="3200" i="1" dirty="0">
                <a:solidFill>
                  <a:srgbClr val="002060"/>
                </a:solidFill>
              </a:rPr>
              <a:t> a horror film. </a:t>
            </a:r>
          </a:p>
        </p:txBody>
      </p:sp>
      <p:pic>
        <p:nvPicPr>
          <p:cNvPr id="16" name="Imagen 15" descr="Dibujo animado de un personaje de caricatura&#10;&#10;Descripción generada automáticamente con confianza media">
            <a:extLst>
              <a:ext uri="{FF2B5EF4-FFF2-40B4-BE49-F238E27FC236}">
                <a16:creationId xmlns:a16="http://schemas.microsoft.com/office/drawing/2014/main" id="{2FEFBBF7-6967-A742-96B5-0D15D119CA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89" t="10099" r="47546" b="4096"/>
          <a:stretch/>
        </p:blipFill>
        <p:spPr>
          <a:xfrm flipH="1">
            <a:off x="10540644" y="1112774"/>
            <a:ext cx="1140715" cy="2344458"/>
          </a:xfrm>
          <a:prstGeom prst="rect">
            <a:avLst/>
          </a:prstGeom>
        </p:spPr>
      </p:pic>
      <p:sp>
        <p:nvSpPr>
          <p:cNvPr id="18" name="Rectángulo 17">
            <a:extLst>
              <a:ext uri="{FF2B5EF4-FFF2-40B4-BE49-F238E27FC236}">
                <a16:creationId xmlns:a16="http://schemas.microsoft.com/office/drawing/2014/main" id="{CCD309F2-EE17-FF43-A763-E4F9442A1D82}"/>
              </a:ext>
            </a:extLst>
          </p:cNvPr>
          <p:cNvSpPr/>
          <p:nvPr/>
        </p:nvSpPr>
        <p:spPr>
          <a:xfrm>
            <a:off x="510641" y="1270649"/>
            <a:ext cx="2873828" cy="851769"/>
          </a:xfrm>
          <a:prstGeom prst="rect">
            <a:avLst/>
          </a:prstGeom>
          <a:solidFill>
            <a:schemeClr val="accent6">
              <a:lumMod val="20000"/>
              <a:lumOff val="8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GB" sz="4000" dirty="0">
                <a:solidFill>
                  <a:srgbClr val="002060"/>
                </a:solidFill>
              </a:rPr>
              <a:t>Estamos</a:t>
            </a:r>
          </a:p>
        </p:txBody>
      </p:sp>
      <p:pic>
        <p:nvPicPr>
          <p:cNvPr id="11" name="Picture 2" descr="directors chair clip art - Clip Art Library">
            <a:extLst>
              <a:ext uri="{FF2B5EF4-FFF2-40B4-BE49-F238E27FC236}">
                <a16:creationId xmlns:a16="http://schemas.microsoft.com/office/drawing/2014/main" id="{0F7A296B-4A46-5544-8315-D392BA6C5D1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42821" y="3843647"/>
            <a:ext cx="1282535" cy="14764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to direct.jpeg">
            <a:extLst>
              <a:ext uri="{FF2B5EF4-FFF2-40B4-BE49-F238E27FC236}">
                <a16:creationId xmlns:a16="http://schemas.microsoft.com/office/drawing/2014/main" id="{5C0B30F3-8891-B847-B960-31AD69D7012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334" y="4182548"/>
            <a:ext cx="1876975" cy="1747078"/>
          </a:xfrm>
          <a:prstGeom prst="rect">
            <a:avLst/>
          </a:prstGeom>
        </p:spPr>
      </p:pic>
      <p:sp>
        <p:nvSpPr>
          <p:cNvPr id="14" name="CuadroTexto 5">
            <a:extLst>
              <a:ext uri="{FF2B5EF4-FFF2-40B4-BE49-F238E27FC236}">
                <a16:creationId xmlns:a16="http://schemas.microsoft.com/office/drawing/2014/main" id="{908DD7D5-BEF2-384F-AD17-5F17941B3144}"/>
              </a:ext>
            </a:extLst>
          </p:cNvPr>
          <p:cNvSpPr txBox="1"/>
          <p:nvPr/>
        </p:nvSpPr>
        <p:spPr>
          <a:xfrm>
            <a:off x="7323193" y="5627400"/>
            <a:ext cx="4690708" cy="461665"/>
          </a:xfrm>
          <a:prstGeom prst="rect">
            <a:avLst/>
          </a:prstGeom>
          <a:noFill/>
        </p:spPr>
        <p:txBody>
          <a:bodyPr wrap="none" rtlCol="0">
            <a:spAutoFit/>
          </a:bodyPr>
          <a:lstStyle/>
          <a:p>
            <a:pPr algn="l"/>
            <a:r>
              <a:rPr lang="es-GB" sz="2400">
                <a:solidFill>
                  <a:schemeClr val="accent5">
                    <a:lumMod val="50000"/>
                  </a:schemeClr>
                </a:solidFill>
              </a:rPr>
              <a:t>*</a:t>
            </a:r>
            <a:r>
              <a:rPr lang="en-GB" sz="2400">
                <a:solidFill>
                  <a:schemeClr val="accent5">
                    <a:lumMod val="50000"/>
                  </a:schemeClr>
                </a:solidFill>
              </a:rPr>
              <a:t>película de </a:t>
            </a:r>
            <a:r>
              <a:rPr lang="en-GB" sz="2400" b="1">
                <a:solidFill>
                  <a:schemeClr val="accent5">
                    <a:lumMod val="50000"/>
                  </a:schemeClr>
                </a:solidFill>
              </a:rPr>
              <a:t>terror</a:t>
            </a:r>
            <a:r>
              <a:rPr lang="es-GB" sz="2400">
                <a:solidFill>
                  <a:schemeClr val="accent5">
                    <a:lumMod val="50000"/>
                  </a:schemeClr>
                </a:solidFill>
              </a:rPr>
              <a:t> = </a:t>
            </a:r>
            <a:r>
              <a:rPr lang="en-GB" sz="2400">
                <a:solidFill>
                  <a:schemeClr val="accent5">
                    <a:lumMod val="50000"/>
                  </a:schemeClr>
                </a:solidFill>
              </a:rPr>
              <a:t>horror film</a:t>
            </a:r>
            <a:endParaRPr lang="es-GB" sz="2400" dirty="0">
              <a:solidFill>
                <a:schemeClr val="accent5">
                  <a:lumMod val="50000"/>
                </a:schemeClr>
              </a:solidFill>
            </a:endParaRPr>
          </a:p>
        </p:txBody>
      </p:sp>
    </p:spTree>
    <p:extLst>
      <p:ext uri="{BB962C8B-B14F-4D97-AF65-F5344CB8AC3E}">
        <p14:creationId xmlns:p14="http://schemas.microsoft.com/office/powerpoint/2010/main" val="13078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258165"/>
            <a:ext cx="10255514" cy="936235"/>
          </a:xfrm>
        </p:spPr>
        <p:txBody>
          <a:bodyPr>
            <a:normAutofit fontScale="90000"/>
          </a:bodyPr>
          <a:lstStyle/>
          <a:p>
            <a:r>
              <a:rPr lang="en-GB" sz="2400" b="1" dirty="0" err="1">
                <a:solidFill>
                  <a:srgbClr val="002060"/>
                </a:solidFill>
              </a:rPr>
              <a:t>Imagina</a:t>
            </a:r>
            <a:r>
              <a:rPr lang="en-GB" sz="2400" b="1" dirty="0">
                <a:solidFill>
                  <a:srgbClr val="002060"/>
                </a:solidFill>
              </a:rPr>
              <a:t> </a:t>
            </a:r>
            <a:r>
              <a:rPr lang="en-GB" sz="2400" b="1" dirty="0" err="1">
                <a:solidFill>
                  <a:srgbClr val="002060"/>
                </a:solidFill>
              </a:rPr>
              <a:t>que</a:t>
            </a:r>
            <a:r>
              <a:rPr lang="en-GB" sz="2400" b="1" dirty="0">
                <a:solidFill>
                  <a:srgbClr val="002060"/>
                </a:solidFill>
              </a:rPr>
              <a:t> </a:t>
            </a:r>
            <a:r>
              <a:rPr lang="en-GB" sz="2400" b="1" dirty="0" err="1">
                <a:solidFill>
                  <a:srgbClr val="002060"/>
                </a:solidFill>
              </a:rPr>
              <a:t>estás</a:t>
            </a:r>
            <a:r>
              <a:rPr lang="en-GB" sz="2400" b="1" dirty="0">
                <a:solidFill>
                  <a:srgbClr val="002060"/>
                </a:solidFill>
              </a:rPr>
              <a:t> </a:t>
            </a:r>
            <a:r>
              <a:rPr lang="en-GB" sz="2400" b="1" dirty="0" err="1">
                <a:solidFill>
                  <a:srgbClr val="002060"/>
                </a:solidFill>
              </a:rPr>
              <a:t>dirigiendo</a:t>
            </a:r>
            <a:r>
              <a:rPr lang="en-GB" sz="2400" b="1" dirty="0">
                <a:solidFill>
                  <a:srgbClr val="002060"/>
                </a:solidFill>
              </a:rPr>
              <a:t> </a:t>
            </a:r>
            <a:r>
              <a:rPr lang="en-GB" sz="2400" b="1" dirty="0" err="1">
                <a:solidFill>
                  <a:srgbClr val="002060"/>
                </a:solidFill>
              </a:rPr>
              <a:t>una</a:t>
            </a:r>
            <a:r>
              <a:rPr lang="en-GB" sz="2400" b="1" dirty="0">
                <a:solidFill>
                  <a:srgbClr val="002060"/>
                </a:solidFill>
              </a:rPr>
              <a:t> </a:t>
            </a:r>
            <a:r>
              <a:rPr lang="en-GB" sz="2400" b="1" dirty="0" err="1">
                <a:solidFill>
                  <a:srgbClr val="002060"/>
                </a:solidFill>
              </a:rPr>
              <a:t>película</a:t>
            </a:r>
            <a:r>
              <a:rPr lang="en-GB" sz="2400" b="1" dirty="0">
                <a:solidFill>
                  <a:srgbClr val="002060"/>
                </a:solidFill>
              </a:rPr>
              <a:t> con </a:t>
            </a:r>
            <a:r>
              <a:rPr lang="en-GB" sz="2400" b="1" dirty="0" err="1">
                <a:solidFill>
                  <a:srgbClr val="002060"/>
                </a:solidFill>
              </a:rPr>
              <a:t>tus</a:t>
            </a:r>
            <a:r>
              <a:rPr lang="en-GB" sz="2400" b="1" dirty="0">
                <a:solidFill>
                  <a:srgbClr val="002060"/>
                </a:solidFill>
              </a:rPr>
              <a:t> </a:t>
            </a:r>
            <a:r>
              <a:rPr lang="en-GB" sz="2400" b="1" dirty="0" err="1">
                <a:solidFill>
                  <a:srgbClr val="002060"/>
                </a:solidFill>
              </a:rPr>
              <a:t>compañeros</a:t>
            </a:r>
            <a:r>
              <a:rPr lang="en-GB" sz="2400" b="1" dirty="0">
                <a:solidFill>
                  <a:srgbClr val="002060"/>
                </a:solidFill>
              </a:rPr>
              <a:t> de </a:t>
            </a:r>
            <a:r>
              <a:rPr lang="en-GB" sz="2400" b="1" dirty="0" err="1">
                <a:solidFill>
                  <a:srgbClr val="002060"/>
                </a:solidFill>
              </a:rPr>
              <a:t>clase</a:t>
            </a:r>
            <a:r>
              <a:rPr lang="en-GB" sz="2400" b="1" dirty="0">
                <a:solidFill>
                  <a:srgbClr val="002060"/>
                </a:solidFill>
              </a:rPr>
              <a:t>. Traduce los </a:t>
            </a:r>
            <a:r>
              <a:rPr lang="en-GB" sz="2400" b="1" dirty="0" err="1">
                <a:solidFill>
                  <a:srgbClr val="002060"/>
                </a:solidFill>
              </a:rPr>
              <a:t>verbos</a:t>
            </a:r>
            <a:r>
              <a:rPr lang="en-GB" sz="2400" b="1" dirty="0">
                <a:solidFill>
                  <a:srgbClr val="002060"/>
                </a:solidFill>
              </a:rPr>
              <a:t> y </a:t>
            </a:r>
            <a:r>
              <a:rPr lang="en-GB" sz="2400" b="1" dirty="0" err="1">
                <a:solidFill>
                  <a:srgbClr val="002060"/>
                </a:solidFill>
              </a:rPr>
              <a:t>completa</a:t>
            </a:r>
            <a:r>
              <a:rPr lang="en-GB" sz="2400" b="1" dirty="0">
                <a:solidFill>
                  <a:srgbClr val="002060"/>
                </a:solidFill>
              </a:rPr>
              <a:t> </a:t>
            </a:r>
            <a:r>
              <a:rPr lang="en-GB" sz="2400" b="1" dirty="0" err="1">
                <a:solidFill>
                  <a:srgbClr val="002060"/>
                </a:solidFill>
              </a:rPr>
              <a:t>cada</a:t>
            </a:r>
            <a:r>
              <a:rPr lang="en-GB" sz="2400" b="1" dirty="0">
                <a:solidFill>
                  <a:srgbClr val="002060"/>
                </a:solidFill>
              </a:rPr>
              <a:t> </a:t>
            </a:r>
            <a:r>
              <a:rPr lang="en-GB" sz="2400" b="1" dirty="0" err="1">
                <a:solidFill>
                  <a:srgbClr val="002060"/>
                </a:solidFill>
              </a:rPr>
              <a:t>frase</a:t>
            </a:r>
            <a:r>
              <a:rPr lang="en-GB" sz="2400" b="1" dirty="0">
                <a:solidFill>
                  <a:srgbClr val="002060"/>
                </a:solidFill>
              </a:rPr>
              <a:t> con </a:t>
            </a:r>
            <a:r>
              <a:rPr lang="en-GB" sz="2400" b="1" dirty="0" err="1">
                <a:solidFill>
                  <a:srgbClr val="002060"/>
                </a:solidFill>
              </a:rPr>
              <a:t>tus</a:t>
            </a:r>
            <a:r>
              <a:rPr lang="en-GB" sz="2400" b="1" dirty="0">
                <a:solidFill>
                  <a:srgbClr val="002060"/>
                </a:solidFill>
              </a:rPr>
              <a:t> </a:t>
            </a:r>
            <a:r>
              <a:rPr lang="en-GB" sz="2400" b="1" dirty="0" err="1">
                <a:solidFill>
                  <a:srgbClr val="002060"/>
                </a:solidFill>
              </a:rPr>
              <a:t>propias</a:t>
            </a:r>
            <a:r>
              <a:rPr lang="en-GB" sz="2400" b="1" dirty="0">
                <a:solidFill>
                  <a:srgbClr val="002060"/>
                </a:solidFill>
              </a:rPr>
              <a:t> ideas</a:t>
            </a:r>
            <a:r>
              <a:rPr lang="en-GB" sz="28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820443" y="1291353"/>
            <a:ext cx="6385900" cy="3416320"/>
          </a:xfrm>
          <a:prstGeom prst="rect">
            <a:avLst/>
          </a:prstGeom>
          <a:noFill/>
        </p:spPr>
        <p:txBody>
          <a:bodyPr wrap="square" rtlCol="0">
            <a:spAutoFit/>
          </a:bodyPr>
          <a:lstStyle/>
          <a:p>
            <a:pPr marL="457200" indent="-457200">
              <a:lnSpc>
                <a:spcPct val="150000"/>
              </a:lnSpc>
              <a:buAutoNum type="arabicPeriod"/>
            </a:pPr>
            <a:r>
              <a:rPr lang="en-US" sz="2400" dirty="0">
                <a:solidFill>
                  <a:srgbClr val="002060"/>
                </a:solidFill>
              </a:rPr>
              <a:t>[We </a:t>
            </a:r>
            <a:r>
              <a:rPr lang="en-US" sz="2400">
                <a:solidFill>
                  <a:srgbClr val="002060"/>
                </a:solidFill>
              </a:rPr>
              <a:t>are making] </a:t>
            </a:r>
            <a:r>
              <a:rPr lang="is-IS" sz="2400" dirty="0">
                <a:solidFill>
                  <a:srgbClr val="002060"/>
                </a:solidFill>
              </a:rPr>
              <a:t>…. </a:t>
            </a:r>
            <a:r>
              <a:rPr lang="en-US" sz="2400" dirty="0" err="1">
                <a:solidFill>
                  <a:srgbClr val="002060"/>
                </a:solidFill>
              </a:rPr>
              <a:t>porque</a:t>
            </a:r>
            <a:r>
              <a:rPr lang="en-US" sz="2400" dirty="0">
                <a:solidFill>
                  <a:srgbClr val="002060"/>
                </a:solidFill>
              </a:rPr>
              <a:t> </a:t>
            </a:r>
            <a:r>
              <a:rPr lang="is-IS" sz="2400" dirty="0">
                <a:solidFill>
                  <a:srgbClr val="002060"/>
                </a:solidFill>
              </a:rPr>
              <a:t>…</a:t>
            </a:r>
          </a:p>
          <a:p>
            <a:pPr marL="457200" indent="-457200">
              <a:lnSpc>
                <a:spcPct val="150000"/>
              </a:lnSpc>
              <a:buAutoNum type="arabicPeriod"/>
            </a:pPr>
            <a:r>
              <a:rPr lang="is-IS" sz="2400" dirty="0">
                <a:solidFill>
                  <a:srgbClr val="002060"/>
                </a:solidFill>
              </a:rPr>
              <a:t>[We want to direct]... </a:t>
            </a:r>
            <a:r>
              <a:rPr lang="en-US" sz="2400" dirty="0">
                <a:solidFill>
                  <a:srgbClr val="002060"/>
                </a:solidFill>
              </a:rPr>
              <a:t>p</a:t>
            </a:r>
            <a:r>
              <a:rPr lang="is-IS" sz="2400" dirty="0">
                <a:solidFill>
                  <a:srgbClr val="002060"/>
                </a:solidFill>
              </a:rPr>
              <a:t>orque...</a:t>
            </a:r>
          </a:p>
          <a:p>
            <a:pPr marL="457200" indent="-457200">
              <a:lnSpc>
                <a:spcPct val="150000"/>
              </a:lnSpc>
              <a:buAutoNum type="arabicPeriod"/>
            </a:pPr>
            <a:r>
              <a:rPr lang="is-IS" sz="2400" dirty="0">
                <a:solidFill>
                  <a:srgbClr val="002060"/>
                </a:solidFill>
              </a:rPr>
              <a:t>[We are driving] ... </a:t>
            </a:r>
            <a:r>
              <a:rPr lang="en-US" sz="2400" dirty="0">
                <a:solidFill>
                  <a:srgbClr val="002060"/>
                </a:solidFill>
              </a:rPr>
              <a:t>p</a:t>
            </a:r>
            <a:r>
              <a:rPr lang="is-IS" sz="2400" dirty="0">
                <a:solidFill>
                  <a:srgbClr val="002060"/>
                </a:solidFill>
              </a:rPr>
              <a:t>orque ...</a:t>
            </a:r>
          </a:p>
          <a:p>
            <a:pPr marL="457200" indent="-457200">
              <a:lnSpc>
                <a:spcPct val="150000"/>
              </a:lnSpc>
              <a:buAutoNum type="arabicPeriod"/>
            </a:pPr>
            <a:r>
              <a:rPr lang="is-IS" sz="2400" dirty="0">
                <a:solidFill>
                  <a:srgbClr val="002060"/>
                </a:solidFill>
              </a:rPr>
              <a:t>[We want to break]... </a:t>
            </a:r>
            <a:r>
              <a:rPr lang="en-US" sz="2400" dirty="0">
                <a:solidFill>
                  <a:srgbClr val="002060"/>
                </a:solidFill>
              </a:rPr>
              <a:t>p</a:t>
            </a:r>
            <a:r>
              <a:rPr lang="is-IS" sz="2400" dirty="0">
                <a:solidFill>
                  <a:srgbClr val="002060"/>
                </a:solidFill>
              </a:rPr>
              <a:t>orque ...</a:t>
            </a:r>
          </a:p>
          <a:p>
            <a:pPr marL="457200" indent="-457200">
              <a:lnSpc>
                <a:spcPct val="150000"/>
              </a:lnSpc>
              <a:buAutoNum type="arabicPeriod"/>
            </a:pPr>
            <a:r>
              <a:rPr lang="is-IS" sz="2400" dirty="0">
                <a:solidFill>
                  <a:srgbClr val="002060"/>
                </a:solidFill>
              </a:rPr>
              <a:t>[We want to have] ... </a:t>
            </a:r>
            <a:r>
              <a:rPr lang="en-US" sz="2400" dirty="0">
                <a:solidFill>
                  <a:srgbClr val="002060"/>
                </a:solidFill>
              </a:rPr>
              <a:t>p</a:t>
            </a:r>
            <a:r>
              <a:rPr lang="is-IS" sz="2400" dirty="0">
                <a:solidFill>
                  <a:srgbClr val="002060"/>
                </a:solidFill>
              </a:rPr>
              <a:t>orque...</a:t>
            </a:r>
          </a:p>
          <a:p>
            <a:pPr marL="457200" indent="-457200">
              <a:lnSpc>
                <a:spcPct val="150000"/>
              </a:lnSpc>
              <a:buAutoNum type="arabicPeriod"/>
            </a:pPr>
            <a:r>
              <a:rPr lang="is-IS" sz="2400" dirty="0">
                <a:solidFill>
                  <a:srgbClr val="002060"/>
                </a:solidFill>
              </a:rPr>
              <a:t>[We </a:t>
            </a:r>
            <a:r>
              <a:rPr lang="is-IS" sz="2400">
                <a:solidFill>
                  <a:srgbClr val="002060"/>
                </a:solidFill>
              </a:rPr>
              <a:t>are arguing]... </a:t>
            </a:r>
            <a:r>
              <a:rPr lang="en-US" sz="2400" dirty="0">
                <a:solidFill>
                  <a:srgbClr val="002060"/>
                </a:solidFill>
              </a:rPr>
              <a:t>p</a:t>
            </a:r>
            <a:r>
              <a:rPr lang="is-IS" sz="2400" dirty="0">
                <a:solidFill>
                  <a:srgbClr val="002060"/>
                </a:solidFill>
              </a:rPr>
              <a:t>orque...</a:t>
            </a:r>
          </a:p>
        </p:txBody>
      </p:sp>
      <p:pic>
        <p:nvPicPr>
          <p:cNvPr id="7" name="Picture 6" descr="scene.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7565" y="4269280"/>
            <a:ext cx="2257635" cy="2027488"/>
          </a:xfrm>
          <a:prstGeom prst="rect">
            <a:avLst/>
          </a:prstGeom>
        </p:spPr>
      </p:pic>
      <p:pic>
        <p:nvPicPr>
          <p:cNvPr id="8" name="Picture 7" descr="movie.jpeg"/>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372407" y="4733502"/>
            <a:ext cx="1600393" cy="1550310"/>
          </a:xfrm>
          <a:prstGeom prst="rect">
            <a:avLst/>
          </a:prstGeom>
        </p:spPr>
      </p:pic>
      <p:pic>
        <p:nvPicPr>
          <p:cNvPr id="9" name="Picture 8" descr="to direct.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7370" y="4868883"/>
            <a:ext cx="1830037" cy="1414929"/>
          </a:xfrm>
          <a:prstGeom prst="rect">
            <a:avLst/>
          </a:prstGeom>
        </p:spPr>
      </p:pic>
      <p:sp>
        <p:nvSpPr>
          <p:cNvPr id="3" name="Rectangle 2"/>
          <p:cNvSpPr/>
          <p:nvPr/>
        </p:nvSpPr>
        <p:spPr>
          <a:xfrm>
            <a:off x="6625045" y="1073447"/>
            <a:ext cx="5494723" cy="3443063"/>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err="1">
                <a:solidFill>
                  <a:srgbClr val="002060"/>
                </a:solidFill>
              </a:rPr>
              <a:t>Puedes</a:t>
            </a:r>
            <a:r>
              <a:rPr lang="en-US" sz="2000" b="1" dirty="0">
                <a:solidFill>
                  <a:srgbClr val="002060"/>
                </a:solidFill>
              </a:rPr>
              <a:t> usar </a:t>
            </a:r>
            <a:r>
              <a:rPr lang="en-US" sz="2000" b="1" dirty="0" err="1">
                <a:solidFill>
                  <a:srgbClr val="002060"/>
                </a:solidFill>
              </a:rPr>
              <a:t>estas</a:t>
            </a:r>
            <a:r>
              <a:rPr lang="en-US" sz="2000" b="1" dirty="0">
                <a:solidFill>
                  <a:srgbClr val="002060"/>
                </a:solidFill>
              </a:rPr>
              <a:t> palabras:</a:t>
            </a:r>
          </a:p>
          <a:p>
            <a:pPr marL="342900" indent="-342900">
              <a:buFont typeface="Arial" panose="020B0604020202020204" pitchFamily="34" charset="0"/>
              <a:buChar char="•"/>
            </a:pPr>
            <a:r>
              <a:rPr lang="en-US" sz="2000" dirty="0" err="1">
                <a:solidFill>
                  <a:srgbClr val="002060"/>
                </a:solidFill>
              </a:rPr>
              <a:t>escena</a:t>
            </a:r>
            <a:endParaRPr lang="en-US" sz="2000" dirty="0">
              <a:solidFill>
                <a:srgbClr val="002060"/>
              </a:solidFill>
            </a:endParaRPr>
          </a:p>
          <a:p>
            <a:pPr marL="342900" indent="-342900">
              <a:buFont typeface="Arial" panose="020B0604020202020204" pitchFamily="34" charset="0"/>
              <a:buChar char="•"/>
            </a:pPr>
            <a:r>
              <a:rPr lang="en-US" sz="2000" dirty="0" err="1">
                <a:solidFill>
                  <a:srgbClr val="002060"/>
                </a:solidFill>
              </a:rPr>
              <a:t>personaje</a:t>
            </a:r>
            <a:endParaRPr lang="en-US" sz="2000" dirty="0">
              <a:solidFill>
                <a:srgbClr val="002060"/>
              </a:solidFill>
            </a:endParaRPr>
          </a:p>
          <a:p>
            <a:pPr marL="342900" indent="-342900">
              <a:buFont typeface="Arial" panose="020B0604020202020204" pitchFamily="34" charset="0"/>
              <a:buChar char="•"/>
            </a:pPr>
            <a:r>
              <a:rPr lang="en-US" sz="2000" dirty="0">
                <a:solidFill>
                  <a:srgbClr val="002060"/>
                </a:solidFill>
              </a:rPr>
              <a:t>actor</a:t>
            </a:r>
          </a:p>
          <a:p>
            <a:pPr marL="342900" indent="-342900">
              <a:buFont typeface="Arial" panose="020B0604020202020204" pitchFamily="34" charset="0"/>
              <a:buChar char="•"/>
            </a:pPr>
            <a:r>
              <a:rPr lang="en-US" sz="2000" dirty="0" err="1">
                <a:solidFill>
                  <a:srgbClr val="002060"/>
                </a:solidFill>
              </a:rPr>
              <a:t>actriz</a:t>
            </a:r>
            <a:endParaRPr lang="en-US" sz="2000" dirty="0">
              <a:solidFill>
                <a:srgbClr val="002060"/>
              </a:solidFill>
            </a:endParaRPr>
          </a:p>
          <a:p>
            <a:pPr marL="342900" indent="-342900">
              <a:buFont typeface="Arial" panose="020B0604020202020204" pitchFamily="34" charset="0"/>
              <a:buChar char="•"/>
            </a:pPr>
            <a:r>
              <a:rPr lang="en-US" sz="2000" dirty="0" err="1">
                <a:solidFill>
                  <a:srgbClr val="002060"/>
                </a:solidFill>
              </a:rPr>
              <a:t>historia</a:t>
            </a:r>
            <a:endParaRPr lang="en-US" sz="2000" dirty="0">
              <a:solidFill>
                <a:srgbClr val="002060"/>
              </a:solidFill>
            </a:endParaRPr>
          </a:p>
          <a:p>
            <a:endParaRPr lang="en-US" sz="2000" b="1">
              <a:solidFill>
                <a:srgbClr val="002060"/>
              </a:solidFill>
            </a:endParaRPr>
          </a:p>
          <a:p>
            <a:r>
              <a:rPr lang="en-US" sz="2000" b="1">
                <a:solidFill>
                  <a:srgbClr val="002060"/>
                </a:solidFill>
              </a:rPr>
              <a:t>También </a:t>
            </a:r>
            <a:r>
              <a:rPr lang="en-US" sz="2000" b="1" dirty="0" err="1">
                <a:solidFill>
                  <a:srgbClr val="002060"/>
                </a:solidFill>
              </a:rPr>
              <a:t>puedes</a:t>
            </a:r>
            <a:r>
              <a:rPr lang="en-US" sz="2000" b="1" dirty="0">
                <a:solidFill>
                  <a:srgbClr val="002060"/>
                </a:solidFill>
              </a:rPr>
              <a:t> </a:t>
            </a:r>
            <a:r>
              <a:rPr lang="en-US" sz="2000" b="1" dirty="0" err="1">
                <a:solidFill>
                  <a:srgbClr val="002060"/>
                </a:solidFill>
              </a:rPr>
              <a:t>decir</a:t>
            </a:r>
            <a:r>
              <a:rPr lang="en-US" sz="2000" b="1" dirty="0">
                <a:solidFill>
                  <a:srgbClr val="002060"/>
                </a:solidFill>
              </a:rPr>
              <a:t> </a:t>
            </a:r>
            <a:r>
              <a:rPr lang="en-US" sz="2000" b="1" dirty="0" err="1">
                <a:solidFill>
                  <a:srgbClr val="002060"/>
                </a:solidFill>
              </a:rPr>
              <a:t>si</a:t>
            </a:r>
            <a:r>
              <a:rPr lang="en-US" sz="2000" b="1" dirty="0">
                <a:solidFill>
                  <a:srgbClr val="002060"/>
                </a:solidFill>
              </a:rPr>
              <a:t> es una </a:t>
            </a:r>
            <a:r>
              <a:rPr lang="en-US" sz="2000" b="1" dirty="0" err="1">
                <a:solidFill>
                  <a:srgbClr val="002060"/>
                </a:solidFill>
              </a:rPr>
              <a:t>película</a:t>
            </a:r>
            <a:r>
              <a:rPr lang="en-US" sz="2000" b="1" dirty="0">
                <a:solidFill>
                  <a:srgbClr val="002060"/>
                </a:solidFill>
              </a:rPr>
              <a:t>...</a:t>
            </a:r>
          </a:p>
          <a:p>
            <a:pPr marL="342900" indent="-342900">
              <a:buFont typeface="Arial" panose="020B0604020202020204" pitchFamily="34" charset="0"/>
              <a:buChar char="•"/>
            </a:pPr>
            <a:r>
              <a:rPr lang="en-US" sz="2000" dirty="0">
                <a:solidFill>
                  <a:srgbClr val="002060"/>
                </a:solidFill>
              </a:rPr>
              <a:t>de </a:t>
            </a:r>
            <a:r>
              <a:rPr lang="en-US" sz="2000" dirty="0" err="1">
                <a:solidFill>
                  <a:srgbClr val="002060"/>
                </a:solidFill>
              </a:rPr>
              <a:t>acción</a:t>
            </a:r>
            <a:endParaRPr lang="en-US" sz="2000" dirty="0">
              <a:solidFill>
                <a:srgbClr val="002060"/>
              </a:solidFill>
            </a:endParaRPr>
          </a:p>
          <a:p>
            <a:pPr marL="342900" indent="-342900">
              <a:buFont typeface="Arial" panose="020B0604020202020204" pitchFamily="34" charset="0"/>
              <a:buChar char="•"/>
            </a:pPr>
            <a:r>
              <a:rPr lang="en-US" sz="2000" dirty="0">
                <a:solidFill>
                  <a:srgbClr val="002060"/>
                </a:solidFill>
              </a:rPr>
              <a:t>de </a:t>
            </a:r>
            <a:r>
              <a:rPr lang="en-US" sz="2000" dirty="0" err="1">
                <a:solidFill>
                  <a:srgbClr val="002060"/>
                </a:solidFill>
              </a:rPr>
              <a:t>comedia</a:t>
            </a:r>
            <a:endParaRPr lang="en-US" sz="2000" dirty="0">
              <a:solidFill>
                <a:srgbClr val="002060"/>
              </a:solidFill>
            </a:endParaRPr>
          </a:p>
          <a:p>
            <a:pPr marL="342900" indent="-342900">
              <a:buFont typeface="Arial" panose="020B0604020202020204" pitchFamily="34" charset="0"/>
              <a:buChar char="•"/>
            </a:pPr>
            <a:r>
              <a:rPr lang="en-US" sz="2000" dirty="0">
                <a:solidFill>
                  <a:srgbClr val="002060"/>
                </a:solidFill>
              </a:rPr>
              <a:t>de terror</a:t>
            </a:r>
          </a:p>
        </p:txBody>
      </p:sp>
      <p:sp>
        <p:nvSpPr>
          <p:cNvPr id="5" name="Rectangle 4"/>
          <p:cNvSpPr/>
          <p:nvPr/>
        </p:nvSpPr>
        <p:spPr>
          <a:xfrm>
            <a:off x="8773823" y="1402935"/>
            <a:ext cx="2198977" cy="1015663"/>
          </a:xfrm>
          <a:prstGeom prst="rect">
            <a:avLst/>
          </a:prstGeom>
        </p:spPr>
        <p:txBody>
          <a:bodyPr wrap="square">
            <a:spAutoFit/>
          </a:bodyPr>
          <a:lstStyle/>
          <a:p>
            <a:pPr marL="342900" indent="-342900">
              <a:buFont typeface="Arial" panose="020B0604020202020204" pitchFamily="34" charset="0"/>
              <a:buChar char="•"/>
            </a:pPr>
            <a:r>
              <a:rPr lang="en-US" sz="2000">
                <a:solidFill>
                  <a:srgbClr val="002060"/>
                </a:solidFill>
              </a:rPr>
              <a:t>rápido</a:t>
            </a:r>
          </a:p>
          <a:p>
            <a:pPr marL="342900" indent="-342900">
              <a:buFont typeface="Arial" panose="020B0604020202020204" pitchFamily="34" charset="0"/>
              <a:buChar char="•"/>
            </a:pPr>
            <a:r>
              <a:rPr lang="en-US" sz="2000">
                <a:solidFill>
                  <a:srgbClr val="002060"/>
                </a:solidFill>
              </a:rPr>
              <a:t>despacio</a:t>
            </a:r>
          </a:p>
          <a:p>
            <a:pPr marL="342900" indent="-342900">
              <a:buFont typeface="Arial" panose="020B0604020202020204" pitchFamily="34" charset="0"/>
              <a:buChar char="•"/>
            </a:pPr>
            <a:endParaRPr lang="en-US" sz="2000" dirty="0">
              <a:solidFill>
                <a:srgbClr val="002060"/>
              </a:solidFill>
            </a:endParaRPr>
          </a:p>
        </p:txBody>
      </p:sp>
    </p:spTree>
    <p:extLst>
      <p:ext uri="{BB962C8B-B14F-4D97-AF65-F5344CB8AC3E}">
        <p14:creationId xmlns:p14="http://schemas.microsoft.com/office/powerpoint/2010/main" val="2287722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113569" cy="879475"/>
          </a:xfrm>
        </p:spPr>
        <p:txBody>
          <a:bodyPr>
            <a:normAutofit fontScale="90000"/>
          </a:bodyPr>
          <a:lstStyle/>
          <a:p>
            <a:pPr algn="l"/>
            <a:r>
              <a:rPr lang="en-GB" sz="4000" b="1" dirty="0">
                <a:solidFill>
                  <a:prstClr val="white"/>
                </a:solidFill>
              </a:rPr>
              <a:t>Talking about what is happening </a:t>
            </a:r>
            <a:r>
              <a:rPr lang="en-GB" sz="4000" b="1">
                <a:solidFill>
                  <a:prstClr val="white"/>
                </a:solidFill>
              </a:rPr>
              <a:t>now (films and cinema) </a:t>
            </a:r>
            <a:r>
              <a:rPr lang="en-GB" sz="4000" b="1" dirty="0">
                <a:solidFill>
                  <a:prstClr val="white"/>
                </a:solidFill>
              </a:rPr>
              <a:t>[2]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5" y="3136092"/>
            <a:ext cx="7768041" cy="567626"/>
          </a:xfrm>
        </p:spPr>
        <p:txBody>
          <a:bodyPr>
            <a:normAutofit/>
          </a:bodyPr>
          <a:lstStyle/>
          <a:p>
            <a:pPr algn="l"/>
            <a:r>
              <a:rPr lang="en-GB" sz="2800" dirty="0">
                <a:solidFill>
                  <a:prstClr val="white"/>
                </a:solidFill>
              </a:rPr>
              <a:t>Present continuous with –</a:t>
            </a:r>
            <a:r>
              <a:rPr lang="en-GB" sz="2800" dirty="0" err="1">
                <a:solidFill>
                  <a:prstClr val="white"/>
                </a:solidFill>
              </a:rPr>
              <a:t>er</a:t>
            </a:r>
            <a:r>
              <a:rPr lang="en-GB" sz="2800" dirty="0">
                <a:solidFill>
                  <a:prstClr val="white"/>
                </a:solidFill>
              </a:rPr>
              <a:t>/-</a:t>
            </a:r>
            <a:r>
              <a:rPr lang="en-GB" sz="2800" err="1">
                <a:solidFill>
                  <a:prstClr val="white"/>
                </a:solidFill>
              </a:rPr>
              <a:t>ir</a:t>
            </a:r>
            <a:r>
              <a:rPr lang="en-GB" sz="2800">
                <a:solidFill>
                  <a:prstClr val="white"/>
                </a:solidFill>
              </a:rPr>
              <a:t> verbs (cont.)</a:t>
            </a:r>
            <a:endParaRPr lang="en-GB" sz="2800" dirty="0">
              <a:solidFill>
                <a:prstClr val="white"/>
              </a:solidFill>
            </a:endParaRPr>
          </a:p>
          <a:p>
            <a:endParaRPr lang="en-US" sz="28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55948" y="3639919"/>
            <a:ext cx="7478566"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GB" sz="2800">
                <a:solidFill>
                  <a:prstClr val="white"/>
                </a:solidFill>
              </a:rPr>
              <a:t>Antepenultimate syllable stress [revisited]</a:t>
            </a:r>
            <a:endParaRPr lang="en-GB" sz="2800" dirty="0">
              <a:solidFill>
                <a:prstClr val="white"/>
              </a:solidFill>
            </a:endParaRPr>
          </a:p>
          <a:p>
            <a:pPr>
              <a:defRPr/>
            </a:pPr>
            <a:endParaRPr lang="en-US" sz="28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Y8 Spanish</a:t>
            </a:r>
          </a:p>
          <a:p>
            <a:pPr>
              <a:defRPr/>
            </a:pPr>
            <a:r>
              <a:rPr lang="en-GB" sz="2200" dirty="0">
                <a:solidFill>
                  <a:prstClr val="white"/>
                </a:solidFill>
                <a:latin typeface="Century Gothic" panose="020B0502020202020204" pitchFamily="34" charset="0"/>
              </a:rPr>
              <a:t>Term 3.2 – Week 5 – Lesson 68</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6" y="5780283"/>
            <a:ext cx="492719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24/03/21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738199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481987" y="234378"/>
            <a:ext cx="244615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481986" y="252628"/>
            <a:ext cx="2446157" cy="400919"/>
          </a:xfrm>
        </p:spPr>
        <p:txBody>
          <a:bodyPr>
            <a:noAutofit/>
          </a:bodyPr>
          <a:lstStyle/>
          <a:p>
            <a:r>
              <a:rPr lang="x-none"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0" name="CuadroTexto 9">
            <a:extLst>
              <a:ext uri="{FF2B5EF4-FFF2-40B4-BE49-F238E27FC236}">
                <a16:creationId xmlns:a16="http://schemas.microsoft.com/office/drawing/2014/main" id="{B6ED907B-AA73-1741-8434-28AA350C32DC}"/>
              </a:ext>
            </a:extLst>
          </p:cNvPr>
          <p:cNvSpPr txBox="1"/>
          <p:nvPr/>
        </p:nvSpPr>
        <p:spPr>
          <a:xfrm>
            <a:off x="140153" y="1135063"/>
            <a:ext cx="115785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F0302020204030204"/>
              </a:rPr>
              <a:t>La médica simpática</a:t>
            </a:r>
            <a:endParaRPr lang="en-GB" sz="2400" b="1"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panose="020F0302020204030204"/>
            </a:endParaRPr>
          </a:p>
          <a:p>
            <a:pPr>
              <a:defRPr/>
            </a:pPr>
            <a:r>
              <a:rPr lang="en-US" sz="2400" dirty="0">
                <a:solidFill>
                  <a:srgbClr val="002060"/>
                </a:solidFill>
              </a:rPr>
              <a:t>La </a:t>
            </a:r>
            <a:r>
              <a:rPr lang="en-US" sz="2400" dirty="0" err="1">
                <a:solidFill>
                  <a:srgbClr val="002060"/>
                </a:solidFill>
              </a:rPr>
              <a:t>médica</a:t>
            </a:r>
            <a:r>
              <a:rPr lang="en-US" sz="2400" dirty="0">
                <a:solidFill>
                  <a:srgbClr val="002060"/>
                </a:solidFill>
              </a:rPr>
              <a:t> </a:t>
            </a:r>
            <a:r>
              <a:rPr lang="en-US" sz="2400" dirty="0" err="1">
                <a:solidFill>
                  <a:srgbClr val="002060"/>
                </a:solidFill>
              </a:rPr>
              <a:t>simpática</a:t>
            </a:r>
            <a:r>
              <a:rPr lang="en-US" sz="2400" dirty="0">
                <a:solidFill>
                  <a:srgbClr val="002060"/>
                </a:solidFill>
              </a:rPr>
              <a:t> </a:t>
            </a:r>
            <a:r>
              <a:rPr lang="en-US" sz="2400" dirty="0" err="1">
                <a:solidFill>
                  <a:srgbClr val="002060"/>
                </a:solidFill>
              </a:rPr>
              <a:t>tiene</a:t>
            </a:r>
            <a:r>
              <a:rPr lang="en-US" sz="2400" dirty="0">
                <a:solidFill>
                  <a:srgbClr val="002060"/>
                </a:solidFill>
              </a:rPr>
              <a:t> </a:t>
            </a:r>
            <a:r>
              <a:rPr lang="en-US" sz="2400">
                <a:solidFill>
                  <a:srgbClr val="002060"/>
                </a:solidFill>
              </a:rPr>
              <a:t>un método </a:t>
            </a:r>
            <a:r>
              <a:rPr lang="en-US" sz="2400" dirty="0" err="1">
                <a:solidFill>
                  <a:srgbClr val="002060"/>
                </a:solidFill>
              </a:rPr>
              <a:t>práctico</a:t>
            </a:r>
            <a:r>
              <a:rPr lang="en-US" sz="2400" dirty="0">
                <a:solidFill>
                  <a:srgbClr val="002060"/>
                </a:solidFill>
              </a:rPr>
              <a:t> para </a:t>
            </a:r>
            <a:r>
              <a:rPr lang="en-US" sz="2400" dirty="0" err="1">
                <a:solidFill>
                  <a:srgbClr val="002060"/>
                </a:solidFill>
              </a:rPr>
              <a:t>dar</a:t>
            </a:r>
            <a:r>
              <a:rPr lang="en-US" sz="2400" dirty="0">
                <a:solidFill>
                  <a:srgbClr val="002060"/>
                </a:solidFill>
              </a:rPr>
              <a:t> </a:t>
            </a:r>
            <a:r>
              <a:rPr lang="en-US" sz="2400" dirty="0" err="1">
                <a:solidFill>
                  <a:srgbClr val="002060"/>
                </a:solidFill>
              </a:rPr>
              <a:t>ánimo</a:t>
            </a:r>
            <a:r>
              <a:rPr lang="en-US" sz="2400" dirty="0">
                <a:solidFill>
                  <a:srgbClr val="002060"/>
                </a:solidFill>
              </a:rPr>
              <a:t> con </a:t>
            </a:r>
            <a:r>
              <a:rPr lang="en-US" sz="2400" dirty="0" err="1">
                <a:solidFill>
                  <a:srgbClr val="002060"/>
                </a:solidFill>
              </a:rPr>
              <a:t>éxito</a:t>
            </a:r>
            <a:r>
              <a:rPr lang="en-US" sz="2400" dirty="0">
                <a:solidFill>
                  <a:srgbClr val="002060"/>
                </a:solidFill>
              </a:rPr>
              <a:t> </a:t>
            </a:r>
            <a:r>
              <a:rPr lang="en-US" sz="2400" dirty="0" err="1">
                <a:solidFill>
                  <a:srgbClr val="002060"/>
                </a:solidFill>
              </a:rPr>
              <a:t>en</a:t>
            </a:r>
            <a:r>
              <a:rPr lang="en-US" sz="2400" dirty="0">
                <a:solidFill>
                  <a:srgbClr val="002060"/>
                </a:solidFill>
              </a:rPr>
              <a:t> un </a:t>
            </a:r>
            <a:r>
              <a:rPr lang="en-US" sz="2400" dirty="0" err="1">
                <a:solidFill>
                  <a:srgbClr val="002060"/>
                </a:solidFill>
              </a:rPr>
              <a:t>diálogo</a:t>
            </a:r>
            <a:r>
              <a:rPr lang="en-US" sz="2400" dirty="0">
                <a:solidFill>
                  <a:srgbClr val="002060"/>
                </a:solidFill>
              </a:rPr>
              <a:t> </a:t>
            </a:r>
            <a:r>
              <a:rPr lang="en-US" sz="2400" err="1">
                <a:solidFill>
                  <a:srgbClr val="002060"/>
                </a:solidFill>
              </a:rPr>
              <a:t>rápido</a:t>
            </a:r>
            <a:r>
              <a:rPr lang="en-US" sz="2400">
                <a:solidFill>
                  <a:srgbClr val="002060"/>
                </a:solidFill>
              </a:rPr>
              <a:t> por </a:t>
            </a:r>
            <a:r>
              <a:rPr lang="en-US" sz="2400" dirty="0" err="1">
                <a:solidFill>
                  <a:srgbClr val="002060"/>
                </a:solidFill>
              </a:rPr>
              <a:t>teléfono</a:t>
            </a:r>
            <a:r>
              <a:rPr lang="en-US" sz="2400" dirty="0">
                <a:solidFill>
                  <a:srgbClr val="002060"/>
                </a:solidFill>
              </a:rPr>
              <a:t>.</a:t>
            </a:r>
            <a:endParaRPr kumimoji="0" lang="x-none" sz="28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Action Button: Custom 20">
            <a:hlinkClick r:id="" action="ppaction://noaction" highlightClick="1">
              <a:snd r:embed="rId4" name="En la peli%CC%81cula los pa%CC%81jaros viven en pira%CC%81mides de pla%CC%81stico Escuchan mu%CC%81sica electro%CC%81nica los mie%CC%81rcoles y solo leen la u%CC%81ltima pa%CC%81gina del perio%CC%81dico slow.wav"/>
            </a:hlinkClick>
            <a:extLst>
              <a:ext uri="{FF2B5EF4-FFF2-40B4-BE49-F238E27FC236}">
                <a16:creationId xmlns:a16="http://schemas.microsoft.com/office/drawing/2014/main" id="{E72E6571-599A-7942-9EA3-2A808AEE1D34}"/>
              </a:ext>
            </a:extLst>
          </p:cNvPr>
          <p:cNvSpPr/>
          <p:nvPr/>
        </p:nvSpPr>
        <p:spPr>
          <a:xfrm>
            <a:off x="765159" y="5469215"/>
            <a:ext cx="558297" cy="57796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1" name="Action Button: Custom 20">
            <a:hlinkClick r:id="" action="ppaction://noaction" highlightClick="1">
              <a:snd r:embed="rId5" name="En la peli%CC%81cula los pa%CC%81jaros viven en pira%CC%81mides de pla%CC%81stico medium.wav"/>
            </a:hlinkClick>
            <a:extLst>
              <a:ext uri="{FF2B5EF4-FFF2-40B4-BE49-F238E27FC236}">
                <a16:creationId xmlns:a16="http://schemas.microsoft.com/office/drawing/2014/main" id="{60886B87-9FE0-D943-9CA6-E6D8C09DEA55}"/>
              </a:ext>
            </a:extLst>
          </p:cNvPr>
          <p:cNvSpPr/>
          <p:nvPr/>
        </p:nvSpPr>
        <p:spPr>
          <a:xfrm>
            <a:off x="1614695" y="5456514"/>
            <a:ext cx="558297" cy="57796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7" name="Action Button: Custom 20">
            <a:hlinkClick r:id="" action="ppaction://noaction" highlightClick="1">
              <a:snd r:embed="rId6" name="En la peli%CC%81cula los pa%CC%81jaros viven en pira%CC%81mides de pla%CC%81stico fast.wav"/>
            </a:hlinkClick>
            <a:extLst>
              <a:ext uri="{FF2B5EF4-FFF2-40B4-BE49-F238E27FC236}">
                <a16:creationId xmlns:a16="http://schemas.microsoft.com/office/drawing/2014/main" id="{32FF6743-6E2D-7E4C-96AD-92435D1FE4BD}"/>
              </a:ext>
            </a:extLst>
          </p:cNvPr>
          <p:cNvSpPr/>
          <p:nvPr/>
        </p:nvSpPr>
        <p:spPr>
          <a:xfrm>
            <a:off x="2442095" y="5469214"/>
            <a:ext cx="558297" cy="57796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 name="TextBox 4"/>
          <p:cNvSpPr txBox="1"/>
          <p:nvPr/>
        </p:nvSpPr>
        <p:spPr>
          <a:xfrm>
            <a:off x="187078" y="3504943"/>
            <a:ext cx="11531600" cy="1569660"/>
          </a:xfrm>
          <a:prstGeom prst="rect">
            <a:avLst/>
          </a:prstGeom>
          <a:noFill/>
        </p:spPr>
        <p:txBody>
          <a:bodyPr wrap="square" rtlCol="0">
            <a:spAutoFit/>
          </a:bodyPr>
          <a:lstStyle/>
          <a:p>
            <a:pPr algn="l"/>
            <a:r>
              <a:rPr lang="en-US" sz="2400" b="1" dirty="0">
                <a:solidFill>
                  <a:srgbClr val="002060"/>
                </a:solidFill>
              </a:rPr>
              <a:t>La </a:t>
            </a:r>
            <a:r>
              <a:rPr lang="en-US" sz="2400" b="1" dirty="0" err="1">
                <a:solidFill>
                  <a:srgbClr val="002060"/>
                </a:solidFill>
              </a:rPr>
              <a:t>película</a:t>
            </a:r>
            <a:r>
              <a:rPr lang="en-US" sz="2400" b="1" dirty="0">
                <a:solidFill>
                  <a:srgbClr val="002060"/>
                </a:solidFill>
              </a:rPr>
              <a:t> </a:t>
            </a:r>
            <a:r>
              <a:rPr lang="en-US" sz="2400" b="1">
                <a:solidFill>
                  <a:srgbClr val="002060"/>
                </a:solidFill>
              </a:rPr>
              <a:t>de pájaros</a:t>
            </a:r>
            <a:endParaRPr lang="en-US" sz="2400" b="1" dirty="0">
              <a:solidFill>
                <a:srgbClr val="002060"/>
              </a:solidFill>
            </a:endParaRPr>
          </a:p>
          <a:p>
            <a:pPr algn="l"/>
            <a:endParaRPr lang="en-US" sz="2400" b="1" dirty="0">
              <a:solidFill>
                <a:srgbClr val="002060"/>
              </a:solidFill>
            </a:endParaRPr>
          </a:p>
          <a:p>
            <a:pPr algn="l"/>
            <a:r>
              <a:rPr lang="en-US" sz="2400" dirty="0" err="1">
                <a:solidFill>
                  <a:srgbClr val="002060"/>
                </a:solidFill>
              </a:rPr>
              <a:t>En</a:t>
            </a:r>
            <a:r>
              <a:rPr lang="en-US" sz="2400" dirty="0">
                <a:solidFill>
                  <a:srgbClr val="002060"/>
                </a:solidFill>
              </a:rPr>
              <a:t> la </a:t>
            </a:r>
            <a:r>
              <a:rPr lang="en-US" sz="2400" dirty="0" err="1">
                <a:solidFill>
                  <a:srgbClr val="002060"/>
                </a:solidFill>
              </a:rPr>
              <a:t>película</a:t>
            </a:r>
            <a:r>
              <a:rPr lang="en-US" sz="2400" dirty="0">
                <a:solidFill>
                  <a:srgbClr val="002060"/>
                </a:solidFill>
              </a:rPr>
              <a:t> los </a:t>
            </a:r>
            <a:r>
              <a:rPr lang="en-US" sz="2400" err="1">
                <a:solidFill>
                  <a:srgbClr val="002060"/>
                </a:solidFill>
              </a:rPr>
              <a:t>pájaros</a:t>
            </a:r>
            <a:r>
              <a:rPr lang="en-US" sz="2400">
                <a:solidFill>
                  <a:srgbClr val="002060"/>
                </a:solidFill>
              </a:rPr>
              <a:t> viven </a:t>
            </a:r>
            <a:r>
              <a:rPr lang="en-US" sz="2400" dirty="0">
                <a:solidFill>
                  <a:srgbClr val="002060"/>
                </a:solidFill>
              </a:rPr>
              <a:t>en </a:t>
            </a:r>
            <a:r>
              <a:rPr lang="en-US" sz="2400" dirty="0" err="1">
                <a:solidFill>
                  <a:srgbClr val="002060"/>
                </a:solidFill>
              </a:rPr>
              <a:t>pirámides</a:t>
            </a:r>
            <a:r>
              <a:rPr lang="en-US" sz="2400" dirty="0">
                <a:solidFill>
                  <a:srgbClr val="002060"/>
                </a:solidFill>
              </a:rPr>
              <a:t> </a:t>
            </a:r>
            <a:r>
              <a:rPr lang="en-US" sz="2400">
                <a:solidFill>
                  <a:srgbClr val="002060"/>
                </a:solidFill>
              </a:rPr>
              <a:t>de plástico. Escuchan </a:t>
            </a:r>
            <a:r>
              <a:rPr lang="en-US" sz="2400" dirty="0" err="1">
                <a:solidFill>
                  <a:srgbClr val="002060"/>
                </a:solidFill>
              </a:rPr>
              <a:t>música</a:t>
            </a:r>
            <a:r>
              <a:rPr lang="en-US" sz="2400" dirty="0">
                <a:solidFill>
                  <a:srgbClr val="002060"/>
                </a:solidFill>
              </a:rPr>
              <a:t> </a:t>
            </a:r>
            <a:r>
              <a:rPr lang="en-US" sz="2400" dirty="0" err="1">
                <a:solidFill>
                  <a:srgbClr val="002060"/>
                </a:solidFill>
              </a:rPr>
              <a:t>electrónica</a:t>
            </a:r>
            <a:r>
              <a:rPr lang="en-US" sz="2400" dirty="0">
                <a:solidFill>
                  <a:srgbClr val="002060"/>
                </a:solidFill>
              </a:rPr>
              <a:t> los </a:t>
            </a:r>
            <a:r>
              <a:rPr lang="en-US" sz="2400" dirty="0" err="1">
                <a:solidFill>
                  <a:srgbClr val="002060"/>
                </a:solidFill>
              </a:rPr>
              <a:t>miércoles</a:t>
            </a:r>
            <a:r>
              <a:rPr lang="en-US" sz="2400" dirty="0">
                <a:solidFill>
                  <a:srgbClr val="002060"/>
                </a:solidFill>
              </a:rPr>
              <a:t> y solo </a:t>
            </a:r>
            <a:r>
              <a:rPr lang="en-US" sz="2400" dirty="0" err="1">
                <a:solidFill>
                  <a:srgbClr val="002060"/>
                </a:solidFill>
              </a:rPr>
              <a:t>leen</a:t>
            </a:r>
            <a:r>
              <a:rPr lang="en-US" sz="2400" dirty="0">
                <a:solidFill>
                  <a:srgbClr val="002060"/>
                </a:solidFill>
              </a:rPr>
              <a:t> la </a:t>
            </a:r>
            <a:r>
              <a:rPr lang="en-US" sz="2400" dirty="0" err="1">
                <a:solidFill>
                  <a:srgbClr val="002060"/>
                </a:solidFill>
              </a:rPr>
              <a:t>última</a:t>
            </a:r>
            <a:r>
              <a:rPr lang="en-US" sz="2400" dirty="0">
                <a:solidFill>
                  <a:srgbClr val="002060"/>
                </a:solidFill>
              </a:rPr>
              <a:t> </a:t>
            </a:r>
            <a:r>
              <a:rPr lang="en-US" sz="2400" dirty="0" err="1">
                <a:solidFill>
                  <a:srgbClr val="002060"/>
                </a:solidFill>
              </a:rPr>
              <a:t>página</a:t>
            </a:r>
            <a:r>
              <a:rPr lang="en-US" sz="2400" dirty="0">
                <a:solidFill>
                  <a:srgbClr val="002060"/>
                </a:solidFill>
              </a:rPr>
              <a:t> del </a:t>
            </a:r>
            <a:r>
              <a:rPr lang="en-US" sz="2400" dirty="0" err="1">
                <a:solidFill>
                  <a:srgbClr val="002060"/>
                </a:solidFill>
              </a:rPr>
              <a:t>periódico</a:t>
            </a:r>
            <a:r>
              <a:rPr lang="en-US" sz="2400" dirty="0">
                <a:solidFill>
                  <a:srgbClr val="002060"/>
                </a:solidFill>
              </a:rPr>
              <a:t>.</a:t>
            </a:r>
          </a:p>
        </p:txBody>
      </p:sp>
      <p:sp>
        <p:nvSpPr>
          <p:cNvPr id="20" name="Action Button: Custom 20">
            <a:hlinkClick r:id="" action="ppaction://noaction" highlightClick="1">
              <a:snd r:embed="rId7" name="La me%CC%81dica simpa%CC%81tica tiene un me%CC%81todo pra%CC%81ctico para dar a%CC%81nimo con e%CC%81xito en un dia%CC%81logo ra%CC%81pido por tele%CC%81fono slow.wav"/>
            </a:hlinkClick>
            <a:extLst>
              <a:ext uri="{FF2B5EF4-FFF2-40B4-BE49-F238E27FC236}">
                <a16:creationId xmlns:a16="http://schemas.microsoft.com/office/drawing/2014/main" id="{E72E6571-599A-7942-9EA3-2A808AEE1D34}"/>
              </a:ext>
            </a:extLst>
          </p:cNvPr>
          <p:cNvSpPr/>
          <p:nvPr/>
        </p:nvSpPr>
        <p:spPr>
          <a:xfrm>
            <a:off x="8457126" y="2805056"/>
            <a:ext cx="558297" cy="57796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2" name="Action Button: Custom 21">
            <a:hlinkClick r:id="" action="ppaction://noaction" highlightClick="1">
              <a:snd r:embed="rId8" name="La me%CC%81dica simpa%CC%81tica tiene un me%CC%81todo pra%CC%81ctico para dar a%CC%81nimo con e%CC%81xito en un dia%CC%81logo ra%CC%81pido por tele%CC%81fono medium.wav"/>
            </a:hlinkClick>
            <a:extLst>
              <a:ext uri="{FF2B5EF4-FFF2-40B4-BE49-F238E27FC236}">
                <a16:creationId xmlns:a16="http://schemas.microsoft.com/office/drawing/2014/main" id="{60886B87-9FE0-D943-9CA6-E6D8C09DEA55}"/>
              </a:ext>
            </a:extLst>
          </p:cNvPr>
          <p:cNvSpPr/>
          <p:nvPr/>
        </p:nvSpPr>
        <p:spPr>
          <a:xfrm>
            <a:off x="9217762" y="2805055"/>
            <a:ext cx="558297" cy="57796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3" name="Action Button: Custom 20">
            <a:hlinkClick r:id="" action="ppaction://noaction" highlightClick="1">
              <a:snd r:embed="rId9" name="La me%CC%81dica simpa%CC%81tica tiene un me%CC%81todo pra%CC%81ctico para dar a%CC%81nimo con e%CC%81xito en un dia%CC%81logo ra%CC%81pido por tele%CC%81fono - fast.wav"/>
            </a:hlinkClick>
            <a:extLst>
              <a:ext uri="{FF2B5EF4-FFF2-40B4-BE49-F238E27FC236}">
                <a16:creationId xmlns:a16="http://schemas.microsoft.com/office/drawing/2014/main" id="{32FF6743-6E2D-7E4C-96AD-92435D1FE4BD}"/>
              </a:ext>
            </a:extLst>
          </p:cNvPr>
          <p:cNvSpPr/>
          <p:nvPr/>
        </p:nvSpPr>
        <p:spPr>
          <a:xfrm>
            <a:off x="9956262" y="2805055"/>
            <a:ext cx="558297" cy="57796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8" name="Picture 7" descr="purple bird.pn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9563" y="5324001"/>
            <a:ext cx="1649351" cy="939246"/>
          </a:xfrm>
          <a:prstGeom prst="rect">
            <a:avLst/>
          </a:prstGeom>
        </p:spPr>
      </p:pic>
      <p:pic>
        <p:nvPicPr>
          <p:cNvPr id="9" name="Picture 8" descr="pyramid.png"/>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5090" y="5191628"/>
            <a:ext cx="1411129" cy="1104900"/>
          </a:xfrm>
          <a:prstGeom prst="rect">
            <a:avLst/>
          </a:prstGeom>
        </p:spPr>
      </p:pic>
      <p:pic>
        <p:nvPicPr>
          <p:cNvPr id="1026" name="Picture 2" descr="nurse on the phone - Clip Art Library">
            <a:extLst>
              <a:ext uri="{FF2B5EF4-FFF2-40B4-BE49-F238E27FC236}">
                <a16:creationId xmlns:a16="http://schemas.microsoft.com/office/drawing/2014/main" id="{709315F7-FBCA-214E-A495-2635B967323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02392" y="116572"/>
            <a:ext cx="1244071" cy="157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74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566870" cy="1325563"/>
          </a:xfrm>
        </p:spPr>
        <p:txBody>
          <a:bodyPr>
            <a:normAutofit/>
          </a:bodyPr>
          <a:lstStyle/>
          <a:p>
            <a:r>
              <a:rPr lang="en-GB" sz="3600" b="1">
                <a:solidFill>
                  <a:schemeClr val="bg1"/>
                </a:solidFill>
              </a:rPr>
              <a:t>Una película en el cine</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134165" y="258166"/>
            <a:ext cx="79397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5">
            <a:extLst>
              <a:ext uri="{FF2B5EF4-FFF2-40B4-BE49-F238E27FC236}">
                <a16:creationId xmlns:a16="http://schemas.microsoft.com/office/drawing/2014/main" id="{4805E3C7-9126-5644-8579-26D55B8DB492}"/>
              </a:ext>
            </a:extLst>
          </p:cNvPr>
          <p:cNvSpPr txBox="1"/>
          <p:nvPr/>
        </p:nvSpPr>
        <p:spPr>
          <a:xfrm>
            <a:off x="70339" y="1180045"/>
            <a:ext cx="93230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Ana</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habla</a:t>
            </a:r>
            <a:r>
              <a:rPr lang="en-US" sz="2200" dirty="0">
                <a:solidFill>
                  <a:srgbClr val="002060"/>
                </a:solidFill>
                <a:latin typeface="Century Gothic" panose="020F0302020204030204"/>
              </a:rPr>
              <a:t> de una </a:t>
            </a:r>
            <a:r>
              <a:rPr lang="en-US" sz="2200" dirty="0" err="1">
                <a:solidFill>
                  <a:srgbClr val="002060"/>
                </a:solidFill>
                <a:latin typeface="Century Gothic" panose="020F0302020204030204"/>
              </a:rPr>
              <a:t>película</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en</a:t>
            </a:r>
            <a:r>
              <a:rPr lang="en-US" sz="2200" dirty="0">
                <a:solidFill>
                  <a:srgbClr val="002060"/>
                </a:solidFill>
                <a:latin typeface="Century Gothic" panose="020F0302020204030204"/>
              </a:rPr>
              <a:t> el cine. C</a:t>
            </a:r>
            <a:r>
              <a:rPr lang="en-GB" sz="2200" dirty="0" err="1">
                <a:solidFill>
                  <a:srgbClr val="002060"/>
                </a:solidFill>
                <a:latin typeface="Century Gothic" panose="020F0302020204030204"/>
              </a:rPr>
              <a:t>ambia</a:t>
            </a:r>
            <a:r>
              <a:rPr lang="en-GB" sz="2200" dirty="0">
                <a:solidFill>
                  <a:srgbClr val="002060"/>
                </a:solidFill>
                <a:latin typeface="Century Gothic" panose="020F0302020204030204"/>
              </a:rPr>
              <a:t> las palabras en </a:t>
            </a:r>
            <a:r>
              <a:rPr lang="en-GB" sz="2200" dirty="0" err="1">
                <a:solidFill>
                  <a:srgbClr val="002060"/>
                </a:solidFill>
                <a:latin typeface="Century Gothic" panose="020F0302020204030204"/>
              </a:rPr>
              <a:t>inglés</a:t>
            </a:r>
            <a:r>
              <a:rPr lang="en-GB" sz="2200" dirty="0">
                <a:solidFill>
                  <a:srgbClr val="002060"/>
                </a:solidFill>
                <a:latin typeface="Century Gothic" panose="020F0302020204030204"/>
              </a:rPr>
              <a:t> a </a:t>
            </a:r>
            <a:r>
              <a:rPr lang="en-GB" sz="2200" dirty="0" err="1">
                <a:solidFill>
                  <a:srgbClr val="002060"/>
                </a:solidFill>
                <a:latin typeface="Century Gothic" panose="020F0302020204030204"/>
              </a:rPr>
              <a:t>español</a:t>
            </a:r>
            <a:r>
              <a:rPr lang="en-GB" sz="2200" dirty="0">
                <a:solidFill>
                  <a:srgbClr val="002060"/>
                </a:solidFill>
                <a:latin typeface="Century Gothic" panose="020F0302020204030204"/>
              </a:rPr>
              <a:t>.</a:t>
            </a:r>
            <a:endParaRPr kumimoji="0" lang="x-none"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Llamada rectangular redondeada 15">
            <a:extLst>
              <a:ext uri="{FF2B5EF4-FFF2-40B4-BE49-F238E27FC236}">
                <a16:creationId xmlns:a16="http://schemas.microsoft.com/office/drawing/2014/main" id="{EBEAA906-BA34-484D-AD89-CAC9E8B51A96}"/>
              </a:ext>
            </a:extLst>
          </p:cNvPr>
          <p:cNvSpPr/>
          <p:nvPr/>
        </p:nvSpPr>
        <p:spPr>
          <a:xfrm>
            <a:off x="153078" y="2096270"/>
            <a:ext cx="7510080" cy="4202929"/>
          </a:xfrm>
          <a:prstGeom prst="wedgeRoundRectCallout">
            <a:avLst>
              <a:gd name="adj1" fmla="val 53328"/>
              <a:gd name="adj2" fmla="val 2018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Fui</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al cine en 1) </a:t>
            </a:r>
            <a:r>
              <a:rPr kumimoji="0" lang="en-GB" sz="2400" b="0" i="1" u="none" strike="noStrike" kern="1200" cap="none" spc="0" normalizeH="0" baseline="0" noProof="0" dirty="0">
                <a:ln>
                  <a:noFill/>
                </a:ln>
                <a:solidFill>
                  <a:srgbClr val="E46800"/>
                </a:solidFill>
                <a:effectLst/>
                <a:uLnTx/>
                <a:uFillTx/>
                <a:latin typeface="Century Gothic" panose="020F0302020204030204"/>
                <a:ea typeface="+mn-ea"/>
                <a:cs typeface="+mn-cs"/>
              </a:rPr>
              <a:t>(</a:t>
            </a:r>
            <a:r>
              <a:rPr lang="en-GB" sz="2400" i="1" u="sng" dirty="0">
                <a:solidFill>
                  <a:srgbClr val="E46800"/>
                </a:solidFill>
                <a:latin typeface="Century Gothic" panose="020F0302020204030204"/>
              </a:rPr>
              <a:t>June)</a:t>
            </a:r>
            <a:r>
              <a:rPr lang="en-GB" sz="2400" i="1" dirty="0">
                <a:solidFill>
                  <a:srgbClr val="E46800"/>
                </a:solidFill>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con mi  2) </a:t>
            </a:r>
            <a:r>
              <a:rPr kumimoji="0" lang="en-GB" sz="2400" b="0" i="1" u="none" strike="noStrike" kern="1200" cap="none" spc="0" normalizeH="0" baseline="0" noProof="0" dirty="0">
                <a:ln>
                  <a:noFill/>
                </a:ln>
                <a:solidFill>
                  <a:srgbClr val="E46800"/>
                </a:solidFill>
                <a:effectLst/>
                <a:uLnTx/>
                <a:uFillTx/>
                <a:latin typeface="Century Gothic" panose="020F0302020204030204"/>
                <a:ea typeface="+mn-ea"/>
                <a:cs typeface="+mn-cs"/>
              </a:rPr>
              <a:t>(</a:t>
            </a:r>
            <a:r>
              <a:rPr kumimoji="0" lang="en-GB" sz="2400" b="0" i="1" u="sng" strike="noStrike" kern="1200" cap="none" spc="0" normalizeH="0" baseline="0" noProof="0" dirty="0">
                <a:ln>
                  <a:noFill/>
                </a:ln>
                <a:solidFill>
                  <a:srgbClr val="E46800"/>
                </a:solidFill>
                <a:effectLst/>
                <a:uLnTx/>
                <a:uFillTx/>
                <a:latin typeface="Century Gothic" panose="020F0302020204030204"/>
                <a:ea typeface="+mn-ea"/>
                <a:cs typeface="+mn-cs"/>
              </a:rPr>
              <a:t>son)</a:t>
            </a:r>
            <a:r>
              <a:rPr kumimoji="0" lang="en-GB" sz="2400" b="0" i="1" u="none" strike="noStrike" kern="1200" cap="none" spc="0" normalizeH="0" baseline="0" noProof="0" dirty="0">
                <a:ln>
                  <a:noFill/>
                </a:ln>
                <a:solidFill>
                  <a:srgbClr val="E4680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Daniel</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para </a:t>
            </a:r>
            <a:r>
              <a:rPr kumimoji="0" lang="en-GB" sz="2400" b="0" i="0" u="none" strike="noStrike" kern="1200" cap="none" spc="0" normalizeH="0" noProof="0" dirty="0" err="1">
                <a:ln>
                  <a:noFill/>
                </a:ln>
                <a:solidFill>
                  <a:srgbClr val="002060"/>
                </a:solidFill>
                <a:effectLst/>
                <a:uLnTx/>
                <a:uFillTx/>
                <a:latin typeface="Century Gothic" panose="020F0302020204030204"/>
                <a:ea typeface="+mn-ea"/>
                <a:cs typeface="+mn-cs"/>
              </a:rPr>
              <a:t>ver</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la </a:t>
            </a:r>
            <a:r>
              <a:rPr kumimoji="0" lang="en-GB" sz="2400" b="0" i="0" u="none" strike="noStrike" kern="1200" cap="none" spc="0" normalizeH="0" noProof="0" dirty="0" err="1">
                <a:ln>
                  <a:noFill/>
                </a:ln>
                <a:solidFill>
                  <a:srgbClr val="002060"/>
                </a:solidFill>
                <a:effectLst/>
                <a:uLnTx/>
                <a:uFillTx/>
                <a:latin typeface="Century Gothic" panose="020F0302020204030204"/>
                <a:ea typeface="+mn-ea"/>
                <a:cs typeface="+mn-cs"/>
              </a:rPr>
              <a:t>película</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F0302020204030204"/>
                <a:ea typeface="+mn-ea"/>
                <a:cs typeface="+mn-cs"/>
              </a:rPr>
              <a:t>nueva</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de </a:t>
            </a:r>
            <a:r>
              <a:rPr lang="en-GB" sz="2400" dirty="0">
                <a:solidFill>
                  <a:srgbClr val="002060"/>
                </a:solidFill>
                <a:latin typeface="Century Gothic" panose="020F0302020204030204"/>
              </a:rPr>
              <a:t>Maribel </a:t>
            </a:r>
            <a:r>
              <a:rPr lang="en-GB" sz="2400" dirty="0" err="1">
                <a:solidFill>
                  <a:srgbClr val="002060"/>
                </a:solidFill>
                <a:latin typeface="Century Gothic" panose="020F0302020204030204"/>
              </a:rPr>
              <a:t>Verdú</a:t>
            </a:r>
            <a:r>
              <a:rPr lang="en-GB" sz="2400" dirty="0">
                <a:solidFill>
                  <a:srgbClr val="002060"/>
                </a:solidFill>
                <a:latin typeface="Century Gothic" panose="020F0302020204030204"/>
              </a:rPr>
              <a:t>. ¡</a:t>
            </a:r>
            <a:r>
              <a:rPr lang="en-GB" sz="2400" dirty="0" err="1">
                <a:solidFill>
                  <a:srgbClr val="002060"/>
                </a:solidFill>
                <a:latin typeface="Century Gothic" panose="020F0302020204030204"/>
              </a:rPr>
              <a:t>Compré</a:t>
            </a:r>
            <a:r>
              <a:rPr lang="en-GB" sz="2400" dirty="0">
                <a:solidFill>
                  <a:srgbClr val="002060"/>
                </a:solidFill>
                <a:latin typeface="Century Gothic" panose="020F0302020204030204"/>
              </a:rPr>
              <a:t> las entradas </a:t>
            </a:r>
            <a:r>
              <a:rPr kumimoji="0" lang="en-GB" sz="2400" b="0" i="0" u="none" strike="noStrike" kern="1200" cap="none" spc="0" normalizeH="0" noProof="0" dirty="0" err="1">
                <a:ln>
                  <a:noFill/>
                </a:ln>
                <a:solidFill>
                  <a:srgbClr val="002060"/>
                </a:solidFill>
                <a:effectLst/>
                <a:uLnTx/>
                <a:uFillTx/>
                <a:latin typeface="Century Gothic" panose="020F0302020204030204"/>
                <a:ea typeface="+mn-ea"/>
                <a:cs typeface="+mn-cs"/>
              </a:rPr>
              <a:t>en</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3) </a:t>
            </a:r>
            <a:r>
              <a:rPr kumimoji="0" lang="en-GB" sz="2400" b="0" i="1" u="none" strike="noStrike" kern="1200" cap="none" spc="0" normalizeH="0" noProof="0" dirty="0">
                <a:ln>
                  <a:noFill/>
                </a:ln>
                <a:solidFill>
                  <a:srgbClr val="E46800"/>
                </a:solidFill>
                <a:effectLst/>
                <a:uLnTx/>
                <a:uFillTx/>
                <a:latin typeface="Century Gothic" panose="020F0302020204030204"/>
                <a:ea typeface="+mn-ea"/>
                <a:cs typeface="+mn-cs"/>
              </a:rPr>
              <a:t>(May) </a:t>
            </a:r>
            <a:r>
              <a:rPr lang="en-GB" sz="2400" dirty="0">
                <a:solidFill>
                  <a:srgbClr val="002060"/>
                </a:solidFill>
                <a:latin typeface="Century Gothic" panose="020F0302020204030204"/>
              </a:rPr>
              <a:t>!</a:t>
            </a:r>
            <a:r>
              <a:rPr kumimoji="0" lang="en-GB" sz="2400" b="0" i="1" u="none" strike="noStrike" kern="1200" cap="none" spc="0" normalizeH="0" noProof="0" dirty="0">
                <a:ln>
                  <a:noFill/>
                </a:ln>
                <a:solidFill>
                  <a:srgbClr val="E46800"/>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E4680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La hist</a:t>
            </a:r>
            <a:r>
              <a:rPr lang="en-GB" sz="2400" dirty="0" err="1">
                <a:solidFill>
                  <a:srgbClr val="002060"/>
                </a:solidFill>
                <a:latin typeface="Century Gothic" panose="020F0302020204030204"/>
              </a:rPr>
              <a:t>oria</a:t>
            </a:r>
            <a:r>
              <a:rPr lang="en-GB" sz="2400" dirty="0">
                <a:solidFill>
                  <a:srgbClr val="002060"/>
                </a:solidFill>
                <a:latin typeface="Century Gothic" panose="020F0302020204030204"/>
              </a:rPr>
              <a:t> es de un 4) </a:t>
            </a:r>
            <a:r>
              <a:rPr lang="en-GB" sz="2400" i="1" dirty="0">
                <a:solidFill>
                  <a:srgbClr val="E46800"/>
                </a:solidFill>
                <a:latin typeface="Century Gothic" panose="020F0302020204030204"/>
              </a:rPr>
              <a:t>(</a:t>
            </a:r>
            <a:r>
              <a:rPr lang="en-GB" sz="2400" i="1" u="sng" dirty="0">
                <a:solidFill>
                  <a:srgbClr val="E46800"/>
                </a:solidFill>
                <a:latin typeface="Century Gothic" panose="020F0302020204030204"/>
              </a:rPr>
              <a:t>lawyer)</a:t>
            </a:r>
            <a:r>
              <a:rPr lang="en-GB" sz="2400" i="1" dirty="0">
                <a:solidFill>
                  <a:srgbClr val="E46800"/>
                </a:solidFill>
                <a:latin typeface="Century Gothic" panose="020F0302020204030204"/>
              </a:rPr>
              <a:t>  </a:t>
            </a:r>
            <a:r>
              <a:rPr lang="en-GB" sz="2400" dirty="0">
                <a:solidFill>
                  <a:srgbClr val="002060"/>
                </a:solidFill>
                <a:latin typeface="Century Gothic" panose="020F0302020204030204"/>
              </a:rPr>
              <a:t>,</a:t>
            </a:r>
            <a:r>
              <a:rPr lang="en-GB" sz="2400" i="1" dirty="0">
                <a:solidFill>
                  <a:srgbClr val="E46800"/>
                </a:solidFill>
                <a:latin typeface="Century Gothic" panose="020F0302020204030204"/>
              </a:rPr>
              <a:t> </a:t>
            </a:r>
            <a:r>
              <a:rPr lang="en-GB" sz="2400" dirty="0">
                <a:solidFill>
                  <a:srgbClr val="002060"/>
                </a:solidFill>
                <a:latin typeface="Century Gothic" panose="020F0302020204030204"/>
              </a:rPr>
              <a:t>Juan, y una 5) </a:t>
            </a:r>
            <a:r>
              <a:rPr lang="en-GB" sz="2400" i="1" dirty="0">
                <a:solidFill>
                  <a:srgbClr val="E46800"/>
                </a:solidFill>
                <a:latin typeface="Century Gothic" panose="020F0302020204030204"/>
              </a:rPr>
              <a:t>(</a:t>
            </a:r>
            <a:r>
              <a:rPr lang="en-GB" sz="2400" i="1" u="sng" dirty="0">
                <a:solidFill>
                  <a:srgbClr val="E46800"/>
                </a:solidFill>
                <a:latin typeface="Century Gothic" panose="020F0302020204030204"/>
              </a:rPr>
              <a:t>doctor</a:t>
            </a:r>
            <a:r>
              <a:rPr lang="en-GB" sz="2400" i="1">
                <a:solidFill>
                  <a:srgbClr val="E46800"/>
                </a:solidFill>
                <a:latin typeface="Century Gothic" panose="020F0302020204030204"/>
              </a:rPr>
              <a:t>)</a:t>
            </a:r>
            <a:r>
              <a:rPr lang="en-GB" sz="2400">
                <a:solidFill>
                  <a:srgbClr val="002060"/>
                </a:solidFill>
                <a:latin typeface="Century Gothic" panose="020F0302020204030204"/>
              </a:rPr>
              <a:t>,</a:t>
            </a:r>
            <a:r>
              <a:rPr lang="en-GB" sz="2400" i="1">
                <a:solidFill>
                  <a:srgbClr val="E46800"/>
                </a:solidFill>
                <a:latin typeface="Century Gothic" panose="020F0302020204030204"/>
              </a:rPr>
              <a:t> </a:t>
            </a:r>
            <a:r>
              <a:rPr lang="en-GB" sz="2400">
                <a:solidFill>
                  <a:srgbClr val="002060"/>
                </a:solidFill>
                <a:latin typeface="Century Gothic" panose="020F0302020204030204"/>
              </a:rPr>
              <a:t>Clara. Ellos </a:t>
            </a:r>
            <a:r>
              <a:rPr lang="en-GB" sz="2400" dirty="0" err="1">
                <a:solidFill>
                  <a:srgbClr val="002060"/>
                </a:solidFill>
                <a:latin typeface="Century Gothic" panose="020F0302020204030204"/>
              </a:rPr>
              <a:t>viven</a:t>
            </a:r>
            <a:r>
              <a:rPr lang="en-GB" sz="2400" dirty="0">
                <a:solidFill>
                  <a:srgbClr val="002060"/>
                </a:solidFill>
                <a:latin typeface="Century Gothic" panose="020F0302020204030204"/>
              </a:rPr>
              <a:t> en la </a:t>
            </a:r>
            <a:r>
              <a:rPr lang="en-GB" sz="2400" dirty="0" err="1">
                <a:solidFill>
                  <a:srgbClr val="002060"/>
                </a:solidFill>
                <a:latin typeface="Century Gothic" panose="020F0302020204030204"/>
              </a:rPr>
              <a:t>misma</a:t>
            </a:r>
            <a:r>
              <a:rPr lang="en-GB" sz="2400" dirty="0">
                <a:solidFill>
                  <a:srgbClr val="002060"/>
                </a:solidFill>
                <a:latin typeface="Century Gothic" panose="020F0302020204030204"/>
              </a:rPr>
              <a:t>  6) </a:t>
            </a:r>
            <a:r>
              <a:rPr lang="en-GB" sz="2400" i="1" dirty="0">
                <a:solidFill>
                  <a:srgbClr val="E46800"/>
                </a:solidFill>
                <a:latin typeface="Century Gothic" panose="020F0302020204030204"/>
              </a:rPr>
              <a:t>(</a:t>
            </a:r>
            <a:r>
              <a:rPr lang="en-GB" sz="2400" i="1" u="sng" dirty="0">
                <a:solidFill>
                  <a:srgbClr val="E46800"/>
                </a:solidFill>
                <a:latin typeface="Century Gothic" panose="020F0302020204030204"/>
              </a:rPr>
              <a:t>room)</a:t>
            </a:r>
            <a:r>
              <a:rPr lang="en-GB" sz="2400" i="1" dirty="0">
                <a:solidFill>
                  <a:srgbClr val="E46800"/>
                </a:solidFill>
                <a:latin typeface="Century Gothic" panose="020F0302020204030204"/>
              </a:rPr>
              <a:t>       </a:t>
            </a:r>
            <a:r>
              <a:rPr lang="en-GB" sz="2400" dirty="0">
                <a:solidFill>
                  <a:srgbClr val="002060"/>
                </a:solidFill>
                <a:latin typeface="Century Gothic" panose="020F0302020204030204"/>
              </a:rPr>
              <a:t>7) </a:t>
            </a:r>
            <a:r>
              <a:rPr lang="en-GB" sz="2400" i="1" u="sng" dirty="0">
                <a:solidFill>
                  <a:srgbClr val="E46800"/>
                </a:solidFill>
                <a:latin typeface="Century Gothic" panose="020F0302020204030204"/>
              </a:rPr>
              <a:t>(inside)</a:t>
            </a:r>
            <a:r>
              <a:rPr lang="en-GB" sz="2400" i="1" dirty="0">
                <a:solidFill>
                  <a:srgbClr val="E46800"/>
                </a:solidFill>
                <a:latin typeface="Century Gothic" panose="020F0302020204030204"/>
              </a:rPr>
              <a:t>  </a:t>
            </a:r>
            <a:r>
              <a:rPr lang="en-GB" sz="2400" dirty="0">
                <a:solidFill>
                  <a:srgbClr val="002060"/>
                </a:solidFill>
                <a:latin typeface="Century Gothic" panose="020F0302020204030204"/>
              </a:rPr>
              <a:t>de la casa de un 8) </a:t>
            </a:r>
            <a:r>
              <a:rPr lang="en-GB" sz="2400" dirty="0">
                <a:solidFill>
                  <a:srgbClr val="E46800"/>
                </a:solidFill>
                <a:latin typeface="Century Gothic" panose="020F0302020204030204"/>
              </a:rPr>
              <a:t>(</a:t>
            </a:r>
            <a:r>
              <a:rPr lang="en-GB" sz="2400" i="1" u="sng" dirty="0">
                <a:solidFill>
                  <a:srgbClr val="E46800"/>
                </a:solidFill>
                <a:latin typeface="Century Gothic" panose="020F0302020204030204"/>
              </a:rPr>
              <a:t>scientist)</a:t>
            </a:r>
            <a:r>
              <a:rPr lang="en-GB" sz="2400" i="1" dirty="0">
                <a:solidFill>
                  <a:srgbClr val="E46800"/>
                </a:solidFill>
                <a:latin typeface="Century Gothic" panose="020F0302020204030204"/>
              </a:rPr>
              <a:t>    </a:t>
            </a:r>
            <a:r>
              <a:rPr lang="en-GB" sz="2400" dirty="0">
                <a:solidFill>
                  <a:srgbClr val="002060"/>
                </a:solidFill>
                <a:latin typeface="Century Gothic" panose="020F0302020204030204"/>
              </a:rPr>
              <a:t>loco y no </a:t>
            </a:r>
            <a:r>
              <a:rPr lang="en-GB" sz="2400" dirty="0" err="1">
                <a:solidFill>
                  <a:srgbClr val="002060"/>
                </a:solidFill>
                <a:latin typeface="Century Gothic" panose="020F0302020204030204"/>
              </a:rPr>
              <a:t>pueden</a:t>
            </a:r>
            <a:r>
              <a:rPr lang="en-GB" sz="2400" dirty="0">
                <a:solidFill>
                  <a:srgbClr val="002060"/>
                </a:solidFill>
                <a:latin typeface="Century Gothic" panose="020F0302020204030204"/>
              </a:rPr>
              <a:t> </a:t>
            </a:r>
            <a:r>
              <a:rPr lang="en-GB" sz="2400" dirty="0" err="1">
                <a:solidFill>
                  <a:srgbClr val="002060"/>
                </a:solidFill>
                <a:latin typeface="Century Gothic" panose="020F0302020204030204"/>
              </a:rPr>
              <a:t>escapar</a:t>
            </a:r>
            <a:r>
              <a:rPr lang="en-GB" sz="2400" dirty="0">
                <a:solidFill>
                  <a:srgbClr val="002060"/>
                </a:solidFill>
                <a:latin typeface="Century Gothic" panose="020F0302020204030204"/>
              </a:rPr>
              <a:t>. Juan  9) </a:t>
            </a:r>
            <a:r>
              <a:rPr lang="en-GB" sz="2400" i="1" u="sng" dirty="0">
                <a:solidFill>
                  <a:srgbClr val="E46800"/>
                </a:solidFill>
                <a:latin typeface="Century Gothic" panose="020F0302020204030204"/>
              </a:rPr>
              <a:t>(made)</a:t>
            </a:r>
            <a:r>
              <a:rPr lang="en-GB" sz="2400" i="1" dirty="0">
                <a:solidFill>
                  <a:srgbClr val="E46800"/>
                </a:solidFill>
                <a:latin typeface="Century Gothic" panose="020F0302020204030204"/>
              </a:rPr>
              <a:t> </a:t>
            </a:r>
            <a:r>
              <a:rPr lang="en-GB" sz="2400" dirty="0">
                <a:solidFill>
                  <a:srgbClr val="002060"/>
                </a:solidFill>
                <a:latin typeface="Century Gothic" panose="020F0302020204030204"/>
              </a:rPr>
              <a:t>un mal </a:t>
            </a:r>
            <a:r>
              <a:rPr lang="en-GB" sz="2400" dirty="0" err="1">
                <a:solidFill>
                  <a:srgbClr val="002060"/>
                </a:solidFill>
                <a:latin typeface="Century Gothic" panose="020F0302020204030204"/>
              </a:rPr>
              <a:t>gesto</a:t>
            </a:r>
            <a:r>
              <a:rPr lang="en-GB" sz="2400" dirty="0">
                <a:solidFill>
                  <a:srgbClr val="002060"/>
                </a:solidFill>
                <a:latin typeface="Century Gothic" panose="020F0302020204030204"/>
              </a:rPr>
              <a:t> y la  10) </a:t>
            </a:r>
            <a:r>
              <a:rPr lang="en-GB" sz="2400" i="1" u="sng" dirty="0">
                <a:solidFill>
                  <a:srgbClr val="E46800"/>
                </a:solidFill>
                <a:latin typeface="Century Gothic" panose="020F0302020204030204"/>
              </a:rPr>
              <a:t>(aunt)</a:t>
            </a:r>
            <a:r>
              <a:rPr lang="en-GB" sz="2400" i="1" dirty="0">
                <a:solidFill>
                  <a:srgbClr val="E46800"/>
                </a:solidFill>
                <a:latin typeface="Century Gothic" panose="020F0302020204030204"/>
              </a:rPr>
              <a:t> </a:t>
            </a:r>
            <a:r>
              <a:rPr lang="en-GB" sz="2400" dirty="0">
                <a:solidFill>
                  <a:srgbClr val="002060"/>
                </a:solidFill>
                <a:latin typeface="Century Gothic" panose="020F0302020204030204"/>
              </a:rPr>
              <a:t>del </a:t>
            </a:r>
            <a:r>
              <a:rPr lang="en-GB" sz="2400" dirty="0" err="1">
                <a:solidFill>
                  <a:srgbClr val="002060"/>
                </a:solidFill>
                <a:latin typeface="Century Gothic" panose="020F0302020204030204"/>
              </a:rPr>
              <a:t>científico</a:t>
            </a:r>
            <a:r>
              <a:rPr lang="en-GB" sz="2400" dirty="0">
                <a:solidFill>
                  <a:srgbClr val="002060"/>
                </a:solidFill>
                <a:latin typeface="Century Gothic" panose="020F0302020204030204"/>
              </a:rPr>
              <a:t> </a:t>
            </a:r>
            <a:r>
              <a:rPr lang="en-GB" sz="2400" dirty="0" err="1">
                <a:solidFill>
                  <a:srgbClr val="002060"/>
                </a:solidFill>
                <a:latin typeface="Century Gothic" panose="020F0302020204030204"/>
              </a:rPr>
              <a:t>perdió</a:t>
            </a:r>
            <a:r>
              <a:rPr lang="en-GB" sz="2400" dirty="0">
                <a:solidFill>
                  <a:srgbClr val="002060"/>
                </a:solidFill>
                <a:latin typeface="Century Gothic" panose="020F0302020204030204"/>
              </a:rPr>
              <a:t> </a:t>
            </a:r>
            <a:r>
              <a:rPr lang="en-GB" sz="2400" err="1">
                <a:solidFill>
                  <a:srgbClr val="002060"/>
                </a:solidFill>
                <a:latin typeface="Century Gothic" panose="020F0302020204030204"/>
              </a:rPr>
              <a:t>su</a:t>
            </a:r>
            <a:r>
              <a:rPr lang="en-GB" sz="2400">
                <a:solidFill>
                  <a:srgbClr val="002060"/>
                </a:solidFill>
                <a:latin typeface="Century Gothic" panose="020F0302020204030204"/>
              </a:rPr>
              <a:t> vida. </a:t>
            </a:r>
            <a:r>
              <a:rPr lang="en-GB" sz="2400" dirty="0">
                <a:solidFill>
                  <a:srgbClr val="002060"/>
                </a:solidFill>
                <a:latin typeface="Century Gothic" panose="020F0302020204030204"/>
              </a:rPr>
              <a:t>¡El </a:t>
            </a:r>
            <a:r>
              <a:rPr lang="en-GB" sz="2400" dirty="0" err="1">
                <a:solidFill>
                  <a:srgbClr val="002060"/>
                </a:solidFill>
                <a:latin typeface="Century Gothic" panose="020F0302020204030204"/>
              </a:rPr>
              <a:t>científico</a:t>
            </a:r>
            <a:r>
              <a:rPr lang="en-GB" sz="2400" dirty="0">
                <a:solidFill>
                  <a:srgbClr val="002060"/>
                </a:solidFill>
                <a:latin typeface="Century Gothic" panose="020F0302020204030204"/>
              </a:rPr>
              <a:t> </a:t>
            </a:r>
            <a:r>
              <a:rPr lang="en-GB" sz="2400" dirty="0" err="1">
                <a:solidFill>
                  <a:srgbClr val="002060"/>
                </a:solidFill>
                <a:latin typeface="Century Gothic" panose="020F0302020204030204"/>
              </a:rPr>
              <a:t>quiere</a:t>
            </a:r>
            <a:r>
              <a:rPr lang="en-GB" sz="2400" dirty="0">
                <a:solidFill>
                  <a:srgbClr val="002060"/>
                </a:solidFill>
                <a:latin typeface="Century Gothic" panose="020F0302020204030204"/>
              </a:rPr>
              <a:t> *</a:t>
            </a:r>
            <a:r>
              <a:rPr lang="en-GB" sz="2400" dirty="0" err="1">
                <a:solidFill>
                  <a:srgbClr val="002060"/>
                </a:solidFill>
                <a:latin typeface="Century Gothic" panose="020F0302020204030204"/>
              </a:rPr>
              <a:t>venganza</a:t>
            </a:r>
            <a:r>
              <a:rPr lang="en-GB" sz="2400" dirty="0">
                <a:solidFill>
                  <a:srgbClr val="002060"/>
                </a:solidFill>
                <a:latin typeface="Century Gothic" panose="020F0302020204030204"/>
              </a:rPr>
              <a:t>!  La </a:t>
            </a:r>
            <a:r>
              <a:rPr lang="en-GB" sz="2400" dirty="0" err="1">
                <a:solidFill>
                  <a:srgbClr val="002060"/>
                </a:solidFill>
                <a:latin typeface="Century Gothic" panose="020F0302020204030204"/>
              </a:rPr>
              <a:t>película</a:t>
            </a:r>
            <a:r>
              <a:rPr lang="en-GB" sz="2400" dirty="0">
                <a:solidFill>
                  <a:srgbClr val="002060"/>
                </a:solidFill>
                <a:latin typeface="Century Gothic" panose="020F0302020204030204"/>
              </a:rPr>
              <a:t> da </a:t>
            </a:r>
            <a:r>
              <a:rPr lang="en-GB" sz="2400" dirty="0" err="1">
                <a:solidFill>
                  <a:srgbClr val="002060"/>
                </a:solidFill>
                <a:latin typeface="Century Gothic" panose="020F0302020204030204"/>
              </a:rPr>
              <a:t>mucho</a:t>
            </a:r>
            <a:r>
              <a:rPr lang="en-GB" sz="2400" dirty="0">
                <a:solidFill>
                  <a:srgbClr val="002060"/>
                </a:solidFill>
                <a:latin typeface="Century Gothic" panose="020F0302020204030204"/>
              </a:rPr>
              <a:t> </a:t>
            </a:r>
            <a:r>
              <a:rPr lang="en-GB" sz="2400" dirty="0" err="1">
                <a:solidFill>
                  <a:srgbClr val="002060"/>
                </a:solidFill>
                <a:latin typeface="Century Gothic" panose="020F0302020204030204"/>
              </a:rPr>
              <a:t>miedo</a:t>
            </a:r>
            <a:r>
              <a:rPr lang="en-GB" sz="2400" dirty="0">
                <a:solidFill>
                  <a:srgbClr val="002060"/>
                </a:solidFill>
                <a:latin typeface="Century Gothic" panose="020F0302020204030204"/>
              </a:rPr>
              <a:t>, ¡</a:t>
            </a:r>
            <a:r>
              <a:rPr lang="en-GB" sz="2400" dirty="0" err="1">
                <a:solidFill>
                  <a:srgbClr val="002060"/>
                </a:solidFill>
                <a:latin typeface="Century Gothic" panose="020F0302020204030204"/>
              </a:rPr>
              <a:t>pero</a:t>
            </a:r>
            <a:r>
              <a:rPr lang="en-GB" sz="2400" dirty="0">
                <a:solidFill>
                  <a:srgbClr val="002060"/>
                </a:solidFill>
                <a:latin typeface="Century Gothic" panose="020F0302020204030204"/>
              </a:rPr>
              <a:t> es 11) </a:t>
            </a:r>
            <a:r>
              <a:rPr lang="en-GB" sz="2400" u="sng" dirty="0">
                <a:solidFill>
                  <a:srgbClr val="E46800"/>
                </a:solidFill>
                <a:latin typeface="Century Gothic" panose="020F0302020204030204"/>
              </a:rPr>
              <a:t>(so)</a:t>
            </a:r>
            <a:r>
              <a:rPr lang="en-GB" sz="2400" dirty="0">
                <a:solidFill>
                  <a:srgbClr val="E46800"/>
                </a:solidFill>
                <a:latin typeface="Century Gothic" panose="020F0302020204030204"/>
              </a:rPr>
              <a:t> </a:t>
            </a:r>
            <a:r>
              <a:rPr lang="en-GB" sz="2400" dirty="0" err="1">
                <a:solidFill>
                  <a:srgbClr val="002060"/>
                </a:solidFill>
                <a:latin typeface="Century Gothic" panose="020F0302020204030204"/>
              </a:rPr>
              <a:t>buena</a:t>
            </a:r>
            <a:r>
              <a:rPr lang="en-GB" sz="2400" dirty="0">
                <a:solidFill>
                  <a:srgbClr val="002060"/>
                </a:solidFill>
                <a:latin typeface="Century Gothic" panose="020F0302020204030204"/>
              </a:rPr>
              <a:t> !</a:t>
            </a:r>
            <a:endParaRPr kumimoji="0" lang="x-none" sz="2400" b="0" i="0" u="sng" strike="noStrike" kern="1200" cap="none" spc="0" normalizeH="0" baseline="0" noProof="0" dirty="0">
              <a:ln>
                <a:noFill/>
              </a:ln>
              <a:solidFill>
                <a:srgbClr val="002060"/>
              </a:solidFill>
              <a:effectLst/>
              <a:uLnTx/>
              <a:uFillTx/>
              <a:latin typeface="Century Gothic" panose="020F0302020204030204"/>
            </a:endParaRPr>
          </a:p>
        </p:txBody>
      </p:sp>
      <p:graphicFrame>
        <p:nvGraphicFramePr>
          <p:cNvPr id="18" name="Tabla 17">
            <a:extLst>
              <a:ext uri="{FF2B5EF4-FFF2-40B4-BE49-F238E27FC236}">
                <a16:creationId xmlns:a16="http://schemas.microsoft.com/office/drawing/2014/main" id="{6ABD8E02-581B-D344-B2B1-3BE1463EA37C}"/>
              </a:ext>
            </a:extLst>
          </p:cNvPr>
          <p:cNvGraphicFramePr>
            <a:graphicFrameLocks noGrp="1"/>
          </p:cNvGraphicFramePr>
          <p:nvPr>
            <p:extLst>
              <p:ext uri="{D42A27DB-BD31-4B8C-83A1-F6EECF244321}">
                <p14:modId xmlns:p14="http://schemas.microsoft.com/office/powerpoint/2010/main" val="546704287"/>
              </p:ext>
            </p:extLst>
          </p:nvPr>
        </p:nvGraphicFramePr>
        <p:xfrm>
          <a:off x="9535147" y="1206500"/>
          <a:ext cx="2503775" cy="4754880"/>
        </p:xfrm>
        <a:graphic>
          <a:graphicData uri="http://schemas.openxmlformats.org/drawingml/2006/table">
            <a:tbl>
              <a:tblPr firstRow="1" bandRow="1">
                <a:tableStyleId>{5DA37D80-6434-44D0-A028-1B22A696006F}</a:tableStyleId>
              </a:tblPr>
              <a:tblGrid>
                <a:gridCol w="2503775">
                  <a:extLst>
                    <a:ext uri="{9D8B030D-6E8A-4147-A177-3AD203B41FA5}">
                      <a16:colId xmlns:a16="http://schemas.microsoft.com/office/drawing/2014/main" val="3165570469"/>
                    </a:ext>
                  </a:extLst>
                </a:gridCol>
              </a:tblGrid>
              <a:tr h="238937">
                <a:tc>
                  <a:txBody>
                    <a:bodyPr/>
                    <a:lstStyle/>
                    <a:p>
                      <a:pPr algn="ctr"/>
                      <a:r>
                        <a:rPr lang="x-none" sz="2000" dirty="0">
                          <a:solidFill>
                            <a:srgbClr val="002060"/>
                          </a:solidFill>
                        </a:rPr>
                        <a:t>Las palabras</a:t>
                      </a:r>
                    </a:p>
                  </a:txBody>
                  <a:tcPr anchor="ctr"/>
                </a:tc>
                <a:extLst>
                  <a:ext uri="{0D108BD9-81ED-4DB2-BD59-A6C34878D82A}">
                    <a16:rowId xmlns:a16="http://schemas.microsoft.com/office/drawing/2014/main" val="1567962773"/>
                  </a:ext>
                </a:extLst>
              </a:tr>
              <a:tr h="368677">
                <a:tc>
                  <a:txBody>
                    <a:bodyPr/>
                    <a:lstStyle/>
                    <a:p>
                      <a:pPr algn="ctr"/>
                      <a:r>
                        <a:rPr lang="en-GB" sz="2000" dirty="0" err="1">
                          <a:solidFill>
                            <a:srgbClr val="002060"/>
                          </a:solidFill>
                        </a:rPr>
                        <a:t>hijo</a:t>
                      </a:r>
                      <a:endParaRPr lang="x-none" sz="2000" dirty="0">
                        <a:solidFill>
                          <a:srgbClr val="002060"/>
                        </a:solidFill>
                      </a:endParaRPr>
                    </a:p>
                  </a:txBody>
                  <a:tcPr anchor="ctr"/>
                </a:tc>
                <a:extLst>
                  <a:ext uri="{0D108BD9-81ED-4DB2-BD59-A6C34878D82A}">
                    <a16:rowId xmlns:a16="http://schemas.microsoft.com/office/drawing/2014/main" val="2821069472"/>
                  </a:ext>
                </a:extLst>
              </a:tr>
              <a:tr h="368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hizo</a:t>
                      </a:r>
                      <a:endParaRPr lang="x-none" sz="2000" dirty="0">
                        <a:solidFill>
                          <a:srgbClr val="002060"/>
                        </a:solidFill>
                      </a:endParaRPr>
                    </a:p>
                  </a:txBody>
                  <a:tcPr anchor="ctr"/>
                </a:tc>
                <a:extLst>
                  <a:ext uri="{0D108BD9-81ED-4DB2-BD59-A6C34878D82A}">
                    <a16:rowId xmlns:a16="http://schemas.microsoft.com/office/drawing/2014/main" val="3873554345"/>
                  </a:ext>
                </a:extLst>
              </a:tr>
              <a:tr h="368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tía</a:t>
                      </a:r>
                      <a:endParaRPr lang="x-none" sz="2000" dirty="0">
                        <a:solidFill>
                          <a:srgbClr val="002060"/>
                        </a:solidFill>
                      </a:endParaRPr>
                    </a:p>
                  </a:txBody>
                  <a:tcPr anchor="ctr"/>
                </a:tc>
                <a:extLst>
                  <a:ext uri="{0D108BD9-81ED-4DB2-BD59-A6C34878D82A}">
                    <a16:rowId xmlns:a16="http://schemas.microsoft.com/office/drawing/2014/main" val="887760390"/>
                  </a:ext>
                </a:extLst>
              </a:tr>
              <a:tr h="368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dentro</a:t>
                      </a:r>
                      <a:endParaRPr lang="x-none" sz="2000" dirty="0">
                        <a:solidFill>
                          <a:srgbClr val="002060"/>
                        </a:solidFill>
                      </a:endParaRPr>
                    </a:p>
                  </a:txBody>
                  <a:tcPr anchor="ctr"/>
                </a:tc>
                <a:extLst>
                  <a:ext uri="{0D108BD9-81ED-4DB2-BD59-A6C34878D82A}">
                    <a16:rowId xmlns:a16="http://schemas.microsoft.com/office/drawing/2014/main" val="315101450"/>
                  </a:ext>
                </a:extLst>
              </a:tr>
              <a:tr h="368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científico</a:t>
                      </a:r>
                      <a:endParaRPr lang="x-none" sz="2000" dirty="0">
                        <a:solidFill>
                          <a:srgbClr val="002060"/>
                        </a:solidFill>
                      </a:endParaRPr>
                    </a:p>
                  </a:txBody>
                  <a:tcPr anchor="ctr"/>
                </a:tc>
                <a:extLst>
                  <a:ext uri="{0D108BD9-81ED-4DB2-BD59-A6C34878D82A}">
                    <a16:rowId xmlns:a16="http://schemas.microsoft.com/office/drawing/2014/main" val="4003594595"/>
                  </a:ext>
                </a:extLst>
              </a:tr>
              <a:tr h="368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abogado</a:t>
                      </a:r>
                      <a:endParaRPr lang="x-none" sz="2000" dirty="0">
                        <a:solidFill>
                          <a:srgbClr val="002060"/>
                        </a:solidFill>
                      </a:endParaRPr>
                    </a:p>
                  </a:txBody>
                  <a:tcPr anchor="ctr"/>
                </a:tc>
                <a:extLst>
                  <a:ext uri="{0D108BD9-81ED-4DB2-BD59-A6C34878D82A}">
                    <a16:rowId xmlns:a16="http://schemas.microsoft.com/office/drawing/2014/main" val="2550724562"/>
                  </a:ext>
                </a:extLst>
              </a:tr>
              <a:tr h="368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habitación</a:t>
                      </a:r>
                      <a:endParaRPr lang="x-none" sz="2000" dirty="0">
                        <a:solidFill>
                          <a:srgbClr val="002060"/>
                        </a:solidFill>
                      </a:endParaRPr>
                    </a:p>
                  </a:txBody>
                  <a:tcPr anchor="ctr"/>
                </a:tc>
                <a:extLst>
                  <a:ext uri="{0D108BD9-81ED-4DB2-BD59-A6C34878D82A}">
                    <a16:rowId xmlns:a16="http://schemas.microsoft.com/office/drawing/2014/main" val="1464551375"/>
                  </a:ext>
                </a:extLst>
              </a:tr>
              <a:tr h="368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mayo</a:t>
                      </a:r>
                      <a:endParaRPr lang="x-none" sz="2000" dirty="0">
                        <a:solidFill>
                          <a:srgbClr val="002060"/>
                        </a:solidFill>
                      </a:endParaRPr>
                    </a:p>
                  </a:txBody>
                  <a:tcPr anchor="ctr"/>
                </a:tc>
                <a:extLst>
                  <a:ext uri="{0D108BD9-81ED-4DB2-BD59-A6C34878D82A}">
                    <a16:rowId xmlns:a16="http://schemas.microsoft.com/office/drawing/2014/main" val="4017966419"/>
                  </a:ext>
                </a:extLst>
              </a:tr>
              <a:tr h="368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junio</a:t>
                      </a:r>
                      <a:endParaRPr lang="x-none" sz="2000" dirty="0">
                        <a:solidFill>
                          <a:srgbClr val="002060"/>
                        </a:solidFill>
                      </a:endParaRPr>
                    </a:p>
                  </a:txBody>
                  <a:tcPr anchor="ctr"/>
                </a:tc>
                <a:extLst>
                  <a:ext uri="{0D108BD9-81ED-4DB2-BD59-A6C34878D82A}">
                    <a16:rowId xmlns:a16="http://schemas.microsoft.com/office/drawing/2014/main" val="4257168699"/>
                  </a:ext>
                </a:extLst>
              </a:tr>
              <a:tr h="368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médica</a:t>
                      </a:r>
                      <a:endParaRPr lang="x-none" sz="2000" dirty="0">
                        <a:solidFill>
                          <a:srgbClr val="002060"/>
                        </a:solidFill>
                      </a:endParaRPr>
                    </a:p>
                  </a:txBody>
                  <a:tcPr anchor="ctr"/>
                </a:tc>
                <a:extLst>
                  <a:ext uri="{0D108BD9-81ED-4DB2-BD59-A6C34878D82A}">
                    <a16:rowId xmlns:a16="http://schemas.microsoft.com/office/drawing/2014/main" val="3299042467"/>
                  </a:ext>
                </a:extLst>
              </a:tr>
              <a:tr h="368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tan</a:t>
                      </a:r>
                      <a:endParaRPr lang="x-none" sz="2000" dirty="0">
                        <a:solidFill>
                          <a:srgbClr val="002060"/>
                        </a:solidFill>
                      </a:endParaRPr>
                    </a:p>
                  </a:txBody>
                  <a:tcPr anchor="ctr"/>
                </a:tc>
                <a:extLst>
                  <a:ext uri="{0D108BD9-81ED-4DB2-BD59-A6C34878D82A}">
                    <a16:rowId xmlns:a16="http://schemas.microsoft.com/office/drawing/2014/main" val="2992747851"/>
                  </a:ext>
                </a:extLst>
              </a:tr>
            </a:tbl>
          </a:graphicData>
        </a:graphic>
      </p:graphicFrame>
      <p:sp>
        <p:nvSpPr>
          <p:cNvPr id="22" name="CuadroTexto 21">
            <a:extLst>
              <a:ext uri="{FF2B5EF4-FFF2-40B4-BE49-F238E27FC236}">
                <a16:creationId xmlns:a16="http://schemas.microsoft.com/office/drawing/2014/main" id="{25BCBF3B-A78A-8145-8E98-71D2E19BA4DF}"/>
              </a:ext>
            </a:extLst>
          </p:cNvPr>
          <p:cNvSpPr txBox="1"/>
          <p:nvPr/>
        </p:nvSpPr>
        <p:spPr>
          <a:xfrm>
            <a:off x="5378456" y="2161324"/>
            <a:ext cx="759464"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hijo</a:t>
            </a:r>
            <a:endParaRPr kumimoji="0" lang="x-none"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13E851E8-8444-9B43-9DE7-065E6E71E9A2}"/>
              </a:ext>
            </a:extLst>
          </p:cNvPr>
          <p:cNvSpPr txBox="1"/>
          <p:nvPr/>
        </p:nvSpPr>
        <p:spPr>
          <a:xfrm>
            <a:off x="2059787" y="3252965"/>
            <a:ext cx="1474138" cy="430887"/>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abogado</a:t>
            </a:r>
            <a:endParaRPr kumimoji="0" lang="x-none"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3" name="CuadroTexto 32">
            <a:extLst>
              <a:ext uri="{FF2B5EF4-FFF2-40B4-BE49-F238E27FC236}">
                <a16:creationId xmlns:a16="http://schemas.microsoft.com/office/drawing/2014/main" id="{041FA751-31ED-5A47-8013-43D43BD41188}"/>
              </a:ext>
            </a:extLst>
          </p:cNvPr>
          <p:cNvSpPr txBox="1"/>
          <p:nvPr/>
        </p:nvSpPr>
        <p:spPr>
          <a:xfrm>
            <a:off x="5810523" y="3277512"/>
            <a:ext cx="1295401"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médica</a:t>
            </a:r>
            <a:endParaRPr kumimoji="0" lang="x-none"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4" name="CuadroTexto 33">
            <a:extLst>
              <a:ext uri="{FF2B5EF4-FFF2-40B4-BE49-F238E27FC236}">
                <a16:creationId xmlns:a16="http://schemas.microsoft.com/office/drawing/2014/main" id="{095B97A4-F1B8-DB4F-9B82-E6DED77A6078}"/>
              </a:ext>
            </a:extLst>
          </p:cNvPr>
          <p:cNvSpPr txBox="1"/>
          <p:nvPr/>
        </p:nvSpPr>
        <p:spPr>
          <a:xfrm>
            <a:off x="424630" y="3982290"/>
            <a:ext cx="1223411" cy="430887"/>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latin typeface="Century Gothic" panose="020F0302020204030204"/>
              </a:rPr>
              <a:t>dentro</a:t>
            </a:r>
            <a:endParaRPr kumimoji="0" lang="x-none" sz="2200" b="1" i="0" u="none" strike="noStrike" kern="1200" cap="none" spc="0" normalizeH="0" baseline="0" noProof="0" dirty="0">
              <a:ln>
                <a:noFill/>
              </a:ln>
              <a:solidFill>
                <a:srgbClr val="002060"/>
              </a:solidFill>
              <a:effectLst/>
              <a:uLnTx/>
              <a:uFillTx/>
              <a:latin typeface="Century Gothic" panose="020F0302020204030204"/>
            </a:endParaRPr>
          </a:p>
        </p:txBody>
      </p:sp>
      <p:sp>
        <p:nvSpPr>
          <p:cNvPr id="35" name="CuadroTexto 34">
            <a:extLst>
              <a:ext uri="{FF2B5EF4-FFF2-40B4-BE49-F238E27FC236}">
                <a16:creationId xmlns:a16="http://schemas.microsoft.com/office/drawing/2014/main" id="{A8AF149D-D7DC-0646-AAF1-A89633794040}"/>
              </a:ext>
            </a:extLst>
          </p:cNvPr>
          <p:cNvSpPr txBox="1"/>
          <p:nvPr/>
        </p:nvSpPr>
        <p:spPr>
          <a:xfrm>
            <a:off x="4495966" y="2890912"/>
            <a:ext cx="1026263"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mayo</a:t>
            </a:r>
            <a:endParaRPr kumimoji="0" lang="x-none"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6" name="CuadroTexto 35">
            <a:extLst>
              <a:ext uri="{FF2B5EF4-FFF2-40B4-BE49-F238E27FC236}">
                <a16:creationId xmlns:a16="http://schemas.microsoft.com/office/drawing/2014/main" id="{59A49049-4933-D549-B7C8-A4EEDB35B2B8}"/>
              </a:ext>
            </a:extLst>
          </p:cNvPr>
          <p:cNvSpPr txBox="1"/>
          <p:nvPr/>
        </p:nvSpPr>
        <p:spPr>
          <a:xfrm>
            <a:off x="5227981" y="3620500"/>
            <a:ext cx="1692599"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latin typeface="Century Gothic" panose="020F0302020204030204"/>
              </a:rPr>
              <a:t>habitación</a:t>
            </a:r>
            <a:endParaRPr kumimoji="0" lang="x-none" sz="2200" b="1" i="0" u="none" strike="noStrike" kern="1200" cap="none" spc="0" normalizeH="0" baseline="0" noProof="0" dirty="0">
              <a:ln>
                <a:noFill/>
              </a:ln>
              <a:solidFill>
                <a:srgbClr val="002060"/>
              </a:solidFill>
              <a:effectLst/>
              <a:uLnTx/>
              <a:uFillTx/>
              <a:latin typeface="Century Gothic" panose="020F0302020204030204"/>
            </a:endParaRPr>
          </a:p>
        </p:txBody>
      </p:sp>
      <p:sp>
        <p:nvSpPr>
          <p:cNvPr id="37" name="CuadroTexto 36">
            <a:extLst>
              <a:ext uri="{FF2B5EF4-FFF2-40B4-BE49-F238E27FC236}">
                <a16:creationId xmlns:a16="http://schemas.microsoft.com/office/drawing/2014/main" id="{EA38DDB2-4A2E-5549-A1E8-64387240F199}"/>
              </a:ext>
            </a:extLst>
          </p:cNvPr>
          <p:cNvSpPr txBox="1"/>
          <p:nvPr/>
        </p:nvSpPr>
        <p:spPr>
          <a:xfrm>
            <a:off x="4631470" y="3989101"/>
            <a:ext cx="1442810" cy="430887"/>
          </a:xfrm>
          <a:prstGeom prst="rect">
            <a:avLst/>
          </a:prstGeom>
          <a:solidFill>
            <a:srgbClr val="FBF0D5"/>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latin typeface="Century Gothic" panose="020F0302020204030204"/>
              </a:rPr>
              <a:t>científico</a:t>
            </a:r>
            <a:endParaRPr kumimoji="0" lang="x-none" sz="2200" b="1" i="0" u="none" strike="noStrike" kern="1200" cap="none" spc="0" normalizeH="0" baseline="0" noProof="0" dirty="0">
              <a:ln>
                <a:noFill/>
              </a:ln>
              <a:solidFill>
                <a:srgbClr val="002060"/>
              </a:solidFill>
              <a:effectLst/>
              <a:uLnTx/>
              <a:uFillTx/>
              <a:latin typeface="Century Gothic" panose="020F0302020204030204"/>
            </a:endParaRPr>
          </a:p>
        </p:txBody>
      </p:sp>
      <p:sp>
        <p:nvSpPr>
          <p:cNvPr id="38" name="CuadroTexto 37">
            <a:extLst>
              <a:ext uri="{FF2B5EF4-FFF2-40B4-BE49-F238E27FC236}">
                <a16:creationId xmlns:a16="http://schemas.microsoft.com/office/drawing/2014/main" id="{AF2BBAB1-EA2F-BF4F-9F67-54859ACBC937}"/>
              </a:ext>
            </a:extLst>
          </p:cNvPr>
          <p:cNvSpPr txBox="1"/>
          <p:nvPr/>
        </p:nvSpPr>
        <p:spPr>
          <a:xfrm>
            <a:off x="4806963" y="4344662"/>
            <a:ext cx="1204875"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002060"/>
                </a:solidFill>
                <a:latin typeface="Century Gothic" panose="020F0302020204030204"/>
              </a:rPr>
              <a:t>hizo</a:t>
            </a:r>
            <a:endParaRPr kumimoji="0" lang="x-none" sz="22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0" name="CuadroTexto 39">
            <a:extLst>
              <a:ext uri="{FF2B5EF4-FFF2-40B4-BE49-F238E27FC236}">
                <a16:creationId xmlns:a16="http://schemas.microsoft.com/office/drawing/2014/main" id="{CE172595-9A2A-6E4F-A035-53EBF9DFE379}"/>
              </a:ext>
            </a:extLst>
          </p:cNvPr>
          <p:cNvSpPr txBox="1"/>
          <p:nvPr/>
        </p:nvSpPr>
        <p:spPr>
          <a:xfrm>
            <a:off x="2534291" y="4705012"/>
            <a:ext cx="999634"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latin typeface="Century Gothic" panose="020F0302020204030204"/>
              </a:rPr>
              <a:t>tía</a:t>
            </a:r>
            <a:endParaRPr kumimoji="0" lang="x-none" sz="22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1" name="CuadroTexto 40">
            <a:extLst>
              <a:ext uri="{FF2B5EF4-FFF2-40B4-BE49-F238E27FC236}">
                <a16:creationId xmlns:a16="http://schemas.microsoft.com/office/drawing/2014/main" id="{1871400E-DFED-E647-97CC-D7620CEF3F75}"/>
              </a:ext>
            </a:extLst>
          </p:cNvPr>
          <p:cNvSpPr txBox="1"/>
          <p:nvPr/>
        </p:nvSpPr>
        <p:spPr>
          <a:xfrm>
            <a:off x="2719333" y="2152227"/>
            <a:ext cx="1133885"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latin typeface="Century Gothic" panose="020F0302020204030204"/>
              </a:rPr>
              <a:t>junio</a:t>
            </a:r>
            <a:endParaRPr kumimoji="0" lang="x-none" sz="22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2" name="CuadroTexto 41">
            <a:extLst>
              <a:ext uri="{FF2B5EF4-FFF2-40B4-BE49-F238E27FC236}">
                <a16:creationId xmlns:a16="http://schemas.microsoft.com/office/drawing/2014/main" id="{278CC221-64AC-5A4B-85B7-13D61244ED96}"/>
              </a:ext>
            </a:extLst>
          </p:cNvPr>
          <p:cNvSpPr txBox="1"/>
          <p:nvPr/>
        </p:nvSpPr>
        <p:spPr>
          <a:xfrm>
            <a:off x="6167843" y="5428087"/>
            <a:ext cx="624803" cy="430887"/>
          </a:xfrm>
          <a:prstGeom prst="rect">
            <a:avLst/>
          </a:prstGeom>
          <a:solidFill>
            <a:srgbClr val="FBF0D5"/>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F0302020204030204"/>
              </a:rPr>
              <a:t>tan</a:t>
            </a:r>
            <a:endParaRPr kumimoji="0" lang="x-none" sz="2200" b="1" i="0" u="none" strike="noStrike" kern="1200" cap="none" spc="0" normalizeH="0" baseline="0" noProof="0" dirty="0">
              <a:ln>
                <a:noFill/>
              </a:ln>
              <a:solidFill>
                <a:srgbClr val="002060"/>
              </a:solidFill>
              <a:effectLst/>
              <a:uLnTx/>
              <a:uFillTx/>
              <a:latin typeface="Century Gothic" panose="020F0302020204030204"/>
            </a:endParaRPr>
          </a:p>
        </p:txBody>
      </p:sp>
      <p:pic>
        <p:nvPicPr>
          <p:cNvPr id="5" name="Picture 4" descr="Happ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998" y="4336624"/>
            <a:ext cx="1507506" cy="1598550"/>
          </a:xfrm>
          <a:prstGeom prst="rect">
            <a:avLst/>
          </a:prstGeom>
        </p:spPr>
      </p:pic>
      <p:sp>
        <p:nvSpPr>
          <p:cNvPr id="7" name="Rectangle 6"/>
          <p:cNvSpPr/>
          <p:nvPr/>
        </p:nvSpPr>
        <p:spPr>
          <a:xfrm>
            <a:off x="7264399" y="444500"/>
            <a:ext cx="3525521" cy="5207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rgbClr val="002060"/>
                </a:solidFill>
              </a:rPr>
              <a:t>*la venganza = revenge</a:t>
            </a:r>
          </a:p>
          <a:p>
            <a:r>
              <a:rPr lang="en-US" sz="2000">
                <a:solidFill>
                  <a:srgbClr val="002060"/>
                </a:solidFill>
              </a:rPr>
              <a:t>*escapar = to escape</a:t>
            </a:r>
            <a:endParaRPr lang="en-US" sz="2000" dirty="0">
              <a:solidFill>
                <a:srgbClr val="002060"/>
              </a:solidFill>
            </a:endParaRPr>
          </a:p>
        </p:txBody>
      </p:sp>
      <p:pic>
        <p:nvPicPr>
          <p:cNvPr id="9" name="Ana - Fui al cine.wav" descr="Ana - Fui al cine.wav">
            <a:hlinkClick r:id="" action="ppaction://media"/>
            <a:extLst>
              <a:ext uri="{FF2B5EF4-FFF2-40B4-BE49-F238E27FC236}">
                <a16:creationId xmlns:a16="http://schemas.microsoft.com/office/drawing/2014/main" id="{E885A273-6D12-4C47-8DD6-6ED3AE10D6F5}"/>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blip>
          <a:stretch>
            <a:fillRect/>
          </a:stretch>
        </p:blipFill>
        <p:spPr>
          <a:xfrm>
            <a:off x="7983353" y="1570140"/>
            <a:ext cx="1231599" cy="1231599"/>
          </a:xfrm>
          <a:prstGeom prst="rect">
            <a:avLst/>
          </a:prstGeom>
        </p:spPr>
      </p:pic>
    </p:spTree>
    <p:extLst>
      <p:ext uri="{BB962C8B-B14F-4D97-AF65-F5344CB8AC3E}">
        <p14:creationId xmlns:p14="http://schemas.microsoft.com/office/powerpoint/2010/main" val="1754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9"/>
                </p:tgtEl>
              </p:cMediaNode>
            </p:audio>
          </p:childTnLst>
        </p:cTn>
      </p:par>
    </p:tnLst>
    <p:bldLst>
      <p:bldP spid="22" grpId="0" animBg="1"/>
      <p:bldP spid="32" grpId="0" animBg="1"/>
      <p:bldP spid="33" grpId="0" animBg="1"/>
      <p:bldP spid="34" grpId="0" animBg="1"/>
      <p:bldP spid="35" grpId="0" animBg="1"/>
      <p:bldP spid="36" grpId="0" animBg="1"/>
      <p:bldP spid="37" grpId="0" animBg="1"/>
      <p:bldP spid="38" grpId="0" animBg="1"/>
      <p:bldP spid="40" grpId="0" animBg="1"/>
      <p:bldP spid="41" grpId="0"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15446E-C8BF-FF4C-9FCA-27E6D46F8CF0}"/>
              </a:ext>
            </a:extLst>
          </p:cNvPr>
          <p:cNvSpPr>
            <a:spLocks noGrp="1"/>
          </p:cNvSpPr>
          <p:nvPr>
            <p:ph type="title"/>
          </p:nvPr>
        </p:nvSpPr>
        <p:spPr>
          <a:xfrm>
            <a:off x="145324" y="837"/>
            <a:ext cx="10364632" cy="734026"/>
          </a:xfrm>
        </p:spPr>
        <p:txBody>
          <a:bodyPr>
            <a:noAutofit/>
          </a:bodyPr>
          <a:lstStyle/>
          <a:p>
            <a:r>
              <a:rPr lang="es-GB" sz="2000" b="1" dirty="0">
                <a:solidFill>
                  <a:srgbClr val="002060"/>
                </a:solidFill>
              </a:rPr>
              <a:t>Hoy hay un festival de cine en español en el colegio. En cada clase hay una película diferente ¿En qué clase puedes ver cada película?</a:t>
            </a:r>
          </a:p>
        </p:txBody>
      </p:sp>
      <p:sp>
        <p:nvSpPr>
          <p:cNvPr id="4" name="Rounded Rectangle 11">
            <a:extLst>
              <a:ext uri="{FF2B5EF4-FFF2-40B4-BE49-F238E27FC236}">
                <a16:creationId xmlns:a16="http://schemas.microsoft.com/office/drawing/2014/main" id="{88E5C5A1-2B05-7A40-8A90-E4B9BD7D2CD0}"/>
              </a:ext>
            </a:extLst>
          </p:cNvPr>
          <p:cNvSpPr/>
          <p:nvPr/>
        </p:nvSpPr>
        <p:spPr>
          <a:xfrm>
            <a:off x="10509956" y="258166"/>
            <a:ext cx="14181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Imagen 7">
            <a:extLst>
              <a:ext uri="{FF2B5EF4-FFF2-40B4-BE49-F238E27FC236}">
                <a16:creationId xmlns:a16="http://schemas.microsoft.com/office/drawing/2014/main" id="{BA7AEC69-0A26-BB41-A130-FDC9DB7B64EE}"/>
              </a:ext>
            </a:extLst>
          </p:cNvPr>
          <p:cNvPicPr>
            <a:picLocks noChangeAspect="1"/>
          </p:cNvPicPr>
          <p:nvPr/>
        </p:nvPicPr>
        <p:blipFill>
          <a:blip r:embed="rId5"/>
          <a:stretch>
            <a:fillRect/>
          </a:stretch>
        </p:blipFill>
        <p:spPr>
          <a:xfrm>
            <a:off x="2594057" y="1103203"/>
            <a:ext cx="1713974" cy="2504183"/>
          </a:xfrm>
          <a:prstGeom prst="rect">
            <a:avLst/>
          </a:prstGeom>
        </p:spPr>
      </p:pic>
      <p:pic>
        <p:nvPicPr>
          <p:cNvPr id="2056" name="Picture 8">
            <a:extLst>
              <a:ext uri="{FF2B5EF4-FFF2-40B4-BE49-F238E27FC236}">
                <a16:creationId xmlns:a16="http://schemas.microsoft.com/office/drawing/2014/main" id="{0EDD79F3-DC9E-C14F-9D2C-5B44B94A9B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6186" y="1072972"/>
            <a:ext cx="2015077" cy="25646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5A9B69C-A7F4-BB49-8609-54A97CAE2B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9463" y="1072972"/>
            <a:ext cx="1814217" cy="25646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2FC67D53-EB56-454E-ADFF-E2373431F7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1580" y="3870813"/>
            <a:ext cx="1849683" cy="246624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3260834F-8E5D-264F-9DB0-5C87C937DA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047" y="1125376"/>
            <a:ext cx="1723453" cy="245983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BA699ED4-CCA9-5540-B16C-1191F25FF0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073" y="3850181"/>
            <a:ext cx="1729316" cy="250750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AA27BE09-1665-5243-8437-BF0F21658A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0328" y="3868710"/>
            <a:ext cx="1729316" cy="247045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Pájaros de verano (2018) - Filmaffinity">
            <a:extLst>
              <a:ext uri="{FF2B5EF4-FFF2-40B4-BE49-F238E27FC236}">
                <a16:creationId xmlns:a16="http://schemas.microsoft.com/office/drawing/2014/main" id="{684B6C64-53F6-EA4D-A85F-F4AC25A6E2B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23736" y="1072972"/>
            <a:ext cx="1736118" cy="250418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Transoceánicas (2020) - Filmaffinity">
            <a:extLst>
              <a:ext uri="{FF2B5EF4-FFF2-40B4-BE49-F238E27FC236}">
                <a16:creationId xmlns:a16="http://schemas.microsoft.com/office/drawing/2014/main" id="{FC973042-B8A6-7C48-B516-4843DCE543E2}"/>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1631"/>
          <a:stretch/>
        </p:blipFill>
        <p:spPr bwMode="auto">
          <a:xfrm>
            <a:off x="10098843" y="3856539"/>
            <a:ext cx="1801726" cy="2480518"/>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Déficit (2008) - Filmaffinity">
            <a:extLst>
              <a:ext uri="{FF2B5EF4-FFF2-40B4-BE49-F238E27FC236}">
                <a16:creationId xmlns:a16="http://schemas.microsoft.com/office/drawing/2014/main" id="{ADF69EE3-939F-C741-A175-1A4276E7DE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74731" y="3793587"/>
            <a:ext cx="1701135" cy="2560236"/>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2DB5D7EB-BDF0-7443-B847-BE4C15620F3B}"/>
              </a:ext>
            </a:extLst>
          </p:cNvPr>
          <p:cNvSpPr txBox="1"/>
          <p:nvPr/>
        </p:nvSpPr>
        <p:spPr>
          <a:xfrm>
            <a:off x="205184" y="3140428"/>
            <a:ext cx="412292" cy="461665"/>
          </a:xfrm>
          <a:prstGeom prst="rect">
            <a:avLst/>
          </a:prstGeom>
          <a:solidFill>
            <a:schemeClr val="accent4">
              <a:lumMod val="20000"/>
              <a:lumOff val="80000"/>
            </a:schemeClr>
          </a:solidFill>
        </p:spPr>
        <p:txBody>
          <a:bodyPr wrap="none" rtlCol="0">
            <a:spAutoFit/>
          </a:bodyPr>
          <a:lstStyle/>
          <a:p>
            <a:pPr algn="l"/>
            <a:r>
              <a:rPr lang="es-GB" sz="2400" dirty="0">
                <a:solidFill>
                  <a:srgbClr val="002060"/>
                </a:solidFill>
              </a:rPr>
              <a:t>A</a:t>
            </a:r>
          </a:p>
        </p:txBody>
      </p:sp>
      <p:sp>
        <p:nvSpPr>
          <p:cNvPr id="29" name="CuadroTexto 28">
            <a:extLst>
              <a:ext uri="{FF2B5EF4-FFF2-40B4-BE49-F238E27FC236}">
                <a16:creationId xmlns:a16="http://schemas.microsoft.com/office/drawing/2014/main" id="{5A584626-30E0-104D-8C20-40271C319E25}"/>
              </a:ext>
            </a:extLst>
          </p:cNvPr>
          <p:cNvSpPr txBox="1"/>
          <p:nvPr/>
        </p:nvSpPr>
        <p:spPr>
          <a:xfrm>
            <a:off x="2603121" y="3140428"/>
            <a:ext cx="360996" cy="461665"/>
          </a:xfrm>
          <a:prstGeom prst="rect">
            <a:avLst/>
          </a:prstGeom>
          <a:solidFill>
            <a:schemeClr val="accent4">
              <a:lumMod val="20000"/>
              <a:lumOff val="80000"/>
            </a:schemeClr>
          </a:solidFill>
        </p:spPr>
        <p:txBody>
          <a:bodyPr wrap="none" rtlCol="0">
            <a:spAutoFit/>
          </a:bodyPr>
          <a:lstStyle/>
          <a:p>
            <a:pPr algn="l"/>
            <a:r>
              <a:rPr lang="es-GB" sz="2400" dirty="0">
                <a:solidFill>
                  <a:srgbClr val="002060"/>
                </a:solidFill>
              </a:rPr>
              <a:t>B</a:t>
            </a:r>
          </a:p>
        </p:txBody>
      </p:sp>
      <p:sp>
        <p:nvSpPr>
          <p:cNvPr id="30" name="CuadroTexto 29">
            <a:extLst>
              <a:ext uri="{FF2B5EF4-FFF2-40B4-BE49-F238E27FC236}">
                <a16:creationId xmlns:a16="http://schemas.microsoft.com/office/drawing/2014/main" id="{A705A749-7295-DC44-B37C-58593600BD0F}"/>
              </a:ext>
            </a:extLst>
          </p:cNvPr>
          <p:cNvSpPr txBox="1"/>
          <p:nvPr/>
        </p:nvSpPr>
        <p:spPr>
          <a:xfrm>
            <a:off x="5021474" y="3110198"/>
            <a:ext cx="434734" cy="461665"/>
          </a:xfrm>
          <a:prstGeom prst="rect">
            <a:avLst/>
          </a:prstGeom>
          <a:solidFill>
            <a:schemeClr val="accent4">
              <a:lumMod val="20000"/>
              <a:lumOff val="80000"/>
            </a:schemeClr>
          </a:solidFill>
        </p:spPr>
        <p:txBody>
          <a:bodyPr wrap="none" rtlCol="0">
            <a:spAutoFit/>
          </a:bodyPr>
          <a:lstStyle/>
          <a:p>
            <a:pPr algn="l"/>
            <a:r>
              <a:rPr lang="es-GB" sz="2400" dirty="0">
                <a:solidFill>
                  <a:srgbClr val="002060"/>
                </a:solidFill>
              </a:rPr>
              <a:t>C</a:t>
            </a:r>
          </a:p>
        </p:txBody>
      </p:sp>
      <p:sp>
        <p:nvSpPr>
          <p:cNvPr id="31" name="CuadroTexto 30">
            <a:extLst>
              <a:ext uri="{FF2B5EF4-FFF2-40B4-BE49-F238E27FC236}">
                <a16:creationId xmlns:a16="http://schemas.microsoft.com/office/drawing/2014/main" id="{46BCA481-2013-3D4B-B4B1-97B10962EAFF}"/>
              </a:ext>
            </a:extLst>
          </p:cNvPr>
          <p:cNvSpPr txBox="1"/>
          <p:nvPr/>
        </p:nvSpPr>
        <p:spPr>
          <a:xfrm>
            <a:off x="7386186" y="3199031"/>
            <a:ext cx="349776" cy="461665"/>
          </a:xfrm>
          <a:prstGeom prst="rect">
            <a:avLst/>
          </a:prstGeom>
          <a:solidFill>
            <a:schemeClr val="accent4">
              <a:lumMod val="20000"/>
              <a:lumOff val="80000"/>
            </a:schemeClr>
          </a:solidFill>
        </p:spPr>
        <p:txBody>
          <a:bodyPr wrap="none" rtlCol="0">
            <a:spAutoFit/>
          </a:bodyPr>
          <a:lstStyle/>
          <a:p>
            <a:pPr algn="l"/>
            <a:r>
              <a:rPr lang="es-GB" sz="2400" dirty="0">
                <a:solidFill>
                  <a:srgbClr val="002060"/>
                </a:solidFill>
              </a:rPr>
              <a:t>E</a:t>
            </a:r>
          </a:p>
        </p:txBody>
      </p:sp>
      <p:sp>
        <p:nvSpPr>
          <p:cNvPr id="32" name="CuadroTexto 31">
            <a:extLst>
              <a:ext uri="{FF2B5EF4-FFF2-40B4-BE49-F238E27FC236}">
                <a16:creationId xmlns:a16="http://schemas.microsoft.com/office/drawing/2014/main" id="{033420EF-36D9-1744-A338-572BE8956EB4}"/>
              </a:ext>
            </a:extLst>
          </p:cNvPr>
          <p:cNvSpPr txBox="1"/>
          <p:nvPr/>
        </p:nvSpPr>
        <p:spPr>
          <a:xfrm>
            <a:off x="10030382" y="3179074"/>
            <a:ext cx="333746" cy="461665"/>
          </a:xfrm>
          <a:prstGeom prst="rect">
            <a:avLst/>
          </a:prstGeom>
          <a:solidFill>
            <a:schemeClr val="accent4">
              <a:lumMod val="20000"/>
              <a:lumOff val="80000"/>
            </a:schemeClr>
          </a:solidFill>
        </p:spPr>
        <p:txBody>
          <a:bodyPr wrap="none" rtlCol="0">
            <a:spAutoFit/>
          </a:bodyPr>
          <a:lstStyle/>
          <a:p>
            <a:pPr algn="l"/>
            <a:r>
              <a:rPr lang="es-GB" sz="2400" dirty="0">
                <a:solidFill>
                  <a:srgbClr val="002060"/>
                </a:solidFill>
              </a:rPr>
              <a:t>F</a:t>
            </a:r>
          </a:p>
        </p:txBody>
      </p:sp>
      <p:sp>
        <p:nvSpPr>
          <p:cNvPr id="33" name="CuadroTexto 32">
            <a:extLst>
              <a:ext uri="{FF2B5EF4-FFF2-40B4-BE49-F238E27FC236}">
                <a16:creationId xmlns:a16="http://schemas.microsoft.com/office/drawing/2014/main" id="{4ED0EE91-A256-C34F-BF0B-76C8B1CA60A4}"/>
              </a:ext>
            </a:extLst>
          </p:cNvPr>
          <p:cNvSpPr txBox="1"/>
          <p:nvPr/>
        </p:nvSpPr>
        <p:spPr>
          <a:xfrm>
            <a:off x="242073" y="5904986"/>
            <a:ext cx="452368" cy="461665"/>
          </a:xfrm>
          <a:prstGeom prst="rect">
            <a:avLst/>
          </a:prstGeom>
          <a:solidFill>
            <a:schemeClr val="accent4">
              <a:lumMod val="20000"/>
              <a:lumOff val="80000"/>
            </a:schemeClr>
          </a:solidFill>
        </p:spPr>
        <p:txBody>
          <a:bodyPr wrap="none" rtlCol="0">
            <a:spAutoFit/>
          </a:bodyPr>
          <a:lstStyle/>
          <a:p>
            <a:pPr algn="l"/>
            <a:r>
              <a:rPr lang="es-GB" sz="2400" dirty="0">
                <a:solidFill>
                  <a:srgbClr val="002060"/>
                </a:solidFill>
              </a:rPr>
              <a:t>G</a:t>
            </a:r>
          </a:p>
        </p:txBody>
      </p:sp>
      <p:sp>
        <p:nvSpPr>
          <p:cNvPr id="34" name="CuadroTexto 33">
            <a:extLst>
              <a:ext uri="{FF2B5EF4-FFF2-40B4-BE49-F238E27FC236}">
                <a16:creationId xmlns:a16="http://schemas.microsoft.com/office/drawing/2014/main" id="{E6848FAA-5C49-904E-A8F3-DC4B0B0746D1}"/>
              </a:ext>
            </a:extLst>
          </p:cNvPr>
          <p:cNvSpPr txBox="1"/>
          <p:nvPr/>
        </p:nvSpPr>
        <p:spPr>
          <a:xfrm>
            <a:off x="2652421" y="5904986"/>
            <a:ext cx="394660" cy="461665"/>
          </a:xfrm>
          <a:prstGeom prst="rect">
            <a:avLst/>
          </a:prstGeom>
          <a:solidFill>
            <a:schemeClr val="accent4">
              <a:lumMod val="20000"/>
              <a:lumOff val="80000"/>
            </a:schemeClr>
          </a:solidFill>
        </p:spPr>
        <p:txBody>
          <a:bodyPr wrap="none" rtlCol="0">
            <a:spAutoFit/>
          </a:bodyPr>
          <a:lstStyle/>
          <a:p>
            <a:pPr algn="l"/>
            <a:r>
              <a:rPr lang="es-GB" sz="2400" dirty="0">
                <a:solidFill>
                  <a:srgbClr val="002060"/>
                </a:solidFill>
              </a:rPr>
              <a:t>H</a:t>
            </a:r>
          </a:p>
        </p:txBody>
      </p:sp>
      <p:sp>
        <p:nvSpPr>
          <p:cNvPr id="35" name="CuadroTexto 34">
            <a:extLst>
              <a:ext uri="{FF2B5EF4-FFF2-40B4-BE49-F238E27FC236}">
                <a16:creationId xmlns:a16="http://schemas.microsoft.com/office/drawing/2014/main" id="{E78D6555-D1A5-8E4F-A458-E28DF3A64622}"/>
              </a:ext>
            </a:extLst>
          </p:cNvPr>
          <p:cNvSpPr txBox="1"/>
          <p:nvPr/>
        </p:nvSpPr>
        <p:spPr>
          <a:xfrm>
            <a:off x="5162622" y="5817440"/>
            <a:ext cx="253596" cy="461665"/>
          </a:xfrm>
          <a:prstGeom prst="rect">
            <a:avLst/>
          </a:prstGeom>
          <a:solidFill>
            <a:schemeClr val="accent4">
              <a:lumMod val="20000"/>
              <a:lumOff val="80000"/>
            </a:schemeClr>
          </a:solidFill>
        </p:spPr>
        <p:txBody>
          <a:bodyPr wrap="none" rtlCol="0">
            <a:spAutoFit/>
          </a:bodyPr>
          <a:lstStyle/>
          <a:p>
            <a:pPr algn="l"/>
            <a:r>
              <a:rPr lang="es-GB" sz="2400" dirty="0">
                <a:solidFill>
                  <a:srgbClr val="002060"/>
                </a:solidFill>
              </a:rPr>
              <a:t>I</a:t>
            </a:r>
          </a:p>
        </p:txBody>
      </p:sp>
      <p:sp>
        <p:nvSpPr>
          <p:cNvPr id="36" name="CuadroTexto 35">
            <a:extLst>
              <a:ext uri="{FF2B5EF4-FFF2-40B4-BE49-F238E27FC236}">
                <a16:creationId xmlns:a16="http://schemas.microsoft.com/office/drawing/2014/main" id="{5ADDA74A-5B40-8046-A862-9DC0B11949CB}"/>
              </a:ext>
            </a:extLst>
          </p:cNvPr>
          <p:cNvSpPr txBox="1"/>
          <p:nvPr/>
        </p:nvSpPr>
        <p:spPr>
          <a:xfrm>
            <a:off x="7551579" y="5875392"/>
            <a:ext cx="333746" cy="461665"/>
          </a:xfrm>
          <a:prstGeom prst="rect">
            <a:avLst/>
          </a:prstGeom>
          <a:solidFill>
            <a:schemeClr val="accent4">
              <a:lumMod val="20000"/>
              <a:lumOff val="80000"/>
            </a:schemeClr>
          </a:solidFill>
        </p:spPr>
        <p:txBody>
          <a:bodyPr wrap="none" rtlCol="0">
            <a:spAutoFit/>
          </a:bodyPr>
          <a:lstStyle/>
          <a:p>
            <a:pPr algn="l"/>
            <a:r>
              <a:rPr lang="es-GB" sz="2400" dirty="0">
                <a:solidFill>
                  <a:srgbClr val="002060"/>
                </a:solidFill>
              </a:rPr>
              <a:t>J</a:t>
            </a:r>
          </a:p>
        </p:txBody>
      </p:sp>
      <p:sp>
        <p:nvSpPr>
          <p:cNvPr id="37" name="CuadroTexto 36">
            <a:extLst>
              <a:ext uri="{FF2B5EF4-FFF2-40B4-BE49-F238E27FC236}">
                <a16:creationId xmlns:a16="http://schemas.microsoft.com/office/drawing/2014/main" id="{BAE38918-0968-0248-8896-2EA6C5D82000}"/>
              </a:ext>
            </a:extLst>
          </p:cNvPr>
          <p:cNvSpPr txBox="1"/>
          <p:nvPr/>
        </p:nvSpPr>
        <p:spPr>
          <a:xfrm>
            <a:off x="10098843" y="5875391"/>
            <a:ext cx="365806" cy="461665"/>
          </a:xfrm>
          <a:prstGeom prst="rect">
            <a:avLst/>
          </a:prstGeom>
          <a:solidFill>
            <a:schemeClr val="accent4">
              <a:lumMod val="20000"/>
              <a:lumOff val="80000"/>
            </a:schemeClr>
          </a:solidFill>
        </p:spPr>
        <p:txBody>
          <a:bodyPr wrap="none" rtlCol="0">
            <a:spAutoFit/>
          </a:bodyPr>
          <a:lstStyle/>
          <a:p>
            <a:pPr algn="l"/>
            <a:r>
              <a:rPr lang="es-GB" sz="2400" dirty="0">
                <a:solidFill>
                  <a:srgbClr val="002060"/>
                </a:solidFill>
              </a:rPr>
              <a:t>K</a:t>
            </a:r>
          </a:p>
        </p:txBody>
      </p:sp>
      <p:sp>
        <p:nvSpPr>
          <p:cNvPr id="5" name="TextBox 4"/>
          <p:cNvSpPr txBox="1"/>
          <p:nvPr/>
        </p:nvSpPr>
        <p:spPr>
          <a:xfrm>
            <a:off x="7142659" y="3857573"/>
            <a:ext cx="2490678" cy="400110"/>
          </a:xfrm>
          <a:prstGeom prst="rect">
            <a:avLst/>
          </a:prstGeom>
          <a:solidFill>
            <a:schemeClr val="accent1">
              <a:lumMod val="20000"/>
              <a:lumOff val="80000"/>
            </a:schemeClr>
          </a:solidFill>
        </p:spPr>
        <p:txBody>
          <a:bodyPr wrap="square" rtlCol="0">
            <a:spAutoFit/>
          </a:bodyPr>
          <a:lstStyle/>
          <a:p>
            <a:pPr algn="l"/>
            <a:r>
              <a:rPr lang="en-GB" sz="2000">
                <a:solidFill>
                  <a:schemeClr val="accent5">
                    <a:lumMod val="50000"/>
                  </a:schemeClr>
                </a:solidFill>
              </a:rPr>
              <a:t>[Historias Mínimas]</a:t>
            </a:r>
            <a:endParaRPr lang="en-GB" sz="2000" dirty="0">
              <a:solidFill>
                <a:schemeClr val="accent5">
                  <a:lumMod val="50000"/>
                </a:schemeClr>
              </a:solidFill>
            </a:endParaRPr>
          </a:p>
        </p:txBody>
      </p:sp>
      <p:sp>
        <p:nvSpPr>
          <p:cNvPr id="38" name="TextBox 37"/>
          <p:cNvSpPr txBox="1"/>
          <p:nvPr/>
        </p:nvSpPr>
        <p:spPr>
          <a:xfrm>
            <a:off x="4547461" y="1076106"/>
            <a:ext cx="2688667" cy="400110"/>
          </a:xfrm>
          <a:prstGeom prst="rect">
            <a:avLst/>
          </a:prstGeom>
          <a:solidFill>
            <a:schemeClr val="accent1">
              <a:lumMod val="20000"/>
              <a:lumOff val="80000"/>
            </a:schemeClr>
          </a:solidFill>
        </p:spPr>
        <p:txBody>
          <a:bodyPr wrap="square" rtlCol="0">
            <a:spAutoFit/>
          </a:bodyPr>
          <a:lstStyle/>
          <a:p>
            <a:pPr algn="l"/>
            <a:r>
              <a:rPr lang="en-GB" sz="2000">
                <a:solidFill>
                  <a:schemeClr val="accent5">
                    <a:lumMod val="50000"/>
                  </a:schemeClr>
                </a:solidFill>
              </a:rPr>
              <a:t>[Pájaros de Verano]</a:t>
            </a:r>
            <a:endParaRPr lang="en-GB" sz="2000" dirty="0">
              <a:solidFill>
                <a:schemeClr val="accent5">
                  <a:lumMod val="50000"/>
                </a:schemeClr>
              </a:solidFill>
            </a:endParaRPr>
          </a:p>
        </p:txBody>
      </p:sp>
      <p:sp>
        <p:nvSpPr>
          <p:cNvPr id="39" name="TextBox 38"/>
          <p:cNvSpPr txBox="1"/>
          <p:nvPr/>
        </p:nvSpPr>
        <p:spPr>
          <a:xfrm>
            <a:off x="9766254" y="3857573"/>
            <a:ext cx="2331962" cy="400110"/>
          </a:xfrm>
          <a:prstGeom prst="rect">
            <a:avLst/>
          </a:prstGeom>
          <a:solidFill>
            <a:schemeClr val="accent1">
              <a:lumMod val="20000"/>
              <a:lumOff val="80000"/>
            </a:schemeClr>
          </a:solidFill>
        </p:spPr>
        <p:txBody>
          <a:bodyPr wrap="square" rtlCol="0">
            <a:spAutoFit/>
          </a:bodyPr>
          <a:lstStyle/>
          <a:p>
            <a:pPr algn="l"/>
            <a:r>
              <a:rPr lang="en-GB" sz="2000">
                <a:solidFill>
                  <a:schemeClr val="accent5">
                    <a:lumMod val="50000"/>
                  </a:schemeClr>
                </a:solidFill>
              </a:rPr>
              <a:t>[Transoceánicas]</a:t>
            </a:r>
            <a:endParaRPr lang="en-GB" sz="2000" dirty="0">
              <a:solidFill>
                <a:schemeClr val="accent5">
                  <a:lumMod val="50000"/>
                </a:schemeClr>
              </a:solidFill>
            </a:endParaRPr>
          </a:p>
        </p:txBody>
      </p:sp>
      <p:sp>
        <p:nvSpPr>
          <p:cNvPr id="40" name="TextBox 39"/>
          <p:cNvSpPr txBox="1"/>
          <p:nvPr/>
        </p:nvSpPr>
        <p:spPr>
          <a:xfrm>
            <a:off x="5448052" y="3794912"/>
            <a:ext cx="1276884" cy="400110"/>
          </a:xfrm>
          <a:prstGeom prst="rect">
            <a:avLst/>
          </a:prstGeom>
          <a:solidFill>
            <a:schemeClr val="accent1">
              <a:lumMod val="20000"/>
              <a:lumOff val="80000"/>
            </a:schemeClr>
          </a:solidFill>
        </p:spPr>
        <p:txBody>
          <a:bodyPr wrap="square" rtlCol="0">
            <a:spAutoFit/>
          </a:bodyPr>
          <a:lstStyle/>
          <a:p>
            <a:pPr algn="l"/>
            <a:r>
              <a:rPr lang="en-GB" sz="2000">
                <a:solidFill>
                  <a:schemeClr val="accent5">
                    <a:lumMod val="50000"/>
                  </a:schemeClr>
                </a:solidFill>
              </a:rPr>
              <a:t>[Déficit]</a:t>
            </a:r>
            <a:endParaRPr lang="en-GB" sz="2000" dirty="0">
              <a:solidFill>
                <a:schemeClr val="accent5">
                  <a:lumMod val="50000"/>
                </a:schemeClr>
              </a:solidFill>
            </a:endParaRPr>
          </a:p>
        </p:txBody>
      </p:sp>
      <p:sp>
        <p:nvSpPr>
          <p:cNvPr id="41" name="TextBox 40"/>
          <p:cNvSpPr txBox="1"/>
          <p:nvPr/>
        </p:nvSpPr>
        <p:spPr>
          <a:xfrm>
            <a:off x="2719082" y="3829212"/>
            <a:ext cx="1651808" cy="400110"/>
          </a:xfrm>
          <a:prstGeom prst="rect">
            <a:avLst/>
          </a:prstGeom>
          <a:solidFill>
            <a:schemeClr val="accent1">
              <a:lumMod val="20000"/>
              <a:lumOff val="80000"/>
            </a:schemeClr>
          </a:solidFill>
        </p:spPr>
        <p:txBody>
          <a:bodyPr wrap="square" rtlCol="0">
            <a:spAutoFit/>
          </a:bodyPr>
          <a:lstStyle/>
          <a:p>
            <a:pPr algn="l"/>
            <a:r>
              <a:rPr lang="en-GB" sz="2000">
                <a:solidFill>
                  <a:schemeClr val="accent5">
                    <a:lumMod val="50000"/>
                  </a:schemeClr>
                </a:solidFill>
              </a:rPr>
              <a:t>[El Método]</a:t>
            </a:r>
            <a:endParaRPr lang="en-GB" sz="2000" dirty="0">
              <a:solidFill>
                <a:schemeClr val="accent5">
                  <a:lumMod val="50000"/>
                </a:schemeClr>
              </a:solidFill>
            </a:endParaRPr>
          </a:p>
        </p:txBody>
      </p:sp>
      <p:sp>
        <p:nvSpPr>
          <p:cNvPr id="42" name="TextBox 41"/>
          <p:cNvSpPr txBox="1"/>
          <p:nvPr/>
        </p:nvSpPr>
        <p:spPr>
          <a:xfrm>
            <a:off x="52736" y="1108496"/>
            <a:ext cx="2176331" cy="400110"/>
          </a:xfrm>
          <a:prstGeom prst="rect">
            <a:avLst/>
          </a:prstGeom>
          <a:solidFill>
            <a:schemeClr val="accent1">
              <a:lumMod val="20000"/>
              <a:lumOff val="80000"/>
            </a:schemeClr>
          </a:solidFill>
        </p:spPr>
        <p:txBody>
          <a:bodyPr wrap="square" rtlCol="0">
            <a:spAutoFit/>
          </a:bodyPr>
          <a:lstStyle/>
          <a:p>
            <a:pPr algn="l"/>
            <a:r>
              <a:rPr lang="en-GB" sz="2000">
                <a:solidFill>
                  <a:schemeClr val="accent5">
                    <a:lumMod val="50000"/>
                  </a:schemeClr>
                </a:solidFill>
              </a:rPr>
              <a:t>[La Isla Mínima]</a:t>
            </a:r>
            <a:endParaRPr lang="en-GB" sz="2000" dirty="0">
              <a:solidFill>
                <a:schemeClr val="accent5">
                  <a:lumMod val="50000"/>
                </a:schemeClr>
              </a:solidFill>
            </a:endParaRPr>
          </a:p>
        </p:txBody>
      </p:sp>
      <p:sp>
        <p:nvSpPr>
          <p:cNvPr id="43" name="TextBox 42"/>
          <p:cNvSpPr txBox="1"/>
          <p:nvPr/>
        </p:nvSpPr>
        <p:spPr>
          <a:xfrm>
            <a:off x="2797161" y="1096915"/>
            <a:ext cx="1381257" cy="400110"/>
          </a:xfrm>
          <a:prstGeom prst="rect">
            <a:avLst/>
          </a:prstGeom>
          <a:solidFill>
            <a:schemeClr val="accent1">
              <a:lumMod val="20000"/>
              <a:lumOff val="80000"/>
            </a:schemeClr>
          </a:solidFill>
        </p:spPr>
        <p:txBody>
          <a:bodyPr wrap="square" rtlCol="0">
            <a:spAutoFit/>
          </a:bodyPr>
          <a:lstStyle/>
          <a:p>
            <a:pPr algn="l"/>
            <a:r>
              <a:rPr lang="en-GB" sz="2000">
                <a:solidFill>
                  <a:schemeClr val="accent5">
                    <a:lumMod val="50000"/>
                  </a:schemeClr>
                </a:solidFill>
              </a:rPr>
              <a:t>[Plácido]</a:t>
            </a:r>
            <a:endParaRPr lang="en-GB" sz="2000" dirty="0">
              <a:solidFill>
                <a:schemeClr val="accent5">
                  <a:lumMod val="50000"/>
                </a:schemeClr>
              </a:solidFill>
            </a:endParaRPr>
          </a:p>
        </p:txBody>
      </p:sp>
      <p:sp>
        <p:nvSpPr>
          <p:cNvPr id="44" name="TextBox 43"/>
          <p:cNvSpPr txBox="1"/>
          <p:nvPr/>
        </p:nvSpPr>
        <p:spPr>
          <a:xfrm>
            <a:off x="7374733" y="1058275"/>
            <a:ext cx="2026530" cy="400110"/>
          </a:xfrm>
          <a:prstGeom prst="rect">
            <a:avLst/>
          </a:prstGeom>
          <a:solidFill>
            <a:schemeClr val="accent1">
              <a:lumMod val="20000"/>
              <a:lumOff val="80000"/>
            </a:schemeClr>
          </a:solidFill>
        </p:spPr>
        <p:txBody>
          <a:bodyPr wrap="square" rtlCol="0">
            <a:spAutoFit/>
          </a:bodyPr>
          <a:lstStyle/>
          <a:p>
            <a:pPr algn="l"/>
            <a:r>
              <a:rPr lang="en-GB" sz="2000">
                <a:solidFill>
                  <a:schemeClr val="accent5">
                    <a:lumMod val="50000"/>
                  </a:schemeClr>
                </a:solidFill>
              </a:rPr>
              <a:t>[La Ciénaga]</a:t>
            </a:r>
            <a:endParaRPr lang="en-GB" sz="2000" dirty="0">
              <a:solidFill>
                <a:schemeClr val="accent5">
                  <a:lumMod val="50000"/>
                </a:schemeClr>
              </a:solidFill>
            </a:endParaRPr>
          </a:p>
        </p:txBody>
      </p:sp>
      <p:sp>
        <p:nvSpPr>
          <p:cNvPr id="45" name="TextBox 44"/>
          <p:cNvSpPr txBox="1"/>
          <p:nvPr/>
        </p:nvSpPr>
        <p:spPr>
          <a:xfrm>
            <a:off x="9766254" y="1056978"/>
            <a:ext cx="2252022" cy="400110"/>
          </a:xfrm>
          <a:prstGeom prst="rect">
            <a:avLst/>
          </a:prstGeom>
          <a:solidFill>
            <a:schemeClr val="accent1">
              <a:lumMod val="20000"/>
              <a:lumOff val="80000"/>
            </a:schemeClr>
          </a:solidFill>
        </p:spPr>
        <p:txBody>
          <a:bodyPr wrap="square" rtlCol="0">
            <a:spAutoFit/>
          </a:bodyPr>
          <a:lstStyle/>
          <a:p>
            <a:pPr algn="l"/>
            <a:r>
              <a:rPr lang="en-GB" sz="2000">
                <a:solidFill>
                  <a:schemeClr val="accent5">
                    <a:lumMod val="50000"/>
                  </a:schemeClr>
                </a:solidFill>
              </a:rPr>
              <a:t>[Cronocrímenes]</a:t>
            </a:r>
            <a:endParaRPr lang="en-GB" sz="2000" dirty="0">
              <a:solidFill>
                <a:schemeClr val="accent5">
                  <a:lumMod val="50000"/>
                </a:schemeClr>
              </a:solidFill>
            </a:endParaRPr>
          </a:p>
        </p:txBody>
      </p:sp>
      <p:sp>
        <p:nvSpPr>
          <p:cNvPr id="46" name="TextBox 45"/>
          <p:cNvSpPr txBox="1"/>
          <p:nvPr/>
        </p:nvSpPr>
        <p:spPr>
          <a:xfrm>
            <a:off x="178230" y="3797984"/>
            <a:ext cx="1857001" cy="707886"/>
          </a:xfrm>
          <a:prstGeom prst="rect">
            <a:avLst/>
          </a:prstGeom>
          <a:solidFill>
            <a:schemeClr val="accent1">
              <a:lumMod val="20000"/>
              <a:lumOff val="80000"/>
            </a:schemeClr>
          </a:solidFill>
        </p:spPr>
        <p:txBody>
          <a:bodyPr wrap="square" rtlCol="0">
            <a:spAutoFit/>
          </a:bodyPr>
          <a:lstStyle/>
          <a:p>
            <a:pPr algn="l"/>
            <a:r>
              <a:rPr lang="en-GB" sz="2000">
                <a:solidFill>
                  <a:schemeClr val="accent5">
                    <a:lumMod val="50000"/>
                  </a:schemeClr>
                </a:solidFill>
              </a:rPr>
              <a:t>[El Espíritu de la Colmena]</a:t>
            </a:r>
            <a:endParaRPr lang="en-GB" sz="2000" dirty="0">
              <a:solidFill>
                <a:schemeClr val="accent5">
                  <a:lumMod val="50000"/>
                </a:schemeClr>
              </a:solidFill>
            </a:endParaRPr>
          </a:p>
        </p:txBody>
      </p:sp>
      <p:sp>
        <p:nvSpPr>
          <p:cNvPr id="6" name="TextBox 5"/>
          <p:cNvSpPr txBox="1"/>
          <p:nvPr/>
        </p:nvSpPr>
        <p:spPr>
          <a:xfrm>
            <a:off x="3755870" y="5706575"/>
            <a:ext cx="661087" cy="584775"/>
          </a:xfrm>
          <a:prstGeom prst="rect">
            <a:avLst/>
          </a:prstGeom>
          <a:solidFill>
            <a:schemeClr val="accent6">
              <a:lumMod val="20000"/>
              <a:lumOff val="80000"/>
            </a:schemeClr>
          </a:solidFill>
        </p:spPr>
        <p:txBody>
          <a:bodyPr wrap="square" rtlCol="0">
            <a:spAutoFit/>
          </a:bodyPr>
          <a:lstStyle/>
          <a:p>
            <a:pPr algn="l"/>
            <a:r>
              <a:rPr lang="en-GB" sz="3200" b="1">
                <a:solidFill>
                  <a:schemeClr val="accent5">
                    <a:lumMod val="50000"/>
                  </a:schemeClr>
                </a:solidFill>
              </a:rPr>
              <a:t>22</a:t>
            </a:r>
            <a:endParaRPr lang="en-GB" sz="3200" b="1" dirty="0">
              <a:solidFill>
                <a:schemeClr val="accent5">
                  <a:lumMod val="50000"/>
                </a:schemeClr>
              </a:solidFill>
            </a:endParaRPr>
          </a:p>
        </p:txBody>
      </p:sp>
      <p:sp>
        <p:nvSpPr>
          <p:cNvPr id="48" name="TextBox 47"/>
          <p:cNvSpPr txBox="1"/>
          <p:nvPr/>
        </p:nvSpPr>
        <p:spPr>
          <a:xfrm>
            <a:off x="1272648" y="3017318"/>
            <a:ext cx="661087" cy="584775"/>
          </a:xfrm>
          <a:prstGeom prst="rect">
            <a:avLst/>
          </a:prstGeom>
          <a:solidFill>
            <a:schemeClr val="accent6">
              <a:lumMod val="20000"/>
              <a:lumOff val="80000"/>
            </a:schemeClr>
          </a:solidFill>
        </p:spPr>
        <p:txBody>
          <a:bodyPr wrap="square" rtlCol="0">
            <a:spAutoFit/>
          </a:bodyPr>
          <a:lstStyle/>
          <a:p>
            <a:pPr algn="l"/>
            <a:r>
              <a:rPr lang="en-GB" sz="3200" b="1">
                <a:solidFill>
                  <a:schemeClr val="accent5">
                    <a:lumMod val="50000"/>
                  </a:schemeClr>
                </a:solidFill>
              </a:rPr>
              <a:t>26</a:t>
            </a:r>
            <a:endParaRPr lang="en-GB" sz="3200" b="1" dirty="0">
              <a:solidFill>
                <a:schemeClr val="accent5">
                  <a:lumMod val="50000"/>
                </a:schemeClr>
              </a:solidFill>
            </a:endParaRPr>
          </a:p>
        </p:txBody>
      </p:sp>
      <p:sp>
        <p:nvSpPr>
          <p:cNvPr id="49" name="TextBox 48"/>
          <p:cNvSpPr txBox="1"/>
          <p:nvPr/>
        </p:nvSpPr>
        <p:spPr>
          <a:xfrm>
            <a:off x="6255176" y="5694330"/>
            <a:ext cx="661087" cy="584775"/>
          </a:xfrm>
          <a:prstGeom prst="rect">
            <a:avLst/>
          </a:prstGeom>
          <a:solidFill>
            <a:schemeClr val="accent6">
              <a:lumMod val="20000"/>
              <a:lumOff val="80000"/>
            </a:schemeClr>
          </a:solidFill>
        </p:spPr>
        <p:txBody>
          <a:bodyPr wrap="square" rtlCol="0">
            <a:spAutoFit/>
          </a:bodyPr>
          <a:lstStyle/>
          <a:p>
            <a:pPr algn="l"/>
            <a:r>
              <a:rPr lang="en-GB" sz="3200" b="1">
                <a:solidFill>
                  <a:schemeClr val="accent5">
                    <a:lumMod val="50000"/>
                  </a:schemeClr>
                </a:solidFill>
              </a:rPr>
              <a:t>30</a:t>
            </a:r>
            <a:endParaRPr lang="en-GB" sz="3200" b="1" dirty="0">
              <a:solidFill>
                <a:schemeClr val="accent5">
                  <a:lumMod val="50000"/>
                </a:schemeClr>
              </a:solidFill>
            </a:endParaRPr>
          </a:p>
        </p:txBody>
      </p:sp>
      <p:sp>
        <p:nvSpPr>
          <p:cNvPr id="50" name="TextBox 49"/>
          <p:cNvSpPr txBox="1"/>
          <p:nvPr/>
        </p:nvSpPr>
        <p:spPr>
          <a:xfrm>
            <a:off x="11239482" y="5775235"/>
            <a:ext cx="661087" cy="584775"/>
          </a:xfrm>
          <a:prstGeom prst="rect">
            <a:avLst/>
          </a:prstGeom>
          <a:solidFill>
            <a:schemeClr val="accent6">
              <a:lumMod val="20000"/>
              <a:lumOff val="80000"/>
            </a:schemeClr>
          </a:solidFill>
        </p:spPr>
        <p:txBody>
          <a:bodyPr wrap="square" rtlCol="0">
            <a:spAutoFit/>
          </a:bodyPr>
          <a:lstStyle/>
          <a:p>
            <a:pPr algn="l"/>
            <a:r>
              <a:rPr lang="en-GB" sz="3200" b="1">
                <a:solidFill>
                  <a:schemeClr val="accent5">
                    <a:lumMod val="50000"/>
                  </a:schemeClr>
                </a:solidFill>
              </a:rPr>
              <a:t>28</a:t>
            </a:r>
            <a:endParaRPr lang="en-GB" sz="3200" b="1" dirty="0">
              <a:solidFill>
                <a:schemeClr val="accent5">
                  <a:lumMod val="50000"/>
                </a:schemeClr>
              </a:solidFill>
            </a:endParaRPr>
          </a:p>
        </p:txBody>
      </p:sp>
      <p:sp>
        <p:nvSpPr>
          <p:cNvPr id="51" name="TextBox 50"/>
          <p:cNvSpPr txBox="1"/>
          <p:nvPr/>
        </p:nvSpPr>
        <p:spPr>
          <a:xfrm>
            <a:off x="1310302" y="5780821"/>
            <a:ext cx="661087" cy="584775"/>
          </a:xfrm>
          <a:prstGeom prst="rect">
            <a:avLst/>
          </a:prstGeom>
          <a:solidFill>
            <a:schemeClr val="accent6">
              <a:lumMod val="20000"/>
              <a:lumOff val="80000"/>
            </a:schemeClr>
          </a:solidFill>
        </p:spPr>
        <p:txBody>
          <a:bodyPr wrap="square" rtlCol="0">
            <a:spAutoFit/>
          </a:bodyPr>
          <a:lstStyle/>
          <a:p>
            <a:pPr algn="l"/>
            <a:r>
              <a:rPr lang="en-GB" sz="3200" b="1">
                <a:solidFill>
                  <a:schemeClr val="accent5">
                    <a:lumMod val="50000"/>
                  </a:schemeClr>
                </a:solidFill>
              </a:rPr>
              <a:t>24</a:t>
            </a:r>
            <a:endParaRPr lang="en-GB" sz="3200" b="1" dirty="0">
              <a:solidFill>
                <a:schemeClr val="accent5">
                  <a:lumMod val="50000"/>
                </a:schemeClr>
              </a:solidFill>
            </a:endParaRPr>
          </a:p>
        </p:txBody>
      </p:sp>
      <p:sp>
        <p:nvSpPr>
          <p:cNvPr id="52" name="TextBox 51"/>
          <p:cNvSpPr txBox="1"/>
          <p:nvPr/>
        </p:nvSpPr>
        <p:spPr>
          <a:xfrm>
            <a:off x="3646458" y="3036356"/>
            <a:ext cx="661087" cy="584775"/>
          </a:xfrm>
          <a:prstGeom prst="rect">
            <a:avLst/>
          </a:prstGeom>
          <a:solidFill>
            <a:schemeClr val="accent6">
              <a:lumMod val="20000"/>
              <a:lumOff val="80000"/>
            </a:schemeClr>
          </a:solidFill>
        </p:spPr>
        <p:txBody>
          <a:bodyPr wrap="square" rtlCol="0">
            <a:spAutoFit/>
          </a:bodyPr>
          <a:lstStyle/>
          <a:p>
            <a:pPr algn="l"/>
            <a:r>
              <a:rPr lang="en-GB" sz="3200" b="1">
                <a:solidFill>
                  <a:schemeClr val="accent5">
                    <a:lumMod val="50000"/>
                  </a:schemeClr>
                </a:solidFill>
              </a:rPr>
              <a:t>21</a:t>
            </a:r>
            <a:endParaRPr lang="en-GB" sz="3200" b="1" dirty="0">
              <a:solidFill>
                <a:schemeClr val="accent5">
                  <a:lumMod val="50000"/>
                </a:schemeClr>
              </a:solidFill>
            </a:endParaRPr>
          </a:p>
        </p:txBody>
      </p:sp>
      <p:sp>
        <p:nvSpPr>
          <p:cNvPr id="53" name="TextBox 52"/>
          <p:cNvSpPr txBox="1"/>
          <p:nvPr/>
        </p:nvSpPr>
        <p:spPr>
          <a:xfrm>
            <a:off x="8750392" y="5755884"/>
            <a:ext cx="661087" cy="584775"/>
          </a:xfrm>
          <a:prstGeom prst="rect">
            <a:avLst/>
          </a:prstGeom>
          <a:solidFill>
            <a:schemeClr val="accent6">
              <a:lumMod val="20000"/>
              <a:lumOff val="80000"/>
            </a:schemeClr>
          </a:solidFill>
        </p:spPr>
        <p:txBody>
          <a:bodyPr wrap="square" rtlCol="0">
            <a:spAutoFit/>
          </a:bodyPr>
          <a:lstStyle/>
          <a:p>
            <a:pPr algn="l"/>
            <a:r>
              <a:rPr lang="en-GB" sz="3200" b="1">
                <a:solidFill>
                  <a:schemeClr val="accent5">
                    <a:lumMod val="50000"/>
                  </a:schemeClr>
                </a:solidFill>
              </a:rPr>
              <a:t>25</a:t>
            </a:r>
            <a:endParaRPr lang="en-GB" sz="3200" b="1" dirty="0">
              <a:solidFill>
                <a:schemeClr val="accent5">
                  <a:lumMod val="50000"/>
                </a:schemeClr>
              </a:solidFill>
            </a:endParaRPr>
          </a:p>
        </p:txBody>
      </p:sp>
      <p:sp>
        <p:nvSpPr>
          <p:cNvPr id="54" name="TextBox 53"/>
          <p:cNvSpPr txBox="1"/>
          <p:nvPr/>
        </p:nvSpPr>
        <p:spPr>
          <a:xfrm>
            <a:off x="6086494" y="3007536"/>
            <a:ext cx="661087" cy="584775"/>
          </a:xfrm>
          <a:prstGeom prst="rect">
            <a:avLst/>
          </a:prstGeom>
          <a:solidFill>
            <a:schemeClr val="accent6">
              <a:lumMod val="20000"/>
              <a:lumOff val="80000"/>
            </a:schemeClr>
          </a:solidFill>
        </p:spPr>
        <p:txBody>
          <a:bodyPr wrap="square" rtlCol="0">
            <a:spAutoFit/>
          </a:bodyPr>
          <a:lstStyle/>
          <a:p>
            <a:pPr algn="l"/>
            <a:r>
              <a:rPr lang="en-GB" sz="3200" b="1">
                <a:solidFill>
                  <a:schemeClr val="accent5">
                    <a:lumMod val="50000"/>
                  </a:schemeClr>
                </a:solidFill>
              </a:rPr>
              <a:t>27</a:t>
            </a:r>
            <a:endParaRPr lang="en-GB" sz="3200" b="1" dirty="0">
              <a:solidFill>
                <a:schemeClr val="accent5">
                  <a:lumMod val="50000"/>
                </a:schemeClr>
              </a:solidFill>
            </a:endParaRPr>
          </a:p>
        </p:txBody>
      </p:sp>
      <p:sp>
        <p:nvSpPr>
          <p:cNvPr id="55" name="TextBox 54"/>
          <p:cNvSpPr txBox="1"/>
          <p:nvPr/>
        </p:nvSpPr>
        <p:spPr>
          <a:xfrm>
            <a:off x="8751629" y="3062681"/>
            <a:ext cx="661087" cy="584775"/>
          </a:xfrm>
          <a:prstGeom prst="rect">
            <a:avLst/>
          </a:prstGeom>
          <a:solidFill>
            <a:schemeClr val="accent6">
              <a:lumMod val="20000"/>
              <a:lumOff val="80000"/>
            </a:schemeClr>
          </a:solidFill>
        </p:spPr>
        <p:txBody>
          <a:bodyPr wrap="square" rtlCol="0">
            <a:spAutoFit/>
          </a:bodyPr>
          <a:lstStyle/>
          <a:p>
            <a:pPr algn="l"/>
            <a:r>
              <a:rPr lang="en-GB" sz="3200" b="1">
                <a:solidFill>
                  <a:schemeClr val="accent5">
                    <a:lumMod val="50000"/>
                  </a:schemeClr>
                </a:solidFill>
              </a:rPr>
              <a:t>29</a:t>
            </a:r>
            <a:endParaRPr lang="en-GB" sz="3200" b="1" dirty="0">
              <a:solidFill>
                <a:schemeClr val="accent5">
                  <a:lumMod val="50000"/>
                </a:schemeClr>
              </a:solidFill>
            </a:endParaRPr>
          </a:p>
        </p:txBody>
      </p:sp>
      <p:sp>
        <p:nvSpPr>
          <p:cNvPr id="56" name="TextBox 55"/>
          <p:cNvSpPr txBox="1"/>
          <p:nvPr/>
        </p:nvSpPr>
        <p:spPr>
          <a:xfrm>
            <a:off x="11202593" y="3062681"/>
            <a:ext cx="661087" cy="584775"/>
          </a:xfrm>
          <a:prstGeom prst="rect">
            <a:avLst/>
          </a:prstGeom>
          <a:solidFill>
            <a:schemeClr val="accent6">
              <a:lumMod val="20000"/>
              <a:lumOff val="80000"/>
            </a:schemeClr>
          </a:solidFill>
        </p:spPr>
        <p:txBody>
          <a:bodyPr wrap="square" rtlCol="0">
            <a:spAutoFit/>
          </a:bodyPr>
          <a:lstStyle/>
          <a:p>
            <a:pPr algn="l"/>
            <a:r>
              <a:rPr lang="en-GB" sz="3200" b="1">
                <a:solidFill>
                  <a:schemeClr val="accent5">
                    <a:lumMod val="50000"/>
                  </a:schemeClr>
                </a:solidFill>
              </a:rPr>
              <a:t>23</a:t>
            </a:r>
            <a:endParaRPr lang="en-GB" sz="3200" b="1" dirty="0">
              <a:solidFill>
                <a:schemeClr val="accent5">
                  <a:lumMod val="50000"/>
                </a:schemeClr>
              </a:solidFill>
            </a:endParaRPr>
          </a:p>
        </p:txBody>
      </p:sp>
      <p:sp>
        <p:nvSpPr>
          <p:cNvPr id="47" name="Action Button: Custom 16">
            <a:hlinkClick r:id="" action="ppaction://noaction" highlightClick="1">
              <a:snd r:embed="rId15" name="Slide_25_films and classrooms_1.wav"/>
            </a:hlinkClick>
            <a:extLst>
              <a:ext uri="{FF2B5EF4-FFF2-40B4-BE49-F238E27FC236}">
                <a16:creationId xmlns:a16="http://schemas.microsoft.com/office/drawing/2014/main" id="{30030AF8-564D-734B-84B9-DB4C7A3A6A53}"/>
              </a:ext>
            </a:extLst>
          </p:cNvPr>
          <p:cNvSpPr/>
          <p:nvPr/>
        </p:nvSpPr>
        <p:spPr>
          <a:xfrm>
            <a:off x="223465" y="703509"/>
            <a:ext cx="319233" cy="323301"/>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Action Button: Custom 16">
            <a:hlinkClick r:id="" action="ppaction://noaction" highlightClick="1">
              <a:snd r:embed="rId16" name="Slide_25_films and classrooms_2.wav"/>
            </a:hlinkClick>
            <a:extLst>
              <a:ext uri="{FF2B5EF4-FFF2-40B4-BE49-F238E27FC236}">
                <a16:creationId xmlns:a16="http://schemas.microsoft.com/office/drawing/2014/main" id="{30030AF8-564D-734B-84B9-DB4C7A3A6A53}"/>
              </a:ext>
            </a:extLst>
          </p:cNvPr>
          <p:cNvSpPr/>
          <p:nvPr/>
        </p:nvSpPr>
        <p:spPr>
          <a:xfrm>
            <a:off x="821668" y="703509"/>
            <a:ext cx="319233" cy="323301"/>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8" name="Action Button: Custom 16">
            <a:hlinkClick r:id="" action="ppaction://noaction" highlightClick="1">
              <a:snd r:embed="rId17" name="Slide_25_films and classrooms_3.wav"/>
            </a:hlinkClick>
            <a:extLst>
              <a:ext uri="{FF2B5EF4-FFF2-40B4-BE49-F238E27FC236}">
                <a16:creationId xmlns:a16="http://schemas.microsoft.com/office/drawing/2014/main" id="{30030AF8-564D-734B-84B9-DB4C7A3A6A53}"/>
              </a:ext>
            </a:extLst>
          </p:cNvPr>
          <p:cNvSpPr/>
          <p:nvPr/>
        </p:nvSpPr>
        <p:spPr>
          <a:xfrm>
            <a:off x="1443574" y="703509"/>
            <a:ext cx="319233" cy="323301"/>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Action Button: Custom 16">
            <a:hlinkClick r:id="" action="ppaction://noaction" highlightClick="1">
              <a:snd r:embed="rId18" name="Slide_25_films and classrooms_4.wav"/>
            </a:hlinkClick>
            <a:extLst>
              <a:ext uri="{FF2B5EF4-FFF2-40B4-BE49-F238E27FC236}">
                <a16:creationId xmlns:a16="http://schemas.microsoft.com/office/drawing/2014/main" id="{30030AF8-564D-734B-84B9-DB4C7A3A6A53}"/>
              </a:ext>
            </a:extLst>
          </p:cNvPr>
          <p:cNvSpPr/>
          <p:nvPr/>
        </p:nvSpPr>
        <p:spPr>
          <a:xfrm>
            <a:off x="2069450" y="703509"/>
            <a:ext cx="319233" cy="323301"/>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Action Button: Custom 16">
            <a:hlinkClick r:id="" action="ppaction://noaction" highlightClick="1">
              <a:snd r:embed="rId19" name="Slide_25_films and classrooms_5.wav"/>
            </a:hlinkClick>
            <a:extLst>
              <a:ext uri="{FF2B5EF4-FFF2-40B4-BE49-F238E27FC236}">
                <a16:creationId xmlns:a16="http://schemas.microsoft.com/office/drawing/2014/main" id="{30030AF8-564D-734B-84B9-DB4C7A3A6A53}"/>
              </a:ext>
            </a:extLst>
          </p:cNvPr>
          <p:cNvSpPr/>
          <p:nvPr/>
        </p:nvSpPr>
        <p:spPr>
          <a:xfrm>
            <a:off x="2704711" y="703509"/>
            <a:ext cx="319233" cy="323301"/>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snd r:embed="rId20" name="Slide_25_films and classrooms_6.wav"/>
            </a:hlinkClick>
            <a:extLst>
              <a:ext uri="{FF2B5EF4-FFF2-40B4-BE49-F238E27FC236}">
                <a16:creationId xmlns:a16="http://schemas.microsoft.com/office/drawing/2014/main" id="{30030AF8-564D-734B-84B9-DB4C7A3A6A53}"/>
              </a:ext>
            </a:extLst>
          </p:cNvPr>
          <p:cNvSpPr/>
          <p:nvPr/>
        </p:nvSpPr>
        <p:spPr>
          <a:xfrm>
            <a:off x="3302914" y="703509"/>
            <a:ext cx="319233" cy="323301"/>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Action Button: Custom 16">
            <a:hlinkClick r:id="" action="ppaction://noaction" highlightClick="1">
              <a:snd r:embed="rId21" name="Slide_25_films and classrooms_7.wav"/>
            </a:hlinkClick>
            <a:extLst>
              <a:ext uri="{FF2B5EF4-FFF2-40B4-BE49-F238E27FC236}">
                <a16:creationId xmlns:a16="http://schemas.microsoft.com/office/drawing/2014/main" id="{30030AF8-564D-734B-84B9-DB4C7A3A6A53}"/>
              </a:ext>
            </a:extLst>
          </p:cNvPr>
          <p:cNvSpPr/>
          <p:nvPr/>
        </p:nvSpPr>
        <p:spPr>
          <a:xfrm>
            <a:off x="3924820" y="703509"/>
            <a:ext cx="319233" cy="323301"/>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Action Button: Custom 16">
            <a:hlinkClick r:id="" action="ppaction://noaction" highlightClick="1">
              <a:snd r:embed="rId22" name="Slide_25_films and classrooms_8.wav"/>
            </a:hlinkClick>
            <a:extLst>
              <a:ext uri="{FF2B5EF4-FFF2-40B4-BE49-F238E27FC236}">
                <a16:creationId xmlns:a16="http://schemas.microsoft.com/office/drawing/2014/main" id="{30030AF8-564D-734B-84B9-DB4C7A3A6A53}"/>
              </a:ext>
            </a:extLst>
          </p:cNvPr>
          <p:cNvSpPr/>
          <p:nvPr/>
        </p:nvSpPr>
        <p:spPr>
          <a:xfrm>
            <a:off x="4550696" y="703509"/>
            <a:ext cx="319233" cy="323301"/>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Action Button: Custom 16">
            <a:hlinkClick r:id="" action="ppaction://noaction" highlightClick="1">
              <a:snd r:embed="rId23" name="Slide_25_films and classrooms_9.wav"/>
            </a:hlinkClick>
            <a:extLst>
              <a:ext uri="{FF2B5EF4-FFF2-40B4-BE49-F238E27FC236}">
                <a16:creationId xmlns:a16="http://schemas.microsoft.com/office/drawing/2014/main" id="{995E7FD4-CA17-4E43-8FD5-63E102C47962}"/>
              </a:ext>
            </a:extLst>
          </p:cNvPr>
          <p:cNvSpPr/>
          <p:nvPr/>
        </p:nvSpPr>
        <p:spPr>
          <a:xfrm>
            <a:off x="5185259" y="707663"/>
            <a:ext cx="319233" cy="323301"/>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Action Button: Custom 16">
            <a:hlinkClick r:id="" action="ppaction://noaction" highlightClick="1">
              <a:snd r:embed="rId24" name="Slide_25_films and classrooms_10.wav"/>
            </a:hlinkClick>
            <a:extLst>
              <a:ext uri="{FF2B5EF4-FFF2-40B4-BE49-F238E27FC236}">
                <a16:creationId xmlns:a16="http://schemas.microsoft.com/office/drawing/2014/main" id="{080E022F-2F22-F049-9A4A-3498F14D3AA9}"/>
              </a:ext>
            </a:extLst>
          </p:cNvPr>
          <p:cNvSpPr/>
          <p:nvPr/>
        </p:nvSpPr>
        <p:spPr>
          <a:xfrm>
            <a:off x="5807165" y="706618"/>
            <a:ext cx="319233" cy="323301"/>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Slide 25 – films and classroo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631229" y="367850"/>
            <a:ext cx="609600" cy="609600"/>
          </a:xfrm>
          <a:prstGeom prst="rect">
            <a:avLst/>
          </a:prstGeom>
        </p:spPr>
      </p:pic>
    </p:spTree>
    <p:extLst>
      <p:ext uri="{BB962C8B-B14F-4D97-AF65-F5344CB8AC3E}">
        <p14:creationId xmlns:p14="http://schemas.microsoft.com/office/powerpoint/2010/main" val="134816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6"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32" y="212214"/>
            <a:ext cx="10331714" cy="800100"/>
          </a:xfrm>
        </p:spPr>
        <p:txBody>
          <a:bodyPr>
            <a:noAutofit/>
          </a:bodyPr>
          <a:lstStyle/>
          <a:p>
            <a:r>
              <a:rPr lang="en-GB" sz="2800" b="1">
                <a:solidFill>
                  <a:srgbClr val="002060"/>
                </a:solidFill>
              </a:rPr>
              <a:t>Escribe la palabra correcta </a:t>
            </a:r>
            <a:r>
              <a:rPr lang="en-GB" sz="2800" b="1" dirty="0" err="1">
                <a:solidFill>
                  <a:srgbClr val="002060"/>
                </a:solidFill>
              </a:rPr>
              <a:t>para</a:t>
            </a:r>
            <a:r>
              <a:rPr lang="en-GB" sz="2800" b="1" dirty="0">
                <a:solidFill>
                  <a:srgbClr val="002060"/>
                </a:solidFill>
              </a:rPr>
              <a:t> </a:t>
            </a:r>
            <a:r>
              <a:rPr lang="en-GB" sz="2800" b="1" err="1">
                <a:solidFill>
                  <a:srgbClr val="002060"/>
                </a:solidFill>
              </a:rPr>
              <a:t>cada</a:t>
            </a:r>
            <a:r>
              <a:rPr lang="en-GB" sz="2800" b="1">
                <a:solidFill>
                  <a:srgbClr val="002060"/>
                </a:solidFill>
              </a:rPr>
              <a:t> número.</a:t>
            </a:r>
            <a:endParaRPr lang="en-GB" sz="28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09956" y="258166"/>
            <a:ext cx="14181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70" y="924599"/>
            <a:ext cx="2168358" cy="2537154"/>
          </a:xfrm>
          <a:prstGeom prst="rect">
            <a:avLst/>
          </a:prstGeom>
        </p:spPr>
      </p:pic>
      <p:pic>
        <p:nvPicPr>
          <p:cNvPr id="14" name="Picture 13" descr="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6010" y="1074153"/>
            <a:ext cx="2172215" cy="2525331"/>
          </a:xfrm>
          <a:prstGeom prst="rect">
            <a:avLst/>
          </a:prstGeom>
        </p:spPr>
      </p:pic>
      <p:pic>
        <p:nvPicPr>
          <p:cNvPr id="16" name="Picture 15" descr="2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985" y="1009102"/>
            <a:ext cx="2177966" cy="2532650"/>
          </a:xfrm>
          <a:prstGeom prst="rect">
            <a:avLst/>
          </a:prstGeom>
        </p:spPr>
      </p:pic>
      <p:pic>
        <p:nvPicPr>
          <p:cNvPr id="22" name="Picture 21" descr="2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0525" y="982331"/>
            <a:ext cx="2167975" cy="2550242"/>
          </a:xfrm>
          <a:prstGeom prst="rect">
            <a:avLst/>
          </a:prstGeom>
        </p:spPr>
      </p:pic>
      <p:pic>
        <p:nvPicPr>
          <p:cNvPr id="23" name="Picture 22" descr="2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3967" y="1090341"/>
            <a:ext cx="2191257" cy="2458851"/>
          </a:xfrm>
          <a:prstGeom prst="rect">
            <a:avLst/>
          </a:prstGeom>
        </p:spPr>
      </p:pic>
      <p:pic>
        <p:nvPicPr>
          <p:cNvPr id="24" name="Picture 23" descr="2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918" y="3657215"/>
            <a:ext cx="2174307" cy="2540178"/>
          </a:xfrm>
          <a:prstGeom prst="rect">
            <a:avLst/>
          </a:prstGeom>
        </p:spPr>
      </p:pic>
      <p:pic>
        <p:nvPicPr>
          <p:cNvPr id="26" name="Picture 25" descr="27.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2526" y="3560997"/>
            <a:ext cx="2206457" cy="2550240"/>
          </a:xfrm>
          <a:prstGeom prst="rect">
            <a:avLst/>
          </a:prstGeom>
        </p:spPr>
      </p:pic>
      <p:pic>
        <p:nvPicPr>
          <p:cNvPr id="29" name="Picture 28" descr="2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4226" y="3641670"/>
            <a:ext cx="2193757" cy="2527300"/>
          </a:xfrm>
          <a:prstGeom prst="rect">
            <a:avLst/>
          </a:prstGeom>
        </p:spPr>
      </p:pic>
      <p:pic>
        <p:nvPicPr>
          <p:cNvPr id="30" name="Picture 29" descr="29.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21325" y="3590481"/>
            <a:ext cx="2193758" cy="2540000"/>
          </a:xfrm>
          <a:prstGeom prst="rect">
            <a:avLst/>
          </a:prstGeom>
        </p:spPr>
      </p:pic>
      <p:pic>
        <p:nvPicPr>
          <p:cNvPr id="31" name="Picture 30" descr="30.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52450" y="3695702"/>
            <a:ext cx="2172016" cy="2542148"/>
          </a:xfrm>
          <a:prstGeom prst="rect">
            <a:avLst/>
          </a:prstGeom>
        </p:spPr>
      </p:pic>
      <p:sp>
        <p:nvSpPr>
          <p:cNvPr id="25" name="TextBox 24"/>
          <p:cNvSpPr txBox="1"/>
          <p:nvPr/>
        </p:nvSpPr>
        <p:spPr>
          <a:xfrm>
            <a:off x="7084401" y="3224907"/>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a:ea typeface="+mn-ea"/>
                <a:cs typeface="+mn-cs"/>
              </a:rPr>
              <a:t>veinticuatro</a:t>
            </a:r>
            <a:endParaRPr kumimoji="0" lang="en-GB" sz="26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p:cNvSpPr txBox="1"/>
          <p:nvPr/>
        </p:nvSpPr>
        <p:spPr>
          <a:xfrm>
            <a:off x="9450157" y="5873697"/>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a:ea typeface="+mn-ea"/>
                <a:cs typeface="+mn-cs"/>
              </a:rPr>
              <a:t>treinta</a:t>
            </a:r>
            <a:endParaRPr kumimoji="0" lang="en-GB" sz="26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p:cNvSpPr txBox="1"/>
          <p:nvPr/>
        </p:nvSpPr>
        <p:spPr>
          <a:xfrm>
            <a:off x="7141157" y="5886368"/>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a:ea typeface="+mn-ea"/>
                <a:cs typeface="+mn-cs"/>
              </a:rPr>
              <a:t>veintinueve</a:t>
            </a:r>
            <a:endParaRPr kumimoji="0" lang="en-GB" sz="26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2" name="TextBox 31"/>
          <p:cNvSpPr txBox="1"/>
          <p:nvPr/>
        </p:nvSpPr>
        <p:spPr>
          <a:xfrm>
            <a:off x="4759318" y="5884259"/>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a:ea typeface="+mn-ea"/>
                <a:cs typeface="+mn-cs"/>
              </a:rPr>
              <a:t>veintiocho</a:t>
            </a:r>
            <a:endParaRPr kumimoji="0" lang="en-GB" sz="26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3" name="TextBox 32"/>
          <p:cNvSpPr txBox="1"/>
          <p:nvPr/>
        </p:nvSpPr>
        <p:spPr>
          <a:xfrm>
            <a:off x="2434426" y="3224908"/>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a:ea typeface="+mn-ea"/>
                <a:cs typeface="+mn-cs"/>
              </a:rPr>
              <a:t>veintidós</a:t>
            </a:r>
            <a:endParaRPr kumimoji="0" lang="en-GB" sz="26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TextBox 33"/>
          <p:cNvSpPr txBox="1"/>
          <p:nvPr/>
        </p:nvSpPr>
        <p:spPr>
          <a:xfrm>
            <a:off x="9373091" y="3224906"/>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a:ea typeface="+mn-ea"/>
                <a:cs typeface="+mn-cs"/>
              </a:rPr>
              <a:t>veinticinco</a:t>
            </a:r>
            <a:endParaRPr kumimoji="0" lang="en-GB" sz="26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5" name="TextBox 34"/>
          <p:cNvSpPr txBox="1"/>
          <p:nvPr/>
        </p:nvSpPr>
        <p:spPr>
          <a:xfrm>
            <a:off x="123833" y="3224908"/>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a:ea typeface="+mn-ea"/>
                <a:cs typeface="+mn-cs"/>
              </a:rPr>
              <a:t>veintiuno</a:t>
            </a:r>
            <a:endParaRPr kumimoji="0" lang="en-GB" sz="26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6" name="TextBox 35"/>
          <p:cNvSpPr txBox="1"/>
          <p:nvPr/>
        </p:nvSpPr>
        <p:spPr>
          <a:xfrm>
            <a:off x="2425709" y="5884259"/>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a:ea typeface="+mn-ea"/>
                <a:cs typeface="+mn-cs"/>
              </a:rPr>
              <a:t>veintisiete</a:t>
            </a:r>
            <a:endParaRPr kumimoji="0" lang="en-GB" sz="26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7" name="TextBox 36"/>
          <p:cNvSpPr txBox="1"/>
          <p:nvPr/>
        </p:nvSpPr>
        <p:spPr>
          <a:xfrm>
            <a:off x="84670" y="5887172"/>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a:ea typeface="+mn-ea"/>
                <a:cs typeface="+mn-cs"/>
              </a:rPr>
              <a:t>veintiséis</a:t>
            </a:r>
            <a:endParaRPr kumimoji="0" lang="en-GB" sz="26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8" name="TextBox 37"/>
          <p:cNvSpPr txBox="1"/>
          <p:nvPr/>
        </p:nvSpPr>
        <p:spPr>
          <a:xfrm>
            <a:off x="4773808" y="3226976"/>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a:ea typeface="+mn-ea"/>
                <a:cs typeface="+mn-cs"/>
              </a:rPr>
              <a:t>veintitrés</a:t>
            </a:r>
            <a:endParaRPr kumimoji="0" lang="en-GB" sz="2600" b="1"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115016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32" grpId="0" animBg="1"/>
      <p:bldP spid="33" grpId="0" animBg="1"/>
      <p:bldP spid="34" grpId="0" animBg="1"/>
      <p:bldP spid="35" grpId="0" animBg="1"/>
      <p:bldP spid="36"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794079" cy="1325563"/>
          </a:xfrm>
        </p:spPr>
        <p:txBody>
          <a:bodyPr>
            <a:normAutofit/>
          </a:bodyPr>
          <a:lstStyle/>
          <a:p>
            <a:r>
              <a:rPr lang="en-GB" sz="2400" b="1" dirty="0">
                <a:solidFill>
                  <a:schemeClr val="bg1"/>
                </a:solidFill>
              </a:rPr>
              <a:t>Talking about what’s happening now: Present continuous: –er and –</a:t>
            </a:r>
            <a:r>
              <a:rPr lang="en-GB" sz="2400" b="1" dirty="0" err="1">
                <a:solidFill>
                  <a:schemeClr val="bg1"/>
                </a:solidFill>
              </a:rPr>
              <a:t>ir</a:t>
            </a:r>
            <a:r>
              <a:rPr lang="en-GB" sz="2400" b="1" dirty="0">
                <a:solidFill>
                  <a:schemeClr val="bg1"/>
                </a:solidFill>
              </a:rPr>
              <a:t> verbs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313432" y="1354288"/>
            <a:ext cx="12678668" cy="430887"/>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For an </a:t>
            </a:r>
            <a:r>
              <a:rPr kumimoji="0" lang="en-US" sz="2000" b="1" i="1" u="none" strike="noStrike" kern="1200" cap="none" spc="0" normalizeH="0" baseline="0" noProof="0">
                <a:ln>
                  <a:noFill/>
                </a:ln>
                <a:solidFill>
                  <a:srgbClr val="002060"/>
                </a:solidFill>
                <a:effectLst/>
                <a:uLnTx/>
                <a:uFillTx/>
                <a:latin typeface="Century Gothic"/>
                <a:ea typeface="+mn-ea"/>
                <a:cs typeface="+mn-cs"/>
              </a:rPr>
              <a:t>ongoing</a:t>
            </a:r>
            <a:r>
              <a:rPr kumimoji="0" lang="en-US" sz="2000" b="0" i="0" u="none" strike="noStrike" kern="1200" cap="none" spc="0" normalizeH="0" baseline="0" noProof="0">
                <a:ln>
                  <a:noFill/>
                </a:ln>
                <a:solidFill>
                  <a:srgbClr val="002060"/>
                </a:solidFill>
                <a:effectLst/>
                <a:uLnTx/>
                <a:uFillTx/>
                <a:latin typeface="Century Gothic"/>
                <a:ea typeface="+mn-ea"/>
                <a:cs typeface="+mn-cs"/>
              </a:rPr>
              <a:t> event in the present, you can use </a:t>
            </a:r>
            <a:r>
              <a:rPr kumimoji="0" lang="en-US" sz="2000" b="1" i="1" u="none" strike="noStrike" kern="1200" cap="none" spc="0" normalizeH="0" baseline="0" noProof="0">
                <a:ln>
                  <a:noFill/>
                </a:ln>
                <a:solidFill>
                  <a:srgbClr val="002060"/>
                </a:solidFill>
                <a:effectLst/>
                <a:uLnTx/>
                <a:uFillTx/>
                <a:latin typeface="Century Gothic"/>
                <a:ea typeface="+mn-ea"/>
                <a:cs typeface="+mn-cs"/>
              </a:rPr>
              <a:t>______ </a:t>
            </a:r>
            <a:r>
              <a:rPr kumimoji="0" lang="en-US" sz="2000" b="0" i="0" u="none" strike="noStrike" kern="1200" cap="none" spc="0" normalizeH="0" baseline="0" noProof="0">
                <a:ln>
                  <a:noFill/>
                </a:ln>
                <a:solidFill>
                  <a:srgbClr val="002060"/>
                </a:solidFill>
                <a:effectLst/>
                <a:uLnTx/>
                <a:uFillTx/>
                <a:latin typeface="Century Gothic"/>
                <a:ea typeface="+mn-ea"/>
                <a:cs typeface="+mn-cs"/>
              </a:rPr>
              <a:t>with</a:t>
            </a:r>
            <a:r>
              <a:rPr kumimoji="0" lang="en-US" sz="2000" b="0" i="0" u="none" strike="noStrike" kern="1200" cap="none" spc="0" normalizeH="0" noProof="0">
                <a:ln>
                  <a:noFill/>
                </a:ln>
                <a:solidFill>
                  <a:srgbClr val="002060"/>
                </a:solidFill>
                <a:effectLst/>
                <a:uLnTx/>
                <a:uFillTx/>
                <a:latin typeface="Century Gothic"/>
                <a:ea typeface="+mn-ea"/>
                <a:cs typeface="+mn-cs"/>
              </a:rPr>
              <a:t> a</a:t>
            </a:r>
            <a:r>
              <a:rPr lang="en-US" sz="2000">
                <a:solidFill>
                  <a:srgbClr val="002060"/>
                </a:solidFill>
                <a:latin typeface="Century Gothic"/>
              </a:rPr>
              <a:t>n –ar </a:t>
            </a:r>
            <a:r>
              <a:rPr kumimoji="0" lang="en-US" sz="2000" b="0" i="0" u="none" strike="noStrike" kern="1200" cap="none" spc="0" normalizeH="0" baseline="0" noProof="0">
                <a:ln>
                  <a:noFill/>
                </a:ln>
                <a:solidFill>
                  <a:srgbClr val="002060"/>
                </a:solidFill>
                <a:effectLst/>
                <a:uLnTx/>
                <a:uFillTx/>
                <a:latin typeface="Century Gothic"/>
                <a:ea typeface="+mn-ea"/>
                <a:cs typeface="+mn-cs"/>
              </a:rPr>
              <a:t>verb ending in </a:t>
            </a:r>
            <a:r>
              <a:rPr kumimoji="0" lang="en-US" sz="2000" b="1" i="0" u="none" strike="noStrike" kern="1200" cap="none" spc="0" normalizeH="0" baseline="0" noProof="0">
                <a:ln>
                  <a:noFill/>
                </a:ln>
                <a:solidFill>
                  <a:srgbClr val="002060"/>
                </a:solidFill>
                <a:effectLst/>
                <a:uLnTx/>
                <a:uFillTx/>
                <a:latin typeface="Century Gothic"/>
                <a:ea typeface="+mn-ea"/>
                <a:cs typeface="+mn-cs"/>
              </a:rPr>
              <a:t>–ando</a:t>
            </a:r>
            <a:r>
              <a:rPr kumimoji="0" lang="en-US" sz="2000" b="0" i="0" u="none" strike="noStrike" kern="1200" cap="none" spc="0" normalizeH="0" baseline="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TextBox 9"/>
          <p:cNvSpPr txBox="1"/>
          <p:nvPr/>
        </p:nvSpPr>
        <p:spPr>
          <a:xfrm>
            <a:off x="3867772" y="5486784"/>
            <a:ext cx="42364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Están vend</a:t>
            </a:r>
            <a:r>
              <a:rPr kumimoji="0" lang="en-US" sz="2000" b="1" i="0" u="none" strike="noStrike" kern="1200" cap="none" spc="0" normalizeH="0" baseline="0" noProof="0">
                <a:ln>
                  <a:noFill/>
                </a:ln>
                <a:solidFill>
                  <a:srgbClr val="002060"/>
                </a:solidFill>
                <a:effectLst/>
                <a:uLnTx/>
                <a:uFillTx/>
                <a:latin typeface="Century Gothic"/>
                <a:ea typeface="+mn-ea"/>
                <a:cs typeface="+mn-cs"/>
              </a:rPr>
              <a:t>iendo</a:t>
            </a:r>
            <a:r>
              <a:rPr kumimoji="0" lang="en-US" sz="2000" b="0" i="0" u="none" strike="noStrike" kern="1200" cap="none" spc="0" normalizeH="0" baseline="0" noProof="0">
                <a:ln>
                  <a:noFill/>
                </a:ln>
                <a:solidFill>
                  <a:srgbClr val="002060"/>
                </a:solidFill>
                <a:effectLst/>
                <a:uLnTx/>
                <a:uFillTx/>
                <a:latin typeface="Century Gothic"/>
                <a:ea typeface="+mn-ea"/>
                <a:cs typeface="+mn-cs"/>
              </a:rPr>
              <a:t> una película.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3867772" y="4926599"/>
            <a:ext cx="32737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Están discut</a:t>
            </a:r>
            <a:r>
              <a:rPr kumimoji="0" lang="en-US" sz="2000" b="1" i="0" u="none" strike="noStrike" kern="1200" cap="none" spc="0" normalizeH="0" baseline="0" noProof="0">
                <a:ln>
                  <a:noFill/>
                </a:ln>
                <a:solidFill>
                  <a:srgbClr val="002060"/>
                </a:solidFill>
                <a:effectLst/>
                <a:uLnTx/>
                <a:uFillTx/>
                <a:latin typeface="Century Gothic"/>
                <a:ea typeface="+mn-ea"/>
                <a:cs typeface="+mn-cs"/>
              </a:rPr>
              <a:t>iendo</a:t>
            </a:r>
            <a:r>
              <a:rPr kumimoji="0" lang="en-US" sz="2000" b="0" i="0" u="none" strike="noStrike" kern="1200" cap="none" spc="0" normalizeH="0" baseline="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3CC80B4A-8FB9-5141-8C3B-F7B756E6597D}"/>
              </a:ext>
            </a:extLst>
          </p:cNvPr>
          <p:cNvSpPr txBox="1"/>
          <p:nvPr/>
        </p:nvSpPr>
        <p:spPr>
          <a:xfrm>
            <a:off x="289351" y="3355887"/>
            <a:ext cx="116387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For </a:t>
            </a:r>
            <a:r>
              <a:rPr kumimoji="0" lang="en-US" sz="2000" b="1" i="0" u="none" strike="noStrike" kern="1200" cap="none" spc="0" normalizeH="0" baseline="0" noProof="0">
                <a:ln>
                  <a:noFill/>
                </a:ln>
                <a:solidFill>
                  <a:srgbClr val="002060"/>
                </a:solidFill>
                <a:effectLst/>
                <a:uLnTx/>
                <a:uFillTx/>
                <a:latin typeface="Century Gothic"/>
                <a:ea typeface="+mn-ea"/>
                <a:cs typeface="+mn-cs"/>
              </a:rPr>
              <a:t>–er </a:t>
            </a:r>
            <a:r>
              <a:rPr kumimoji="0" lang="en-US" sz="2000" b="0" i="0" u="none" strike="noStrike" kern="1200" cap="none" spc="0" normalizeH="0" baseline="0" noProof="0">
                <a:ln>
                  <a:noFill/>
                </a:ln>
                <a:solidFill>
                  <a:srgbClr val="002060"/>
                </a:solidFill>
                <a:effectLst/>
                <a:uLnTx/>
                <a:uFillTx/>
                <a:latin typeface="Century Gothic"/>
                <a:ea typeface="+mn-ea"/>
                <a:cs typeface="+mn-cs"/>
              </a:rPr>
              <a:t>and </a:t>
            </a:r>
            <a:r>
              <a:rPr kumimoji="0" lang="en-US" sz="2000" b="1" i="0" u="none" strike="noStrike" kern="1200" cap="none" spc="0" normalizeH="0" baseline="0" noProof="0">
                <a:ln>
                  <a:noFill/>
                </a:ln>
                <a:solidFill>
                  <a:srgbClr val="002060"/>
                </a:solidFill>
                <a:effectLst/>
                <a:uLnTx/>
                <a:uFillTx/>
                <a:latin typeface="Century Gothic"/>
                <a:ea typeface="+mn-ea"/>
                <a:cs typeface="+mn-cs"/>
              </a:rPr>
              <a:t>–ir </a:t>
            </a:r>
            <a:r>
              <a:rPr kumimoji="0" lang="en-US" sz="2000" b="0" i="0" u="none" strike="noStrike" kern="1200" cap="none" spc="0" normalizeH="0" baseline="0" noProof="0">
                <a:ln>
                  <a:noFill/>
                </a:ln>
                <a:solidFill>
                  <a:srgbClr val="002060"/>
                </a:solidFill>
                <a:effectLst/>
                <a:uLnTx/>
                <a:uFillTx/>
                <a:latin typeface="Century Gothic"/>
                <a:ea typeface="+mn-ea"/>
                <a:cs typeface="+mn-cs"/>
              </a:rPr>
              <a:t>verbs, the present participle is different. Remove ‘er’ or ‘ir’ and add ‘_______’.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TextBox 23"/>
          <p:cNvSpPr txBox="1"/>
          <p:nvPr/>
        </p:nvSpPr>
        <p:spPr>
          <a:xfrm>
            <a:off x="313432" y="1917917"/>
            <a:ext cx="28927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We are record</a:t>
            </a:r>
            <a:r>
              <a:rPr kumimoji="0" lang="en-US" sz="2000" b="1" i="0" u="none" strike="noStrike" kern="1200" cap="none" spc="0" normalizeH="0" baseline="0" noProof="0">
                <a:ln>
                  <a:noFill/>
                </a:ln>
                <a:solidFill>
                  <a:srgbClr val="002060"/>
                </a:solidFill>
                <a:effectLst/>
                <a:uLnTx/>
                <a:uFillTx/>
                <a:latin typeface="Century Gothic"/>
                <a:ea typeface="+mn-ea"/>
                <a:cs typeface="+mn-cs"/>
              </a:rPr>
              <a:t>ing</a:t>
            </a:r>
            <a:r>
              <a:rPr kumimoji="0" lang="en-US" sz="2000" b="0" i="0" u="none" strike="noStrike" kern="1200" cap="none" spc="0" normalizeH="0" baseline="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TextBox 24"/>
          <p:cNvSpPr txBox="1"/>
          <p:nvPr/>
        </p:nvSpPr>
        <p:spPr>
          <a:xfrm>
            <a:off x="3131881" y="1923251"/>
            <a:ext cx="33102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Estamos grab</a:t>
            </a:r>
            <a:r>
              <a:rPr kumimoji="0" lang="en-US" sz="2000" b="1" i="0" u="none" strike="noStrike" kern="1200" cap="none" spc="0" normalizeH="0" baseline="0" noProof="0">
                <a:ln>
                  <a:noFill/>
                </a:ln>
                <a:solidFill>
                  <a:srgbClr val="002060"/>
                </a:solidFill>
                <a:effectLst/>
                <a:uLnTx/>
                <a:uFillTx/>
                <a:latin typeface="Century Gothic"/>
                <a:ea typeface="+mn-ea"/>
                <a:cs typeface="+mn-cs"/>
              </a:rPr>
              <a:t>ando</a:t>
            </a:r>
            <a:r>
              <a:rPr kumimoji="0" lang="en-US" sz="2000" b="0" i="0" u="none" strike="noStrike" kern="1200" cap="none" spc="0" normalizeH="0" baseline="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Llamada rectangular redondeada 27">
            <a:extLst>
              <a:ext uri="{FF2B5EF4-FFF2-40B4-BE49-F238E27FC236}">
                <a16:creationId xmlns:a16="http://schemas.microsoft.com/office/drawing/2014/main" id="{B7A0633C-7112-E544-ACEB-3EC61394DB95}"/>
              </a:ext>
            </a:extLst>
          </p:cNvPr>
          <p:cNvSpPr/>
          <p:nvPr/>
        </p:nvSpPr>
        <p:spPr>
          <a:xfrm>
            <a:off x="2071383" y="2618926"/>
            <a:ext cx="9445831" cy="478093"/>
          </a:xfrm>
          <a:prstGeom prst="wedgeRoundRectCallout">
            <a:avLst>
              <a:gd name="adj1" fmla="val -25116"/>
              <a:gd name="adj2" fmla="val -78474"/>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The </a:t>
            </a:r>
            <a:r>
              <a:rPr kumimoji="0" lang="en-GB" sz="2000" b="1" i="0" u="none" strike="noStrike" kern="1200" cap="none" spc="0" normalizeH="0" baseline="0" noProof="0">
                <a:ln>
                  <a:noFill/>
                </a:ln>
                <a:solidFill>
                  <a:srgbClr val="002060"/>
                </a:solidFill>
                <a:effectLst/>
                <a:uLnTx/>
                <a:uFillTx/>
                <a:latin typeface="Century Gothic"/>
                <a:ea typeface="+mn-ea"/>
                <a:cs typeface="+mn-cs"/>
              </a:rPr>
              <a:t>–ando </a:t>
            </a:r>
            <a:r>
              <a:rPr kumimoji="0" lang="en-GB" sz="2000" b="0" i="0" u="none" strike="noStrike" kern="1200" cap="none" spc="0" normalizeH="0" baseline="0" noProof="0">
                <a:ln>
                  <a:noFill/>
                </a:ln>
                <a:solidFill>
                  <a:srgbClr val="002060"/>
                </a:solidFill>
                <a:effectLst/>
                <a:uLnTx/>
                <a:uFillTx/>
                <a:latin typeface="Century Gothic"/>
                <a:ea typeface="+mn-ea"/>
                <a:cs typeface="+mn-cs"/>
              </a:rPr>
              <a:t>ending (and </a:t>
            </a:r>
            <a:r>
              <a:rPr kumimoji="0" lang="en-GB" sz="2000" b="1" i="0" u="none" strike="noStrike" kern="1200" cap="none" spc="0" normalizeH="0" baseline="0" noProof="0">
                <a:ln>
                  <a:noFill/>
                </a:ln>
                <a:solidFill>
                  <a:srgbClr val="002060"/>
                </a:solidFill>
                <a:effectLst/>
                <a:uLnTx/>
                <a:uFillTx/>
                <a:latin typeface="Century Gothic"/>
                <a:ea typeface="+mn-ea"/>
                <a:cs typeface="+mn-cs"/>
              </a:rPr>
              <a:t>–ing </a:t>
            </a:r>
            <a:r>
              <a:rPr kumimoji="0" lang="en-GB" sz="2000" b="0" i="0" u="none" strike="noStrike" kern="1200" cap="none" spc="0" normalizeH="0" baseline="0" noProof="0">
                <a:ln>
                  <a:noFill/>
                </a:ln>
                <a:solidFill>
                  <a:srgbClr val="002060"/>
                </a:solidFill>
                <a:effectLst/>
                <a:uLnTx/>
                <a:uFillTx/>
                <a:latin typeface="Century Gothic"/>
                <a:ea typeface="+mn-ea"/>
                <a:cs typeface="+mn-cs"/>
              </a:rPr>
              <a:t>in English) is </a:t>
            </a:r>
            <a:r>
              <a:rPr kumimoji="0" lang="es-GB" sz="2000" b="0" i="0" u="none" strike="noStrike" kern="1200" cap="none" spc="0" normalizeH="0" baseline="0" noProof="0">
                <a:ln>
                  <a:noFill/>
                </a:ln>
                <a:solidFill>
                  <a:srgbClr val="002060"/>
                </a:solidFill>
                <a:effectLst/>
                <a:uLnTx/>
                <a:uFillTx/>
                <a:latin typeface="Century Gothic"/>
                <a:ea typeface="+mn-ea"/>
                <a:cs typeface="+mn-cs"/>
              </a:rPr>
              <a:t>called the ‘</a:t>
            </a:r>
            <a:r>
              <a:rPr kumimoji="0" lang="en-GB" sz="2000" b="0" i="0" u="none" strike="noStrike" kern="1200" cap="none" spc="0" normalizeH="0" baseline="0" noProof="0">
                <a:ln>
                  <a:noFill/>
                </a:ln>
                <a:solidFill>
                  <a:srgbClr val="002060"/>
                </a:solidFill>
                <a:effectLst/>
                <a:uLnTx/>
                <a:uFillTx/>
                <a:latin typeface="Century Gothic"/>
                <a:ea typeface="+mn-ea"/>
                <a:cs typeface="+mn-cs"/>
              </a:rPr>
              <a:t>__________________</a:t>
            </a:r>
            <a:r>
              <a:rPr kumimoji="0" lang="es-GB" sz="2000" b="0" i="0" u="none" strike="noStrike" kern="1200" cap="none" spc="0" normalizeH="0" baseline="0" noProof="0">
                <a:ln>
                  <a:noFill/>
                </a:ln>
                <a:solidFill>
                  <a:srgbClr val="002060"/>
                </a:solidFill>
                <a:effectLst/>
                <a:uLnTx/>
                <a:uFillTx/>
                <a:latin typeface="Century Gothic"/>
                <a:ea typeface="+mn-ea"/>
                <a:cs typeface="+mn-cs"/>
              </a:rPr>
              <a:t>’</a:t>
            </a:r>
            <a:r>
              <a:rPr kumimoji="0" lang="en-GB" sz="2000" b="0" i="0" u="none" strike="noStrike" kern="1200" cap="none" spc="0" normalizeH="0" baseline="0" noProof="0">
                <a:ln>
                  <a:noFill/>
                </a:ln>
                <a:solidFill>
                  <a:srgbClr val="002060"/>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p:cNvSpPr txBox="1"/>
          <p:nvPr/>
        </p:nvSpPr>
        <p:spPr>
          <a:xfrm>
            <a:off x="313432" y="4931841"/>
            <a:ext cx="32737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They are argu</a:t>
            </a:r>
            <a:r>
              <a:rPr kumimoji="0" lang="en-US" sz="2000" b="1" i="0" u="none" strike="noStrike" kern="1200" cap="none" spc="0" normalizeH="0" baseline="0" noProof="0">
                <a:ln>
                  <a:noFill/>
                </a:ln>
                <a:solidFill>
                  <a:srgbClr val="002060"/>
                </a:solidFill>
                <a:effectLst/>
                <a:uLnTx/>
                <a:uFillTx/>
                <a:latin typeface="Century Gothic"/>
                <a:ea typeface="+mn-ea"/>
                <a:cs typeface="+mn-cs"/>
              </a:rPr>
              <a:t>ing</a:t>
            </a:r>
            <a:r>
              <a:rPr kumimoji="0" lang="en-US" sz="2000" b="0" i="0" u="none" strike="noStrike" kern="1200" cap="none" spc="0" normalizeH="0" baseline="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p:cNvSpPr txBox="1"/>
          <p:nvPr/>
        </p:nvSpPr>
        <p:spPr>
          <a:xfrm>
            <a:off x="313432" y="5478963"/>
            <a:ext cx="3125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They are sell</a:t>
            </a:r>
            <a:r>
              <a:rPr kumimoji="0" lang="en-US" sz="2000" b="1" i="0" u="none" strike="noStrike" kern="1200" cap="none" spc="0" normalizeH="0" baseline="0" noProof="0">
                <a:ln>
                  <a:noFill/>
                </a:ln>
                <a:solidFill>
                  <a:srgbClr val="002060"/>
                </a:solidFill>
                <a:effectLst/>
                <a:uLnTx/>
                <a:uFillTx/>
                <a:latin typeface="Century Gothic"/>
                <a:ea typeface="+mn-ea"/>
                <a:cs typeface="+mn-cs"/>
              </a:rPr>
              <a:t>ing</a:t>
            </a:r>
            <a:r>
              <a:rPr kumimoji="0" lang="en-US" sz="2000" b="0" i="0" u="none" strike="noStrike" kern="1200" cap="none" spc="0" normalizeH="0" baseline="0" noProof="0">
                <a:ln>
                  <a:noFill/>
                </a:ln>
                <a:solidFill>
                  <a:srgbClr val="002060"/>
                </a:solidFill>
                <a:effectLst/>
                <a:uLnTx/>
                <a:uFillTx/>
                <a:latin typeface="Century Gothic"/>
                <a:ea typeface="+mn-ea"/>
                <a:cs typeface="+mn-cs"/>
              </a:rPr>
              <a:t> a film.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9" name="TextBox 28"/>
          <p:cNvSpPr txBox="1"/>
          <p:nvPr/>
        </p:nvSpPr>
        <p:spPr>
          <a:xfrm>
            <a:off x="313432" y="3881706"/>
            <a:ext cx="32737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discutir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Rectangle 30"/>
          <p:cNvSpPr/>
          <p:nvPr/>
        </p:nvSpPr>
        <p:spPr>
          <a:xfrm>
            <a:off x="230547" y="4204014"/>
            <a:ext cx="144623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2060"/>
                </a:solidFill>
                <a:effectLst/>
                <a:uLnTx/>
                <a:uFillTx/>
                <a:latin typeface="Century Gothic"/>
                <a:ea typeface="+mn-ea"/>
                <a:cs typeface="+mn-cs"/>
              </a:rPr>
              <a:t>(to argue)</a:t>
            </a:r>
            <a:endParaRPr kumimoji="0" lang="en-US" sz="2000" b="0" i="1" u="none" strike="noStrike" kern="1200" cap="none" spc="0" normalizeH="0" baseline="0" noProof="0" dirty="0">
              <a:ln>
                <a:noFill/>
              </a:ln>
              <a:solidFill>
                <a:srgbClr val="002060"/>
              </a:solidFill>
              <a:effectLst/>
              <a:uLnTx/>
              <a:uFillTx/>
              <a:latin typeface="Century Gothic"/>
              <a:ea typeface="+mn-ea"/>
              <a:cs typeface="+mn-cs"/>
            </a:endParaRPr>
          </a:p>
        </p:txBody>
      </p:sp>
      <p:cxnSp>
        <p:nvCxnSpPr>
          <p:cNvPr id="32" name="Straight Arrow Connector 31"/>
          <p:cNvCxnSpPr/>
          <p:nvPr/>
        </p:nvCxnSpPr>
        <p:spPr>
          <a:xfrm>
            <a:off x="1676777" y="4129946"/>
            <a:ext cx="429041" cy="35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147121" y="3941208"/>
            <a:ext cx="32737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discutiendo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TextBox 33"/>
          <p:cNvSpPr txBox="1"/>
          <p:nvPr/>
        </p:nvSpPr>
        <p:spPr>
          <a:xfrm>
            <a:off x="2315172" y="3930770"/>
            <a:ext cx="17211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discut</a:t>
            </a:r>
            <a:r>
              <a:rPr kumimoji="0" lang="en-US" sz="2000" b="0" i="0" u="none" strike="sngStrike" kern="1200" cap="none" spc="0" normalizeH="0" baseline="0" noProof="0">
                <a:ln>
                  <a:noFill/>
                </a:ln>
                <a:solidFill>
                  <a:srgbClr val="002060"/>
                </a:solidFill>
                <a:effectLst/>
                <a:uLnTx/>
                <a:uFillTx/>
                <a:latin typeface="Century Gothic"/>
                <a:ea typeface="+mn-ea"/>
                <a:cs typeface="+mn-cs"/>
              </a:rPr>
              <a:t>ir</a:t>
            </a:r>
            <a:endParaRPr kumimoji="0" lang="en-US" sz="2000" b="0" i="0" u="none" strike="sngStrike" kern="1200" cap="none" spc="0" normalizeH="0" baseline="0" noProof="0" dirty="0">
              <a:ln>
                <a:noFill/>
              </a:ln>
              <a:solidFill>
                <a:srgbClr val="002060"/>
              </a:solidFill>
              <a:effectLst/>
              <a:uLnTx/>
              <a:uFillTx/>
              <a:latin typeface="Century Gothic"/>
              <a:ea typeface="+mn-ea"/>
              <a:cs typeface="+mn-cs"/>
            </a:endParaRPr>
          </a:p>
        </p:txBody>
      </p:sp>
      <p:cxnSp>
        <p:nvCxnSpPr>
          <p:cNvPr id="35" name="Straight Arrow Connector 34"/>
          <p:cNvCxnSpPr/>
          <p:nvPr/>
        </p:nvCxnSpPr>
        <p:spPr>
          <a:xfrm>
            <a:off x="3438731" y="4137088"/>
            <a:ext cx="429041" cy="35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286496" y="4251896"/>
            <a:ext cx="13356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2060"/>
                </a:solidFill>
                <a:effectLst/>
                <a:uLnTx/>
                <a:uFillTx/>
                <a:latin typeface="Century Gothic"/>
                <a:ea typeface="+mn-ea"/>
                <a:cs typeface="+mn-cs"/>
              </a:rPr>
              <a:t>(arguing)</a:t>
            </a:r>
            <a:endParaRPr kumimoji="0" lang="en-US" sz="2000" b="0"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Rectangle 2"/>
          <p:cNvSpPr/>
          <p:nvPr/>
        </p:nvSpPr>
        <p:spPr>
          <a:xfrm>
            <a:off x="10476389" y="3355887"/>
            <a:ext cx="1040825" cy="400110"/>
          </a:xfrm>
          <a:prstGeom prst="rect">
            <a:avLst/>
          </a:prstGeom>
        </p:spPr>
        <p:txBody>
          <a:bodyPr wrap="square">
            <a:spAutoFit/>
          </a:bodyPr>
          <a:lstStyle/>
          <a:p>
            <a:r>
              <a:rPr lang="en-US" sz="2000" b="1">
                <a:solidFill>
                  <a:srgbClr val="FF6600"/>
                </a:solidFill>
              </a:rPr>
              <a:t>-iendo</a:t>
            </a:r>
            <a:endParaRPr lang="en-GB" sz="2000" b="1"/>
          </a:p>
        </p:txBody>
      </p:sp>
      <p:sp>
        <p:nvSpPr>
          <p:cNvPr id="30" name="Rectangle 29"/>
          <p:cNvSpPr/>
          <p:nvPr/>
        </p:nvSpPr>
        <p:spPr>
          <a:xfrm>
            <a:off x="8732270" y="2657917"/>
            <a:ext cx="2657944" cy="400110"/>
          </a:xfrm>
          <a:prstGeom prst="rect">
            <a:avLst/>
          </a:prstGeom>
        </p:spPr>
        <p:txBody>
          <a:bodyPr wrap="square">
            <a:spAutoFit/>
          </a:bodyPr>
          <a:lstStyle/>
          <a:p>
            <a:r>
              <a:rPr lang="en-US" sz="2000" b="1">
                <a:solidFill>
                  <a:srgbClr val="FF6600"/>
                </a:solidFill>
              </a:rPr>
              <a:t>present participle</a:t>
            </a:r>
            <a:endParaRPr lang="en-GB" sz="2000" b="1"/>
          </a:p>
        </p:txBody>
      </p:sp>
      <p:sp>
        <p:nvSpPr>
          <p:cNvPr id="37" name="Rectangle 36"/>
          <p:cNvSpPr/>
          <p:nvPr/>
        </p:nvSpPr>
        <p:spPr>
          <a:xfrm>
            <a:off x="6481649" y="1336614"/>
            <a:ext cx="1040825" cy="400110"/>
          </a:xfrm>
          <a:prstGeom prst="rect">
            <a:avLst/>
          </a:prstGeom>
        </p:spPr>
        <p:txBody>
          <a:bodyPr wrap="square">
            <a:spAutoFit/>
          </a:bodyPr>
          <a:lstStyle/>
          <a:p>
            <a:r>
              <a:rPr lang="en-US" sz="2000" b="1">
                <a:solidFill>
                  <a:srgbClr val="FF6600"/>
                </a:solidFill>
              </a:rPr>
              <a:t>estar</a:t>
            </a:r>
            <a:endParaRPr lang="en-GB" sz="2000" b="1"/>
          </a:p>
        </p:txBody>
      </p:sp>
    </p:spTree>
    <p:extLst>
      <p:ext uri="{BB962C8B-B14F-4D97-AF65-F5344CB8AC3E}">
        <p14:creationId xmlns:p14="http://schemas.microsoft.com/office/powerpoint/2010/main" val="103285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0" grpId="0"/>
      <p:bldP spid="23" grpId="0"/>
      <p:bldP spid="24" grpId="0"/>
      <p:bldP spid="25" grpId="0"/>
      <p:bldP spid="26" grpId="0" animBg="1"/>
      <p:bldP spid="27" grpId="0"/>
      <p:bldP spid="28" grpId="0"/>
      <p:bldP spid="29" grpId="0"/>
      <p:bldP spid="31" grpId="0"/>
      <p:bldP spid="33" grpId="0"/>
      <p:bldP spid="34" grpId="0"/>
      <p:bldP spid="36" grpId="0"/>
      <p:bldP spid="3" grpId="0"/>
      <p:bldP spid="30"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3445" y="3047096"/>
            <a:ext cx="11106855" cy="461665"/>
          </a:xfrm>
          <a:prstGeom prst="rect">
            <a:avLst/>
          </a:prstGeom>
          <a:noFill/>
        </p:spPr>
        <p:txBody>
          <a:bodyPr wrap="square" rtlCol="0">
            <a:spAutoFit/>
          </a:bodyPr>
          <a:lstStyle/>
          <a:p>
            <a:r>
              <a:rPr lang="en-US" sz="2400">
                <a:solidFill>
                  <a:srgbClr val="002060"/>
                </a:solidFill>
              </a:rPr>
              <a:t>Querer is commonly used </a:t>
            </a:r>
            <a:r>
              <a:rPr lang="en-US" sz="2400" b="1" i="1">
                <a:solidFill>
                  <a:srgbClr val="002060"/>
                </a:solidFill>
              </a:rPr>
              <a:t>before an infinitive</a:t>
            </a:r>
            <a:r>
              <a:rPr lang="en-US" sz="2400">
                <a:solidFill>
                  <a:srgbClr val="002060"/>
                </a:solidFill>
              </a:rPr>
              <a:t>, to mean ‘to want to’. </a:t>
            </a:r>
            <a:endParaRPr lang="en-US" sz="2400" dirty="0">
              <a:solidFill>
                <a:srgbClr val="002060"/>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500" b="1" dirty="0">
                <a:solidFill>
                  <a:schemeClr val="bg1"/>
                </a:solidFill>
              </a:rPr>
              <a:t>Talking about what you want to do: ‘</a:t>
            </a:r>
            <a:r>
              <a:rPr lang="en-GB" sz="2500" b="1" dirty="0" err="1">
                <a:solidFill>
                  <a:schemeClr val="bg1"/>
                </a:solidFill>
              </a:rPr>
              <a:t>Querer</a:t>
            </a:r>
            <a:r>
              <a:rPr lang="en-GB" sz="2500" b="1" dirty="0">
                <a:solidFill>
                  <a:schemeClr val="bg1"/>
                </a:solidFill>
              </a:rPr>
              <a:t>’ as a </a:t>
            </a:r>
            <a:r>
              <a:rPr lang="en-GB" sz="2500" b="1">
                <a:solidFill>
                  <a:schemeClr val="bg1"/>
                </a:solidFill>
              </a:rPr>
              <a:t>modal verb [revisited]</a:t>
            </a:r>
            <a:endParaRPr lang="en-GB" sz="25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83445" y="1433000"/>
            <a:ext cx="11353910" cy="49859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As you know, ‘querer’ means _________ or ________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 name="TextBox 2"/>
          <p:cNvSpPr txBox="1"/>
          <p:nvPr/>
        </p:nvSpPr>
        <p:spPr>
          <a:xfrm>
            <a:off x="4653787" y="1432145"/>
            <a:ext cx="1512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Century Gothic"/>
                <a:ea typeface="+mn-ea"/>
                <a:cs typeface="+mn-cs"/>
              </a:rPr>
              <a:t>to want</a:t>
            </a:r>
          </a:p>
        </p:txBody>
      </p:sp>
      <p:sp>
        <p:nvSpPr>
          <p:cNvPr id="6" name="TextBox 5"/>
          <p:cNvSpPr txBox="1"/>
          <p:nvPr/>
        </p:nvSpPr>
        <p:spPr>
          <a:xfrm>
            <a:off x="6566870" y="1433000"/>
            <a:ext cx="12182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Century Gothic"/>
                <a:ea typeface="+mn-ea"/>
                <a:cs typeface="+mn-cs"/>
              </a:rPr>
              <a:t>to love</a:t>
            </a:r>
          </a:p>
        </p:txBody>
      </p:sp>
      <p:sp>
        <p:nvSpPr>
          <p:cNvPr id="8" name="TextBox 7"/>
          <p:cNvSpPr txBox="1"/>
          <p:nvPr/>
        </p:nvSpPr>
        <p:spPr>
          <a:xfrm>
            <a:off x="3660091" y="4383407"/>
            <a:ext cx="3456600" cy="461665"/>
          </a:xfrm>
          <a:prstGeom prst="rect">
            <a:avLst/>
          </a:prstGeom>
          <a:noFill/>
        </p:spPr>
        <p:txBody>
          <a:bodyPr wrap="square" rtlCol="0">
            <a:spAutoFit/>
          </a:bodyPr>
          <a:lstStyle/>
          <a:p>
            <a:pPr lvl="0">
              <a:defRPr/>
            </a:pPr>
            <a:r>
              <a:rPr lang="en-US" sz="2400" b="1" noProof="0">
                <a:solidFill>
                  <a:srgbClr val="FF6600"/>
                </a:solidFill>
              </a:rPr>
              <a:t>Quieren</a:t>
            </a:r>
            <a:r>
              <a:rPr kumimoji="0" lang="en-US" sz="2400" b="0" i="0" u="none" strike="noStrike" kern="1200" cap="none" spc="0" normalizeH="0" baseline="0" noProof="0">
                <a:ln>
                  <a:noFill/>
                </a:ln>
                <a:solidFill>
                  <a:srgbClr val="002060"/>
                </a:solidFill>
                <a:effectLst/>
                <a:uLnTx/>
                <a:uFillTx/>
                <a:latin typeface="Century Gothic"/>
                <a:ea typeface="+mn-ea"/>
                <a:cs typeface="+mn-cs"/>
              </a:rPr>
              <a:t> conducir.</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TextBox 8"/>
          <p:cNvSpPr txBox="1"/>
          <p:nvPr/>
        </p:nvSpPr>
        <p:spPr>
          <a:xfrm>
            <a:off x="4382985" y="4916905"/>
            <a:ext cx="5287818" cy="461665"/>
          </a:xfrm>
          <a:prstGeom prst="rect">
            <a:avLst/>
          </a:prstGeom>
          <a:noFill/>
        </p:spPr>
        <p:txBody>
          <a:bodyPr wrap="square" rtlCol="0">
            <a:spAutoFit/>
          </a:bodyPr>
          <a:lstStyle/>
          <a:p>
            <a:pPr lvl="0">
              <a:defRPr/>
            </a:pPr>
            <a:r>
              <a:rPr lang="en-US" sz="2400" b="1">
                <a:solidFill>
                  <a:srgbClr val="FF6600"/>
                </a:solidFill>
              </a:rPr>
              <a:t>Quieren</a:t>
            </a:r>
            <a:r>
              <a:rPr kumimoji="0" lang="en-US" sz="2400" b="0" i="0" u="none" strike="noStrike" kern="1200" cap="none" spc="0" normalizeH="0" baseline="0" noProof="0">
                <a:ln>
                  <a:noFill/>
                </a:ln>
                <a:solidFill>
                  <a:srgbClr val="002060"/>
                </a:solidFill>
                <a:effectLst/>
                <a:uLnTx/>
                <a:uFillTx/>
                <a:latin typeface="Century Gothic"/>
                <a:ea typeface="+mn-ea"/>
                <a:cs typeface="+mn-cs"/>
              </a:rPr>
              <a:t> traducir.</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TextBox 12"/>
          <p:cNvSpPr txBox="1"/>
          <p:nvPr/>
        </p:nvSpPr>
        <p:spPr>
          <a:xfrm>
            <a:off x="111936" y="3849908"/>
            <a:ext cx="16792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Ejemplos</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4" name="TextBox 13"/>
          <p:cNvSpPr txBox="1"/>
          <p:nvPr/>
        </p:nvSpPr>
        <p:spPr>
          <a:xfrm>
            <a:off x="111936" y="4383407"/>
            <a:ext cx="3358444" cy="461665"/>
          </a:xfrm>
          <a:prstGeom prst="rect">
            <a:avLst/>
          </a:prstGeom>
          <a:noFill/>
        </p:spPr>
        <p:txBody>
          <a:bodyPr wrap="square" rtlCol="0">
            <a:spAutoFit/>
          </a:bodyPr>
          <a:lstStyle/>
          <a:p>
            <a:pPr lvl="0">
              <a:defRPr/>
            </a:pPr>
            <a:r>
              <a:rPr lang="en-US" sz="2400" b="1" noProof="0">
                <a:solidFill>
                  <a:srgbClr val="FF6600"/>
                </a:solidFill>
              </a:rPr>
              <a:t>They want to </a:t>
            </a:r>
            <a:r>
              <a:rPr kumimoji="0" lang="en-US" sz="2400" b="0" i="0" u="none" strike="noStrike" kern="1200" cap="none" spc="0" normalizeH="0" baseline="0" noProof="0">
                <a:ln>
                  <a:noFill/>
                </a:ln>
                <a:solidFill>
                  <a:srgbClr val="002060"/>
                </a:solidFill>
                <a:effectLst/>
                <a:uLnTx/>
                <a:uFillTx/>
                <a:latin typeface="Century Gothic"/>
                <a:ea typeface="+mn-ea"/>
                <a:cs typeface="+mn-cs"/>
              </a:rPr>
              <a:t>drive. </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extBox 14"/>
          <p:cNvSpPr txBox="1"/>
          <p:nvPr/>
        </p:nvSpPr>
        <p:spPr>
          <a:xfrm>
            <a:off x="111936" y="4916906"/>
            <a:ext cx="4271049" cy="461665"/>
          </a:xfrm>
          <a:prstGeom prst="rect">
            <a:avLst/>
          </a:prstGeom>
          <a:noFill/>
        </p:spPr>
        <p:txBody>
          <a:bodyPr wrap="square" rtlCol="0">
            <a:spAutoFit/>
          </a:bodyPr>
          <a:lstStyle/>
          <a:p>
            <a:pPr lvl="0">
              <a:defRPr/>
            </a:pPr>
            <a:r>
              <a:rPr lang="en-US" sz="2400" b="1">
                <a:solidFill>
                  <a:srgbClr val="FF6600"/>
                </a:solidFill>
              </a:rPr>
              <a:t>They want to </a:t>
            </a:r>
            <a:r>
              <a:rPr kumimoji="0" lang="en-US" sz="2400" b="0" i="0" u="none" strike="noStrike" kern="1200" cap="none" spc="0" normalizeH="0" baseline="0" noProof="0">
                <a:ln>
                  <a:noFill/>
                </a:ln>
                <a:solidFill>
                  <a:srgbClr val="002060"/>
                </a:solidFill>
                <a:effectLst/>
                <a:uLnTx/>
                <a:uFillTx/>
                <a:latin typeface="Century Gothic"/>
                <a:ea typeface="+mn-ea"/>
                <a:cs typeface="+mn-cs"/>
              </a:rPr>
              <a:t>translate.</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TextBox 18"/>
          <p:cNvSpPr txBox="1"/>
          <p:nvPr/>
        </p:nvSpPr>
        <p:spPr>
          <a:xfrm>
            <a:off x="176332" y="2282923"/>
            <a:ext cx="111068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To say ‘</a:t>
            </a:r>
            <a:r>
              <a:rPr lang="en-US" sz="2400" b="1">
                <a:solidFill>
                  <a:srgbClr val="002060"/>
                </a:solidFill>
                <a:latin typeface="Century Gothic"/>
              </a:rPr>
              <a:t>they</a:t>
            </a:r>
            <a:r>
              <a:rPr kumimoji="0" lang="en-US" sz="2400" b="0" i="0" u="none" strike="noStrike" kern="1200" cap="none" spc="0" normalizeH="0" baseline="0" noProof="0">
                <a:ln>
                  <a:noFill/>
                </a:ln>
                <a:solidFill>
                  <a:srgbClr val="002060"/>
                </a:solidFill>
                <a:effectLst/>
                <a:uLnTx/>
                <a:uFillTx/>
                <a:latin typeface="Century Gothic"/>
                <a:ea typeface="+mn-ea"/>
                <a:cs typeface="+mn-cs"/>
              </a:rPr>
              <a:t> want’, use _________.</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3704351" y="2253425"/>
            <a:ext cx="14391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00"/>
                </a:solidFill>
                <a:effectLst/>
                <a:uLnTx/>
                <a:uFillTx/>
                <a:latin typeface="Century Gothic"/>
                <a:ea typeface="+mn-ea"/>
                <a:cs typeface="+mn-cs"/>
              </a:rPr>
              <a:t>quieren</a:t>
            </a:r>
            <a:endParaRPr kumimoji="0" lang="en-US" sz="2400" b="1" i="0" u="none" strike="noStrike" kern="1200" cap="none" spc="0" normalizeH="0" baseline="0" noProof="0" dirty="0">
              <a:ln>
                <a:noFill/>
              </a:ln>
              <a:solidFill>
                <a:srgbClr val="FF6600"/>
              </a:solidFill>
              <a:effectLst/>
              <a:uLnTx/>
              <a:uFillTx/>
              <a:latin typeface="Century Gothic"/>
              <a:ea typeface="+mn-ea"/>
              <a:cs typeface="+mn-cs"/>
            </a:endParaRPr>
          </a:p>
        </p:txBody>
      </p:sp>
      <p:sp>
        <p:nvSpPr>
          <p:cNvPr id="17" name="Oval Callout 16"/>
          <p:cNvSpPr/>
          <p:nvPr/>
        </p:nvSpPr>
        <p:spPr>
          <a:xfrm>
            <a:off x="8628050" y="1372863"/>
            <a:ext cx="3236376" cy="1571790"/>
          </a:xfrm>
          <a:prstGeom prst="wedgeEllipseCallout">
            <a:avLst>
              <a:gd name="adj1" fmla="val -55648"/>
              <a:gd name="adj2" fmla="val 36734"/>
            </a:avLst>
          </a:prstGeom>
          <a:solidFill>
            <a:schemeClr val="accent4">
              <a:lumMod val="20000"/>
              <a:lumOff val="80000"/>
            </a:schemeClr>
          </a:solidFill>
          <a:ln w="38100">
            <a:solidFill>
              <a:srgbClr val="E468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2060"/>
                </a:solidFill>
              </a:rPr>
              <a:t>Verbs like this are called ‘_____________’.</a:t>
            </a:r>
            <a:endParaRPr lang="en-US" sz="2000" dirty="0">
              <a:solidFill>
                <a:srgbClr val="002060"/>
              </a:solidFill>
            </a:endParaRPr>
          </a:p>
        </p:txBody>
      </p:sp>
      <p:sp>
        <p:nvSpPr>
          <p:cNvPr id="18" name="TextBox 17"/>
          <p:cNvSpPr txBox="1"/>
          <p:nvPr/>
        </p:nvSpPr>
        <p:spPr>
          <a:xfrm>
            <a:off x="9330134" y="2249772"/>
            <a:ext cx="2336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6600"/>
                </a:solidFill>
                <a:effectLst/>
                <a:uLnTx/>
                <a:uFillTx/>
                <a:latin typeface="Century Gothic"/>
                <a:ea typeface="+mn-ea"/>
                <a:cs typeface="+mn-cs"/>
              </a:rPr>
              <a:t>modal verbs</a:t>
            </a:r>
            <a:endParaRPr kumimoji="0" lang="en-US" sz="2000" b="1" i="0" u="none" strike="noStrike" kern="1200" cap="none" spc="0" normalizeH="0" baseline="0" noProof="0" dirty="0">
              <a:ln>
                <a:noFill/>
              </a:ln>
              <a:solidFill>
                <a:srgbClr val="FF6600"/>
              </a:solidFill>
              <a:effectLst/>
              <a:uLnTx/>
              <a:uFillTx/>
              <a:latin typeface="Century Gothic"/>
              <a:ea typeface="+mn-ea"/>
              <a:cs typeface="+mn-cs"/>
            </a:endParaRPr>
          </a:p>
        </p:txBody>
      </p:sp>
    </p:spTree>
    <p:extLst>
      <p:ext uri="{BB962C8B-B14F-4D97-AF65-F5344CB8AC3E}">
        <p14:creationId xmlns:p14="http://schemas.microsoft.com/office/powerpoint/2010/main" val="9725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6" grpId="0"/>
      <p:bldP spid="8" grpId="0"/>
      <p:bldP spid="13" grpId="0"/>
      <p:bldP spid="14" grpId="0"/>
      <p:bldP spid="15" grpId="0"/>
      <p:bldP spid="19" grpId="0"/>
      <p:bldP spid="20" grpId="0"/>
      <p:bldP spid="1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52399"/>
            <a:ext cx="10350500" cy="698502"/>
          </a:xfrm>
        </p:spPr>
        <p:txBody>
          <a:bodyPr>
            <a:normAutofit/>
          </a:bodyPr>
          <a:lstStyle/>
          <a:p>
            <a:r>
              <a:rPr lang="en-GB" sz="2200" b="1" dirty="0" err="1">
                <a:solidFill>
                  <a:srgbClr val="002060"/>
                </a:solidFill>
              </a:rPr>
              <a:t>Están</a:t>
            </a:r>
            <a:r>
              <a:rPr lang="en-GB" sz="2200" b="1" dirty="0">
                <a:solidFill>
                  <a:srgbClr val="002060"/>
                </a:solidFill>
              </a:rPr>
              <a:t> </a:t>
            </a:r>
            <a:r>
              <a:rPr lang="en-GB" sz="2200" b="1" dirty="0" err="1">
                <a:solidFill>
                  <a:srgbClr val="002060"/>
                </a:solidFill>
              </a:rPr>
              <a:t>haciendo</a:t>
            </a:r>
            <a:r>
              <a:rPr lang="en-GB" sz="2200" b="1" dirty="0">
                <a:solidFill>
                  <a:srgbClr val="002060"/>
                </a:solidFill>
              </a:rPr>
              <a:t> </a:t>
            </a:r>
            <a:r>
              <a:rPr lang="en-GB" sz="2200" b="1" dirty="0" err="1">
                <a:solidFill>
                  <a:srgbClr val="002060"/>
                </a:solidFill>
              </a:rPr>
              <a:t>una</a:t>
            </a:r>
            <a:r>
              <a:rPr lang="en-GB" sz="2200" b="1" dirty="0">
                <a:solidFill>
                  <a:srgbClr val="002060"/>
                </a:solidFill>
              </a:rPr>
              <a:t> </a:t>
            </a:r>
            <a:r>
              <a:rPr lang="en-GB" sz="2200" b="1" dirty="0" err="1">
                <a:solidFill>
                  <a:srgbClr val="002060"/>
                </a:solidFill>
              </a:rPr>
              <a:t>película</a:t>
            </a:r>
            <a:r>
              <a:rPr lang="en-GB" sz="2200" b="1" dirty="0">
                <a:solidFill>
                  <a:srgbClr val="002060"/>
                </a:solidFill>
              </a:rPr>
              <a:t>. ¿</a:t>
            </a:r>
            <a:r>
              <a:rPr lang="en-GB" sz="2200" b="1" dirty="0" err="1">
                <a:solidFill>
                  <a:srgbClr val="002060"/>
                </a:solidFill>
              </a:rPr>
              <a:t>Qué</a:t>
            </a:r>
            <a:r>
              <a:rPr lang="en-GB" sz="2200" b="1" dirty="0">
                <a:solidFill>
                  <a:srgbClr val="002060"/>
                </a:solidFill>
              </a:rPr>
              <a:t> </a:t>
            </a:r>
            <a:r>
              <a:rPr lang="en-GB" sz="2200" b="1" dirty="0" err="1">
                <a:solidFill>
                  <a:srgbClr val="002060"/>
                </a:solidFill>
              </a:rPr>
              <a:t>quieren</a:t>
            </a:r>
            <a:r>
              <a:rPr lang="en-GB" sz="2200" b="1" dirty="0">
                <a:solidFill>
                  <a:srgbClr val="002060"/>
                </a:solidFill>
              </a:rPr>
              <a:t> </a:t>
            </a:r>
            <a:r>
              <a:rPr lang="en-GB" sz="2200" b="1" dirty="0" err="1">
                <a:solidFill>
                  <a:srgbClr val="002060"/>
                </a:solidFill>
              </a:rPr>
              <a:t>hacer</a:t>
            </a:r>
            <a:r>
              <a:rPr lang="en-GB" sz="2200" b="1" dirty="0">
                <a:solidFill>
                  <a:srgbClr val="002060"/>
                </a:solidFill>
              </a:rPr>
              <a:t> los amigos y </a:t>
            </a:r>
            <a:r>
              <a:rPr lang="en-GB" sz="2200" b="1" dirty="0" err="1">
                <a:solidFill>
                  <a:srgbClr val="002060"/>
                </a:solidFill>
              </a:rPr>
              <a:t>qué</a:t>
            </a:r>
            <a:r>
              <a:rPr lang="en-GB" sz="2200" b="1" dirty="0">
                <a:solidFill>
                  <a:srgbClr val="002060"/>
                </a:solidFill>
              </a:rPr>
              <a:t> </a:t>
            </a:r>
            <a:r>
              <a:rPr lang="en-GB" sz="2200" b="1" dirty="0" err="1">
                <a:solidFill>
                  <a:srgbClr val="002060"/>
                </a:solidFill>
              </a:rPr>
              <a:t>están</a:t>
            </a:r>
            <a:r>
              <a:rPr lang="en-GB" sz="2200" b="1" dirty="0">
                <a:solidFill>
                  <a:srgbClr val="002060"/>
                </a:solidFill>
              </a:rPr>
              <a:t> </a:t>
            </a:r>
            <a:r>
              <a:rPr lang="en-GB" sz="2200" b="1" dirty="0" err="1">
                <a:solidFill>
                  <a:srgbClr val="002060"/>
                </a:solidFill>
              </a:rPr>
              <a:t>haciendo</a:t>
            </a:r>
            <a:r>
              <a:rPr lang="en-GB" sz="2200" b="1">
                <a:solidFill>
                  <a:srgbClr val="002060"/>
                </a:solidFill>
              </a:rPr>
              <a:t>? Elige </a:t>
            </a:r>
            <a:r>
              <a:rPr lang="en-GB" sz="2200" b="1" dirty="0">
                <a:solidFill>
                  <a:srgbClr val="002060"/>
                </a:solidFill>
              </a:rPr>
              <a:t>el </a:t>
            </a:r>
            <a:r>
              <a:rPr lang="en-GB" sz="2200" b="1" dirty="0" err="1">
                <a:solidFill>
                  <a:srgbClr val="002060"/>
                </a:solidFill>
              </a:rPr>
              <a:t>verbo</a:t>
            </a:r>
            <a:r>
              <a:rPr lang="en-GB" sz="2200" b="1" dirty="0">
                <a:solidFill>
                  <a:srgbClr val="002060"/>
                </a:solidFill>
              </a:rPr>
              <a:t> </a:t>
            </a:r>
            <a:r>
              <a:rPr lang="en-GB" sz="2200" b="1" dirty="0" err="1">
                <a:solidFill>
                  <a:srgbClr val="002060"/>
                </a:solidFill>
              </a:rPr>
              <a:t>correcto</a:t>
            </a:r>
            <a:r>
              <a:rPr lang="en-GB" sz="2200" b="1" dirty="0">
                <a:solidFill>
                  <a:srgbClr val="002060"/>
                </a:solidFill>
              </a:rPr>
              <a:t> </a:t>
            </a:r>
            <a:r>
              <a:rPr lang="en-GB" sz="2200" b="1" dirty="0" err="1">
                <a:solidFill>
                  <a:srgbClr val="002060"/>
                </a:solidFill>
              </a:rPr>
              <a:t>para</a:t>
            </a:r>
            <a:r>
              <a:rPr lang="en-GB" sz="2200" b="1" dirty="0">
                <a:solidFill>
                  <a:srgbClr val="002060"/>
                </a:solidFill>
              </a:rPr>
              <a:t> </a:t>
            </a:r>
            <a:r>
              <a:rPr lang="en-GB" sz="2200" b="1" dirty="0" err="1">
                <a:solidFill>
                  <a:srgbClr val="002060"/>
                </a:solidFill>
              </a:rPr>
              <a:t>completar</a:t>
            </a:r>
            <a:r>
              <a:rPr lang="en-GB" sz="2200" b="1" dirty="0">
                <a:solidFill>
                  <a:srgbClr val="002060"/>
                </a:solidFill>
              </a:rPr>
              <a:t> la </a:t>
            </a:r>
            <a:r>
              <a:rPr lang="en-GB" sz="2200" b="1" dirty="0" err="1">
                <a:solidFill>
                  <a:srgbClr val="002060"/>
                </a:solidFill>
              </a:rPr>
              <a:t>frase</a:t>
            </a:r>
            <a:r>
              <a:rPr lang="en-GB" sz="22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3" name="Table 2"/>
          <p:cNvGraphicFramePr>
            <a:graphicFrameLocks noGrp="1"/>
          </p:cNvGraphicFramePr>
          <p:nvPr>
            <p:extLst>
              <p:ext uri="{D42A27DB-BD31-4B8C-83A1-F6EECF244321}">
                <p14:modId xmlns:p14="http://schemas.microsoft.com/office/powerpoint/2010/main" val="1347660008"/>
              </p:ext>
            </p:extLst>
          </p:nvPr>
        </p:nvGraphicFramePr>
        <p:xfrm>
          <a:off x="203200" y="910166"/>
          <a:ext cx="9804400" cy="5173137"/>
        </p:xfrm>
        <a:graphic>
          <a:graphicData uri="http://schemas.openxmlformats.org/drawingml/2006/table">
            <a:tbl>
              <a:tblPr firstRow="1" bandRow="1">
                <a:tableStyleId>{5DA37D80-6434-44D0-A028-1B22A696006F}</a:tableStyleId>
              </a:tblPr>
              <a:tblGrid>
                <a:gridCol w="419100">
                  <a:extLst>
                    <a:ext uri="{9D8B030D-6E8A-4147-A177-3AD203B41FA5}">
                      <a16:colId xmlns:a16="http://schemas.microsoft.com/office/drawing/2014/main" val="20000"/>
                    </a:ext>
                  </a:extLst>
                </a:gridCol>
                <a:gridCol w="9385300">
                  <a:extLst>
                    <a:ext uri="{9D8B030D-6E8A-4147-A177-3AD203B41FA5}">
                      <a16:colId xmlns:a16="http://schemas.microsoft.com/office/drawing/2014/main" val="20001"/>
                    </a:ext>
                  </a:extLst>
                </a:gridCol>
              </a:tblGrid>
              <a:tr h="574793">
                <a:tc>
                  <a:txBody>
                    <a:bodyPr/>
                    <a:lstStyle/>
                    <a:p>
                      <a:endParaRPr lang="en-US" sz="2000" dirty="0">
                        <a:solidFill>
                          <a:srgbClr val="002060"/>
                        </a:solidFill>
                      </a:endParaRPr>
                    </a:p>
                  </a:txBody>
                  <a:tcPr anchor="ctr">
                    <a:lnB w="12700" cap="flat" cmpd="sng" algn="ctr">
                      <a:solidFill>
                        <a:srgbClr val="E46800"/>
                      </a:solidFill>
                      <a:prstDash val="solid"/>
                      <a:round/>
                      <a:headEnd type="none" w="med" len="med"/>
                      <a:tailEnd type="none" w="med" len="med"/>
                    </a:lnB>
                  </a:tcPr>
                </a:tc>
                <a:tc>
                  <a:txBody>
                    <a:bodyPr/>
                    <a:lstStyle/>
                    <a:p>
                      <a:pPr algn="ctr"/>
                      <a:r>
                        <a:rPr lang="en-US" sz="2000" dirty="0">
                          <a:solidFill>
                            <a:srgbClr val="002060"/>
                          </a:solidFill>
                        </a:rPr>
                        <a:t>¿</a:t>
                      </a:r>
                      <a:r>
                        <a:rPr lang="en-US" sz="2000" dirty="0" err="1">
                          <a:solidFill>
                            <a:srgbClr val="002060"/>
                          </a:solidFill>
                        </a:rPr>
                        <a:t>Qué</a:t>
                      </a:r>
                      <a:r>
                        <a:rPr lang="en-US" sz="2000" dirty="0">
                          <a:solidFill>
                            <a:srgbClr val="002060"/>
                          </a:solidFill>
                        </a:rPr>
                        <a:t> verbo </a:t>
                      </a:r>
                      <a:r>
                        <a:rPr lang="en-US" sz="2000" dirty="0" err="1">
                          <a:solidFill>
                            <a:srgbClr val="002060"/>
                          </a:solidFill>
                        </a:rPr>
                        <a:t>completa</a:t>
                      </a:r>
                      <a:r>
                        <a:rPr lang="en-US" sz="2000" dirty="0">
                          <a:solidFill>
                            <a:srgbClr val="002060"/>
                          </a:solidFill>
                        </a:rPr>
                        <a:t> la </a:t>
                      </a:r>
                      <a:r>
                        <a:rPr lang="en-US" sz="2000" dirty="0" err="1">
                          <a:solidFill>
                            <a:srgbClr val="002060"/>
                          </a:solidFill>
                        </a:rPr>
                        <a:t>frase</a:t>
                      </a:r>
                      <a:r>
                        <a:rPr lang="en-US" sz="2000" dirty="0">
                          <a:solidFill>
                            <a:srgbClr val="002060"/>
                          </a:solidFill>
                        </a:rPr>
                        <a:t>?</a:t>
                      </a:r>
                    </a:p>
                  </a:txBody>
                  <a:tcPr anchor="ctr">
                    <a:lnB w="12700" cap="flat" cmpd="sng" algn="ctr">
                      <a:solidFill>
                        <a:srgbClr val="E46800"/>
                      </a:solidFill>
                      <a:prstDash val="solid"/>
                      <a:round/>
                      <a:headEnd type="none" w="med" len="med"/>
                      <a:tailEnd type="none" w="med" len="med"/>
                    </a:lnB>
                  </a:tcPr>
                </a:tc>
                <a:extLst>
                  <a:ext uri="{0D108BD9-81ED-4DB2-BD59-A6C34878D82A}">
                    <a16:rowId xmlns:a16="http://schemas.microsoft.com/office/drawing/2014/main" val="10000"/>
                  </a:ext>
                </a:extLst>
              </a:tr>
              <a:tr h="574793">
                <a:tc>
                  <a:txBody>
                    <a:bodyPr/>
                    <a:lstStyle/>
                    <a:p>
                      <a:r>
                        <a:rPr lang="en-US" sz="2000" dirty="0">
                          <a:solidFill>
                            <a:srgbClr val="002060"/>
                          </a:solidFill>
                        </a:rPr>
                        <a:t>1.</a:t>
                      </a:r>
                    </a:p>
                  </a:txBody>
                  <a:tcPr anchor="ctr">
                    <a:lnL w="12700" cmpd="sng">
                      <a:noFill/>
                    </a:lnL>
                    <a:lnR w="12700" cmpd="sng">
                      <a:noFill/>
                    </a:lnR>
                    <a:lnT w="12700" cap="flat" cmpd="sng" algn="ctr">
                      <a:solidFill>
                        <a:srgbClr val="E468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000" dirty="0">
                          <a:solidFill>
                            <a:srgbClr val="002060"/>
                          </a:solidFill>
                        </a:rPr>
                        <a:t>Los </a:t>
                      </a:r>
                      <a:r>
                        <a:rPr lang="en-US" sz="2000" dirty="0" err="1">
                          <a:solidFill>
                            <a:srgbClr val="002060"/>
                          </a:solidFill>
                        </a:rPr>
                        <a:t>actores</a:t>
                      </a:r>
                      <a:r>
                        <a:rPr lang="en-US" sz="2000" dirty="0">
                          <a:solidFill>
                            <a:srgbClr val="002060"/>
                          </a:solidFill>
                        </a:rPr>
                        <a:t> </a:t>
                      </a:r>
                      <a:r>
                        <a:rPr lang="en-US" sz="2000" b="0" dirty="0" err="1">
                          <a:solidFill>
                            <a:srgbClr val="002060"/>
                          </a:solidFill>
                        </a:rPr>
                        <a:t>están</a:t>
                      </a:r>
                      <a:r>
                        <a:rPr lang="en-US" sz="2000" dirty="0">
                          <a:solidFill>
                            <a:srgbClr val="002060"/>
                          </a:solidFill>
                        </a:rPr>
                        <a:t> </a:t>
                      </a:r>
                      <a:r>
                        <a:rPr lang="en-US" sz="2000" b="1" dirty="0" err="1">
                          <a:solidFill>
                            <a:srgbClr val="002060"/>
                          </a:solidFill>
                        </a:rPr>
                        <a:t>compartir</a:t>
                      </a:r>
                      <a:r>
                        <a:rPr lang="en-US" sz="2000" b="1" baseline="0" dirty="0">
                          <a:solidFill>
                            <a:srgbClr val="002060"/>
                          </a:solidFill>
                        </a:rPr>
                        <a:t> / </a:t>
                      </a:r>
                      <a:r>
                        <a:rPr lang="en-US" sz="2000" b="1" dirty="0" err="1">
                          <a:solidFill>
                            <a:srgbClr val="002060"/>
                          </a:solidFill>
                        </a:rPr>
                        <a:t>compartiendo</a:t>
                      </a:r>
                      <a:r>
                        <a:rPr lang="en-US" sz="2000" baseline="0" dirty="0">
                          <a:solidFill>
                            <a:srgbClr val="002060"/>
                          </a:solidFill>
                        </a:rPr>
                        <a:t> ideas con el </a:t>
                      </a:r>
                      <a:r>
                        <a:rPr lang="en-US" sz="2000" baseline="0" dirty="0" err="1">
                          <a:solidFill>
                            <a:srgbClr val="002060"/>
                          </a:solidFill>
                        </a:rPr>
                        <a:t>profesor</a:t>
                      </a:r>
                      <a:r>
                        <a:rPr lang="en-US" sz="2000" baseline="0" dirty="0">
                          <a:solidFill>
                            <a:srgbClr val="002060"/>
                          </a:solidFill>
                        </a:rPr>
                        <a:t>.</a:t>
                      </a:r>
                      <a:endParaRPr lang="en-US" sz="2000" dirty="0">
                        <a:solidFill>
                          <a:srgbClr val="002060"/>
                        </a:solidFill>
                      </a:endParaRPr>
                    </a:p>
                  </a:txBody>
                  <a:tcPr anchor="ctr">
                    <a:lnL w="12700" cmpd="sng">
                      <a:noFill/>
                    </a:lnL>
                    <a:lnR w="12700" cmpd="sng">
                      <a:noFill/>
                    </a:lnR>
                    <a:lnT w="12700" cap="flat" cmpd="sng" algn="ctr">
                      <a:solidFill>
                        <a:srgbClr val="E468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4793">
                <a:tc>
                  <a:txBody>
                    <a:bodyPr/>
                    <a:lstStyle/>
                    <a:p>
                      <a:r>
                        <a:rPr lang="en-US" sz="2000" dirty="0">
                          <a:solidFill>
                            <a:srgbClr val="002060"/>
                          </a:solidFill>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solidFill>
                            <a:srgbClr val="002060"/>
                          </a:solidFill>
                        </a:rPr>
                        <a:t>Los </a:t>
                      </a:r>
                      <a:r>
                        <a:rPr lang="en-US" sz="2000" dirty="0" err="1">
                          <a:solidFill>
                            <a:srgbClr val="002060"/>
                          </a:solidFill>
                        </a:rPr>
                        <a:t>compañeros</a:t>
                      </a:r>
                      <a:r>
                        <a:rPr lang="en-US" sz="2000" dirty="0">
                          <a:solidFill>
                            <a:srgbClr val="002060"/>
                          </a:solidFill>
                        </a:rPr>
                        <a:t> no </a:t>
                      </a:r>
                      <a:r>
                        <a:rPr lang="en-US" sz="2000" b="0" dirty="0" err="1">
                          <a:solidFill>
                            <a:srgbClr val="002060"/>
                          </a:solidFill>
                        </a:rPr>
                        <a:t>quieren</a:t>
                      </a:r>
                      <a:r>
                        <a:rPr lang="en-US" sz="2000" b="0" dirty="0">
                          <a:solidFill>
                            <a:srgbClr val="002060"/>
                          </a:solidFill>
                        </a:rPr>
                        <a:t> </a:t>
                      </a:r>
                      <a:r>
                        <a:rPr lang="en-US" sz="2000" b="1" dirty="0" err="1">
                          <a:solidFill>
                            <a:srgbClr val="002060"/>
                          </a:solidFill>
                        </a:rPr>
                        <a:t>dirigir</a:t>
                      </a:r>
                      <a:r>
                        <a:rPr lang="en-US" sz="2000" b="1" dirty="0">
                          <a:solidFill>
                            <a:srgbClr val="002060"/>
                          </a:solidFill>
                        </a:rPr>
                        <a:t> / </a:t>
                      </a:r>
                      <a:r>
                        <a:rPr lang="en-US" sz="2000" b="1" dirty="0" err="1">
                          <a:solidFill>
                            <a:srgbClr val="002060"/>
                          </a:solidFill>
                        </a:rPr>
                        <a:t>dirigiendo</a:t>
                      </a:r>
                      <a:r>
                        <a:rPr lang="en-US" sz="2000" baseline="0" dirty="0">
                          <a:solidFill>
                            <a:srgbClr val="002060"/>
                          </a:solidFill>
                        </a:rPr>
                        <a:t> </a:t>
                      </a:r>
                      <a:r>
                        <a:rPr lang="en-US" sz="2000" dirty="0" err="1">
                          <a:solidFill>
                            <a:srgbClr val="002060"/>
                          </a:solidFill>
                        </a:rPr>
                        <a:t>una</a:t>
                      </a:r>
                      <a:r>
                        <a:rPr lang="en-US" sz="2000" baseline="0" dirty="0">
                          <a:solidFill>
                            <a:srgbClr val="002060"/>
                          </a:solidFill>
                        </a:rPr>
                        <a:t> </a:t>
                      </a:r>
                      <a:r>
                        <a:rPr lang="en-US" sz="2000" baseline="0" dirty="0" err="1">
                          <a:solidFill>
                            <a:srgbClr val="002060"/>
                          </a:solidFill>
                        </a:rPr>
                        <a:t>película</a:t>
                      </a:r>
                      <a:r>
                        <a:rPr lang="en-US" sz="2000" baseline="0" dirty="0">
                          <a:solidFill>
                            <a:srgbClr val="002060"/>
                          </a:solidFill>
                        </a:rPr>
                        <a:t> de </a:t>
                      </a:r>
                      <a:r>
                        <a:rPr lang="en-US" sz="2000" baseline="0" dirty="0" err="1">
                          <a:solidFill>
                            <a:srgbClr val="002060"/>
                          </a:solidFill>
                        </a:rPr>
                        <a:t>acción</a:t>
                      </a:r>
                      <a:r>
                        <a:rPr lang="en-US" sz="2000" baseline="0" dirty="0">
                          <a:solidFill>
                            <a:srgbClr val="002060"/>
                          </a:solidFill>
                        </a:rPr>
                        <a:t>.</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4793">
                <a:tc>
                  <a:txBody>
                    <a:bodyPr/>
                    <a:lstStyle/>
                    <a:p>
                      <a:r>
                        <a:rPr lang="en-US" sz="2000" dirty="0">
                          <a:solidFill>
                            <a:srgbClr val="002060"/>
                          </a:solidFill>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solidFill>
                            <a:srgbClr val="002060"/>
                          </a:solidFill>
                        </a:rPr>
                        <a:t>Las </a:t>
                      </a:r>
                      <a:r>
                        <a:rPr lang="en-US" sz="2000" dirty="0" err="1">
                          <a:solidFill>
                            <a:srgbClr val="002060"/>
                          </a:solidFill>
                        </a:rPr>
                        <a:t>actrices</a:t>
                      </a:r>
                      <a:r>
                        <a:rPr lang="en-US" sz="2000" baseline="0" dirty="0">
                          <a:solidFill>
                            <a:srgbClr val="002060"/>
                          </a:solidFill>
                        </a:rPr>
                        <a:t> </a:t>
                      </a:r>
                      <a:r>
                        <a:rPr lang="en-US" sz="2000" b="0" baseline="0" dirty="0" err="1">
                          <a:solidFill>
                            <a:srgbClr val="002060"/>
                          </a:solidFill>
                        </a:rPr>
                        <a:t>quieren</a:t>
                      </a:r>
                      <a:r>
                        <a:rPr lang="en-US" sz="2000" baseline="0" dirty="0">
                          <a:solidFill>
                            <a:srgbClr val="002060"/>
                          </a:solidFill>
                        </a:rPr>
                        <a:t> </a:t>
                      </a:r>
                      <a:r>
                        <a:rPr lang="en-US" sz="2000" b="1" baseline="0" dirty="0" err="1">
                          <a:solidFill>
                            <a:srgbClr val="002060"/>
                          </a:solidFill>
                        </a:rPr>
                        <a:t>volver</a:t>
                      </a:r>
                      <a:r>
                        <a:rPr lang="en-US" sz="2000" b="1" baseline="0" dirty="0">
                          <a:solidFill>
                            <a:srgbClr val="002060"/>
                          </a:solidFill>
                        </a:rPr>
                        <a:t> / </a:t>
                      </a:r>
                      <a:r>
                        <a:rPr lang="en-US" sz="2000" b="1" baseline="0" dirty="0" err="1">
                          <a:solidFill>
                            <a:srgbClr val="002060"/>
                          </a:solidFill>
                        </a:rPr>
                        <a:t>volviendo</a:t>
                      </a:r>
                      <a:r>
                        <a:rPr lang="en-US" sz="2000" baseline="0" dirty="0">
                          <a:solidFill>
                            <a:srgbClr val="002060"/>
                          </a:solidFill>
                        </a:rPr>
                        <a:t> a casa </a:t>
                      </a:r>
                      <a:r>
                        <a:rPr lang="en-US" sz="2000" baseline="0" dirty="0" err="1">
                          <a:solidFill>
                            <a:srgbClr val="002060"/>
                          </a:solidFill>
                        </a:rPr>
                        <a:t>porque</a:t>
                      </a:r>
                      <a:r>
                        <a:rPr lang="en-US" sz="2000" baseline="0" dirty="0">
                          <a:solidFill>
                            <a:srgbClr val="002060"/>
                          </a:solidFill>
                        </a:rPr>
                        <a:t> </a:t>
                      </a:r>
                      <a:r>
                        <a:rPr lang="en-US" sz="2000" baseline="0" dirty="0" err="1">
                          <a:solidFill>
                            <a:srgbClr val="002060"/>
                          </a:solidFill>
                        </a:rPr>
                        <a:t>están</a:t>
                      </a:r>
                      <a:r>
                        <a:rPr lang="en-US" sz="2000" baseline="0" dirty="0">
                          <a:solidFill>
                            <a:srgbClr val="002060"/>
                          </a:solidFill>
                        </a:rPr>
                        <a:t> </a:t>
                      </a:r>
                      <a:r>
                        <a:rPr lang="en-US" sz="2000" baseline="0" dirty="0" err="1">
                          <a:solidFill>
                            <a:srgbClr val="002060"/>
                          </a:solidFill>
                        </a:rPr>
                        <a:t>aburridas</a:t>
                      </a:r>
                      <a:r>
                        <a:rPr lang="en-US" sz="2000" baseline="0" dirty="0">
                          <a:solidFill>
                            <a:srgbClr val="002060"/>
                          </a:solidFill>
                        </a:rPr>
                        <a:t>.</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4793">
                <a:tc>
                  <a:txBody>
                    <a:bodyPr/>
                    <a:lstStyle/>
                    <a:p>
                      <a:r>
                        <a:rPr lang="en-US" sz="2000" dirty="0">
                          <a:solidFill>
                            <a:srgbClr val="002060"/>
                          </a:solidFill>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solidFill>
                            <a:srgbClr val="002060"/>
                          </a:solidFill>
                        </a:rPr>
                        <a:t>Los amigos</a:t>
                      </a:r>
                      <a:r>
                        <a:rPr lang="en-US" sz="2000" baseline="0" dirty="0">
                          <a:solidFill>
                            <a:srgbClr val="002060"/>
                          </a:solidFill>
                        </a:rPr>
                        <a:t> </a:t>
                      </a:r>
                      <a:r>
                        <a:rPr lang="en-US" sz="2000" b="0" baseline="0" dirty="0" err="1">
                          <a:solidFill>
                            <a:srgbClr val="002060"/>
                          </a:solidFill>
                        </a:rPr>
                        <a:t>quieren</a:t>
                      </a:r>
                      <a:r>
                        <a:rPr lang="en-US" sz="2000" baseline="0" dirty="0">
                          <a:solidFill>
                            <a:srgbClr val="002060"/>
                          </a:solidFill>
                        </a:rPr>
                        <a:t>  </a:t>
                      </a:r>
                      <a:r>
                        <a:rPr lang="en-US" sz="2000" b="1" baseline="0" dirty="0" err="1">
                          <a:solidFill>
                            <a:srgbClr val="002060"/>
                          </a:solidFill>
                        </a:rPr>
                        <a:t>rompiendo</a:t>
                      </a:r>
                      <a:r>
                        <a:rPr lang="en-US" sz="2000" b="1" baseline="0" dirty="0">
                          <a:solidFill>
                            <a:srgbClr val="002060"/>
                          </a:solidFill>
                        </a:rPr>
                        <a:t> / romper</a:t>
                      </a:r>
                      <a:r>
                        <a:rPr lang="en-US" sz="2000" baseline="0" dirty="0">
                          <a:solidFill>
                            <a:srgbClr val="002060"/>
                          </a:solidFill>
                        </a:rPr>
                        <a:t> la mesa y la </a:t>
                      </a:r>
                      <a:r>
                        <a:rPr lang="en-US" sz="2000" baseline="0" dirty="0" err="1">
                          <a:solidFill>
                            <a:srgbClr val="002060"/>
                          </a:solidFill>
                        </a:rPr>
                        <a:t>silla</a:t>
                      </a:r>
                      <a:r>
                        <a:rPr lang="en-US" sz="2000" baseline="0" dirty="0">
                          <a:solidFill>
                            <a:srgbClr val="002060"/>
                          </a:solidFill>
                        </a:rPr>
                        <a:t>.</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74793">
                <a:tc>
                  <a:txBody>
                    <a:bodyPr/>
                    <a:lstStyle/>
                    <a:p>
                      <a:r>
                        <a:rPr lang="en-US" sz="2000" dirty="0">
                          <a:solidFill>
                            <a:srgbClr val="002060"/>
                          </a:solidFill>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err="1">
                          <a:solidFill>
                            <a:srgbClr val="002060"/>
                          </a:solidFill>
                        </a:rPr>
                        <a:t>Lucía</a:t>
                      </a:r>
                      <a:r>
                        <a:rPr lang="en-US" sz="2000" dirty="0">
                          <a:solidFill>
                            <a:srgbClr val="002060"/>
                          </a:solidFill>
                        </a:rPr>
                        <a:t> y Nadia</a:t>
                      </a:r>
                      <a:r>
                        <a:rPr lang="en-US" sz="2000" baseline="0" dirty="0">
                          <a:solidFill>
                            <a:srgbClr val="002060"/>
                          </a:solidFill>
                        </a:rPr>
                        <a:t> </a:t>
                      </a:r>
                      <a:r>
                        <a:rPr lang="en-US" sz="2000" b="0" baseline="0" dirty="0" err="1">
                          <a:solidFill>
                            <a:srgbClr val="002060"/>
                          </a:solidFill>
                        </a:rPr>
                        <a:t>están</a:t>
                      </a:r>
                      <a:r>
                        <a:rPr lang="en-US" sz="2000" b="1" baseline="0" dirty="0">
                          <a:solidFill>
                            <a:srgbClr val="002060"/>
                          </a:solidFill>
                        </a:rPr>
                        <a:t> </a:t>
                      </a:r>
                      <a:r>
                        <a:rPr lang="en-US" sz="2000" b="1" baseline="0" dirty="0" err="1">
                          <a:solidFill>
                            <a:srgbClr val="002060"/>
                          </a:solidFill>
                        </a:rPr>
                        <a:t>haciendo</a:t>
                      </a:r>
                      <a:r>
                        <a:rPr lang="en-US" sz="2000" b="1" baseline="0" dirty="0">
                          <a:solidFill>
                            <a:srgbClr val="002060"/>
                          </a:solidFill>
                        </a:rPr>
                        <a:t> / </a:t>
                      </a:r>
                      <a:r>
                        <a:rPr lang="en-US" sz="2000" b="1" baseline="0" dirty="0" err="1">
                          <a:solidFill>
                            <a:srgbClr val="002060"/>
                          </a:solidFill>
                        </a:rPr>
                        <a:t>hacer</a:t>
                      </a:r>
                      <a:r>
                        <a:rPr lang="en-US" sz="2000" baseline="0" dirty="0">
                          <a:solidFill>
                            <a:srgbClr val="002060"/>
                          </a:solidFill>
                        </a:rPr>
                        <a:t> un </a:t>
                      </a:r>
                      <a:r>
                        <a:rPr lang="en-US" sz="2000" baseline="0" dirty="0" err="1">
                          <a:solidFill>
                            <a:srgbClr val="002060"/>
                          </a:solidFill>
                        </a:rPr>
                        <a:t>fuego</a:t>
                      </a:r>
                      <a:r>
                        <a:rPr lang="en-US" sz="2000" baseline="0" dirty="0">
                          <a:solidFill>
                            <a:srgbClr val="002060"/>
                          </a:solidFill>
                        </a:rPr>
                        <a:t> </a:t>
                      </a:r>
                      <a:r>
                        <a:rPr lang="en-US" sz="2000" baseline="0" dirty="0" err="1">
                          <a:solidFill>
                            <a:srgbClr val="002060"/>
                          </a:solidFill>
                        </a:rPr>
                        <a:t>cerca</a:t>
                      </a:r>
                      <a:r>
                        <a:rPr lang="en-US" sz="2000" baseline="0" dirty="0">
                          <a:solidFill>
                            <a:srgbClr val="002060"/>
                          </a:solidFill>
                        </a:rPr>
                        <a:t> del </a:t>
                      </a:r>
                      <a:r>
                        <a:rPr lang="en-US" sz="2000" baseline="0" dirty="0" err="1">
                          <a:solidFill>
                            <a:srgbClr val="002060"/>
                          </a:solidFill>
                        </a:rPr>
                        <a:t>coche</a:t>
                      </a:r>
                      <a:r>
                        <a:rPr lang="en-US" sz="2000" baseline="0" dirty="0">
                          <a:solidFill>
                            <a:srgbClr val="002060"/>
                          </a:solidFill>
                        </a:rPr>
                        <a:t>.</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74793">
                <a:tc>
                  <a:txBody>
                    <a:bodyPr/>
                    <a:lstStyle/>
                    <a:p>
                      <a:r>
                        <a:rPr lang="en-US" sz="2000" dirty="0">
                          <a:solidFill>
                            <a:srgbClr val="002060"/>
                          </a:solidFill>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solidFill>
                            <a:srgbClr val="002060"/>
                          </a:solidFill>
                        </a:rPr>
                        <a:t>Daniel y Hugo </a:t>
                      </a:r>
                      <a:r>
                        <a:rPr lang="en-US" sz="2000" b="0" dirty="0" err="1">
                          <a:solidFill>
                            <a:srgbClr val="002060"/>
                          </a:solidFill>
                        </a:rPr>
                        <a:t>quieren</a:t>
                      </a:r>
                      <a:r>
                        <a:rPr lang="en-US" sz="2000" baseline="0" dirty="0">
                          <a:solidFill>
                            <a:srgbClr val="002060"/>
                          </a:solidFill>
                        </a:rPr>
                        <a:t> </a:t>
                      </a:r>
                      <a:r>
                        <a:rPr lang="en-US" sz="2000" b="1" baseline="0" dirty="0" err="1">
                          <a:solidFill>
                            <a:srgbClr val="002060"/>
                          </a:solidFill>
                        </a:rPr>
                        <a:t>desapareciendo</a:t>
                      </a:r>
                      <a:r>
                        <a:rPr lang="en-US" sz="2000" b="1" baseline="0" dirty="0">
                          <a:solidFill>
                            <a:srgbClr val="002060"/>
                          </a:solidFill>
                        </a:rPr>
                        <a:t> / </a:t>
                      </a:r>
                      <a:r>
                        <a:rPr lang="en-US" sz="2000" b="1" baseline="0" dirty="0" err="1">
                          <a:solidFill>
                            <a:srgbClr val="002060"/>
                          </a:solidFill>
                        </a:rPr>
                        <a:t>desaparecer</a:t>
                      </a:r>
                      <a:r>
                        <a:rPr lang="en-US" sz="2000" b="1" baseline="0" dirty="0">
                          <a:solidFill>
                            <a:srgbClr val="002060"/>
                          </a:solidFill>
                        </a:rPr>
                        <a:t> </a:t>
                      </a:r>
                      <a:r>
                        <a:rPr lang="en-US" sz="2000" baseline="0" dirty="0">
                          <a:solidFill>
                            <a:srgbClr val="002060"/>
                          </a:solidFill>
                        </a:rPr>
                        <a:t>en </a:t>
                      </a:r>
                      <a:r>
                        <a:rPr lang="en-US" sz="2000" baseline="0" dirty="0" err="1">
                          <a:solidFill>
                            <a:srgbClr val="002060"/>
                          </a:solidFill>
                        </a:rPr>
                        <a:t>esta</a:t>
                      </a:r>
                      <a:r>
                        <a:rPr lang="en-US" sz="2000" baseline="0" dirty="0">
                          <a:solidFill>
                            <a:srgbClr val="002060"/>
                          </a:solidFill>
                        </a:rPr>
                        <a:t> </a:t>
                      </a:r>
                      <a:r>
                        <a:rPr lang="en-US" sz="2000" baseline="0" dirty="0" err="1">
                          <a:solidFill>
                            <a:srgbClr val="002060"/>
                          </a:solidFill>
                        </a:rPr>
                        <a:t>escena</a:t>
                      </a:r>
                      <a:r>
                        <a:rPr lang="en-US" sz="2000" baseline="0" dirty="0">
                          <a:solidFill>
                            <a:srgbClr val="002060"/>
                          </a:solidFill>
                        </a:rPr>
                        <a:t>.</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74793">
                <a:tc>
                  <a:txBody>
                    <a:bodyPr/>
                    <a:lstStyle/>
                    <a:p>
                      <a:r>
                        <a:rPr lang="en-US" sz="2000" dirty="0">
                          <a:solidFill>
                            <a:srgbClr val="002060"/>
                          </a:solidFill>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a:solidFill>
                            <a:srgbClr val="002060"/>
                          </a:solidFill>
                        </a:rPr>
                        <a:t>Los rusos</a:t>
                      </a:r>
                      <a:r>
                        <a:rPr lang="en-US" sz="2000" baseline="0">
                          <a:solidFill>
                            <a:srgbClr val="002060"/>
                          </a:solidFill>
                        </a:rPr>
                        <a:t> </a:t>
                      </a:r>
                      <a:r>
                        <a:rPr lang="en-US" sz="2000" b="0" baseline="0" dirty="0" err="1">
                          <a:solidFill>
                            <a:srgbClr val="002060"/>
                          </a:solidFill>
                        </a:rPr>
                        <a:t>están</a:t>
                      </a:r>
                      <a:r>
                        <a:rPr lang="en-US" sz="2000" b="1" baseline="0" dirty="0">
                          <a:solidFill>
                            <a:srgbClr val="002060"/>
                          </a:solidFill>
                        </a:rPr>
                        <a:t>  </a:t>
                      </a:r>
                      <a:r>
                        <a:rPr lang="en-US" sz="2000" b="1" baseline="0" dirty="0" err="1">
                          <a:solidFill>
                            <a:srgbClr val="002060"/>
                          </a:solidFill>
                        </a:rPr>
                        <a:t>traducir</a:t>
                      </a:r>
                      <a:r>
                        <a:rPr lang="en-US" sz="2000" b="1" baseline="0" dirty="0">
                          <a:solidFill>
                            <a:srgbClr val="002060"/>
                          </a:solidFill>
                        </a:rPr>
                        <a:t> / </a:t>
                      </a:r>
                      <a:r>
                        <a:rPr lang="en-US" sz="2000" b="1" baseline="0" dirty="0" err="1">
                          <a:solidFill>
                            <a:srgbClr val="002060"/>
                          </a:solidFill>
                        </a:rPr>
                        <a:t>traduciendo</a:t>
                      </a:r>
                      <a:r>
                        <a:rPr lang="en-US" sz="2000" baseline="0" dirty="0">
                          <a:solidFill>
                            <a:srgbClr val="002060"/>
                          </a:solidFill>
                        </a:rPr>
                        <a:t> la </a:t>
                      </a:r>
                      <a:r>
                        <a:rPr lang="en-US" sz="2000" baseline="0" dirty="0" err="1">
                          <a:solidFill>
                            <a:srgbClr val="002060"/>
                          </a:solidFill>
                        </a:rPr>
                        <a:t>próxima</a:t>
                      </a:r>
                      <a:r>
                        <a:rPr lang="en-US" sz="2000" baseline="0" dirty="0">
                          <a:solidFill>
                            <a:srgbClr val="002060"/>
                          </a:solidFill>
                        </a:rPr>
                        <a:t> </a:t>
                      </a:r>
                      <a:r>
                        <a:rPr lang="en-US" sz="2000" baseline="0" dirty="0" err="1">
                          <a:solidFill>
                            <a:srgbClr val="002060"/>
                          </a:solidFill>
                        </a:rPr>
                        <a:t>escena</a:t>
                      </a:r>
                      <a:r>
                        <a:rPr lang="en-US" sz="2000" baseline="0" dirty="0">
                          <a:solidFill>
                            <a:srgbClr val="002060"/>
                          </a:solidFill>
                        </a:rPr>
                        <a:t> del </a:t>
                      </a:r>
                      <a:r>
                        <a:rPr lang="en-US" sz="2000" baseline="0" dirty="0" err="1">
                          <a:solidFill>
                            <a:srgbClr val="002060"/>
                          </a:solidFill>
                        </a:rPr>
                        <a:t>francés</a:t>
                      </a:r>
                      <a:r>
                        <a:rPr lang="en-US" sz="2000" baseline="0" dirty="0">
                          <a:solidFill>
                            <a:srgbClr val="002060"/>
                          </a:solidFill>
                        </a:rPr>
                        <a:t>.</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74793">
                <a:tc>
                  <a:txBody>
                    <a:bodyPr/>
                    <a:lstStyle/>
                    <a:p>
                      <a:r>
                        <a:rPr lang="en-US" sz="2000" dirty="0">
                          <a:solidFill>
                            <a:srgbClr val="002060"/>
                          </a:solidFill>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dirty="0">
                          <a:solidFill>
                            <a:srgbClr val="002060"/>
                          </a:solidFill>
                        </a:rPr>
                        <a:t>Los </a:t>
                      </a:r>
                      <a:r>
                        <a:rPr lang="en-US" sz="2000" dirty="0" err="1">
                          <a:solidFill>
                            <a:srgbClr val="002060"/>
                          </a:solidFill>
                        </a:rPr>
                        <a:t>personajes</a:t>
                      </a:r>
                      <a:r>
                        <a:rPr lang="en-US" sz="2000" baseline="0" dirty="0">
                          <a:solidFill>
                            <a:srgbClr val="002060"/>
                          </a:solidFill>
                        </a:rPr>
                        <a:t> </a:t>
                      </a:r>
                      <a:r>
                        <a:rPr lang="en-US" sz="2000" b="0" baseline="0" dirty="0" err="1">
                          <a:solidFill>
                            <a:srgbClr val="002060"/>
                          </a:solidFill>
                        </a:rPr>
                        <a:t>están</a:t>
                      </a:r>
                      <a:r>
                        <a:rPr lang="en-US" sz="2000" b="1" baseline="0" dirty="0">
                          <a:solidFill>
                            <a:srgbClr val="002060"/>
                          </a:solidFill>
                        </a:rPr>
                        <a:t> </a:t>
                      </a:r>
                      <a:r>
                        <a:rPr lang="en-US" sz="2000" b="1" baseline="0" dirty="0" err="1">
                          <a:solidFill>
                            <a:srgbClr val="002060"/>
                          </a:solidFill>
                        </a:rPr>
                        <a:t>discutiendo</a:t>
                      </a:r>
                      <a:r>
                        <a:rPr lang="en-US" sz="2000" b="1" baseline="0" dirty="0">
                          <a:solidFill>
                            <a:srgbClr val="002060"/>
                          </a:solidFill>
                        </a:rPr>
                        <a:t> / </a:t>
                      </a:r>
                      <a:r>
                        <a:rPr lang="en-US" sz="2000" b="1" baseline="0" dirty="0" err="1">
                          <a:solidFill>
                            <a:srgbClr val="002060"/>
                          </a:solidFill>
                        </a:rPr>
                        <a:t>discutir</a:t>
                      </a:r>
                      <a:r>
                        <a:rPr lang="en-US" sz="2000" b="1" baseline="0" dirty="0">
                          <a:solidFill>
                            <a:srgbClr val="002060"/>
                          </a:solidFill>
                        </a:rPr>
                        <a:t> </a:t>
                      </a:r>
                      <a:r>
                        <a:rPr lang="en-US" sz="2000" baseline="0" dirty="0" err="1">
                          <a:solidFill>
                            <a:srgbClr val="002060"/>
                          </a:solidFill>
                        </a:rPr>
                        <a:t>porque</a:t>
                      </a:r>
                      <a:r>
                        <a:rPr lang="en-US" sz="2000" baseline="0" dirty="0">
                          <a:solidFill>
                            <a:srgbClr val="002060"/>
                          </a:solidFill>
                        </a:rPr>
                        <a:t> </a:t>
                      </a:r>
                      <a:r>
                        <a:rPr lang="en-US" sz="2000" baseline="0" dirty="0" err="1">
                          <a:solidFill>
                            <a:srgbClr val="002060"/>
                          </a:solidFill>
                        </a:rPr>
                        <a:t>están</a:t>
                      </a:r>
                      <a:r>
                        <a:rPr lang="en-US" sz="2000" baseline="0" dirty="0">
                          <a:solidFill>
                            <a:srgbClr val="002060"/>
                          </a:solidFill>
                        </a:rPr>
                        <a:t> </a:t>
                      </a:r>
                      <a:r>
                        <a:rPr lang="en-US" sz="2000" baseline="0" dirty="0" err="1">
                          <a:solidFill>
                            <a:srgbClr val="002060"/>
                          </a:solidFill>
                        </a:rPr>
                        <a:t>enojados</a:t>
                      </a:r>
                      <a:r>
                        <a:rPr lang="en-US" sz="2000" baseline="0" dirty="0">
                          <a:solidFill>
                            <a:srgbClr val="002060"/>
                          </a:solidFill>
                        </a:rPr>
                        <a:t>.</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pic>
        <p:nvPicPr>
          <p:cNvPr id="6" name="Picture 5" descr="filming.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7877" y="1553865"/>
            <a:ext cx="1928849" cy="1776310"/>
          </a:xfrm>
          <a:prstGeom prst="rect">
            <a:avLst/>
          </a:prstGeom>
        </p:spPr>
      </p:pic>
      <p:pic>
        <p:nvPicPr>
          <p:cNvPr id="9" name="Picture 8" descr="film making.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81639" y="3909761"/>
            <a:ext cx="1461323" cy="1857876"/>
          </a:xfrm>
          <a:prstGeom prst="rect">
            <a:avLst/>
          </a:prstGeom>
        </p:spPr>
      </p:pic>
      <p:sp>
        <p:nvSpPr>
          <p:cNvPr id="10" name="Rounded Rectangle 9"/>
          <p:cNvSpPr/>
          <p:nvPr/>
        </p:nvSpPr>
        <p:spPr>
          <a:xfrm>
            <a:off x="4286250" y="1565220"/>
            <a:ext cx="1876425" cy="4408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1" name="Rounded Rectangle 10"/>
          <p:cNvSpPr/>
          <p:nvPr/>
        </p:nvSpPr>
        <p:spPr>
          <a:xfrm>
            <a:off x="3177886" y="3846249"/>
            <a:ext cx="1292514" cy="4408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2" name="Rounded Rectangle 11"/>
          <p:cNvSpPr/>
          <p:nvPr/>
        </p:nvSpPr>
        <p:spPr>
          <a:xfrm>
            <a:off x="3821285" y="4998926"/>
            <a:ext cx="1566055" cy="4408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3" name="Rounded Rectangle 12"/>
          <p:cNvSpPr/>
          <p:nvPr/>
        </p:nvSpPr>
        <p:spPr>
          <a:xfrm>
            <a:off x="3267612" y="5547225"/>
            <a:ext cx="1543540" cy="4408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4" name="Rounded Rectangle 13"/>
          <p:cNvSpPr/>
          <p:nvPr/>
        </p:nvSpPr>
        <p:spPr>
          <a:xfrm>
            <a:off x="4146551" y="2130106"/>
            <a:ext cx="841085" cy="4408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5" name="Rounded Rectangle 14"/>
          <p:cNvSpPr/>
          <p:nvPr/>
        </p:nvSpPr>
        <p:spPr>
          <a:xfrm>
            <a:off x="4724400" y="3285806"/>
            <a:ext cx="1026364" cy="4408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6" name="Rounded Rectangle 15"/>
          <p:cNvSpPr/>
          <p:nvPr/>
        </p:nvSpPr>
        <p:spPr>
          <a:xfrm>
            <a:off x="3194462" y="2719083"/>
            <a:ext cx="866899" cy="4408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7" name="Rounded Rectangle 16"/>
          <p:cNvSpPr/>
          <p:nvPr/>
        </p:nvSpPr>
        <p:spPr>
          <a:xfrm>
            <a:off x="5750763" y="4411135"/>
            <a:ext cx="1736766" cy="4408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1764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1325563"/>
            <a:ext cx="5765800"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02060"/>
                </a:solidFill>
              </a:rPr>
              <a:t>Persona A:</a:t>
            </a:r>
          </a:p>
          <a:p>
            <a:pPr marL="457200" indent="-457200">
              <a:buAutoNum type="arabicPeriod"/>
            </a:pPr>
            <a:r>
              <a:rPr lang="en-US" sz="2000">
                <a:solidFill>
                  <a:srgbClr val="002060"/>
                </a:solidFill>
              </a:rPr>
              <a:t>__________: una </a:t>
            </a:r>
            <a:r>
              <a:rPr lang="en-US" sz="2000" dirty="0" err="1">
                <a:solidFill>
                  <a:srgbClr val="002060"/>
                </a:solidFill>
              </a:rPr>
              <a:t>comedia</a:t>
            </a:r>
            <a:r>
              <a:rPr lang="en-US" sz="2000" dirty="0">
                <a:solidFill>
                  <a:srgbClr val="002060"/>
                </a:solidFill>
              </a:rPr>
              <a:t> de un hombre que </a:t>
            </a:r>
            <a:r>
              <a:rPr lang="en-US" sz="2000" dirty="0" err="1">
                <a:solidFill>
                  <a:srgbClr val="002060"/>
                </a:solidFill>
              </a:rPr>
              <a:t>tiene</a:t>
            </a:r>
            <a:r>
              <a:rPr lang="en-US" sz="2000" dirty="0">
                <a:solidFill>
                  <a:srgbClr val="002060"/>
                </a:solidFill>
              </a:rPr>
              <a:t> </a:t>
            </a:r>
            <a:r>
              <a:rPr lang="en-US" sz="2000" dirty="0" err="1">
                <a:solidFill>
                  <a:srgbClr val="002060"/>
                </a:solidFill>
              </a:rPr>
              <a:t>problemas</a:t>
            </a:r>
            <a:r>
              <a:rPr lang="en-US" sz="2000" dirty="0">
                <a:solidFill>
                  <a:srgbClr val="002060"/>
                </a:solidFill>
              </a:rPr>
              <a:t> con </a:t>
            </a:r>
            <a:r>
              <a:rPr lang="en-US" sz="2000" dirty="0" err="1">
                <a:solidFill>
                  <a:srgbClr val="002060"/>
                </a:solidFill>
              </a:rPr>
              <a:t>su</a:t>
            </a:r>
            <a:r>
              <a:rPr lang="en-US" sz="2000" dirty="0">
                <a:solidFill>
                  <a:srgbClr val="002060"/>
                </a:solidFill>
              </a:rPr>
              <a:t> *</a:t>
            </a:r>
            <a:r>
              <a:rPr lang="en-US" sz="2000" dirty="0" err="1">
                <a:solidFill>
                  <a:srgbClr val="002060"/>
                </a:solidFill>
              </a:rPr>
              <a:t>camión</a:t>
            </a:r>
            <a:r>
              <a:rPr lang="en-US" sz="2000" dirty="0">
                <a:solidFill>
                  <a:srgbClr val="002060"/>
                </a:solidFill>
              </a:rPr>
              <a:t> el día de Navidad.</a:t>
            </a:r>
          </a:p>
          <a:p>
            <a:pPr marL="457200" indent="-457200">
              <a:buAutoNum type="arabicPeriod"/>
            </a:pPr>
            <a:r>
              <a:rPr lang="en-US" sz="2000">
                <a:solidFill>
                  <a:srgbClr val="002060"/>
                </a:solidFill>
              </a:rPr>
              <a:t>__________: una _________ </a:t>
            </a:r>
            <a:r>
              <a:rPr lang="en-US" sz="2000" dirty="0" err="1">
                <a:solidFill>
                  <a:srgbClr val="002060"/>
                </a:solidFill>
              </a:rPr>
              <a:t>argentina</a:t>
            </a:r>
            <a:r>
              <a:rPr lang="en-US" sz="2000" dirty="0">
                <a:solidFill>
                  <a:srgbClr val="002060"/>
                </a:solidFill>
              </a:rPr>
              <a:t> de </a:t>
            </a:r>
            <a:r>
              <a:rPr lang="en-US" sz="2000" dirty="0" err="1">
                <a:solidFill>
                  <a:srgbClr val="002060"/>
                </a:solidFill>
              </a:rPr>
              <a:t>familias</a:t>
            </a:r>
            <a:r>
              <a:rPr lang="en-US" sz="2000" dirty="0">
                <a:solidFill>
                  <a:srgbClr val="002060"/>
                </a:solidFill>
              </a:rPr>
              <a:t> </a:t>
            </a:r>
            <a:r>
              <a:rPr lang="en-US" sz="2000" dirty="0" err="1">
                <a:solidFill>
                  <a:srgbClr val="002060"/>
                </a:solidFill>
              </a:rPr>
              <a:t>aburridas</a:t>
            </a:r>
            <a:r>
              <a:rPr lang="en-US" sz="2000" dirty="0">
                <a:solidFill>
                  <a:srgbClr val="002060"/>
                </a:solidFill>
              </a:rPr>
              <a:t> en las </a:t>
            </a:r>
            <a:r>
              <a:rPr lang="en-US" sz="2000" dirty="0" err="1">
                <a:solidFill>
                  <a:srgbClr val="002060"/>
                </a:solidFill>
              </a:rPr>
              <a:t>vacaciones</a:t>
            </a:r>
            <a:r>
              <a:rPr lang="en-US" sz="2000" dirty="0">
                <a:solidFill>
                  <a:srgbClr val="002060"/>
                </a:solidFill>
              </a:rPr>
              <a:t> de </a:t>
            </a:r>
            <a:r>
              <a:rPr lang="en-US" sz="2000" dirty="0" err="1">
                <a:solidFill>
                  <a:srgbClr val="002060"/>
                </a:solidFill>
              </a:rPr>
              <a:t>verano</a:t>
            </a:r>
            <a:r>
              <a:rPr lang="en-US" sz="2000" dirty="0">
                <a:solidFill>
                  <a:srgbClr val="002060"/>
                </a:solidFill>
              </a:rPr>
              <a:t>.</a:t>
            </a:r>
          </a:p>
          <a:p>
            <a:pPr marL="457200" indent="-457200">
              <a:buAutoNum type="arabicPeriod"/>
            </a:pPr>
            <a:r>
              <a:rPr lang="en-US" sz="2000">
                <a:solidFill>
                  <a:srgbClr val="002060"/>
                </a:solidFill>
              </a:rPr>
              <a:t>__________: </a:t>
            </a:r>
            <a:r>
              <a:rPr lang="en-US" sz="2000" dirty="0">
                <a:solidFill>
                  <a:srgbClr val="002060"/>
                </a:solidFill>
              </a:rPr>
              <a:t>una </a:t>
            </a:r>
            <a:r>
              <a:rPr lang="en-US" sz="2000" dirty="0" err="1">
                <a:solidFill>
                  <a:srgbClr val="002060"/>
                </a:solidFill>
              </a:rPr>
              <a:t>película</a:t>
            </a:r>
            <a:r>
              <a:rPr lang="en-US" sz="2000" dirty="0">
                <a:solidFill>
                  <a:srgbClr val="002060"/>
                </a:solidFill>
              </a:rPr>
              <a:t> </a:t>
            </a:r>
            <a:r>
              <a:rPr lang="en-US" sz="2000" dirty="0" err="1">
                <a:solidFill>
                  <a:srgbClr val="002060"/>
                </a:solidFill>
              </a:rPr>
              <a:t>colombiana</a:t>
            </a:r>
            <a:r>
              <a:rPr lang="en-US" sz="2000" dirty="0">
                <a:solidFill>
                  <a:srgbClr val="002060"/>
                </a:solidFill>
              </a:rPr>
              <a:t> </a:t>
            </a:r>
            <a:r>
              <a:rPr lang="en-US" sz="2000">
                <a:solidFill>
                  <a:srgbClr val="002060"/>
                </a:solidFill>
              </a:rPr>
              <a:t>de _______________ </a:t>
            </a:r>
            <a:r>
              <a:rPr lang="en-US" sz="2000" dirty="0">
                <a:solidFill>
                  <a:srgbClr val="002060"/>
                </a:solidFill>
              </a:rPr>
              <a:t>en el </a:t>
            </a:r>
            <a:r>
              <a:rPr lang="en-US" sz="2000" dirty="0" err="1">
                <a:solidFill>
                  <a:srgbClr val="002060"/>
                </a:solidFill>
              </a:rPr>
              <a:t>norte</a:t>
            </a:r>
            <a:r>
              <a:rPr lang="en-US" sz="2000" dirty="0">
                <a:solidFill>
                  <a:srgbClr val="002060"/>
                </a:solidFill>
              </a:rPr>
              <a:t> del </a:t>
            </a:r>
            <a:r>
              <a:rPr lang="en-US" sz="2000" dirty="0" err="1">
                <a:solidFill>
                  <a:srgbClr val="002060"/>
                </a:solidFill>
              </a:rPr>
              <a:t>país</a:t>
            </a:r>
            <a:r>
              <a:rPr lang="en-US" sz="2000" dirty="0">
                <a:solidFill>
                  <a:srgbClr val="002060"/>
                </a:solidFill>
              </a:rPr>
              <a:t>.</a:t>
            </a:r>
          </a:p>
          <a:p>
            <a:pPr marL="457200" indent="-457200">
              <a:buAutoNum type="arabicPeriod"/>
            </a:pPr>
            <a:r>
              <a:rPr lang="en-US" sz="2000">
                <a:solidFill>
                  <a:srgbClr val="002060"/>
                </a:solidFill>
              </a:rPr>
              <a:t>__________: un </a:t>
            </a:r>
            <a:r>
              <a:rPr lang="en-US" sz="2000" dirty="0">
                <a:solidFill>
                  <a:srgbClr val="002060"/>
                </a:solidFill>
              </a:rPr>
              <a:t>hombre </a:t>
            </a:r>
            <a:r>
              <a:rPr lang="en-US" sz="2000" dirty="0" err="1">
                <a:solidFill>
                  <a:srgbClr val="002060"/>
                </a:solidFill>
              </a:rPr>
              <a:t>usa</a:t>
            </a:r>
            <a:r>
              <a:rPr lang="en-US" sz="2000" dirty="0">
                <a:solidFill>
                  <a:srgbClr val="002060"/>
                </a:solidFill>
              </a:rPr>
              <a:t> </a:t>
            </a:r>
            <a:r>
              <a:rPr lang="en-US" sz="2000">
                <a:solidFill>
                  <a:srgbClr val="002060"/>
                </a:solidFill>
              </a:rPr>
              <a:t>una _________ </a:t>
            </a:r>
            <a:r>
              <a:rPr lang="en-US" sz="2000" dirty="0">
                <a:solidFill>
                  <a:srgbClr val="002060"/>
                </a:solidFill>
              </a:rPr>
              <a:t>del </a:t>
            </a:r>
            <a:r>
              <a:rPr lang="en-US" sz="2000" dirty="0" err="1">
                <a:solidFill>
                  <a:srgbClr val="002060"/>
                </a:solidFill>
              </a:rPr>
              <a:t>tiempo</a:t>
            </a:r>
            <a:r>
              <a:rPr lang="en-US" sz="2000" dirty="0">
                <a:solidFill>
                  <a:srgbClr val="002060"/>
                </a:solidFill>
              </a:rPr>
              <a:t>.</a:t>
            </a:r>
          </a:p>
          <a:p>
            <a:pPr marL="457200" indent="-457200">
              <a:buAutoNum type="arabicPeriod"/>
            </a:pPr>
            <a:r>
              <a:rPr lang="en-US" sz="2000">
                <a:solidFill>
                  <a:srgbClr val="002060"/>
                </a:solidFill>
              </a:rPr>
              <a:t>__________: </a:t>
            </a:r>
            <a:r>
              <a:rPr lang="en-US" sz="2000" dirty="0">
                <a:solidFill>
                  <a:srgbClr val="002060"/>
                </a:solidFill>
              </a:rPr>
              <a:t>un hombre </a:t>
            </a:r>
            <a:r>
              <a:rPr lang="en-US" sz="2000" dirty="0" err="1">
                <a:solidFill>
                  <a:srgbClr val="002060"/>
                </a:solidFill>
              </a:rPr>
              <a:t>viaja</a:t>
            </a:r>
            <a:r>
              <a:rPr lang="en-US" sz="2000" dirty="0">
                <a:solidFill>
                  <a:srgbClr val="002060"/>
                </a:solidFill>
              </a:rPr>
              <a:t> </a:t>
            </a:r>
            <a:r>
              <a:rPr lang="en-US" sz="2000">
                <a:solidFill>
                  <a:srgbClr val="002060"/>
                </a:solidFill>
              </a:rPr>
              <a:t>del sur </a:t>
            </a:r>
            <a:r>
              <a:rPr lang="en-US" sz="2000" dirty="0">
                <a:solidFill>
                  <a:srgbClr val="002060"/>
                </a:solidFill>
              </a:rPr>
              <a:t>de Argentina a Buenos Aires.</a:t>
            </a:r>
          </a:p>
          <a:p>
            <a:pPr marL="457200" indent="-457200">
              <a:buAutoNum type="arabicPeriod"/>
            </a:pPr>
            <a:r>
              <a:rPr lang="en-US" sz="2000">
                <a:solidFill>
                  <a:srgbClr val="002060"/>
                </a:solidFill>
              </a:rPr>
              <a:t>__________: una mujer gana un viaje de vacaciones para dos personas.</a:t>
            </a:r>
            <a:endParaRPr lang="en-US" sz="2000" dirty="0">
              <a:solidFill>
                <a:srgbClr val="002060"/>
              </a:solidFill>
            </a:endParaRPr>
          </a:p>
        </p:txBody>
      </p:sp>
      <p:sp>
        <p:nvSpPr>
          <p:cNvPr id="5" name="Rectangle 4"/>
          <p:cNvSpPr/>
          <p:nvPr/>
        </p:nvSpPr>
        <p:spPr>
          <a:xfrm>
            <a:off x="6250709" y="1339418"/>
            <a:ext cx="5575300"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02060"/>
                </a:solidFill>
              </a:rPr>
              <a:t>Persona B:</a:t>
            </a:r>
          </a:p>
          <a:p>
            <a:pPr marL="457200" indent="-457200">
              <a:buAutoNum type="arabicPeriod"/>
            </a:pPr>
            <a:r>
              <a:rPr lang="en-US" sz="2000" dirty="0">
                <a:solidFill>
                  <a:srgbClr val="002060"/>
                </a:solidFill>
              </a:rPr>
              <a:t>__________: un drama </a:t>
            </a:r>
            <a:r>
              <a:rPr lang="en-US" sz="2000" dirty="0" err="1">
                <a:solidFill>
                  <a:srgbClr val="002060"/>
                </a:solidFill>
              </a:rPr>
              <a:t>sobre</a:t>
            </a:r>
            <a:r>
              <a:rPr lang="en-US" sz="2000" dirty="0">
                <a:solidFill>
                  <a:srgbClr val="002060"/>
                </a:solidFill>
              </a:rPr>
              <a:t> dos </a:t>
            </a:r>
            <a:r>
              <a:rPr lang="en-US" sz="2000" dirty="0" err="1">
                <a:solidFill>
                  <a:srgbClr val="002060"/>
                </a:solidFill>
              </a:rPr>
              <a:t>familias</a:t>
            </a:r>
            <a:r>
              <a:rPr lang="en-US" sz="2000" dirty="0">
                <a:solidFill>
                  <a:srgbClr val="002060"/>
                </a:solidFill>
              </a:rPr>
              <a:t> </a:t>
            </a:r>
            <a:r>
              <a:rPr lang="en-US" sz="2000" dirty="0" err="1">
                <a:solidFill>
                  <a:srgbClr val="002060"/>
                </a:solidFill>
              </a:rPr>
              <a:t>mexicanas</a:t>
            </a:r>
            <a:r>
              <a:rPr lang="en-US" sz="2000" dirty="0">
                <a:solidFill>
                  <a:srgbClr val="002060"/>
                </a:solidFill>
              </a:rPr>
              <a:t> de </a:t>
            </a:r>
            <a:r>
              <a:rPr lang="en-US" sz="2000" dirty="0" err="1">
                <a:solidFill>
                  <a:srgbClr val="002060"/>
                </a:solidFill>
              </a:rPr>
              <a:t>clases</a:t>
            </a:r>
            <a:r>
              <a:rPr lang="en-US" sz="2000" dirty="0">
                <a:solidFill>
                  <a:srgbClr val="002060"/>
                </a:solidFill>
              </a:rPr>
              <a:t> </a:t>
            </a:r>
            <a:r>
              <a:rPr lang="en-US" sz="2000" dirty="0" err="1">
                <a:solidFill>
                  <a:srgbClr val="002060"/>
                </a:solidFill>
              </a:rPr>
              <a:t>diferentes</a:t>
            </a:r>
            <a:r>
              <a:rPr lang="en-US" sz="2000" dirty="0">
                <a:solidFill>
                  <a:srgbClr val="002060"/>
                </a:solidFill>
              </a:rPr>
              <a:t>.</a:t>
            </a:r>
          </a:p>
          <a:p>
            <a:pPr marL="457200" indent="-457200">
              <a:buFontTx/>
              <a:buAutoNum type="arabicPeriod"/>
            </a:pPr>
            <a:r>
              <a:rPr lang="en-US" sz="2000" dirty="0">
                <a:solidFill>
                  <a:srgbClr val="002060"/>
                </a:solidFill>
              </a:rPr>
              <a:t>__________: </a:t>
            </a:r>
            <a:r>
              <a:rPr lang="en-US" sz="2000" dirty="0" err="1">
                <a:solidFill>
                  <a:srgbClr val="002060"/>
                </a:solidFill>
              </a:rPr>
              <a:t>ocho</a:t>
            </a:r>
            <a:r>
              <a:rPr lang="en-US" sz="2000" dirty="0">
                <a:solidFill>
                  <a:srgbClr val="002060"/>
                </a:solidFill>
              </a:rPr>
              <a:t> personas </a:t>
            </a:r>
            <a:r>
              <a:rPr lang="en-US" sz="2000" dirty="0" err="1">
                <a:solidFill>
                  <a:srgbClr val="002060"/>
                </a:solidFill>
              </a:rPr>
              <a:t>buscan</a:t>
            </a:r>
            <a:r>
              <a:rPr lang="en-US" sz="2000" dirty="0">
                <a:solidFill>
                  <a:srgbClr val="002060"/>
                </a:solidFill>
              </a:rPr>
              <a:t> el </a:t>
            </a:r>
            <a:r>
              <a:rPr lang="en-US" sz="2000" dirty="0" err="1">
                <a:solidFill>
                  <a:srgbClr val="002060"/>
                </a:solidFill>
              </a:rPr>
              <a:t>mismo</a:t>
            </a:r>
            <a:r>
              <a:rPr lang="en-US" sz="2000" dirty="0">
                <a:solidFill>
                  <a:srgbClr val="002060"/>
                </a:solidFill>
              </a:rPr>
              <a:t> </a:t>
            </a:r>
            <a:r>
              <a:rPr lang="en-US" sz="2000" dirty="0" err="1">
                <a:solidFill>
                  <a:srgbClr val="002060"/>
                </a:solidFill>
              </a:rPr>
              <a:t>trabajo</a:t>
            </a:r>
            <a:r>
              <a:rPr lang="en-US" sz="2000" dirty="0">
                <a:solidFill>
                  <a:srgbClr val="002060"/>
                </a:solidFill>
              </a:rPr>
              <a:t>. Tienen una </a:t>
            </a:r>
            <a:r>
              <a:rPr lang="en-US" sz="2000" dirty="0" err="1">
                <a:solidFill>
                  <a:srgbClr val="002060"/>
                </a:solidFill>
              </a:rPr>
              <a:t>entrevista</a:t>
            </a:r>
            <a:r>
              <a:rPr lang="en-US" sz="2000" dirty="0">
                <a:solidFill>
                  <a:srgbClr val="002060"/>
                </a:solidFill>
              </a:rPr>
              <a:t> </a:t>
            </a:r>
            <a:r>
              <a:rPr lang="en-US" sz="2000" dirty="0" err="1">
                <a:solidFill>
                  <a:srgbClr val="002060"/>
                </a:solidFill>
              </a:rPr>
              <a:t>rara</a:t>
            </a:r>
            <a:r>
              <a:rPr lang="en-US" sz="2000" dirty="0">
                <a:solidFill>
                  <a:srgbClr val="002060"/>
                </a:solidFill>
              </a:rPr>
              <a:t>.</a:t>
            </a:r>
          </a:p>
          <a:p>
            <a:pPr marL="457200" indent="-457200">
              <a:buAutoNum type="arabicPeriod"/>
            </a:pPr>
            <a:r>
              <a:rPr lang="en-US" sz="2000" dirty="0">
                <a:solidFill>
                  <a:srgbClr val="002060"/>
                </a:solidFill>
              </a:rPr>
              <a:t>__________: una </a:t>
            </a:r>
            <a:r>
              <a:rPr lang="en-US" sz="2000" dirty="0" err="1">
                <a:solidFill>
                  <a:srgbClr val="002060"/>
                </a:solidFill>
              </a:rPr>
              <a:t>historia</a:t>
            </a:r>
            <a:r>
              <a:rPr lang="en-US" sz="2000" dirty="0">
                <a:solidFill>
                  <a:srgbClr val="002060"/>
                </a:solidFill>
              </a:rPr>
              <a:t> de </a:t>
            </a:r>
            <a:r>
              <a:rPr lang="en-US" sz="2000" dirty="0" err="1">
                <a:solidFill>
                  <a:srgbClr val="002060"/>
                </a:solidFill>
              </a:rPr>
              <a:t>policías</a:t>
            </a:r>
            <a:r>
              <a:rPr lang="en-US" sz="2000" dirty="0">
                <a:solidFill>
                  <a:srgbClr val="002060"/>
                </a:solidFill>
              </a:rPr>
              <a:t> </a:t>
            </a:r>
            <a:r>
              <a:rPr lang="en-US" sz="2000" dirty="0" err="1">
                <a:solidFill>
                  <a:srgbClr val="002060"/>
                </a:solidFill>
              </a:rPr>
              <a:t>en</a:t>
            </a:r>
            <a:r>
              <a:rPr lang="en-US" sz="2000" dirty="0">
                <a:solidFill>
                  <a:srgbClr val="002060"/>
                </a:solidFill>
              </a:rPr>
              <a:t> el sur de </a:t>
            </a:r>
            <a:r>
              <a:rPr lang="en-US" sz="2000" dirty="0" err="1">
                <a:solidFill>
                  <a:srgbClr val="002060"/>
                </a:solidFill>
              </a:rPr>
              <a:t>España</a:t>
            </a:r>
            <a:r>
              <a:rPr lang="en-US" sz="2000" dirty="0">
                <a:solidFill>
                  <a:srgbClr val="002060"/>
                </a:solidFill>
              </a:rPr>
              <a:t>.</a:t>
            </a:r>
          </a:p>
          <a:p>
            <a:pPr marL="457200" indent="-457200">
              <a:buAutoNum type="arabicPeriod"/>
            </a:pPr>
            <a:r>
              <a:rPr lang="en-US" sz="2000" dirty="0">
                <a:solidFill>
                  <a:srgbClr val="002060"/>
                </a:solidFill>
              </a:rPr>
              <a:t>__________: </a:t>
            </a:r>
            <a:r>
              <a:rPr lang="en-GB" sz="2000" dirty="0">
                <a:solidFill>
                  <a:srgbClr val="002060"/>
                </a:solidFill>
              </a:rPr>
              <a:t>una </a:t>
            </a:r>
            <a:r>
              <a:rPr lang="en-GB" sz="2000" dirty="0" err="1">
                <a:solidFill>
                  <a:srgbClr val="002060"/>
                </a:solidFill>
              </a:rPr>
              <a:t>película</a:t>
            </a:r>
            <a:r>
              <a:rPr lang="en-GB" sz="2000" dirty="0">
                <a:solidFill>
                  <a:srgbClr val="002060"/>
                </a:solidFill>
              </a:rPr>
              <a:t> </a:t>
            </a:r>
            <a:r>
              <a:rPr lang="en-GB" sz="2000" dirty="0" err="1">
                <a:solidFill>
                  <a:srgbClr val="002060"/>
                </a:solidFill>
              </a:rPr>
              <a:t>sobre</a:t>
            </a:r>
            <a:r>
              <a:rPr lang="en-GB" sz="2000" dirty="0">
                <a:solidFill>
                  <a:srgbClr val="002060"/>
                </a:solidFill>
              </a:rPr>
              <a:t> dos amigas </a:t>
            </a:r>
            <a:r>
              <a:rPr lang="en-GB" sz="2000" dirty="0" err="1">
                <a:solidFill>
                  <a:srgbClr val="002060"/>
                </a:solidFill>
              </a:rPr>
              <a:t>en</a:t>
            </a:r>
            <a:r>
              <a:rPr lang="en-GB" sz="2000" dirty="0">
                <a:solidFill>
                  <a:srgbClr val="002060"/>
                </a:solidFill>
              </a:rPr>
              <a:t> dos </a:t>
            </a:r>
            <a:r>
              <a:rPr lang="en-GB" sz="2000" dirty="0" err="1">
                <a:solidFill>
                  <a:srgbClr val="002060"/>
                </a:solidFill>
              </a:rPr>
              <a:t>continentes</a:t>
            </a:r>
            <a:r>
              <a:rPr lang="en-GB" sz="2000" dirty="0">
                <a:solidFill>
                  <a:srgbClr val="002060"/>
                </a:solidFill>
              </a:rPr>
              <a:t> </a:t>
            </a:r>
            <a:r>
              <a:rPr lang="en-GB" sz="2000" dirty="0" err="1">
                <a:solidFill>
                  <a:srgbClr val="002060"/>
                </a:solidFill>
              </a:rPr>
              <a:t>diferentes</a:t>
            </a:r>
            <a:r>
              <a:rPr lang="en-GB" sz="2000" dirty="0">
                <a:solidFill>
                  <a:srgbClr val="002060"/>
                </a:solidFill>
              </a:rPr>
              <a:t>. </a:t>
            </a:r>
            <a:endParaRPr lang="en-US" sz="2000" dirty="0">
              <a:solidFill>
                <a:srgbClr val="002060"/>
              </a:solidFill>
            </a:endParaRPr>
          </a:p>
          <a:p>
            <a:pPr marL="457200" indent="-457200">
              <a:buAutoNum type="arabicPeriod"/>
            </a:pPr>
            <a:r>
              <a:rPr lang="en-US" sz="2000" dirty="0">
                <a:solidFill>
                  <a:srgbClr val="002060"/>
                </a:solidFill>
              </a:rPr>
              <a:t>__________: una </a:t>
            </a:r>
            <a:r>
              <a:rPr lang="en-US" sz="2000" dirty="0" err="1">
                <a:solidFill>
                  <a:srgbClr val="002060"/>
                </a:solidFill>
              </a:rPr>
              <a:t>mujer</a:t>
            </a:r>
            <a:r>
              <a:rPr lang="en-US" sz="2000" dirty="0">
                <a:solidFill>
                  <a:srgbClr val="002060"/>
                </a:solidFill>
              </a:rPr>
              <a:t> con </a:t>
            </a:r>
            <a:r>
              <a:rPr lang="en-US" sz="2000" dirty="0" err="1">
                <a:solidFill>
                  <a:srgbClr val="002060"/>
                </a:solidFill>
              </a:rPr>
              <a:t>poco</a:t>
            </a:r>
            <a:r>
              <a:rPr lang="en-US" sz="2000" dirty="0">
                <a:solidFill>
                  <a:srgbClr val="002060"/>
                </a:solidFill>
              </a:rPr>
              <a:t> </a:t>
            </a:r>
            <a:r>
              <a:rPr lang="en-US" sz="2000" dirty="0" err="1">
                <a:solidFill>
                  <a:srgbClr val="002060"/>
                </a:solidFill>
              </a:rPr>
              <a:t>dinero</a:t>
            </a:r>
            <a:r>
              <a:rPr lang="en-US" sz="2000" dirty="0">
                <a:solidFill>
                  <a:srgbClr val="002060"/>
                </a:solidFill>
              </a:rPr>
              <a:t> y una </a:t>
            </a:r>
            <a:r>
              <a:rPr lang="en-US" sz="2000" dirty="0" err="1">
                <a:solidFill>
                  <a:srgbClr val="002060"/>
                </a:solidFill>
              </a:rPr>
              <a:t>vida</a:t>
            </a:r>
            <a:r>
              <a:rPr lang="en-US" sz="2000" dirty="0">
                <a:solidFill>
                  <a:srgbClr val="002060"/>
                </a:solidFill>
              </a:rPr>
              <a:t> </a:t>
            </a:r>
            <a:r>
              <a:rPr lang="en-US" sz="2000" dirty="0" err="1">
                <a:solidFill>
                  <a:srgbClr val="002060"/>
                </a:solidFill>
              </a:rPr>
              <a:t>difícil</a:t>
            </a:r>
            <a:r>
              <a:rPr lang="en-US" sz="2000" dirty="0">
                <a:solidFill>
                  <a:srgbClr val="002060"/>
                </a:solidFill>
              </a:rPr>
              <a:t> </a:t>
            </a:r>
            <a:r>
              <a:rPr lang="en-US" sz="2000" dirty="0" err="1">
                <a:solidFill>
                  <a:srgbClr val="002060"/>
                </a:solidFill>
              </a:rPr>
              <a:t>inspira</a:t>
            </a:r>
            <a:r>
              <a:rPr lang="en-US" sz="2000" dirty="0">
                <a:solidFill>
                  <a:srgbClr val="002060"/>
                </a:solidFill>
              </a:rPr>
              <a:t> a </a:t>
            </a:r>
            <a:r>
              <a:rPr lang="en-US" sz="2000" dirty="0" err="1">
                <a:solidFill>
                  <a:srgbClr val="002060"/>
                </a:solidFill>
              </a:rPr>
              <a:t>mucha</a:t>
            </a:r>
            <a:r>
              <a:rPr lang="en-US" sz="2000" dirty="0">
                <a:solidFill>
                  <a:srgbClr val="002060"/>
                </a:solidFill>
              </a:rPr>
              <a:t> </a:t>
            </a:r>
            <a:r>
              <a:rPr lang="en-US" sz="2000" dirty="0" err="1">
                <a:solidFill>
                  <a:srgbClr val="002060"/>
                </a:solidFill>
              </a:rPr>
              <a:t>gente</a:t>
            </a:r>
            <a:r>
              <a:rPr lang="en-US" sz="2000" dirty="0">
                <a:solidFill>
                  <a:srgbClr val="002060"/>
                </a:solidFill>
              </a:rPr>
              <a:t>.</a:t>
            </a:r>
          </a:p>
          <a:p>
            <a:pPr marL="457200" indent="-457200">
              <a:buAutoNum type="arabicPeriod"/>
            </a:pPr>
            <a:r>
              <a:rPr lang="en-US" sz="2000" dirty="0">
                <a:solidFill>
                  <a:srgbClr val="002060"/>
                </a:solidFill>
              </a:rPr>
              <a:t>__________: una </a:t>
            </a:r>
            <a:r>
              <a:rPr lang="en-US" sz="2000" dirty="0" err="1">
                <a:solidFill>
                  <a:srgbClr val="002060"/>
                </a:solidFill>
              </a:rPr>
              <a:t>niña</a:t>
            </a:r>
            <a:r>
              <a:rPr lang="en-US" sz="2000" dirty="0">
                <a:solidFill>
                  <a:srgbClr val="002060"/>
                </a:solidFill>
              </a:rPr>
              <a:t> </a:t>
            </a:r>
            <a:r>
              <a:rPr lang="en-US" sz="2000" dirty="0" err="1">
                <a:solidFill>
                  <a:srgbClr val="002060"/>
                </a:solidFill>
              </a:rPr>
              <a:t>en</a:t>
            </a:r>
            <a:r>
              <a:rPr lang="en-US" sz="2000" dirty="0">
                <a:solidFill>
                  <a:srgbClr val="002060"/>
                </a:solidFill>
              </a:rPr>
              <a:t> un pueblo </a:t>
            </a:r>
            <a:r>
              <a:rPr lang="en-US" sz="2000" dirty="0" err="1">
                <a:solidFill>
                  <a:srgbClr val="002060"/>
                </a:solidFill>
              </a:rPr>
              <a:t>pequeño</a:t>
            </a:r>
            <a:r>
              <a:rPr lang="en-US" sz="2000" dirty="0">
                <a:solidFill>
                  <a:srgbClr val="002060"/>
                </a:solidFill>
              </a:rPr>
              <a:t> </a:t>
            </a:r>
            <a:r>
              <a:rPr lang="en-US" sz="2000" dirty="0" err="1">
                <a:solidFill>
                  <a:srgbClr val="002060"/>
                </a:solidFill>
              </a:rPr>
              <a:t>tiene</a:t>
            </a:r>
            <a:r>
              <a:rPr lang="en-US" sz="2000" dirty="0">
                <a:solidFill>
                  <a:srgbClr val="002060"/>
                </a:solidFill>
              </a:rPr>
              <a:t> </a:t>
            </a:r>
            <a:r>
              <a:rPr lang="en-US" sz="2000" dirty="0" err="1">
                <a:solidFill>
                  <a:srgbClr val="002060"/>
                </a:solidFill>
              </a:rPr>
              <a:t>miedo</a:t>
            </a:r>
            <a:r>
              <a:rPr lang="en-US" sz="2000" dirty="0">
                <a:solidFill>
                  <a:srgbClr val="002060"/>
                </a:solidFill>
              </a:rPr>
              <a:t> </a:t>
            </a:r>
            <a:r>
              <a:rPr lang="en-US" sz="2000" dirty="0" err="1">
                <a:solidFill>
                  <a:srgbClr val="002060"/>
                </a:solidFill>
              </a:rPr>
              <a:t>después</a:t>
            </a:r>
            <a:r>
              <a:rPr lang="en-US" sz="2000" dirty="0">
                <a:solidFill>
                  <a:srgbClr val="002060"/>
                </a:solidFill>
              </a:rPr>
              <a:t> de </a:t>
            </a:r>
            <a:r>
              <a:rPr lang="en-US" sz="2000" dirty="0" err="1">
                <a:solidFill>
                  <a:srgbClr val="002060"/>
                </a:solidFill>
              </a:rPr>
              <a:t>ver</a:t>
            </a:r>
            <a:r>
              <a:rPr lang="en-US" sz="2000" dirty="0">
                <a:solidFill>
                  <a:srgbClr val="002060"/>
                </a:solidFill>
              </a:rPr>
              <a:t> la </a:t>
            </a:r>
            <a:r>
              <a:rPr lang="en-US" sz="2000" dirty="0" err="1">
                <a:solidFill>
                  <a:srgbClr val="002060"/>
                </a:solidFill>
              </a:rPr>
              <a:t>película</a:t>
            </a:r>
            <a:r>
              <a:rPr lang="en-US" sz="2000" dirty="0">
                <a:solidFill>
                  <a:srgbClr val="002060"/>
                </a:solidFill>
              </a:rPr>
              <a:t> </a:t>
            </a:r>
            <a:r>
              <a:rPr lang="en-US" sz="2000" i="1" dirty="0">
                <a:solidFill>
                  <a:srgbClr val="002060"/>
                </a:solidFill>
              </a:rPr>
              <a:t>Frankenstein</a:t>
            </a:r>
            <a:r>
              <a:rPr lang="en-US" sz="2000" dirty="0">
                <a:solidFill>
                  <a:srgbClr val="002060"/>
                </a:solidFill>
              </a:rPr>
              <a:t>.</a:t>
            </a:r>
          </a:p>
        </p:txBody>
      </p:sp>
      <p:pic>
        <p:nvPicPr>
          <p:cNvPr id="6" name="Picture 5" descr="cclapper board.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17872" y="84932"/>
            <a:ext cx="1289627" cy="1155700"/>
          </a:xfrm>
          <a:prstGeom prst="rect">
            <a:avLst/>
          </a:prstGeom>
        </p:spPr>
      </p:pic>
      <p:sp>
        <p:nvSpPr>
          <p:cNvPr id="4" name="Rectangle 3"/>
          <p:cNvSpPr/>
          <p:nvPr/>
        </p:nvSpPr>
        <p:spPr>
          <a:xfrm>
            <a:off x="9728200" y="800100"/>
            <a:ext cx="2097809" cy="440532"/>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2060"/>
                </a:solidFill>
              </a:rPr>
              <a:t>*</a:t>
            </a:r>
            <a:r>
              <a:rPr lang="en-US" sz="2000" dirty="0" err="1">
                <a:solidFill>
                  <a:srgbClr val="002060"/>
                </a:solidFill>
              </a:rPr>
              <a:t>camión</a:t>
            </a:r>
            <a:r>
              <a:rPr lang="en-US" sz="2000" dirty="0">
                <a:solidFill>
                  <a:srgbClr val="002060"/>
                </a:solidFill>
              </a:rPr>
              <a:t> </a:t>
            </a:r>
            <a:r>
              <a:rPr lang="en-US" sz="2000">
                <a:solidFill>
                  <a:srgbClr val="002060"/>
                </a:solidFill>
              </a:rPr>
              <a:t>= lorry     </a:t>
            </a:r>
            <a:endParaRPr lang="en-US" sz="2000" dirty="0">
              <a:solidFill>
                <a:srgbClr val="002060"/>
              </a:solidFill>
            </a:endParaRPr>
          </a:p>
        </p:txBody>
      </p:sp>
      <p:sp>
        <p:nvSpPr>
          <p:cNvPr id="7" name="Title 6"/>
          <p:cNvSpPr>
            <a:spLocks noGrp="1"/>
          </p:cNvSpPr>
          <p:nvPr>
            <p:ph type="title"/>
          </p:nvPr>
        </p:nvSpPr>
        <p:spPr>
          <a:xfrm>
            <a:off x="317500" y="115456"/>
            <a:ext cx="2768600" cy="1210107"/>
          </a:xfrm>
        </p:spPr>
        <p:txBody>
          <a:bodyPr>
            <a:normAutofit/>
          </a:bodyPr>
          <a:lstStyle/>
          <a:p>
            <a:r>
              <a:rPr lang="en-US" sz="2800" b="1">
                <a:solidFill>
                  <a:srgbClr val="002060"/>
                </a:solidFill>
              </a:rPr>
              <a:t>Las películas</a:t>
            </a:r>
            <a:endParaRPr lang="en-US" sz="2800" b="1" dirty="0">
              <a:solidFill>
                <a:srgbClr val="002060"/>
              </a:solidFill>
            </a:endParaRPr>
          </a:p>
        </p:txBody>
      </p:sp>
    </p:spTree>
    <p:extLst>
      <p:ext uri="{BB962C8B-B14F-4D97-AF65-F5344CB8AC3E}">
        <p14:creationId xmlns:p14="http://schemas.microsoft.com/office/powerpoint/2010/main" val="747589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65" y="107696"/>
            <a:ext cx="9635565" cy="774700"/>
          </a:xfrm>
        </p:spPr>
        <p:txBody>
          <a:bodyPr>
            <a:normAutofit/>
          </a:bodyPr>
          <a:lstStyle/>
          <a:p>
            <a:r>
              <a:rPr lang="en-GB" sz="2400" b="1" dirty="0">
                <a:solidFill>
                  <a:srgbClr val="002060"/>
                </a:solidFill>
              </a:rPr>
              <a:t>Lucía y Nadia </a:t>
            </a:r>
            <a:r>
              <a:rPr lang="en-GB" sz="2400" b="1" dirty="0" err="1">
                <a:solidFill>
                  <a:srgbClr val="002060"/>
                </a:solidFill>
              </a:rPr>
              <a:t>hacen</a:t>
            </a:r>
            <a:r>
              <a:rPr lang="en-GB" sz="2400" b="1" dirty="0">
                <a:solidFill>
                  <a:srgbClr val="002060"/>
                </a:solidFill>
              </a:rPr>
              <a:t> una </a:t>
            </a:r>
            <a:r>
              <a:rPr lang="en-GB" sz="2400" b="1" dirty="0" err="1">
                <a:solidFill>
                  <a:srgbClr val="002060"/>
                </a:solidFill>
              </a:rPr>
              <a:t>película</a:t>
            </a:r>
            <a:r>
              <a:rPr lang="en-GB" sz="2400" b="1" dirty="0">
                <a:solidFill>
                  <a:srgbClr val="002060"/>
                </a:solidFill>
              </a:rPr>
              <a:t>. ¡Daniel y Hugo </a:t>
            </a:r>
            <a:r>
              <a:rPr lang="en-GB" sz="2400" b="1" dirty="0" err="1">
                <a:solidFill>
                  <a:srgbClr val="002060"/>
                </a:solidFill>
              </a:rPr>
              <a:t>hacen</a:t>
            </a:r>
            <a:r>
              <a:rPr lang="en-GB" sz="2400" b="1" dirty="0">
                <a:solidFill>
                  <a:srgbClr val="002060"/>
                </a:solidFill>
              </a:rPr>
              <a:t> </a:t>
            </a:r>
            <a:r>
              <a:rPr lang="en-GB" sz="2400" b="1" dirty="0" err="1">
                <a:solidFill>
                  <a:srgbClr val="002060"/>
                </a:solidFill>
              </a:rPr>
              <a:t>otra</a:t>
            </a:r>
            <a:r>
              <a:rPr lang="en-GB" sz="2400" b="1" dirty="0">
                <a:solidFill>
                  <a:srgbClr val="002060"/>
                </a:solidFill>
              </a:rPr>
              <a:t>! Escribe los </a:t>
            </a:r>
            <a:r>
              <a:rPr lang="en-GB" sz="2400" b="1" dirty="0" err="1">
                <a:solidFill>
                  <a:srgbClr val="002060"/>
                </a:solidFill>
              </a:rPr>
              <a:t>verbos</a:t>
            </a:r>
            <a:r>
              <a:rPr lang="en-GB" sz="2400" b="1" dirty="0">
                <a:solidFill>
                  <a:srgbClr val="002060"/>
                </a:solidFill>
              </a:rPr>
              <a:t> </a:t>
            </a:r>
            <a:r>
              <a:rPr lang="en-GB" sz="2400" b="1" dirty="0" err="1">
                <a:solidFill>
                  <a:srgbClr val="002060"/>
                </a:solidFill>
              </a:rPr>
              <a:t>en</a:t>
            </a:r>
            <a:r>
              <a:rPr lang="en-GB" sz="2400" b="1" dirty="0">
                <a:solidFill>
                  <a:srgbClr val="002060"/>
                </a:solidFill>
              </a:rPr>
              <a:t> el </a:t>
            </a:r>
            <a:r>
              <a:rPr lang="en-GB" sz="2400" b="1" dirty="0" err="1">
                <a:solidFill>
                  <a:srgbClr val="002060"/>
                </a:solidFill>
              </a:rPr>
              <a:t>espacio</a:t>
            </a:r>
            <a:r>
              <a:rPr lang="en-GB" sz="2400" b="1" dirty="0">
                <a:solidFill>
                  <a:srgbClr val="002060"/>
                </a:solidFill>
              </a:rPr>
              <a:t> </a:t>
            </a:r>
            <a:r>
              <a:rPr lang="en-GB" sz="2400" b="1" dirty="0" err="1">
                <a:solidFill>
                  <a:srgbClr val="002060"/>
                </a:solidFill>
              </a:rPr>
              <a:t>correcto</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9" name="Llamada rectangular redondeada 8">
            <a:extLst>
              <a:ext uri="{FF2B5EF4-FFF2-40B4-BE49-F238E27FC236}">
                <a16:creationId xmlns:a16="http://schemas.microsoft.com/office/drawing/2014/main" id="{63566066-7FE9-D248-9586-EEDA99053398}"/>
              </a:ext>
            </a:extLst>
          </p:cNvPr>
          <p:cNvSpPr/>
          <p:nvPr/>
        </p:nvSpPr>
        <p:spPr>
          <a:xfrm>
            <a:off x="105864" y="882396"/>
            <a:ext cx="9235309" cy="5452143"/>
          </a:xfrm>
          <a:prstGeom prst="wedgeRoundRectCallout">
            <a:avLst>
              <a:gd name="adj1" fmla="val 60642"/>
              <a:gd name="adj2" fmla="val 1996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2060"/>
                </a:solidFill>
              </a:rPr>
              <a:t>Bueno, </a:t>
            </a:r>
            <a:r>
              <a:rPr lang="en-US" sz="2400" dirty="0" err="1">
                <a:solidFill>
                  <a:srgbClr val="002060"/>
                </a:solidFill>
              </a:rPr>
              <a:t>nosotras</a:t>
            </a:r>
            <a:r>
              <a:rPr lang="en-US" sz="2400" dirty="0">
                <a:solidFill>
                  <a:srgbClr val="002060"/>
                </a:solidFill>
              </a:rPr>
              <a:t> </a:t>
            </a:r>
            <a:r>
              <a:rPr lang="en-US" sz="2400" dirty="0" err="1">
                <a:solidFill>
                  <a:srgbClr val="002060"/>
                </a:solidFill>
              </a:rPr>
              <a:t>estamos</a:t>
            </a:r>
            <a:r>
              <a:rPr lang="en-US" sz="2400" dirty="0">
                <a:solidFill>
                  <a:srgbClr val="002060"/>
                </a:solidFill>
              </a:rPr>
              <a:t> </a:t>
            </a:r>
            <a:r>
              <a:rPr lang="en-US" sz="2400" b="1" dirty="0">
                <a:solidFill>
                  <a:srgbClr val="002060"/>
                </a:solidFill>
              </a:rPr>
              <a:t>1) __________</a:t>
            </a:r>
            <a:r>
              <a:rPr lang="en-US" sz="2400" dirty="0">
                <a:solidFill>
                  <a:srgbClr val="002060"/>
                </a:solidFill>
              </a:rPr>
              <a:t> una </a:t>
            </a:r>
            <a:r>
              <a:rPr lang="en-US" sz="2400" dirty="0" err="1">
                <a:solidFill>
                  <a:srgbClr val="002060"/>
                </a:solidFill>
              </a:rPr>
              <a:t>película</a:t>
            </a:r>
            <a:r>
              <a:rPr lang="en-US" sz="2400" dirty="0">
                <a:solidFill>
                  <a:srgbClr val="002060"/>
                </a:solidFill>
              </a:rPr>
              <a:t> de </a:t>
            </a:r>
            <a:r>
              <a:rPr lang="en-US" sz="2400" dirty="0" err="1">
                <a:solidFill>
                  <a:srgbClr val="002060"/>
                </a:solidFill>
              </a:rPr>
              <a:t>comedia</a:t>
            </a:r>
            <a:r>
              <a:rPr lang="en-US" sz="2400" dirty="0">
                <a:solidFill>
                  <a:srgbClr val="002060"/>
                </a:solidFill>
              </a:rPr>
              <a:t> </a:t>
            </a:r>
            <a:r>
              <a:rPr lang="en-US" sz="2400" dirty="0" err="1">
                <a:solidFill>
                  <a:srgbClr val="002060"/>
                </a:solidFill>
              </a:rPr>
              <a:t>pero</a:t>
            </a:r>
            <a:r>
              <a:rPr lang="en-US" sz="2400" dirty="0">
                <a:solidFill>
                  <a:srgbClr val="002060"/>
                </a:solidFill>
              </a:rPr>
              <a:t> Daniel y Hugo </a:t>
            </a:r>
            <a:r>
              <a:rPr lang="en-US" sz="2400" dirty="0" err="1">
                <a:solidFill>
                  <a:srgbClr val="002060"/>
                </a:solidFill>
              </a:rPr>
              <a:t>quieren</a:t>
            </a:r>
            <a:r>
              <a:rPr lang="en-US" sz="2400" dirty="0">
                <a:solidFill>
                  <a:srgbClr val="002060"/>
                </a:solidFill>
              </a:rPr>
              <a:t> </a:t>
            </a:r>
            <a:r>
              <a:rPr lang="en-US" sz="2400" dirty="0" err="1">
                <a:solidFill>
                  <a:srgbClr val="002060"/>
                </a:solidFill>
              </a:rPr>
              <a:t>dirigir</a:t>
            </a:r>
            <a:r>
              <a:rPr lang="en-US" sz="2400" dirty="0">
                <a:solidFill>
                  <a:srgbClr val="002060"/>
                </a:solidFill>
              </a:rPr>
              <a:t> una </a:t>
            </a:r>
            <a:r>
              <a:rPr lang="en-US" sz="2400" dirty="0" err="1">
                <a:solidFill>
                  <a:srgbClr val="002060"/>
                </a:solidFill>
              </a:rPr>
              <a:t>película</a:t>
            </a:r>
            <a:r>
              <a:rPr lang="en-US" sz="2400" dirty="0">
                <a:solidFill>
                  <a:srgbClr val="002060"/>
                </a:solidFill>
              </a:rPr>
              <a:t> de </a:t>
            </a:r>
            <a:r>
              <a:rPr lang="en-US" sz="2400" dirty="0" err="1">
                <a:solidFill>
                  <a:srgbClr val="002060"/>
                </a:solidFill>
              </a:rPr>
              <a:t>acción</a:t>
            </a:r>
            <a:r>
              <a:rPr lang="en-US" sz="2400" dirty="0">
                <a:solidFill>
                  <a:srgbClr val="002060"/>
                </a:solidFill>
              </a:rPr>
              <a:t>. </a:t>
            </a:r>
          </a:p>
          <a:p>
            <a:pPr algn="just"/>
            <a:r>
              <a:rPr lang="en-US" sz="2400" dirty="0" err="1">
                <a:solidFill>
                  <a:srgbClr val="002060"/>
                </a:solidFill>
              </a:rPr>
              <a:t>Ahora</a:t>
            </a:r>
            <a:r>
              <a:rPr lang="en-US" sz="2400" dirty="0">
                <a:solidFill>
                  <a:srgbClr val="002060"/>
                </a:solidFill>
              </a:rPr>
              <a:t> </a:t>
            </a:r>
            <a:r>
              <a:rPr lang="en-US" sz="2400" dirty="0" err="1">
                <a:solidFill>
                  <a:srgbClr val="002060"/>
                </a:solidFill>
              </a:rPr>
              <a:t>mismo</a:t>
            </a:r>
            <a:r>
              <a:rPr lang="en-US" sz="2400" dirty="0">
                <a:solidFill>
                  <a:srgbClr val="002060"/>
                </a:solidFill>
              </a:rPr>
              <a:t>, </a:t>
            </a:r>
            <a:r>
              <a:rPr lang="en-US" sz="2400" dirty="0" err="1">
                <a:solidFill>
                  <a:srgbClr val="002060"/>
                </a:solidFill>
              </a:rPr>
              <a:t>ellos</a:t>
            </a:r>
            <a:r>
              <a:rPr lang="en-US" sz="2400" dirty="0">
                <a:solidFill>
                  <a:srgbClr val="002060"/>
                </a:solidFill>
              </a:rPr>
              <a:t> </a:t>
            </a:r>
            <a:r>
              <a:rPr lang="en-US" sz="2400" dirty="0" err="1">
                <a:solidFill>
                  <a:srgbClr val="002060"/>
                </a:solidFill>
              </a:rPr>
              <a:t>están</a:t>
            </a:r>
            <a:r>
              <a:rPr lang="en-US" sz="2400" dirty="0">
                <a:solidFill>
                  <a:srgbClr val="002060"/>
                </a:solidFill>
              </a:rPr>
              <a:t> </a:t>
            </a:r>
            <a:r>
              <a:rPr lang="en-US" sz="2400" b="1" dirty="0">
                <a:solidFill>
                  <a:srgbClr val="002060"/>
                </a:solidFill>
              </a:rPr>
              <a:t>2) ___________</a:t>
            </a:r>
            <a:r>
              <a:rPr lang="en-US" sz="2400" dirty="0">
                <a:solidFill>
                  <a:srgbClr val="002060"/>
                </a:solidFill>
              </a:rPr>
              <a:t> </a:t>
            </a:r>
            <a:r>
              <a:rPr lang="en-US" sz="2400" dirty="0" err="1">
                <a:solidFill>
                  <a:srgbClr val="002060"/>
                </a:solidFill>
              </a:rPr>
              <a:t>porque</a:t>
            </a:r>
            <a:r>
              <a:rPr lang="en-US" sz="2400" dirty="0">
                <a:solidFill>
                  <a:srgbClr val="002060"/>
                </a:solidFill>
              </a:rPr>
              <a:t> Hugo </a:t>
            </a:r>
            <a:r>
              <a:rPr lang="en-US" sz="2400" dirty="0" err="1">
                <a:solidFill>
                  <a:srgbClr val="002060"/>
                </a:solidFill>
              </a:rPr>
              <a:t>hizo</a:t>
            </a:r>
            <a:r>
              <a:rPr lang="en-US" sz="2400" dirty="0">
                <a:solidFill>
                  <a:srgbClr val="002060"/>
                </a:solidFill>
              </a:rPr>
              <a:t> </a:t>
            </a:r>
            <a:r>
              <a:rPr lang="en-US" sz="2400" dirty="0" err="1">
                <a:solidFill>
                  <a:srgbClr val="002060"/>
                </a:solidFill>
              </a:rPr>
              <a:t>daño</a:t>
            </a:r>
            <a:r>
              <a:rPr lang="en-US" sz="2400" dirty="0">
                <a:solidFill>
                  <a:srgbClr val="002060"/>
                </a:solidFill>
              </a:rPr>
              <a:t> a un actor con la </a:t>
            </a:r>
            <a:r>
              <a:rPr lang="en-US" sz="2400" dirty="0" err="1">
                <a:solidFill>
                  <a:srgbClr val="002060"/>
                </a:solidFill>
              </a:rPr>
              <a:t>cámara</a:t>
            </a:r>
            <a:r>
              <a:rPr lang="en-US" sz="2400" dirty="0">
                <a:solidFill>
                  <a:srgbClr val="002060"/>
                </a:solidFill>
              </a:rPr>
              <a:t>. </a:t>
            </a:r>
            <a:r>
              <a:rPr lang="en-US" sz="2400" dirty="0" err="1">
                <a:solidFill>
                  <a:srgbClr val="002060"/>
                </a:solidFill>
              </a:rPr>
              <a:t>Nosotras</a:t>
            </a:r>
            <a:r>
              <a:rPr lang="en-US" sz="2400" dirty="0">
                <a:solidFill>
                  <a:srgbClr val="002060"/>
                </a:solidFill>
              </a:rPr>
              <a:t> </a:t>
            </a:r>
            <a:r>
              <a:rPr lang="en-US" sz="2400" dirty="0" err="1">
                <a:solidFill>
                  <a:srgbClr val="002060"/>
                </a:solidFill>
              </a:rPr>
              <a:t>estamos</a:t>
            </a:r>
            <a:r>
              <a:rPr lang="en-US" sz="2400" dirty="0">
                <a:solidFill>
                  <a:srgbClr val="002060"/>
                </a:solidFill>
              </a:rPr>
              <a:t> </a:t>
            </a:r>
            <a:r>
              <a:rPr lang="en-US" sz="2400" b="1" dirty="0">
                <a:solidFill>
                  <a:srgbClr val="002060"/>
                </a:solidFill>
              </a:rPr>
              <a:t>3) ___________</a:t>
            </a:r>
            <a:r>
              <a:rPr lang="en-US" sz="2400" dirty="0">
                <a:solidFill>
                  <a:srgbClr val="002060"/>
                </a:solidFill>
              </a:rPr>
              <a:t> </a:t>
            </a:r>
            <a:r>
              <a:rPr lang="en-US" sz="2400" dirty="0" err="1">
                <a:solidFill>
                  <a:srgbClr val="002060"/>
                </a:solidFill>
              </a:rPr>
              <a:t>quién</a:t>
            </a:r>
            <a:r>
              <a:rPr lang="en-US" sz="2400" dirty="0">
                <a:solidFill>
                  <a:srgbClr val="002060"/>
                </a:solidFill>
              </a:rPr>
              <a:t> debe ser el </a:t>
            </a:r>
            <a:r>
              <a:rPr lang="en-US" sz="2400" dirty="0" err="1">
                <a:solidFill>
                  <a:srgbClr val="002060"/>
                </a:solidFill>
              </a:rPr>
              <a:t>personaje</a:t>
            </a:r>
            <a:r>
              <a:rPr lang="en-US" sz="2400" dirty="0">
                <a:solidFill>
                  <a:srgbClr val="002060"/>
                </a:solidFill>
              </a:rPr>
              <a:t> principal. Pero </a:t>
            </a:r>
            <a:r>
              <a:rPr lang="en-US" sz="2400" dirty="0" err="1">
                <a:solidFill>
                  <a:srgbClr val="002060"/>
                </a:solidFill>
              </a:rPr>
              <a:t>en</a:t>
            </a:r>
            <a:r>
              <a:rPr lang="en-US" sz="2400" dirty="0">
                <a:solidFill>
                  <a:srgbClr val="002060"/>
                </a:solidFill>
              </a:rPr>
              <a:t> </a:t>
            </a:r>
            <a:r>
              <a:rPr lang="en-US" sz="2400" dirty="0" err="1">
                <a:solidFill>
                  <a:srgbClr val="002060"/>
                </a:solidFill>
              </a:rPr>
              <a:t>este</a:t>
            </a:r>
            <a:r>
              <a:rPr lang="en-US" sz="2400" dirty="0">
                <a:solidFill>
                  <a:srgbClr val="002060"/>
                </a:solidFill>
              </a:rPr>
              <a:t> </a:t>
            </a:r>
            <a:r>
              <a:rPr lang="en-US" sz="2400" dirty="0" err="1">
                <a:solidFill>
                  <a:srgbClr val="002060"/>
                </a:solidFill>
              </a:rPr>
              <a:t>momento</a:t>
            </a:r>
            <a:r>
              <a:rPr lang="en-US" sz="2400" dirty="0">
                <a:solidFill>
                  <a:srgbClr val="002060"/>
                </a:solidFill>
              </a:rPr>
              <a:t>, </a:t>
            </a:r>
            <a:r>
              <a:rPr lang="en-US" sz="2400" dirty="0" err="1">
                <a:solidFill>
                  <a:srgbClr val="002060"/>
                </a:solidFill>
              </a:rPr>
              <a:t>estamos</a:t>
            </a:r>
            <a:r>
              <a:rPr lang="en-US" sz="2400" dirty="0">
                <a:solidFill>
                  <a:srgbClr val="002060"/>
                </a:solidFill>
              </a:rPr>
              <a:t> </a:t>
            </a:r>
            <a:r>
              <a:rPr lang="en-US" sz="2400" b="1" dirty="0">
                <a:solidFill>
                  <a:srgbClr val="002060"/>
                </a:solidFill>
              </a:rPr>
              <a:t>4) ___________</a:t>
            </a:r>
            <a:r>
              <a:rPr lang="en-US" sz="2400" dirty="0">
                <a:solidFill>
                  <a:srgbClr val="002060"/>
                </a:solidFill>
              </a:rPr>
              <a:t> la </a:t>
            </a:r>
            <a:r>
              <a:rPr lang="en-US" sz="2400" dirty="0" err="1">
                <a:solidFill>
                  <a:srgbClr val="002060"/>
                </a:solidFill>
              </a:rPr>
              <a:t>segunda</a:t>
            </a:r>
            <a:r>
              <a:rPr lang="en-US" sz="2400" dirty="0">
                <a:solidFill>
                  <a:srgbClr val="002060"/>
                </a:solidFill>
              </a:rPr>
              <a:t> </a:t>
            </a:r>
            <a:r>
              <a:rPr lang="en-US" sz="2400" dirty="0" err="1">
                <a:solidFill>
                  <a:srgbClr val="002060"/>
                </a:solidFill>
              </a:rPr>
              <a:t>escena</a:t>
            </a:r>
            <a:r>
              <a:rPr lang="en-US" sz="2400" dirty="0">
                <a:solidFill>
                  <a:srgbClr val="002060"/>
                </a:solidFill>
              </a:rPr>
              <a:t>. </a:t>
            </a:r>
          </a:p>
          <a:p>
            <a:pPr algn="just"/>
            <a:r>
              <a:rPr lang="en-US" sz="2400" dirty="0">
                <a:solidFill>
                  <a:srgbClr val="002060"/>
                </a:solidFill>
              </a:rPr>
              <a:t>Daniel y Hugo </a:t>
            </a:r>
            <a:r>
              <a:rPr lang="en-US" sz="2400" dirty="0" err="1">
                <a:solidFill>
                  <a:srgbClr val="002060"/>
                </a:solidFill>
              </a:rPr>
              <a:t>quieren</a:t>
            </a:r>
            <a:r>
              <a:rPr lang="en-US" sz="2400" dirty="0">
                <a:solidFill>
                  <a:srgbClr val="002060"/>
                </a:solidFill>
              </a:rPr>
              <a:t> </a:t>
            </a:r>
            <a:r>
              <a:rPr lang="en-US" sz="2400" dirty="0" err="1">
                <a:solidFill>
                  <a:srgbClr val="002060"/>
                </a:solidFill>
              </a:rPr>
              <a:t>conducir</a:t>
            </a:r>
            <a:r>
              <a:rPr lang="en-US" sz="2400" dirty="0">
                <a:solidFill>
                  <a:srgbClr val="002060"/>
                </a:solidFill>
              </a:rPr>
              <a:t> </a:t>
            </a:r>
            <a:r>
              <a:rPr lang="en-US" sz="2400" dirty="0" err="1">
                <a:solidFill>
                  <a:srgbClr val="002060"/>
                </a:solidFill>
              </a:rPr>
              <a:t>coches</a:t>
            </a:r>
            <a:r>
              <a:rPr lang="en-US" sz="2400" dirty="0">
                <a:solidFill>
                  <a:srgbClr val="002060"/>
                </a:solidFill>
              </a:rPr>
              <a:t> </a:t>
            </a:r>
            <a:r>
              <a:rPr lang="en-US" sz="2400" dirty="0" err="1">
                <a:solidFill>
                  <a:srgbClr val="002060"/>
                </a:solidFill>
              </a:rPr>
              <a:t>rápidos</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su</a:t>
            </a:r>
            <a:r>
              <a:rPr lang="en-US" sz="2400" dirty="0">
                <a:solidFill>
                  <a:srgbClr val="002060"/>
                </a:solidFill>
              </a:rPr>
              <a:t> </a:t>
            </a:r>
            <a:r>
              <a:rPr lang="en-US" sz="2400" dirty="0" err="1">
                <a:solidFill>
                  <a:srgbClr val="002060"/>
                </a:solidFill>
              </a:rPr>
              <a:t>primera</a:t>
            </a:r>
            <a:r>
              <a:rPr lang="en-US" sz="2400" dirty="0">
                <a:solidFill>
                  <a:srgbClr val="002060"/>
                </a:solidFill>
              </a:rPr>
              <a:t> </a:t>
            </a:r>
            <a:r>
              <a:rPr lang="en-US" sz="2400" dirty="0" err="1">
                <a:solidFill>
                  <a:srgbClr val="002060"/>
                </a:solidFill>
              </a:rPr>
              <a:t>escena</a:t>
            </a:r>
            <a:r>
              <a:rPr lang="en-US" sz="2400" dirty="0">
                <a:solidFill>
                  <a:srgbClr val="002060"/>
                </a:solidFill>
              </a:rPr>
              <a:t>, y </a:t>
            </a:r>
            <a:r>
              <a:rPr lang="en-US" sz="2400" dirty="0" err="1">
                <a:solidFill>
                  <a:srgbClr val="002060"/>
                </a:solidFill>
              </a:rPr>
              <a:t>después</a:t>
            </a:r>
            <a:r>
              <a:rPr lang="en-US" sz="2400" dirty="0">
                <a:solidFill>
                  <a:srgbClr val="002060"/>
                </a:solidFill>
              </a:rPr>
              <a:t> </a:t>
            </a:r>
            <a:r>
              <a:rPr lang="en-US" sz="2400" dirty="0" err="1">
                <a:solidFill>
                  <a:srgbClr val="002060"/>
                </a:solidFill>
              </a:rPr>
              <a:t>quieren</a:t>
            </a:r>
            <a:r>
              <a:rPr lang="en-US" sz="2400" dirty="0">
                <a:solidFill>
                  <a:srgbClr val="002060"/>
                </a:solidFill>
              </a:rPr>
              <a:t> romper </a:t>
            </a:r>
            <a:r>
              <a:rPr lang="en-US" sz="2400" dirty="0" err="1">
                <a:solidFill>
                  <a:srgbClr val="002060"/>
                </a:solidFill>
              </a:rPr>
              <a:t>muchas</a:t>
            </a:r>
            <a:r>
              <a:rPr lang="en-US" sz="2400" dirty="0">
                <a:solidFill>
                  <a:srgbClr val="002060"/>
                </a:solidFill>
              </a:rPr>
              <a:t> </a:t>
            </a:r>
            <a:r>
              <a:rPr lang="en-US" sz="2400" dirty="0" err="1">
                <a:solidFill>
                  <a:srgbClr val="002060"/>
                </a:solidFill>
              </a:rPr>
              <a:t>ventanas</a:t>
            </a:r>
            <a:r>
              <a:rPr lang="en-US" sz="2400" dirty="0">
                <a:solidFill>
                  <a:srgbClr val="002060"/>
                </a:solidFill>
              </a:rPr>
              <a:t>. Sin embargo, </a:t>
            </a:r>
            <a:r>
              <a:rPr lang="en-US" sz="2400" dirty="0" err="1">
                <a:solidFill>
                  <a:srgbClr val="002060"/>
                </a:solidFill>
              </a:rPr>
              <a:t>ahora</a:t>
            </a:r>
            <a:r>
              <a:rPr lang="en-US" sz="2400" dirty="0">
                <a:solidFill>
                  <a:srgbClr val="002060"/>
                </a:solidFill>
              </a:rPr>
              <a:t> </a:t>
            </a:r>
            <a:r>
              <a:rPr lang="en-US" sz="2400" dirty="0" err="1">
                <a:solidFill>
                  <a:srgbClr val="002060"/>
                </a:solidFill>
              </a:rPr>
              <a:t>ellos</a:t>
            </a:r>
            <a:r>
              <a:rPr lang="en-US" sz="2400" dirty="0">
                <a:solidFill>
                  <a:srgbClr val="002060"/>
                </a:solidFill>
              </a:rPr>
              <a:t> </a:t>
            </a:r>
            <a:r>
              <a:rPr lang="en-US" sz="2400" dirty="0" err="1">
                <a:solidFill>
                  <a:srgbClr val="002060"/>
                </a:solidFill>
              </a:rPr>
              <a:t>están</a:t>
            </a:r>
            <a:r>
              <a:rPr lang="en-US" sz="2400" dirty="0">
                <a:solidFill>
                  <a:srgbClr val="002060"/>
                </a:solidFill>
              </a:rPr>
              <a:t> </a:t>
            </a:r>
            <a:r>
              <a:rPr lang="en-US" sz="2400" b="1" dirty="0">
                <a:solidFill>
                  <a:srgbClr val="002060"/>
                </a:solidFill>
              </a:rPr>
              <a:t>5) _________</a:t>
            </a:r>
            <a:r>
              <a:rPr lang="en-US" sz="2400" dirty="0">
                <a:solidFill>
                  <a:srgbClr val="002060"/>
                </a:solidFill>
              </a:rPr>
              <a:t> </a:t>
            </a:r>
            <a:r>
              <a:rPr lang="en-US" sz="2400" dirty="0" err="1">
                <a:solidFill>
                  <a:srgbClr val="002060"/>
                </a:solidFill>
              </a:rPr>
              <a:t>unas</a:t>
            </a:r>
            <a:r>
              <a:rPr lang="en-US" sz="2400" dirty="0">
                <a:solidFill>
                  <a:srgbClr val="002060"/>
                </a:solidFill>
              </a:rPr>
              <a:t> </a:t>
            </a:r>
            <a:r>
              <a:rPr lang="en-US" sz="2400" dirty="0" err="1">
                <a:solidFill>
                  <a:srgbClr val="002060"/>
                </a:solidFill>
              </a:rPr>
              <a:t>cajas</a:t>
            </a:r>
            <a:r>
              <a:rPr lang="en-US" sz="2400" dirty="0">
                <a:solidFill>
                  <a:srgbClr val="002060"/>
                </a:solidFill>
              </a:rPr>
              <a:t> </a:t>
            </a:r>
            <a:r>
              <a:rPr lang="en-US" sz="2400" dirty="0" err="1">
                <a:solidFill>
                  <a:srgbClr val="002060"/>
                </a:solidFill>
              </a:rPr>
              <a:t>debajo</a:t>
            </a:r>
            <a:r>
              <a:rPr lang="en-US" sz="2400" dirty="0">
                <a:solidFill>
                  <a:srgbClr val="002060"/>
                </a:solidFill>
              </a:rPr>
              <a:t> de la </a:t>
            </a:r>
            <a:r>
              <a:rPr lang="en-US" sz="2400" dirty="0" err="1">
                <a:solidFill>
                  <a:srgbClr val="002060"/>
                </a:solidFill>
              </a:rPr>
              <a:t>ventana</a:t>
            </a:r>
            <a:r>
              <a:rPr lang="en-US" sz="2400" dirty="0">
                <a:solidFill>
                  <a:srgbClr val="002060"/>
                </a:solidFill>
              </a:rPr>
              <a:t>. ¡No </a:t>
            </a:r>
            <a:r>
              <a:rPr lang="en-US" sz="2400" dirty="0" err="1">
                <a:solidFill>
                  <a:srgbClr val="002060"/>
                </a:solidFill>
              </a:rPr>
              <a:t>sabemos</a:t>
            </a:r>
            <a:r>
              <a:rPr lang="en-US" sz="2400" dirty="0">
                <a:solidFill>
                  <a:srgbClr val="002060"/>
                </a:solidFill>
              </a:rPr>
              <a:t> por </a:t>
            </a:r>
            <a:r>
              <a:rPr lang="en-US" sz="2400" dirty="0" err="1">
                <a:solidFill>
                  <a:srgbClr val="002060"/>
                </a:solidFill>
              </a:rPr>
              <a:t>qué</a:t>
            </a:r>
            <a:r>
              <a:rPr lang="en-US" sz="2400" dirty="0">
                <a:solidFill>
                  <a:srgbClr val="002060"/>
                </a:solidFill>
              </a:rPr>
              <a:t>! </a:t>
            </a:r>
            <a:r>
              <a:rPr lang="en-US" sz="2400" dirty="0" err="1">
                <a:solidFill>
                  <a:srgbClr val="002060"/>
                </a:solidFill>
              </a:rPr>
              <a:t>Nosotras</a:t>
            </a:r>
            <a:r>
              <a:rPr lang="en-US" sz="2400" dirty="0">
                <a:solidFill>
                  <a:srgbClr val="002060"/>
                </a:solidFill>
              </a:rPr>
              <a:t> </a:t>
            </a:r>
            <a:r>
              <a:rPr lang="en-US" sz="2400" dirty="0" err="1">
                <a:solidFill>
                  <a:srgbClr val="002060"/>
                </a:solidFill>
              </a:rPr>
              <a:t>estamos</a:t>
            </a:r>
            <a:r>
              <a:rPr lang="en-US" sz="2400" dirty="0">
                <a:solidFill>
                  <a:srgbClr val="002060"/>
                </a:solidFill>
              </a:rPr>
              <a:t> </a:t>
            </a:r>
            <a:r>
              <a:rPr lang="en-US" sz="2400" b="1" dirty="0">
                <a:solidFill>
                  <a:srgbClr val="002060"/>
                </a:solidFill>
              </a:rPr>
              <a:t>6) _________</a:t>
            </a:r>
            <a:r>
              <a:rPr lang="en-US" sz="2400" dirty="0">
                <a:solidFill>
                  <a:srgbClr val="002060"/>
                </a:solidFill>
              </a:rPr>
              <a:t> </a:t>
            </a:r>
            <a:r>
              <a:rPr lang="en-US" sz="2400" dirty="0" err="1">
                <a:solidFill>
                  <a:srgbClr val="002060"/>
                </a:solidFill>
              </a:rPr>
              <a:t>detrás</a:t>
            </a:r>
            <a:r>
              <a:rPr lang="en-US" sz="2400" dirty="0">
                <a:solidFill>
                  <a:srgbClr val="002060"/>
                </a:solidFill>
              </a:rPr>
              <a:t> del actor </a:t>
            </a:r>
            <a:r>
              <a:rPr lang="en-US" sz="2400">
                <a:solidFill>
                  <a:srgbClr val="002060"/>
                </a:solidFill>
              </a:rPr>
              <a:t>y ¡estamos cansadas! Queremos </a:t>
            </a:r>
            <a:r>
              <a:rPr lang="en-US" sz="2400" dirty="0">
                <a:solidFill>
                  <a:srgbClr val="002060"/>
                </a:solidFill>
              </a:rPr>
              <a:t>pasar la </a:t>
            </a:r>
            <a:r>
              <a:rPr lang="en-US" sz="2400" dirty="0" err="1">
                <a:solidFill>
                  <a:srgbClr val="002060"/>
                </a:solidFill>
              </a:rPr>
              <a:t>tarde</a:t>
            </a:r>
            <a:r>
              <a:rPr lang="en-US" sz="2400" dirty="0">
                <a:solidFill>
                  <a:srgbClr val="002060"/>
                </a:solidFill>
              </a:rPr>
              <a:t> </a:t>
            </a:r>
            <a:r>
              <a:rPr lang="en-US" sz="2400" dirty="0" err="1">
                <a:solidFill>
                  <a:srgbClr val="002060"/>
                </a:solidFill>
              </a:rPr>
              <a:t>en</a:t>
            </a:r>
            <a:r>
              <a:rPr lang="en-US" sz="2400" dirty="0">
                <a:solidFill>
                  <a:srgbClr val="002060"/>
                </a:solidFill>
              </a:rPr>
              <a:t> el </a:t>
            </a:r>
            <a:r>
              <a:rPr lang="en-US" sz="2400" dirty="0" err="1">
                <a:solidFill>
                  <a:srgbClr val="002060"/>
                </a:solidFill>
              </a:rPr>
              <a:t>jardín</a:t>
            </a:r>
            <a:r>
              <a:rPr lang="en-US" sz="2400" dirty="0">
                <a:solidFill>
                  <a:srgbClr val="002060"/>
                </a:solidFill>
              </a:rPr>
              <a:t>. </a:t>
            </a:r>
            <a:endParaRPr lang="en-GB" sz="2400" dirty="0">
              <a:solidFill>
                <a:srgbClr val="002060"/>
              </a:solidFill>
            </a:endParaRPr>
          </a:p>
        </p:txBody>
      </p:sp>
      <p:pic>
        <p:nvPicPr>
          <p:cNvPr id="26" name="Imagen 25" descr="Dibujo animado de un personaje de caricatura&#10;&#10;Descripción generada automáticamente con confianza media">
            <a:extLst>
              <a:ext uri="{FF2B5EF4-FFF2-40B4-BE49-F238E27FC236}">
                <a16:creationId xmlns:a16="http://schemas.microsoft.com/office/drawing/2014/main" id="{9517D6D3-9DA4-084E-87E3-80A748A883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905" r="26369"/>
          <a:stretch/>
        </p:blipFill>
        <p:spPr>
          <a:xfrm>
            <a:off x="9377326" y="3709405"/>
            <a:ext cx="2276547" cy="2743200"/>
          </a:xfrm>
          <a:prstGeom prst="rect">
            <a:avLst/>
          </a:prstGeom>
        </p:spPr>
      </p:pic>
      <p:graphicFrame>
        <p:nvGraphicFramePr>
          <p:cNvPr id="24" name="Tabla 26">
            <a:extLst>
              <a:ext uri="{FF2B5EF4-FFF2-40B4-BE49-F238E27FC236}">
                <a16:creationId xmlns:a16="http://schemas.microsoft.com/office/drawing/2014/main" id="{5D7AD5B3-B375-C94E-9C10-384FD749DE24}"/>
              </a:ext>
            </a:extLst>
          </p:cNvPr>
          <p:cNvGraphicFramePr>
            <a:graphicFrameLocks noGrp="1"/>
          </p:cNvGraphicFramePr>
          <p:nvPr>
            <p:extLst>
              <p:ext uri="{D42A27DB-BD31-4B8C-83A1-F6EECF244321}">
                <p14:modId xmlns:p14="http://schemas.microsoft.com/office/powerpoint/2010/main" val="3626767252"/>
              </p:ext>
            </p:extLst>
          </p:nvPr>
        </p:nvGraphicFramePr>
        <p:xfrm>
          <a:off x="9839844" y="1123211"/>
          <a:ext cx="2088299" cy="2743200"/>
        </p:xfrm>
        <a:graphic>
          <a:graphicData uri="http://schemas.openxmlformats.org/drawingml/2006/table">
            <a:tbl>
              <a:tblPr firstRow="1" bandRow="1">
                <a:tableStyleId>{5DA37D80-6434-44D0-A028-1B22A696006F}</a:tableStyleId>
              </a:tblPr>
              <a:tblGrid>
                <a:gridCol w="2088299">
                  <a:extLst>
                    <a:ext uri="{9D8B030D-6E8A-4147-A177-3AD203B41FA5}">
                      <a16:colId xmlns:a16="http://schemas.microsoft.com/office/drawing/2014/main" val="2652077185"/>
                    </a:ext>
                  </a:extLst>
                </a:gridCol>
              </a:tblGrid>
              <a:tr h="370840">
                <a:tc>
                  <a:txBody>
                    <a:bodyPr/>
                    <a:lstStyle/>
                    <a:p>
                      <a:pPr algn="ctr"/>
                      <a:r>
                        <a:rPr lang="es-GB" sz="2400" dirty="0">
                          <a:solidFill>
                            <a:srgbClr val="002060"/>
                          </a:solidFill>
                        </a:rPr>
                        <a:t>Verbos</a:t>
                      </a:r>
                    </a:p>
                  </a:txBody>
                  <a:tcPr anchor="ctr">
                    <a:noFill/>
                  </a:tcPr>
                </a:tc>
                <a:extLst>
                  <a:ext uri="{0D108BD9-81ED-4DB2-BD59-A6C34878D82A}">
                    <a16:rowId xmlns:a16="http://schemas.microsoft.com/office/drawing/2014/main" val="309872944"/>
                  </a:ext>
                </a:extLst>
              </a:tr>
              <a:tr h="370840">
                <a:tc>
                  <a:txBody>
                    <a:bodyPr/>
                    <a:lstStyle/>
                    <a:p>
                      <a:r>
                        <a:rPr lang="es-GB" sz="2400" dirty="0">
                          <a:solidFill>
                            <a:srgbClr val="002060"/>
                          </a:solidFill>
                        </a:rPr>
                        <a:t>poniendo</a:t>
                      </a:r>
                    </a:p>
                    <a:p>
                      <a:r>
                        <a:rPr lang="es-GB" sz="2400" dirty="0">
                          <a:solidFill>
                            <a:srgbClr val="002060"/>
                          </a:solidFill>
                        </a:rPr>
                        <a:t>dirigiendo</a:t>
                      </a:r>
                    </a:p>
                    <a:p>
                      <a:r>
                        <a:rPr lang="es-GB" sz="2400" dirty="0">
                          <a:solidFill>
                            <a:srgbClr val="002060"/>
                          </a:solidFill>
                        </a:rPr>
                        <a:t>escribiendo</a:t>
                      </a:r>
                    </a:p>
                    <a:p>
                      <a:r>
                        <a:rPr lang="es-GB" sz="2400" dirty="0">
                          <a:solidFill>
                            <a:srgbClr val="002060"/>
                          </a:solidFill>
                        </a:rPr>
                        <a:t>corriendo</a:t>
                      </a:r>
                    </a:p>
                    <a:p>
                      <a:r>
                        <a:rPr lang="es-GB" sz="2400" dirty="0">
                          <a:solidFill>
                            <a:srgbClr val="002060"/>
                          </a:solidFill>
                        </a:rPr>
                        <a:t>decidiendo</a:t>
                      </a:r>
                    </a:p>
                    <a:p>
                      <a:r>
                        <a:rPr lang="es-GB" sz="2400" dirty="0">
                          <a:solidFill>
                            <a:srgbClr val="002060"/>
                          </a:solidFill>
                        </a:rPr>
                        <a:t>discutiendo</a:t>
                      </a:r>
                    </a:p>
                  </a:txBody>
                  <a:tcPr anchor="ctr">
                    <a:noFill/>
                  </a:tcPr>
                </a:tc>
                <a:extLst>
                  <a:ext uri="{0D108BD9-81ED-4DB2-BD59-A6C34878D82A}">
                    <a16:rowId xmlns:a16="http://schemas.microsoft.com/office/drawing/2014/main" val="3968492975"/>
                  </a:ext>
                </a:extLst>
              </a:tr>
            </a:tbl>
          </a:graphicData>
        </a:graphic>
      </p:graphicFrame>
      <p:sp>
        <p:nvSpPr>
          <p:cNvPr id="27" name="CuadroTexto 26">
            <a:extLst>
              <a:ext uri="{FF2B5EF4-FFF2-40B4-BE49-F238E27FC236}">
                <a16:creationId xmlns:a16="http://schemas.microsoft.com/office/drawing/2014/main" id="{6F1CBB6E-6060-8F47-9607-E5ABAD2A409E}"/>
              </a:ext>
            </a:extLst>
          </p:cNvPr>
          <p:cNvSpPr txBox="1"/>
          <p:nvPr/>
        </p:nvSpPr>
        <p:spPr>
          <a:xfrm>
            <a:off x="4680181" y="970876"/>
            <a:ext cx="1680268" cy="461665"/>
          </a:xfrm>
          <a:prstGeom prst="rect">
            <a:avLst/>
          </a:prstGeom>
          <a:noFill/>
        </p:spPr>
        <p:txBody>
          <a:bodyPr wrap="none" rtlCol="0">
            <a:spAutoFit/>
          </a:bodyPr>
          <a:lstStyle/>
          <a:p>
            <a:pPr algn="l"/>
            <a:r>
              <a:rPr lang="es-GB" sz="2400" b="1" dirty="0">
                <a:solidFill>
                  <a:srgbClr val="E46800"/>
                </a:solidFill>
              </a:rPr>
              <a:t>dirigiendo</a:t>
            </a:r>
          </a:p>
        </p:txBody>
      </p:sp>
      <p:sp>
        <p:nvSpPr>
          <p:cNvPr id="29" name="CuadroTexto 28">
            <a:extLst>
              <a:ext uri="{FF2B5EF4-FFF2-40B4-BE49-F238E27FC236}">
                <a16:creationId xmlns:a16="http://schemas.microsoft.com/office/drawing/2014/main" id="{1E6BB287-17D0-D34C-A9E3-613905B4048A}"/>
              </a:ext>
            </a:extLst>
          </p:cNvPr>
          <p:cNvSpPr txBox="1"/>
          <p:nvPr/>
        </p:nvSpPr>
        <p:spPr>
          <a:xfrm>
            <a:off x="4433318" y="2100117"/>
            <a:ext cx="1927131" cy="461665"/>
          </a:xfrm>
          <a:prstGeom prst="rect">
            <a:avLst/>
          </a:prstGeom>
          <a:noFill/>
        </p:spPr>
        <p:txBody>
          <a:bodyPr wrap="none" rtlCol="0">
            <a:spAutoFit/>
          </a:bodyPr>
          <a:lstStyle/>
          <a:p>
            <a:pPr algn="l"/>
            <a:r>
              <a:rPr lang="es-GB" sz="2400" b="1" dirty="0">
                <a:solidFill>
                  <a:srgbClr val="E46800"/>
                </a:solidFill>
              </a:rPr>
              <a:t>discutiendo</a:t>
            </a:r>
          </a:p>
        </p:txBody>
      </p:sp>
      <p:sp>
        <p:nvSpPr>
          <p:cNvPr id="30" name="CuadroTexto 29">
            <a:extLst>
              <a:ext uri="{FF2B5EF4-FFF2-40B4-BE49-F238E27FC236}">
                <a16:creationId xmlns:a16="http://schemas.microsoft.com/office/drawing/2014/main" id="{76D7BEA8-0E12-9D41-97A1-618E9DFADD90}"/>
              </a:ext>
            </a:extLst>
          </p:cNvPr>
          <p:cNvSpPr txBox="1"/>
          <p:nvPr/>
        </p:nvSpPr>
        <p:spPr>
          <a:xfrm>
            <a:off x="387399" y="2818484"/>
            <a:ext cx="1915909" cy="461665"/>
          </a:xfrm>
          <a:prstGeom prst="rect">
            <a:avLst/>
          </a:prstGeom>
          <a:noFill/>
        </p:spPr>
        <p:txBody>
          <a:bodyPr wrap="none" rtlCol="0">
            <a:spAutoFit/>
          </a:bodyPr>
          <a:lstStyle/>
          <a:p>
            <a:pPr algn="l"/>
            <a:r>
              <a:rPr lang="es-GB" sz="2400" b="1" dirty="0">
                <a:solidFill>
                  <a:srgbClr val="E46800"/>
                </a:solidFill>
              </a:rPr>
              <a:t>decidiendo</a:t>
            </a:r>
          </a:p>
        </p:txBody>
      </p:sp>
      <p:sp>
        <p:nvSpPr>
          <p:cNvPr id="31" name="CuadroTexto 30">
            <a:extLst>
              <a:ext uri="{FF2B5EF4-FFF2-40B4-BE49-F238E27FC236}">
                <a16:creationId xmlns:a16="http://schemas.microsoft.com/office/drawing/2014/main" id="{4BFA9ED9-149D-BB45-9243-6DBE7EE68283}"/>
              </a:ext>
            </a:extLst>
          </p:cNvPr>
          <p:cNvSpPr txBox="1"/>
          <p:nvPr/>
        </p:nvSpPr>
        <p:spPr>
          <a:xfrm>
            <a:off x="5278836" y="3198816"/>
            <a:ext cx="1944763" cy="461665"/>
          </a:xfrm>
          <a:prstGeom prst="rect">
            <a:avLst/>
          </a:prstGeom>
          <a:noFill/>
        </p:spPr>
        <p:txBody>
          <a:bodyPr wrap="none" rtlCol="0">
            <a:spAutoFit/>
          </a:bodyPr>
          <a:lstStyle/>
          <a:p>
            <a:pPr algn="l"/>
            <a:r>
              <a:rPr lang="es-GB" sz="2400" b="1" dirty="0">
                <a:solidFill>
                  <a:srgbClr val="E46800"/>
                </a:solidFill>
              </a:rPr>
              <a:t>escribiendo</a:t>
            </a:r>
          </a:p>
        </p:txBody>
      </p:sp>
      <p:sp>
        <p:nvSpPr>
          <p:cNvPr id="32" name="CuadroTexto 31">
            <a:extLst>
              <a:ext uri="{FF2B5EF4-FFF2-40B4-BE49-F238E27FC236}">
                <a16:creationId xmlns:a16="http://schemas.microsoft.com/office/drawing/2014/main" id="{D1211EA2-1F9A-D240-9B35-00D3AF3B156A}"/>
              </a:ext>
            </a:extLst>
          </p:cNvPr>
          <p:cNvSpPr txBox="1"/>
          <p:nvPr/>
        </p:nvSpPr>
        <p:spPr>
          <a:xfrm>
            <a:off x="7477290" y="4652927"/>
            <a:ext cx="1625766" cy="461665"/>
          </a:xfrm>
          <a:prstGeom prst="rect">
            <a:avLst/>
          </a:prstGeom>
          <a:noFill/>
        </p:spPr>
        <p:txBody>
          <a:bodyPr wrap="none" rtlCol="0">
            <a:spAutoFit/>
          </a:bodyPr>
          <a:lstStyle/>
          <a:p>
            <a:pPr algn="l"/>
            <a:r>
              <a:rPr lang="es-GB" sz="2400" b="1" dirty="0">
                <a:solidFill>
                  <a:srgbClr val="E46800"/>
                </a:solidFill>
              </a:rPr>
              <a:t>poniendo</a:t>
            </a:r>
          </a:p>
        </p:txBody>
      </p:sp>
      <p:sp>
        <p:nvSpPr>
          <p:cNvPr id="33" name="CuadroTexto 32">
            <a:extLst>
              <a:ext uri="{FF2B5EF4-FFF2-40B4-BE49-F238E27FC236}">
                <a16:creationId xmlns:a16="http://schemas.microsoft.com/office/drawing/2014/main" id="{7BB1CC13-DAAF-D345-AD69-2F70F95EBC87}"/>
              </a:ext>
            </a:extLst>
          </p:cNvPr>
          <p:cNvSpPr txBox="1"/>
          <p:nvPr/>
        </p:nvSpPr>
        <p:spPr>
          <a:xfrm>
            <a:off x="3380691" y="5370338"/>
            <a:ext cx="1630575" cy="461665"/>
          </a:xfrm>
          <a:prstGeom prst="rect">
            <a:avLst/>
          </a:prstGeom>
          <a:noFill/>
        </p:spPr>
        <p:txBody>
          <a:bodyPr wrap="none" rtlCol="0">
            <a:spAutoFit/>
          </a:bodyPr>
          <a:lstStyle/>
          <a:p>
            <a:pPr algn="l"/>
            <a:r>
              <a:rPr lang="es-GB" sz="2400" b="1" dirty="0">
                <a:solidFill>
                  <a:srgbClr val="E46800"/>
                </a:solidFill>
              </a:rPr>
              <a:t>corriendo</a:t>
            </a:r>
          </a:p>
        </p:txBody>
      </p:sp>
      <p:pic>
        <p:nvPicPr>
          <p:cNvPr id="43" name="Picture 2" descr="video camera on tripod - Clip Art Library">
            <a:extLst>
              <a:ext uri="{FF2B5EF4-FFF2-40B4-BE49-F238E27FC236}">
                <a16:creationId xmlns:a16="http://schemas.microsoft.com/office/drawing/2014/main" id="{5A78C65E-38E5-B643-A591-C3B34B9D42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39809" y="970876"/>
            <a:ext cx="701438" cy="113109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Llamada rectangular redondeada 27">
            <a:extLst>
              <a:ext uri="{FF2B5EF4-FFF2-40B4-BE49-F238E27FC236}">
                <a16:creationId xmlns:a16="http://schemas.microsoft.com/office/drawing/2014/main" id="{B7A0633C-7112-E544-ACEB-3EC61394DB95}"/>
              </a:ext>
            </a:extLst>
          </p:cNvPr>
          <p:cNvSpPr/>
          <p:nvPr/>
        </p:nvSpPr>
        <p:spPr>
          <a:xfrm>
            <a:off x="8290173" y="2858485"/>
            <a:ext cx="3448076" cy="968896"/>
          </a:xfrm>
          <a:prstGeom prst="wedgeRoundRectCallout">
            <a:avLst>
              <a:gd name="adj1" fmla="val 32223"/>
              <a:gd name="adj2" fmla="val 68894"/>
              <a:gd name="adj3" fmla="val 16667"/>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2000">
                <a:solidFill>
                  <a:srgbClr val="002060"/>
                </a:solidFill>
              </a:rPr>
              <a:t>Correr </a:t>
            </a:r>
            <a:r>
              <a:rPr lang="en-GB" sz="2000" b="1">
                <a:solidFill>
                  <a:srgbClr val="002060"/>
                </a:solidFill>
              </a:rPr>
              <a:t>detrás</a:t>
            </a:r>
            <a:r>
              <a:rPr lang="en-GB" sz="2000">
                <a:solidFill>
                  <a:srgbClr val="002060"/>
                </a:solidFill>
              </a:rPr>
              <a:t> de alguien = to run </a:t>
            </a:r>
            <a:r>
              <a:rPr lang="en-GB" sz="2000" b="1">
                <a:solidFill>
                  <a:srgbClr val="002060"/>
                </a:solidFill>
              </a:rPr>
              <a:t>after</a:t>
            </a:r>
            <a:r>
              <a:rPr lang="en-GB" sz="2000">
                <a:solidFill>
                  <a:srgbClr val="002060"/>
                </a:solidFill>
              </a:rPr>
              <a:t> someone</a:t>
            </a:r>
            <a:endParaRPr lang="es-GB" sz="2000" dirty="0">
              <a:solidFill>
                <a:srgbClr val="002060"/>
              </a:solidFill>
            </a:endParaRPr>
          </a:p>
        </p:txBody>
      </p:sp>
      <p:pic>
        <p:nvPicPr>
          <p:cNvPr id="3" name="Bueno, nosotras estamos dirigiendo.wav" descr="Bueno, nosotras estamos dirigiendo.wav">
            <a:hlinkClick r:id="" action="ppaction://media"/>
            <a:extLst>
              <a:ext uri="{FF2B5EF4-FFF2-40B4-BE49-F238E27FC236}">
                <a16:creationId xmlns:a16="http://schemas.microsoft.com/office/drawing/2014/main" id="{6A9E97A2-A9F5-364F-89D6-1B826906835C}"/>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blip>
          <a:stretch>
            <a:fillRect/>
          </a:stretch>
        </p:blipFill>
        <p:spPr>
          <a:xfrm>
            <a:off x="9434329" y="139170"/>
            <a:ext cx="812800" cy="812800"/>
          </a:xfrm>
          <a:prstGeom prst="rect">
            <a:avLst/>
          </a:prstGeom>
        </p:spPr>
      </p:pic>
    </p:spTree>
    <p:extLst>
      <p:ext uri="{BB962C8B-B14F-4D97-AF65-F5344CB8AC3E}">
        <p14:creationId xmlns:p14="http://schemas.microsoft.com/office/powerpoint/2010/main" val="343860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27" grpId="0"/>
      <p:bldP spid="30" grpId="0"/>
      <p:bldP spid="31" grpId="0"/>
      <p:bldP spid="33" grpId="0"/>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296194"/>
            <a:ext cx="9252214" cy="520700"/>
          </a:xfrm>
        </p:spPr>
        <p:txBody>
          <a:bodyPr>
            <a:normAutofit fontScale="90000"/>
          </a:bodyPr>
          <a:lstStyle/>
          <a:p>
            <a:r>
              <a:rPr lang="en-GB" sz="3600" b="1" dirty="0">
                <a:solidFill>
                  <a:srgbClr val="203864"/>
                </a:solidFill>
              </a:rPr>
              <a:t>¿</a:t>
            </a:r>
            <a:r>
              <a:rPr lang="en-GB" sz="3600" b="1" dirty="0" err="1">
                <a:solidFill>
                  <a:srgbClr val="203864"/>
                </a:solidFill>
              </a:rPr>
              <a:t>Qué</a:t>
            </a:r>
            <a:r>
              <a:rPr lang="en-GB" sz="3600" b="1" dirty="0">
                <a:solidFill>
                  <a:srgbClr val="203864"/>
                </a:solidFill>
              </a:rPr>
              <a:t> </a:t>
            </a:r>
            <a:r>
              <a:rPr lang="en-GB" sz="3600" b="1" dirty="0" err="1">
                <a:solidFill>
                  <a:srgbClr val="203864"/>
                </a:solidFill>
              </a:rPr>
              <a:t>pasa</a:t>
            </a:r>
            <a:r>
              <a:rPr lang="en-GB" sz="3600" b="1" dirty="0">
                <a:solidFill>
                  <a:srgbClr val="203864"/>
                </a:solidFill>
              </a:rPr>
              <a:t> en </a:t>
            </a:r>
            <a:r>
              <a:rPr lang="en-GB" sz="3600" b="1" dirty="0" err="1">
                <a:solidFill>
                  <a:srgbClr val="203864"/>
                </a:solidFill>
              </a:rPr>
              <a:t>cada</a:t>
            </a:r>
            <a:r>
              <a:rPr lang="en-GB" sz="3600" b="1" dirty="0">
                <a:solidFill>
                  <a:srgbClr val="203864"/>
                </a:solidFill>
              </a:rPr>
              <a:t> </a:t>
            </a:r>
            <a:r>
              <a:rPr lang="en-GB" sz="3600" b="1" dirty="0" err="1">
                <a:solidFill>
                  <a:srgbClr val="002060"/>
                </a:solidFill>
              </a:rPr>
              <a:t>escena</a:t>
            </a:r>
            <a:r>
              <a:rPr lang="en-GB" sz="3600" b="1" dirty="0">
                <a:solidFill>
                  <a:srgbClr val="203864"/>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72348" y="258166"/>
            <a:ext cx="24557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190500" y="846705"/>
            <a:ext cx="11275400" cy="493020"/>
          </a:xfrm>
          <a:prstGeom prst="rect">
            <a:avLst/>
          </a:prstGeom>
          <a:noFill/>
        </p:spPr>
        <p:txBody>
          <a:bodyPr wrap="square" rtlCol="0">
            <a:spAutoFit/>
          </a:bodyPr>
          <a:lstStyle/>
          <a:p>
            <a:pPr>
              <a:lnSpc>
                <a:spcPct val="120000"/>
              </a:lnSpc>
            </a:pPr>
            <a:r>
              <a:rPr lang="en-US" sz="2400">
                <a:solidFill>
                  <a:srgbClr val="002060"/>
                </a:solidFill>
              </a:rPr>
              <a:t>Imagina que estás haciendo una película.</a:t>
            </a:r>
            <a:endParaRPr lang="en-US" sz="2400" dirty="0">
              <a:solidFill>
                <a:srgbClr val="002060"/>
              </a:solidFill>
            </a:endParaRPr>
          </a:p>
        </p:txBody>
      </p:sp>
      <p:sp>
        <p:nvSpPr>
          <p:cNvPr id="6" name="TextBox 5"/>
          <p:cNvSpPr txBox="1"/>
          <p:nvPr/>
        </p:nvSpPr>
        <p:spPr>
          <a:xfrm>
            <a:off x="190500" y="3295525"/>
            <a:ext cx="2209800" cy="461665"/>
          </a:xfrm>
          <a:prstGeom prst="rect">
            <a:avLst/>
          </a:prstGeom>
          <a:noFill/>
        </p:spPr>
        <p:txBody>
          <a:bodyPr wrap="square" rtlCol="0">
            <a:spAutoFit/>
          </a:bodyPr>
          <a:lstStyle/>
          <a:p>
            <a:pPr algn="l"/>
            <a:r>
              <a:rPr lang="en-US" sz="2400" b="1" dirty="0" err="1">
                <a:solidFill>
                  <a:srgbClr val="002060"/>
                </a:solidFill>
              </a:rPr>
              <a:t>Estudiante</a:t>
            </a:r>
            <a:r>
              <a:rPr lang="en-US" sz="2400" b="1" dirty="0">
                <a:solidFill>
                  <a:srgbClr val="002060"/>
                </a:solidFill>
              </a:rPr>
              <a:t> A:</a:t>
            </a:r>
          </a:p>
        </p:txBody>
      </p:sp>
      <p:sp>
        <p:nvSpPr>
          <p:cNvPr id="8" name="Rectangle 7"/>
          <p:cNvSpPr/>
          <p:nvPr/>
        </p:nvSpPr>
        <p:spPr>
          <a:xfrm>
            <a:off x="271433" y="5086350"/>
            <a:ext cx="3225800" cy="889000"/>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002060"/>
                </a:solidFill>
              </a:rPr>
              <a:t>Scene 1. </a:t>
            </a:r>
          </a:p>
          <a:p>
            <a:r>
              <a:rPr lang="en-US" sz="2400" dirty="0">
                <a:solidFill>
                  <a:srgbClr val="002060"/>
                </a:solidFill>
              </a:rPr>
              <a:t>We are running.</a:t>
            </a:r>
          </a:p>
        </p:txBody>
      </p:sp>
      <p:sp>
        <p:nvSpPr>
          <p:cNvPr id="9" name="Oval Callout 8"/>
          <p:cNvSpPr/>
          <p:nvPr/>
        </p:nvSpPr>
        <p:spPr>
          <a:xfrm>
            <a:off x="1272366" y="3648182"/>
            <a:ext cx="4449733" cy="1547177"/>
          </a:xfrm>
          <a:prstGeom prst="wedgeEllipseCallout">
            <a:avLst>
              <a:gd name="adj1" fmla="val -33867"/>
              <a:gd name="adj2" fmla="val 59686"/>
            </a:avLst>
          </a:prstGeom>
          <a:solidFill>
            <a:schemeClr val="accent4">
              <a:lumMod val="20000"/>
              <a:lumOff val="80000"/>
            </a:schemeClr>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rgbClr val="002060"/>
                </a:solidFill>
              </a:rPr>
              <a:t>Estamos en </a:t>
            </a:r>
            <a:r>
              <a:rPr lang="en-US" sz="2400" dirty="0">
                <a:solidFill>
                  <a:srgbClr val="002060"/>
                </a:solidFill>
              </a:rPr>
              <a:t>la </a:t>
            </a:r>
            <a:r>
              <a:rPr lang="en-US" sz="2400" err="1">
                <a:solidFill>
                  <a:srgbClr val="002060"/>
                </a:solidFill>
              </a:rPr>
              <a:t>escena</a:t>
            </a:r>
            <a:r>
              <a:rPr lang="en-US" sz="2400">
                <a:solidFill>
                  <a:srgbClr val="002060"/>
                </a:solidFill>
              </a:rPr>
              <a:t> uno. Estamos corriendo.</a:t>
            </a:r>
            <a:endParaRPr lang="en-US" sz="2400" dirty="0">
              <a:solidFill>
                <a:srgbClr val="002060"/>
              </a:solidFill>
            </a:endParaRPr>
          </a:p>
        </p:txBody>
      </p:sp>
      <p:sp>
        <p:nvSpPr>
          <p:cNvPr id="10" name="TextBox 9"/>
          <p:cNvSpPr txBox="1"/>
          <p:nvPr/>
        </p:nvSpPr>
        <p:spPr>
          <a:xfrm>
            <a:off x="5674949" y="3295525"/>
            <a:ext cx="2260600" cy="461665"/>
          </a:xfrm>
          <a:prstGeom prst="rect">
            <a:avLst/>
          </a:prstGeom>
          <a:noFill/>
        </p:spPr>
        <p:txBody>
          <a:bodyPr wrap="square" rtlCol="0">
            <a:spAutoFit/>
          </a:bodyPr>
          <a:lstStyle/>
          <a:p>
            <a:pPr algn="l"/>
            <a:r>
              <a:rPr lang="en-US" sz="2400" b="1" dirty="0" err="1">
                <a:solidFill>
                  <a:srgbClr val="002060"/>
                </a:solidFill>
              </a:rPr>
              <a:t>Estudiante</a:t>
            </a:r>
            <a:r>
              <a:rPr lang="en-US" sz="2400" b="1" dirty="0">
                <a:solidFill>
                  <a:srgbClr val="002060"/>
                </a:solidFill>
              </a:rPr>
              <a:t> B:</a:t>
            </a:r>
          </a:p>
        </p:txBody>
      </p:sp>
      <p:sp>
        <p:nvSpPr>
          <p:cNvPr id="12" name="Rectangle 11"/>
          <p:cNvSpPr/>
          <p:nvPr/>
        </p:nvSpPr>
        <p:spPr>
          <a:xfrm>
            <a:off x="5745133" y="4057650"/>
            <a:ext cx="3225800" cy="2120900"/>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srgbClr val="002060"/>
              </a:solidFill>
            </a:endParaRPr>
          </a:p>
          <a:p>
            <a:endParaRPr lang="en-US" sz="2400" dirty="0">
              <a:solidFill>
                <a:srgbClr val="002060"/>
              </a:solidFill>
            </a:endParaRPr>
          </a:p>
          <a:p>
            <a:r>
              <a:rPr lang="en-US" sz="2400" dirty="0">
                <a:solidFill>
                  <a:srgbClr val="002060"/>
                </a:solidFill>
              </a:rPr>
              <a:t>Scene 1:</a:t>
            </a:r>
          </a:p>
          <a:p>
            <a:endParaRPr lang="en-US" sz="2400" dirty="0">
              <a:solidFill>
                <a:srgbClr val="002060"/>
              </a:solidFill>
            </a:endParaRPr>
          </a:p>
          <a:p>
            <a:endParaRPr lang="en-US" sz="2400" dirty="0">
              <a:solidFill>
                <a:srgbClr val="002060"/>
              </a:solidFill>
            </a:endParaRPr>
          </a:p>
          <a:p>
            <a:r>
              <a:rPr lang="en-US" sz="2400" dirty="0">
                <a:solidFill>
                  <a:srgbClr val="002060"/>
                </a:solidFill>
              </a:rPr>
              <a:t>Scene 2:</a:t>
            </a:r>
          </a:p>
          <a:p>
            <a:endParaRPr lang="en-US" sz="2400" dirty="0">
              <a:solidFill>
                <a:srgbClr val="002060"/>
              </a:solidFill>
            </a:endParaRPr>
          </a:p>
          <a:p>
            <a:endParaRPr lang="en-US" sz="2400" dirty="0">
              <a:solidFill>
                <a:srgbClr val="002060"/>
              </a:solidFill>
            </a:endParaRPr>
          </a:p>
        </p:txBody>
      </p:sp>
      <p:pic>
        <p:nvPicPr>
          <p:cNvPr id="13" name="Picture 12" descr="write.jpeg"/>
          <p:cNvPicPr>
            <a:picLocks noChangeAspect="1"/>
          </p:cNvPicPr>
          <p:nvPr/>
        </p:nvPicPr>
        <p:blipFill>
          <a:blip r:embed="rId3">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8609020" y="3835400"/>
            <a:ext cx="1601780" cy="1282700"/>
          </a:xfrm>
          <a:prstGeom prst="rect">
            <a:avLst/>
          </a:prstGeom>
        </p:spPr>
      </p:pic>
      <p:sp>
        <p:nvSpPr>
          <p:cNvPr id="3" name="Rectangle 2"/>
          <p:cNvSpPr/>
          <p:nvPr/>
        </p:nvSpPr>
        <p:spPr>
          <a:xfrm>
            <a:off x="5783233" y="4743450"/>
            <a:ext cx="2301224" cy="45190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2060"/>
                </a:solidFill>
              </a:rPr>
              <a:t>We </a:t>
            </a:r>
            <a:r>
              <a:rPr lang="en-US" sz="2000">
                <a:solidFill>
                  <a:srgbClr val="002060"/>
                </a:solidFill>
              </a:rPr>
              <a:t>are running.</a:t>
            </a:r>
            <a:endParaRPr lang="en-US" sz="2000" dirty="0">
              <a:solidFill>
                <a:srgbClr val="002060"/>
              </a:solidFill>
            </a:endParaRPr>
          </a:p>
        </p:txBody>
      </p:sp>
      <p:pic>
        <p:nvPicPr>
          <p:cNvPr id="14" name="Picture 13" descr="filming.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08794" y="1346200"/>
            <a:ext cx="2192706" cy="2019300"/>
          </a:xfrm>
          <a:prstGeom prst="rect">
            <a:avLst/>
          </a:prstGeom>
        </p:spPr>
      </p:pic>
      <p:pic>
        <p:nvPicPr>
          <p:cNvPr id="15" name="Picture 14" descr="film making.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02214" y="3797300"/>
            <a:ext cx="1688185" cy="2146300"/>
          </a:xfrm>
          <a:prstGeom prst="rect">
            <a:avLst/>
          </a:prstGeom>
        </p:spPr>
      </p:pic>
      <p:sp>
        <p:nvSpPr>
          <p:cNvPr id="5" name="TextBox 4"/>
          <p:cNvSpPr txBox="1"/>
          <p:nvPr/>
        </p:nvSpPr>
        <p:spPr>
          <a:xfrm>
            <a:off x="190500" y="1437660"/>
            <a:ext cx="10188222" cy="830997"/>
          </a:xfrm>
          <a:prstGeom prst="rect">
            <a:avLst/>
          </a:prstGeom>
          <a:noFill/>
        </p:spPr>
        <p:txBody>
          <a:bodyPr wrap="square" rtlCol="0">
            <a:spAutoFit/>
          </a:bodyPr>
          <a:lstStyle/>
          <a:p>
            <a:r>
              <a:rPr lang="en-US" sz="2400">
                <a:solidFill>
                  <a:srgbClr val="002060"/>
                </a:solidFill>
              </a:rPr>
              <a:t>El/la </a:t>
            </a:r>
            <a:r>
              <a:rPr lang="en-US" sz="2400" err="1">
                <a:solidFill>
                  <a:srgbClr val="002060"/>
                </a:solidFill>
              </a:rPr>
              <a:t>estudiante</a:t>
            </a:r>
            <a:r>
              <a:rPr lang="en-US" sz="2400">
                <a:solidFill>
                  <a:srgbClr val="002060"/>
                </a:solidFill>
              </a:rPr>
              <a:t> A </a:t>
            </a:r>
            <a:r>
              <a:rPr lang="en-US" sz="2400" dirty="0" err="1">
                <a:solidFill>
                  <a:srgbClr val="002060"/>
                </a:solidFill>
              </a:rPr>
              <a:t>mira</a:t>
            </a:r>
            <a:r>
              <a:rPr lang="en-US" sz="2400" dirty="0">
                <a:solidFill>
                  <a:srgbClr val="002060"/>
                </a:solidFill>
              </a:rPr>
              <a:t> </a:t>
            </a:r>
            <a:r>
              <a:rPr lang="en-US" sz="2400" dirty="0" err="1">
                <a:solidFill>
                  <a:srgbClr val="002060"/>
                </a:solidFill>
              </a:rPr>
              <a:t>su</a:t>
            </a:r>
            <a:r>
              <a:rPr lang="en-US" sz="2400" dirty="0">
                <a:solidFill>
                  <a:srgbClr val="002060"/>
                </a:solidFill>
              </a:rPr>
              <a:t> </a:t>
            </a:r>
            <a:r>
              <a:rPr lang="en-US" sz="2400" dirty="0" err="1">
                <a:solidFill>
                  <a:srgbClr val="002060"/>
                </a:solidFill>
              </a:rPr>
              <a:t>tarjeta</a:t>
            </a:r>
            <a:r>
              <a:rPr lang="en-US" sz="2400" dirty="0">
                <a:solidFill>
                  <a:srgbClr val="002060"/>
                </a:solidFill>
              </a:rPr>
              <a:t> y dice </a:t>
            </a:r>
            <a:r>
              <a:rPr lang="en-US" sz="2400" dirty="0" err="1">
                <a:solidFill>
                  <a:srgbClr val="002060"/>
                </a:solidFill>
              </a:rPr>
              <a:t>qué</a:t>
            </a:r>
            <a:r>
              <a:rPr lang="en-US" sz="2400" dirty="0">
                <a:solidFill>
                  <a:srgbClr val="002060"/>
                </a:solidFill>
              </a:rPr>
              <a:t> </a:t>
            </a:r>
            <a:r>
              <a:rPr lang="en-US" sz="2400" b="1" dirty="0" err="1">
                <a:solidFill>
                  <a:srgbClr val="002060"/>
                </a:solidFill>
              </a:rPr>
              <a:t>estamos</a:t>
            </a:r>
            <a:r>
              <a:rPr lang="en-US" sz="2400" dirty="0">
                <a:solidFill>
                  <a:srgbClr val="002060"/>
                </a:solidFill>
              </a:rPr>
              <a:t> </a:t>
            </a:r>
            <a:r>
              <a:rPr lang="en-US" sz="2400" dirty="0" err="1">
                <a:solidFill>
                  <a:srgbClr val="002060"/>
                </a:solidFill>
              </a:rPr>
              <a:t>haciendo</a:t>
            </a:r>
            <a:r>
              <a:rPr lang="en-US" sz="2400" dirty="0">
                <a:solidFill>
                  <a:srgbClr val="002060"/>
                </a:solidFill>
              </a:rPr>
              <a:t> </a:t>
            </a:r>
            <a:r>
              <a:rPr lang="en-US" sz="2400">
                <a:solidFill>
                  <a:srgbClr val="002060"/>
                </a:solidFill>
              </a:rPr>
              <a:t>o qué </a:t>
            </a:r>
            <a:r>
              <a:rPr lang="en-US" sz="2400" b="1" dirty="0" err="1">
                <a:solidFill>
                  <a:srgbClr val="002060"/>
                </a:solidFill>
              </a:rPr>
              <a:t>están</a:t>
            </a:r>
            <a:r>
              <a:rPr lang="en-US" sz="2400" dirty="0">
                <a:solidFill>
                  <a:srgbClr val="002060"/>
                </a:solidFill>
              </a:rPr>
              <a:t> </a:t>
            </a:r>
            <a:r>
              <a:rPr lang="en-US" sz="2400" dirty="0" err="1">
                <a:solidFill>
                  <a:srgbClr val="002060"/>
                </a:solidFill>
              </a:rPr>
              <a:t>haciendo</a:t>
            </a:r>
            <a:r>
              <a:rPr lang="en-US" sz="2400" dirty="0">
                <a:solidFill>
                  <a:srgbClr val="002060"/>
                </a:solidFill>
              </a:rPr>
              <a:t> en </a:t>
            </a:r>
            <a:r>
              <a:rPr lang="en-US" sz="2400" dirty="0" err="1">
                <a:solidFill>
                  <a:srgbClr val="002060"/>
                </a:solidFill>
              </a:rPr>
              <a:t>cada</a:t>
            </a:r>
            <a:r>
              <a:rPr lang="en-US" sz="2400" dirty="0">
                <a:solidFill>
                  <a:srgbClr val="002060"/>
                </a:solidFill>
              </a:rPr>
              <a:t> </a:t>
            </a:r>
            <a:r>
              <a:rPr lang="en-US" sz="2400" dirty="0" err="1">
                <a:solidFill>
                  <a:srgbClr val="002060"/>
                </a:solidFill>
              </a:rPr>
              <a:t>escena</a:t>
            </a:r>
            <a:r>
              <a:rPr lang="en-US" sz="2400" dirty="0">
                <a:solidFill>
                  <a:srgbClr val="002060"/>
                </a:solidFill>
              </a:rPr>
              <a:t>.</a:t>
            </a:r>
          </a:p>
        </p:txBody>
      </p:sp>
      <p:sp>
        <p:nvSpPr>
          <p:cNvPr id="11" name="TextBox 10"/>
          <p:cNvSpPr txBox="1"/>
          <p:nvPr/>
        </p:nvSpPr>
        <p:spPr>
          <a:xfrm>
            <a:off x="190500" y="2366592"/>
            <a:ext cx="9990667" cy="830997"/>
          </a:xfrm>
          <a:prstGeom prst="rect">
            <a:avLst/>
          </a:prstGeom>
          <a:noFill/>
        </p:spPr>
        <p:txBody>
          <a:bodyPr wrap="square" rtlCol="0">
            <a:spAutoFit/>
          </a:bodyPr>
          <a:lstStyle/>
          <a:p>
            <a:r>
              <a:rPr lang="en-US" sz="2400">
                <a:solidFill>
                  <a:srgbClr val="002060"/>
                </a:solidFill>
              </a:rPr>
              <a:t>El/la estudiante </a:t>
            </a:r>
            <a:r>
              <a:rPr lang="en-US" sz="2400" dirty="0">
                <a:solidFill>
                  <a:srgbClr val="002060"/>
                </a:solidFill>
              </a:rPr>
              <a:t>B </a:t>
            </a:r>
            <a:r>
              <a:rPr lang="en-US" sz="2400" dirty="0" err="1">
                <a:solidFill>
                  <a:srgbClr val="002060"/>
                </a:solidFill>
              </a:rPr>
              <a:t>escucha</a:t>
            </a:r>
            <a:r>
              <a:rPr lang="en-US" sz="2400" dirty="0">
                <a:solidFill>
                  <a:srgbClr val="002060"/>
                </a:solidFill>
              </a:rPr>
              <a:t> y escribe la </a:t>
            </a:r>
            <a:r>
              <a:rPr lang="en-US" sz="2400" dirty="0" err="1">
                <a:solidFill>
                  <a:srgbClr val="002060"/>
                </a:solidFill>
              </a:rPr>
              <a:t>respuesta</a:t>
            </a:r>
            <a:r>
              <a:rPr lang="en-US" sz="2400" dirty="0">
                <a:solidFill>
                  <a:srgbClr val="002060"/>
                </a:solidFill>
              </a:rPr>
              <a:t> en </a:t>
            </a:r>
            <a:r>
              <a:rPr lang="en-US" sz="2400" dirty="0" err="1">
                <a:solidFill>
                  <a:srgbClr val="002060"/>
                </a:solidFill>
              </a:rPr>
              <a:t>inglés</a:t>
            </a:r>
            <a:r>
              <a:rPr lang="en-US" sz="2400" dirty="0">
                <a:solidFill>
                  <a:srgbClr val="002060"/>
                </a:solidFill>
              </a:rPr>
              <a:t> en </a:t>
            </a:r>
            <a:r>
              <a:rPr lang="en-US" sz="2400" dirty="0" err="1">
                <a:solidFill>
                  <a:srgbClr val="002060"/>
                </a:solidFill>
              </a:rPr>
              <a:t>su</a:t>
            </a:r>
            <a:r>
              <a:rPr lang="en-US" sz="2400" dirty="0">
                <a:solidFill>
                  <a:srgbClr val="002060"/>
                </a:solidFill>
              </a:rPr>
              <a:t> </a:t>
            </a:r>
            <a:r>
              <a:rPr lang="en-US" sz="2400" dirty="0" err="1">
                <a:solidFill>
                  <a:srgbClr val="002060"/>
                </a:solidFill>
              </a:rPr>
              <a:t>tarjeta</a:t>
            </a:r>
            <a:r>
              <a:rPr lang="en-US" sz="2400" dirty="0">
                <a:solidFill>
                  <a:srgbClr val="002060"/>
                </a:solidFill>
              </a:rPr>
              <a:t>.</a:t>
            </a:r>
          </a:p>
        </p:txBody>
      </p:sp>
    </p:spTree>
    <p:extLst>
      <p:ext uri="{BB962C8B-B14F-4D97-AF65-F5344CB8AC3E}">
        <p14:creationId xmlns:p14="http://schemas.microsoft.com/office/powerpoint/2010/main" val="36687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animBg="1"/>
      <p:bldP spid="9" grpId="0" animBg="1"/>
      <p:bldP spid="10" grpId="0"/>
      <p:bldP spid="12" grpId="0" animBg="1"/>
      <p:bldP spid="3" grpId="0" animBg="1"/>
      <p:bldP spid="5"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79400" y="711200"/>
            <a:ext cx="5651500" cy="5524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30000"/>
              </a:lnSpc>
            </a:pPr>
            <a:r>
              <a:rPr lang="en-US" sz="2000" b="1" dirty="0">
                <a:solidFill>
                  <a:srgbClr val="002060"/>
                </a:solidFill>
              </a:rPr>
              <a:t>Scene 1:</a:t>
            </a:r>
          </a:p>
          <a:p>
            <a:pPr>
              <a:lnSpc>
                <a:spcPct val="130000"/>
              </a:lnSpc>
            </a:pPr>
            <a:r>
              <a:rPr lang="en-US" sz="2000" dirty="0">
                <a:solidFill>
                  <a:srgbClr val="002060"/>
                </a:solidFill>
              </a:rPr>
              <a:t>We are driving a fast car.</a:t>
            </a:r>
          </a:p>
          <a:p>
            <a:pPr>
              <a:lnSpc>
                <a:spcPct val="130000"/>
              </a:lnSpc>
            </a:pPr>
            <a:r>
              <a:rPr lang="en-US" sz="2000" b="1" dirty="0">
                <a:solidFill>
                  <a:srgbClr val="002060"/>
                </a:solidFill>
              </a:rPr>
              <a:t>Scene 2:</a:t>
            </a:r>
          </a:p>
          <a:p>
            <a:pPr>
              <a:lnSpc>
                <a:spcPct val="130000"/>
              </a:lnSpc>
            </a:pPr>
            <a:r>
              <a:rPr lang="en-US" sz="2000" dirty="0">
                <a:solidFill>
                  <a:srgbClr val="002060"/>
                </a:solidFill>
              </a:rPr>
              <a:t>They </a:t>
            </a:r>
            <a:r>
              <a:rPr lang="en-US" sz="2000">
                <a:solidFill>
                  <a:srgbClr val="002060"/>
                </a:solidFill>
              </a:rPr>
              <a:t>are translating into Russian.</a:t>
            </a:r>
            <a:endParaRPr lang="en-US" sz="2000" dirty="0">
              <a:solidFill>
                <a:srgbClr val="002060"/>
              </a:solidFill>
            </a:endParaRPr>
          </a:p>
          <a:p>
            <a:pPr>
              <a:lnSpc>
                <a:spcPct val="130000"/>
              </a:lnSpc>
            </a:pPr>
            <a:r>
              <a:rPr lang="en-US" sz="2000" b="1" dirty="0">
                <a:solidFill>
                  <a:srgbClr val="002060"/>
                </a:solidFill>
              </a:rPr>
              <a:t>Scene 3: </a:t>
            </a:r>
          </a:p>
          <a:p>
            <a:pPr>
              <a:lnSpc>
                <a:spcPct val="130000"/>
              </a:lnSpc>
            </a:pPr>
            <a:r>
              <a:rPr lang="en-US" sz="2000" dirty="0">
                <a:solidFill>
                  <a:srgbClr val="002060"/>
                </a:solidFill>
              </a:rPr>
              <a:t>They are breaking the windows.</a:t>
            </a:r>
          </a:p>
          <a:p>
            <a:pPr>
              <a:lnSpc>
                <a:spcPct val="130000"/>
              </a:lnSpc>
            </a:pPr>
            <a:r>
              <a:rPr lang="en-US" sz="2000" b="1" dirty="0">
                <a:solidFill>
                  <a:srgbClr val="002060"/>
                </a:solidFill>
              </a:rPr>
              <a:t>Scene 4:</a:t>
            </a:r>
          </a:p>
          <a:p>
            <a:pPr>
              <a:lnSpc>
                <a:spcPct val="130000"/>
              </a:lnSpc>
            </a:pPr>
            <a:r>
              <a:rPr lang="en-US" sz="2000" dirty="0">
                <a:solidFill>
                  <a:srgbClr val="002060"/>
                </a:solidFill>
              </a:rPr>
              <a:t>We are making a fire.</a:t>
            </a:r>
          </a:p>
          <a:p>
            <a:pPr>
              <a:lnSpc>
                <a:spcPct val="130000"/>
              </a:lnSpc>
            </a:pPr>
            <a:r>
              <a:rPr lang="en-US" sz="2000" b="1" dirty="0">
                <a:solidFill>
                  <a:srgbClr val="002060"/>
                </a:solidFill>
              </a:rPr>
              <a:t>Scene 5:</a:t>
            </a:r>
          </a:p>
          <a:p>
            <a:pPr>
              <a:lnSpc>
                <a:spcPct val="130000"/>
              </a:lnSpc>
            </a:pPr>
            <a:r>
              <a:rPr lang="en-US" sz="2000" dirty="0">
                <a:solidFill>
                  <a:srgbClr val="002060"/>
                </a:solidFill>
              </a:rPr>
              <a:t>We are </a:t>
            </a:r>
            <a:r>
              <a:rPr lang="en-US" sz="2000">
                <a:solidFill>
                  <a:srgbClr val="002060"/>
                </a:solidFill>
              </a:rPr>
              <a:t>drinking a coffee with </a:t>
            </a:r>
            <a:r>
              <a:rPr lang="en-US" sz="2000" dirty="0">
                <a:solidFill>
                  <a:srgbClr val="002060"/>
                </a:solidFill>
              </a:rPr>
              <a:t>a </a:t>
            </a:r>
            <a:r>
              <a:rPr lang="en-US" sz="2000">
                <a:solidFill>
                  <a:srgbClr val="002060"/>
                </a:solidFill>
              </a:rPr>
              <a:t>lawyer.</a:t>
            </a:r>
          </a:p>
          <a:p>
            <a:pPr>
              <a:lnSpc>
                <a:spcPct val="130000"/>
              </a:lnSpc>
            </a:pPr>
            <a:r>
              <a:rPr lang="en-US" sz="2000" b="1" i="1" u="sng">
                <a:solidFill>
                  <a:srgbClr val="002060"/>
                </a:solidFill>
              </a:rPr>
              <a:t>Hint: </a:t>
            </a:r>
            <a:r>
              <a:rPr lang="en-US" sz="2000" i="1" u="sng">
                <a:solidFill>
                  <a:srgbClr val="002060"/>
                </a:solidFill>
              </a:rPr>
              <a:t>use the verb ‘beber’</a:t>
            </a:r>
            <a:endParaRPr lang="en-US" sz="2000" i="1" u="sng" dirty="0">
              <a:solidFill>
                <a:srgbClr val="002060"/>
              </a:solidFill>
            </a:endParaRPr>
          </a:p>
          <a:p>
            <a:pPr>
              <a:lnSpc>
                <a:spcPct val="130000"/>
              </a:lnSpc>
            </a:pPr>
            <a:r>
              <a:rPr lang="en-US" sz="2000" b="1" dirty="0">
                <a:solidFill>
                  <a:srgbClr val="002060"/>
                </a:solidFill>
              </a:rPr>
              <a:t>Scene 6:</a:t>
            </a:r>
          </a:p>
          <a:p>
            <a:pPr>
              <a:lnSpc>
                <a:spcPct val="130000"/>
              </a:lnSpc>
            </a:pPr>
            <a:r>
              <a:rPr lang="en-US" sz="2000" dirty="0">
                <a:solidFill>
                  <a:srgbClr val="002060"/>
                </a:solidFill>
              </a:rPr>
              <a:t>They are </a:t>
            </a:r>
            <a:r>
              <a:rPr lang="en-US" sz="2000">
                <a:solidFill>
                  <a:srgbClr val="002060"/>
                </a:solidFill>
              </a:rPr>
              <a:t>deciding what to do.</a:t>
            </a:r>
            <a:endParaRPr lang="en-US" sz="2000" dirty="0">
              <a:solidFill>
                <a:srgbClr val="002060"/>
              </a:solidFill>
            </a:endParaRPr>
          </a:p>
          <a:p>
            <a:endParaRPr lang="en-US" sz="2000" dirty="0">
              <a:solidFill>
                <a:srgbClr val="002060"/>
              </a:solidFill>
            </a:endParaRPr>
          </a:p>
        </p:txBody>
      </p:sp>
      <p:sp>
        <p:nvSpPr>
          <p:cNvPr id="8" name="Rectangle 7"/>
          <p:cNvSpPr/>
          <p:nvPr/>
        </p:nvSpPr>
        <p:spPr>
          <a:xfrm>
            <a:off x="6184900" y="711200"/>
            <a:ext cx="5651500" cy="5524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2000" dirty="0">
              <a:solidFill>
                <a:srgbClr val="002060"/>
              </a:solidFill>
            </a:endParaRPr>
          </a:p>
          <a:p>
            <a:r>
              <a:rPr lang="en-US" sz="2000" b="1" dirty="0">
                <a:solidFill>
                  <a:srgbClr val="002060"/>
                </a:solidFill>
              </a:rPr>
              <a:t>Scene 1:</a:t>
            </a:r>
          </a:p>
          <a:p>
            <a:endParaRPr lang="en-US" sz="2000" b="1" dirty="0">
              <a:solidFill>
                <a:srgbClr val="002060"/>
              </a:solidFill>
            </a:endParaRPr>
          </a:p>
          <a:p>
            <a:endParaRPr lang="en-US" sz="2000" b="1" dirty="0">
              <a:solidFill>
                <a:srgbClr val="002060"/>
              </a:solidFill>
            </a:endParaRPr>
          </a:p>
          <a:p>
            <a:r>
              <a:rPr lang="en-US" sz="2000" b="1" dirty="0">
                <a:solidFill>
                  <a:srgbClr val="002060"/>
                </a:solidFill>
              </a:rPr>
              <a:t>Scene 2:</a:t>
            </a:r>
          </a:p>
          <a:p>
            <a:endParaRPr lang="en-US" sz="2000" b="1" dirty="0">
              <a:solidFill>
                <a:srgbClr val="002060"/>
              </a:solidFill>
            </a:endParaRPr>
          </a:p>
          <a:p>
            <a:endParaRPr lang="en-US" sz="2000" b="1" dirty="0">
              <a:solidFill>
                <a:srgbClr val="002060"/>
              </a:solidFill>
            </a:endParaRPr>
          </a:p>
          <a:p>
            <a:r>
              <a:rPr lang="en-US" sz="2000" b="1" dirty="0">
                <a:solidFill>
                  <a:srgbClr val="002060"/>
                </a:solidFill>
              </a:rPr>
              <a:t>Scene 3:</a:t>
            </a:r>
          </a:p>
          <a:p>
            <a:endParaRPr lang="en-US" sz="2000" b="1" dirty="0">
              <a:solidFill>
                <a:srgbClr val="002060"/>
              </a:solidFill>
            </a:endParaRPr>
          </a:p>
          <a:p>
            <a:r>
              <a:rPr lang="en-US" sz="2000" b="1" dirty="0">
                <a:solidFill>
                  <a:srgbClr val="002060"/>
                </a:solidFill>
              </a:rPr>
              <a:t> </a:t>
            </a:r>
          </a:p>
          <a:p>
            <a:r>
              <a:rPr lang="en-US" sz="2000" b="1" dirty="0">
                <a:solidFill>
                  <a:srgbClr val="002060"/>
                </a:solidFill>
              </a:rPr>
              <a:t>Scene 4:</a:t>
            </a:r>
          </a:p>
          <a:p>
            <a:endParaRPr lang="en-US" sz="2000" b="1" dirty="0">
              <a:solidFill>
                <a:srgbClr val="002060"/>
              </a:solidFill>
            </a:endParaRPr>
          </a:p>
          <a:p>
            <a:endParaRPr lang="en-US" sz="2000" b="1" dirty="0">
              <a:solidFill>
                <a:srgbClr val="002060"/>
              </a:solidFill>
            </a:endParaRPr>
          </a:p>
          <a:p>
            <a:r>
              <a:rPr lang="en-US" sz="2000" b="1" dirty="0">
                <a:solidFill>
                  <a:srgbClr val="002060"/>
                </a:solidFill>
              </a:rPr>
              <a:t>Scene 5:</a:t>
            </a:r>
          </a:p>
          <a:p>
            <a:endParaRPr lang="en-US" sz="2000" b="1" dirty="0">
              <a:solidFill>
                <a:srgbClr val="002060"/>
              </a:solidFill>
            </a:endParaRPr>
          </a:p>
          <a:p>
            <a:endParaRPr lang="en-US" sz="2000" b="1" dirty="0">
              <a:solidFill>
                <a:srgbClr val="002060"/>
              </a:solidFill>
            </a:endParaRPr>
          </a:p>
          <a:p>
            <a:r>
              <a:rPr lang="en-US" sz="2000" b="1" dirty="0">
                <a:solidFill>
                  <a:srgbClr val="002060"/>
                </a:solidFill>
              </a:rPr>
              <a:t>Scene 6:</a:t>
            </a:r>
          </a:p>
          <a:p>
            <a:endParaRPr lang="en-US" sz="2000" dirty="0">
              <a:solidFill>
                <a:srgbClr val="002060"/>
              </a:solidFill>
            </a:endParaRPr>
          </a:p>
          <a:p>
            <a:endParaRPr lang="en-US" sz="2000" dirty="0">
              <a:solidFill>
                <a:srgbClr val="002060"/>
              </a:solidFill>
            </a:endParaRPr>
          </a:p>
          <a:p>
            <a:endParaRPr lang="en-US" sz="2000" dirty="0">
              <a:solidFill>
                <a:srgbClr val="002060"/>
              </a:solidFill>
            </a:endParaRPr>
          </a:p>
        </p:txBody>
      </p:sp>
      <p:sp>
        <p:nvSpPr>
          <p:cNvPr id="9" name="TextBox 8"/>
          <p:cNvSpPr txBox="1"/>
          <p:nvPr/>
        </p:nvSpPr>
        <p:spPr>
          <a:xfrm>
            <a:off x="330200" y="215900"/>
            <a:ext cx="2781300" cy="461665"/>
          </a:xfrm>
          <a:prstGeom prst="rect">
            <a:avLst/>
          </a:prstGeom>
          <a:noFill/>
        </p:spPr>
        <p:txBody>
          <a:bodyPr wrap="square" rtlCol="0">
            <a:spAutoFit/>
          </a:bodyPr>
          <a:lstStyle/>
          <a:p>
            <a:pPr algn="l"/>
            <a:r>
              <a:rPr lang="en-US" sz="2400" b="1" dirty="0">
                <a:solidFill>
                  <a:srgbClr val="002060"/>
                </a:solidFill>
              </a:rPr>
              <a:t>Persona A</a:t>
            </a:r>
          </a:p>
        </p:txBody>
      </p:sp>
    </p:spTree>
    <p:extLst>
      <p:ext uri="{BB962C8B-B14F-4D97-AF65-F5344CB8AC3E}">
        <p14:creationId xmlns:p14="http://schemas.microsoft.com/office/powerpoint/2010/main" val="1792681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79400" y="711200"/>
            <a:ext cx="5651500" cy="5524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2000" b="1" dirty="0">
                <a:solidFill>
                  <a:srgbClr val="002060"/>
                </a:solidFill>
              </a:rPr>
              <a:t>Scene 1:</a:t>
            </a:r>
          </a:p>
          <a:p>
            <a:pPr>
              <a:lnSpc>
                <a:spcPct val="140000"/>
              </a:lnSpc>
            </a:pPr>
            <a:r>
              <a:rPr lang="en-US" sz="2000" dirty="0">
                <a:solidFill>
                  <a:srgbClr val="002060"/>
                </a:solidFill>
              </a:rPr>
              <a:t>They are eating in the garden.</a:t>
            </a:r>
          </a:p>
          <a:p>
            <a:pPr>
              <a:lnSpc>
                <a:spcPct val="140000"/>
              </a:lnSpc>
            </a:pPr>
            <a:r>
              <a:rPr lang="en-US" sz="2000" b="1" dirty="0">
                <a:solidFill>
                  <a:srgbClr val="002060"/>
                </a:solidFill>
              </a:rPr>
              <a:t>Scene 2:</a:t>
            </a:r>
          </a:p>
          <a:p>
            <a:pPr>
              <a:lnSpc>
                <a:spcPct val="140000"/>
              </a:lnSpc>
            </a:pPr>
            <a:r>
              <a:rPr lang="en-US" sz="2000" dirty="0">
                <a:solidFill>
                  <a:srgbClr val="002060"/>
                </a:solidFill>
              </a:rPr>
              <a:t>They are </a:t>
            </a:r>
            <a:r>
              <a:rPr lang="en-US" sz="2000">
                <a:solidFill>
                  <a:srgbClr val="002060"/>
                </a:solidFill>
              </a:rPr>
              <a:t>running after a French </a:t>
            </a:r>
            <a:r>
              <a:rPr lang="en-US" sz="2000" dirty="0">
                <a:solidFill>
                  <a:srgbClr val="002060"/>
                </a:solidFill>
              </a:rPr>
              <a:t>man.</a:t>
            </a:r>
          </a:p>
          <a:p>
            <a:pPr>
              <a:lnSpc>
                <a:spcPct val="140000"/>
              </a:lnSpc>
            </a:pPr>
            <a:r>
              <a:rPr lang="en-US" sz="2000" b="1" dirty="0">
                <a:solidFill>
                  <a:srgbClr val="002060"/>
                </a:solidFill>
              </a:rPr>
              <a:t>Scene 3: </a:t>
            </a:r>
          </a:p>
          <a:p>
            <a:pPr>
              <a:lnSpc>
                <a:spcPct val="140000"/>
              </a:lnSpc>
            </a:pPr>
            <a:r>
              <a:rPr lang="en-US" sz="2000" dirty="0">
                <a:solidFill>
                  <a:srgbClr val="002060"/>
                </a:solidFill>
              </a:rPr>
              <a:t>We are driving slowly.</a:t>
            </a:r>
          </a:p>
          <a:p>
            <a:pPr>
              <a:lnSpc>
                <a:spcPct val="140000"/>
              </a:lnSpc>
            </a:pPr>
            <a:r>
              <a:rPr lang="en-US" sz="2000" b="1" dirty="0">
                <a:solidFill>
                  <a:srgbClr val="002060"/>
                </a:solidFill>
              </a:rPr>
              <a:t>Scene 4:</a:t>
            </a:r>
          </a:p>
          <a:p>
            <a:pPr>
              <a:lnSpc>
                <a:spcPct val="140000"/>
              </a:lnSpc>
            </a:pPr>
            <a:r>
              <a:rPr lang="en-US" sz="2000" dirty="0">
                <a:solidFill>
                  <a:srgbClr val="002060"/>
                </a:solidFill>
              </a:rPr>
              <a:t>We are doing a lot </a:t>
            </a:r>
            <a:r>
              <a:rPr lang="en-US" sz="2000">
                <a:solidFill>
                  <a:srgbClr val="002060"/>
                </a:solidFill>
              </a:rPr>
              <a:t>of harm/damage</a:t>
            </a:r>
            <a:r>
              <a:rPr lang="en-US" sz="2000" dirty="0">
                <a:solidFill>
                  <a:srgbClr val="002060"/>
                </a:solidFill>
              </a:rPr>
              <a:t>.</a:t>
            </a:r>
          </a:p>
          <a:p>
            <a:pPr>
              <a:lnSpc>
                <a:spcPct val="140000"/>
              </a:lnSpc>
            </a:pPr>
            <a:r>
              <a:rPr lang="en-US" sz="2000" b="1" dirty="0">
                <a:solidFill>
                  <a:srgbClr val="002060"/>
                </a:solidFill>
              </a:rPr>
              <a:t>Scene 5:</a:t>
            </a:r>
          </a:p>
          <a:p>
            <a:pPr>
              <a:lnSpc>
                <a:spcPct val="140000"/>
              </a:lnSpc>
            </a:pPr>
            <a:r>
              <a:rPr lang="en-US" sz="2000" dirty="0">
                <a:solidFill>
                  <a:srgbClr val="002060"/>
                </a:solidFill>
              </a:rPr>
              <a:t>We are arguing with a scientist.</a:t>
            </a:r>
          </a:p>
          <a:p>
            <a:pPr>
              <a:lnSpc>
                <a:spcPct val="140000"/>
              </a:lnSpc>
            </a:pPr>
            <a:r>
              <a:rPr lang="en-US" sz="2000" b="1" dirty="0">
                <a:solidFill>
                  <a:srgbClr val="002060"/>
                </a:solidFill>
              </a:rPr>
              <a:t>Scene 6:</a:t>
            </a:r>
          </a:p>
          <a:p>
            <a:pPr>
              <a:lnSpc>
                <a:spcPct val="140000"/>
              </a:lnSpc>
            </a:pPr>
            <a:r>
              <a:rPr lang="en-US" sz="2000" dirty="0">
                <a:solidFill>
                  <a:srgbClr val="002060"/>
                </a:solidFill>
              </a:rPr>
              <a:t>They are doing silly things.</a:t>
            </a:r>
          </a:p>
          <a:p>
            <a:endParaRPr lang="en-US" sz="2000" dirty="0">
              <a:solidFill>
                <a:srgbClr val="002060"/>
              </a:solidFill>
            </a:endParaRPr>
          </a:p>
        </p:txBody>
      </p:sp>
      <p:sp>
        <p:nvSpPr>
          <p:cNvPr id="8" name="Rectangle 7"/>
          <p:cNvSpPr/>
          <p:nvPr/>
        </p:nvSpPr>
        <p:spPr>
          <a:xfrm>
            <a:off x="6184900" y="711200"/>
            <a:ext cx="5651500" cy="5524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2000" dirty="0">
              <a:solidFill>
                <a:srgbClr val="002060"/>
              </a:solidFill>
            </a:endParaRPr>
          </a:p>
          <a:p>
            <a:r>
              <a:rPr lang="en-US" sz="2000" b="1" dirty="0">
                <a:solidFill>
                  <a:srgbClr val="002060"/>
                </a:solidFill>
              </a:rPr>
              <a:t>Scene 1:</a:t>
            </a:r>
          </a:p>
          <a:p>
            <a:endParaRPr lang="en-US" sz="2000" b="1" dirty="0">
              <a:solidFill>
                <a:srgbClr val="002060"/>
              </a:solidFill>
            </a:endParaRPr>
          </a:p>
          <a:p>
            <a:endParaRPr lang="en-US" sz="2000" b="1" dirty="0">
              <a:solidFill>
                <a:srgbClr val="002060"/>
              </a:solidFill>
            </a:endParaRPr>
          </a:p>
          <a:p>
            <a:r>
              <a:rPr lang="en-US" sz="2000" b="1" dirty="0">
                <a:solidFill>
                  <a:srgbClr val="002060"/>
                </a:solidFill>
              </a:rPr>
              <a:t>Scene 2:</a:t>
            </a:r>
          </a:p>
          <a:p>
            <a:endParaRPr lang="en-US" sz="2000" b="1" dirty="0">
              <a:solidFill>
                <a:srgbClr val="002060"/>
              </a:solidFill>
            </a:endParaRPr>
          </a:p>
          <a:p>
            <a:endParaRPr lang="en-US" sz="2000" b="1" dirty="0">
              <a:solidFill>
                <a:srgbClr val="002060"/>
              </a:solidFill>
            </a:endParaRPr>
          </a:p>
          <a:p>
            <a:r>
              <a:rPr lang="en-US" sz="2000" b="1" dirty="0">
                <a:solidFill>
                  <a:srgbClr val="002060"/>
                </a:solidFill>
              </a:rPr>
              <a:t>Scene 3:</a:t>
            </a:r>
          </a:p>
          <a:p>
            <a:endParaRPr lang="en-US" sz="2000" b="1" dirty="0">
              <a:solidFill>
                <a:srgbClr val="002060"/>
              </a:solidFill>
            </a:endParaRPr>
          </a:p>
          <a:p>
            <a:r>
              <a:rPr lang="en-US" sz="2000" b="1" dirty="0">
                <a:solidFill>
                  <a:srgbClr val="002060"/>
                </a:solidFill>
              </a:rPr>
              <a:t> </a:t>
            </a:r>
          </a:p>
          <a:p>
            <a:r>
              <a:rPr lang="en-US" sz="2000" b="1" dirty="0">
                <a:solidFill>
                  <a:srgbClr val="002060"/>
                </a:solidFill>
              </a:rPr>
              <a:t>Scene 4:</a:t>
            </a:r>
          </a:p>
          <a:p>
            <a:endParaRPr lang="en-US" sz="2000" b="1" dirty="0">
              <a:solidFill>
                <a:srgbClr val="002060"/>
              </a:solidFill>
            </a:endParaRPr>
          </a:p>
          <a:p>
            <a:endParaRPr lang="en-US" sz="2000" b="1" dirty="0">
              <a:solidFill>
                <a:srgbClr val="002060"/>
              </a:solidFill>
            </a:endParaRPr>
          </a:p>
          <a:p>
            <a:r>
              <a:rPr lang="en-US" sz="2000" b="1" dirty="0">
                <a:solidFill>
                  <a:srgbClr val="002060"/>
                </a:solidFill>
              </a:rPr>
              <a:t>Scene 5:</a:t>
            </a:r>
          </a:p>
          <a:p>
            <a:endParaRPr lang="en-US" sz="2000" b="1" dirty="0">
              <a:solidFill>
                <a:srgbClr val="002060"/>
              </a:solidFill>
            </a:endParaRPr>
          </a:p>
          <a:p>
            <a:endParaRPr lang="en-US" sz="2000" b="1" dirty="0">
              <a:solidFill>
                <a:srgbClr val="002060"/>
              </a:solidFill>
            </a:endParaRPr>
          </a:p>
          <a:p>
            <a:r>
              <a:rPr lang="en-US" sz="2000" b="1" dirty="0">
                <a:solidFill>
                  <a:srgbClr val="002060"/>
                </a:solidFill>
              </a:rPr>
              <a:t>Scene 6:</a:t>
            </a:r>
          </a:p>
          <a:p>
            <a:endParaRPr lang="en-US" sz="2000" dirty="0">
              <a:solidFill>
                <a:srgbClr val="002060"/>
              </a:solidFill>
            </a:endParaRPr>
          </a:p>
          <a:p>
            <a:endParaRPr lang="en-US" sz="2000" dirty="0">
              <a:solidFill>
                <a:srgbClr val="002060"/>
              </a:solidFill>
            </a:endParaRPr>
          </a:p>
          <a:p>
            <a:endParaRPr lang="en-US" sz="2000" dirty="0">
              <a:solidFill>
                <a:srgbClr val="002060"/>
              </a:solidFill>
            </a:endParaRPr>
          </a:p>
        </p:txBody>
      </p:sp>
      <p:sp>
        <p:nvSpPr>
          <p:cNvPr id="9" name="TextBox 8"/>
          <p:cNvSpPr txBox="1"/>
          <p:nvPr/>
        </p:nvSpPr>
        <p:spPr>
          <a:xfrm>
            <a:off x="330200" y="215900"/>
            <a:ext cx="2781300" cy="461665"/>
          </a:xfrm>
          <a:prstGeom prst="rect">
            <a:avLst/>
          </a:prstGeom>
          <a:noFill/>
        </p:spPr>
        <p:txBody>
          <a:bodyPr wrap="square" rtlCol="0">
            <a:spAutoFit/>
          </a:bodyPr>
          <a:lstStyle/>
          <a:p>
            <a:pPr algn="l"/>
            <a:r>
              <a:rPr lang="en-US" sz="2400" b="1" dirty="0">
                <a:solidFill>
                  <a:srgbClr val="002060"/>
                </a:solidFill>
              </a:rPr>
              <a:t>Persona B</a:t>
            </a:r>
          </a:p>
        </p:txBody>
      </p:sp>
    </p:spTree>
    <p:extLst>
      <p:ext uri="{BB962C8B-B14F-4D97-AF65-F5344CB8AC3E}">
        <p14:creationId xmlns:p14="http://schemas.microsoft.com/office/powerpoint/2010/main" val="1307200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190500" y="774700"/>
            <a:ext cx="11609614" cy="5524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30000"/>
              </a:lnSpc>
            </a:pPr>
            <a:r>
              <a:rPr lang="en-US" sz="2000" b="1">
                <a:solidFill>
                  <a:srgbClr val="002060"/>
                </a:solidFill>
              </a:rPr>
              <a:t>Scene </a:t>
            </a:r>
            <a:r>
              <a:rPr lang="en-US" sz="2000" b="1" dirty="0">
                <a:solidFill>
                  <a:srgbClr val="002060"/>
                </a:solidFill>
              </a:rPr>
              <a:t>1:</a:t>
            </a:r>
          </a:p>
          <a:p>
            <a:pPr>
              <a:lnSpc>
                <a:spcPct val="130000"/>
              </a:lnSpc>
            </a:pPr>
            <a:r>
              <a:rPr lang="en-US" sz="2000" dirty="0">
                <a:solidFill>
                  <a:srgbClr val="002060"/>
                </a:solidFill>
              </a:rPr>
              <a:t>They are eating in the </a:t>
            </a:r>
            <a:r>
              <a:rPr lang="en-US" sz="2000">
                <a:solidFill>
                  <a:srgbClr val="002060"/>
                </a:solidFill>
              </a:rPr>
              <a:t>garden.		</a:t>
            </a:r>
            <a:r>
              <a:rPr lang="en-US" sz="2000" i="1">
                <a:solidFill>
                  <a:srgbClr val="002060"/>
                </a:solidFill>
              </a:rPr>
              <a:t>(Están comiendo en el jardín.)</a:t>
            </a:r>
            <a:endParaRPr lang="en-US" sz="2000" i="1" dirty="0">
              <a:solidFill>
                <a:srgbClr val="002060"/>
              </a:solidFill>
            </a:endParaRPr>
          </a:p>
          <a:p>
            <a:pPr>
              <a:lnSpc>
                <a:spcPct val="130000"/>
              </a:lnSpc>
            </a:pPr>
            <a:r>
              <a:rPr lang="en-US" sz="2000" b="1" dirty="0">
                <a:solidFill>
                  <a:srgbClr val="002060"/>
                </a:solidFill>
              </a:rPr>
              <a:t>Scene 2:</a:t>
            </a:r>
          </a:p>
          <a:p>
            <a:pPr>
              <a:lnSpc>
                <a:spcPct val="130000"/>
              </a:lnSpc>
            </a:pPr>
            <a:r>
              <a:rPr lang="en-US" sz="2000" dirty="0">
                <a:solidFill>
                  <a:srgbClr val="002060"/>
                </a:solidFill>
              </a:rPr>
              <a:t>They are </a:t>
            </a:r>
            <a:r>
              <a:rPr lang="en-US" sz="2000">
                <a:solidFill>
                  <a:srgbClr val="002060"/>
                </a:solidFill>
              </a:rPr>
              <a:t>running after a French man.		</a:t>
            </a:r>
            <a:r>
              <a:rPr lang="en-US" sz="2000" i="1">
                <a:solidFill>
                  <a:srgbClr val="002060"/>
                </a:solidFill>
              </a:rPr>
              <a:t>(Están corriendo detrás de un francés.)</a:t>
            </a:r>
            <a:endParaRPr lang="en-US" sz="2000" i="1" dirty="0">
              <a:solidFill>
                <a:srgbClr val="002060"/>
              </a:solidFill>
            </a:endParaRPr>
          </a:p>
          <a:p>
            <a:pPr>
              <a:lnSpc>
                <a:spcPct val="130000"/>
              </a:lnSpc>
            </a:pPr>
            <a:r>
              <a:rPr lang="en-US" sz="2000" b="1" dirty="0">
                <a:solidFill>
                  <a:srgbClr val="002060"/>
                </a:solidFill>
              </a:rPr>
              <a:t>Scene 3: </a:t>
            </a:r>
          </a:p>
          <a:p>
            <a:pPr>
              <a:lnSpc>
                <a:spcPct val="130000"/>
              </a:lnSpc>
            </a:pPr>
            <a:r>
              <a:rPr lang="en-US" sz="2000" dirty="0">
                <a:solidFill>
                  <a:srgbClr val="002060"/>
                </a:solidFill>
              </a:rPr>
              <a:t>We are driving </a:t>
            </a:r>
            <a:r>
              <a:rPr lang="en-US" sz="2000">
                <a:solidFill>
                  <a:srgbClr val="002060"/>
                </a:solidFill>
              </a:rPr>
              <a:t>slowly.				</a:t>
            </a:r>
            <a:r>
              <a:rPr lang="en-US" sz="2000" i="1">
                <a:solidFill>
                  <a:srgbClr val="002060"/>
                </a:solidFill>
              </a:rPr>
              <a:t>(Estamos conduciendo despacio.)</a:t>
            </a:r>
            <a:endParaRPr lang="en-US" sz="2000" i="1" dirty="0">
              <a:solidFill>
                <a:srgbClr val="002060"/>
              </a:solidFill>
            </a:endParaRPr>
          </a:p>
          <a:p>
            <a:pPr>
              <a:lnSpc>
                <a:spcPct val="130000"/>
              </a:lnSpc>
            </a:pPr>
            <a:r>
              <a:rPr lang="en-US" sz="2000" b="1" dirty="0">
                <a:solidFill>
                  <a:srgbClr val="002060"/>
                </a:solidFill>
              </a:rPr>
              <a:t>Scene 4:</a:t>
            </a:r>
          </a:p>
          <a:p>
            <a:pPr>
              <a:lnSpc>
                <a:spcPct val="130000"/>
              </a:lnSpc>
            </a:pPr>
            <a:r>
              <a:rPr lang="en-US" sz="2000" dirty="0">
                <a:solidFill>
                  <a:srgbClr val="002060"/>
                </a:solidFill>
              </a:rPr>
              <a:t>We are doing a lot </a:t>
            </a:r>
            <a:r>
              <a:rPr lang="en-US" sz="2000">
                <a:solidFill>
                  <a:srgbClr val="002060"/>
                </a:solidFill>
              </a:rPr>
              <a:t>of harm/damage.	</a:t>
            </a:r>
            <a:r>
              <a:rPr lang="en-US" sz="2000" i="1">
                <a:solidFill>
                  <a:srgbClr val="002060"/>
                </a:solidFill>
              </a:rPr>
              <a:t>(Estamos haciendo mucho daño.)</a:t>
            </a:r>
            <a:endParaRPr lang="en-US" sz="2000" i="1" dirty="0">
              <a:solidFill>
                <a:srgbClr val="002060"/>
              </a:solidFill>
            </a:endParaRPr>
          </a:p>
          <a:p>
            <a:pPr>
              <a:lnSpc>
                <a:spcPct val="130000"/>
              </a:lnSpc>
            </a:pPr>
            <a:r>
              <a:rPr lang="en-US" sz="2000" b="1" dirty="0">
                <a:solidFill>
                  <a:srgbClr val="002060"/>
                </a:solidFill>
              </a:rPr>
              <a:t>Scene 5:</a:t>
            </a:r>
          </a:p>
          <a:p>
            <a:pPr>
              <a:lnSpc>
                <a:spcPct val="130000"/>
              </a:lnSpc>
            </a:pPr>
            <a:r>
              <a:rPr lang="en-US" sz="2000" dirty="0">
                <a:solidFill>
                  <a:srgbClr val="002060"/>
                </a:solidFill>
              </a:rPr>
              <a:t>We are arguing with a </a:t>
            </a:r>
            <a:r>
              <a:rPr lang="en-US" sz="2000">
                <a:solidFill>
                  <a:srgbClr val="002060"/>
                </a:solidFill>
              </a:rPr>
              <a:t>scientist.		</a:t>
            </a:r>
            <a:r>
              <a:rPr lang="en-US" sz="2000" i="1">
                <a:solidFill>
                  <a:srgbClr val="002060"/>
                </a:solidFill>
              </a:rPr>
              <a:t>(Estamos discutiendo con un científico.)</a:t>
            </a:r>
            <a:endParaRPr lang="en-US" sz="2000" i="1" dirty="0">
              <a:solidFill>
                <a:srgbClr val="002060"/>
              </a:solidFill>
            </a:endParaRPr>
          </a:p>
          <a:p>
            <a:pPr>
              <a:lnSpc>
                <a:spcPct val="130000"/>
              </a:lnSpc>
            </a:pPr>
            <a:r>
              <a:rPr lang="en-US" sz="2000" b="1" dirty="0">
                <a:solidFill>
                  <a:srgbClr val="002060"/>
                </a:solidFill>
              </a:rPr>
              <a:t>Scene 6:</a:t>
            </a:r>
          </a:p>
          <a:p>
            <a:pPr>
              <a:lnSpc>
                <a:spcPct val="130000"/>
              </a:lnSpc>
            </a:pPr>
            <a:r>
              <a:rPr lang="en-US" sz="2000" dirty="0">
                <a:solidFill>
                  <a:srgbClr val="002060"/>
                </a:solidFill>
              </a:rPr>
              <a:t>They are doing silly </a:t>
            </a:r>
            <a:r>
              <a:rPr lang="en-US" sz="2000">
                <a:solidFill>
                  <a:srgbClr val="002060"/>
                </a:solidFill>
              </a:rPr>
              <a:t>things.			</a:t>
            </a:r>
            <a:r>
              <a:rPr lang="en-US" sz="2000" i="1">
                <a:solidFill>
                  <a:srgbClr val="002060"/>
                </a:solidFill>
              </a:rPr>
              <a:t>(Están haciendo cosas tontas.)</a:t>
            </a:r>
            <a:endParaRPr lang="en-US" sz="2000" i="1" dirty="0">
              <a:solidFill>
                <a:srgbClr val="002060"/>
              </a:solidFill>
            </a:endParaRPr>
          </a:p>
          <a:p>
            <a:endParaRPr lang="en-US" sz="2000" dirty="0">
              <a:solidFill>
                <a:srgbClr val="002060"/>
              </a:solidFill>
            </a:endParaRPr>
          </a:p>
        </p:txBody>
      </p:sp>
      <p:sp>
        <p:nvSpPr>
          <p:cNvPr id="9" name="TextBox 8"/>
          <p:cNvSpPr txBox="1"/>
          <p:nvPr/>
        </p:nvSpPr>
        <p:spPr>
          <a:xfrm>
            <a:off x="190500" y="197420"/>
            <a:ext cx="3748314" cy="461665"/>
          </a:xfrm>
          <a:prstGeom prst="rect">
            <a:avLst/>
          </a:prstGeom>
          <a:noFill/>
        </p:spPr>
        <p:txBody>
          <a:bodyPr wrap="square" rtlCol="0">
            <a:spAutoFit/>
          </a:bodyPr>
          <a:lstStyle/>
          <a:p>
            <a:pPr algn="l"/>
            <a:r>
              <a:rPr lang="en-US" sz="2400" b="1">
                <a:solidFill>
                  <a:srgbClr val="002060"/>
                </a:solidFill>
              </a:rPr>
              <a:t>Respuestas – Persona A </a:t>
            </a:r>
            <a:endParaRPr lang="en-US" sz="2400" b="1" dirty="0">
              <a:solidFill>
                <a:srgbClr val="002060"/>
              </a:solidFill>
            </a:endParaRPr>
          </a:p>
        </p:txBody>
      </p:sp>
    </p:spTree>
    <p:extLst>
      <p:ext uri="{BB962C8B-B14F-4D97-AF65-F5344CB8AC3E}">
        <p14:creationId xmlns:p14="http://schemas.microsoft.com/office/powerpoint/2010/main" val="250882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190500" y="188848"/>
            <a:ext cx="3771900" cy="461665"/>
          </a:xfrm>
          <a:prstGeom prst="rect">
            <a:avLst/>
          </a:prstGeom>
          <a:noFill/>
        </p:spPr>
        <p:txBody>
          <a:bodyPr wrap="square" rtlCol="0">
            <a:spAutoFit/>
          </a:bodyPr>
          <a:lstStyle/>
          <a:p>
            <a:pPr algn="l"/>
            <a:r>
              <a:rPr lang="en-US" sz="2400" b="1">
                <a:solidFill>
                  <a:srgbClr val="002060"/>
                </a:solidFill>
              </a:rPr>
              <a:t>Respuestas – Persona B </a:t>
            </a:r>
            <a:endParaRPr lang="en-US" sz="2400" b="1" dirty="0">
              <a:solidFill>
                <a:srgbClr val="002060"/>
              </a:solidFill>
            </a:endParaRPr>
          </a:p>
        </p:txBody>
      </p:sp>
      <p:sp>
        <p:nvSpPr>
          <p:cNvPr id="7" name="Rectangle 6"/>
          <p:cNvSpPr/>
          <p:nvPr/>
        </p:nvSpPr>
        <p:spPr>
          <a:xfrm>
            <a:off x="312056" y="705939"/>
            <a:ext cx="11488058" cy="554971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endParaRPr lang="en-US" sz="2000" b="1">
              <a:solidFill>
                <a:srgbClr val="002060"/>
              </a:solidFill>
            </a:endParaRPr>
          </a:p>
          <a:p>
            <a:pPr>
              <a:lnSpc>
                <a:spcPct val="140000"/>
              </a:lnSpc>
            </a:pPr>
            <a:r>
              <a:rPr lang="en-US" sz="2000" b="1">
                <a:solidFill>
                  <a:srgbClr val="002060"/>
                </a:solidFill>
              </a:rPr>
              <a:t>Scene </a:t>
            </a:r>
            <a:r>
              <a:rPr lang="en-US" sz="2000" b="1" dirty="0">
                <a:solidFill>
                  <a:srgbClr val="002060"/>
                </a:solidFill>
              </a:rPr>
              <a:t>1:</a:t>
            </a:r>
          </a:p>
          <a:p>
            <a:pPr>
              <a:lnSpc>
                <a:spcPct val="140000"/>
              </a:lnSpc>
            </a:pPr>
            <a:r>
              <a:rPr lang="en-US" sz="2000" dirty="0">
                <a:solidFill>
                  <a:srgbClr val="002060"/>
                </a:solidFill>
              </a:rPr>
              <a:t>We are driving a fast </a:t>
            </a:r>
            <a:r>
              <a:rPr lang="en-US" sz="2000">
                <a:solidFill>
                  <a:srgbClr val="002060"/>
                </a:solidFill>
              </a:rPr>
              <a:t>car.			</a:t>
            </a:r>
            <a:r>
              <a:rPr lang="en-US" sz="2000" i="1">
                <a:solidFill>
                  <a:srgbClr val="002060"/>
                </a:solidFill>
              </a:rPr>
              <a:t>(Estamos conduciendo un coche rápido.)</a:t>
            </a:r>
            <a:endParaRPr lang="en-US" sz="2000" i="1" dirty="0">
              <a:solidFill>
                <a:srgbClr val="002060"/>
              </a:solidFill>
            </a:endParaRPr>
          </a:p>
          <a:p>
            <a:pPr>
              <a:lnSpc>
                <a:spcPct val="140000"/>
              </a:lnSpc>
            </a:pPr>
            <a:r>
              <a:rPr lang="en-US" sz="2000" b="1" dirty="0">
                <a:solidFill>
                  <a:srgbClr val="002060"/>
                </a:solidFill>
              </a:rPr>
              <a:t>Scene 2:</a:t>
            </a:r>
          </a:p>
          <a:p>
            <a:pPr>
              <a:lnSpc>
                <a:spcPct val="140000"/>
              </a:lnSpc>
            </a:pPr>
            <a:r>
              <a:rPr lang="en-US" sz="2000" dirty="0">
                <a:solidFill>
                  <a:srgbClr val="002060"/>
                </a:solidFill>
              </a:rPr>
              <a:t>They </a:t>
            </a:r>
            <a:r>
              <a:rPr lang="en-US" sz="2000">
                <a:solidFill>
                  <a:srgbClr val="002060"/>
                </a:solidFill>
              </a:rPr>
              <a:t>are translating into Russian.		</a:t>
            </a:r>
            <a:r>
              <a:rPr lang="en-US" sz="2000" i="1">
                <a:solidFill>
                  <a:srgbClr val="002060"/>
                </a:solidFill>
              </a:rPr>
              <a:t>(Están traduciendo al ruso.)</a:t>
            </a:r>
            <a:r>
              <a:rPr lang="en-US" sz="2000">
                <a:solidFill>
                  <a:srgbClr val="002060"/>
                </a:solidFill>
              </a:rPr>
              <a:t>  </a:t>
            </a:r>
            <a:endParaRPr lang="en-US" sz="2000" dirty="0">
              <a:solidFill>
                <a:srgbClr val="002060"/>
              </a:solidFill>
            </a:endParaRPr>
          </a:p>
          <a:p>
            <a:pPr>
              <a:lnSpc>
                <a:spcPct val="140000"/>
              </a:lnSpc>
            </a:pPr>
            <a:r>
              <a:rPr lang="en-US" sz="2000" b="1" dirty="0">
                <a:solidFill>
                  <a:srgbClr val="002060"/>
                </a:solidFill>
              </a:rPr>
              <a:t>Scene 3: </a:t>
            </a:r>
          </a:p>
          <a:p>
            <a:pPr>
              <a:lnSpc>
                <a:spcPct val="140000"/>
              </a:lnSpc>
            </a:pPr>
            <a:r>
              <a:rPr lang="en-US" sz="2000" dirty="0">
                <a:solidFill>
                  <a:srgbClr val="002060"/>
                </a:solidFill>
              </a:rPr>
              <a:t>They are breaking the </a:t>
            </a:r>
            <a:r>
              <a:rPr lang="en-US" sz="2000">
                <a:solidFill>
                  <a:srgbClr val="002060"/>
                </a:solidFill>
              </a:rPr>
              <a:t>windows.		</a:t>
            </a:r>
            <a:r>
              <a:rPr lang="en-US" sz="2000" i="1">
                <a:solidFill>
                  <a:srgbClr val="002060"/>
                </a:solidFill>
              </a:rPr>
              <a:t>(Están rompiendo las ventanas.)</a:t>
            </a:r>
            <a:endParaRPr lang="en-US" sz="2000" i="1" dirty="0">
              <a:solidFill>
                <a:srgbClr val="002060"/>
              </a:solidFill>
            </a:endParaRPr>
          </a:p>
          <a:p>
            <a:pPr>
              <a:lnSpc>
                <a:spcPct val="140000"/>
              </a:lnSpc>
            </a:pPr>
            <a:r>
              <a:rPr lang="en-US" sz="2000" b="1" dirty="0">
                <a:solidFill>
                  <a:srgbClr val="002060"/>
                </a:solidFill>
              </a:rPr>
              <a:t>Scene 4:</a:t>
            </a:r>
          </a:p>
          <a:p>
            <a:pPr>
              <a:lnSpc>
                <a:spcPct val="140000"/>
              </a:lnSpc>
            </a:pPr>
            <a:r>
              <a:rPr lang="en-US" sz="2000" dirty="0">
                <a:solidFill>
                  <a:srgbClr val="002060"/>
                </a:solidFill>
              </a:rPr>
              <a:t>We are making a </a:t>
            </a:r>
            <a:r>
              <a:rPr lang="en-US" sz="2000">
                <a:solidFill>
                  <a:srgbClr val="002060"/>
                </a:solidFill>
              </a:rPr>
              <a:t>fire.				</a:t>
            </a:r>
            <a:r>
              <a:rPr lang="en-US" sz="2000" i="1">
                <a:solidFill>
                  <a:srgbClr val="002060"/>
                </a:solidFill>
              </a:rPr>
              <a:t>(Estamos haciendo un fuego.)</a:t>
            </a:r>
            <a:endParaRPr lang="en-US" sz="2000" i="1" dirty="0">
              <a:solidFill>
                <a:srgbClr val="002060"/>
              </a:solidFill>
            </a:endParaRPr>
          </a:p>
          <a:p>
            <a:pPr>
              <a:lnSpc>
                <a:spcPct val="140000"/>
              </a:lnSpc>
            </a:pPr>
            <a:r>
              <a:rPr lang="en-US" sz="2000" b="1" dirty="0">
                <a:solidFill>
                  <a:srgbClr val="002060"/>
                </a:solidFill>
              </a:rPr>
              <a:t>Scene 5:</a:t>
            </a:r>
          </a:p>
          <a:p>
            <a:pPr>
              <a:lnSpc>
                <a:spcPct val="140000"/>
              </a:lnSpc>
            </a:pPr>
            <a:r>
              <a:rPr lang="en-US" sz="2000" dirty="0">
                <a:solidFill>
                  <a:srgbClr val="002060"/>
                </a:solidFill>
              </a:rPr>
              <a:t>We are </a:t>
            </a:r>
            <a:r>
              <a:rPr lang="en-US" sz="2000">
                <a:solidFill>
                  <a:srgbClr val="002060"/>
                </a:solidFill>
              </a:rPr>
              <a:t>drinking a coffee </a:t>
            </a:r>
            <a:r>
              <a:rPr lang="en-US" sz="2000" dirty="0">
                <a:solidFill>
                  <a:srgbClr val="002060"/>
                </a:solidFill>
              </a:rPr>
              <a:t>with a </a:t>
            </a:r>
            <a:r>
              <a:rPr lang="en-US" sz="2000">
                <a:solidFill>
                  <a:srgbClr val="002060"/>
                </a:solidFill>
              </a:rPr>
              <a:t>lawyer.	</a:t>
            </a:r>
            <a:r>
              <a:rPr lang="en-US" sz="2000" i="1">
                <a:solidFill>
                  <a:srgbClr val="002060"/>
                </a:solidFill>
              </a:rPr>
              <a:t>(Estamos bebiendo un café con un abogado.)</a:t>
            </a:r>
            <a:endParaRPr lang="en-US" sz="2000" dirty="0">
              <a:solidFill>
                <a:srgbClr val="002060"/>
              </a:solidFill>
            </a:endParaRPr>
          </a:p>
          <a:p>
            <a:pPr>
              <a:lnSpc>
                <a:spcPct val="140000"/>
              </a:lnSpc>
            </a:pPr>
            <a:r>
              <a:rPr lang="en-US" sz="2000" b="1" dirty="0">
                <a:solidFill>
                  <a:srgbClr val="002060"/>
                </a:solidFill>
              </a:rPr>
              <a:t>Scene 6:</a:t>
            </a:r>
          </a:p>
          <a:p>
            <a:pPr>
              <a:lnSpc>
                <a:spcPct val="140000"/>
              </a:lnSpc>
            </a:pPr>
            <a:r>
              <a:rPr lang="en-US" sz="2000" dirty="0">
                <a:solidFill>
                  <a:srgbClr val="002060"/>
                </a:solidFill>
              </a:rPr>
              <a:t>They are </a:t>
            </a:r>
            <a:r>
              <a:rPr lang="en-US" sz="2000">
                <a:solidFill>
                  <a:srgbClr val="002060"/>
                </a:solidFill>
              </a:rPr>
              <a:t>deciding what to do.		</a:t>
            </a:r>
            <a:r>
              <a:rPr lang="en-US" sz="2000" i="1">
                <a:solidFill>
                  <a:srgbClr val="002060"/>
                </a:solidFill>
              </a:rPr>
              <a:t>(Están decidiendo qué hacer.)</a:t>
            </a:r>
            <a:endParaRPr lang="en-US" sz="2000" i="1" dirty="0">
              <a:solidFill>
                <a:srgbClr val="002060"/>
              </a:solidFill>
            </a:endParaRPr>
          </a:p>
          <a:p>
            <a:endParaRPr lang="en-US" sz="2000" dirty="0">
              <a:solidFill>
                <a:srgbClr val="002060"/>
              </a:solidFill>
            </a:endParaRPr>
          </a:p>
        </p:txBody>
      </p:sp>
    </p:spTree>
    <p:extLst>
      <p:ext uri="{BB962C8B-B14F-4D97-AF65-F5344CB8AC3E}">
        <p14:creationId xmlns:p14="http://schemas.microsoft.com/office/powerpoint/2010/main" val="214010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65" y="107696"/>
            <a:ext cx="9635565" cy="774700"/>
          </a:xfrm>
        </p:spPr>
        <p:txBody>
          <a:bodyPr>
            <a:normAutofit/>
          </a:bodyPr>
          <a:lstStyle/>
          <a:p>
            <a:r>
              <a:rPr lang="en-GB" sz="2400" b="1" dirty="0" err="1">
                <a:solidFill>
                  <a:srgbClr val="002060"/>
                </a:solidFill>
              </a:rPr>
              <a:t>Lucía</a:t>
            </a:r>
            <a:r>
              <a:rPr lang="en-GB" sz="2400" b="1" dirty="0">
                <a:solidFill>
                  <a:srgbClr val="002060"/>
                </a:solidFill>
              </a:rPr>
              <a:t> y </a:t>
            </a:r>
            <a:r>
              <a:rPr lang="en-GB" sz="2400" b="1">
                <a:solidFill>
                  <a:srgbClr val="002060"/>
                </a:solidFill>
              </a:rPr>
              <a:t>Nadia hacen una película; Daniel y Hugo hacen otra. ¿Qué hacen? Escucha </a:t>
            </a:r>
            <a:r>
              <a:rPr lang="en-GB" sz="2400" b="1" dirty="0">
                <a:solidFill>
                  <a:srgbClr val="002060"/>
                </a:solidFill>
              </a:rPr>
              <a:t>y </a:t>
            </a:r>
            <a:r>
              <a:rPr lang="en-GB" sz="2400" b="1" dirty="0" err="1">
                <a:solidFill>
                  <a:srgbClr val="002060"/>
                </a:solidFill>
              </a:rPr>
              <a:t>completa</a:t>
            </a:r>
            <a:r>
              <a:rPr lang="en-GB" sz="2400" b="1" dirty="0">
                <a:solidFill>
                  <a:srgbClr val="002060"/>
                </a:solidFill>
              </a:rPr>
              <a:t> la </a:t>
            </a:r>
            <a:r>
              <a:rPr lang="en-GB" sz="2400" b="1" dirty="0" err="1">
                <a:solidFill>
                  <a:srgbClr val="002060"/>
                </a:solidFill>
              </a:rPr>
              <a:t>información</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5" name="Tabla 6">
            <a:extLst>
              <a:ext uri="{FF2B5EF4-FFF2-40B4-BE49-F238E27FC236}">
                <a16:creationId xmlns:a16="http://schemas.microsoft.com/office/drawing/2014/main" id="{FA1D0E3E-AB89-3E46-A922-DFF1FE08BF93}"/>
              </a:ext>
            </a:extLst>
          </p:cNvPr>
          <p:cNvGraphicFramePr>
            <a:graphicFrameLocks noGrp="1"/>
          </p:cNvGraphicFramePr>
          <p:nvPr>
            <p:extLst>
              <p:ext uri="{D42A27DB-BD31-4B8C-83A1-F6EECF244321}">
                <p14:modId xmlns:p14="http://schemas.microsoft.com/office/powerpoint/2010/main" val="4283172503"/>
              </p:ext>
            </p:extLst>
          </p:nvPr>
        </p:nvGraphicFramePr>
        <p:xfrm>
          <a:off x="780287" y="1014685"/>
          <a:ext cx="11165485" cy="5170216"/>
        </p:xfrm>
        <a:graphic>
          <a:graphicData uri="http://schemas.openxmlformats.org/drawingml/2006/table">
            <a:tbl>
              <a:tblPr firstRow="1" bandRow="1">
                <a:tableStyleId>{5DA37D80-6434-44D0-A028-1B22A696006F}</a:tableStyleId>
              </a:tblPr>
              <a:tblGrid>
                <a:gridCol w="2439317">
                  <a:extLst>
                    <a:ext uri="{9D8B030D-6E8A-4147-A177-3AD203B41FA5}">
                      <a16:colId xmlns:a16="http://schemas.microsoft.com/office/drawing/2014/main" val="3849227049"/>
                    </a:ext>
                  </a:extLst>
                </a:gridCol>
                <a:gridCol w="2634081">
                  <a:extLst>
                    <a:ext uri="{9D8B030D-6E8A-4147-A177-3AD203B41FA5}">
                      <a16:colId xmlns:a16="http://schemas.microsoft.com/office/drawing/2014/main" val="1115472056"/>
                    </a:ext>
                  </a:extLst>
                </a:gridCol>
                <a:gridCol w="2634081">
                  <a:extLst>
                    <a:ext uri="{9D8B030D-6E8A-4147-A177-3AD203B41FA5}">
                      <a16:colId xmlns:a16="http://schemas.microsoft.com/office/drawing/2014/main" val="706474508"/>
                    </a:ext>
                  </a:extLst>
                </a:gridCol>
                <a:gridCol w="3458006">
                  <a:extLst>
                    <a:ext uri="{9D8B030D-6E8A-4147-A177-3AD203B41FA5}">
                      <a16:colId xmlns:a16="http://schemas.microsoft.com/office/drawing/2014/main" val="324854018"/>
                    </a:ext>
                  </a:extLst>
                </a:gridCol>
              </a:tblGrid>
              <a:tr h="1782391">
                <a:tc>
                  <a:txBody>
                    <a:bodyPr/>
                    <a:lstStyle/>
                    <a:p>
                      <a:pPr algn="ctr"/>
                      <a:r>
                        <a:rPr lang="es-GB" sz="2200">
                          <a:solidFill>
                            <a:srgbClr val="002060"/>
                          </a:solidFill>
                        </a:rPr>
                        <a:t>Who </a:t>
                      </a:r>
                      <a:r>
                        <a:rPr lang="en-GB" sz="2200">
                          <a:solidFill>
                            <a:srgbClr val="002060"/>
                          </a:solidFill>
                        </a:rPr>
                        <a:t>is</a:t>
                      </a:r>
                      <a:r>
                        <a:rPr lang="es-GB" sz="2200">
                          <a:solidFill>
                            <a:srgbClr val="002060"/>
                          </a:solidFill>
                        </a:rPr>
                        <a:t>...?</a:t>
                      </a:r>
                      <a:endParaRPr lang="es-GB" sz="2200" dirty="0">
                        <a:solidFill>
                          <a:srgbClr val="002060"/>
                        </a:solidFill>
                      </a:endParaRPr>
                    </a:p>
                  </a:txBody>
                  <a:tcPr anchor="ctr">
                    <a:lnL w="12700" cmpd="sng">
                      <a:noFill/>
                    </a:lnL>
                    <a:lnT w="12700" cmpd="sng">
                      <a:noFill/>
                    </a:lnT>
                  </a:tcPr>
                </a:tc>
                <a:tc>
                  <a:txBody>
                    <a:bodyPr/>
                    <a:lstStyle/>
                    <a:p>
                      <a:pPr algn="ctr"/>
                      <a:r>
                        <a:rPr lang="es-GB" sz="2000" dirty="0">
                          <a:solidFill>
                            <a:srgbClr val="002060"/>
                          </a:solidFill>
                        </a:rPr>
                        <a:t>Lucía y Nadia</a:t>
                      </a:r>
                    </a:p>
                    <a:p>
                      <a:pPr algn="ctr"/>
                      <a:r>
                        <a:rPr lang="es-GB" sz="2000" dirty="0">
                          <a:solidFill>
                            <a:srgbClr val="002060"/>
                          </a:solidFill>
                        </a:rPr>
                        <a:t>‘we’</a:t>
                      </a:r>
                    </a:p>
                  </a:txBody>
                  <a:tcPr anchor="ctr"/>
                </a:tc>
                <a:tc>
                  <a:txBody>
                    <a:bodyPr/>
                    <a:lstStyle/>
                    <a:p>
                      <a:pPr algn="ctr"/>
                      <a:r>
                        <a:rPr lang="es-GB" sz="2000" dirty="0">
                          <a:solidFill>
                            <a:srgbClr val="002060"/>
                          </a:solidFill>
                        </a:rPr>
                        <a:t>Daniel y Hugo</a:t>
                      </a:r>
                    </a:p>
                    <a:p>
                      <a:pPr algn="ctr"/>
                      <a:r>
                        <a:rPr lang="es-GB" sz="2000" dirty="0">
                          <a:solidFill>
                            <a:srgbClr val="002060"/>
                          </a:solidFill>
                        </a:rPr>
                        <a:t>‘they’</a:t>
                      </a:r>
                    </a:p>
                  </a:txBody>
                  <a:tcPr anchor="ctr"/>
                </a:tc>
                <a:tc>
                  <a:txBody>
                    <a:bodyPr/>
                    <a:lstStyle/>
                    <a:p>
                      <a:pPr algn="ctr"/>
                      <a:r>
                        <a:rPr lang="es-GB" sz="2000" dirty="0">
                          <a:solidFill>
                            <a:srgbClr val="002060"/>
                          </a:solidFill>
                        </a:rPr>
                        <a:t>¿Qué? Completa la información en inglés.</a:t>
                      </a:r>
                    </a:p>
                  </a:txBody>
                  <a:tcPr anchor="ctr"/>
                </a:tc>
                <a:extLst>
                  <a:ext uri="{0D108BD9-81ED-4DB2-BD59-A6C34878D82A}">
                    <a16:rowId xmlns:a16="http://schemas.microsoft.com/office/drawing/2014/main" val="205014543"/>
                  </a:ext>
                </a:extLst>
              </a:tr>
              <a:tr h="572897">
                <a:tc>
                  <a:txBody>
                    <a:bodyPr/>
                    <a:lstStyle/>
                    <a:p>
                      <a:r>
                        <a:rPr lang="es-GB" sz="2000" dirty="0">
                          <a:solidFill>
                            <a:srgbClr val="002060"/>
                          </a:solidFill>
                        </a:rPr>
                        <a:t>1. directing...</a:t>
                      </a: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extLst>
                  <a:ext uri="{0D108BD9-81ED-4DB2-BD59-A6C34878D82A}">
                    <a16:rowId xmlns:a16="http://schemas.microsoft.com/office/drawing/2014/main" val="2401193718"/>
                  </a:ext>
                </a:extLst>
              </a:tr>
              <a:tr h="572897">
                <a:tc>
                  <a:txBody>
                    <a:bodyPr/>
                    <a:lstStyle/>
                    <a:p>
                      <a:r>
                        <a:rPr lang="es-GB" sz="2000" dirty="0">
                          <a:solidFill>
                            <a:srgbClr val="002060"/>
                          </a:solidFill>
                        </a:rPr>
                        <a:t>2. arguing...</a:t>
                      </a: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extLst>
                  <a:ext uri="{0D108BD9-81ED-4DB2-BD59-A6C34878D82A}">
                    <a16:rowId xmlns:a16="http://schemas.microsoft.com/office/drawing/2014/main" val="282599886"/>
                  </a:ext>
                </a:extLst>
              </a:tr>
              <a:tr h="572897">
                <a:tc>
                  <a:txBody>
                    <a:bodyPr/>
                    <a:lstStyle/>
                    <a:p>
                      <a:r>
                        <a:rPr lang="es-GB" sz="2000" dirty="0">
                          <a:solidFill>
                            <a:srgbClr val="002060"/>
                          </a:solidFill>
                        </a:rPr>
                        <a:t>3. deciding...</a:t>
                      </a: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extLst>
                  <a:ext uri="{0D108BD9-81ED-4DB2-BD59-A6C34878D82A}">
                    <a16:rowId xmlns:a16="http://schemas.microsoft.com/office/drawing/2014/main" val="3626913693"/>
                  </a:ext>
                </a:extLst>
              </a:tr>
              <a:tr h="523340">
                <a:tc>
                  <a:txBody>
                    <a:bodyPr/>
                    <a:lstStyle/>
                    <a:p>
                      <a:r>
                        <a:rPr lang="es-GB" sz="2000" dirty="0">
                          <a:solidFill>
                            <a:srgbClr val="002060"/>
                          </a:solidFill>
                        </a:rPr>
                        <a:t>4. writing...</a:t>
                      </a: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extLst>
                  <a:ext uri="{0D108BD9-81ED-4DB2-BD59-A6C34878D82A}">
                    <a16:rowId xmlns:a16="http://schemas.microsoft.com/office/drawing/2014/main" val="876341030"/>
                  </a:ext>
                </a:extLst>
              </a:tr>
              <a:tr h="572897">
                <a:tc>
                  <a:txBody>
                    <a:bodyPr/>
                    <a:lstStyle/>
                    <a:p>
                      <a:r>
                        <a:rPr lang="es-GB" sz="2000" dirty="0">
                          <a:solidFill>
                            <a:srgbClr val="002060"/>
                          </a:solidFill>
                        </a:rPr>
                        <a:t>5. putting...</a:t>
                      </a: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extLst>
                  <a:ext uri="{0D108BD9-81ED-4DB2-BD59-A6C34878D82A}">
                    <a16:rowId xmlns:a16="http://schemas.microsoft.com/office/drawing/2014/main" val="2823219341"/>
                  </a:ext>
                </a:extLst>
              </a:tr>
              <a:tr h="572897">
                <a:tc>
                  <a:txBody>
                    <a:bodyPr/>
                    <a:lstStyle/>
                    <a:p>
                      <a:r>
                        <a:rPr lang="es-GB" sz="2000" dirty="0">
                          <a:solidFill>
                            <a:srgbClr val="002060"/>
                          </a:solidFill>
                        </a:rPr>
                        <a:t>6. running...</a:t>
                      </a: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tc>
                  <a:txBody>
                    <a:bodyPr/>
                    <a:lstStyle/>
                    <a:p>
                      <a:endParaRPr lang="es-GB" sz="2000" dirty="0">
                        <a:solidFill>
                          <a:srgbClr val="002060"/>
                        </a:solidFill>
                      </a:endParaRPr>
                    </a:p>
                  </a:txBody>
                  <a:tcPr anchor="ctr">
                    <a:noFill/>
                  </a:tcPr>
                </a:tc>
                <a:extLst>
                  <a:ext uri="{0D108BD9-81ED-4DB2-BD59-A6C34878D82A}">
                    <a16:rowId xmlns:a16="http://schemas.microsoft.com/office/drawing/2014/main" val="1947619245"/>
                  </a:ext>
                </a:extLst>
              </a:tr>
            </a:tbl>
          </a:graphicData>
        </a:graphic>
      </p:graphicFrame>
      <p:pic>
        <p:nvPicPr>
          <p:cNvPr id="12" name="Imagen 11" descr="Dibujo animado de un personaje de caricatura&#10;&#10;Descripción generada automáticamente con confianza media">
            <a:extLst>
              <a:ext uri="{FF2B5EF4-FFF2-40B4-BE49-F238E27FC236}">
                <a16:creationId xmlns:a16="http://schemas.microsoft.com/office/drawing/2014/main" id="{B82B2C3B-809E-8144-8618-DD094526C2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05" r="26369"/>
          <a:stretch/>
        </p:blipFill>
        <p:spPr>
          <a:xfrm>
            <a:off x="3270433" y="1750236"/>
            <a:ext cx="880962" cy="1061544"/>
          </a:xfrm>
          <a:prstGeom prst="rect">
            <a:avLst/>
          </a:prstGeom>
        </p:spPr>
      </p:pic>
      <p:pic>
        <p:nvPicPr>
          <p:cNvPr id="25" name="Imagen 24" descr="Dibujo animado de un personaje de caricatura&#10;&#10;Descripción generada automáticamente con confianza media">
            <a:extLst>
              <a:ext uri="{FF2B5EF4-FFF2-40B4-BE49-F238E27FC236}">
                <a16:creationId xmlns:a16="http://schemas.microsoft.com/office/drawing/2014/main" id="{6B9C44DA-4C8B-8043-AFC0-47C274B604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771" t="8843" r="29762" b="3672"/>
          <a:stretch/>
        </p:blipFill>
        <p:spPr>
          <a:xfrm>
            <a:off x="7720983" y="1860581"/>
            <a:ext cx="781117" cy="950830"/>
          </a:xfrm>
          <a:prstGeom prst="rect">
            <a:avLst/>
          </a:prstGeom>
        </p:spPr>
      </p:pic>
      <p:pic>
        <p:nvPicPr>
          <p:cNvPr id="1026" name="Picture 2" descr="video camera on tripod - Clip Art Library">
            <a:extLst>
              <a:ext uri="{FF2B5EF4-FFF2-40B4-BE49-F238E27FC236}">
                <a16:creationId xmlns:a16="http://schemas.microsoft.com/office/drawing/2014/main" id="{44BD0BA8-883E-D54D-A15D-85B1F07DF6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9009" y="1789503"/>
            <a:ext cx="600536" cy="96838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86E471D0-4D57-6C4A-B1DC-2D3145FCBCD8}"/>
              </a:ext>
            </a:extLst>
          </p:cNvPr>
          <p:cNvSpPr txBox="1"/>
          <p:nvPr/>
        </p:nvSpPr>
        <p:spPr>
          <a:xfrm>
            <a:off x="8495677" y="2935380"/>
            <a:ext cx="2050561" cy="400110"/>
          </a:xfrm>
          <a:prstGeom prst="rect">
            <a:avLst/>
          </a:prstGeom>
          <a:noFill/>
        </p:spPr>
        <p:txBody>
          <a:bodyPr wrap="none" rtlCol="0">
            <a:spAutoFit/>
          </a:bodyPr>
          <a:lstStyle/>
          <a:p>
            <a:pPr algn="l"/>
            <a:r>
              <a:rPr lang="es-GB" sz="2000" dirty="0">
                <a:solidFill>
                  <a:schemeClr val="accent5">
                    <a:lumMod val="50000"/>
                  </a:schemeClr>
                </a:solidFill>
              </a:rPr>
              <a:t>a comedy film.</a:t>
            </a:r>
          </a:p>
        </p:txBody>
      </p:sp>
      <p:sp>
        <p:nvSpPr>
          <p:cNvPr id="11" name="CuadroTexto 10">
            <a:extLst>
              <a:ext uri="{FF2B5EF4-FFF2-40B4-BE49-F238E27FC236}">
                <a16:creationId xmlns:a16="http://schemas.microsoft.com/office/drawing/2014/main" id="{76411C10-8BC1-4C49-B2DA-4F221819FEAA}"/>
              </a:ext>
            </a:extLst>
          </p:cNvPr>
          <p:cNvSpPr txBox="1"/>
          <p:nvPr/>
        </p:nvSpPr>
        <p:spPr>
          <a:xfrm>
            <a:off x="8495677" y="3292135"/>
            <a:ext cx="3333762" cy="707886"/>
          </a:xfrm>
          <a:prstGeom prst="rect">
            <a:avLst/>
          </a:prstGeom>
          <a:noFill/>
        </p:spPr>
        <p:txBody>
          <a:bodyPr wrap="square" rtlCol="0">
            <a:spAutoFit/>
          </a:bodyPr>
          <a:lstStyle/>
          <a:p>
            <a:pPr algn="l"/>
            <a:r>
              <a:rPr lang="es-GB" sz="2000">
                <a:solidFill>
                  <a:schemeClr val="accent5">
                    <a:lumMod val="50000"/>
                  </a:schemeClr>
                </a:solidFill>
              </a:rPr>
              <a:t>because </a:t>
            </a:r>
            <a:r>
              <a:rPr lang="en-GB" sz="2000">
                <a:solidFill>
                  <a:schemeClr val="accent5">
                    <a:lumMod val="50000"/>
                  </a:schemeClr>
                </a:solidFill>
              </a:rPr>
              <a:t>someone</a:t>
            </a:r>
            <a:r>
              <a:rPr lang="es-GB" sz="2000">
                <a:solidFill>
                  <a:schemeClr val="accent5">
                    <a:lumMod val="50000"/>
                  </a:schemeClr>
                </a:solidFill>
              </a:rPr>
              <a:t> </a:t>
            </a:r>
            <a:r>
              <a:rPr lang="es-GB" sz="2000" dirty="0">
                <a:solidFill>
                  <a:schemeClr val="accent5">
                    <a:lumMod val="50000"/>
                  </a:schemeClr>
                </a:solidFill>
              </a:rPr>
              <a:t>hurt an actor</a:t>
            </a:r>
          </a:p>
        </p:txBody>
      </p:sp>
      <p:sp>
        <p:nvSpPr>
          <p:cNvPr id="13" name="CuadroTexto 12">
            <a:extLst>
              <a:ext uri="{FF2B5EF4-FFF2-40B4-BE49-F238E27FC236}">
                <a16:creationId xmlns:a16="http://schemas.microsoft.com/office/drawing/2014/main" id="{F0BEE712-7C42-934A-8B19-AE715D116F07}"/>
              </a:ext>
            </a:extLst>
          </p:cNvPr>
          <p:cNvSpPr txBox="1"/>
          <p:nvPr/>
        </p:nvSpPr>
        <p:spPr>
          <a:xfrm>
            <a:off x="8481343" y="3891270"/>
            <a:ext cx="3493283" cy="707886"/>
          </a:xfrm>
          <a:prstGeom prst="rect">
            <a:avLst/>
          </a:prstGeom>
          <a:noFill/>
        </p:spPr>
        <p:txBody>
          <a:bodyPr wrap="square" rtlCol="0">
            <a:spAutoFit/>
          </a:bodyPr>
          <a:lstStyle/>
          <a:p>
            <a:pPr algn="l"/>
            <a:r>
              <a:rPr lang="es-GB" sz="2000" dirty="0">
                <a:solidFill>
                  <a:schemeClr val="accent5">
                    <a:lumMod val="50000"/>
                  </a:schemeClr>
                </a:solidFill>
              </a:rPr>
              <a:t>who must be the main character</a:t>
            </a:r>
          </a:p>
        </p:txBody>
      </p:sp>
      <p:sp>
        <p:nvSpPr>
          <p:cNvPr id="14" name="CuadroTexto 13">
            <a:extLst>
              <a:ext uri="{FF2B5EF4-FFF2-40B4-BE49-F238E27FC236}">
                <a16:creationId xmlns:a16="http://schemas.microsoft.com/office/drawing/2014/main" id="{7FF14A0F-8FBB-E145-92B5-F06BDC4D96F8}"/>
              </a:ext>
            </a:extLst>
          </p:cNvPr>
          <p:cNvSpPr txBox="1"/>
          <p:nvPr/>
        </p:nvSpPr>
        <p:spPr>
          <a:xfrm>
            <a:off x="8495677" y="4641171"/>
            <a:ext cx="2427268" cy="400110"/>
          </a:xfrm>
          <a:prstGeom prst="rect">
            <a:avLst/>
          </a:prstGeom>
          <a:noFill/>
        </p:spPr>
        <p:txBody>
          <a:bodyPr wrap="none" rtlCol="0">
            <a:spAutoFit/>
          </a:bodyPr>
          <a:lstStyle/>
          <a:p>
            <a:pPr algn="l"/>
            <a:r>
              <a:rPr lang="es-GB" sz="2000" dirty="0">
                <a:solidFill>
                  <a:schemeClr val="accent5">
                    <a:lumMod val="50000"/>
                  </a:schemeClr>
                </a:solidFill>
              </a:rPr>
              <a:t>the second scene</a:t>
            </a:r>
          </a:p>
        </p:txBody>
      </p:sp>
      <p:sp>
        <p:nvSpPr>
          <p:cNvPr id="15" name="CuadroTexto 14">
            <a:extLst>
              <a:ext uri="{FF2B5EF4-FFF2-40B4-BE49-F238E27FC236}">
                <a16:creationId xmlns:a16="http://schemas.microsoft.com/office/drawing/2014/main" id="{FE8AA24B-5315-3A4E-A113-51387DDED09E}"/>
              </a:ext>
            </a:extLst>
          </p:cNvPr>
          <p:cNvSpPr txBox="1"/>
          <p:nvPr/>
        </p:nvSpPr>
        <p:spPr>
          <a:xfrm>
            <a:off x="8502100" y="5123626"/>
            <a:ext cx="3251211" cy="400110"/>
          </a:xfrm>
          <a:prstGeom prst="rect">
            <a:avLst/>
          </a:prstGeom>
          <a:noFill/>
        </p:spPr>
        <p:txBody>
          <a:bodyPr wrap="none" rtlCol="0">
            <a:spAutoFit/>
          </a:bodyPr>
          <a:lstStyle/>
          <a:p>
            <a:pPr algn="l"/>
            <a:r>
              <a:rPr lang="es-GB" sz="2000" dirty="0">
                <a:solidFill>
                  <a:schemeClr val="accent5">
                    <a:lumMod val="50000"/>
                  </a:schemeClr>
                </a:solidFill>
              </a:rPr>
              <a:t>boxes under the window</a:t>
            </a:r>
          </a:p>
        </p:txBody>
      </p:sp>
      <p:sp>
        <p:nvSpPr>
          <p:cNvPr id="16" name="CuadroTexto 15">
            <a:extLst>
              <a:ext uri="{FF2B5EF4-FFF2-40B4-BE49-F238E27FC236}">
                <a16:creationId xmlns:a16="http://schemas.microsoft.com/office/drawing/2014/main" id="{AB030FE2-1A59-A64C-B5AC-2EE8BBF40D93}"/>
              </a:ext>
            </a:extLst>
          </p:cNvPr>
          <p:cNvSpPr txBox="1"/>
          <p:nvPr/>
        </p:nvSpPr>
        <p:spPr>
          <a:xfrm>
            <a:off x="8515076" y="5729225"/>
            <a:ext cx="1994457" cy="400110"/>
          </a:xfrm>
          <a:prstGeom prst="rect">
            <a:avLst/>
          </a:prstGeom>
          <a:noFill/>
        </p:spPr>
        <p:txBody>
          <a:bodyPr wrap="none" rtlCol="0">
            <a:spAutoFit/>
          </a:bodyPr>
          <a:lstStyle/>
          <a:p>
            <a:pPr algn="l"/>
            <a:r>
              <a:rPr lang="en-GB" sz="2000">
                <a:solidFill>
                  <a:schemeClr val="accent5">
                    <a:lumMod val="50000"/>
                  </a:schemeClr>
                </a:solidFill>
              </a:rPr>
              <a:t>after</a:t>
            </a:r>
            <a:r>
              <a:rPr lang="es-GB" sz="2000">
                <a:solidFill>
                  <a:schemeClr val="accent5">
                    <a:lumMod val="50000"/>
                  </a:schemeClr>
                </a:solidFill>
              </a:rPr>
              <a:t> </a:t>
            </a:r>
            <a:r>
              <a:rPr lang="es-GB" sz="2000" dirty="0">
                <a:solidFill>
                  <a:schemeClr val="accent5">
                    <a:lumMod val="50000"/>
                  </a:schemeClr>
                </a:solidFill>
              </a:rPr>
              <a:t>the actor</a:t>
            </a:r>
          </a:p>
        </p:txBody>
      </p:sp>
      <p:pic>
        <p:nvPicPr>
          <p:cNvPr id="17" name="Picture 19" descr="tick.png">
            <a:extLst>
              <a:ext uri="{FF2B5EF4-FFF2-40B4-BE49-F238E27FC236}">
                <a16:creationId xmlns:a16="http://schemas.microsoft.com/office/drawing/2014/main" id="{70654C7E-C10C-AB4C-8629-F21A54978023}"/>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68069" y="2831660"/>
            <a:ext cx="747796" cy="548003"/>
          </a:xfrm>
          <a:prstGeom prst="rect">
            <a:avLst/>
          </a:prstGeom>
        </p:spPr>
      </p:pic>
      <p:pic>
        <p:nvPicPr>
          <p:cNvPr id="18" name="Picture 19" descr="tick.png">
            <a:extLst>
              <a:ext uri="{FF2B5EF4-FFF2-40B4-BE49-F238E27FC236}">
                <a16:creationId xmlns:a16="http://schemas.microsoft.com/office/drawing/2014/main" id="{ED0E6D1F-4649-164C-83CC-7B39ADE642E2}"/>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741052" y="3379663"/>
            <a:ext cx="747796" cy="548003"/>
          </a:xfrm>
          <a:prstGeom prst="rect">
            <a:avLst/>
          </a:prstGeom>
        </p:spPr>
      </p:pic>
      <p:pic>
        <p:nvPicPr>
          <p:cNvPr id="19" name="Picture 19" descr="tick.png">
            <a:extLst>
              <a:ext uri="{FF2B5EF4-FFF2-40B4-BE49-F238E27FC236}">
                <a16:creationId xmlns:a16="http://schemas.microsoft.com/office/drawing/2014/main" id="{D68D2C35-6452-8346-8C51-551895B08F0B}"/>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68069" y="3962408"/>
            <a:ext cx="747796" cy="548003"/>
          </a:xfrm>
          <a:prstGeom prst="rect">
            <a:avLst/>
          </a:prstGeom>
        </p:spPr>
      </p:pic>
      <p:pic>
        <p:nvPicPr>
          <p:cNvPr id="20" name="Picture 19" descr="tick.png">
            <a:extLst>
              <a:ext uri="{FF2B5EF4-FFF2-40B4-BE49-F238E27FC236}">
                <a16:creationId xmlns:a16="http://schemas.microsoft.com/office/drawing/2014/main" id="{CC996829-81B0-5C44-A416-8C4CE7D122C0}"/>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68069" y="4510411"/>
            <a:ext cx="747796" cy="548003"/>
          </a:xfrm>
          <a:prstGeom prst="rect">
            <a:avLst/>
          </a:prstGeom>
        </p:spPr>
      </p:pic>
      <p:pic>
        <p:nvPicPr>
          <p:cNvPr id="21" name="Picture 19" descr="tick.png">
            <a:extLst>
              <a:ext uri="{FF2B5EF4-FFF2-40B4-BE49-F238E27FC236}">
                <a16:creationId xmlns:a16="http://schemas.microsoft.com/office/drawing/2014/main" id="{76DB1C73-9CF1-3041-B355-4BA66D1A9988}"/>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741052" y="5047625"/>
            <a:ext cx="747796" cy="548003"/>
          </a:xfrm>
          <a:prstGeom prst="rect">
            <a:avLst/>
          </a:prstGeom>
        </p:spPr>
      </p:pic>
      <p:pic>
        <p:nvPicPr>
          <p:cNvPr id="22" name="Picture 19" descr="tick.png">
            <a:extLst>
              <a:ext uri="{FF2B5EF4-FFF2-40B4-BE49-F238E27FC236}">
                <a16:creationId xmlns:a16="http://schemas.microsoft.com/office/drawing/2014/main" id="{7394E36A-066B-0E4F-82C2-89CDFE8EDE73}"/>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741052" y="5616263"/>
            <a:ext cx="747796" cy="548003"/>
          </a:xfrm>
          <a:prstGeom prst="rect">
            <a:avLst/>
          </a:prstGeom>
        </p:spPr>
      </p:pic>
      <p:sp>
        <p:nvSpPr>
          <p:cNvPr id="24" name="Action Button: Custom 16">
            <a:hlinkClick r:id="" action="ppaction://noaction" highlightClick="1">
              <a:snd r:embed="rId7" name="Estamos dirigiendo una peli%CC%81cula de comedia.wav"/>
            </a:hlinkClick>
            <a:extLst>
              <a:ext uri="{FF2B5EF4-FFF2-40B4-BE49-F238E27FC236}">
                <a16:creationId xmlns:a16="http://schemas.microsoft.com/office/drawing/2014/main" id="{30030AF8-564D-734B-84B9-DB4C7A3A6A53}"/>
              </a:ext>
            </a:extLst>
          </p:cNvPr>
          <p:cNvSpPr/>
          <p:nvPr/>
        </p:nvSpPr>
        <p:spPr>
          <a:xfrm>
            <a:off x="136718" y="2886864"/>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Action Button: Custom 16">
            <a:hlinkClick r:id="" action="ppaction://noaction" highlightClick="1">
              <a:snd r:embed="rId8" name="Esta%CC%81n discutiendo porque alguien hizo dan%CC%83o a un actor.wav"/>
            </a:hlinkClick>
            <a:extLst>
              <a:ext uri="{FF2B5EF4-FFF2-40B4-BE49-F238E27FC236}">
                <a16:creationId xmlns:a16="http://schemas.microsoft.com/office/drawing/2014/main" id="{30030AF8-564D-734B-84B9-DB4C7A3A6A53}"/>
              </a:ext>
            </a:extLst>
          </p:cNvPr>
          <p:cNvSpPr/>
          <p:nvPr/>
        </p:nvSpPr>
        <p:spPr>
          <a:xfrm>
            <a:off x="136718" y="3454158"/>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Action Button: Custom 16">
            <a:hlinkClick r:id="" action="ppaction://noaction" highlightClick="1">
              <a:snd r:embed="rId9" name="Estamos decidiendo quie%CC%81n debe ser el personaje principal.wav"/>
            </a:hlinkClick>
            <a:extLst>
              <a:ext uri="{FF2B5EF4-FFF2-40B4-BE49-F238E27FC236}">
                <a16:creationId xmlns:a16="http://schemas.microsoft.com/office/drawing/2014/main" id="{30030AF8-564D-734B-84B9-DB4C7A3A6A53}"/>
              </a:ext>
            </a:extLst>
          </p:cNvPr>
          <p:cNvSpPr/>
          <p:nvPr/>
        </p:nvSpPr>
        <p:spPr>
          <a:xfrm>
            <a:off x="136718" y="4017440"/>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Action Button: Custom 16">
            <a:hlinkClick r:id="" action="ppaction://noaction" highlightClick="1">
              <a:snd r:embed="rId10" name="Estamos escribiendo la segunda escena.wav"/>
            </a:hlinkClick>
            <a:extLst>
              <a:ext uri="{FF2B5EF4-FFF2-40B4-BE49-F238E27FC236}">
                <a16:creationId xmlns:a16="http://schemas.microsoft.com/office/drawing/2014/main" id="{30030AF8-564D-734B-84B9-DB4C7A3A6A53}"/>
              </a:ext>
            </a:extLst>
          </p:cNvPr>
          <p:cNvSpPr/>
          <p:nvPr/>
        </p:nvSpPr>
        <p:spPr>
          <a:xfrm>
            <a:off x="136718" y="4569383"/>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11" name="Esta%CC%81n poniendo unas cajas debajo de la ventana.wav"/>
            </a:hlinkClick>
            <a:extLst>
              <a:ext uri="{FF2B5EF4-FFF2-40B4-BE49-F238E27FC236}">
                <a16:creationId xmlns:a16="http://schemas.microsoft.com/office/drawing/2014/main" id="{30030AF8-564D-734B-84B9-DB4C7A3A6A53}"/>
              </a:ext>
            </a:extLst>
          </p:cNvPr>
          <p:cNvSpPr/>
          <p:nvPr/>
        </p:nvSpPr>
        <p:spPr>
          <a:xfrm>
            <a:off x="136718" y="5123626"/>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Action Button: Custom 16">
            <a:hlinkClick r:id="" action="ppaction://noaction" highlightClick="1">
              <a:snd r:embed="rId12" name="Esta%CC%81n corriendo detra%CC%81s del actor.wav"/>
            </a:hlinkClick>
            <a:extLst>
              <a:ext uri="{FF2B5EF4-FFF2-40B4-BE49-F238E27FC236}">
                <a16:creationId xmlns:a16="http://schemas.microsoft.com/office/drawing/2014/main" id="{30030AF8-564D-734B-84B9-DB4C7A3A6A53}"/>
              </a:ext>
            </a:extLst>
          </p:cNvPr>
          <p:cNvSpPr/>
          <p:nvPr/>
        </p:nvSpPr>
        <p:spPr>
          <a:xfrm>
            <a:off x="136718" y="5703562"/>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871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668000" y="258166"/>
            <a:ext cx="1260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2186288812"/>
              </p:ext>
            </p:extLst>
          </p:nvPr>
        </p:nvGraphicFramePr>
        <p:xfrm>
          <a:off x="1270000" y="1325562"/>
          <a:ext cx="8128000" cy="479584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1529723809"/>
                    </a:ext>
                  </a:extLst>
                </a:gridCol>
              </a:tblGrid>
              <a:tr h="959168">
                <a:tc>
                  <a:txBody>
                    <a:bodyPr/>
                    <a:lstStyle/>
                    <a:p>
                      <a:pPr marL="457200" indent="-457200">
                        <a:lnSpc>
                          <a:spcPct val="120000"/>
                        </a:lnSpc>
                        <a:buAutoNum type="arabicPeriod"/>
                      </a:pPr>
                      <a:r>
                        <a:rPr lang="en-GB" sz="2200" dirty="0">
                          <a:solidFill>
                            <a:srgbClr val="002060"/>
                          </a:solidFill>
                        </a:rPr>
                        <a:t>We are directing a comedy film.</a:t>
                      </a:r>
                    </a:p>
                    <a:p>
                      <a:pPr marL="0" indent="0">
                        <a:lnSpc>
                          <a:spcPct val="120000"/>
                        </a:lnSpc>
                        <a:buNone/>
                      </a:pPr>
                      <a:r>
                        <a:rPr lang="en-GB" sz="2200" i="1" dirty="0">
                          <a:solidFill>
                            <a:srgbClr val="002060"/>
                          </a:solidFill>
                        </a:rPr>
                        <a:t>Estamos</a:t>
                      </a:r>
                      <a:r>
                        <a:rPr lang="en-GB" sz="2200" i="1" baseline="0" dirty="0">
                          <a:solidFill>
                            <a:srgbClr val="002060"/>
                          </a:solidFill>
                        </a:rPr>
                        <a:t> </a:t>
                      </a:r>
                      <a:r>
                        <a:rPr lang="en-GB" sz="2200" i="1" baseline="0" dirty="0" err="1">
                          <a:solidFill>
                            <a:srgbClr val="002060"/>
                          </a:solidFill>
                        </a:rPr>
                        <a:t>dirigiendo</a:t>
                      </a:r>
                      <a:r>
                        <a:rPr lang="en-GB" sz="2200" i="1" baseline="0" dirty="0">
                          <a:solidFill>
                            <a:srgbClr val="002060"/>
                          </a:solidFill>
                        </a:rPr>
                        <a:t> una </a:t>
                      </a:r>
                      <a:r>
                        <a:rPr lang="en-GB" sz="2200" i="1" baseline="0" dirty="0" err="1">
                          <a:solidFill>
                            <a:srgbClr val="002060"/>
                          </a:solidFill>
                        </a:rPr>
                        <a:t>película</a:t>
                      </a:r>
                      <a:r>
                        <a:rPr lang="en-GB" sz="2200" i="1" baseline="0" dirty="0">
                          <a:solidFill>
                            <a:srgbClr val="002060"/>
                          </a:solidFill>
                        </a:rPr>
                        <a:t> de </a:t>
                      </a:r>
                      <a:r>
                        <a:rPr lang="en-GB" sz="2200" i="1" baseline="0" dirty="0" err="1">
                          <a:solidFill>
                            <a:srgbClr val="002060"/>
                          </a:solidFill>
                        </a:rPr>
                        <a:t>comedia</a:t>
                      </a:r>
                      <a:r>
                        <a:rPr lang="en-GB" sz="2200" i="1" baseline="0" dirty="0">
                          <a:solidFill>
                            <a:srgbClr val="002060"/>
                          </a:solidFill>
                        </a:rPr>
                        <a:t>.</a:t>
                      </a:r>
                      <a:endParaRPr lang="en-GB" sz="2200" b="0" i="1" dirty="0">
                        <a:solidFill>
                          <a:srgbClr val="002060"/>
                        </a:solidFill>
                      </a:endParaRPr>
                    </a:p>
                  </a:txBody>
                  <a:tcPr/>
                </a:tc>
                <a:extLst>
                  <a:ext uri="{0D108BD9-81ED-4DB2-BD59-A6C34878D82A}">
                    <a16:rowId xmlns:a16="http://schemas.microsoft.com/office/drawing/2014/main" val="756570671"/>
                  </a:ext>
                </a:extLst>
              </a:tr>
              <a:tr h="959168">
                <a:tc>
                  <a:txBody>
                    <a:bodyPr/>
                    <a:lstStyle/>
                    <a:p>
                      <a:pPr>
                        <a:lnSpc>
                          <a:spcPct val="120000"/>
                        </a:lnSpc>
                      </a:pPr>
                      <a:r>
                        <a:rPr lang="en-GB" sz="2200">
                          <a:solidFill>
                            <a:srgbClr val="002060"/>
                          </a:solidFill>
                        </a:rPr>
                        <a:t>2. They</a:t>
                      </a:r>
                      <a:r>
                        <a:rPr lang="en-GB" sz="2200" baseline="0">
                          <a:solidFill>
                            <a:srgbClr val="002060"/>
                          </a:solidFill>
                        </a:rPr>
                        <a:t> are putting some boxes below the window.</a:t>
                      </a:r>
                    </a:p>
                    <a:p>
                      <a:pPr>
                        <a:lnSpc>
                          <a:spcPct val="120000"/>
                        </a:lnSpc>
                      </a:pPr>
                      <a:r>
                        <a:rPr lang="en-GB" sz="2200" i="1" baseline="0">
                          <a:solidFill>
                            <a:srgbClr val="002060"/>
                          </a:solidFill>
                        </a:rPr>
                        <a:t>Están poniendo unas cajas debajo de la ventana.</a:t>
                      </a:r>
                      <a:endParaRPr lang="en-GB" sz="2200" b="0" i="1">
                        <a:solidFill>
                          <a:srgbClr val="002060"/>
                        </a:solidFill>
                      </a:endParaRPr>
                    </a:p>
                  </a:txBody>
                  <a:tcPr/>
                </a:tc>
                <a:extLst>
                  <a:ext uri="{0D108BD9-81ED-4DB2-BD59-A6C34878D82A}">
                    <a16:rowId xmlns:a16="http://schemas.microsoft.com/office/drawing/2014/main" val="719815373"/>
                  </a:ext>
                </a:extLst>
              </a:tr>
              <a:tr h="959168">
                <a:tc>
                  <a:txBody>
                    <a:bodyPr/>
                    <a:lstStyle/>
                    <a:p>
                      <a:pPr>
                        <a:lnSpc>
                          <a:spcPct val="120000"/>
                        </a:lnSpc>
                      </a:pPr>
                      <a:r>
                        <a:rPr lang="en-GB" sz="2200">
                          <a:solidFill>
                            <a:srgbClr val="002060"/>
                          </a:solidFill>
                        </a:rPr>
                        <a:t>3. We are writing</a:t>
                      </a:r>
                      <a:r>
                        <a:rPr lang="en-GB" sz="2200" baseline="0">
                          <a:solidFill>
                            <a:srgbClr val="002060"/>
                          </a:solidFill>
                        </a:rPr>
                        <a:t> the second scene.</a:t>
                      </a:r>
                    </a:p>
                    <a:p>
                      <a:pPr>
                        <a:lnSpc>
                          <a:spcPct val="120000"/>
                        </a:lnSpc>
                      </a:pPr>
                      <a:r>
                        <a:rPr lang="en-GB" sz="2200" i="1" baseline="0">
                          <a:solidFill>
                            <a:srgbClr val="002060"/>
                          </a:solidFill>
                        </a:rPr>
                        <a:t>Estamos escribiendo la segunda escena.</a:t>
                      </a:r>
                      <a:endParaRPr lang="en-GB" sz="2200" b="0" i="1">
                        <a:solidFill>
                          <a:srgbClr val="002060"/>
                        </a:solidFill>
                      </a:endParaRPr>
                    </a:p>
                  </a:txBody>
                  <a:tcPr/>
                </a:tc>
                <a:extLst>
                  <a:ext uri="{0D108BD9-81ED-4DB2-BD59-A6C34878D82A}">
                    <a16:rowId xmlns:a16="http://schemas.microsoft.com/office/drawing/2014/main" val="2147886735"/>
                  </a:ext>
                </a:extLst>
              </a:tr>
              <a:tr h="959168">
                <a:tc>
                  <a:txBody>
                    <a:bodyPr/>
                    <a:lstStyle/>
                    <a:p>
                      <a:pPr>
                        <a:lnSpc>
                          <a:spcPct val="120000"/>
                        </a:lnSpc>
                      </a:pPr>
                      <a:r>
                        <a:rPr lang="en-GB" sz="2200">
                          <a:solidFill>
                            <a:srgbClr val="002060"/>
                          </a:solidFill>
                        </a:rPr>
                        <a:t>4. We are driving fast cars. </a:t>
                      </a:r>
                    </a:p>
                    <a:p>
                      <a:pPr>
                        <a:lnSpc>
                          <a:spcPct val="120000"/>
                        </a:lnSpc>
                      </a:pPr>
                      <a:r>
                        <a:rPr lang="en-GB" sz="2200" i="1">
                          <a:solidFill>
                            <a:srgbClr val="002060"/>
                          </a:solidFill>
                        </a:rPr>
                        <a:t>Estamos</a:t>
                      </a:r>
                      <a:r>
                        <a:rPr lang="en-GB" sz="2200" i="1" baseline="0">
                          <a:solidFill>
                            <a:srgbClr val="002060"/>
                          </a:solidFill>
                        </a:rPr>
                        <a:t> conduciendo coches rápidos. </a:t>
                      </a:r>
                      <a:endParaRPr lang="en-GB" sz="2200" b="0" i="1">
                        <a:solidFill>
                          <a:srgbClr val="002060"/>
                        </a:solidFill>
                      </a:endParaRPr>
                    </a:p>
                  </a:txBody>
                  <a:tcPr/>
                </a:tc>
                <a:extLst>
                  <a:ext uri="{0D108BD9-81ED-4DB2-BD59-A6C34878D82A}">
                    <a16:rowId xmlns:a16="http://schemas.microsoft.com/office/drawing/2014/main" val="1555297766"/>
                  </a:ext>
                </a:extLst>
              </a:tr>
              <a:tr h="959168">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200" dirty="0">
                          <a:solidFill>
                            <a:srgbClr val="002060"/>
                          </a:solidFill>
                        </a:rPr>
                        <a:t>5. They arguing</a:t>
                      </a:r>
                      <a:r>
                        <a:rPr lang="en-GB" sz="2200" baseline="0" dirty="0">
                          <a:solidFill>
                            <a:srgbClr val="002060"/>
                          </a:solidFill>
                        </a:rPr>
                        <a:t> because Hugo hurt an actor.</a:t>
                      </a:r>
                    </a:p>
                    <a:p>
                      <a:pPr marL="0" marR="0" lvl="0" indent="0" algn="l" defTabSz="914400" rtl="0" eaLnBrk="1" fontAlgn="auto" latinLnBrk="0" hangingPunct="1">
                        <a:lnSpc>
                          <a:spcPct val="120000"/>
                        </a:lnSpc>
                        <a:spcBef>
                          <a:spcPts val="0"/>
                        </a:spcBef>
                        <a:spcAft>
                          <a:spcPts val="0"/>
                        </a:spcAft>
                        <a:buClrTx/>
                        <a:buSzTx/>
                        <a:buFontTx/>
                        <a:buNone/>
                        <a:tabLst/>
                        <a:defRPr/>
                      </a:pPr>
                      <a:r>
                        <a:rPr lang="en-GB" sz="2200" i="1" baseline="0" dirty="0" err="1">
                          <a:solidFill>
                            <a:srgbClr val="002060"/>
                          </a:solidFill>
                        </a:rPr>
                        <a:t>Están</a:t>
                      </a:r>
                      <a:r>
                        <a:rPr lang="en-GB" sz="2200" i="1" baseline="0" dirty="0">
                          <a:solidFill>
                            <a:srgbClr val="002060"/>
                          </a:solidFill>
                        </a:rPr>
                        <a:t> </a:t>
                      </a:r>
                      <a:r>
                        <a:rPr lang="en-GB" sz="2200" i="1" baseline="0" dirty="0" err="1">
                          <a:solidFill>
                            <a:srgbClr val="002060"/>
                          </a:solidFill>
                        </a:rPr>
                        <a:t>discutiendo</a:t>
                      </a:r>
                      <a:r>
                        <a:rPr lang="en-GB" sz="2200" i="1" baseline="0" dirty="0">
                          <a:solidFill>
                            <a:srgbClr val="002060"/>
                          </a:solidFill>
                        </a:rPr>
                        <a:t> </a:t>
                      </a:r>
                      <a:r>
                        <a:rPr lang="en-GB" sz="2200" i="1" baseline="0" dirty="0" err="1">
                          <a:solidFill>
                            <a:srgbClr val="002060"/>
                          </a:solidFill>
                        </a:rPr>
                        <a:t>porque</a:t>
                      </a:r>
                      <a:r>
                        <a:rPr lang="en-GB" sz="2200" i="1" baseline="0" dirty="0">
                          <a:solidFill>
                            <a:srgbClr val="002060"/>
                          </a:solidFill>
                        </a:rPr>
                        <a:t> Hugo </a:t>
                      </a:r>
                      <a:r>
                        <a:rPr lang="en-GB" sz="2200" i="1" baseline="0" dirty="0" err="1">
                          <a:solidFill>
                            <a:srgbClr val="002060"/>
                          </a:solidFill>
                        </a:rPr>
                        <a:t>hizo</a:t>
                      </a:r>
                      <a:r>
                        <a:rPr lang="en-GB" sz="2200" i="1" baseline="0" dirty="0">
                          <a:solidFill>
                            <a:srgbClr val="002060"/>
                          </a:solidFill>
                        </a:rPr>
                        <a:t> </a:t>
                      </a:r>
                      <a:r>
                        <a:rPr lang="en-GB" sz="2200" i="1" baseline="0" dirty="0" err="1">
                          <a:solidFill>
                            <a:srgbClr val="002060"/>
                          </a:solidFill>
                        </a:rPr>
                        <a:t>daño</a:t>
                      </a:r>
                      <a:r>
                        <a:rPr lang="en-GB" sz="2200" i="1" baseline="0" dirty="0">
                          <a:solidFill>
                            <a:srgbClr val="002060"/>
                          </a:solidFill>
                        </a:rPr>
                        <a:t> a un actor.</a:t>
                      </a:r>
                      <a:endParaRPr lang="en-GB" sz="2200" b="0" i="1" dirty="0">
                        <a:solidFill>
                          <a:srgbClr val="002060"/>
                        </a:solidFill>
                      </a:endParaRPr>
                    </a:p>
                  </a:txBody>
                  <a:tcPr/>
                </a:tc>
                <a:extLst>
                  <a:ext uri="{0D108BD9-81ED-4DB2-BD59-A6C34878D82A}">
                    <a16:rowId xmlns:a16="http://schemas.microsoft.com/office/drawing/2014/main" val="1340639298"/>
                  </a:ext>
                </a:extLst>
              </a:tr>
            </a:tbl>
          </a:graphicData>
        </a:graphic>
      </p:graphicFrame>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159500" cy="1325563"/>
          </a:xfrm>
        </p:spPr>
        <p:txBody>
          <a:bodyPr>
            <a:normAutofit/>
          </a:bodyPr>
          <a:lstStyle/>
          <a:p>
            <a:r>
              <a:rPr lang="en-GB" sz="3200" b="1">
                <a:solidFill>
                  <a:schemeClr val="bg1"/>
                </a:solidFill>
              </a:rPr>
              <a:t>¿Cómo se dice en español? </a:t>
            </a:r>
          </a:p>
        </p:txBody>
      </p:sp>
      <p:sp>
        <p:nvSpPr>
          <p:cNvPr id="7" name="Rounded Rectangle 6"/>
          <p:cNvSpPr/>
          <p:nvPr/>
        </p:nvSpPr>
        <p:spPr>
          <a:xfrm>
            <a:off x="1270000" y="1796215"/>
            <a:ext cx="7322456" cy="381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a:t>
            </a:r>
          </a:p>
        </p:txBody>
      </p:sp>
      <p:pic>
        <p:nvPicPr>
          <p:cNvPr id="8" name="Picture 2" descr="video camera on tripod - Clip Art Library">
            <a:extLst>
              <a:ext uri="{FF2B5EF4-FFF2-40B4-BE49-F238E27FC236}">
                <a16:creationId xmlns:a16="http://schemas.microsoft.com/office/drawing/2014/main" id="{5A78C65E-38E5-B643-A591-C3B34B9D42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4881" y="1163991"/>
            <a:ext cx="701438" cy="113109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film making.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3259" y="4817405"/>
            <a:ext cx="1194812" cy="1519043"/>
          </a:xfrm>
          <a:prstGeom prst="rect">
            <a:avLst/>
          </a:prstGeom>
        </p:spPr>
      </p:pic>
      <p:pic>
        <p:nvPicPr>
          <p:cNvPr id="10" name="Picture 9" descr="scene.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6782" y="2542503"/>
            <a:ext cx="2257635" cy="2027488"/>
          </a:xfrm>
          <a:prstGeom prst="rect">
            <a:avLst/>
          </a:prstGeom>
        </p:spPr>
      </p:pic>
      <p:sp>
        <p:nvSpPr>
          <p:cNvPr id="11" name="Rounded Rectangle 10"/>
          <p:cNvSpPr/>
          <p:nvPr/>
        </p:nvSpPr>
        <p:spPr>
          <a:xfrm>
            <a:off x="1270000" y="2755084"/>
            <a:ext cx="7322456" cy="381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a:t>
            </a:r>
          </a:p>
        </p:txBody>
      </p:sp>
      <p:sp>
        <p:nvSpPr>
          <p:cNvPr id="12" name="Rounded Rectangle 11"/>
          <p:cNvSpPr/>
          <p:nvPr/>
        </p:nvSpPr>
        <p:spPr>
          <a:xfrm>
            <a:off x="1270000" y="3723482"/>
            <a:ext cx="7322456" cy="381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a:t>
            </a:r>
          </a:p>
        </p:txBody>
      </p:sp>
      <p:sp>
        <p:nvSpPr>
          <p:cNvPr id="13" name="Rounded Rectangle 12"/>
          <p:cNvSpPr/>
          <p:nvPr/>
        </p:nvSpPr>
        <p:spPr>
          <a:xfrm>
            <a:off x="1270000" y="4691880"/>
            <a:ext cx="7322456" cy="381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a:t>
            </a:r>
          </a:p>
        </p:txBody>
      </p:sp>
      <p:sp>
        <p:nvSpPr>
          <p:cNvPr id="14" name="Rounded Rectangle 13"/>
          <p:cNvSpPr/>
          <p:nvPr/>
        </p:nvSpPr>
        <p:spPr>
          <a:xfrm>
            <a:off x="1269999" y="5660278"/>
            <a:ext cx="7322457" cy="381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a:t>
            </a:r>
          </a:p>
        </p:txBody>
      </p:sp>
    </p:spTree>
    <p:extLst>
      <p:ext uri="{BB962C8B-B14F-4D97-AF65-F5344CB8AC3E}">
        <p14:creationId xmlns:p14="http://schemas.microsoft.com/office/powerpoint/2010/main" val="270898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Term 3.2, Week 6)</a:t>
            </a:r>
            <a:endParaRPr lang="en-GB" sz="28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hlinkClick r:id="rId5"/>
              </a:rPr>
              <a:t>Audio file</a:t>
            </a:r>
            <a:endParaRPr lang="en-GB" sz="2400" dirty="0">
              <a:solidFill>
                <a:srgbClr val="002060"/>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Audio file QR code:</a:t>
            </a:r>
          </a:p>
        </p:txBody>
      </p:sp>
      <p:sp>
        <p:nvSpPr>
          <p:cNvPr id="12" name="TextBox 11"/>
          <p:cNvSpPr txBox="1"/>
          <p:nvPr/>
        </p:nvSpPr>
        <p:spPr>
          <a:xfrm>
            <a:off x="175149" y="3741360"/>
            <a:ext cx="11066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hlinkClick r:id="rId6"/>
              </a:rPr>
              <a:t>Student worksheet</a:t>
            </a:r>
            <a:endParaRPr lang="en-GB" sz="24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1200329"/>
          </a:xfrm>
          <a:prstGeom prst="rect">
            <a:avLst/>
          </a:prstGeom>
        </p:spPr>
        <p:txBody>
          <a:bodyPr wrap="square">
            <a:spAutoFit/>
          </a:bodyPr>
          <a:lstStyle/>
          <a:p>
            <a:pPr lvl="0">
              <a:defRPr/>
            </a:pPr>
            <a:r>
              <a:rPr lang="en-GB" sz="2400" b="1" dirty="0">
                <a:solidFill>
                  <a:srgbClr val="002060"/>
                </a:solidFill>
                <a:latin typeface="Century Gothic" panose="020B0502020202020204" pitchFamily="34" charset="0"/>
              </a:rPr>
              <a:t>In addition, revisit:	</a:t>
            </a:r>
            <a:r>
              <a:rPr lang="en-GB" sz="2400" b="1"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3.1 Week 6</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3.1 Week 3</a:t>
            </a:r>
            <a:br>
              <a:rPr lang="en-GB" sz="2400" dirty="0">
                <a:solidFill>
                  <a:srgbClr val="5B9BD5">
                    <a:lumMod val="50000"/>
                  </a:srgbClr>
                </a:solidFill>
                <a:latin typeface="Century Gothic" panose="020B0502020202020204" pitchFamily="34" charset="0"/>
              </a:rPr>
            </a:br>
            <a:endParaRPr lang="en-GB" sz="24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7" name="Picture 16">
            <a:extLst>
              <a:ext uri="{FF2B5EF4-FFF2-40B4-BE49-F238E27FC236}">
                <a16:creationId xmlns:a16="http://schemas.microsoft.com/office/drawing/2014/main" id="{44EB96A3-29C4-5246-B2A1-1B6371B3B2A7}"/>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324578" y="2539079"/>
            <a:ext cx="1317639" cy="1195348"/>
          </a:xfrm>
          <a:prstGeom prst="rect">
            <a:avLst/>
          </a:prstGeom>
        </p:spPr>
      </p:pic>
    </p:spTree>
    <p:extLst>
      <p:ext uri="{BB962C8B-B14F-4D97-AF65-F5344CB8AC3E}">
        <p14:creationId xmlns:p14="http://schemas.microsoft.com/office/powerpoint/2010/main" val="3227201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1325563"/>
            <a:ext cx="5765800"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02060"/>
                </a:solidFill>
              </a:rPr>
              <a:t>Persona A:</a:t>
            </a:r>
          </a:p>
          <a:p>
            <a:pPr marL="457200" indent="-457200">
              <a:buAutoNum type="arabicPeriod"/>
            </a:pPr>
            <a:r>
              <a:rPr lang="en-US" sz="2000" b="1">
                <a:solidFill>
                  <a:srgbClr val="002060"/>
                </a:solidFill>
              </a:rPr>
              <a:t>_________: </a:t>
            </a:r>
            <a:r>
              <a:rPr lang="en-US" sz="2000">
                <a:solidFill>
                  <a:srgbClr val="002060"/>
                </a:solidFill>
              </a:rPr>
              <a:t>una </a:t>
            </a:r>
            <a:r>
              <a:rPr lang="en-US" sz="2000" dirty="0" err="1">
                <a:solidFill>
                  <a:srgbClr val="002060"/>
                </a:solidFill>
              </a:rPr>
              <a:t>comedia</a:t>
            </a:r>
            <a:r>
              <a:rPr lang="en-US" sz="2000" dirty="0">
                <a:solidFill>
                  <a:srgbClr val="002060"/>
                </a:solidFill>
              </a:rPr>
              <a:t> de un hombre que </a:t>
            </a:r>
            <a:r>
              <a:rPr lang="en-US" sz="2000" dirty="0" err="1">
                <a:solidFill>
                  <a:srgbClr val="002060"/>
                </a:solidFill>
              </a:rPr>
              <a:t>tiene</a:t>
            </a:r>
            <a:r>
              <a:rPr lang="en-US" sz="2000" dirty="0">
                <a:solidFill>
                  <a:srgbClr val="002060"/>
                </a:solidFill>
              </a:rPr>
              <a:t> </a:t>
            </a:r>
            <a:r>
              <a:rPr lang="en-US" sz="2000" dirty="0" err="1">
                <a:solidFill>
                  <a:srgbClr val="002060"/>
                </a:solidFill>
              </a:rPr>
              <a:t>problemas</a:t>
            </a:r>
            <a:r>
              <a:rPr lang="en-US" sz="2000" dirty="0">
                <a:solidFill>
                  <a:srgbClr val="002060"/>
                </a:solidFill>
              </a:rPr>
              <a:t> con </a:t>
            </a:r>
            <a:r>
              <a:rPr lang="en-US" sz="2000" dirty="0" err="1">
                <a:solidFill>
                  <a:srgbClr val="002060"/>
                </a:solidFill>
              </a:rPr>
              <a:t>su</a:t>
            </a:r>
            <a:r>
              <a:rPr lang="en-US" sz="2000" dirty="0">
                <a:solidFill>
                  <a:srgbClr val="002060"/>
                </a:solidFill>
              </a:rPr>
              <a:t> *</a:t>
            </a:r>
            <a:r>
              <a:rPr lang="en-US" sz="2000" dirty="0" err="1">
                <a:solidFill>
                  <a:srgbClr val="002060"/>
                </a:solidFill>
              </a:rPr>
              <a:t>camión</a:t>
            </a:r>
            <a:r>
              <a:rPr lang="en-US" sz="2000" dirty="0">
                <a:solidFill>
                  <a:srgbClr val="002060"/>
                </a:solidFill>
              </a:rPr>
              <a:t> el día de Navidad.</a:t>
            </a:r>
          </a:p>
          <a:p>
            <a:pPr marL="457200" indent="-457200">
              <a:buAutoNum type="arabicPeriod"/>
            </a:pPr>
            <a:r>
              <a:rPr lang="en-US" sz="2000" b="1">
                <a:solidFill>
                  <a:srgbClr val="002060"/>
                </a:solidFill>
              </a:rPr>
              <a:t>_____________:</a:t>
            </a:r>
            <a:r>
              <a:rPr lang="en-US" sz="2000">
                <a:solidFill>
                  <a:srgbClr val="002060"/>
                </a:solidFill>
              </a:rPr>
              <a:t> una</a:t>
            </a:r>
            <a:r>
              <a:rPr lang="en-US" sz="2000" b="1">
                <a:solidFill>
                  <a:srgbClr val="002060"/>
                </a:solidFill>
              </a:rPr>
              <a:t> _________ </a:t>
            </a:r>
            <a:r>
              <a:rPr lang="en-US" sz="2000" dirty="0" err="1">
                <a:solidFill>
                  <a:srgbClr val="002060"/>
                </a:solidFill>
              </a:rPr>
              <a:t>argentina</a:t>
            </a:r>
            <a:r>
              <a:rPr lang="en-US" sz="2000" dirty="0">
                <a:solidFill>
                  <a:srgbClr val="002060"/>
                </a:solidFill>
              </a:rPr>
              <a:t> de </a:t>
            </a:r>
            <a:r>
              <a:rPr lang="en-US" sz="2000" dirty="0" err="1">
                <a:solidFill>
                  <a:srgbClr val="002060"/>
                </a:solidFill>
              </a:rPr>
              <a:t>familias</a:t>
            </a:r>
            <a:r>
              <a:rPr lang="en-US" sz="2000" dirty="0">
                <a:solidFill>
                  <a:srgbClr val="002060"/>
                </a:solidFill>
              </a:rPr>
              <a:t> </a:t>
            </a:r>
            <a:r>
              <a:rPr lang="en-US" sz="2000" dirty="0" err="1">
                <a:solidFill>
                  <a:srgbClr val="002060"/>
                </a:solidFill>
              </a:rPr>
              <a:t>aburridas</a:t>
            </a:r>
            <a:r>
              <a:rPr lang="en-US" sz="2000" dirty="0">
                <a:solidFill>
                  <a:srgbClr val="002060"/>
                </a:solidFill>
              </a:rPr>
              <a:t> en las </a:t>
            </a:r>
            <a:r>
              <a:rPr lang="en-US" sz="2000" dirty="0" err="1">
                <a:solidFill>
                  <a:srgbClr val="002060"/>
                </a:solidFill>
              </a:rPr>
              <a:t>vacaciones</a:t>
            </a:r>
            <a:r>
              <a:rPr lang="en-US" sz="2000" dirty="0">
                <a:solidFill>
                  <a:srgbClr val="002060"/>
                </a:solidFill>
              </a:rPr>
              <a:t> de </a:t>
            </a:r>
            <a:r>
              <a:rPr lang="en-US" sz="2000" dirty="0" err="1">
                <a:solidFill>
                  <a:srgbClr val="002060"/>
                </a:solidFill>
              </a:rPr>
              <a:t>verano</a:t>
            </a:r>
            <a:r>
              <a:rPr lang="en-US" sz="2000" dirty="0">
                <a:solidFill>
                  <a:srgbClr val="002060"/>
                </a:solidFill>
              </a:rPr>
              <a:t>.</a:t>
            </a:r>
          </a:p>
          <a:p>
            <a:pPr marL="457200" indent="-457200">
              <a:buAutoNum type="arabicPeriod"/>
            </a:pPr>
            <a:r>
              <a:rPr lang="en-US" sz="2000" b="1">
                <a:solidFill>
                  <a:srgbClr val="002060"/>
                </a:solidFill>
              </a:rPr>
              <a:t>___________________:</a:t>
            </a:r>
            <a:r>
              <a:rPr lang="en-US" sz="2000">
                <a:solidFill>
                  <a:srgbClr val="002060"/>
                </a:solidFill>
              </a:rPr>
              <a:t> </a:t>
            </a:r>
            <a:r>
              <a:rPr lang="en-US" sz="2000" dirty="0">
                <a:solidFill>
                  <a:srgbClr val="002060"/>
                </a:solidFill>
              </a:rPr>
              <a:t>una </a:t>
            </a:r>
            <a:r>
              <a:rPr lang="en-US" sz="2000" dirty="0" err="1">
                <a:solidFill>
                  <a:srgbClr val="002060"/>
                </a:solidFill>
              </a:rPr>
              <a:t>película</a:t>
            </a:r>
            <a:r>
              <a:rPr lang="en-US" sz="2000" dirty="0">
                <a:solidFill>
                  <a:srgbClr val="002060"/>
                </a:solidFill>
              </a:rPr>
              <a:t> </a:t>
            </a:r>
            <a:r>
              <a:rPr lang="en-US" sz="2000" dirty="0" err="1">
                <a:solidFill>
                  <a:srgbClr val="002060"/>
                </a:solidFill>
              </a:rPr>
              <a:t>colombiana</a:t>
            </a:r>
            <a:r>
              <a:rPr lang="en-US" sz="2000" dirty="0">
                <a:solidFill>
                  <a:srgbClr val="002060"/>
                </a:solidFill>
              </a:rPr>
              <a:t> </a:t>
            </a:r>
            <a:r>
              <a:rPr lang="en-US" sz="2000">
                <a:solidFill>
                  <a:srgbClr val="002060"/>
                </a:solidFill>
              </a:rPr>
              <a:t>de </a:t>
            </a:r>
            <a:r>
              <a:rPr lang="en-US" sz="2000" b="1">
                <a:solidFill>
                  <a:srgbClr val="002060"/>
                </a:solidFill>
              </a:rPr>
              <a:t>_____________</a:t>
            </a:r>
            <a:r>
              <a:rPr lang="en-US" sz="2000">
                <a:solidFill>
                  <a:srgbClr val="002060"/>
                </a:solidFill>
              </a:rPr>
              <a:t> en </a:t>
            </a:r>
            <a:r>
              <a:rPr lang="en-US" sz="2000" dirty="0">
                <a:solidFill>
                  <a:srgbClr val="002060"/>
                </a:solidFill>
              </a:rPr>
              <a:t>el </a:t>
            </a:r>
            <a:r>
              <a:rPr lang="en-US" sz="2000" dirty="0" err="1">
                <a:solidFill>
                  <a:srgbClr val="002060"/>
                </a:solidFill>
              </a:rPr>
              <a:t>norte</a:t>
            </a:r>
            <a:r>
              <a:rPr lang="en-US" sz="2000" dirty="0">
                <a:solidFill>
                  <a:srgbClr val="002060"/>
                </a:solidFill>
              </a:rPr>
              <a:t> del </a:t>
            </a:r>
            <a:r>
              <a:rPr lang="en-US" sz="2000" dirty="0" err="1">
                <a:solidFill>
                  <a:srgbClr val="002060"/>
                </a:solidFill>
              </a:rPr>
              <a:t>país</a:t>
            </a:r>
            <a:r>
              <a:rPr lang="en-US" sz="2000" dirty="0">
                <a:solidFill>
                  <a:srgbClr val="002060"/>
                </a:solidFill>
              </a:rPr>
              <a:t>.</a:t>
            </a:r>
          </a:p>
          <a:p>
            <a:pPr marL="457200" indent="-457200">
              <a:buAutoNum type="arabicPeriod"/>
            </a:pPr>
            <a:r>
              <a:rPr lang="en-US" sz="2000" b="1">
                <a:solidFill>
                  <a:srgbClr val="002060"/>
                </a:solidFill>
              </a:rPr>
              <a:t>____________________:</a:t>
            </a:r>
            <a:r>
              <a:rPr lang="en-US" sz="2000">
                <a:solidFill>
                  <a:srgbClr val="002060"/>
                </a:solidFill>
              </a:rPr>
              <a:t> </a:t>
            </a:r>
            <a:r>
              <a:rPr lang="en-US" sz="2000" dirty="0">
                <a:solidFill>
                  <a:srgbClr val="002060"/>
                </a:solidFill>
              </a:rPr>
              <a:t>un hombre </a:t>
            </a:r>
            <a:r>
              <a:rPr lang="en-US" sz="2000" dirty="0" err="1">
                <a:solidFill>
                  <a:srgbClr val="002060"/>
                </a:solidFill>
              </a:rPr>
              <a:t>usa</a:t>
            </a:r>
            <a:r>
              <a:rPr lang="en-US" sz="2000" dirty="0">
                <a:solidFill>
                  <a:srgbClr val="002060"/>
                </a:solidFill>
              </a:rPr>
              <a:t> </a:t>
            </a:r>
            <a:r>
              <a:rPr lang="en-US" sz="2000">
                <a:solidFill>
                  <a:srgbClr val="002060"/>
                </a:solidFill>
              </a:rPr>
              <a:t>una </a:t>
            </a:r>
            <a:r>
              <a:rPr lang="en-US" sz="2000" b="1">
                <a:solidFill>
                  <a:srgbClr val="002060"/>
                </a:solidFill>
              </a:rPr>
              <a:t>__________</a:t>
            </a:r>
            <a:r>
              <a:rPr lang="en-US" sz="2000">
                <a:solidFill>
                  <a:srgbClr val="002060"/>
                </a:solidFill>
              </a:rPr>
              <a:t>del </a:t>
            </a:r>
            <a:r>
              <a:rPr lang="en-US" sz="2000" dirty="0" err="1">
                <a:solidFill>
                  <a:srgbClr val="002060"/>
                </a:solidFill>
              </a:rPr>
              <a:t>tiempo</a:t>
            </a:r>
            <a:r>
              <a:rPr lang="en-US" sz="2000" dirty="0">
                <a:solidFill>
                  <a:srgbClr val="002060"/>
                </a:solidFill>
              </a:rPr>
              <a:t>.</a:t>
            </a:r>
          </a:p>
          <a:p>
            <a:pPr marL="457200" indent="-457200">
              <a:buAutoNum type="arabicPeriod"/>
            </a:pPr>
            <a:r>
              <a:rPr lang="en-US" sz="2000" b="1">
                <a:solidFill>
                  <a:srgbClr val="002060"/>
                </a:solidFill>
              </a:rPr>
              <a:t>__________________:</a:t>
            </a:r>
            <a:r>
              <a:rPr lang="en-US" sz="2000">
                <a:solidFill>
                  <a:srgbClr val="002060"/>
                </a:solidFill>
              </a:rPr>
              <a:t> </a:t>
            </a:r>
            <a:r>
              <a:rPr lang="en-US" sz="2000" dirty="0">
                <a:solidFill>
                  <a:srgbClr val="002060"/>
                </a:solidFill>
              </a:rPr>
              <a:t>un hombre </a:t>
            </a:r>
            <a:r>
              <a:rPr lang="en-US" sz="2000" dirty="0" err="1">
                <a:solidFill>
                  <a:srgbClr val="002060"/>
                </a:solidFill>
              </a:rPr>
              <a:t>viaja</a:t>
            </a:r>
            <a:r>
              <a:rPr lang="en-US" sz="2000" dirty="0">
                <a:solidFill>
                  <a:srgbClr val="002060"/>
                </a:solidFill>
              </a:rPr>
              <a:t> </a:t>
            </a:r>
            <a:r>
              <a:rPr lang="en-US" sz="2000">
                <a:solidFill>
                  <a:srgbClr val="002060"/>
                </a:solidFill>
              </a:rPr>
              <a:t>del sur </a:t>
            </a:r>
            <a:r>
              <a:rPr lang="en-US" sz="2000" dirty="0">
                <a:solidFill>
                  <a:srgbClr val="002060"/>
                </a:solidFill>
              </a:rPr>
              <a:t>de Argentina a Buenos Aires.</a:t>
            </a:r>
          </a:p>
          <a:p>
            <a:pPr marL="457200" indent="-457200">
              <a:buAutoNum type="arabicPeriod"/>
            </a:pPr>
            <a:r>
              <a:rPr lang="en-US" sz="2000" b="1">
                <a:solidFill>
                  <a:srgbClr val="002060"/>
                </a:solidFill>
              </a:rPr>
              <a:t>__________________:</a:t>
            </a:r>
            <a:r>
              <a:rPr lang="en-US" sz="2000">
                <a:solidFill>
                  <a:srgbClr val="002060"/>
                </a:solidFill>
              </a:rPr>
              <a:t> </a:t>
            </a:r>
            <a:r>
              <a:rPr lang="en-US" sz="2000" dirty="0">
                <a:solidFill>
                  <a:srgbClr val="002060"/>
                </a:solidFill>
              </a:rPr>
              <a:t>una </a:t>
            </a:r>
            <a:r>
              <a:rPr lang="en-US" sz="2000" dirty="0" err="1">
                <a:solidFill>
                  <a:srgbClr val="002060"/>
                </a:solidFill>
              </a:rPr>
              <a:t>mujer</a:t>
            </a:r>
            <a:r>
              <a:rPr lang="en-US" sz="2000" dirty="0">
                <a:solidFill>
                  <a:srgbClr val="002060"/>
                </a:solidFill>
              </a:rPr>
              <a:t> </a:t>
            </a:r>
            <a:r>
              <a:rPr lang="en-US" sz="2000" err="1">
                <a:solidFill>
                  <a:srgbClr val="002060"/>
                </a:solidFill>
              </a:rPr>
              <a:t>gana</a:t>
            </a:r>
            <a:r>
              <a:rPr lang="en-US" sz="2000">
                <a:solidFill>
                  <a:srgbClr val="002060"/>
                </a:solidFill>
              </a:rPr>
              <a:t> un viaje de vacaciones para dos personas.</a:t>
            </a:r>
            <a:endParaRPr lang="en-US" sz="2000" dirty="0">
              <a:solidFill>
                <a:srgbClr val="002060"/>
              </a:solidFill>
            </a:endParaRPr>
          </a:p>
        </p:txBody>
      </p:sp>
      <p:sp>
        <p:nvSpPr>
          <p:cNvPr id="5" name="Rectangle 4"/>
          <p:cNvSpPr/>
          <p:nvPr/>
        </p:nvSpPr>
        <p:spPr>
          <a:xfrm>
            <a:off x="6250708" y="1339418"/>
            <a:ext cx="5826992"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02060"/>
                </a:solidFill>
              </a:rPr>
              <a:t>Persona B:</a:t>
            </a:r>
          </a:p>
          <a:p>
            <a:endParaRPr lang="en-US" sz="2000" b="1" dirty="0">
              <a:solidFill>
                <a:srgbClr val="002060"/>
              </a:solidFill>
            </a:endParaRPr>
          </a:p>
          <a:p>
            <a:pPr marL="457200" indent="-457200">
              <a:buAutoNum type="arabicPeriod"/>
            </a:pPr>
            <a:r>
              <a:rPr lang="en-US" sz="2000" b="1" dirty="0">
                <a:solidFill>
                  <a:srgbClr val="002060"/>
                </a:solidFill>
              </a:rPr>
              <a:t>_______:</a:t>
            </a:r>
            <a:r>
              <a:rPr lang="en-US" sz="2000" dirty="0">
                <a:solidFill>
                  <a:srgbClr val="002060"/>
                </a:solidFill>
              </a:rPr>
              <a:t> un drama </a:t>
            </a:r>
            <a:r>
              <a:rPr lang="en-US" sz="2000" dirty="0" err="1">
                <a:solidFill>
                  <a:srgbClr val="002060"/>
                </a:solidFill>
              </a:rPr>
              <a:t>sobre</a:t>
            </a:r>
            <a:r>
              <a:rPr lang="en-US" sz="2000" dirty="0">
                <a:solidFill>
                  <a:srgbClr val="002060"/>
                </a:solidFill>
              </a:rPr>
              <a:t> dos </a:t>
            </a:r>
            <a:r>
              <a:rPr lang="en-US" sz="2000" dirty="0" err="1">
                <a:solidFill>
                  <a:srgbClr val="002060"/>
                </a:solidFill>
              </a:rPr>
              <a:t>familias</a:t>
            </a:r>
            <a:r>
              <a:rPr lang="en-US" sz="2000" dirty="0">
                <a:solidFill>
                  <a:srgbClr val="002060"/>
                </a:solidFill>
              </a:rPr>
              <a:t> </a:t>
            </a:r>
            <a:r>
              <a:rPr lang="en-US" sz="2000" dirty="0" err="1">
                <a:solidFill>
                  <a:srgbClr val="002060"/>
                </a:solidFill>
              </a:rPr>
              <a:t>mexicanas</a:t>
            </a:r>
            <a:r>
              <a:rPr lang="en-US" sz="2000" dirty="0">
                <a:solidFill>
                  <a:srgbClr val="002060"/>
                </a:solidFill>
              </a:rPr>
              <a:t> de </a:t>
            </a:r>
            <a:r>
              <a:rPr lang="en-US" sz="2000" dirty="0" err="1">
                <a:solidFill>
                  <a:srgbClr val="002060"/>
                </a:solidFill>
              </a:rPr>
              <a:t>clases</a:t>
            </a:r>
            <a:r>
              <a:rPr lang="en-US" sz="2000" dirty="0">
                <a:solidFill>
                  <a:srgbClr val="002060"/>
                </a:solidFill>
              </a:rPr>
              <a:t> </a:t>
            </a:r>
            <a:r>
              <a:rPr lang="en-US" sz="2000" dirty="0" err="1">
                <a:solidFill>
                  <a:srgbClr val="002060"/>
                </a:solidFill>
              </a:rPr>
              <a:t>diferentes</a:t>
            </a:r>
            <a:r>
              <a:rPr lang="en-US" sz="2000" dirty="0">
                <a:solidFill>
                  <a:srgbClr val="002060"/>
                </a:solidFill>
              </a:rPr>
              <a:t>.</a:t>
            </a:r>
          </a:p>
          <a:p>
            <a:pPr marL="457200" indent="-457200">
              <a:buAutoNum type="arabicPeriod"/>
            </a:pPr>
            <a:r>
              <a:rPr lang="en-US" sz="2000" b="1" dirty="0">
                <a:solidFill>
                  <a:srgbClr val="002060"/>
                </a:solidFill>
              </a:rPr>
              <a:t>___________:</a:t>
            </a:r>
            <a:r>
              <a:rPr lang="en-US" sz="2000" dirty="0">
                <a:solidFill>
                  <a:srgbClr val="002060"/>
                </a:solidFill>
              </a:rPr>
              <a:t> </a:t>
            </a:r>
            <a:r>
              <a:rPr lang="en-US" sz="2000" dirty="0" err="1">
                <a:solidFill>
                  <a:srgbClr val="002060"/>
                </a:solidFill>
              </a:rPr>
              <a:t>ocho</a:t>
            </a:r>
            <a:r>
              <a:rPr lang="en-US" sz="2000" dirty="0">
                <a:solidFill>
                  <a:srgbClr val="002060"/>
                </a:solidFill>
              </a:rPr>
              <a:t> personas </a:t>
            </a:r>
            <a:r>
              <a:rPr lang="en-US" sz="2000" dirty="0" err="1">
                <a:solidFill>
                  <a:srgbClr val="002060"/>
                </a:solidFill>
              </a:rPr>
              <a:t>buscan</a:t>
            </a:r>
            <a:r>
              <a:rPr lang="en-US" sz="2000" dirty="0">
                <a:solidFill>
                  <a:srgbClr val="002060"/>
                </a:solidFill>
              </a:rPr>
              <a:t> el </a:t>
            </a:r>
            <a:r>
              <a:rPr lang="en-US" sz="2000" dirty="0" err="1">
                <a:solidFill>
                  <a:srgbClr val="002060"/>
                </a:solidFill>
              </a:rPr>
              <a:t>mismo</a:t>
            </a:r>
            <a:r>
              <a:rPr lang="en-US" sz="2000" dirty="0">
                <a:solidFill>
                  <a:srgbClr val="002060"/>
                </a:solidFill>
              </a:rPr>
              <a:t> </a:t>
            </a:r>
            <a:r>
              <a:rPr lang="en-US" sz="2000" dirty="0" err="1">
                <a:solidFill>
                  <a:srgbClr val="002060"/>
                </a:solidFill>
              </a:rPr>
              <a:t>trabajo</a:t>
            </a:r>
            <a:r>
              <a:rPr lang="en-US" sz="2000" dirty="0">
                <a:solidFill>
                  <a:srgbClr val="002060"/>
                </a:solidFill>
              </a:rPr>
              <a:t>. Tienen una </a:t>
            </a:r>
            <a:r>
              <a:rPr lang="en-US" sz="2000" dirty="0" err="1">
                <a:solidFill>
                  <a:srgbClr val="002060"/>
                </a:solidFill>
              </a:rPr>
              <a:t>entrevista</a:t>
            </a:r>
            <a:r>
              <a:rPr lang="en-US" sz="2000" dirty="0">
                <a:solidFill>
                  <a:srgbClr val="002060"/>
                </a:solidFill>
              </a:rPr>
              <a:t> </a:t>
            </a:r>
            <a:r>
              <a:rPr lang="en-US" sz="2000" dirty="0" err="1">
                <a:solidFill>
                  <a:srgbClr val="002060"/>
                </a:solidFill>
              </a:rPr>
              <a:t>rara</a:t>
            </a:r>
            <a:r>
              <a:rPr lang="en-US" sz="2000" dirty="0">
                <a:solidFill>
                  <a:srgbClr val="002060"/>
                </a:solidFill>
              </a:rPr>
              <a:t>.</a:t>
            </a:r>
          </a:p>
          <a:p>
            <a:pPr marL="457200" indent="-457200">
              <a:buAutoNum type="arabicPeriod"/>
            </a:pPr>
            <a:r>
              <a:rPr lang="en-US" sz="2000" b="1" dirty="0">
                <a:solidFill>
                  <a:srgbClr val="002060"/>
                </a:solidFill>
              </a:rPr>
              <a:t>______________:</a:t>
            </a:r>
            <a:r>
              <a:rPr lang="en-US" sz="2000" dirty="0">
                <a:solidFill>
                  <a:srgbClr val="002060"/>
                </a:solidFill>
              </a:rPr>
              <a:t> una </a:t>
            </a:r>
            <a:r>
              <a:rPr lang="en-US" sz="2000" dirty="0" err="1">
                <a:solidFill>
                  <a:srgbClr val="002060"/>
                </a:solidFill>
              </a:rPr>
              <a:t>historia</a:t>
            </a:r>
            <a:r>
              <a:rPr lang="en-US" sz="2000" dirty="0">
                <a:solidFill>
                  <a:srgbClr val="002060"/>
                </a:solidFill>
              </a:rPr>
              <a:t> de </a:t>
            </a:r>
            <a:r>
              <a:rPr lang="en-US" sz="2000" dirty="0" err="1">
                <a:solidFill>
                  <a:srgbClr val="002060"/>
                </a:solidFill>
              </a:rPr>
              <a:t>policías</a:t>
            </a:r>
            <a:r>
              <a:rPr lang="en-US" sz="2000" dirty="0">
                <a:solidFill>
                  <a:srgbClr val="002060"/>
                </a:solidFill>
              </a:rPr>
              <a:t> en el sur de </a:t>
            </a:r>
            <a:r>
              <a:rPr lang="en-US" sz="2000" dirty="0" err="1">
                <a:solidFill>
                  <a:srgbClr val="002060"/>
                </a:solidFill>
              </a:rPr>
              <a:t>España</a:t>
            </a:r>
            <a:r>
              <a:rPr lang="en-US" sz="2000" dirty="0">
                <a:solidFill>
                  <a:srgbClr val="002060"/>
                </a:solidFill>
              </a:rPr>
              <a:t>.</a:t>
            </a:r>
          </a:p>
          <a:p>
            <a:pPr marL="457200" indent="-457200">
              <a:buAutoNum type="arabicPeriod"/>
            </a:pPr>
            <a:r>
              <a:rPr lang="en-US" sz="2000" b="1" dirty="0">
                <a:solidFill>
                  <a:srgbClr val="002060"/>
                </a:solidFill>
              </a:rPr>
              <a:t>________________:</a:t>
            </a:r>
            <a:r>
              <a:rPr lang="en-US" sz="2000" dirty="0">
                <a:solidFill>
                  <a:srgbClr val="002060"/>
                </a:solidFill>
              </a:rPr>
              <a:t> </a:t>
            </a:r>
            <a:r>
              <a:rPr lang="en-GB" sz="2000" dirty="0">
                <a:solidFill>
                  <a:srgbClr val="002060"/>
                </a:solidFill>
              </a:rPr>
              <a:t>una </a:t>
            </a:r>
            <a:r>
              <a:rPr lang="en-GB" sz="2000" dirty="0" err="1">
                <a:solidFill>
                  <a:srgbClr val="002060"/>
                </a:solidFill>
              </a:rPr>
              <a:t>película</a:t>
            </a:r>
            <a:r>
              <a:rPr lang="en-GB" sz="2000" dirty="0">
                <a:solidFill>
                  <a:srgbClr val="002060"/>
                </a:solidFill>
              </a:rPr>
              <a:t> </a:t>
            </a:r>
            <a:r>
              <a:rPr lang="en-GB" sz="2000" dirty="0" err="1">
                <a:solidFill>
                  <a:srgbClr val="002060"/>
                </a:solidFill>
              </a:rPr>
              <a:t>sobre</a:t>
            </a:r>
            <a:r>
              <a:rPr lang="en-GB" sz="2000" dirty="0">
                <a:solidFill>
                  <a:srgbClr val="002060"/>
                </a:solidFill>
              </a:rPr>
              <a:t> dos amigas en dos </a:t>
            </a:r>
            <a:r>
              <a:rPr lang="en-GB" sz="2000" dirty="0" err="1">
                <a:solidFill>
                  <a:srgbClr val="002060"/>
                </a:solidFill>
              </a:rPr>
              <a:t>continentes</a:t>
            </a:r>
            <a:r>
              <a:rPr lang="en-GB" sz="2000" dirty="0">
                <a:solidFill>
                  <a:srgbClr val="002060"/>
                </a:solidFill>
              </a:rPr>
              <a:t> </a:t>
            </a:r>
            <a:r>
              <a:rPr lang="en-GB" sz="2000" dirty="0" err="1">
                <a:solidFill>
                  <a:srgbClr val="002060"/>
                </a:solidFill>
              </a:rPr>
              <a:t>diferentes</a:t>
            </a:r>
            <a:r>
              <a:rPr lang="en-GB" sz="2000" dirty="0">
                <a:solidFill>
                  <a:srgbClr val="002060"/>
                </a:solidFill>
              </a:rPr>
              <a:t>. </a:t>
            </a:r>
            <a:endParaRPr lang="en-US" sz="2000" dirty="0">
              <a:solidFill>
                <a:srgbClr val="002060"/>
              </a:solidFill>
            </a:endParaRPr>
          </a:p>
          <a:p>
            <a:pPr marL="457200" indent="-457200">
              <a:buAutoNum type="arabicPeriod"/>
            </a:pPr>
            <a:r>
              <a:rPr lang="en-US" sz="2000" b="1" dirty="0">
                <a:solidFill>
                  <a:srgbClr val="002060"/>
                </a:solidFill>
              </a:rPr>
              <a:t>_________: </a:t>
            </a:r>
            <a:r>
              <a:rPr lang="en-US" sz="2000" dirty="0">
                <a:solidFill>
                  <a:srgbClr val="002060"/>
                </a:solidFill>
              </a:rPr>
              <a:t>una </a:t>
            </a:r>
            <a:r>
              <a:rPr lang="en-US" sz="2000" dirty="0" err="1">
                <a:solidFill>
                  <a:srgbClr val="002060"/>
                </a:solidFill>
              </a:rPr>
              <a:t>mujer</a:t>
            </a:r>
            <a:r>
              <a:rPr lang="en-US" sz="2000" dirty="0">
                <a:solidFill>
                  <a:srgbClr val="002060"/>
                </a:solidFill>
              </a:rPr>
              <a:t> con </a:t>
            </a:r>
            <a:r>
              <a:rPr lang="en-US" sz="2000" dirty="0" err="1">
                <a:solidFill>
                  <a:srgbClr val="002060"/>
                </a:solidFill>
              </a:rPr>
              <a:t>poco</a:t>
            </a:r>
            <a:r>
              <a:rPr lang="en-US" sz="2000" dirty="0">
                <a:solidFill>
                  <a:srgbClr val="002060"/>
                </a:solidFill>
              </a:rPr>
              <a:t> </a:t>
            </a:r>
            <a:r>
              <a:rPr lang="en-US" sz="2000" dirty="0" err="1">
                <a:solidFill>
                  <a:srgbClr val="002060"/>
                </a:solidFill>
              </a:rPr>
              <a:t>dinero</a:t>
            </a:r>
            <a:r>
              <a:rPr lang="en-US" sz="2000" dirty="0">
                <a:solidFill>
                  <a:srgbClr val="002060"/>
                </a:solidFill>
              </a:rPr>
              <a:t> y una </a:t>
            </a:r>
            <a:r>
              <a:rPr lang="en-US" sz="2000" dirty="0" err="1">
                <a:solidFill>
                  <a:srgbClr val="002060"/>
                </a:solidFill>
              </a:rPr>
              <a:t>vida</a:t>
            </a:r>
            <a:r>
              <a:rPr lang="en-US" sz="2000" dirty="0">
                <a:solidFill>
                  <a:srgbClr val="002060"/>
                </a:solidFill>
              </a:rPr>
              <a:t> </a:t>
            </a:r>
            <a:r>
              <a:rPr lang="en-US" sz="2000" dirty="0" err="1">
                <a:solidFill>
                  <a:srgbClr val="002060"/>
                </a:solidFill>
              </a:rPr>
              <a:t>difícil</a:t>
            </a:r>
            <a:r>
              <a:rPr lang="en-US" sz="2000" dirty="0">
                <a:solidFill>
                  <a:srgbClr val="002060"/>
                </a:solidFill>
              </a:rPr>
              <a:t> </a:t>
            </a:r>
            <a:r>
              <a:rPr lang="en-US" sz="2000" dirty="0" err="1">
                <a:solidFill>
                  <a:srgbClr val="002060"/>
                </a:solidFill>
              </a:rPr>
              <a:t>inspira</a:t>
            </a:r>
            <a:r>
              <a:rPr lang="en-US" sz="2000" dirty="0">
                <a:solidFill>
                  <a:srgbClr val="002060"/>
                </a:solidFill>
              </a:rPr>
              <a:t> a </a:t>
            </a:r>
            <a:r>
              <a:rPr lang="en-US" sz="2000" dirty="0" err="1">
                <a:solidFill>
                  <a:srgbClr val="002060"/>
                </a:solidFill>
              </a:rPr>
              <a:t>mucha</a:t>
            </a:r>
            <a:r>
              <a:rPr lang="en-US" sz="2000" dirty="0">
                <a:solidFill>
                  <a:srgbClr val="002060"/>
                </a:solidFill>
              </a:rPr>
              <a:t> </a:t>
            </a:r>
            <a:r>
              <a:rPr lang="en-US" sz="2000" dirty="0" err="1">
                <a:solidFill>
                  <a:srgbClr val="002060"/>
                </a:solidFill>
              </a:rPr>
              <a:t>gente</a:t>
            </a:r>
            <a:r>
              <a:rPr lang="en-US" sz="2000" dirty="0">
                <a:solidFill>
                  <a:srgbClr val="002060"/>
                </a:solidFill>
              </a:rPr>
              <a:t>.</a:t>
            </a:r>
          </a:p>
          <a:p>
            <a:pPr marL="457200" indent="-457200">
              <a:buAutoNum type="arabicPeriod"/>
            </a:pPr>
            <a:r>
              <a:rPr lang="en-US" sz="2000" b="1" dirty="0">
                <a:solidFill>
                  <a:srgbClr val="002060"/>
                </a:solidFill>
              </a:rPr>
              <a:t>________________________:</a:t>
            </a:r>
            <a:r>
              <a:rPr lang="en-US" sz="2000" dirty="0">
                <a:solidFill>
                  <a:srgbClr val="002060"/>
                </a:solidFill>
              </a:rPr>
              <a:t> una </a:t>
            </a:r>
            <a:r>
              <a:rPr lang="en-US" sz="2000" dirty="0" err="1">
                <a:solidFill>
                  <a:srgbClr val="002060"/>
                </a:solidFill>
              </a:rPr>
              <a:t>niña</a:t>
            </a:r>
            <a:r>
              <a:rPr lang="en-US" sz="2000" dirty="0">
                <a:solidFill>
                  <a:srgbClr val="002060"/>
                </a:solidFill>
              </a:rPr>
              <a:t> </a:t>
            </a:r>
            <a:r>
              <a:rPr lang="en-US" sz="2000" dirty="0" err="1">
                <a:solidFill>
                  <a:srgbClr val="002060"/>
                </a:solidFill>
              </a:rPr>
              <a:t>en</a:t>
            </a:r>
            <a:r>
              <a:rPr lang="en-US" sz="2000" dirty="0">
                <a:solidFill>
                  <a:srgbClr val="002060"/>
                </a:solidFill>
              </a:rPr>
              <a:t> un pueblo </a:t>
            </a:r>
            <a:r>
              <a:rPr lang="en-US" sz="2000" dirty="0" err="1">
                <a:solidFill>
                  <a:srgbClr val="002060"/>
                </a:solidFill>
              </a:rPr>
              <a:t>pequeño</a:t>
            </a:r>
            <a:r>
              <a:rPr lang="en-US" sz="2000" dirty="0">
                <a:solidFill>
                  <a:srgbClr val="002060"/>
                </a:solidFill>
              </a:rPr>
              <a:t> </a:t>
            </a:r>
            <a:r>
              <a:rPr lang="en-US" sz="2000" dirty="0" err="1">
                <a:solidFill>
                  <a:srgbClr val="002060"/>
                </a:solidFill>
              </a:rPr>
              <a:t>tiene</a:t>
            </a:r>
            <a:r>
              <a:rPr lang="en-US" sz="2000" dirty="0">
                <a:solidFill>
                  <a:srgbClr val="002060"/>
                </a:solidFill>
              </a:rPr>
              <a:t> </a:t>
            </a:r>
            <a:r>
              <a:rPr lang="en-US" sz="2000" dirty="0" err="1">
                <a:solidFill>
                  <a:srgbClr val="002060"/>
                </a:solidFill>
              </a:rPr>
              <a:t>miedo</a:t>
            </a:r>
            <a:r>
              <a:rPr lang="en-US" sz="2000" dirty="0">
                <a:solidFill>
                  <a:srgbClr val="002060"/>
                </a:solidFill>
              </a:rPr>
              <a:t> </a:t>
            </a:r>
            <a:r>
              <a:rPr lang="en-US" sz="2000" dirty="0" err="1">
                <a:solidFill>
                  <a:srgbClr val="002060"/>
                </a:solidFill>
              </a:rPr>
              <a:t>después</a:t>
            </a:r>
            <a:r>
              <a:rPr lang="en-US" sz="2000" dirty="0">
                <a:solidFill>
                  <a:srgbClr val="002060"/>
                </a:solidFill>
              </a:rPr>
              <a:t> de </a:t>
            </a:r>
            <a:r>
              <a:rPr lang="en-US" sz="2000" dirty="0" err="1">
                <a:solidFill>
                  <a:srgbClr val="002060"/>
                </a:solidFill>
              </a:rPr>
              <a:t>ver</a:t>
            </a:r>
            <a:r>
              <a:rPr lang="en-US" sz="2000" dirty="0">
                <a:solidFill>
                  <a:srgbClr val="002060"/>
                </a:solidFill>
              </a:rPr>
              <a:t> la </a:t>
            </a:r>
            <a:r>
              <a:rPr lang="en-US" sz="2000" dirty="0" err="1">
                <a:solidFill>
                  <a:srgbClr val="002060"/>
                </a:solidFill>
              </a:rPr>
              <a:t>película</a:t>
            </a:r>
            <a:r>
              <a:rPr lang="en-US" sz="2000" dirty="0">
                <a:solidFill>
                  <a:srgbClr val="002060"/>
                </a:solidFill>
              </a:rPr>
              <a:t> </a:t>
            </a:r>
            <a:r>
              <a:rPr lang="en-US" sz="2000" i="1" dirty="0">
                <a:solidFill>
                  <a:srgbClr val="002060"/>
                </a:solidFill>
              </a:rPr>
              <a:t>Frankenstein</a:t>
            </a:r>
            <a:r>
              <a:rPr lang="en-US" sz="2000" dirty="0">
                <a:solidFill>
                  <a:srgbClr val="002060"/>
                </a:solidFill>
              </a:rPr>
              <a:t>.</a:t>
            </a:r>
          </a:p>
        </p:txBody>
      </p:sp>
      <p:pic>
        <p:nvPicPr>
          <p:cNvPr id="6" name="Picture 5" descr="cclapper board.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7495" y="306340"/>
            <a:ext cx="863615" cy="773929"/>
          </a:xfrm>
          <a:prstGeom prst="rect">
            <a:avLst/>
          </a:prstGeom>
        </p:spPr>
      </p:pic>
      <p:sp>
        <p:nvSpPr>
          <p:cNvPr id="4" name="Rectangle 3"/>
          <p:cNvSpPr/>
          <p:nvPr/>
        </p:nvSpPr>
        <p:spPr>
          <a:xfrm>
            <a:off x="7989218" y="115456"/>
            <a:ext cx="4088482" cy="1155700"/>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2060"/>
                </a:solidFill>
              </a:rPr>
              <a:t>*</a:t>
            </a:r>
            <a:r>
              <a:rPr lang="en-US" sz="2000" dirty="0" err="1">
                <a:solidFill>
                  <a:srgbClr val="002060"/>
                </a:solidFill>
              </a:rPr>
              <a:t>camión</a:t>
            </a:r>
            <a:r>
              <a:rPr lang="en-US" sz="2000" dirty="0">
                <a:solidFill>
                  <a:srgbClr val="002060"/>
                </a:solidFill>
              </a:rPr>
              <a:t> </a:t>
            </a:r>
            <a:r>
              <a:rPr lang="en-US" sz="2000">
                <a:solidFill>
                  <a:srgbClr val="002060"/>
                </a:solidFill>
              </a:rPr>
              <a:t>= lorry</a:t>
            </a:r>
          </a:p>
          <a:p>
            <a:endParaRPr lang="en-US" sz="2000">
              <a:solidFill>
                <a:srgbClr val="002060"/>
              </a:solidFill>
            </a:endParaRPr>
          </a:p>
          <a:p>
            <a:r>
              <a:rPr lang="en-US" sz="2000" dirty="0">
                <a:solidFill>
                  <a:srgbClr val="002060"/>
                </a:solidFill>
              </a:rPr>
              <a:t>	</a:t>
            </a:r>
            <a:r>
              <a:rPr lang="en-US" sz="2000">
                <a:solidFill>
                  <a:srgbClr val="002060"/>
                </a:solidFill>
              </a:rPr>
              <a:t>      	</a:t>
            </a:r>
            <a:endParaRPr lang="en-US" sz="2000" dirty="0">
              <a:solidFill>
                <a:srgbClr val="002060"/>
              </a:solidFill>
            </a:endParaRPr>
          </a:p>
        </p:txBody>
      </p:sp>
      <p:sp>
        <p:nvSpPr>
          <p:cNvPr id="7" name="Title 6"/>
          <p:cNvSpPr>
            <a:spLocks noGrp="1"/>
          </p:cNvSpPr>
          <p:nvPr>
            <p:ph type="title"/>
          </p:nvPr>
        </p:nvSpPr>
        <p:spPr>
          <a:xfrm>
            <a:off x="162102" y="88252"/>
            <a:ext cx="2120900" cy="1210107"/>
          </a:xfrm>
        </p:spPr>
        <p:txBody>
          <a:bodyPr>
            <a:normAutofit/>
          </a:bodyPr>
          <a:lstStyle/>
          <a:p>
            <a:r>
              <a:rPr lang="en-US" sz="2800" b="1" dirty="0" err="1">
                <a:solidFill>
                  <a:srgbClr val="002060"/>
                </a:solidFill>
              </a:rPr>
              <a:t>Respuestas</a:t>
            </a:r>
            <a:endParaRPr lang="en-US" sz="2800" b="1" dirty="0">
              <a:solidFill>
                <a:srgbClr val="002060"/>
              </a:solidFill>
            </a:endParaRPr>
          </a:p>
        </p:txBody>
      </p:sp>
      <p:sp>
        <p:nvSpPr>
          <p:cNvPr id="3" name="Rectangle 2"/>
          <p:cNvSpPr/>
          <p:nvPr/>
        </p:nvSpPr>
        <p:spPr>
          <a:xfrm>
            <a:off x="819143" y="1631731"/>
            <a:ext cx="1117614" cy="400110"/>
          </a:xfrm>
          <a:prstGeom prst="rect">
            <a:avLst/>
          </a:prstGeom>
        </p:spPr>
        <p:txBody>
          <a:bodyPr wrap="none">
            <a:spAutoFit/>
          </a:bodyPr>
          <a:lstStyle/>
          <a:p>
            <a:r>
              <a:rPr lang="en-US" sz="2000" b="1">
                <a:solidFill>
                  <a:srgbClr val="002060"/>
                </a:solidFill>
              </a:rPr>
              <a:t>Pl</a:t>
            </a:r>
            <a:r>
              <a:rPr lang="en-US" sz="2000" b="1">
                <a:solidFill>
                  <a:schemeClr val="accent2"/>
                </a:solidFill>
              </a:rPr>
              <a:t>á</a:t>
            </a:r>
            <a:r>
              <a:rPr lang="en-US" sz="2000" b="1">
                <a:solidFill>
                  <a:srgbClr val="002060"/>
                </a:solidFill>
              </a:rPr>
              <a:t>cido</a:t>
            </a:r>
            <a:endParaRPr lang="en-GB" sz="2000" b="1"/>
          </a:p>
        </p:txBody>
      </p:sp>
      <p:sp>
        <p:nvSpPr>
          <p:cNvPr id="8" name="Rectangle 7"/>
          <p:cNvSpPr/>
          <p:nvPr/>
        </p:nvSpPr>
        <p:spPr>
          <a:xfrm>
            <a:off x="798035" y="2535670"/>
            <a:ext cx="1590500" cy="400110"/>
          </a:xfrm>
          <a:prstGeom prst="rect">
            <a:avLst/>
          </a:prstGeom>
        </p:spPr>
        <p:txBody>
          <a:bodyPr wrap="none">
            <a:spAutoFit/>
          </a:bodyPr>
          <a:lstStyle/>
          <a:p>
            <a:r>
              <a:rPr lang="en-US" sz="2000" b="1">
                <a:solidFill>
                  <a:srgbClr val="002060"/>
                </a:solidFill>
              </a:rPr>
              <a:t>La ci</a:t>
            </a:r>
            <a:r>
              <a:rPr lang="en-US" sz="2000" b="1">
                <a:solidFill>
                  <a:schemeClr val="accent2"/>
                </a:solidFill>
              </a:rPr>
              <a:t>é</a:t>
            </a:r>
            <a:r>
              <a:rPr lang="en-US" sz="2000" b="1">
                <a:solidFill>
                  <a:srgbClr val="002060"/>
                </a:solidFill>
              </a:rPr>
              <a:t>naga</a:t>
            </a:r>
            <a:endParaRPr lang="en-GB" sz="2000" b="1"/>
          </a:p>
        </p:txBody>
      </p:sp>
      <p:sp>
        <p:nvSpPr>
          <p:cNvPr id="9" name="Rectangle 8"/>
          <p:cNvSpPr/>
          <p:nvPr/>
        </p:nvSpPr>
        <p:spPr>
          <a:xfrm>
            <a:off x="799311" y="3457143"/>
            <a:ext cx="2483372" cy="400110"/>
          </a:xfrm>
          <a:prstGeom prst="rect">
            <a:avLst/>
          </a:prstGeom>
        </p:spPr>
        <p:txBody>
          <a:bodyPr wrap="none">
            <a:spAutoFit/>
          </a:bodyPr>
          <a:lstStyle/>
          <a:p>
            <a:r>
              <a:rPr lang="en-US" sz="2000" b="1">
                <a:solidFill>
                  <a:srgbClr val="002060"/>
                </a:solidFill>
              </a:rPr>
              <a:t>P</a:t>
            </a:r>
            <a:r>
              <a:rPr lang="en-US" sz="2000" b="1">
                <a:solidFill>
                  <a:srgbClr val="E46800"/>
                </a:solidFill>
              </a:rPr>
              <a:t>á</a:t>
            </a:r>
            <a:r>
              <a:rPr lang="en-US" sz="2000" b="1">
                <a:solidFill>
                  <a:srgbClr val="002060"/>
                </a:solidFill>
              </a:rPr>
              <a:t>jaros de Verano</a:t>
            </a:r>
            <a:endParaRPr lang="en-GB" sz="2000"/>
          </a:p>
        </p:txBody>
      </p:sp>
      <p:sp>
        <p:nvSpPr>
          <p:cNvPr id="10" name="Rectangle 9"/>
          <p:cNvSpPr/>
          <p:nvPr/>
        </p:nvSpPr>
        <p:spPr>
          <a:xfrm>
            <a:off x="799311" y="4378616"/>
            <a:ext cx="2547492" cy="400110"/>
          </a:xfrm>
          <a:prstGeom prst="rect">
            <a:avLst/>
          </a:prstGeom>
        </p:spPr>
        <p:txBody>
          <a:bodyPr wrap="none">
            <a:spAutoFit/>
          </a:bodyPr>
          <a:lstStyle/>
          <a:p>
            <a:r>
              <a:rPr lang="en-US" sz="2000" b="1">
                <a:solidFill>
                  <a:srgbClr val="002060"/>
                </a:solidFill>
              </a:rPr>
              <a:t>Los Cronocr</a:t>
            </a:r>
            <a:r>
              <a:rPr lang="en-US" sz="2000" b="1">
                <a:solidFill>
                  <a:srgbClr val="E46800"/>
                </a:solidFill>
              </a:rPr>
              <a:t>í</a:t>
            </a:r>
            <a:r>
              <a:rPr lang="en-US" sz="2000" b="1">
                <a:solidFill>
                  <a:srgbClr val="002060"/>
                </a:solidFill>
              </a:rPr>
              <a:t>menes</a:t>
            </a:r>
            <a:endParaRPr lang="en-GB" sz="2000"/>
          </a:p>
        </p:txBody>
      </p:sp>
      <p:sp>
        <p:nvSpPr>
          <p:cNvPr id="11" name="Rectangle 10"/>
          <p:cNvSpPr/>
          <p:nvPr/>
        </p:nvSpPr>
        <p:spPr>
          <a:xfrm>
            <a:off x="798035" y="4978481"/>
            <a:ext cx="2299027" cy="400110"/>
          </a:xfrm>
          <a:prstGeom prst="rect">
            <a:avLst/>
          </a:prstGeom>
        </p:spPr>
        <p:txBody>
          <a:bodyPr wrap="none">
            <a:spAutoFit/>
          </a:bodyPr>
          <a:lstStyle/>
          <a:p>
            <a:r>
              <a:rPr lang="en-US" sz="2000" b="1">
                <a:solidFill>
                  <a:srgbClr val="002060"/>
                </a:solidFill>
              </a:rPr>
              <a:t>Historias M</a:t>
            </a:r>
            <a:r>
              <a:rPr lang="en-US" sz="2000" b="1">
                <a:solidFill>
                  <a:srgbClr val="E46800"/>
                </a:solidFill>
              </a:rPr>
              <a:t>í</a:t>
            </a:r>
            <a:r>
              <a:rPr lang="en-US" sz="2000" b="1">
                <a:solidFill>
                  <a:srgbClr val="002060"/>
                </a:solidFill>
              </a:rPr>
              <a:t>nimas</a:t>
            </a:r>
            <a:endParaRPr lang="en-GB" sz="2000"/>
          </a:p>
        </p:txBody>
      </p:sp>
      <p:sp>
        <p:nvSpPr>
          <p:cNvPr id="12" name="Rectangle 11"/>
          <p:cNvSpPr/>
          <p:nvPr/>
        </p:nvSpPr>
        <p:spPr>
          <a:xfrm>
            <a:off x="829293" y="5578346"/>
            <a:ext cx="2236510" cy="400110"/>
          </a:xfrm>
          <a:prstGeom prst="rect">
            <a:avLst/>
          </a:prstGeom>
        </p:spPr>
        <p:txBody>
          <a:bodyPr wrap="none">
            <a:spAutoFit/>
          </a:bodyPr>
          <a:lstStyle/>
          <a:p>
            <a:r>
              <a:rPr lang="en-US" sz="2000" b="1">
                <a:solidFill>
                  <a:srgbClr val="002060"/>
                </a:solidFill>
              </a:rPr>
              <a:t>P</a:t>
            </a:r>
            <a:r>
              <a:rPr lang="en-US" sz="2000" b="1">
                <a:solidFill>
                  <a:srgbClr val="E46800"/>
                </a:solidFill>
              </a:rPr>
              <a:t>á</a:t>
            </a:r>
            <a:r>
              <a:rPr lang="en-US" sz="2000" b="1">
                <a:solidFill>
                  <a:srgbClr val="002060"/>
                </a:solidFill>
              </a:rPr>
              <a:t>rpados Azules</a:t>
            </a:r>
            <a:endParaRPr lang="en-GB" sz="2000"/>
          </a:p>
        </p:txBody>
      </p:sp>
      <p:sp>
        <p:nvSpPr>
          <p:cNvPr id="14" name="Rectangle 13"/>
          <p:cNvSpPr/>
          <p:nvPr/>
        </p:nvSpPr>
        <p:spPr>
          <a:xfrm>
            <a:off x="6717495" y="2108796"/>
            <a:ext cx="962123" cy="400110"/>
          </a:xfrm>
          <a:prstGeom prst="rect">
            <a:avLst/>
          </a:prstGeom>
        </p:spPr>
        <p:txBody>
          <a:bodyPr wrap="none">
            <a:spAutoFit/>
          </a:bodyPr>
          <a:lstStyle/>
          <a:p>
            <a:r>
              <a:rPr lang="en-US" sz="2000" b="1">
                <a:solidFill>
                  <a:srgbClr val="002060"/>
                </a:solidFill>
              </a:rPr>
              <a:t>D</a:t>
            </a:r>
            <a:r>
              <a:rPr lang="en-US" sz="2000" b="1">
                <a:solidFill>
                  <a:schemeClr val="accent2"/>
                </a:solidFill>
              </a:rPr>
              <a:t>é</a:t>
            </a:r>
            <a:r>
              <a:rPr lang="en-US" sz="2000" b="1">
                <a:solidFill>
                  <a:srgbClr val="002060"/>
                </a:solidFill>
              </a:rPr>
              <a:t>ficit</a:t>
            </a:r>
            <a:endParaRPr lang="en-GB" sz="2000" b="1"/>
          </a:p>
        </p:txBody>
      </p:sp>
      <p:sp>
        <p:nvSpPr>
          <p:cNvPr id="15" name="Rectangle 14"/>
          <p:cNvSpPr/>
          <p:nvPr/>
        </p:nvSpPr>
        <p:spPr>
          <a:xfrm>
            <a:off x="6717495" y="2683837"/>
            <a:ext cx="1418978" cy="400110"/>
          </a:xfrm>
          <a:prstGeom prst="rect">
            <a:avLst/>
          </a:prstGeom>
        </p:spPr>
        <p:txBody>
          <a:bodyPr wrap="none">
            <a:spAutoFit/>
          </a:bodyPr>
          <a:lstStyle/>
          <a:p>
            <a:r>
              <a:rPr lang="en-US" sz="2000" b="1">
                <a:solidFill>
                  <a:srgbClr val="002060"/>
                </a:solidFill>
              </a:rPr>
              <a:t>El M</a:t>
            </a:r>
            <a:r>
              <a:rPr lang="en-US" sz="2000" b="1">
                <a:solidFill>
                  <a:srgbClr val="E46800"/>
                </a:solidFill>
              </a:rPr>
              <a:t>é</a:t>
            </a:r>
            <a:r>
              <a:rPr lang="en-US" sz="2000" b="1">
                <a:solidFill>
                  <a:srgbClr val="002060"/>
                </a:solidFill>
              </a:rPr>
              <a:t>todo</a:t>
            </a:r>
            <a:endParaRPr lang="en-GB" sz="2000"/>
          </a:p>
        </p:txBody>
      </p:sp>
      <p:sp>
        <p:nvSpPr>
          <p:cNvPr id="16" name="Rectangle 15"/>
          <p:cNvSpPr/>
          <p:nvPr/>
        </p:nvSpPr>
        <p:spPr>
          <a:xfrm>
            <a:off x="6717495" y="3310622"/>
            <a:ext cx="1943161" cy="400110"/>
          </a:xfrm>
          <a:prstGeom prst="rect">
            <a:avLst/>
          </a:prstGeom>
        </p:spPr>
        <p:txBody>
          <a:bodyPr wrap="none">
            <a:spAutoFit/>
          </a:bodyPr>
          <a:lstStyle/>
          <a:p>
            <a:r>
              <a:rPr lang="en-US" sz="2000" b="1">
                <a:solidFill>
                  <a:srgbClr val="002060"/>
                </a:solidFill>
              </a:rPr>
              <a:t>La Isla M</a:t>
            </a:r>
            <a:r>
              <a:rPr lang="en-US" sz="2000" b="1">
                <a:solidFill>
                  <a:srgbClr val="E46800"/>
                </a:solidFill>
              </a:rPr>
              <a:t>í</a:t>
            </a:r>
            <a:r>
              <a:rPr lang="en-US" sz="2000" b="1">
                <a:solidFill>
                  <a:srgbClr val="002060"/>
                </a:solidFill>
              </a:rPr>
              <a:t>nima</a:t>
            </a:r>
            <a:endParaRPr lang="en-GB" sz="2000"/>
          </a:p>
        </p:txBody>
      </p:sp>
      <p:sp>
        <p:nvSpPr>
          <p:cNvPr id="17" name="Rectangle 16"/>
          <p:cNvSpPr/>
          <p:nvPr/>
        </p:nvSpPr>
        <p:spPr>
          <a:xfrm>
            <a:off x="6709701" y="3901189"/>
            <a:ext cx="2130711" cy="400110"/>
          </a:xfrm>
          <a:prstGeom prst="rect">
            <a:avLst/>
          </a:prstGeom>
        </p:spPr>
        <p:txBody>
          <a:bodyPr wrap="none">
            <a:spAutoFit/>
          </a:bodyPr>
          <a:lstStyle/>
          <a:p>
            <a:r>
              <a:rPr lang="en-US" sz="2000" b="1">
                <a:solidFill>
                  <a:srgbClr val="002060"/>
                </a:solidFill>
              </a:rPr>
              <a:t>Transoc</a:t>
            </a:r>
            <a:r>
              <a:rPr lang="en-US" sz="2000" b="1">
                <a:solidFill>
                  <a:srgbClr val="E46800"/>
                </a:solidFill>
              </a:rPr>
              <a:t>é</a:t>
            </a:r>
            <a:r>
              <a:rPr lang="en-US" sz="2000" b="1">
                <a:solidFill>
                  <a:srgbClr val="002060"/>
                </a:solidFill>
              </a:rPr>
              <a:t>anicas</a:t>
            </a:r>
            <a:endParaRPr lang="en-GB" sz="2000"/>
          </a:p>
        </p:txBody>
      </p:sp>
      <p:sp>
        <p:nvSpPr>
          <p:cNvPr id="18" name="Rectangle 17"/>
          <p:cNvSpPr/>
          <p:nvPr/>
        </p:nvSpPr>
        <p:spPr>
          <a:xfrm>
            <a:off x="6709701" y="4527974"/>
            <a:ext cx="1279517" cy="400110"/>
          </a:xfrm>
          <a:prstGeom prst="rect">
            <a:avLst/>
          </a:prstGeom>
        </p:spPr>
        <p:txBody>
          <a:bodyPr wrap="none">
            <a:spAutoFit/>
          </a:bodyPr>
          <a:lstStyle/>
          <a:p>
            <a:r>
              <a:rPr lang="en-US" sz="2000" b="1">
                <a:solidFill>
                  <a:srgbClr val="002060"/>
                </a:solidFill>
              </a:rPr>
              <a:t>C</a:t>
            </a:r>
            <a:r>
              <a:rPr lang="en-US" sz="2000" b="1">
                <a:solidFill>
                  <a:srgbClr val="E46800"/>
                </a:solidFill>
              </a:rPr>
              <a:t>á</a:t>
            </a:r>
            <a:r>
              <a:rPr lang="en-US" sz="2000" b="1">
                <a:solidFill>
                  <a:srgbClr val="002060"/>
                </a:solidFill>
              </a:rPr>
              <a:t>ndida</a:t>
            </a:r>
            <a:endParaRPr lang="en-GB" sz="2000"/>
          </a:p>
        </p:txBody>
      </p:sp>
      <p:sp>
        <p:nvSpPr>
          <p:cNvPr id="19" name="Rectangle 18"/>
          <p:cNvSpPr/>
          <p:nvPr/>
        </p:nvSpPr>
        <p:spPr>
          <a:xfrm>
            <a:off x="6666388" y="5154759"/>
            <a:ext cx="3345788" cy="400110"/>
          </a:xfrm>
          <a:prstGeom prst="rect">
            <a:avLst/>
          </a:prstGeom>
        </p:spPr>
        <p:txBody>
          <a:bodyPr wrap="none">
            <a:spAutoFit/>
          </a:bodyPr>
          <a:lstStyle/>
          <a:p>
            <a:r>
              <a:rPr lang="en-US" sz="2000" b="1">
                <a:solidFill>
                  <a:srgbClr val="002060"/>
                </a:solidFill>
              </a:rPr>
              <a:t>El Esp</a:t>
            </a:r>
            <a:r>
              <a:rPr lang="en-US" sz="2000" b="1">
                <a:solidFill>
                  <a:srgbClr val="E46800"/>
                </a:solidFill>
              </a:rPr>
              <a:t>í</a:t>
            </a:r>
            <a:r>
              <a:rPr lang="en-US" sz="2000" b="1">
                <a:solidFill>
                  <a:srgbClr val="002060"/>
                </a:solidFill>
              </a:rPr>
              <a:t>ritu de la Colmena</a:t>
            </a:r>
            <a:endParaRPr lang="en-GB" sz="2000"/>
          </a:p>
        </p:txBody>
      </p:sp>
      <p:sp>
        <p:nvSpPr>
          <p:cNvPr id="21" name="Rectangle 20"/>
          <p:cNvSpPr/>
          <p:nvPr/>
        </p:nvSpPr>
        <p:spPr>
          <a:xfrm>
            <a:off x="3171002" y="2535670"/>
            <a:ext cx="1188146" cy="400110"/>
          </a:xfrm>
          <a:prstGeom prst="rect">
            <a:avLst/>
          </a:prstGeom>
        </p:spPr>
        <p:txBody>
          <a:bodyPr wrap="none">
            <a:spAutoFit/>
          </a:bodyPr>
          <a:lstStyle/>
          <a:p>
            <a:r>
              <a:rPr lang="en-US" sz="2000" b="1">
                <a:solidFill>
                  <a:srgbClr val="002060"/>
                </a:solidFill>
              </a:rPr>
              <a:t>pel</a:t>
            </a:r>
            <a:r>
              <a:rPr lang="en-US" sz="2000" b="1">
                <a:solidFill>
                  <a:schemeClr val="accent2"/>
                </a:solidFill>
              </a:rPr>
              <a:t>í</a:t>
            </a:r>
            <a:r>
              <a:rPr lang="en-US" sz="2000" b="1">
                <a:solidFill>
                  <a:srgbClr val="002060"/>
                </a:solidFill>
              </a:rPr>
              <a:t>cula</a:t>
            </a:r>
            <a:endParaRPr lang="en-GB" sz="2000" b="1"/>
          </a:p>
        </p:txBody>
      </p:sp>
      <p:sp>
        <p:nvSpPr>
          <p:cNvPr id="22" name="Rectangle 21"/>
          <p:cNvSpPr/>
          <p:nvPr/>
        </p:nvSpPr>
        <p:spPr>
          <a:xfrm>
            <a:off x="2789884" y="3758022"/>
            <a:ext cx="1705916" cy="400110"/>
          </a:xfrm>
          <a:prstGeom prst="rect">
            <a:avLst/>
          </a:prstGeom>
        </p:spPr>
        <p:txBody>
          <a:bodyPr wrap="none">
            <a:spAutoFit/>
          </a:bodyPr>
          <a:lstStyle/>
          <a:p>
            <a:r>
              <a:rPr lang="en-US" sz="2000" b="1">
                <a:solidFill>
                  <a:srgbClr val="002060"/>
                </a:solidFill>
              </a:rPr>
              <a:t>narcotr</a:t>
            </a:r>
            <a:r>
              <a:rPr lang="en-US" sz="2000" b="1">
                <a:solidFill>
                  <a:schemeClr val="accent2"/>
                </a:solidFill>
              </a:rPr>
              <a:t>á</a:t>
            </a:r>
            <a:r>
              <a:rPr lang="en-US" sz="2000" b="1">
                <a:solidFill>
                  <a:srgbClr val="002060"/>
                </a:solidFill>
              </a:rPr>
              <a:t>fico</a:t>
            </a:r>
            <a:endParaRPr lang="en-GB" sz="2000" b="1"/>
          </a:p>
        </p:txBody>
      </p:sp>
      <p:sp>
        <p:nvSpPr>
          <p:cNvPr id="23" name="Rectangle 22"/>
          <p:cNvSpPr/>
          <p:nvPr/>
        </p:nvSpPr>
        <p:spPr>
          <a:xfrm>
            <a:off x="829293" y="4667250"/>
            <a:ext cx="1303562" cy="400110"/>
          </a:xfrm>
          <a:prstGeom prst="rect">
            <a:avLst/>
          </a:prstGeom>
        </p:spPr>
        <p:txBody>
          <a:bodyPr wrap="none">
            <a:spAutoFit/>
          </a:bodyPr>
          <a:lstStyle/>
          <a:p>
            <a:r>
              <a:rPr lang="en-US" sz="2000" b="1">
                <a:solidFill>
                  <a:srgbClr val="002060"/>
                </a:solidFill>
              </a:rPr>
              <a:t>m</a:t>
            </a:r>
            <a:r>
              <a:rPr lang="en-US" sz="2000" b="1">
                <a:solidFill>
                  <a:schemeClr val="accent2"/>
                </a:solidFill>
              </a:rPr>
              <a:t>á</a:t>
            </a:r>
            <a:r>
              <a:rPr lang="en-US" sz="2000" b="1">
                <a:solidFill>
                  <a:srgbClr val="002060"/>
                </a:solidFill>
              </a:rPr>
              <a:t>quina</a:t>
            </a:r>
            <a:endParaRPr lang="en-GB" sz="2000" b="1"/>
          </a:p>
        </p:txBody>
      </p:sp>
      <p:sp>
        <p:nvSpPr>
          <p:cNvPr id="24" name="Rectangle 23"/>
          <p:cNvSpPr/>
          <p:nvPr/>
        </p:nvSpPr>
        <p:spPr>
          <a:xfrm>
            <a:off x="7989218" y="485572"/>
            <a:ext cx="4017446" cy="400110"/>
          </a:xfrm>
          <a:prstGeom prst="rect">
            <a:avLst/>
          </a:prstGeom>
        </p:spPr>
        <p:txBody>
          <a:bodyPr wrap="none">
            <a:spAutoFit/>
          </a:bodyPr>
          <a:lstStyle/>
          <a:p>
            <a:r>
              <a:rPr lang="en-US" sz="2000">
                <a:solidFill>
                  <a:srgbClr val="002060"/>
                </a:solidFill>
              </a:rPr>
              <a:t>*narcotráfico = drug trafficking</a:t>
            </a:r>
          </a:p>
        </p:txBody>
      </p:sp>
      <p:sp>
        <p:nvSpPr>
          <p:cNvPr id="25" name="Rectangle 24"/>
          <p:cNvSpPr/>
          <p:nvPr/>
        </p:nvSpPr>
        <p:spPr>
          <a:xfrm>
            <a:off x="7989218" y="810159"/>
            <a:ext cx="2832827" cy="400110"/>
          </a:xfrm>
          <a:prstGeom prst="rect">
            <a:avLst/>
          </a:prstGeom>
        </p:spPr>
        <p:txBody>
          <a:bodyPr wrap="none">
            <a:spAutoFit/>
          </a:bodyPr>
          <a:lstStyle/>
          <a:p>
            <a:r>
              <a:rPr lang="en-US" sz="2000">
                <a:solidFill>
                  <a:srgbClr val="002060"/>
                </a:solidFill>
              </a:rPr>
              <a:t>*máquina = machine</a:t>
            </a:r>
            <a:endParaRPr lang="en-US" sz="2000" dirty="0">
              <a:solidFill>
                <a:srgbClr val="002060"/>
              </a:solidFill>
            </a:endParaRPr>
          </a:p>
        </p:txBody>
      </p:sp>
    </p:spTree>
    <p:extLst>
      <p:ext uri="{BB962C8B-B14F-4D97-AF65-F5344CB8AC3E}">
        <p14:creationId xmlns:p14="http://schemas.microsoft.com/office/powerpoint/2010/main" val="285192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4" grpId="0"/>
      <p:bldP spid="15" grpId="0"/>
      <p:bldP spid="16" grpId="0"/>
      <p:bldP spid="17" grpId="0"/>
      <p:bldP spid="18" grpId="0"/>
      <p:bldP spid="19" grpId="0"/>
      <p:bldP spid="21"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67701"/>
            <a:ext cx="10515600" cy="914999"/>
          </a:xfrm>
        </p:spPr>
        <p:txBody>
          <a:bodyPr>
            <a:normAutofit fontScale="90000"/>
          </a:bodyPr>
          <a:lstStyle/>
          <a:p>
            <a:r>
              <a:rPr lang="en-GB" sz="3200"/>
              <a:t>Tu amigo/a te da tres opciones.</a:t>
            </a:r>
            <a:br>
              <a:rPr lang="en-GB" sz="3200"/>
            </a:br>
            <a:r>
              <a:rPr lang="en-GB" sz="3200"/>
              <a:t>¿Qué película quieres ver? ¿Por qué?</a:t>
            </a:r>
          </a:p>
        </p:txBody>
      </p:sp>
      <p:pic>
        <p:nvPicPr>
          <p:cNvPr id="1028" name="Picture 4" descr="https://images-na.ssl-images-amazon.com/images/I/81fUoQII-kL._AC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900" y="1469403"/>
            <a:ext cx="2346977" cy="3340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9300" y="4809503"/>
            <a:ext cx="2346977" cy="400110"/>
          </a:xfrm>
          <a:prstGeom prst="rect">
            <a:avLst/>
          </a:prstGeom>
          <a:noFill/>
        </p:spPr>
        <p:txBody>
          <a:bodyPr wrap="square" rtlCol="0">
            <a:spAutoFit/>
          </a:bodyPr>
          <a:lstStyle/>
          <a:p>
            <a:pPr algn="l"/>
            <a:r>
              <a:rPr lang="en-GB" sz="2000" i="1">
                <a:solidFill>
                  <a:schemeClr val="accent5">
                    <a:lumMod val="50000"/>
                  </a:schemeClr>
                </a:solidFill>
              </a:rPr>
              <a:t>(Blue eyelids)</a:t>
            </a:r>
            <a:endParaRPr lang="en-GB" sz="2000" i="1" dirty="0">
              <a:solidFill>
                <a:schemeClr val="accent5">
                  <a:lumMod val="50000"/>
                </a:schemeClr>
              </a:solidFill>
            </a:endParaRPr>
          </a:p>
        </p:txBody>
      </p:sp>
      <p:sp>
        <p:nvSpPr>
          <p:cNvPr id="5" name="Rectangle 4"/>
          <p:cNvSpPr/>
          <p:nvPr/>
        </p:nvSpPr>
        <p:spPr>
          <a:xfrm>
            <a:off x="393700" y="5251784"/>
            <a:ext cx="3987800" cy="646331"/>
          </a:xfrm>
          <a:prstGeom prst="rect">
            <a:avLst/>
          </a:prstGeom>
        </p:spPr>
        <p:txBody>
          <a:bodyPr wrap="square">
            <a:spAutoFit/>
          </a:bodyPr>
          <a:lstStyle/>
          <a:p>
            <a:r>
              <a:rPr lang="en-US">
                <a:solidFill>
                  <a:srgbClr val="002060"/>
                </a:solidFill>
              </a:rPr>
              <a:t>Una mujer gana un viaje de vacaciones para dos personas.</a:t>
            </a:r>
            <a:endParaRPr lang="en-US" dirty="0">
              <a:solidFill>
                <a:srgbClr val="002060"/>
              </a:solidFill>
            </a:endParaRPr>
          </a:p>
        </p:txBody>
      </p:sp>
      <p:pic>
        <p:nvPicPr>
          <p:cNvPr id="1030" name="Picture 6" descr="https://pics.filmaffinity.com/la_cienaga-411901291-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5666" y="1469404"/>
            <a:ext cx="2335286" cy="33401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54600" y="4851674"/>
            <a:ext cx="2346977" cy="400110"/>
          </a:xfrm>
          <a:prstGeom prst="rect">
            <a:avLst/>
          </a:prstGeom>
          <a:noFill/>
        </p:spPr>
        <p:txBody>
          <a:bodyPr wrap="square" rtlCol="0">
            <a:spAutoFit/>
          </a:bodyPr>
          <a:lstStyle/>
          <a:p>
            <a:pPr algn="l"/>
            <a:r>
              <a:rPr lang="en-GB" sz="2000" i="1">
                <a:solidFill>
                  <a:schemeClr val="accent5">
                    <a:lumMod val="50000"/>
                  </a:schemeClr>
                </a:solidFill>
              </a:rPr>
              <a:t>(The swamp)</a:t>
            </a:r>
            <a:endParaRPr lang="en-GB" sz="2000" i="1" dirty="0">
              <a:solidFill>
                <a:schemeClr val="accent5">
                  <a:lumMod val="50000"/>
                </a:schemeClr>
              </a:solidFill>
            </a:endParaRPr>
          </a:p>
        </p:txBody>
      </p:sp>
      <p:sp>
        <p:nvSpPr>
          <p:cNvPr id="6" name="Rectangle 5"/>
          <p:cNvSpPr/>
          <p:nvPr/>
        </p:nvSpPr>
        <p:spPr>
          <a:xfrm>
            <a:off x="4121150" y="5251784"/>
            <a:ext cx="4370062" cy="923330"/>
          </a:xfrm>
          <a:prstGeom prst="rect">
            <a:avLst/>
          </a:prstGeom>
        </p:spPr>
        <p:txBody>
          <a:bodyPr wrap="square">
            <a:spAutoFit/>
          </a:bodyPr>
          <a:lstStyle/>
          <a:p>
            <a:r>
              <a:rPr lang="en-US">
                <a:solidFill>
                  <a:srgbClr val="002060"/>
                </a:solidFill>
              </a:rPr>
              <a:t>Una película argentina de familias aburridas en las vacaciones de verano.</a:t>
            </a:r>
            <a:endParaRPr lang="en-US" dirty="0">
              <a:solidFill>
                <a:srgbClr val="002060"/>
              </a:solidFill>
            </a:endParaRPr>
          </a:p>
        </p:txBody>
      </p:sp>
      <p:pic>
        <p:nvPicPr>
          <p:cNvPr id="1032" name="Picture 8" descr="https://images-na.ssl-images-amazon.com/images/I/71FvZOEuGsL._AC_SL101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0137" y="1469403"/>
            <a:ext cx="2848713" cy="33401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594073" y="4851674"/>
            <a:ext cx="3547127" cy="400110"/>
          </a:xfrm>
          <a:prstGeom prst="rect">
            <a:avLst/>
          </a:prstGeom>
          <a:noFill/>
        </p:spPr>
        <p:txBody>
          <a:bodyPr wrap="square" rtlCol="0">
            <a:spAutoFit/>
          </a:bodyPr>
          <a:lstStyle/>
          <a:p>
            <a:pPr algn="l"/>
            <a:r>
              <a:rPr lang="en-GB" sz="2000" i="1">
                <a:solidFill>
                  <a:schemeClr val="accent5">
                    <a:lumMod val="50000"/>
                  </a:schemeClr>
                </a:solidFill>
              </a:rPr>
              <a:t>(The spirit of the beehive)</a:t>
            </a:r>
            <a:endParaRPr lang="en-GB" sz="2000" i="1" dirty="0">
              <a:solidFill>
                <a:schemeClr val="accent5">
                  <a:lumMod val="50000"/>
                </a:schemeClr>
              </a:solidFill>
            </a:endParaRPr>
          </a:p>
        </p:txBody>
      </p:sp>
      <p:sp>
        <p:nvSpPr>
          <p:cNvPr id="7" name="Rectangle 6"/>
          <p:cNvSpPr/>
          <p:nvPr/>
        </p:nvSpPr>
        <p:spPr>
          <a:xfrm>
            <a:off x="8230861" y="5275239"/>
            <a:ext cx="4213877" cy="923330"/>
          </a:xfrm>
          <a:prstGeom prst="rect">
            <a:avLst/>
          </a:prstGeom>
        </p:spPr>
        <p:txBody>
          <a:bodyPr wrap="square">
            <a:spAutoFit/>
          </a:bodyPr>
          <a:lstStyle/>
          <a:p>
            <a:r>
              <a:rPr lang="en-US">
                <a:solidFill>
                  <a:srgbClr val="002060"/>
                </a:solidFill>
              </a:rPr>
              <a:t>Una niña en un pueblo pequeño tiene miedo después de ver la película </a:t>
            </a:r>
            <a:r>
              <a:rPr lang="en-US" i="1">
                <a:solidFill>
                  <a:srgbClr val="002060"/>
                </a:solidFill>
              </a:rPr>
              <a:t>Frankenstein</a:t>
            </a:r>
            <a:r>
              <a:rPr lang="en-US">
                <a:solidFill>
                  <a:srgbClr val="002060"/>
                </a:solidFill>
              </a:rPr>
              <a:t>.</a:t>
            </a:r>
            <a:endParaRPr lang="en-US" dirty="0">
              <a:solidFill>
                <a:srgbClr val="002060"/>
              </a:solidFill>
            </a:endParaRPr>
          </a:p>
        </p:txBody>
      </p:sp>
    </p:spTree>
    <p:extLst>
      <p:ext uri="{BB962C8B-B14F-4D97-AF65-F5344CB8AC3E}">
        <p14:creationId xmlns:p14="http://schemas.microsoft.com/office/powerpoint/2010/main" val="2400720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7" name="TextBox 6">
            <a:extLst>
              <a:ext uri="{FF2B5EF4-FFF2-40B4-BE49-F238E27FC236}">
                <a16:creationId xmlns:a16="http://schemas.microsoft.com/office/drawing/2014/main" id="{A01B6026-6024-B640-AA14-813D9C613E27}"/>
              </a:ext>
            </a:extLst>
          </p:cNvPr>
          <p:cNvSpPr txBox="1"/>
          <p:nvPr/>
        </p:nvSpPr>
        <p:spPr>
          <a:xfrm>
            <a:off x="129200" y="1143600"/>
            <a:ext cx="11808800" cy="1015663"/>
          </a:xfrm>
          <a:prstGeom prst="rect">
            <a:avLst/>
          </a:prstGeom>
          <a:noFill/>
        </p:spPr>
        <p:txBody>
          <a:bodyPr wrap="square" rtlCol="0">
            <a:spAutoFit/>
          </a:bodyPr>
          <a:lstStyle/>
          <a:p>
            <a:r>
              <a:rPr lang="en-US" sz="2000">
                <a:solidFill>
                  <a:srgbClr val="002060"/>
                </a:solidFill>
              </a:rPr>
              <a:t>Escribe cuatro palabras:</a:t>
            </a:r>
          </a:p>
          <a:p>
            <a:pPr marL="342900" indent="-342900">
              <a:buFont typeface="Arial" panose="020B0604020202020204" pitchFamily="34" charset="0"/>
              <a:buChar char="•"/>
            </a:pPr>
            <a:r>
              <a:rPr lang="en-US" sz="2000">
                <a:solidFill>
                  <a:srgbClr val="002060"/>
                </a:solidFill>
              </a:rPr>
              <a:t>at </a:t>
            </a:r>
            <a:r>
              <a:rPr lang="en-US" sz="2000" dirty="0">
                <a:solidFill>
                  <a:srgbClr val="002060"/>
                </a:solidFill>
              </a:rPr>
              <a:t>least one word in column 1 with </a:t>
            </a:r>
            <a:r>
              <a:rPr lang="en-US" sz="2000" b="1" dirty="0">
                <a:solidFill>
                  <a:srgbClr val="002060"/>
                </a:solidFill>
              </a:rPr>
              <a:t>a meaning that is related </a:t>
            </a:r>
            <a:r>
              <a:rPr lang="en-US" sz="2000" dirty="0">
                <a:solidFill>
                  <a:srgbClr val="002060"/>
                </a:solidFill>
              </a:rPr>
              <a:t>to</a:t>
            </a:r>
            <a:r>
              <a:rPr lang="en-US" sz="2000" b="1" dirty="0">
                <a:solidFill>
                  <a:srgbClr val="002060"/>
                </a:solidFill>
              </a:rPr>
              <a:t> </a:t>
            </a:r>
            <a:r>
              <a:rPr lang="en-US" sz="2000" dirty="0">
                <a:solidFill>
                  <a:srgbClr val="002060"/>
                </a:solidFill>
              </a:rPr>
              <a:t>the word in bold on </a:t>
            </a:r>
            <a:r>
              <a:rPr lang="en-US" sz="2000">
                <a:solidFill>
                  <a:srgbClr val="002060"/>
                </a:solidFill>
              </a:rPr>
              <a:t>the left.</a:t>
            </a:r>
          </a:p>
          <a:p>
            <a:pPr marL="342900" indent="-342900">
              <a:buFont typeface="Arial" panose="020B0604020202020204" pitchFamily="34" charset="0"/>
              <a:buChar char="•"/>
            </a:pPr>
            <a:r>
              <a:rPr lang="en-US" sz="2000">
                <a:solidFill>
                  <a:srgbClr val="002060"/>
                </a:solidFill>
              </a:rPr>
              <a:t>at least </a:t>
            </a:r>
            <a:r>
              <a:rPr lang="en-US" sz="2000" dirty="0">
                <a:solidFill>
                  <a:srgbClr val="002060"/>
                </a:solidFill>
              </a:rPr>
              <a:t>one word in column 2 that </a:t>
            </a:r>
            <a:r>
              <a:rPr lang="en-US" sz="2000" b="1" dirty="0">
                <a:solidFill>
                  <a:srgbClr val="002060"/>
                </a:solidFill>
              </a:rPr>
              <a:t>could go after </a:t>
            </a:r>
            <a:r>
              <a:rPr lang="en-US" sz="2000" dirty="0">
                <a:solidFill>
                  <a:srgbClr val="002060"/>
                </a:solidFill>
              </a:rPr>
              <a:t>the word in bold in a sentence.</a:t>
            </a:r>
          </a:p>
        </p:txBody>
      </p:sp>
      <p:graphicFrame>
        <p:nvGraphicFramePr>
          <p:cNvPr id="8" name="Table 7"/>
          <p:cNvGraphicFramePr>
            <a:graphicFrameLocks noGrp="1"/>
          </p:cNvGraphicFramePr>
          <p:nvPr>
            <p:extLst>
              <p:ext uri="{D42A27DB-BD31-4B8C-83A1-F6EECF244321}">
                <p14:modId xmlns:p14="http://schemas.microsoft.com/office/powerpoint/2010/main" val="4193504655"/>
              </p:ext>
            </p:extLst>
          </p:nvPr>
        </p:nvGraphicFramePr>
        <p:xfrm>
          <a:off x="203200" y="2181295"/>
          <a:ext cx="11506200" cy="1981200"/>
        </p:xfrm>
        <a:graphic>
          <a:graphicData uri="http://schemas.openxmlformats.org/drawingml/2006/table">
            <a:tbl>
              <a:tblPr firstRow="1" bandRow="1">
                <a:tableStyleId>{5DA37D80-6434-44D0-A028-1B22A696006F}</a:tableStyleId>
              </a:tblPr>
              <a:tblGrid>
                <a:gridCol w="1498600">
                  <a:extLst>
                    <a:ext uri="{9D8B030D-6E8A-4147-A177-3AD203B41FA5}">
                      <a16:colId xmlns:a16="http://schemas.microsoft.com/office/drawing/2014/main" val="20000"/>
                    </a:ext>
                  </a:extLst>
                </a:gridCol>
                <a:gridCol w="5168900">
                  <a:extLst>
                    <a:ext uri="{9D8B030D-6E8A-4147-A177-3AD203B41FA5}">
                      <a16:colId xmlns:a16="http://schemas.microsoft.com/office/drawing/2014/main" val="20001"/>
                    </a:ext>
                  </a:extLst>
                </a:gridCol>
                <a:gridCol w="4838700">
                  <a:extLst>
                    <a:ext uri="{9D8B030D-6E8A-4147-A177-3AD203B41FA5}">
                      <a16:colId xmlns:a16="http://schemas.microsoft.com/office/drawing/2014/main" val="20002"/>
                    </a:ext>
                  </a:extLst>
                </a:gridCol>
              </a:tblGrid>
              <a:tr h="370840">
                <a:tc>
                  <a:txBody>
                    <a:bodyPr/>
                    <a:lstStyle/>
                    <a:p>
                      <a:pPr algn="ctr"/>
                      <a:endParaRPr lang="en-US" sz="2000" dirty="0">
                        <a:solidFill>
                          <a:srgbClr val="002060"/>
                        </a:solidFill>
                      </a:endParaRPr>
                    </a:p>
                  </a:txBody>
                  <a:tcPr/>
                </a:tc>
                <a:tc>
                  <a:txBody>
                    <a:bodyPr/>
                    <a:lstStyle/>
                    <a:p>
                      <a:pPr algn="ctr"/>
                      <a:r>
                        <a:rPr lang="en-US" sz="2000">
                          <a:solidFill>
                            <a:srgbClr val="002060"/>
                          </a:solidFill>
                        </a:rPr>
                        <a:t>Column 1 (closely related</a:t>
                      </a:r>
                      <a:r>
                        <a:rPr lang="en-US" sz="2000" baseline="0">
                          <a:solidFill>
                            <a:srgbClr val="002060"/>
                          </a:solidFill>
                        </a:rPr>
                        <a:t> meaning)</a:t>
                      </a:r>
                      <a:endParaRPr lang="en-US" sz="2000" dirty="0">
                        <a:solidFill>
                          <a:srgbClr val="002060"/>
                        </a:solidFill>
                      </a:endParaRPr>
                    </a:p>
                  </a:txBody>
                  <a:tcPr/>
                </a:tc>
                <a:tc>
                  <a:txBody>
                    <a:bodyPr/>
                    <a:lstStyle/>
                    <a:p>
                      <a:pPr algn="ctr"/>
                      <a:r>
                        <a:rPr lang="en-US" sz="2000">
                          <a:solidFill>
                            <a:srgbClr val="002060"/>
                          </a:solidFill>
                        </a:rPr>
                        <a:t>Column 2 (could go after)</a:t>
                      </a:r>
                      <a:endParaRPr lang="en-US" sz="2000" dirty="0">
                        <a:solidFill>
                          <a:srgbClr val="002060"/>
                        </a:solidFill>
                      </a:endParaRPr>
                    </a:p>
                  </a:txBody>
                  <a:tcPr/>
                </a:tc>
                <a:extLst>
                  <a:ext uri="{0D108BD9-81ED-4DB2-BD59-A6C34878D82A}">
                    <a16:rowId xmlns:a16="http://schemas.microsoft.com/office/drawing/2014/main" val="10000"/>
                  </a:ext>
                </a:extLst>
              </a:tr>
              <a:tr h="370840">
                <a:tc rowSpan="4">
                  <a:txBody>
                    <a:bodyPr/>
                    <a:lstStyle/>
                    <a:p>
                      <a:pPr algn="l"/>
                      <a:r>
                        <a:rPr lang="en-US" sz="2000" b="1" dirty="0">
                          <a:solidFill>
                            <a:srgbClr val="002060"/>
                          </a:solidFill>
                        </a:rPr>
                        <a:t>1. </a:t>
                      </a:r>
                      <a:r>
                        <a:rPr lang="en-US" sz="2000" b="1" dirty="0" err="1">
                          <a:solidFill>
                            <a:srgbClr val="002060"/>
                          </a:solidFill>
                        </a:rPr>
                        <a:t>hice</a:t>
                      </a:r>
                      <a:endParaRPr lang="en-US" sz="2000" b="1" dirty="0">
                        <a:solidFill>
                          <a:srgbClr val="002060"/>
                        </a:solidFill>
                      </a:endParaRPr>
                    </a:p>
                  </a:txBody>
                  <a:tcPr anchor="ctr">
                    <a:noFill/>
                  </a:tcPr>
                </a:tc>
                <a:tc>
                  <a:txBody>
                    <a:bodyPr/>
                    <a:lstStyle/>
                    <a:p>
                      <a:r>
                        <a:rPr lang="en-US" sz="2000">
                          <a:solidFill>
                            <a:srgbClr val="002060"/>
                          </a:solidFill>
                        </a:rPr>
                        <a:t>dejé</a:t>
                      </a:r>
                      <a:endParaRPr lang="en-US" sz="2000" dirty="0">
                        <a:solidFill>
                          <a:srgbClr val="002060"/>
                        </a:solidFill>
                      </a:endParaRPr>
                    </a:p>
                  </a:txBody>
                  <a:tcPr/>
                </a:tc>
                <a:tc>
                  <a:txBody>
                    <a:bodyPr/>
                    <a:lstStyle/>
                    <a:p>
                      <a:r>
                        <a:rPr lang="en-US" sz="2000">
                          <a:solidFill>
                            <a:srgbClr val="002060"/>
                          </a:solidFill>
                        </a:rPr>
                        <a:t>fuego</a:t>
                      </a:r>
                      <a:endParaRPr lang="en-US" sz="2000" dirty="0">
                        <a:solidFill>
                          <a:srgbClr val="002060"/>
                        </a:solidFill>
                      </a:endParaRPr>
                    </a:p>
                  </a:txBody>
                  <a:tcPr/>
                </a:tc>
                <a:extLst>
                  <a:ext uri="{0D108BD9-81ED-4DB2-BD59-A6C34878D82A}">
                    <a16:rowId xmlns:a16="http://schemas.microsoft.com/office/drawing/2014/main" val="10001"/>
                  </a:ext>
                </a:extLst>
              </a:tr>
              <a:tr h="370840">
                <a:tc vMerge="1">
                  <a:txBody>
                    <a:bodyPr/>
                    <a:lstStyle/>
                    <a:p>
                      <a:endParaRPr lang="en-US" sz="2000" dirty="0">
                        <a:solidFill>
                          <a:srgbClr val="002060"/>
                        </a:solidFill>
                      </a:endParaRPr>
                    </a:p>
                  </a:txBody>
                  <a:tcPr/>
                </a:tc>
                <a:tc>
                  <a:txBody>
                    <a:bodyPr/>
                    <a:lstStyle/>
                    <a:p>
                      <a:r>
                        <a:rPr lang="en-US" sz="2000">
                          <a:solidFill>
                            <a:srgbClr val="002060"/>
                          </a:solidFill>
                        </a:rPr>
                        <a:t>creé</a:t>
                      </a:r>
                      <a:endParaRPr lang="en-US" sz="2000" dirty="0">
                        <a:solidFill>
                          <a:srgbClr val="002060"/>
                        </a:solidFill>
                      </a:endParaRPr>
                    </a:p>
                  </a:txBody>
                  <a:tcPr/>
                </a:tc>
                <a:tc>
                  <a:txBody>
                    <a:bodyPr/>
                    <a:lstStyle/>
                    <a:p>
                      <a:r>
                        <a:rPr lang="en-US" sz="2000">
                          <a:solidFill>
                            <a:srgbClr val="002060"/>
                          </a:solidFill>
                        </a:rPr>
                        <a:t>fila</a:t>
                      </a:r>
                      <a:endParaRPr lang="en-US" sz="2000" dirty="0">
                        <a:solidFill>
                          <a:srgbClr val="002060"/>
                        </a:solidFill>
                      </a:endParaRPr>
                    </a:p>
                  </a:txBody>
                  <a:tcPr/>
                </a:tc>
                <a:extLst>
                  <a:ext uri="{0D108BD9-81ED-4DB2-BD59-A6C34878D82A}">
                    <a16:rowId xmlns:a16="http://schemas.microsoft.com/office/drawing/2014/main" val="10002"/>
                  </a:ext>
                </a:extLst>
              </a:tr>
              <a:tr h="370840">
                <a:tc vMerge="1">
                  <a:txBody>
                    <a:bodyPr/>
                    <a:lstStyle/>
                    <a:p>
                      <a:endParaRPr lang="en-US" sz="2000">
                        <a:solidFill>
                          <a:srgbClr val="002060"/>
                        </a:solidFill>
                      </a:endParaRPr>
                    </a:p>
                  </a:txBody>
                  <a:tcPr>
                    <a:noFill/>
                  </a:tcPr>
                </a:tc>
                <a:tc>
                  <a:txBody>
                    <a:bodyPr/>
                    <a:lstStyle/>
                    <a:p>
                      <a:r>
                        <a:rPr lang="en-US" sz="2000">
                          <a:solidFill>
                            <a:srgbClr val="002060"/>
                          </a:solidFill>
                        </a:rPr>
                        <a:t>evité</a:t>
                      </a:r>
                      <a:endParaRPr lang="en-US" sz="2000" dirty="0">
                        <a:solidFill>
                          <a:srgbClr val="002060"/>
                        </a:solidFill>
                      </a:endParaRPr>
                    </a:p>
                  </a:txBody>
                  <a:tcPr/>
                </a:tc>
                <a:tc>
                  <a:txBody>
                    <a:bodyPr/>
                    <a:lstStyle/>
                    <a:p>
                      <a:r>
                        <a:rPr lang="en-US" sz="2000">
                          <a:solidFill>
                            <a:srgbClr val="002060"/>
                          </a:solidFill>
                        </a:rPr>
                        <a:t>mayo</a:t>
                      </a:r>
                      <a:endParaRPr lang="en-US" sz="2000" dirty="0">
                        <a:solidFill>
                          <a:srgbClr val="002060"/>
                        </a:solidFill>
                      </a:endParaRPr>
                    </a:p>
                  </a:txBody>
                  <a:tcPr/>
                </a:tc>
                <a:extLst>
                  <a:ext uri="{0D108BD9-81ED-4DB2-BD59-A6C34878D82A}">
                    <a16:rowId xmlns:a16="http://schemas.microsoft.com/office/drawing/2014/main" val="10003"/>
                  </a:ext>
                </a:extLst>
              </a:tr>
              <a:tr h="370840">
                <a:tc vMerge="1">
                  <a:txBody>
                    <a:bodyPr/>
                    <a:lstStyle/>
                    <a:p>
                      <a:endParaRPr lang="en-US" sz="2000" dirty="0">
                        <a:solidFill>
                          <a:srgbClr val="002060"/>
                        </a:solidFill>
                      </a:endParaRPr>
                    </a:p>
                  </a:txBody>
                  <a:tcPr/>
                </a:tc>
                <a:tc>
                  <a:txBody>
                    <a:bodyPr/>
                    <a:lstStyle/>
                    <a:p>
                      <a:r>
                        <a:rPr lang="en-US" sz="2000">
                          <a:solidFill>
                            <a:srgbClr val="002060"/>
                          </a:solidFill>
                        </a:rPr>
                        <a:t>disfruté</a:t>
                      </a:r>
                      <a:endParaRPr lang="en-US" sz="2000" dirty="0">
                        <a:solidFill>
                          <a:srgbClr val="002060"/>
                        </a:solidFill>
                      </a:endParaRPr>
                    </a:p>
                  </a:txBody>
                  <a:tcPr/>
                </a:tc>
                <a:tc>
                  <a:txBody>
                    <a:bodyPr/>
                    <a:lstStyle/>
                    <a:p>
                      <a:r>
                        <a:rPr lang="en-US" sz="2000" dirty="0" err="1">
                          <a:solidFill>
                            <a:srgbClr val="002060"/>
                          </a:solidFill>
                        </a:rPr>
                        <a:t>daño</a:t>
                      </a:r>
                      <a:endParaRPr lang="en-US" sz="2000" dirty="0">
                        <a:solidFill>
                          <a:srgbClr val="002060"/>
                        </a:solidFill>
                      </a:endParaRPr>
                    </a:p>
                  </a:txBody>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992210793"/>
              </p:ext>
            </p:extLst>
          </p:nvPr>
        </p:nvGraphicFramePr>
        <p:xfrm>
          <a:off x="203200" y="4225925"/>
          <a:ext cx="11506200" cy="1981200"/>
        </p:xfrm>
        <a:graphic>
          <a:graphicData uri="http://schemas.openxmlformats.org/drawingml/2006/table">
            <a:tbl>
              <a:tblPr firstRow="1" bandRow="1">
                <a:tableStyleId>{5DA37D80-6434-44D0-A028-1B22A696006F}</a:tableStyleId>
              </a:tblPr>
              <a:tblGrid>
                <a:gridCol w="1498600">
                  <a:extLst>
                    <a:ext uri="{9D8B030D-6E8A-4147-A177-3AD203B41FA5}">
                      <a16:colId xmlns:a16="http://schemas.microsoft.com/office/drawing/2014/main" val="20000"/>
                    </a:ext>
                  </a:extLst>
                </a:gridCol>
                <a:gridCol w="5168900">
                  <a:extLst>
                    <a:ext uri="{9D8B030D-6E8A-4147-A177-3AD203B41FA5}">
                      <a16:colId xmlns:a16="http://schemas.microsoft.com/office/drawing/2014/main" val="20001"/>
                    </a:ext>
                  </a:extLst>
                </a:gridCol>
                <a:gridCol w="4838700">
                  <a:extLst>
                    <a:ext uri="{9D8B030D-6E8A-4147-A177-3AD203B41FA5}">
                      <a16:colId xmlns:a16="http://schemas.microsoft.com/office/drawing/2014/main" val="20002"/>
                    </a:ext>
                  </a:extLst>
                </a:gridCol>
              </a:tblGrid>
              <a:tr h="370840">
                <a:tc>
                  <a:txBody>
                    <a:bodyPr/>
                    <a:lstStyle/>
                    <a:p>
                      <a:endParaRPr lang="en-US" sz="20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rPr>
                        <a:t>Column 1 (closely related</a:t>
                      </a:r>
                      <a:r>
                        <a:rPr lang="en-US" sz="2000" baseline="0">
                          <a:solidFill>
                            <a:srgbClr val="002060"/>
                          </a:solidFill>
                        </a:rPr>
                        <a:t> meaning)</a:t>
                      </a:r>
                      <a:endParaRPr lang="en-US" sz="2000">
                        <a:solidFill>
                          <a:srgbClr val="002060"/>
                        </a:solidFill>
                      </a:endParaRPr>
                    </a:p>
                  </a:txBody>
                  <a:tcPr/>
                </a:tc>
                <a:tc>
                  <a:txBody>
                    <a:bodyPr/>
                    <a:lstStyle/>
                    <a:p>
                      <a:pPr algn="ctr"/>
                      <a:r>
                        <a:rPr lang="en-US" sz="2000">
                          <a:solidFill>
                            <a:srgbClr val="002060"/>
                          </a:solidFill>
                        </a:rPr>
                        <a:t>Column 2 (could go after)</a:t>
                      </a:r>
                      <a:endParaRPr lang="en-US" sz="2000" dirty="0">
                        <a:solidFill>
                          <a:srgbClr val="002060"/>
                        </a:solidFill>
                      </a:endParaRPr>
                    </a:p>
                  </a:txBody>
                  <a:tcPr/>
                </a:tc>
                <a:extLst>
                  <a:ext uri="{0D108BD9-81ED-4DB2-BD59-A6C34878D82A}">
                    <a16:rowId xmlns:a16="http://schemas.microsoft.com/office/drawing/2014/main" val="10000"/>
                  </a:ext>
                </a:extLst>
              </a:tr>
              <a:tr h="370840">
                <a:tc rowSpan="4">
                  <a:txBody>
                    <a:bodyPr/>
                    <a:lstStyle/>
                    <a:p>
                      <a:pPr algn="ctr"/>
                      <a:r>
                        <a:rPr lang="en-US" sz="2000" b="1" dirty="0">
                          <a:solidFill>
                            <a:srgbClr val="002060"/>
                          </a:solidFill>
                        </a:rPr>
                        <a:t>2. </a:t>
                      </a:r>
                      <a:r>
                        <a:rPr lang="en-US" sz="2000" b="1" dirty="0" err="1">
                          <a:solidFill>
                            <a:srgbClr val="002060"/>
                          </a:solidFill>
                        </a:rPr>
                        <a:t>músico</a:t>
                      </a:r>
                      <a:endParaRPr lang="en-US" sz="2000" b="1" dirty="0">
                        <a:solidFill>
                          <a:srgbClr val="002060"/>
                        </a:solidFill>
                      </a:endParaRPr>
                    </a:p>
                  </a:txBody>
                  <a:tcPr anchor="ctr">
                    <a:noFill/>
                  </a:tcPr>
                </a:tc>
                <a:tc>
                  <a:txBody>
                    <a:bodyPr/>
                    <a:lstStyle/>
                    <a:p>
                      <a:r>
                        <a:rPr lang="en-US" sz="2000" dirty="0" err="1">
                          <a:solidFill>
                            <a:srgbClr val="002060"/>
                          </a:solidFill>
                        </a:rPr>
                        <a:t>canción</a:t>
                      </a:r>
                      <a:endParaRPr lang="en-US" sz="2000" dirty="0">
                        <a:solidFill>
                          <a:srgbClr val="002060"/>
                        </a:solidFill>
                      </a:endParaRPr>
                    </a:p>
                  </a:txBody>
                  <a:tcPr/>
                </a:tc>
                <a:tc>
                  <a:txBody>
                    <a:bodyPr/>
                    <a:lstStyle/>
                    <a:p>
                      <a:r>
                        <a:rPr lang="en-US" sz="2000">
                          <a:solidFill>
                            <a:srgbClr val="002060"/>
                          </a:solidFill>
                        </a:rPr>
                        <a:t>campo</a:t>
                      </a:r>
                      <a:endParaRPr lang="en-US" sz="2000" dirty="0">
                        <a:solidFill>
                          <a:srgbClr val="002060"/>
                        </a:solidFill>
                      </a:endParaRPr>
                    </a:p>
                  </a:txBody>
                  <a:tcPr/>
                </a:tc>
                <a:extLst>
                  <a:ext uri="{0D108BD9-81ED-4DB2-BD59-A6C34878D82A}">
                    <a16:rowId xmlns:a16="http://schemas.microsoft.com/office/drawing/2014/main" val="10001"/>
                  </a:ext>
                </a:extLst>
              </a:tr>
              <a:tr h="370840">
                <a:tc vMerge="1">
                  <a:txBody>
                    <a:bodyPr/>
                    <a:lstStyle/>
                    <a:p>
                      <a:endParaRPr lang="en-US" sz="2000" dirty="0">
                        <a:solidFill>
                          <a:srgbClr val="002060"/>
                        </a:solidFill>
                      </a:endParaRPr>
                    </a:p>
                  </a:txBody>
                  <a:tcPr/>
                </a:tc>
                <a:tc>
                  <a:txBody>
                    <a:bodyPr/>
                    <a:lstStyle/>
                    <a:p>
                      <a:r>
                        <a:rPr lang="en-US" sz="2000">
                          <a:solidFill>
                            <a:srgbClr val="002060"/>
                          </a:solidFill>
                        </a:rPr>
                        <a:t>trabajo</a:t>
                      </a:r>
                      <a:endParaRPr lang="en-US" sz="2000" dirty="0">
                        <a:solidFill>
                          <a:srgbClr val="002060"/>
                        </a:solidFill>
                      </a:endParaRPr>
                    </a:p>
                  </a:txBody>
                  <a:tcPr/>
                </a:tc>
                <a:tc>
                  <a:txBody>
                    <a:bodyPr/>
                    <a:lstStyle/>
                    <a:p>
                      <a:r>
                        <a:rPr lang="en-US" sz="2000" dirty="0" err="1">
                          <a:solidFill>
                            <a:srgbClr val="002060"/>
                          </a:solidFill>
                        </a:rPr>
                        <a:t>conocido</a:t>
                      </a:r>
                      <a:endParaRPr lang="en-US" sz="2000" dirty="0">
                        <a:solidFill>
                          <a:srgbClr val="002060"/>
                        </a:solidFill>
                      </a:endParaRPr>
                    </a:p>
                  </a:txBody>
                  <a:tcPr/>
                </a:tc>
                <a:extLst>
                  <a:ext uri="{0D108BD9-81ED-4DB2-BD59-A6C34878D82A}">
                    <a16:rowId xmlns:a16="http://schemas.microsoft.com/office/drawing/2014/main" val="10002"/>
                  </a:ext>
                </a:extLst>
              </a:tr>
              <a:tr h="370840">
                <a:tc vMerge="1">
                  <a:txBody>
                    <a:bodyPr/>
                    <a:lstStyle/>
                    <a:p>
                      <a:endParaRPr lang="en-US" sz="2000">
                        <a:solidFill>
                          <a:srgbClr val="002060"/>
                        </a:solidFill>
                      </a:endParaRPr>
                    </a:p>
                  </a:txBody>
                  <a:tcPr>
                    <a:noFill/>
                  </a:tcPr>
                </a:tc>
                <a:tc>
                  <a:txBody>
                    <a:bodyPr/>
                    <a:lstStyle/>
                    <a:p>
                      <a:r>
                        <a:rPr lang="en-US" sz="2000">
                          <a:solidFill>
                            <a:srgbClr val="002060"/>
                          </a:solidFill>
                        </a:rPr>
                        <a:t>nuestro</a:t>
                      </a:r>
                      <a:endParaRPr lang="en-US" sz="2000" dirty="0">
                        <a:solidFill>
                          <a:srgbClr val="002060"/>
                        </a:solidFill>
                      </a:endParaRPr>
                    </a:p>
                  </a:txBody>
                  <a:tcPr/>
                </a:tc>
                <a:tc>
                  <a:txBody>
                    <a:bodyPr/>
                    <a:lstStyle/>
                    <a:p>
                      <a:r>
                        <a:rPr lang="en-US" sz="2000">
                          <a:solidFill>
                            <a:srgbClr val="002060"/>
                          </a:solidFill>
                        </a:rPr>
                        <a:t>tío</a:t>
                      </a:r>
                      <a:endParaRPr lang="en-US" sz="2000" dirty="0">
                        <a:solidFill>
                          <a:srgbClr val="002060"/>
                        </a:solidFill>
                      </a:endParaRPr>
                    </a:p>
                  </a:txBody>
                  <a:tcPr/>
                </a:tc>
                <a:extLst>
                  <a:ext uri="{0D108BD9-81ED-4DB2-BD59-A6C34878D82A}">
                    <a16:rowId xmlns:a16="http://schemas.microsoft.com/office/drawing/2014/main" val="10003"/>
                  </a:ext>
                </a:extLst>
              </a:tr>
              <a:tr h="370840">
                <a:tc vMerge="1">
                  <a:txBody>
                    <a:bodyPr/>
                    <a:lstStyle/>
                    <a:p>
                      <a:endParaRPr lang="en-US" sz="2000" dirty="0">
                        <a:solidFill>
                          <a:srgbClr val="002060"/>
                        </a:solidFill>
                      </a:endParaRPr>
                    </a:p>
                  </a:txBody>
                  <a:tcPr/>
                </a:tc>
                <a:tc>
                  <a:txBody>
                    <a:bodyPr/>
                    <a:lstStyle/>
                    <a:p>
                      <a:r>
                        <a:rPr lang="en-US" sz="2000">
                          <a:solidFill>
                            <a:srgbClr val="002060"/>
                          </a:solidFill>
                        </a:rPr>
                        <a:t>tan</a:t>
                      </a:r>
                      <a:endParaRPr lang="en-US" sz="2000" dirty="0">
                        <a:solidFill>
                          <a:srgbClr val="002060"/>
                        </a:solidFill>
                      </a:endParaRPr>
                    </a:p>
                  </a:txBody>
                  <a:tcPr/>
                </a:tc>
                <a:tc>
                  <a:txBody>
                    <a:bodyPr/>
                    <a:lstStyle/>
                    <a:p>
                      <a:r>
                        <a:rPr lang="en-US" sz="2000" dirty="0" err="1">
                          <a:solidFill>
                            <a:srgbClr val="002060"/>
                          </a:solidFill>
                        </a:rPr>
                        <a:t>viejo</a:t>
                      </a:r>
                      <a:endParaRPr lang="en-US" sz="2000" dirty="0">
                        <a:solidFill>
                          <a:srgbClr val="002060"/>
                        </a:solidFill>
                      </a:endParaRPr>
                    </a:p>
                  </a:txBody>
                  <a:tcPr/>
                </a:tc>
                <a:extLst>
                  <a:ext uri="{0D108BD9-81ED-4DB2-BD59-A6C34878D82A}">
                    <a16:rowId xmlns:a16="http://schemas.microsoft.com/office/drawing/2014/main" val="10004"/>
                  </a:ext>
                </a:extLst>
              </a:tr>
            </a:tbl>
          </a:graphicData>
        </a:graphic>
      </p:graphicFrame>
      <p:sp>
        <p:nvSpPr>
          <p:cNvPr id="10" name="TextBox 9"/>
          <p:cNvSpPr txBox="1"/>
          <p:nvPr/>
        </p:nvSpPr>
        <p:spPr>
          <a:xfrm>
            <a:off x="8331200" y="2561378"/>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1" name="TextBox 10"/>
          <p:cNvSpPr txBox="1"/>
          <p:nvPr/>
        </p:nvSpPr>
        <p:spPr>
          <a:xfrm>
            <a:off x="8331200" y="2960229"/>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2" name="TextBox 11"/>
          <p:cNvSpPr txBox="1"/>
          <p:nvPr/>
        </p:nvSpPr>
        <p:spPr>
          <a:xfrm>
            <a:off x="8331200" y="3700830"/>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3" name="TextBox 12"/>
          <p:cNvSpPr txBox="1"/>
          <p:nvPr/>
        </p:nvSpPr>
        <p:spPr>
          <a:xfrm>
            <a:off x="8496300" y="5003800"/>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4" name="TextBox 13"/>
          <p:cNvSpPr txBox="1"/>
          <p:nvPr/>
        </p:nvSpPr>
        <p:spPr>
          <a:xfrm>
            <a:off x="8483600" y="5778500"/>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5" name="TextBox 14"/>
          <p:cNvSpPr txBox="1"/>
          <p:nvPr/>
        </p:nvSpPr>
        <p:spPr>
          <a:xfrm>
            <a:off x="4076700" y="2936875"/>
            <a:ext cx="431800" cy="461665"/>
          </a:xfrm>
          <a:prstGeom prst="rect">
            <a:avLst/>
          </a:prstGeom>
          <a:noFill/>
        </p:spPr>
        <p:txBody>
          <a:bodyPr wrap="square" rtlCol="0">
            <a:spAutoFit/>
          </a:bodyPr>
          <a:lstStyle/>
          <a:p>
            <a:pPr algn="l"/>
            <a:r>
              <a:rPr lang="en-US" sz="2400" b="1">
                <a:solidFill>
                  <a:srgbClr val="FF6600"/>
                </a:solidFill>
              </a:rPr>
              <a:t>☺</a:t>
            </a:r>
            <a:endParaRPr lang="en-US" sz="2400" b="1" dirty="0">
              <a:solidFill>
                <a:srgbClr val="FF6600"/>
              </a:solidFill>
            </a:endParaRPr>
          </a:p>
        </p:txBody>
      </p:sp>
      <p:sp>
        <p:nvSpPr>
          <p:cNvPr id="16" name="TextBox 15"/>
          <p:cNvSpPr txBox="1"/>
          <p:nvPr/>
        </p:nvSpPr>
        <p:spPr>
          <a:xfrm>
            <a:off x="4076700" y="4572000"/>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7" name="TextBox 16"/>
          <p:cNvSpPr txBox="1"/>
          <p:nvPr/>
        </p:nvSpPr>
        <p:spPr>
          <a:xfrm>
            <a:off x="4076700" y="4989215"/>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6" name="TextBox 5"/>
          <p:cNvSpPr txBox="1"/>
          <p:nvPr/>
        </p:nvSpPr>
        <p:spPr>
          <a:xfrm>
            <a:off x="11143871" y="806744"/>
            <a:ext cx="841043" cy="400110"/>
          </a:xfrm>
          <a:prstGeom prst="rect">
            <a:avLst/>
          </a:prstGeom>
          <a:noFill/>
        </p:spPr>
        <p:txBody>
          <a:bodyPr wrap="square" rtlCol="0">
            <a:spAutoFit/>
          </a:bodyPr>
          <a:lstStyle/>
          <a:p>
            <a:pPr algn="l"/>
            <a:r>
              <a:rPr lang="en-GB" sz="2000" b="1">
                <a:solidFill>
                  <a:schemeClr val="accent5">
                    <a:lumMod val="50000"/>
                  </a:schemeClr>
                </a:solidFill>
              </a:rPr>
              <a:t>[1/2]</a:t>
            </a:r>
            <a:endParaRPr lang="en-GB" sz="2000" b="1" dirty="0">
              <a:solidFill>
                <a:schemeClr val="accent5">
                  <a:lumMod val="50000"/>
                </a:schemeClr>
              </a:solidFill>
            </a:endParaRPr>
          </a:p>
        </p:txBody>
      </p:sp>
    </p:spTree>
    <p:extLst>
      <p:ext uri="{BB962C8B-B14F-4D97-AF65-F5344CB8AC3E}">
        <p14:creationId xmlns:p14="http://schemas.microsoft.com/office/powerpoint/2010/main" val="281069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aphicFrame>
        <p:nvGraphicFramePr>
          <p:cNvPr id="8" name="Table 7"/>
          <p:cNvGraphicFramePr>
            <a:graphicFrameLocks noGrp="1"/>
          </p:cNvGraphicFramePr>
          <p:nvPr>
            <p:extLst>
              <p:ext uri="{D42A27DB-BD31-4B8C-83A1-F6EECF244321}">
                <p14:modId xmlns:p14="http://schemas.microsoft.com/office/powerpoint/2010/main" val="301169058"/>
              </p:ext>
            </p:extLst>
          </p:nvPr>
        </p:nvGraphicFramePr>
        <p:xfrm>
          <a:off x="203200" y="1622426"/>
          <a:ext cx="11506200" cy="1981200"/>
        </p:xfrm>
        <a:graphic>
          <a:graphicData uri="http://schemas.openxmlformats.org/drawingml/2006/table">
            <a:tbl>
              <a:tblPr firstRow="1" bandRow="1">
                <a:tableStyleId>{5DA37D80-6434-44D0-A028-1B22A696006F}</a:tableStyleId>
              </a:tblPr>
              <a:tblGrid>
                <a:gridCol w="1828800">
                  <a:extLst>
                    <a:ext uri="{9D8B030D-6E8A-4147-A177-3AD203B41FA5}">
                      <a16:colId xmlns:a16="http://schemas.microsoft.com/office/drawing/2014/main" val="20000"/>
                    </a:ext>
                  </a:extLst>
                </a:gridCol>
                <a:gridCol w="4838700">
                  <a:extLst>
                    <a:ext uri="{9D8B030D-6E8A-4147-A177-3AD203B41FA5}">
                      <a16:colId xmlns:a16="http://schemas.microsoft.com/office/drawing/2014/main" val="20001"/>
                    </a:ext>
                  </a:extLst>
                </a:gridCol>
                <a:gridCol w="4838700">
                  <a:extLst>
                    <a:ext uri="{9D8B030D-6E8A-4147-A177-3AD203B41FA5}">
                      <a16:colId xmlns:a16="http://schemas.microsoft.com/office/drawing/2014/main" val="20002"/>
                    </a:ext>
                  </a:extLst>
                </a:gridCol>
              </a:tblGrid>
              <a:tr h="370840">
                <a:tc>
                  <a:txBody>
                    <a:bodyPr/>
                    <a:lstStyle/>
                    <a:p>
                      <a:endParaRPr lang="en-US" sz="2000" dirty="0">
                        <a:solidFill>
                          <a:srgbClr val="002060"/>
                        </a:solidFill>
                      </a:endParaRPr>
                    </a:p>
                  </a:txBody>
                  <a:tcPr/>
                </a:tc>
                <a:tc>
                  <a:txBody>
                    <a:bodyPr/>
                    <a:lstStyle/>
                    <a:p>
                      <a:pPr algn="ctr"/>
                      <a:r>
                        <a:rPr lang="en-US" sz="2000">
                          <a:solidFill>
                            <a:srgbClr val="002060"/>
                          </a:solidFill>
                        </a:rPr>
                        <a:t>Column 1 (closely related</a:t>
                      </a:r>
                      <a:r>
                        <a:rPr lang="en-US" sz="2000" baseline="0">
                          <a:solidFill>
                            <a:srgbClr val="002060"/>
                          </a:solidFill>
                        </a:rPr>
                        <a:t> meaning)</a:t>
                      </a:r>
                      <a:endParaRPr lang="en-US" sz="2000" dirty="0">
                        <a:solidFill>
                          <a:srgbClr val="002060"/>
                        </a:solidFill>
                      </a:endParaRPr>
                    </a:p>
                  </a:txBody>
                  <a:tcPr/>
                </a:tc>
                <a:tc>
                  <a:txBody>
                    <a:bodyPr/>
                    <a:lstStyle/>
                    <a:p>
                      <a:pPr algn="ctr"/>
                      <a:r>
                        <a:rPr lang="en-US" sz="2000">
                          <a:solidFill>
                            <a:srgbClr val="002060"/>
                          </a:solidFill>
                        </a:rPr>
                        <a:t>Column 2 (could go after)</a:t>
                      </a:r>
                      <a:endParaRPr lang="en-US" sz="2000" dirty="0">
                        <a:solidFill>
                          <a:srgbClr val="002060"/>
                        </a:solidFill>
                      </a:endParaRPr>
                    </a:p>
                  </a:txBody>
                  <a:tcPr/>
                </a:tc>
                <a:extLst>
                  <a:ext uri="{0D108BD9-81ED-4DB2-BD59-A6C34878D82A}">
                    <a16:rowId xmlns:a16="http://schemas.microsoft.com/office/drawing/2014/main" val="10000"/>
                  </a:ext>
                </a:extLst>
              </a:tr>
              <a:tr h="370840">
                <a:tc rowSpan="4">
                  <a:txBody>
                    <a:bodyPr/>
                    <a:lstStyle/>
                    <a:p>
                      <a:r>
                        <a:rPr lang="en-US" sz="2000" b="1" dirty="0">
                          <a:solidFill>
                            <a:srgbClr val="002060"/>
                          </a:solidFill>
                        </a:rPr>
                        <a:t>3</a:t>
                      </a:r>
                      <a:r>
                        <a:rPr lang="en-US" sz="2000" b="1">
                          <a:solidFill>
                            <a:srgbClr val="002060"/>
                          </a:solidFill>
                        </a:rPr>
                        <a:t>. hija</a:t>
                      </a:r>
                      <a:endParaRPr lang="en-US" sz="2000" b="1" dirty="0">
                        <a:solidFill>
                          <a:srgbClr val="002060"/>
                        </a:solidFill>
                      </a:endParaRPr>
                    </a:p>
                  </a:txBody>
                  <a:tcPr anchor="ctr">
                    <a:noFill/>
                  </a:tcPr>
                </a:tc>
                <a:tc>
                  <a:txBody>
                    <a:bodyPr/>
                    <a:lstStyle/>
                    <a:p>
                      <a:r>
                        <a:rPr lang="en-US" sz="2000" dirty="0" err="1">
                          <a:solidFill>
                            <a:srgbClr val="002060"/>
                          </a:solidFill>
                        </a:rPr>
                        <a:t>fondo</a:t>
                      </a:r>
                      <a:endParaRPr lang="en-US" sz="2000" dirty="0">
                        <a:solidFill>
                          <a:srgbClr val="002060"/>
                        </a:solidFill>
                      </a:endParaRPr>
                    </a:p>
                  </a:txBody>
                  <a:tcPr/>
                </a:tc>
                <a:tc>
                  <a:txBody>
                    <a:bodyPr/>
                    <a:lstStyle/>
                    <a:p>
                      <a:r>
                        <a:rPr lang="en-US" sz="2000" dirty="0" err="1">
                          <a:solidFill>
                            <a:srgbClr val="002060"/>
                          </a:solidFill>
                        </a:rPr>
                        <a:t>enojada</a:t>
                      </a:r>
                      <a:endParaRPr lang="en-US" sz="2000" dirty="0">
                        <a:solidFill>
                          <a:srgbClr val="002060"/>
                        </a:solidFill>
                      </a:endParaRPr>
                    </a:p>
                  </a:txBody>
                  <a:tcPr/>
                </a:tc>
                <a:extLst>
                  <a:ext uri="{0D108BD9-81ED-4DB2-BD59-A6C34878D82A}">
                    <a16:rowId xmlns:a16="http://schemas.microsoft.com/office/drawing/2014/main" val="10001"/>
                  </a:ext>
                </a:extLst>
              </a:tr>
              <a:tr h="370840">
                <a:tc vMerge="1">
                  <a:txBody>
                    <a:bodyPr/>
                    <a:lstStyle/>
                    <a:p>
                      <a:endParaRPr lang="en-US" sz="2000" dirty="0">
                        <a:solidFill>
                          <a:srgbClr val="002060"/>
                        </a:solidFill>
                      </a:endParaRPr>
                    </a:p>
                  </a:txBody>
                  <a:tcPr/>
                </a:tc>
                <a:tc>
                  <a:txBody>
                    <a:bodyPr/>
                    <a:lstStyle/>
                    <a:p>
                      <a:r>
                        <a:rPr lang="en-US" sz="2000" dirty="0" err="1">
                          <a:solidFill>
                            <a:srgbClr val="002060"/>
                          </a:solidFill>
                        </a:rPr>
                        <a:t>pierna</a:t>
                      </a:r>
                      <a:endParaRPr lang="en-US" sz="2000" dirty="0">
                        <a:solidFill>
                          <a:srgbClr val="002060"/>
                        </a:solidFill>
                      </a:endParaRPr>
                    </a:p>
                  </a:txBody>
                  <a:tcPr/>
                </a:tc>
                <a:tc>
                  <a:txBody>
                    <a:bodyPr/>
                    <a:lstStyle/>
                    <a:p>
                      <a:r>
                        <a:rPr lang="en-US" sz="2000" dirty="0" err="1">
                          <a:solidFill>
                            <a:srgbClr val="002060"/>
                          </a:solidFill>
                        </a:rPr>
                        <a:t>débil</a:t>
                      </a:r>
                      <a:endParaRPr lang="en-US" sz="2000" dirty="0">
                        <a:solidFill>
                          <a:srgbClr val="002060"/>
                        </a:solidFill>
                      </a:endParaRPr>
                    </a:p>
                  </a:txBody>
                  <a:tcPr/>
                </a:tc>
                <a:extLst>
                  <a:ext uri="{0D108BD9-81ED-4DB2-BD59-A6C34878D82A}">
                    <a16:rowId xmlns:a16="http://schemas.microsoft.com/office/drawing/2014/main" val="10002"/>
                  </a:ext>
                </a:extLst>
              </a:tr>
              <a:tr h="370840">
                <a:tc vMerge="1">
                  <a:txBody>
                    <a:bodyPr/>
                    <a:lstStyle/>
                    <a:p>
                      <a:endParaRPr lang="en-US" sz="2000">
                        <a:solidFill>
                          <a:srgbClr val="002060"/>
                        </a:solidFill>
                      </a:endParaRPr>
                    </a:p>
                  </a:txBody>
                  <a:tcPr>
                    <a:noFill/>
                  </a:tcPr>
                </a:tc>
                <a:tc>
                  <a:txBody>
                    <a:bodyPr/>
                    <a:lstStyle/>
                    <a:p>
                      <a:r>
                        <a:rPr lang="en-US" sz="2000" dirty="0" err="1">
                          <a:solidFill>
                            <a:srgbClr val="002060"/>
                          </a:solidFill>
                        </a:rPr>
                        <a:t>pesado</a:t>
                      </a:r>
                      <a:endParaRPr lang="en-US" sz="2000" dirty="0">
                        <a:solidFill>
                          <a:srgbClr val="002060"/>
                        </a:solidFill>
                      </a:endParaRPr>
                    </a:p>
                  </a:txBody>
                  <a:tcPr/>
                </a:tc>
                <a:tc>
                  <a:txBody>
                    <a:bodyPr/>
                    <a:lstStyle/>
                    <a:p>
                      <a:r>
                        <a:rPr lang="en-US" sz="2000" dirty="0" err="1">
                          <a:solidFill>
                            <a:srgbClr val="002060"/>
                          </a:solidFill>
                        </a:rPr>
                        <a:t>tarjeta</a:t>
                      </a:r>
                      <a:endParaRPr lang="en-US" sz="2000" dirty="0">
                        <a:solidFill>
                          <a:srgbClr val="002060"/>
                        </a:solidFill>
                      </a:endParaRPr>
                    </a:p>
                  </a:txBody>
                  <a:tcPr/>
                </a:tc>
                <a:extLst>
                  <a:ext uri="{0D108BD9-81ED-4DB2-BD59-A6C34878D82A}">
                    <a16:rowId xmlns:a16="http://schemas.microsoft.com/office/drawing/2014/main" val="10003"/>
                  </a:ext>
                </a:extLst>
              </a:tr>
              <a:tr h="370840">
                <a:tc vMerge="1">
                  <a:txBody>
                    <a:bodyPr/>
                    <a:lstStyle/>
                    <a:p>
                      <a:endParaRPr lang="en-US" sz="2000" dirty="0">
                        <a:solidFill>
                          <a:srgbClr val="002060"/>
                        </a:solidFill>
                      </a:endParaRPr>
                    </a:p>
                  </a:txBody>
                  <a:tcPr/>
                </a:tc>
                <a:tc>
                  <a:txBody>
                    <a:bodyPr/>
                    <a:lstStyle/>
                    <a:p>
                      <a:r>
                        <a:rPr lang="en-US" sz="2000">
                          <a:solidFill>
                            <a:srgbClr val="002060"/>
                          </a:solidFill>
                        </a:rPr>
                        <a:t>madre</a:t>
                      </a:r>
                      <a:endParaRPr lang="en-US" sz="2000" dirty="0">
                        <a:solidFill>
                          <a:srgbClr val="002060"/>
                        </a:solidFill>
                      </a:endParaRPr>
                    </a:p>
                  </a:txBody>
                  <a:tcPr/>
                </a:tc>
                <a:tc>
                  <a:txBody>
                    <a:bodyPr/>
                    <a:lstStyle/>
                    <a:p>
                      <a:r>
                        <a:rPr lang="en-US" sz="2000" dirty="0" err="1">
                          <a:solidFill>
                            <a:srgbClr val="002060"/>
                          </a:solidFill>
                        </a:rPr>
                        <a:t>cansada</a:t>
                      </a:r>
                      <a:endParaRPr lang="en-US" sz="2000" dirty="0">
                        <a:solidFill>
                          <a:srgbClr val="002060"/>
                        </a:solidFill>
                      </a:endParaRPr>
                    </a:p>
                  </a:txBody>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838183675"/>
              </p:ext>
            </p:extLst>
          </p:nvPr>
        </p:nvGraphicFramePr>
        <p:xfrm>
          <a:off x="215900" y="3684060"/>
          <a:ext cx="11506200" cy="2039620"/>
        </p:xfrm>
        <a:graphic>
          <a:graphicData uri="http://schemas.openxmlformats.org/drawingml/2006/table">
            <a:tbl>
              <a:tblPr firstRow="1" bandRow="1">
                <a:tableStyleId>{5DA37D80-6434-44D0-A028-1B22A696006F}</a:tableStyleId>
              </a:tblPr>
              <a:tblGrid>
                <a:gridCol w="1803400">
                  <a:extLst>
                    <a:ext uri="{9D8B030D-6E8A-4147-A177-3AD203B41FA5}">
                      <a16:colId xmlns:a16="http://schemas.microsoft.com/office/drawing/2014/main" val="20000"/>
                    </a:ext>
                  </a:extLst>
                </a:gridCol>
                <a:gridCol w="4864100">
                  <a:extLst>
                    <a:ext uri="{9D8B030D-6E8A-4147-A177-3AD203B41FA5}">
                      <a16:colId xmlns:a16="http://schemas.microsoft.com/office/drawing/2014/main" val="20001"/>
                    </a:ext>
                  </a:extLst>
                </a:gridCol>
                <a:gridCol w="4838700">
                  <a:extLst>
                    <a:ext uri="{9D8B030D-6E8A-4147-A177-3AD203B41FA5}">
                      <a16:colId xmlns:a16="http://schemas.microsoft.com/office/drawing/2014/main" val="20002"/>
                    </a:ext>
                  </a:extLst>
                </a:gridCol>
              </a:tblGrid>
              <a:tr h="370840">
                <a:tc>
                  <a:txBody>
                    <a:bodyPr/>
                    <a:lstStyle/>
                    <a:p>
                      <a:pPr algn="ctr"/>
                      <a:endParaRPr lang="en-US" sz="2000" dirty="0">
                        <a:solidFill>
                          <a:srgbClr val="002060"/>
                        </a:solidFill>
                      </a:endParaRPr>
                    </a:p>
                  </a:txBody>
                  <a:tcPr anchor="ctr"/>
                </a:tc>
                <a:tc>
                  <a:txBody>
                    <a:bodyPr/>
                    <a:lstStyle/>
                    <a:p>
                      <a:pPr algn="ctr"/>
                      <a:r>
                        <a:rPr lang="en-US" sz="2000">
                          <a:solidFill>
                            <a:srgbClr val="002060"/>
                          </a:solidFill>
                        </a:rPr>
                        <a:t>Column 1 (closely related</a:t>
                      </a:r>
                      <a:r>
                        <a:rPr lang="en-US" sz="2000" baseline="0">
                          <a:solidFill>
                            <a:srgbClr val="002060"/>
                          </a:solidFill>
                        </a:rPr>
                        <a:t> meaning)</a:t>
                      </a:r>
                      <a:endParaRPr lang="en-US" sz="2000" dirty="0">
                        <a:solidFill>
                          <a:srgbClr val="002060"/>
                        </a:solidFill>
                      </a:endParaRPr>
                    </a:p>
                  </a:txBody>
                  <a:tcPr/>
                </a:tc>
                <a:tc>
                  <a:txBody>
                    <a:bodyPr/>
                    <a:lstStyle/>
                    <a:p>
                      <a:pPr algn="ctr"/>
                      <a:r>
                        <a:rPr lang="en-US" sz="2000">
                          <a:solidFill>
                            <a:srgbClr val="002060"/>
                          </a:solidFill>
                        </a:rPr>
                        <a:t>Column 2 (could go after)</a:t>
                      </a:r>
                      <a:endParaRPr lang="en-US" sz="2000" dirty="0">
                        <a:solidFill>
                          <a:srgbClr val="002060"/>
                        </a:solidFill>
                      </a:endParaRPr>
                    </a:p>
                  </a:txBody>
                  <a:tcPr/>
                </a:tc>
                <a:extLst>
                  <a:ext uri="{0D108BD9-81ED-4DB2-BD59-A6C34878D82A}">
                    <a16:rowId xmlns:a16="http://schemas.microsoft.com/office/drawing/2014/main" val="10000"/>
                  </a:ext>
                </a:extLst>
              </a:tr>
              <a:tr h="454660">
                <a:tc rowSpan="4">
                  <a:txBody>
                    <a:bodyPr/>
                    <a:lstStyle/>
                    <a:p>
                      <a:pPr algn="l"/>
                      <a:r>
                        <a:rPr lang="en-US" sz="2000" b="1" dirty="0">
                          <a:solidFill>
                            <a:srgbClr val="002060"/>
                          </a:solidFill>
                        </a:rPr>
                        <a:t>4. </a:t>
                      </a:r>
                      <a:r>
                        <a:rPr lang="en-US" sz="2000" b="1" dirty="0" err="1">
                          <a:solidFill>
                            <a:srgbClr val="002060"/>
                          </a:solidFill>
                        </a:rPr>
                        <a:t>jardín</a:t>
                      </a:r>
                      <a:endParaRPr lang="en-US" sz="2000" b="1" dirty="0">
                        <a:solidFill>
                          <a:srgbClr val="002060"/>
                        </a:solidFill>
                      </a:endParaRPr>
                    </a:p>
                  </a:txBody>
                  <a:tcPr anchor="ctr">
                    <a:noFill/>
                  </a:tcPr>
                </a:tc>
                <a:tc>
                  <a:txBody>
                    <a:bodyPr/>
                    <a:lstStyle/>
                    <a:p>
                      <a:r>
                        <a:rPr lang="en-US" sz="2000" dirty="0" err="1">
                          <a:solidFill>
                            <a:srgbClr val="002060"/>
                          </a:solidFill>
                        </a:rPr>
                        <a:t>flor</a:t>
                      </a:r>
                      <a:endParaRPr lang="en-US" sz="2000" dirty="0">
                        <a:solidFill>
                          <a:srgbClr val="002060"/>
                        </a:solidFill>
                      </a:endParaRPr>
                    </a:p>
                  </a:txBody>
                  <a:tcPr anchor="ctr"/>
                </a:tc>
                <a:tc>
                  <a:txBody>
                    <a:bodyPr/>
                    <a:lstStyle/>
                    <a:p>
                      <a:r>
                        <a:rPr lang="en-US" sz="2000" dirty="0" err="1">
                          <a:solidFill>
                            <a:srgbClr val="002060"/>
                          </a:solidFill>
                        </a:rPr>
                        <a:t>preocupar</a:t>
                      </a:r>
                      <a:endParaRPr lang="en-US" sz="2000" dirty="0">
                        <a:solidFill>
                          <a:srgbClr val="002060"/>
                        </a:solidFill>
                      </a:endParaRPr>
                    </a:p>
                  </a:txBody>
                  <a:tcPr anchor="ctr"/>
                </a:tc>
                <a:extLst>
                  <a:ext uri="{0D108BD9-81ED-4DB2-BD59-A6C34878D82A}">
                    <a16:rowId xmlns:a16="http://schemas.microsoft.com/office/drawing/2014/main" val="10001"/>
                  </a:ext>
                </a:extLst>
              </a:tr>
              <a:tr h="370840">
                <a:tc vMerge="1">
                  <a:txBody>
                    <a:bodyPr/>
                    <a:lstStyle/>
                    <a:p>
                      <a:endParaRPr lang="en-US" sz="2000" dirty="0">
                        <a:solidFill>
                          <a:srgbClr val="002060"/>
                        </a:solidFill>
                      </a:endParaRPr>
                    </a:p>
                  </a:txBody>
                  <a:tcPr/>
                </a:tc>
                <a:tc>
                  <a:txBody>
                    <a:bodyPr/>
                    <a:lstStyle/>
                    <a:p>
                      <a:r>
                        <a:rPr lang="en-US" sz="2000" dirty="0" err="1">
                          <a:solidFill>
                            <a:srgbClr val="002060"/>
                          </a:solidFill>
                        </a:rPr>
                        <a:t>llorar</a:t>
                      </a:r>
                      <a:endParaRPr lang="en-US" sz="2000" dirty="0">
                        <a:solidFill>
                          <a:srgbClr val="002060"/>
                        </a:solidFill>
                      </a:endParaRPr>
                    </a:p>
                  </a:txBody>
                  <a:tcPr/>
                </a:tc>
                <a:tc>
                  <a:txBody>
                    <a:bodyPr/>
                    <a:lstStyle/>
                    <a:p>
                      <a:r>
                        <a:rPr lang="en-US" sz="2000">
                          <a:solidFill>
                            <a:srgbClr val="002060"/>
                          </a:solidFill>
                        </a:rPr>
                        <a:t>grito</a:t>
                      </a:r>
                      <a:endParaRPr lang="en-US" sz="2000" dirty="0">
                        <a:solidFill>
                          <a:srgbClr val="002060"/>
                        </a:solidFill>
                      </a:endParaRPr>
                    </a:p>
                  </a:txBody>
                  <a:tcPr/>
                </a:tc>
                <a:extLst>
                  <a:ext uri="{0D108BD9-81ED-4DB2-BD59-A6C34878D82A}">
                    <a16:rowId xmlns:a16="http://schemas.microsoft.com/office/drawing/2014/main" val="10002"/>
                  </a:ext>
                </a:extLst>
              </a:tr>
              <a:tr h="370840">
                <a:tc vMerge="1">
                  <a:txBody>
                    <a:bodyPr/>
                    <a:lstStyle/>
                    <a:p>
                      <a:endParaRPr lang="en-US" sz="2000">
                        <a:solidFill>
                          <a:srgbClr val="002060"/>
                        </a:solidFill>
                      </a:endParaRPr>
                    </a:p>
                  </a:txBody>
                  <a:tcPr>
                    <a:noFill/>
                  </a:tcPr>
                </a:tc>
                <a:tc>
                  <a:txBody>
                    <a:bodyPr/>
                    <a:lstStyle/>
                    <a:p>
                      <a:r>
                        <a:rPr lang="en-US" sz="2000" dirty="0" err="1">
                          <a:solidFill>
                            <a:srgbClr val="002060"/>
                          </a:solidFill>
                        </a:rPr>
                        <a:t>espejo</a:t>
                      </a:r>
                      <a:endParaRPr lang="en-US" sz="2000" dirty="0">
                        <a:solidFill>
                          <a:srgbClr val="002060"/>
                        </a:solidFill>
                      </a:endParaRPr>
                    </a:p>
                  </a:txBody>
                  <a:tcPr/>
                </a:tc>
                <a:tc>
                  <a:txBody>
                    <a:bodyPr/>
                    <a:lstStyle/>
                    <a:p>
                      <a:r>
                        <a:rPr lang="en-US" sz="2000" dirty="0" err="1">
                          <a:solidFill>
                            <a:srgbClr val="002060"/>
                          </a:solidFill>
                        </a:rPr>
                        <a:t>precioso</a:t>
                      </a:r>
                      <a:endParaRPr lang="en-US" sz="2000" dirty="0">
                        <a:solidFill>
                          <a:srgbClr val="002060"/>
                        </a:solidFill>
                      </a:endParaRPr>
                    </a:p>
                  </a:txBody>
                  <a:tcPr/>
                </a:tc>
                <a:extLst>
                  <a:ext uri="{0D108BD9-81ED-4DB2-BD59-A6C34878D82A}">
                    <a16:rowId xmlns:a16="http://schemas.microsoft.com/office/drawing/2014/main" val="10003"/>
                  </a:ext>
                </a:extLst>
              </a:tr>
              <a:tr h="348615">
                <a:tc vMerge="1">
                  <a:txBody>
                    <a:bodyPr/>
                    <a:lstStyle/>
                    <a:p>
                      <a:endParaRPr lang="en-US" sz="2000" dirty="0">
                        <a:solidFill>
                          <a:srgbClr val="002060"/>
                        </a:solidFill>
                      </a:endParaRPr>
                    </a:p>
                  </a:txBody>
                  <a:tcPr/>
                </a:tc>
                <a:tc>
                  <a:txBody>
                    <a:bodyPr/>
                    <a:lstStyle/>
                    <a:p>
                      <a:r>
                        <a:rPr lang="en-US" sz="2000" dirty="0" err="1">
                          <a:solidFill>
                            <a:srgbClr val="002060"/>
                          </a:solidFill>
                        </a:rPr>
                        <a:t>crecer</a:t>
                      </a:r>
                      <a:endParaRPr lang="en-US" sz="2000" dirty="0">
                        <a:solidFill>
                          <a:srgbClr val="002060"/>
                        </a:solidFill>
                      </a:endParaRPr>
                    </a:p>
                  </a:txBody>
                  <a:tcPr/>
                </a:tc>
                <a:tc>
                  <a:txBody>
                    <a:bodyPr/>
                    <a:lstStyle/>
                    <a:p>
                      <a:r>
                        <a:rPr lang="en-US" sz="2000" dirty="0" err="1">
                          <a:solidFill>
                            <a:srgbClr val="002060"/>
                          </a:solidFill>
                        </a:rPr>
                        <a:t>seco</a:t>
                      </a:r>
                      <a:endParaRPr lang="en-US" sz="2000" dirty="0">
                        <a:solidFill>
                          <a:srgbClr val="002060"/>
                        </a:solidFill>
                      </a:endParaRPr>
                    </a:p>
                  </a:txBody>
                  <a:tcPr/>
                </a:tc>
                <a:extLst>
                  <a:ext uri="{0D108BD9-81ED-4DB2-BD59-A6C34878D82A}">
                    <a16:rowId xmlns:a16="http://schemas.microsoft.com/office/drawing/2014/main" val="10004"/>
                  </a:ext>
                </a:extLst>
              </a:tr>
            </a:tbl>
          </a:graphicData>
        </a:graphic>
      </p:graphicFrame>
      <p:sp>
        <p:nvSpPr>
          <p:cNvPr id="3" name="TextBox 2"/>
          <p:cNvSpPr txBox="1"/>
          <p:nvPr/>
        </p:nvSpPr>
        <p:spPr>
          <a:xfrm>
            <a:off x="8623300" y="3188760"/>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0" name="TextBox 9"/>
          <p:cNvSpPr txBox="1"/>
          <p:nvPr/>
        </p:nvSpPr>
        <p:spPr>
          <a:xfrm>
            <a:off x="8623300" y="2388660"/>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1" name="TextBox 10"/>
          <p:cNvSpPr txBox="1"/>
          <p:nvPr/>
        </p:nvSpPr>
        <p:spPr>
          <a:xfrm>
            <a:off x="4178300" y="4062061"/>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2" name="TextBox 11"/>
          <p:cNvSpPr txBox="1"/>
          <p:nvPr/>
        </p:nvSpPr>
        <p:spPr>
          <a:xfrm>
            <a:off x="4178300" y="5260477"/>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3" name="TextBox 12"/>
          <p:cNvSpPr txBox="1"/>
          <p:nvPr/>
        </p:nvSpPr>
        <p:spPr>
          <a:xfrm>
            <a:off x="8686800" y="4865866"/>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5" name="TextBox 14"/>
          <p:cNvSpPr txBox="1"/>
          <p:nvPr/>
        </p:nvSpPr>
        <p:spPr>
          <a:xfrm>
            <a:off x="8686800" y="5275370"/>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7" name="TextBox 16"/>
          <p:cNvSpPr txBox="1"/>
          <p:nvPr/>
        </p:nvSpPr>
        <p:spPr>
          <a:xfrm>
            <a:off x="4178300" y="3163013"/>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
        <p:nvSpPr>
          <p:cNvPr id="18" name="TextBox 17"/>
          <p:cNvSpPr txBox="1"/>
          <p:nvPr/>
        </p:nvSpPr>
        <p:spPr>
          <a:xfrm>
            <a:off x="11143871" y="806744"/>
            <a:ext cx="841043" cy="400110"/>
          </a:xfrm>
          <a:prstGeom prst="rect">
            <a:avLst/>
          </a:prstGeom>
          <a:noFill/>
        </p:spPr>
        <p:txBody>
          <a:bodyPr wrap="square" rtlCol="0">
            <a:spAutoFit/>
          </a:bodyPr>
          <a:lstStyle/>
          <a:p>
            <a:pPr algn="l"/>
            <a:r>
              <a:rPr lang="en-GB" sz="2000" b="1">
                <a:solidFill>
                  <a:schemeClr val="accent5">
                    <a:lumMod val="50000"/>
                  </a:schemeClr>
                </a:solidFill>
              </a:rPr>
              <a:t>[2/2]</a:t>
            </a:r>
            <a:endParaRPr lang="en-GB" sz="2000" b="1" dirty="0">
              <a:solidFill>
                <a:schemeClr val="accent5">
                  <a:lumMod val="50000"/>
                </a:schemeClr>
              </a:solidFill>
            </a:endParaRPr>
          </a:p>
        </p:txBody>
      </p:sp>
      <p:sp>
        <p:nvSpPr>
          <p:cNvPr id="19" name="TextBox 18"/>
          <p:cNvSpPr txBox="1"/>
          <p:nvPr/>
        </p:nvSpPr>
        <p:spPr>
          <a:xfrm>
            <a:off x="8623300" y="1983792"/>
            <a:ext cx="431800" cy="461665"/>
          </a:xfrm>
          <a:prstGeom prst="rect">
            <a:avLst/>
          </a:prstGeom>
          <a:noFill/>
        </p:spPr>
        <p:txBody>
          <a:bodyPr wrap="square" rtlCol="0">
            <a:spAutoFit/>
          </a:bodyPr>
          <a:lstStyle/>
          <a:p>
            <a:r>
              <a:rPr lang="en-US" sz="2400" b="1">
                <a:solidFill>
                  <a:srgbClr val="FF6600"/>
                </a:solidFill>
              </a:rPr>
              <a:t>☺</a:t>
            </a:r>
            <a:endParaRPr lang="en-US" sz="2400" b="1" dirty="0">
              <a:solidFill>
                <a:srgbClr val="FF6600"/>
              </a:solidFill>
            </a:endParaRPr>
          </a:p>
        </p:txBody>
      </p:sp>
    </p:spTree>
    <p:extLst>
      <p:ext uri="{BB962C8B-B14F-4D97-AF65-F5344CB8AC3E}">
        <p14:creationId xmlns:p14="http://schemas.microsoft.com/office/powerpoint/2010/main" val="192924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5"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994900" y="258166"/>
            <a:ext cx="1933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6" name="TextBox 5"/>
          <p:cNvSpPr txBox="1"/>
          <p:nvPr/>
        </p:nvSpPr>
        <p:spPr>
          <a:xfrm>
            <a:off x="11078757" y="1030037"/>
            <a:ext cx="952250" cy="461665"/>
          </a:xfrm>
          <a:prstGeom prst="rect">
            <a:avLst/>
          </a:prstGeom>
          <a:noFill/>
        </p:spPr>
        <p:txBody>
          <a:bodyPr wrap="square" rtlCol="0">
            <a:spAutoFit/>
          </a:bodyPr>
          <a:lstStyle/>
          <a:p>
            <a:pPr algn="l"/>
            <a:r>
              <a:rPr lang="en-GB" sz="2400" b="1" dirty="0">
                <a:solidFill>
                  <a:srgbClr val="002060"/>
                </a:solidFill>
              </a:rPr>
              <a:t>[1/2]</a:t>
            </a:r>
          </a:p>
        </p:txBody>
      </p:sp>
      <p:pic>
        <p:nvPicPr>
          <p:cNvPr id="3" name="Picture 2" descr="driv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412" y="1292063"/>
            <a:ext cx="1420587" cy="1225530"/>
          </a:xfrm>
          <a:prstGeom prst="rect">
            <a:avLst/>
          </a:prstGeom>
        </p:spPr>
      </p:pic>
      <p:pic>
        <p:nvPicPr>
          <p:cNvPr id="8" name="Picture 7" descr="translate.png"/>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5263" b="92982" l="9459" r="89865">
                        <a14:foregroundMark x1="54054" y1="76023" x2="55405" y2="86550"/>
                        <a14:foregroundMark x1="67568" y1="69006" x2="68919" y2="80702"/>
                        <a14:foregroundMark x1="62500" y1="82456" x2="61486" y2="85380"/>
                        <a14:foregroundMark x1="59797" y1="73099" x2="57095" y2="73684"/>
                        <a14:foregroundMark x1="73649" y1="77778" x2="75676" y2="85380"/>
                        <a14:foregroundMark x1="67905" y1="57310" x2="71959" y2="59649"/>
                        <a14:foregroundMark x1="75676" y1="32164" x2="75000" y2="26316"/>
                        <a14:foregroundMark x1="35473" y1="39766" x2="35473" y2="39766"/>
                        <a14:foregroundMark x1="37838" y1="93567" x2="37838" y2="93567"/>
                        <a14:foregroundMark x1="61486" y1="11111" x2="60811" y2="5263"/>
                      </a14:backgroundRemoval>
                    </a14:imgEffect>
                  </a14:imgLayer>
                </a14:imgProps>
              </a:ext>
              <a:ext uri="{28A0092B-C50C-407E-A947-70E740481C1C}">
                <a14:useLocalDpi xmlns:a14="http://schemas.microsoft.com/office/drawing/2010/main" val="0"/>
              </a:ext>
            </a:extLst>
          </a:blip>
          <a:stretch>
            <a:fillRect/>
          </a:stretch>
        </p:blipFill>
        <p:spPr>
          <a:xfrm>
            <a:off x="323078" y="3008205"/>
            <a:ext cx="2618044" cy="1082581"/>
          </a:xfrm>
          <a:prstGeom prst="rect">
            <a:avLst/>
          </a:prstGeom>
        </p:spPr>
      </p:pic>
      <p:pic>
        <p:nvPicPr>
          <p:cNvPr id="11" name="Picture 10" descr="French.png"/>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28087"/>
          <a:stretch/>
        </p:blipFill>
        <p:spPr>
          <a:xfrm>
            <a:off x="6531890" y="2932539"/>
            <a:ext cx="1556206" cy="1004738"/>
          </a:xfrm>
          <a:prstGeom prst="rect">
            <a:avLst/>
          </a:prstGeom>
          <a:ln>
            <a:solidFill>
              <a:schemeClr val="accent2"/>
            </a:solidFill>
          </a:ln>
        </p:spPr>
      </p:pic>
      <p:pic>
        <p:nvPicPr>
          <p:cNvPr id="12" name="Picture 11" descr="Russian.jpe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4574" y="5109164"/>
            <a:ext cx="743484" cy="648506"/>
          </a:xfrm>
          <a:prstGeom prst="rect">
            <a:avLst/>
          </a:prstGeom>
        </p:spPr>
      </p:pic>
      <p:sp>
        <p:nvSpPr>
          <p:cNvPr id="13" name="TextBox 12"/>
          <p:cNvSpPr txBox="1"/>
          <p:nvPr/>
        </p:nvSpPr>
        <p:spPr>
          <a:xfrm>
            <a:off x="285514" y="2546540"/>
            <a:ext cx="2719450" cy="400110"/>
          </a:xfrm>
          <a:prstGeom prst="rect">
            <a:avLst/>
          </a:prstGeom>
          <a:noFill/>
        </p:spPr>
        <p:txBody>
          <a:bodyPr wrap="square" rtlCol="0">
            <a:spAutoFit/>
          </a:bodyPr>
          <a:lstStyle/>
          <a:p>
            <a:pPr algn="l"/>
            <a:r>
              <a:rPr lang="en-US" sz="2000" dirty="0">
                <a:solidFill>
                  <a:srgbClr val="002060"/>
                </a:solidFill>
              </a:rPr>
              <a:t>[to drive, driving]</a:t>
            </a:r>
          </a:p>
        </p:txBody>
      </p:sp>
      <p:sp>
        <p:nvSpPr>
          <p:cNvPr id="14" name="TextBox 13"/>
          <p:cNvSpPr txBox="1"/>
          <p:nvPr/>
        </p:nvSpPr>
        <p:spPr>
          <a:xfrm>
            <a:off x="3431968" y="1569778"/>
            <a:ext cx="2005309" cy="584776"/>
          </a:xfrm>
          <a:prstGeom prst="rect">
            <a:avLst/>
          </a:prstGeom>
          <a:noFill/>
        </p:spPr>
        <p:txBody>
          <a:bodyPr wrap="square" rtlCol="0">
            <a:spAutoFit/>
          </a:bodyPr>
          <a:lstStyle/>
          <a:p>
            <a:pPr algn="l"/>
            <a:r>
              <a:rPr lang="en-US" sz="3200" dirty="0" err="1">
                <a:solidFill>
                  <a:srgbClr val="002060"/>
                </a:solidFill>
              </a:rPr>
              <a:t>conducir</a:t>
            </a:r>
            <a:endParaRPr lang="en-US" sz="3200" dirty="0">
              <a:solidFill>
                <a:srgbClr val="002060"/>
              </a:solidFill>
            </a:endParaRPr>
          </a:p>
        </p:txBody>
      </p:sp>
      <p:sp>
        <p:nvSpPr>
          <p:cNvPr id="15" name="TextBox 14"/>
          <p:cNvSpPr txBox="1"/>
          <p:nvPr/>
        </p:nvSpPr>
        <p:spPr>
          <a:xfrm>
            <a:off x="3476531" y="3207343"/>
            <a:ext cx="2618043" cy="584776"/>
          </a:xfrm>
          <a:prstGeom prst="rect">
            <a:avLst/>
          </a:prstGeom>
          <a:noFill/>
        </p:spPr>
        <p:txBody>
          <a:bodyPr wrap="square" rtlCol="0">
            <a:spAutoFit/>
          </a:bodyPr>
          <a:lstStyle/>
          <a:p>
            <a:pPr algn="l"/>
            <a:r>
              <a:rPr lang="en-US" sz="3200" dirty="0" err="1">
                <a:solidFill>
                  <a:srgbClr val="002060"/>
                </a:solidFill>
              </a:rPr>
              <a:t>traducir</a:t>
            </a:r>
            <a:endParaRPr lang="en-US" sz="3200" dirty="0">
              <a:solidFill>
                <a:srgbClr val="002060"/>
              </a:solidFill>
            </a:endParaRPr>
          </a:p>
        </p:txBody>
      </p:sp>
      <p:sp>
        <p:nvSpPr>
          <p:cNvPr id="16" name="TextBox 15"/>
          <p:cNvSpPr txBox="1"/>
          <p:nvPr/>
        </p:nvSpPr>
        <p:spPr>
          <a:xfrm>
            <a:off x="0" y="4147720"/>
            <a:ext cx="3954914" cy="400110"/>
          </a:xfrm>
          <a:prstGeom prst="rect">
            <a:avLst/>
          </a:prstGeom>
          <a:noFill/>
        </p:spPr>
        <p:txBody>
          <a:bodyPr wrap="square" rtlCol="0">
            <a:spAutoFit/>
          </a:bodyPr>
          <a:lstStyle/>
          <a:p>
            <a:pPr algn="l"/>
            <a:r>
              <a:rPr lang="en-US" sz="2000" dirty="0">
                <a:solidFill>
                  <a:srgbClr val="002060"/>
                </a:solidFill>
              </a:rPr>
              <a:t>[to translate, translating]</a:t>
            </a:r>
          </a:p>
        </p:txBody>
      </p:sp>
      <p:sp>
        <p:nvSpPr>
          <p:cNvPr id="17" name="TextBox 16"/>
          <p:cNvSpPr txBox="1"/>
          <p:nvPr/>
        </p:nvSpPr>
        <p:spPr>
          <a:xfrm>
            <a:off x="3443108" y="5034287"/>
            <a:ext cx="2172418" cy="584776"/>
          </a:xfrm>
          <a:prstGeom prst="rect">
            <a:avLst/>
          </a:prstGeom>
          <a:noFill/>
        </p:spPr>
        <p:txBody>
          <a:bodyPr wrap="square" rtlCol="0">
            <a:spAutoFit/>
          </a:bodyPr>
          <a:lstStyle/>
          <a:p>
            <a:pPr algn="l"/>
            <a:r>
              <a:rPr lang="en-US" sz="3200" dirty="0" err="1">
                <a:solidFill>
                  <a:srgbClr val="002060"/>
                </a:solidFill>
              </a:rPr>
              <a:t>discutir</a:t>
            </a:r>
            <a:endParaRPr lang="en-US" sz="3200" dirty="0">
              <a:solidFill>
                <a:srgbClr val="002060"/>
              </a:solidFill>
            </a:endParaRPr>
          </a:p>
        </p:txBody>
      </p:sp>
      <p:sp>
        <p:nvSpPr>
          <p:cNvPr id="18" name="TextBox 17"/>
          <p:cNvSpPr txBox="1"/>
          <p:nvPr/>
        </p:nvSpPr>
        <p:spPr>
          <a:xfrm>
            <a:off x="139400" y="5920195"/>
            <a:ext cx="3520431" cy="400110"/>
          </a:xfrm>
          <a:prstGeom prst="rect">
            <a:avLst/>
          </a:prstGeom>
          <a:noFill/>
        </p:spPr>
        <p:txBody>
          <a:bodyPr wrap="square" rtlCol="0">
            <a:spAutoFit/>
          </a:bodyPr>
          <a:lstStyle/>
          <a:p>
            <a:pPr algn="l"/>
            <a:r>
              <a:rPr lang="en-US" sz="2000" dirty="0">
                <a:solidFill>
                  <a:srgbClr val="002060"/>
                </a:solidFill>
              </a:rPr>
              <a:t>[to argue, arguing]</a:t>
            </a:r>
          </a:p>
        </p:txBody>
      </p:sp>
      <p:sp>
        <p:nvSpPr>
          <p:cNvPr id="19" name="TextBox 18"/>
          <p:cNvSpPr txBox="1"/>
          <p:nvPr/>
        </p:nvSpPr>
        <p:spPr>
          <a:xfrm>
            <a:off x="9006604" y="1491702"/>
            <a:ext cx="2072153" cy="584776"/>
          </a:xfrm>
          <a:prstGeom prst="rect">
            <a:avLst/>
          </a:prstGeom>
          <a:noFill/>
        </p:spPr>
        <p:txBody>
          <a:bodyPr wrap="square" rtlCol="0">
            <a:spAutoFit/>
          </a:bodyPr>
          <a:lstStyle/>
          <a:p>
            <a:pPr algn="l"/>
            <a:r>
              <a:rPr lang="en-US" sz="3200" dirty="0" err="1">
                <a:solidFill>
                  <a:srgbClr val="002060"/>
                </a:solidFill>
              </a:rPr>
              <a:t>dirigir</a:t>
            </a:r>
            <a:endParaRPr lang="en-US" sz="3200" dirty="0">
              <a:solidFill>
                <a:srgbClr val="002060"/>
              </a:solidFill>
            </a:endParaRPr>
          </a:p>
        </p:txBody>
      </p:sp>
      <p:sp>
        <p:nvSpPr>
          <p:cNvPr id="20" name="TextBox 19"/>
          <p:cNvSpPr txBox="1"/>
          <p:nvPr/>
        </p:nvSpPr>
        <p:spPr>
          <a:xfrm>
            <a:off x="8652436" y="3162784"/>
            <a:ext cx="2261543" cy="584776"/>
          </a:xfrm>
          <a:prstGeom prst="rect">
            <a:avLst/>
          </a:prstGeom>
          <a:noFill/>
        </p:spPr>
        <p:txBody>
          <a:bodyPr wrap="square" rtlCol="0">
            <a:spAutoFit/>
          </a:bodyPr>
          <a:lstStyle/>
          <a:p>
            <a:pPr algn="l"/>
            <a:r>
              <a:rPr lang="en-US" sz="3200" dirty="0">
                <a:solidFill>
                  <a:srgbClr val="002060"/>
                </a:solidFill>
              </a:rPr>
              <a:t>el </a:t>
            </a:r>
            <a:r>
              <a:rPr lang="en-US" sz="3200" dirty="0" err="1">
                <a:solidFill>
                  <a:srgbClr val="002060"/>
                </a:solidFill>
              </a:rPr>
              <a:t>francés</a:t>
            </a:r>
            <a:endParaRPr lang="en-US" sz="3200" dirty="0">
              <a:solidFill>
                <a:srgbClr val="002060"/>
              </a:solidFill>
            </a:endParaRPr>
          </a:p>
        </p:txBody>
      </p:sp>
      <p:sp>
        <p:nvSpPr>
          <p:cNvPr id="21" name="TextBox 20"/>
          <p:cNvSpPr txBox="1"/>
          <p:nvPr/>
        </p:nvSpPr>
        <p:spPr>
          <a:xfrm>
            <a:off x="8953232" y="5034287"/>
            <a:ext cx="2072152" cy="584776"/>
          </a:xfrm>
          <a:prstGeom prst="rect">
            <a:avLst/>
          </a:prstGeom>
          <a:noFill/>
        </p:spPr>
        <p:txBody>
          <a:bodyPr wrap="square" rtlCol="0">
            <a:spAutoFit/>
          </a:bodyPr>
          <a:lstStyle/>
          <a:p>
            <a:pPr algn="l"/>
            <a:r>
              <a:rPr lang="en-US" sz="3200" dirty="0">
                <a:solidFill>
                  <a:srgbClr val="002060"/>
                </a:solidFill>
              </a:rPr>
              <a:t>el </a:t>
            </a:r>
            <a:r>
              <a:rPr lang="en-US" sz="3200" dirty="0" err="1">
                <a:solidFill>
                  <a:srgbClr val="002060"/>
                </a:solidFill>
              </a:rPr>
              <a:t>ruso</a:t>
            </a:r>
            <a:endParaRPr lang="en-US" sz="3200" dirty="0">
              <a:solidFill>
                <a:srgbClr val="002060"/>
              </a:solidFill>
            </a:endParaRPr>
          </a:p>
        </p:txBody>
      </p:sp>
      <p:sp>
        <p:nvSpPr>
          <p:cNvPr id="22" name="TextBox 21"/>
          <p:cNvSpPr txBox="1"/>
          <p:nvPr/>
        </p:nvSpPr>
        <p:spPr>
          <a:xfrm>
            <a:off x="5850257" y="5680465"/>
            <a:ext cx="2919471" cy="707886"/>
          </a:xfrm>
          <a:prstGeom prst="rect">
            <a:avLst/>
          </a:prstGeom>
          <a:noFill/>
        </p:spPr>
        <p:txBody>
          <a:bodyPr wrap="square" rtlCol="0">
            <a:spAutoFit/>
          </a:bodyPr>
          <a:lstStyle/>
          <a:p>
            <a:pPr algn="ctr"/>
            <a:r>
              <a:rPr lang="en-US" sz="2000">
                <a:solidFill>
                  <a:srgbClr val="002060"/>
                </a:solidFill>
              </a:rPr>
              <a:t>[Russian (language), Russian person (m)]</a:t>
            </a:r>
            <a:endParaRPr lang="en-US" sz="2000" dirty="0">
              <a:solidFill>
                <a:srgbClr val="002060"/>
              </a:solidFill>
            </a:endParaRPr>
          </a:p>
        </p:txBody>
      </p:sp>
      <p:sp>
        <p:nvSpPr>
          <p:cNvPr id="23" name="TextBox 22"/>
          <p:cNvSpPr txBox="1"/>
          <p:nvPr/>
        </p:nvSpPr>
        <p:spPr>
          <a:xfrm>
            <a:off x="5967551" y="2079582"/>
            <a:ext cx="3130510" cy="400110"/>
          </a:xfrm>
          <a:prstGeom prst="rect">
            <a:avLst/>
          </a:prstGeom>
          <a:noFill/>
        </p:spPr>
        <p:txBody>
          <a:bodyPr wrap="square" rtlCol="0">
            <a:spAutoFit/>
          </a:bodyPr>
          <a:lstStyle/>
          <a:p>
            <a:pPr algn="l"/>
            <a:r>
              <a:rPr lang="en-US" sz="2000" dirty="0">
                <a:solidFill>
                  <a:srgbClr val="002060"/>
                </a:solidFill>
              </a:rPr>
              <a:t>[to direct, directing]</a:t>
            </a:r>
          </a:p>
        </p:txBody>
      </p:sp>
      <p:pic>
        <p:nvPicPr>
          <p:cNvPr id="7" name="Picture 6" descr="to argue.png"/>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804" y="4873075"/>
            <a:ext cx="1705634" cy="1047120"/>
          </a:xfrm>
          <a:prstGeom prst="rect">
            <a:avLst/>
          </a:prstGeom>
        </p:spPr>
      </p:pic>
      <p:pic>
        <p:nvPicPr>
          <p:cNvPr id="24" name="Picture 23" descr="to direct.jpe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2922" y="465243"/>
            <a:ext cx="2072153" cy="1747078"/>
          </a:xfrm>
          <a:prstGeom prst="rect">
            <a:avLst/>
          </a:prstGeom>
        </p:spPr>
      </p:pic>
      <p:sp>
        <p:nvSpPr>
          <p:cNvPr id="25" name="TextBox 24"/>
          <p:cNvSpPr txBox="1"/>
          <p:nvPr/>
        </p:nvSpPr>
        <p:spPr>
          <a:xfrm>
            <a:off x="5967551" y="3980356"/>
            <a:ext cx="2803910" cy="707886"/>
          </a:xfrm>
          <a:prstGeom prst="rect">
            <a:avLst/>
          </a:prstGeom>
          <a:noFill/>
        </p:spPr>
        <p:txBody>
          <a:bodyPr wrap="square" rtlCol="0">
            <a:spAutoFit/>
          </a:bodyPr>
          <a:lstStyle/>
          <a:p>
            <a:pPr algn="ctr"/>
            <a:r>
              <a:rPr lang="en-US" sz="2000">
                <a:solidFill>
                  <a:srgbClr val="002060"/>
                </a:solidFill>
              </a:rPr>
              <a:t>[French (language), French person (m)]</a:t>
            </a:r>
            <a:endParaRPr lang="en-US" sz="2000" dirty="0">
              <a:solidFill>
                <a:srgbClr val="002060"/>
              </a:solidFill>
            </a:endParaRPr>
          </a:p>
        </p:txBody>
      </p:sp>
      <p:sp>
        <p:nvSpPr>
          <p:cNvPr id="26" name="Llamada rectangular redondeada 27">
            <a:extLst>
              <a:ext uri="{FF2B5EF4-FFF2-40B4-BE49-F238E27FC236}">
                <a16:creationId xmlns:a16="http://schemas.microsoft.com/office/drawing/2014/main" id="{B7A0633C-7112-E544-ACEB-3EC61394DB95}"/>
              </a:ext>
            </a:extLst>
          </p:cNvPr>
          <p:cNvSpPr/>
          <p:nvPr/>
        </p:nvSpPr>
        <p:spPr>
          <a:xfrm>
            <a:off x="8088095" y="3826661"/>
            <a:ext cx="3942912" cy="1282504"/>
          </a:xfrm>
          <a:prstGeom prst="wedgeRoundRectCallout">
            <a:avLst>
              <a:gd name="adj1" fmla="val 19562"/>
              <a:gd name="adj2" fmla="val -58266"/>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You can also use these words as adjectives for </a:t>
            </a:r>
            <a:r>
              <a:rPr lang="en-GB" sz="2000" b="1" i="1">
                <a:solidFill>
                  <a:srgbClr val="002060"/>
                </a:solidFill>
              </a:rPr>
              <a:t>nationality</a:t>
            </a:r>
            <a:r>
              <a:rPr lang="en-GB" sz="2000">
                <a:solidFill>
                  <a:srgbClr val="002060"/>
                </a:solidFill>
              </a:rPr>
              <a:t>!</a:t>
            </a:r>
          </a:p>
          <a:p>
            <a:pPr>
              <a:lnSpc>
                <a:spcPct val="120000"/>
              </a:lnSpc>
            </a:pPr>
            <a:r>
              <a:rPr lang="en-GB" sz="2000">
                <a:solidFill>
                  <a:srgbClr val="002060"/>
                </a:solidFill>
              </a:rPr>
              <a:t>E.g. Mi tía es francesa.</a:t>
            </a:r>
          </a:p>
        </p:txBody>
      </p:sp>
      <p:sp>
        <p:nvSpPr>
          <p:cNvPr id="27" name="Llamada rectangular redondeada 27">
            <a:extLst>
              <a:ext uri="{FF2B5EF4-FFF2-40B4-BE49-F238E27FC236}">
                <a16:creationId xmlns:a16="http://schemas.microsoft.com/office/drawing/2014/main" id="{B7A0633C-7112-E544-ACEB-3EC61394DB95}"/>
              </a:ext>
            </a:extLst>
          </p:cNvPr>
          <p:cNvSpPr/>
          <p:nvPr/>
        </p:nvSpPr>
        <p:spPr>
          <a:xfrm>
            <a:off x="139399" y="4124964"/>
            <a:ext cx="5695441" cy="693473"/>
          </a:xfrm>
          <a:prstGeom prst="wedgeRoundRectCallout">
            <a:avLst>
              <a:gd name="adj1" fmla="val 20314"/>
              <a:gd name="adj2" fmla="val -7291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To say ‘translate </a:t>
            </a:r>
            <a:r>
              <a:rPr lang="en-GB" sz="2000" b="1">
                <a:solidFill>
                  <a:srgbClr val="002060"/>
                </a:solidFill>
              </a:rPr>
              <a:t>into</a:t>
            </a:r>
            <a:r>
              <a:rPr lang="en-GB" sz="2000">
                <a:solidFill>
                  <a:srgbClr val="002060"/>
                </a:solidFill>
              </a:rPr>
              <a:t>’</a:t>
            </a:r>
            <a:r>
              <a:rPr lang="en-GB" sz="2000" b="1">
                <a:solidFill>
                  <a:srgbClr val="002060"/>
                </a:solidFill>
              </a:rPr>
              <a:t>, </a:t>
            </a:r>
            <a:r>
              <a:rPr lang="en-GB" sz="2000">
                <a:solidFill>
                  <a:srgbClr val="002060"/>
                </a:solidFill>
              </a:rPr>
              <a:t>use ‘traducir ‘</a:t>
            </a:r>
            <a:r>
              <a:rPr lang="en-GB" sz="2000" b="1">
                <a:solidFill>
                  <a:srgbClr val="002060"/>
                </a:solidFill>
              </a:rPr>
              <a:t>al</a:t>
            </a:r>
            <a:r>
              <a:rPr lang="en-GB" sz="2000">
                <a:solidFill>
                  <a:srgbClr val="002060"/>
                </a:solidFill>
              </a:rPr>
              <a:t>’.</a:t>
            </a:r>
          </a:p>
          <a:p>
            <a:pPr algn="ctr">
              <a:lnSpc>
                <a:spcPct val="120000"/>
              </a:lnSpc>
            </a:pPr>
            <a:r>
              <a:rPr lang="en-GB" sz="2000">
                <a:solidFill>
                  <a:srgbClr val="002060"/>
                </a:solidFill>
              </a:rPr>
              <a:t>(All languages are masculine.)</a:t>
            </a:r>
          </a:p>
        </p:txBody>
      </p:sp>
    </p:spTree>
    <p:extLst>
      <p:ext uri="{BB962C8B-B14F-4D97-AF65-F5344CB8AC3E}">
        <p14:creationId xmlns:p14="http://schemas.microsoft.com/office/powerpoint/2010/main" val="102237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3"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hidden"/>
                                      </p:to>
                                    </p:set>
                                  </p:childTnLst>
                                </p:cTn>
                              </p:par>
                              <p:par>
                                <p:cTn id="57" presetID="1" presetClass="entr" presetSubtype="0" fill="hold" grpId="1"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8"/>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1"/>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1" nodeType="click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2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2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2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1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1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1" nodeType="clickEffect">
                                  <p:stCondLst>
                                    <p:cond delay="0"/>
                                  </p:stCondLst>
                                  <p:childTnLst>
                                    <p:set>
                                      <p:cBhvr>
                                        <p:cTn id="134" dur="1" fill="hold">
                                          <p:stCondLst>
                                            <p:cond delay="0"/>
                                          </p:stCondLst>
                                        </p:cTn>
                                        <p:tgtEl>
                                          <p:spTgt spid="1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19"/>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1" nodeType="clickEffect">
                                  <p:stCondLst>
                                    <p:cond delay="0"/>
                                  </p:stCondLst>
                                  <p:childTnLst>
                                    <p:set>
                                      <p:cBhvr>
                                        <p:cTn id="1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3" grpId="2"/>
      <p:bldP spid="23" grpId="3"/>
      <p:bldP spid="25" grpId="0"/>
      <p:bldP spid="25" grpId="1"/>
      <p:bldP spid="26" grpId="0" animBg="1"/>
      <p:bldP spid="26"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109200" y="258166"/>
            <a:ext cx="1818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6" name="TextBox 5"/>
          <p:cNvSpPr txBox="1"/>
          <p:nvPr/>
        </p:nvSpPr>
        <p:spPr>
          <a:xfrm>
            <a:off x="11078757" y="1030037"/>
            <a:ext cx="952250" cy="461665"/>
          </a:xfrm>
          <a:prstGeom prst="rect">
            <a:avLst/>
          </a:prstGeom>
          <a:noFill/>
        </p:spPr>
        <p:txBody>
          <a:bodyPr wrap="square" rtlCol="0">
            <a:spAutoFit/>
          </a:bodyPr>
          <a:lstStyle/>
          <a:p>
            <a:pPr algn="l"/>
            <a:r>
              <a:rPr lang="en-GB" sz="2400" b="1" dirty="0">
                <a:solidFill>
                  <a:srgbClr val="002060"/>
                </a:solidFill>
              </a:rPr>
              <a:t>[2/2]</a:t>
            </a:r>
          </a:p>
        </p:txBody>
      </p:sp>
      <p:pic>
        <p:nvPicPr>
          <p:cNvPr id="3" name="Picture 2" descr="fast.jpeg"/>
          <p:cNvPicPr>
            <a:picLocks noChangeAspect="1"/>
          </p:cNvPicPr>
          <p:nvPr/>
        </p:nvPicPr>
        <p:blipFill>
          <a:blip r:embed="rId4">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849779" y="1325563"/>
            <a:ext cx="1865796" cy="1604287"/>
          </a:xfrm>
          <a:prstGeom prst="rect">
            <a:avLst/>
          </a:prstGeom>
        </p:spPr>
      </p:pic>
      <p:pic>
        <p:nvPicPr>
          <p:cNvPr id="8" name="Picture 7" descr="slow.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2571" y="3392866"/>
            <a:ext cx="1746330" cy="1384061"/>
          </a:xfrm>
          <a:prstGeom prst="rect">
            <a:avLst/>
          </a:prstGeom>
        </p:spPr>
      </p:pic>
      <p:sp>
        <p:nvSpPr>
          <p:cNvPr id="9" name="TextBox 8"/>
          <p:cNvSpPr txBox="1"/>
          <p:nvPr/>
        </p:nvSpPr>
        <p:spPr>
          <a:xfrm>
            <a:off x="1102920" y="2996633"/>
            <a:ext cx="1058390" cy="400110"/>
          </a:xfrm>
          <a:prstGeom prst="rect">
            <a:avLst/>
          </a:prstGeom>
          <a:noFill/>
        </p:spPr>
        <p:txBody>
          <a:bodyPr wrap="square" rtlCol="0">
            <a:spAutoFit/>
          </a:bodyPr>
          <a:lstStyle/>
          <a:p>
            <a:pPr algn="ctr"/>
            <a:r>
              <a:rPr lang="en-US" sz="2000" dirty="0">
                <a:solidFill>
                  <a:srgbClr val="002060"/>
                </a:solidFill>
              </a:rPr>
              <a:t>[fast]</a:t>
            </a:r>
          </a:p>
        </p:txBody>
      </p:sp>
      <p:sp>
        <p:nvSpPr>
          <p:cNvPr id="10" name="TextBox 9"/>
          <p:cNvSpPr txBox="1"/>
          <p:nvPr/>
        </p:nvSpPr>
        <p:spPr>
          <a:xfrm>
            <a:off x="678412" y="5832968"/>
            <a:ext cx="1848297" cy="400110"/>
          </a:xfrm>
          <a:prstGeom prst="rect">
            <a:avLst/>
          </a:prstGeom>
          <a:noFill/>
        </p:spPr>
        <p:txBody>
          <a:bodyPr wrap="square" rtlCol="0">
            <a:spAutoFit/>
          </a:bodyPr>
          <a:lstStyle/>
          <a:p>
            <a:pPr algn="ctr"/>
            <a:r>
              <a:rPr lang="en-US" sz="2000" dirty="0">
                <a:solidFill>
                  <a:srgbClr val="002060"/>
                </a:solidFill>
              </a:rPr>
              <a:t>[character]</a:t>
            </a:r>
          </a:p>
        </p:txBody>
      </p:sp>
      <p:sp>
        <p:nvSpPr>
          <p:cNvPr id="13" name="TextBox 12"/>
          <p:cNvSpPr txBox="1"/>
          <p:nvPr/>
        </p:nvSpPr>
        <p:spPr>
          <a:xfrm>
            <a:off x="3832368" y="1893783"/>
            <a:ext cx="2138996" cy="584776"/>
          </a:xfrm>
          <a:prstGeom prst="rect">
            <a:avLst/>
          </a:prstGeom>
          <a:noFill/>
        </p:spPr>
        <p:txBody>
          <a:bodyPr wrap="square" rtlCol="0">
            <a:spAutoFit/>
          </a:bodyPr>
          <a:lstStyle/>
          <a:p>
            <a:pPr algn="l"/>
            <a:r>
              <a:rPr lang="en-US" sz="3200" dirty="0" err="1">
                <a:solidFill>
                  <a:srgbClr val="002060"/>
                </a:solidFill>
              </a:rPr>
              <a:t>rápido</a:t>
            </a:r>
            <a:endParaRPr lang="en-US" sz="3200" dirty="0">
              <a:solidFill>
                <a:srgbClr val="002060"/>
              </a:solidFill>
            </a:endParaRPr>
          </a:p>
        </p:txBody>
      </p:sp>
      <p:sp>
        <p:nvSpPr>
          <p:cNvPr id="14" name="TextBox 13"/>
          <p:cNvSpPr txBox="1"/>
          <p:nvPr/>
        </p:nvSpPr>
        <p:spPr>
          <a:xfrm>
            <a:off x="3754385" y="3520209"/>
            <a:ext cx="2049871" cy="584776"/>
          </a:xfrm>
          <a:prstGeom prst="rect">
            <a:avLst/>
          </a:prstGeom>
          <a:noFill/>
        </p:spPr>
        <p:txBody>
          <a:bodyPr wrap="square" rtlCol="0">
            <a:spAutoFit/>
          </a:bodyPr>
          <a:lstStyle/>
          <a:p>
            <a:pPr algn="l"/>
            <a:r>
              <a:rPr lang="en-US" sz="3200" dirty="0" err="1">
                <a:solidFill>
                  <a:srgbClr val="002060"/>
                </a:solidFill>
              </a:rPr>
              <a:t>despacio</a:t>
            </a:r>
            <a:endParaRPr lang="en-US" sz="3200" dirty="0">
              <a:solidFill>
                <a:srgbClr val="002060"/>
              </a:solidFill>
            </a:endParaRPr>
          </a:p>
        </p:txBody>
      </p:sp>
      <p:sp>
        <p:nvSpPr>
          <p:cNvPr id="15" name="TextBox 14"/>
          <p:cNvSpPr txBox="1"/>
          <p:nvPr/>
        </p:nvSpPr>
        <p:spPr>
          <a:xfrm>
            <a:off x="3445566" y="5302689"/>
            <a:ext cx="2746766" cy="584776"/>
          </a:xfrm>
          <a:prstGeom prst="rect">
            <a:avLst/>
          </a:prstGeom>
          <a:noFill/>
        </p:spPr>
        <p:txBody>
          <a:bodyPr wrap="square" rtlCol="0">
            <a:spAutoFit/>
          </a:bodyPr>
          <a:lstStyle/>
          <a:p>
            <a:pPr algn="l"/>
            <a:r>
              <a:rPr lang="en-US" sz="3200" dirty="0">
                <a:solidFill>
                  <a:srgbClr val="002060"/>
                </a:solidFill>
              </a:rPr>
              <a:t>el </a:t>
            </a:r>
            <a:r>
              <a:rPr lang="en-US" sz="3200" dirty="0" err="1">
                <a:solidFill>
                  <a:srgbClr val="002060"/>
                </a:solidFill>
              </a:rPr>
              <a:t>personaje</a:t>
            </a:r>
            <a:endParaRPr lang="en-US" sz="3200" dirty="0">
              <a:solidFill>
                <a:srgbClr val="002060"/>
              </a:solidFill>
            </a:endParaRPr>
          </a:p>
        </p:txBody>
      </p:sp>
      <p:sp>
        <p:nvSpPr>
          <p:cNvPr id="16" name="TextBox 15"/>
          <p:cNvSpPr txBox="1"/>
          <p:nvPr/>
        </p:nvSpPr>
        <p:spPr>
          <a:xfrm>
            <a:off x="6834849" y="2375306"/>
            <a:ext cx="1776936" cy="400110"/>
          </a:xfrm>
          <a:prstGeom prst="rect">
            <a:avLst/>
          </a:prstGeom>
          <a:noFill/>
        </p:spPr>
        <p:txBody>
          <a:bodyPr wrap="square" rtlCol="0">
            <a:spAutoFit/>
          </a:bodyPr>
          <a:lstStyle/>
          <a:p>
            <a:pPr algn="ctr"/>
            <a:r>
              <a:rPr lang="en-US" sz="2000" dirty="0">
                <a:solidFill>
                  <a:srgbClr val="002060"/>
                </a:solidFill>
              </a:rPr>
              <a:t>[actor]</a:t>
            </a:r>
          </a:p>
        </p:txBody>
      </p:sp>
      <p:sp>
        <p:nvSpPr>
          <p:cNvPr id="17" name="TextBox 16"/>
          <p:cNvSpPr txBox="1"/>
          <p:nvPr/>
        </p:nvSpPr>
        <p:spPr>
          <a:xfrm>
            <a:off x="7001420" y="4213195"/>
            <a:ext cx="1610366" cy="400110"/>
          </a:xfrm>
          <a:prstGeom prst="rect">
            <a:avLst/>
          </a:prstGeom>
          <a:noFill/>
        </p:spPr>
        <p:txBody>
          <a:bodyPr wrap="square" rtlCol="0">
            <a:spAutoFit/>
          </a:bodyPr>
          <a:lstStyle/>
          <a:p>
            <a:pPr algn="ctr"/>
            <a:r>
              <a:rPr lang="en-US" sz="2000" dirty="0">
                <a:solidFill>
                  <a:srgbClr val="002060"/>
                </a:solidFill>
              </a:rPr>
              <a:t>[actress]</a:t>
            </a:r>
          </a:p>
        </p:txBody>
      </p:sp>
      <p:sp>
        <p:nvSpPr>
          <p:cNvPr id="18" name="TextBox 17"/>
          <p:cNvSpPr txBox="1"/>
          <p:nvPr/>
        </p:nvSpPr>
        <p:spPr>
          <a:xfrm>
            <a:off x="7264496" y="5909748"/>
            <a:ext cx="1347289" cy="400110"/>
          </a:xfrm>
          <a:prstGeom prst="rect">
            <a:avLst/>
          </a:prstGeom>
          <a:noFill/>
        </p:spPr>
        <p:txBody>
          <a:bodyPr wrap="square" rtlCol="0">
            <a:spAutoFit/>
          </a:bodyPr>
          <a:lstStyle/>
          <a:p>
            <a:pPr algn="ctr"/>
            <a:r>
              <a:rPr lang="en-US" sz="2000" dirty="0">
                <a:solidFill>
                  <a:srgbClr val="002060"/>
                </a:solidFill>
              </a:rPr>
              <a:t>[scene]</a:t>
            </a:r>
          </a:p>
        </p:txBody>
      </p:sp>
      <p:sp>
        <p:nvSpPr>
          <p:cNvPr id="19" name="TextBox 18"/>
          <p:cNvSpPr txBox="1"/>
          <p:nvPr/>
        </p:nvSpPr>
        <p:spPr>
          <a:xfrm>
            <a:off x="9268984" y="1893782"/>
            <a:ext cx="2127856" cy="584776"/>
          </a:xfrm>
          <a:prstGeom prst="rect">
            <a:avLst/>
          </a:prstGeom>
          <a:noFill/>
        </p:spPr>
        <p:txBody>
          <a:bodyPr wrap="square" rtlCol="0">
            <a:spAutoFit/>
          </a:bodyPr>
          <a:lstStyle/>
          <a:p>
            <a:pPr algn="l"/>
            <a:r>
              <a:rPr lang="en-US" sz="3200" dirty="0">
                <a:solidFill>
                  <a:srgbClr val="002060"/>
                </a:solidFill>
              </a:rPr>
              <a:t>el actor</a:t>
            </a:r>
          </a:p>
        </p:txBody>
      </p:sp>
      <p:sp>
        <p:nvSpPr>
          <p:cNvPr id="20" name="TextBox 19"/>
          <p:cNvSpPr txBox="1"/>
          <p:nvPr/>
        </p:nvSpPr>
        <p:spPr>
          <a:xfrm>
            <a:off x="9250880" y="3442229"/>
            <a:ext cx="2941120" cy="584776"/>
          </a:xfrm>
          <a:prstGeom prst="rect">
            <a:avLst/>
          </a:prstGeom>
          <a:noFill/>
        </p:spPr>
        <p:txBody>
          <a:bodyPr wrap="square" rtlCol="0">
            <a:spAutoFit/>
          </a:bodyPr>
          <a:lstStyle/>
          <a:p>
            <a:pPr algn="l"/>
            <a:r>
              <a:rPr lang="en-US" sz="3200" dirty="0">
                <a:solidFill>
                  <a:srgbClr val="002060"/>
                </a:solidFill>
              </a:rPr>
              <a:t>la </a:t>
            </a:r>
            <a:r>
              <a:rPr lang="en-US" sz="3200" dirty="0" err="1">
                <a:solidFill>
                  <a:srgbClr val="002060"/>
                </a:solidFill>
              </a:rPr>
              <a:t>actriz</a:t>
            </a:r>
            <a:endParaRPr lang="en-US" sz="3200" dirty="0">
              <a:solidFill>
                <a:srgbClr val="002060"/>
              </a:solidFill>
            </a:endParaRPr>
          </a:p>
        </p:txBody>
      </p:sp>
      <p:sp>
        <p:nvSpPr>
          <p:cNvPr id="21" name="TextBox 20"/>
          <p:cNvSpPr txBox="1"/>
          <p:nvPr/>
        </p:nvSpPr>
        <p:spPr>
          <a:xfrm>
            <a:off x="9276524" y="5380475"/>
            <a:ext cx="2274956" cy="584776"/>
          </a:xfrm>
          <a:prstGeom prst="rect">
            <a:avLst/>
          </a:prstGeom>
          <a:noFill/>
        </p:spPr>
        <p:txBody>
          <a:bodyPr wrap="square" rtlCol="0">
            <a:spAutoFit/>
          </a:bodyPr>
          <a:lstStyle/>
          <a:p>
            <a:pPr algn="l"/>
            <a:r>
              <a:rPr lang="en-US" sz="3200" dirty="0">
                <a:solidFill>
                  <a:srgbClr val="002060"/>
                </a:solidFill>
              </a:rPr>
              <a:t>la </a:t>
            </a:r>
            <a:r>
              <a:rPr lang="en-US" sz="3200" dirty="0" err="1">
                <a:solidFill>
                  <a:srgbClr val="002060"/>
                </a:solidFill>
              </a:rPr>
              <a:t>escena</a:t>
            </a:r>
            <a:endParaRPr lang="en-US" sz="3200" dirty="0">
              <a:solidFill>
                <a:srgbClr val="002060"/>
              </a:solidFill>
            </a:endParaRPr>
          </a:p>
        </p:txBody>
      </p:sp>
      <p:pic>
        <p:nvPicPr>
          <p:cNvPr id="7" name="Picture 6" descr="actress.jpeg"/>
          <p:cNvPicPr>
            <a:picLocks noChangeAspect="1"/>
          </p:cNvPicPr>
          <p:nvPr/>
        </p:nvPicPr>
        <p:blipFill>
          <a:blip r:embed="rId6">
            <a:clrChange>
              <a:clrFrom>
                <a:srgbClr val="D5425E"/>
              </a:clrFrom>
              <a:clrTo>
                <a:srgbClr val="D5425E">
                  <a:alpha val="0"/>
                </a:srgbClr>
              </a:clrTo>
            </a:clrChange>
            <a:extLst>
              <a:ext uri="{28A0092B-C50C-407E-A947-70E740481C1C}">
                <a14:useLocalDpi xmlns:a14="http://schemas.microsoft.com/office/drawing/2010/main" val="0"/>
              </a:ext>
            </a:extLst>
          </a:blip>
          <a:stretch>
            <a:fillRect/>
          </a:stretch>
        </p:blipFill>
        <p:spPr>
          <a:xfrm>
            <a:off x="7128058" y="2847082"/>
            <a:ext cx="1483727" cy="1326714"/>
          </a:xfrm>
          <a:prstGeom prst="rect">
            <a:avLst/>
          </a:prstGeom>
        </p:spPr>
      </p:pic>
      <p:pic>
        <p:nvPicPr>
          <p:cNvPr id="22" name="Picture 21" descr="actor.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90012" y="392665"/>
            <a:ext cx="1534998" cy="1865796"/>
          </a:xfrm>
          <a:prstGeom prst="rect">
            <a:avLst/>
          </a:prstGeom>
        </p:spPr>
      </p:pic>
      <p:pic>
        <p:nvPicPr>
          <p:cNvPr id="23" name="Picture 22" descr="hulk.jpe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689" y="4793345"/>
            <a:ext cx="1029621" cy="1136144"/>
          </a:xfrm>
          <a:prstGeom prst="rect">
            <a:avLst/>
          </a:prstGeom>
        </p:spPr>
      </p:pic>
      <p:pic>
        <p:nvPicPr>
          <p:cNvPr id="24" name="Picture 23" descr="scene.png"/>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998" y="4697091"/>
            <a:ext cx="1923845" cy="1335932"/>
          </a:xfrm>
          <a:prstGeom prst="rect">
            <a:avLst/>
          </a:prstGeom>
        </p:spPr>
      </p:pic>
      <p:sp>
        <p:nvSpPr>
          <p:cNvPr id="25" name="Llamada rectangular redondeada 27">
            <a:extLst>
              <a:ext uri="{FF2B5EF4-FFF2-40B4-BE49-F238E27FC236}">
                <a16:creationId xmlns:a16="http://schemas.microsoft.com/office/drawing/2014/main" id="{B7A0633C-7112-E544-ACEB-3EC61394DB95}"/>
              </a:ext>
            </a:extLst>
          </p:cNvPr>
          <p:cNvSpPr/>
          <p:nvPr/>
        </p:nvSpPr>
        <p:spPr>
          <a:xfrm>
            <a:off x="799090" y="3413161"/>
            <a:ext cx="5850066" cy="1181286"/>
          </a:xfrm>
          <a:prstGeom prst="wedgeRoundRectCallout">
            <a:avLst>
              <a:gd name="adj1" fmla="val 19438"/>
              <a:gd name="adj2" fmla="val -66698"/>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2000">
                <a:solidFill>
                  <a:srgbClr val="002060"/>
                </a:solidFill>
              </a:rPr>
              <a:t>Rápido can be an adverb or an adjective!</a:t>
            </a:r>
          </a:p>
          <a:p>
            <a:pPr>
              <a:lnSpc>
                <a:spcPct val="120000"/>
              </a:lnSpc>
            </a:pPr>
            <a:r>
              <a:rPr lang="en-GB" sz="2000">
                <a:solidFill>
                  <a:srgbClr val="002060"/>
                </a:solidFill>
              </a:rPr>
              <a:t>1. Camino rápido. </a:t>
            </a:r>
          </a:p>
          <a:p>
            <a:r>
              <a:rPr lang="en-GB" sz="2000">
                <a:solidFill>
                  <a:srgbClr val="002060"/>
                </a:solidFill>
              </a:rPr>
              <a:t>2. Tengo una bici rápida.</a:t>
            </a:r>
            <a:endParaRPr lang="es-GB" sz="2000" dirty="0">
              <a:solidFill>
                <a:srgbClr val="002060"/>
              </a:solidFill>
            </a:endParaRPr>
          </a:p>
        </p:txBody>
      </p:sp>
      <p:sp>
        <p:nvSpPr>
          <p:cNvPr id="11" name="TextBox 10"/>
          <p:cNvSpPr txBox="1"/>
          <p:nvPr/>
        </p:nvSpPr>
        <p:spPr>
          <a:xfrm>
            <a:off x="4205779" y="3819110"/>
            <a:ext cx="1950741" cy="400110"/>
          </a:xfrm>
          <a:prstGeom prst="rect">
            <a:avLst/>
          </a:prstGeom>
          <a:noFill/>
        </p:spPr>
        <p:txBody>
          <a:bodyPr wrap="square" rtlCol="0">
            <a:spAutoFit/>
          </a:bodyPr>
          <a:lstStyle/>
          <a:p>
            <a:pPr algn="l"/>
            <a:r>
              <a:rPr lang="en-GB" sz="2000">
                <a:solidFill>
                  <a:srgbClr val="002060"/>
                </a:solidFill>
              </a:rPr>
              <a:t>I walk fast.</a:t>
            </a:r>
            <a:endParaRPr lang="en-GB" sz="2000" dirty="0">
              <a:solidFill>
                <a:srgbClr val="002060"/>
              </a:solidFill>
            </a:endParaRPr>
          </a:p>
        </p:txBody>
      </p:sp>
      <p:sp>
        <p:nvSpPr>
          <p:cNvPr id="26" name="TextBox 25"/>
          <p:cNvSpPr txBox="1"/>
          <p:nvPr/>
        </p:nvSpPr>
        <p:spPr>
          <a:xfrm>
            <a:off x="4205778" y="4173231"/>
            <a:ext cx="2443377" cy="400110"/>
          </a:xfrm>
          <a:prstGeom prst="rect">
            <a:avLst/>
          </a:prstGeom>
          <a:noFill/>
        </p:spPr>
        <p:txBody>
          <a:bodyPr wrap="square" rtlCol="0">
            <a:spAutoFit/>
          </a:bodyPr>
          <a:lstStyle/>
          <a:p>
            <a:pPr algn="l"/>
            <a:r>
              <a:rPr lang="en-GB" sz="2000" dirty="0">
                <a:solidFill>
                  <a:srgbClr val="002060"/>
                </a:solidFill>
              </a:rPr>
              <a:t>I have a fast bike. </a:t>
            </a:r>
          </a:p>
        </p:txBody>
      </p:sp>
    </p:spTree>
    <p:extLst>
      <p:ext uri="{BB962C8B-B14F-4D97-AF65-F5344CB8AC3E}">
        <p14:creationId xmlns:p14="http://schemas.microsoft.com/office/powerpoint/2010/main" val="211058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1" nodeType="click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2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2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13"/>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1" nodeType="clickEffect">
                                  <p:stCondLst>
                                    <p:cond delay="0"/>
                                  </p:stCondLst>
                                  <p:childTnLst>
                                    <p:set>
                                      <p:cBhvr>
                                        <p:cTn id="1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5" grpId="0" animBg="1"/>
      <p:bldP spid="25" grpId="1" animBg="1"/>
      <p:bldP spid="11" grpId="0"/>
      <p:bldP spid="11" grpId="1"/>
      <p:bldP spid="26" grpId="0"/>
      <p:bldP spid="26" grpId="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3565</TotalTime>
  <Words>8807</Words>
  <Application>Microsoft Macintosh PowerPoint</Application>
  <PresentationFormat>Widescreen</PresentationFormat>
  <Paragraphs>1100</Paragraphs>
  <Slides>38</Slides>
  <Notes>38</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Arial</vt:lpstr>
      <vt:lpstr>Calibri</vt:lpstr>
      <vt:lpstr>Century Gothic</vt:lpstr>
      <vt:lpstr>1_Office Theme</vt:lpstr>
      <vt:lpstr>2_Office Theme</vt:lpstr>
      <vt:lpstr>Talking about what is happening now (films and cinema)</vt:lpstr>
      <vt:lpstr>Una noche de películas</vt:lpstr>
      <vt:lpstr>Las películas</vt:lpstr>
      <vt:lpstr>Respuestas</vt:lpstr>
      <vt:lpstr>Tu amigo/a te da tres opciones. ¿Qué película quieres ver? ¿Por qué?</vt:lpstr>
      <vt:lpstr>Vocabulario</vt:lpstr>
      <vt:lpstr>Vocabulario</vt:lpstr>
      <vt:lpstr>Vocabulario</vt:lpstr>
      <vt:lpstr>Vocabulario</vt:lpstr>
      <vt:lpstr>Talking about what you want to do: ‘Querer’ as a modal verb [revisited]</vt:lpstr>
      <vt:lpstr>Talking about what’s happening now: Present continuous: –er and –ir verbs</vt:lpstr>
      <vt:lpstr>Los niños y niñas participan en un club de películas. ¿Qué quieren hacer, y qué hacen ahora mismo? Completa la frase con ‘queremos’ o ‘estamos’.</vt:lpstr>
      <vt:lpstr>¡Luces! …¡Cámara! y... ¡Acción! Escucha y completa la frase con ‘queremos’ o ‘estamos’. Escribe el inicio de la frase en inglés. </vt:lpstr>
      <vt:lpstr>¡Luces! …¡Cámara! y... ¡Acción! Escucha otra vez y decide la frase correcta para completar la frase.</vt:lpstr>
      <vt:lpstr>Hoy estamos haciendo una película en el colegio con unos directores ingleses. Daniel está traduciendo cada frase a los compañeros. ¿Puedes ayudar?</vt:lpstr>
      <vt:lpstr>hablar</vt:lpstr>
      <vt:lpstr>hablar</vt:lpstr>
      <vt:lpstr>hablar</vt:lpstr>
      <vt:lpstr>hablar</vt:lpstr>
      <vt:lpstr>hablar</vt:lpstr>
      <vt:lpstr>Imagina que estás dirigiendo una película con tus compañeros de clase. Traduce los verbos y completa cada frase con tus propias ideas.</vt:lpstr>
      <vt:lpstr>Talking about what is happening now (films and cinema) [2]</vt:lpstr>
      <vt:lpstr>hablar / escuchar</vt:lpstr>
      <vt:lpstr>Una película en el cine</vt:lpstr>
      <vt:lpstr>Hoy hay un festival de cine en español en el colegio. En cada clase hay una película diferente ¿En qué clase puedes ver cada película?</vt:lpstr>
      <vt:lpstr>Escribe la palabra correcta para cada número.</vt:lpstr>
      <vt:lpstr>Talking about what’s happening now: Present continuous: –er and –ir verbs</vt:lpstr>
      <vt:lpstr>Talking about what you want to do: ‘Querer’ as a modal verb [revisited]</vt:lpstr>
      <vt:lpstr>Están haciendo una película. ¿Qué quieren hacer los amigos y qué están haciendo? Elige el verbo correcto para completar la frase.</vt:lpstr>
      <vt:lpstr>Lucía y Nadia hacen una película. ¡Daniel y Hugo hacen otra! Escribe los verbos en el espacio correcto:</vt:lpstr>
      <vt:lpstr>¿Qué pasa en cada escena?</vt:lpstr>
      <vt:lpstr>PowerPoint Presentation</vt:lpstr>
      <vt:lpstr>PowerPoint Presentation</vt:lpstr>
      <vt:lpstr>PowerPoint Presentation</vt:lpstr>
      <vt:lpstr>PowerPoint Presentation</vt:lpstr>
      <vt:lpstr>Lucía y Nadia hacen una película; Daniel y Hugo hacen otra. ¿Qué hacen? Escucha y completa la información.</vt:lpstr>
      <vt:lpstr>¿Cómo se dice en español? </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Vocabulario</dc:title>
  <dc:creator>Nicholas Avery</dc:creator>
  <cp:lastModifiedBy>Louise Grant</cp:lastModifiedBy>
  <cp:revision>256</cp:revision>
  <dcterms:created xsi:type="dcterms:W3CDTF">2021-01-05T17:49:18Z</dcterms:created>
  <dcterms:modified xsi:type="dcterms:W3CDTF">2021-03-24T16:10:45Z</dcterms:modified>
</cp:coreProperties>
</file>