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3" r:id="rId2"/>
    <p:sldMasterId id="2147483770" r:id="rId3"/>
  </p:sldMasterIdLst>
  <p:notesMasterIdLst>
    <p:notesMasterId r:id="rId39"/>
  </p:notesMasterIdLst>
  <p:sldIdLst>
    <p:sldId id="516" r:id="rId4"/>
    <p:sldId id="484" r:id="rId5"/>
    <p:sldId id="620" r:id="rId6"/>
    <p:sldId id="621" r:id="rId7"/>
    <p:sldId id="622" r:id="rId8"/>
    <p:sldId id="623" r:id="rId9"/>
    <p:sldId id="624" r:id="rId10"/>
    <p:sldId id="625" r:id="rId11"/>
    <p:sldId id="626" r:id="rId12"/>
    <p:sldId id="627" r:id="rId13"/>
    <p:sldId id="628" r:id="rId14"/>
    <p:sldId id="629" r:id="rId15"/>
    <p:sldId id="630" r:id="rId16"/>
    <p:sldId id="631" r:id="rId17"/>
    <p:sldId id="481" r:id="rId18"/>
    <p:sldId id="486" r:id="rId19"/>
    <p:sldId id="453" r:id="rId20"/>
    <p:sldId id="494" r:id="rId21"/>
    <p:sldId id="439" r:id="rId22"/>
    <p:sldId id="487" r:id="rId23"/>
    <p:sldId id="488" r:id="rId24"/>
    <p:sldId id="495" r:id="rId25"/>
    <p:sldId id="412" r:id="rId26"/>
    <p:sldId id="517" r:id="rId27"/>
    <p:sldId id="482" r:id="rId28"/>
    <p:sldId id="485" r:id="rId29"/>
    <p:sldId id="497" r:id="rId30"/>
    <p:sldId id="499" r:id="rId31"/>
    <p:sldId id="500" r:id="rId32"/>
    <p:sldId id="502" r:id="rId33"/>
    <p:sldId id="492" r:id="rId34"/>
    <p:sldId id="503" r:id="rId35"/>
    <p:sldId id="501" r:id="rId36"/>
    <p:sldId id="619" r:id="rId37"/>
    <p:sldId id="41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11" clrIdx="0">
    <p:extLst>
      <p:ext uri="{19B8F6BF-5375-455C-9EA6-DF929625EA0E}">
        <p15:presenceInfo xmlns:p15="http://schemas.microsoft.com/office/powerpoint/2012/main" userId="S::RHawkes@combertonvc.org::5e669c2b-3608-40aa-930e-cb573f7025a9" providerId="AD"/>
      </p:ext>
    </p:extLst>
  </p:cmAuthor>
  <p:cmAuthor id="2" name="Inge Alferink" initials="IA" lastIdx="3" clrIdx="1">
    <p:extLst>
      <p:ext uri="{19B8F6BF-5375-455C-9EA6-DF929625EA0E}">
        <p15:presenceInfo xmlns:p15="http://schemas.microsoft.com/office/powerpoint/2012/main" userId="S::inge.alferink@york.ac.uk::be3d6108-63c7-4730-8d28-a880634c31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DAA520"/>
    <a:srgbClr val="E87D1E"/>
    <a:srgbClr val="FBF0D5"/>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87" autoAdjust="0"/>
    <p:restoredTop sz="89506" autoAdjust="0"/>
  </p:normalViewPr>
  <p:slideViewPr>
    <p:cSldViewPr snapToGrid="0">
      <p:cViewPr varScale="1">
        <p:scale>
          <a:sx n="100" d="100"/>
          <a:sy n="100" d="100"/>
        </p:scale>
        <p:origin x="592" y="160"/>
      </p:cViewPr>
      <p:guideLst/>
    </p:cSldViewPr>
  </p:slideViewPr>
  <p:outlineViewPr>
    <p:cViewPr>
      <p:scale>
        <a:sx n="33" d="100"/>
        <a:sy n="33" d="100"/>
      </p:scale>
      <p:origin x="0" y="0"/>
    </p:cViewPr>
  </p:outlineViewPr>
  <p:notesTextViewPr>
    <p:cViewPr>
      <p:scale>
        <a:sx n="100" d="100"/>
        <a:sy n="100" d="100"/>
      </p:scale>
      <p:origin x="0" y="-156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20/12/2021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Introduction of expressing future versus present meaning using present tense with appropriate time adverbials.</a:t>
            </a:r>
            <a:endParaRPr lang="en-GB" sz="1200"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t>Consolidation of SSCs </a:t>
            </a:r>
            <a:r>
              <a:rPr lang="en-GB" sz="1200" b="1" i="0" baseline="0" dirty="0"/>
              <a:t>[s]</a:t>
            </a:r>
            <a:r>
              <a:rPr lang="en-GB" sz="1200" b="0" i="0" baseline="0" dirty="0"/>
              <a:t>, </a:t>
            </a:r>
            <a:r>
              <a:rPr lang="en-GB" sz="1200" b="1" i="0" baseline="0" dirty="0"/>
              <a:t>[</a:t>
            </a:r>
            <a:r>
              <a:rPr lang="en-GB" sz="1200" b="1" i="0" baseline="0" dirty="0" err="1"/>
              <a:t>ss</a:t>
            </a:r>
            <a:r>
              <a:rPr lang="en-GB" sz="1200" b="1" i="0" baseline="0" dirty="0"/>
              <a:t>]</a:t>
            </a:r>
            <a:r>
              <a:rPr lang="en-GB" sz="1200" b="0" i="0" baseline="0" dirty="0"/>
              <a:t> with known words from this week’s new vocabulary set and those revisited this week.</a:t>
            </a:r>
            <a:endParaRPr lang="de-DE" sz="1200"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7.3.2.5</a:t>
            </a:r>
            <a:r>
              <a:rPr lang="en-GB" sz="1200" b="1" i="0" u="none" strike="noStrike" kern="1200" cap="none" baseline="0" dirty="0">
                <a:solidFill>
                  <a:schemeClr val="tx1"/>
                </a:solidFill>
                <a:effectLst/>
                <a:latin typeface="+mn-lt"/>
                <a:ea typeface="Calibri"/>
                <a:cs typeface="Calibri"/>
                <a:sym typeface="Calibri"/>
              </a:rPr>
              <a:t> (introduce) </a:t>
            </a:r>
            <a:r>
              <a:rPr lang="de-DE" dirty="0"/>
              <a:t>Dorf [959] Großstadt [204] Jahr [51] Jahre [51] Monat [303] Schwimmbad [&gt;5009] See [1317]  Strand [1966] nächste, nächstes, nächsten [235] nächste Woche [</a:t>
            </a:r>
            <a:r>
              <a:rPr lang="de-DE" dirty="0" err="1"/>
              <a:t>n</a:t>
            </a:r>
            <a:r>
              <a:rPr lang="de-DE" dirty="0"/>
              <a:t>/a] nächsten Monat [</a:t>
            </a:r>
            <a:r>
              <a:rPr lang="de-DE" dirty="0" err="1"/>
              <a:t>n</a:t>
            </a:r>
            <a:r>
              <a:rPr lang="de-DE" dirty="0"/>
              <a:t>/a] nächstes Jahr [</a:t>
            </a:r>
            <a:r>
              <a:rPr lang="de-DE" dirty="0" err="1"/>
              <a:t>n</a:t>
            </a:r>
            <a:r>
              <a:rPr lang="de-DE" dirty="0"/>
              <a:t>/a]</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7.3.1.6 (revisit) </a:t>
            </a:r>
            <a:r>
              <a:rPr lang="de-DE" b="0" dirty="0"/>
              <a:t>dauern [744] erreichen [309] fahren2 [2138] schaffen1 [285] suchen [293] viel, viele [56] das Land1 [134] Schottland [&gt;5009] Schweiz [763] Stunde1 [276] Wien [</a:t>
            </a:r>
            <a:r>
              <a:rPr lang="de-DE" b="0" dirty="0" err="1"/>
              <a:t>n</a:t>
            </a:r>
            <a:r>
              <a:rPr lang="de-DE" b="0" dirty="0"/>
              <a:t>/a] dort [134] normalerweise [2062]</a:t>
            </a:r>
            <a:br>
              <a:rPr lang="de-DE" b="0" dirty="0"/>
            </a:br>
            <a:r>
              <a:rPr lang="de-DE" b="1" dirty="0"/>
              <a:t>7.2.2.3 (revisit)</a:t>
            </a:r>
            <a:r>
              <a:rPr lang="de-DE" b="1" baseline="0" dirty="0"/>
              <a:t> </a:t>
            </a:r>
            <a:r>
              <a:rPr lang="de-DE" b="0" dirty="0"/>
              <a:t>fahren1 [215] geben [49] helfen [338] laufen [252] schlafen [679] vergessen [584] mir [63] Geld [235] Urlaub [1570] Zeitung [670] fast [202]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3182462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1290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0634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002060"/>
                </a:solidFill>
                <a:latin typeface="Century Gothic" panose="020B0502020202020204" pitchFamily="34" charset="0"/>
              </a:rPr>
              <a:t>ß</a:t>
            </a:r>
            <a:r>
              <a:rPr lang="en-GB" sz="1200" b="1" dirty="0">
                <a:solidFill>
                  <a:srgbClr val="002060"/>
                </a:solidFill>
                <a:latin typeface="Century Gothic" panose="020B0502020202020204" pitchFamily="34" charset="0"/>
              </a:rPr>
              <a:t>]</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sz="1200" b="1" dirty="0" err="1">
                <a:solidFill>
                  <a:srgbClr val="002060"/>
                </a:solidFill>
                <a:latin typeface="Century Gothic" panose="020B0502020202020204" pitchFamily="34" charset="0"/>
              </a:rPr>
              <a:t>ß</a:t>
            </a:r>
            <a:r>
              <a:rPr lang="en-GB" b="1" baseline="0" dirty="0"/>
              <a:t>] </a:t>
            </a:r>
            <a:r>
              <a:rPr lang="en-GB" baseline="0" dirty="0"/>
              <a:t>and then the </a:t>
            </a:r>
            <a:r>
              <a:rPr lang="en-GB" b="1" baseline="0" dirty="0"/>
              <a:t>source</a:t>
            </a:r>
            <a:r>
              <a:rPr lang="en-GB" baseline="0" dirty="0"/>
              <a:t> word again ‘</a:t>
            </a:r>
            <a:r>
              <a:rPr lang="en-GB" b="1" baseline="0" dirty="0" err="1"/>
              <a:t>gro</a:t>
            </a:r>
            <a:r>
              <a:rPr lang="en-GB" sz="1200" b="1" dirty="0" err="1">
                <a:solidFill>
                  <a:srgbClr val="002060"/>
                </a:solidFill>
                <a:latin typeface="Century Gothic" panose="020B0502020202020204" pitchFamily="34" charset="0"/>
              </a:rPr>
              <a:t>ß</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groß</a:t>
            </a:r>
            <a:r>
              <a:rPr lang="en-GB" sz="1200" b="1" baseline="0" dirty="0"/>
              <a:t> </a:t>
            </a:r>
            <a:r>
              <a:rPr lang="en-GB" sz="1200" baseline="0" dirty="0"/>
              <a:t>[74]; </a:t>
            </a:r>
            <a:r>
              <a:rPr lang="en-GB" sz="1200" b="1" baseline="0" dirty="0" err="1"/>
              <a:t>Fußball</a:t>
            </a:r>
            <a:r>
              <a:rPr lang="en-GB" sz="1200" b="1" baseline="0" dirty="0"/>
              <a:t> </a:t>
            </a:r>
            <a:r>
              <a:rPr lang="en-GB" sz="1200" b="0" baseline="0" dirty="0"/>
              <a:t>[1497] </a:t>
            </a:r>
            <a:r>
              <a:rPr lang="en-GB" sz="1200" b="1" baseline="0" dirty="0" err="1"/>
              <a:t>ein</a:t>
            </a:r>
            <a:r>
              <a:rPr lang="en-GB" sz="1200" b="1" baseline="0" dirty="0"/>
              <a:t> </a:t>
            </a:r>
            <a:r>
              <a:rPr lang="en-GB" sz="1200" b="1" baseline="0" dirty="0" err="1"/>
              <a:t>bisschen</a:t>
            </a:r>
            <a:r>
              <a:rPr lang="en-GB" sz="1200" b="1" baseline="0" dirty="0"/>
              <a:t> </a:t>
            </a:r>
            <a:r>
              <a:rPr lang="en-GB" sz="1200" baseline="0" dirty="0"/>
              <a:t>[194]; </a:t>
            </a:r>
            <a:r>
              <a:rPr lang="en-GB" sz="1200" b="1" baseline="0" dirty="0" err="1"/>
              <a:t>heißen</a:t>
            </a:r>
            <a:r>
              <a:rPr lang="en-GB" sz="1200" b="1" baseline="0" dirty="0"/>
              <a:t> </a:t>
            </a:r>
            <a:r>
              <a:rPr lang="en-GB" sz="1200" baseline="0" dirty="0"/>
              <a:t>[123]; </a:t>
            </a:r>
            <a:r>
              <a:rPr lang="en-GB" sz="1200" b="1" baseline="0" dirty="0" err="1"/>
              <a:t>damals</a:t>
            </a:r>
            <a:r>
              <a:rPr lang="en-GB" sz="1200" b="1" baseline="0" dirty="0"/>
              <a:t> </a:t>
            </a:r>
            <a:r>
              <a:rPr lang="en-GB" sz="1200" baseline="0" dirty="0"/>
              <a:t>[271]; </a:t>
            </a:r>
            <a:r>
              <a:rPr lang="en-GB" sz="1200" b="1" baseline="0" dirty="0" err="1"/>
              <a:t>lassen</a:t>
            </a:r>
            <a:r>
              <a:rPr lang="en-GB" sz="1200" b="1" baseline="0" dirty="0"/>
              <a:t> </a:t>
            </a:r>
            <a:r>
              <a:rPr lang="en-GB" sz="1200" baseline="0" dirty="0"/>
              <a:t>[82].</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1958332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13</a:t>
            </a:fld>
            <a:endParaRPr lang="en-GB"/>
          </a:p>
        </p:txBody>
      </p:sp>
    </p:spTree>
    <p:extLst>
      <p:ext uri="{BB962C8B-B14F-4D97-AF65-F5344CB8AC3E}">
        <p14:creationId xmlns:p14="http://schemas.microsoft.com/office/powerpoint/2010/main" val="1133738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t>14</a:t>
            </a:fld>
            <a:endParaRPr lang="en-GB"/>
          </a:p>
        </p:txBody>
      </p:sp>
    </p:spTree>
    <p:extLst>
      <p:ext uri="{BB962C8B-B14F-4D97-AF65-F5344CB8AC3E}">
        <p14:creationId xmlns:p14="http://schemas.microsoft.com/office/powerpoint/2010/main" val="1372441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dirty="0"/>
              <a:t>To practise spoken production of ‘s-’ and ‘ß’ (called </a:t>
            </a:r>
            <a:r>
              <a:rPr lang="en-GB" sz="1200" b="0" i="0" kern="1200" dirty="0" err="1">
                <a:solidFill>
                  <a:schemeClr val="tx1"/>
                </a:solidFill>
                <a:effectLst/>
                <a:latin typeface="+mn-lt"/>
                <a:ea typeface="+mn-ea"/>
                <a:cs typeface="+mn-cs"/>
              </a:rPr>
              <a:t>Eszett</a:t>
            </a:r>
            <a:r>
              <a:rPr lang="en-GB" sz="1200" b="0" i="0" kern="1200" dirty="0">
                <a:solidFill>
                  <a:schemeClr val="tx1"/>
                </a:solidFill>
                <a:effectLst/>
                <a:latin typeface="+mn-lt"/>
                <a:ea typeface="+mn-ea"/>
                <a:cs typeface="+mn-cs"/>
              </a:rPr>
              <a:t> or </a:t>
            </a:r>
            <a:r>
              <a:rPr lang="en-GB" sz="1200" b="0" i="0" kern="1200" dirty="0" err="1">
                <a:solidFill>
                  <a:schemeClr val="tx1"/>
                </a:solidFill>
                <a:effectLst/>
                <a:latin typeface="+mn-lt"/>
                <a:ea typeface="+mn-ea"/>
                <a:cs typeface="+mn-cs"/>
              </a:rPr>
              <a:t>scharfes</a:t>
            </a:r>
            <a:r>
              <a:rPr lang="en-GB" sz="1200" b="0" i="0" kern="1200" baseline="0" dirty="0">
                <a:solidFill>
                  <a:schemeClr val="tx1"/>
                </a:solidFill>
                <a:effectLst/>
                <a:latin typeface="+mn-lt"/>
                <a:ea typeface="+mn-ea"/>
                <a:cs typeface="+mn-cs"/>
              </a:rPr>
              <a:t> S) </a:t>
            </a:r>
            <a:r>
              <a:rPr lang="en-GB" baseline="0" dirty="0"/>
              <a:t>‘ss’ and -s.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a:t>
            </a:r>
            <a:r>
              <a:rPr lang="en-GB" dirty="0"/>
              <a:t>Students must decide whether the sounds in the words match to the bee (buzz) or the snake (hiss).</a:t>
            </a:r>
            <a:br>
              <a:rPr lang="en-GB" dirty="0"/>
            </a:br>
            <a:r>
              <a:rPr lang="en-GB" dirty="0"/>
              <a:t>2. Teachers can elicit the sound [zzzz]</a:t>
            </a:r>
            <a:r>
              <a:rPr lang="en-GB" baseline="0" dirty="0"/>
              <a:t> or [</a:t>
            </a:r>
            <a:r>
              <a:rPr lang="en-GB" baseline="0" dirty="0" err="1"/>
              <a:t>ssss</a:t>
            </a:r>
            <a:r>
              <a:rPr lang="en-GB" baseline="0" dirty="0"/>
              <a:t>] first from the students, then the full word.</a:t>
            </a:r>
            <a:br>
              <a:rPr lang="en-GB" baseline="0" dirty="0"/>
            </a:br>
            <a:r>
              <a:rPr lang="en-GB" baseline="0" dirty="0"/>
              <a:t>3. Answers are animated one by one to move to the correct image.</a:t>
            </a:r>
            <a:endParaRPr lang="en-GB" dirty="0"/>
          </a:p>
          <a:p>
            <a:endParaRPr lang="en-GB" dirty="0"/>
          </a:p>
          <a:p>
            <a:r>
              <a:rPr lang="en-GB" b="1" baseline="0" dirty="0"/>
              <a:t>Word frequencies</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Großstadt [74/188] See [1167] nächste [249] Wasserpark [299/1940] </a:t>
            </a:r>
            <a:r>
              <a:rPr lang="de-DE" b="0" dirty="0"/>
              <a:t>suchen [293] normalerweise [1898]</a:t>
            </a:r>
            <a:r>
              <a:rPr lang="de-DE" b="0" baseline="0" dirty="0"/>
              <a:t> </a:t>
            </a:r>
            <a:r>
              <a:rPr lang="de-DE" b="0" dirty="0"/>
              <a:t>vergessen [595] fast [223]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(2011). A frequency dictionary of German: core vocabulary for learners. Routledge</a:t>
            </a:r>
            <a:endParaRPr lang="de-DE" b="0" dirty="0"/>
          </a:p>
          <a:p>
            <a:endParaRPr lang="de-DE" b="0" dirty="0"/>
          </a:p>
          <a:p>
            <a:r>
              <a:rPr lang="en-GB" dirty="0"/>
              <a:t>Bee picture from pixabay.com</a:t>
            </a:r>
          </a:p>
          <a:p>
            <a:r>
              <a:rPr lang="en-GB" dirty="0"/>
              <a:t>Snake picture from publicdomainvectors.org</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15</a:t>
            </a:fld>
            <a:endParaRPr lang="en-GB"/>
          </a:p>
        </p:txBody>
      </p:sp>
    </p:spTree>
    <p:extLst>
      <p:ext uri="{BB962C8B-B14F-4D97-AF65-F5344CB8AC3E}">
        <p14:creationId xmlns:p14="http://schemas.microsoft.com/office/powerpoint/2010/main" val="2402806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baseline="0" dirty="0"/>
              <a:t>To practise connecting nouns with gender</a:t>
            </a:r>
            <a:r>
              <a:rPr lang="en-GB" b="0" baseline="0"/>
              <a:t>. </a:t>
            </a:r>
          </a:p>
          <a:p>
            <a:br>
              <a:rPr lang="en-GB" b="1" baseline="0"/>
            </a:br>
            <a:r>
              <a:rPr lang="en-GB" b="1" baseline="0"/>
              <a:t>Note: </a:t>
            </a:r>
            <a:r>
              <a:rPr lang="en-GB" baseline="0"/>
              <a:t>The </a:t>
            </a:r>
            <a:r>
              <a:rPr lang="en-GB" baseline="0" dirty="0"/>
              <a:t>words are the nouns from this week’s vocabulary set, plus three from previous weeks. We continue to emphasise the importance of knowing the gender of a word in German.</a:t>
            </a:r>
            <a:endParaRPr lang="en-GB" b="0" baseline="0" dirty="0"/>
          </a:p>
          <a:p>
            <a:endParaRPr lang="en-GB" b="1" baseline="0" dirty="0"/>
          </a:p>
          <a:p>
            <a:r>
              <a:rPr lang="en-GB" b="1" baseline="0" dirty="0"/>
              <a:t>Procedure:</a:t>
            </a:r>
            <a:br>
              <a:rPr lang="en-GB" b="0" dirty="0"/>
            </a:br>
            <a:r>
              <a:rPr lang="en-GB" b="0" dirty="0"/>
              <a:t>1. </a:t>
            </a:r>
            <a:r>
              <a:rPr lang="en-GB" baseline="0" dirty="0"/>
              <a:t>Ask students to predict which ‘Pacman’ will eat the word, based on the word’s gender. </a:t>
            </a:r>
          </a:p>
          <a:p>
            <a:r>
              <a:rPr lang="en-GB" dirty="0"/>
              <a:t>2. Click to make the word ‘fly’ to the correct ‘Pacman’.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mn-ea"/>
              <a:cs typeface="+mn-cs"/>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1" i="1" dirty="0"/>
              <a:t>Note:</a:t>
            </a:r>
            <a:r>
              <a:rPr lang="de-DE" b="1" i="1" baseline="0" dirty="0"/>
              <a:t> </a:t>
            </a:r>
            <a:r>
              <a:rPr lang="de-DE" baseline="0" dirty="0"/>
              <a:t>Students should get the gender of Wasserpark and Freizeitpark from their knowledge of ‚der Park‘ and their knowledge about compound nouns.  Teachers should seek to elicit the meanings ‚water park / aqua park‘ and ‚theme park‘ from students.  Wasser was previously taught, Freizeit will be taught in Y8, as a compound ‚frei‘ (a previous SSC source word) and Zeit, a new noun.</a:t>
            </a:r>
            <a:br>
              <a:rPr lang="de-DE" baseline="0" dirty="0"/>
            </a:br>
            <a:r>
              <a:rPr lang="de-DE" baseline="0" dirty="0"/>
              <a:t>Meer may not be remembered, but is included here, to help students note the meaning difference between ‚See‘ (here taught as lake), and ‚Meer‘ (sea). Teachers should not expect students to know the gender. This word will be taught formally in Y8, too.</a:t>
            </a:r>
            <a:br>
              <a:rPr lang="de-DE" baseline="0" dirty="0"/>
            </a:b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444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a:latin typeface="+mn-lt"/>
              </a:rPr>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baseline="0">
              <a:latin typeface="+mn-lt"/>
            </a:endParaRPr>
          </a:p>
          <a:p>
            <a:pPr marL="0" lvl="0" indent="0" algn="l" rtl="0">
              <a:spcBef>
                <a:spcPts val="0"/>
              </a:spcBef>
              <a:spcAft>
                <a:spcPts val="0"/>
              </a:spcAft>
              <a:buNone/>
            </a:pPr>
            <a:r>
              <a:rPr lang="en-GB" sz="1200" b="1" baseline="0">
                <a:latin typeface="+mn-lt"/>
              </a:rPr>
              <a:t>Aim: </a:t>
            </a:r>
            <a:r>
              <a:rPr lang="en-GB" sz="1200" b="0" i="0" baseline="0">
                <a:latin typeface="+mn-lt"/>
              </a:rPr>
              <a:t>To </a:t>
            </a:r>
            <a:r>
              <a:rPr lang="en-GB" sz="1200" i="0">
                <a:latin typeface="+mn-lt"/>
              </a:rPr>
              <a:t>explain</a:t>
            </a:r>
            <a:r>
              <a:rPr lang="en-GB" sz="1200" i="0" baseline="0">
                <a:latin typeface="+mn-lt"/>
              </a:rPr>
              <a:t> how to form three useful future time adverbials using the German adjective </a:t>
            </a:r>
            <a:r>
              <a:rPr lang="en-GB" sz="1200" b="1" i="1">
                <a:solidFill>
                  <a:srgbClr val="DAA520"/>
                </a:solidFill>
                <a:latin typeface="+mn-lt"/>
              </a:rPr>
              <a:t>nächst</a:t>
            </a:r>
            <a:r>
              <a:rPr lang="en-GB" sz="1200" b="0" i="1">
                <a:solidFill>
                  <a:srgbClr val="5B9BD5">
                    <a:lumMod val="50000"/>
                  </a:srgbClr>
                </a:solidFill>
                <a:latin typeface="+mn-lt"/>
              </a:rPr>
              <a:t>.</a:t>
            </a:r>
          </a:p>
          <a:p>
            <a:pPr marL="0" lvl="0" indent="0" algn="l" rtl="0">
              <a:spcBef>
                <a:spcPts val="0"/>
              </a:spcBef>
              <a:spcAft>
                <a:spcPts val="0"/>
              </a:spcAft>
              <a:buNone/>
            </a:pPr>
            <a:endParaRPr lang="en-GB" sz="1200" b="0" i="1">
              <a:solidFill>
                <a:srgbClr val="5B9BD5">
                  <a:lumMod val="50000"/>
                </a:srgbClr>
              </a:solidFill>
              <a:latin typeface="+mn-lt"/>
            </a:endParaRPr>
          </a:p>
          <a:p>
            <a:pPr marL="0" lvl="0" indent="0" algn="l" rtl="0">
              <a:spcBef>
                <a:spcPts val="0"/>
              </a:spcBef>
              <a:spcAft>
                <a:spcPts val="0"/>
              </a:spcAft>
              <a:buNone/>
            </a:pPr>
            <a:r>
              <a:rPr lang="en-GB" sz="1200" b="1" i="0">
                <a:solidFill>
                  <a:srgbClr val="5B9BD5">
                    <a:lumMod val="50000"/>
                  </a:srgbClr>
                </a:solidFill>
                <a:latin typeface="+mn-lt"/>
              </a:rPr>
              <a:t>Note:</a:t>
            </a:r>
            <a:r>
              <a:rPr lang="en-GB" sz="1200" b="1" i="0" baseline="0">
                <a:solidFill>
                  <a:srgbClr val="5B9BD5">
                    <a:lumMod val="50000"/>
                  </a:srgbClr>
                </a:solidFill>
                <a:latin typeface="+mn-lt"/>
              </a:rPr>
              <a:t> </a:t>
            </a:r>
            <a:r>
              <a:rPr lang="en-GB" sz="1200" b="0" i="0">
                <a:solidFill>
                  <a:srgbClr val="5B9BD5">
                    <a:lumMod val="50000"/>
                  </a:srgbClr>
                </a:solidFill>
                <a:latin typeface="+mn-lt"/>
              </a:rPr>
              <a:t>Individual elements are animated to prompt students to produce the English translations for each phrase. The</a:t>
            </a:r>
            <a:r>
              <a:rPr lang="en-GB" sz="1200" b="0" i="0" baseline="0">
                <a:solidFill>
                  <a:srgbClr val="5B9BD5">
                    <a:lumMod val="50000"/>
                  </a:srgbClr>
                </a:solidFill>
                <a:latin typeface="+mn-lt"/>
              </a:rPr>
              <a:t> explanation then links back to the time phrase ‘jeden Tag’ that students learnt early on in Y7, and prompts them to apply the emerging pattern to feminine and neuter nouns.  This time the animations prompt students to produce the German for each adverbial phrase. In last week’s sequence (3.2.4) students were introduced to the use of ‘jeder, jede, jedes’ in Row 1 (nominative) and Row 2 (accusative).  Here, there is a call out to tell students that in many adverbial time phrases, Row 2 (accusative) forms are used. Students will be explicitly taught pre-nominal adjectival agreement in Y8.  Here, this very specific, but highly-frequent use of Row 2 (accusative) forms is presented as a pattern commonly applying to adverbial time phrases.  Early in Y8, students will meet letzt(er,e,es), too.</a:t>
            </a:r>
            <a:br>
              <a:rPr lang="en-GB" sz="1200" b="0" i="1">
                <a:solidFill>
                  <a:srgbClr val="5B9BD5">
                    <a:lumMod val="50000"/>
                  </a:srgbClr>
                </a:solidFill>
                <a:latin typeface="+mn-lt"/>
              </a:rPr>
            </a:br>
            <a:endParaRPr lang="en-GB" sz="1200" b="1" baseline="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a:latin typeface="+mn-lt"/>
              </a:rPr>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latin typeface="+mn-lt"/>
              </a:rPr>
              <a:t>1. Cycle</a:t>
            </a:r>
            <a:r>
              <a:rPr lang="en-GB" sz="1200" b="0" baseline="0">
                <a:latin typeface="+mn-lt"/>
              </a:rPr>
              <a:t> through the information on the slide using the animation sequence.</a:t>
            </a:r>
            <a:endParaRPr lang="en-GB" sz="1200" b="1">
              <a:latin typeface="+mn-lt"/>
            </a:endParaRPr>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defRPr/>
            </a:pPr>
            <a:fld id="{00000000-1234-1234-1234-123412341234}" type="slidenum">
              <a:rPr lang="en-GB">
                <a:solidFill>
                  <a:prstClr val="black"/>
                </a:solidFill>
              </a:rPr>
              <a:pPr>
                <a:defRPr/>
              </a:pPr>
              <a:t>17</a:t>
            </a:fld>
            <a:endParaRPr>
              <a:solidFill>
                <a:prstClr val="black"/>
              </a:solidFill>
            </a:endParaRPr>
          </a:p>
        </p:txBody>
      </p:sp>
    </p:spTree>
    <p:extLst>
      <p:ext uri="{BB962C8B-B14F-4D97-AF65-F5344CB8AC3E}">
        <p14:creationId xmlns:p14="http://schemas.microsoft.com/office/powerpoint/2010/main" val="1609308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a:latin typeface="+mn-lt"/>
              </a:rPr>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baseline="0">
              <a:latin typeface="+mn-lt"/>
            </a:endParaRPr>
          </a:p>
          <a:p>
            <a:pPr marL="0" lvl="0" indent="0" algn="l" rtl="0">
              <a:spcBef>
                <a:spcPts val="0"/>
              </a:spcBef>
              <a:spcAft>
                <a:spcPts val="0"/>
              </a:spcAft>
              <a:buNone/>
            </a:pPr>
            <a:r>
              <a:rPr lang="en-GB" sz="1200" b="1" baseline="0">
                <a:latin typeface="+mn-lt"/>
              </a:rPr>
              <a:t>Aim: </a:t>
            </a:r>
            <a:r>
              <a:rPr lang="en-GB" sz="1200" i="0">
                <a:latin typeface="+mn-lt"/>
              </a:rPr>
              <a:t>To</a:t>
            </a:r>
            <a:r>
              <a:rPr lang="en-GB" sz="1200" i="0" baseline="0">
                <a:latin typeface="+mn-lt"/>
              </a:rPr>
              <a:t> </a:t>
            </a:r>
            <a:r>
              <a:rPr lang="en-GB" sz="1200" b="0" i="0" baseline="0">
                <a:solidFill>
                  <a:srgbClr val="5B9BD5">
                    <a:lumMod val="50000"/>
                  </a:srgbClr>
                </a:solidFill>
                <a:latin typeface="+mn-lt"/>
              </a:rPr>
              <a:t>explain the use of the present tense with a future time adverbial to express future plans, as in the corresponding English construction. </a:t>
            </a:r>
          </a:p>
          <a:p>
            <a:pPr marL="0" lvl="0" indent="0" algn="l" rtl="0">
              <a:spcBef>
                <a:spcPts val="0"/>
              </a:spcBef>
              <a:spcAft>
                <a:spcPts val="0"/>
              </a:spcAft>
              <a:buNone/>
            </a:pPr>
            <a:endParaRPr lang="en-GB" sz="1200" b="0" i="0" baseline="0">
              <a:solidFill>
                <a:srgbClr val="5B9BD5">
                  <a:lumMod val="50000"/>
                </a:srgbClr>
              </a:solidFill>
              <a:latin typeface="+mn-lt"/>
            </a:endParaRPr>
          </a:p>
          <a:p>
            <a:pPr marL="0" lvl="0" indent="0" algn="l" rtl="0">
              <a:spcBef>
                <a:spcPts val="0"/>
              </a:spcBef>
              <a:spcAft>
                <a:spcPts val="0"/>
              </a:spcAft>
              <a:buNone/>
            </a:pPr>
            <a:r>
              <a:rPr lang="en-GB" sz="1200" b="1" i="0" baseline="0">
                <a:solidFill>
                  <a:srgbClr val="5B9BD5">
                    <a:lumMod val="50000"/>
                  </a:srgbClr>
                </a:solidFill>
                <a:latin typeface="+mn-lt"/>
              </a:rPr>
              <a:t>Note: </a:t>
            </a:r>
            <a:r>
              <a:rPr lang="en-GB" sz="1200" b="0" i="0" baseline="0">
                <a:solidFill>
                  <a:srgbClr val="5B9BD5">
                    <a:lumMod val="50000"/>
                  </a:srgbClr>
                </a:solidFill>
                <a:latin typeface="+mn-lt"/>
              </a:rPr>
              <a:t>A reminder that Word Order 2 (first met in 3.1.1 with adverbs of time) is required here is provided. Sentences are animated to allow teachers to elicit the English meanings from students. The referential exercises which follow will practise all of these elements in reading and listening tasks.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baseline="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a:latin typeface="+mn-lt"/>
              </a:rPr>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latin typeface="+mn-lt"/>
              </a:rPr>
              <a:t>1. Cycle</a:t>
            </a:r>
            <a:r>
              <a:rPr lang="en-GB" sz="1200" b="0" baseline="0">
                <a:latin typeface="+mn-lt"/>
              </a:rPr>
              <a:t> through the information on the slide using the animation sequence.</a:t>
            </a:r>
            <a:endParaRPr lang="en-GB" sz="1200" b="1">
              <a:latin typeface="+mn-lt"/>
            </a:endParaRPr>
          </a:p>
          <a:p>
            <a:pPr marL="0" lvl="0" indent="0" algn="l" rtl="0">
              <a:spcBef>
                <a:spcPts val="0"/>
              </a:spcBef>
              <a:spcAft>
                <a:spcPts val="0"/>
              </a:spcAft>
              <a:buNone/>
            </a:pPr>
            <a:endParaRPr lang="en-GB" sz="1200" i="0">
              <a:latin typeface="+mn-lt"/>
            </a:endParaRPr>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defRPr/>
            </a:pPr>
            <a:fld id="{00000000-1234-1234-1234-123412341234}" type="slidenum">
              <a:rPr lang="en-GB">
                <a:solidFill>
                  <a:prstClr val="black"/>
                </a:solidFill>
              </a:rPr>
              <a:pPr>
                <a:defRPr/>
              </a:pPr>
              <a:t>18</a:t>
            </a:fld>
            <a:endParaRPr>
              <a:solidFill>
                <a:prstClr val="black"/>
              </a:solidFill>
            </a:endParaRPr>
          </a:p>
        </p:txBody>
      </p:sp>
    </p:spTree>
    <p:extLst>
      <p:ext uri="{BB962C8B-B14F-4D97-AF65-F5344CB8AC3E}">
        <p14:creationId xmlns:p14="http://schemas.microsoft.com/office/powerpoint/2010/main" val="6017215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a:latin typeface="+mn-lt"/>
              </a:rPr>
              <a:t>Timing: 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baseline="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a:latin typeface="+mn-lt"/>
              </a:rPr>
              <a:t>Aim: </a:t>
            </a:r>
            <a:r>
              <a:rPr lang="en-GB" sz="1200" b="0">
                <a:latin typeface="+mn-lt"/>
              </a:rPr>
              <a:t>To practise distinguishing time expresssions </a:t>
            </a:r>
            <a:r>
              <a:rPr lang="en-GB" sz="1200" b="0" baseline="0">
                <a:latin typeface="+mn-lt"/>
              </a:rPr>
              <a:t>from the adjective ending on </a:t>
            </a:r>
            <a:r>
              <a:rPr lang="en-GB" sz="1200" b="1" i="1">
                <a:solidFill>
                  <a:srgbClr val="DAA520"/>
                </a:solidFill>
                <a:latin typeface="+mn-lt"/>
              </a:rPr>
              <a:t>nächst</a:t>
            </a:r>
            <a:r>
              <a:rPr lang="en-GB" sz="1200" b="0" i="0" baseline="0">
                <a:solidFill>
                  <a:srgbClr val="5B9BD5">
                    <a:lumMod val="50000"/>
                  </a:srgbClr>
                </a:solidFill>
                <a:latin typeface="+mn-lt"/>
              </a:rPr>
              <a:t> in each sentence.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baseline="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a:latin typeface="+mn-lt"/>
              </a:rPr>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a:latin typeface="+mn-lt"/>
              </a:rPr>
              <a:t>Click to bring up the slide rubric in German</a:t>
            </a:r>
            <a:r>
              <a:rPr lang="en-GB" sz="1200" baseline="0">
                <a:latin typeface="+mn-lt"/>
              </a:rPr>
              <a:t> in two stages.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aseline="0">
                <a:latin typeface="+mn-lt"/>
              </a:rPr>
              <a:t>Students look at the adjective ending on </a:t>
            </a:r>
            <a:r>
              <a:rPr lang="en-GB" sz="1200" b="1" i="1">
                <a:solidFill>
                  <a:srgbClr val="DAA520"/>
                </a:solidFill>
                <a:latin typeface="+mn-lt"/>
              </a:rPr>
              <a:t>nächst</a:t>
            </a:r>
            <a:r>
              <a:rPr lang="en-GB" sz="1200" b="0" i="0" baseline="0">
                <a:solidFill>
                  <a:srgbClr val="5B9BD5">
                    <a:lumMod val="50000"/>
                  </a:srgbClr>
                </a:solidFill>
                <a:latin typeface="+mn-lt"/>
              </a:rPr>
              <a:t> in each sentence, and tick the appropriate column. The first one could be done as an example with them.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baseline="0">
                <a:solidFill>
                  <a:srgbClr val="5B9BD5">
                    <a:lumMod val="50000"/>
                  </a:srgbClr>
                </a:solidFill>
                <a:latin typeface="+mn-lt"/>
              </a:rPr>
              <a:t>Click to bring up first the correct tick, then reveal the obscured word for each sentence. The questions could be done one by one, revealing the correct answer after each, or as a block.</a:t>
            </a:r>
            <a:endParaRPr lang="en-GB" sz="1200" baseline="0">
              <a:latin typeface="+mn-lt"/>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183517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1" baseline="0"/>
              <a:t>: 3 </a:t>
            </a:r>
            <a:r>
              <a:rPr lang="en-GB" b="1" baseline="0" dirty="0"/>
              <a:t>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dirty="0"/>
              <a:t>To remind students when to pronounce ‘s’ as a ‘z’ and when as an ‘s’.  Additionally, to explain the use of the ß (called </a:t>
            </a:r>
            <a:r>
              <a:rPr lang="en-GB" sz="1200" b="0" i="0" kern="1200" dirty="0" err="1">
                <a:solidFill>
                  <a:schemeClr val="tx1"/>
                </a:solidFill>
                <a:effectLst/>
                <a:latin typeface="+mn-lt"/>
                <a:ea typeface="+mn-ea"/>
                <a:cs typeface="+mn-cs"/>
              </a:rPr>
              <a:t>Eszett</a:t>
            </a:r>
            <a:r>
              <a:rPr lang="en-GB" sz="1200" b="0" i="0" kern="1200" dirty="0">
                <a:solidFill>
                  <a:schemeClr val="tx1"/>
                </a:solidFill>
                <a:effectLst/>
                <a:latin typeface="+mn-lt"/>
                <a:ea typeface="+mn-ea"/>
                <a:cs typeface="+mn-cs"/>
              </a:rPr>
              <a:t> or </a:t>
            </a:r>
            <a:r>
              <a:rPr lang="en-GB" sz="1200" b="0" i="0" kern="1200" dirty="0" err="1">
                <a:solidFill>
                  <a:schemeClr val="tx1"/>
                </a:solidFill>
                <a:effectLst/>
                <a:latin typeface="+mn-lt"/>
                <a:ea typeface="+mn-ea"/>
                <a:cs typeface="+mn-cs"/>
              </a:rPr>
              <a:t>scharfes</a:t>
            </a:r>
            <a:r>
              <a:rPr lang="en-GB" sz="1200" b="0" i="0" kern="1200" baseline="0" dirty="0">
                <a:solidFill>
                  <a:schemeClr val="tx1"/>
                </a:solidFill>
                <a:effectLst/>
                <a:latin typeface="+mn-lt"/>
                <a:ea typeface="+mn-ea"/>
                <a:cs typeface="+mn-cs"/>
              </a:rPr>
              <a:t> S) </a:t>
            </a:r>
            <a:r>
              <a:rPr lang="en-GB" baseline="0" dirty="0"/>
              <a:t>instead of ss. </a:t>
            </a:r>
          </a:p>
          <a:p>
            <a:endParaRPr lang="en-GB" baseline="0"/>
          </a:p>
          <a:p>
            <a:r>
              <a:rPr lang="en-GB" b="1" baseline="0"/>
              <a:t>Note: </a:t>
            </a:r>
            <a:r>
              <a:rPr lang="en-GB" baseline="0"/>
              <a:t>There </a:t>
            </a:r>
            <a:r>
              <a:rPr lang="en-GB" baseline="0" dirty="0"/>
              <a:t>is also a reminder of the pronunciation of ‘</a:t>
            </a:r>
            <a:r>
              <a:rPr lang="en-GB" baseline="0" dirty="0" err="1"/>
              <a:t>sch</a:t>
            </a:r>
            <a:r>
              <a:rPr lang="en-GB" baseline="0" dirty="0"/>
              <a:t>-’, ‘</a:t>
            </a:r>
            <a:r>
              <a:rPr lang="en-GB" baseline="0" dirty="0" err="1"/>
              <a:t>sp</a:t>
            </a:r>
            <a:r>
              <a:rPr lang="en-GB" baseline="0" dirty="0"/>
              <a:t>-’ and ‘</a:t>
            </a:r>
            <a:r>
              <a:rPr lang="en-GB" baseline="0" dirty="0" err="1"/>
              <a:t>st</a:t>
            </a:r>
            <a:r>
              <a:rPr lang="en-GB" baseline="0" dirty="0"/>
              <a:t>-’ at the start of a word.</a:t>
            </a:r>
          </a:p>
          <a:p>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Cycle</a:t>
            </a:r>
            <a:r>
              <a:rPr lang="en-GB" b="0" baseline="0" dirty="0"/>
              <a:t> through the information on the slide using the animation sequence.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3709816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lvl="0" indent="0" algn="l" rtl="0">
              <a:spcBef>
                <a:spcPts val="0"/>
              </a:spcBef>
              <a:spcAft>
                <a:spcPts val="0"/>
              </a:spcAft>
              <a:buNone/>
            </a:pPr>
            <a:r>
              <a:rPr lang="en-GB" b="1" baseline="0"/>
              <a:t>Aim: </a:t>
            </a:r>
            <a:r>
              <a:rPr lang="en-GB" b="0"/>
              <a:t>To practise distinguishing between</a:t>
            </a:r>
            <a:r>
              <a:rPr lang="en-GB" b="0" baseline="0"/>
              <a:t> first person singular and plural verb forms</a:t>
            </a:r>
            <a:r>
              <a:rPr lang="en-GB" sz="1200" b="0" i="0" baseline="0">
                <a:solidFill>
                  <a:srgbClr val="5B9BD5">
                    <a:lumMod val="50000"/>
                  </a:srgbClr>
                </a:solidFill>
                <a:latin typeface="Century Gothic" panose="020B0502020202020204" pitchFamily="34" charset="0"/>
              </a:rPr>
              <a:t>. </a:t>
            </a:r>
            <a:br>
              <a:rPr lang="en-GB" b="1"/>
            </a:b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endParaRPr lang="en-GB" b="0" baseline="0"/>
          </a:p>
          <a:p>
            <a:pPr marL="0" lvl="0" indent="0" algn="l" rtl="0">
              <a:spcBef>
                <a:spcPts val="0"/>
              </a:spcBef>
              <a:spcAft>
                <a:spcPts val="0"/>
              </a:spcAft>
              <a:buNone/>
            </a:pPr>
            <a:r>
              <a:rPr lang="en-GB" b="0"/>
              <a:t>1. Click</a:t>
            </a:r>
            <a:r>
              <a:rPr lang="en-GB" b="0" baseline="0"/>
              <a:t> first to bring up the slide rubric, then again to bring up a callout reminding students that the </a:t>
            </a:r>
            <a:r>
              <a:rPr lang="en-GB" b="0" i="1" baseline="0"/>
              <a:t>wir </a:t>
            </a:r>
            <a:r>
              <a:rPr lang="en-GB" b="0" i="0" baseline="0"/>
              <a:t>form of the verb is the same as the infinitive.</a:t>
            </a:r>
          </a:p>
          <a:p>
            <a:pPr marL="0" lvl="0" indent="0" algn="l" rtl="0">
              <a:spcBef>
                <a:spcPts val="0"/>
              </a:spcBef>
              <a:spcAft>
                <a:spcPts val="0"/>
              </a:spcAft>
              <a:buNone/>
            </a:pPr>
            <a:r>
              <a:rPr lang="en-GB" b="0" i="0" baseline="0"/>
              <a:t>2. Click on the numbered buttons to play each sentence. Students listen and tick the appropriate column.</a:t>
            </a:r>
          </a:p>
          <a:p>
            <a:pPr marL="0" lvl="0" indent="0" algn="l" rtl="0">
              <a:spcBef>
                <a:spcPts val="0"/>
              </a:spcBef>
              <a:spcAft>
                <a:spcPts val="0"/>
              </a:spcAft>
              <a:buNone/>
            </a:pPr>
            <a:r>
              <a:rPr lang="en-GB" b="0" i="0" baseline="0"/>
              <a:t>3. Click first to bring up the correct tick, then reveal the sentence in written form, for each item.</a:t>
            </a:r>
            <a:endParaRPr lang="en-GB" b="0"/>
          </a:p>
          <a:p>
            <a:pPr marL="0" lvl="0" indent="0" algn="l" rtl="0">
              <a:spcBef>
                <a:spcPts val="0"/>
              </a:spcBef>
              <a:spcAft>
                <a:spcPts val="0"/>
              </a:spcAft>
              <a:buNone/>
            </a:pPr>
            <a:endParaRPr lang="en-GB" b="1"/>
          </a:p>
          <a:p>
            <a:pPr marL="0" lvl="0" indent="0" algn="l" rtl="0">
              <a:spcBef>
                <a:spcPts val="0"/>
              </a:spcBef>
              <a:spcAft>
                <a:spcPts val="0"/>
              </a:spcAft>
              <a:buNone/>
            </a:pPr>
            <a:r>
              <a:rPr lang="en-GB" b="1"/>
              <a:t>Transcript:</a:t>
            </a:r>
          </a:p>
          <a:p>
            <a:r>
              <a:rPr lang="de-DE" sz="1200" kern="1200">
                <a:solidFill>
                  <a:schemeClr val="tx1"/>
                </a:solidFill>
                <a:effectLst/>
                <a:latin typeface="+mn-lt"/>
                <a:ea typeface="+mn-ea"/>
                <a:cs typeface="+mn-cs"/>
              </a:rPr>
              <a:t>1</a:t>
            </a:r>
            <a:r>
              <a:rPr lang="de-DE" sz="1200" kern="1200" dirty="0">
                <a:solidFill>
                  <a:schemeClr val="tx1"/>
                </a:solidFill>
                <a:effectLst/>
                <a:latin typeface="+mn-lt"/>
                <a:ea typeface="+mn-ea"/>
                <a:cs typeface="+mn-cs"/>
              </a:rPr>
              <a:t>.</a:t>
            </a:r>
            <a:r>
              <a:rPr lang="de-DE" sz="1200" kern="1200">
                <a:solidFill>
                  <a:schemeClr val="tx1"/>
                </a:solidFill>
                <a:effectLst/>
                <a:latin typeface="+mn-lt"/>
                <a:ea typeface="+mn-ea"/>
                <a:cs typeface="+mn-cs"/>
              </a:rPr>
              <a:t> </a:t>
            </a:r>
            <a:r>
              <a:rPr lang="de-DE" sz="1200" kern="1200" dirty="0">
                <a:solidFill>
                  <a:schemeClr val="tx1"/>
                </a:solidFill>
                <a:effectLst/>
                <a:latin typeface="+mn-lt"/>
                <a:ea typeface="+mn-ea"/>
                <a:cs typeface="+mn-cs"/>
              </a:rPr>
              <a:t>Nächstes Jahr fahren [wir] nach Wien.</a:t>
            </a:r>
            <a:endParaRPr lang="en-GB" sz="1200" kern="1200" dirty="0">
              <a:solidFill>
                <a:schemeClr val="tx1"/>
              </a:solidFill>
              <a:effectLst/>
              <a:latin typeface="+mn-lt"/>
              <a:ea typeface="+mn-ea"/>
              <a:cs typeface="+mn-cs"/>
            </a:endParaRPr>
          </a:p>
          <a:p>
            <a:r>
              <a:rPr lang="de-DE" sz="1200" kern="1200">
                <a:solidFill>
                  <a:schemeClr val="tx1"/>
                </a:solidFill>
                <a:effectLst/>
                <a:latin typeface="+mn-lt"/>
                <a:ea typeface="+mn-ea"/>
                <a:cs typeface="+mn-cs"/>
              </a:rPr>
              <a:t>2. </a:t>
            </a:r>
            <a:r>
              <a:rPr lang="de-DE" sz="1200" kern="1200" dirty="0">
                <a:solidFill>
                  <a:schemeClr val="tx1"/>
                </a:solidFill>
                <a:effectLst/>
                <a:latin typeface="+mn-lt"/>
                <a:ea typeface="+mn-ea"/>
                <a:cs typeface="+mn-cs"/>
              </a:rPr>
              <a:t>Nächsten Monat arbeite [ich] am Schwimmbad.</a:t>
            </a:r>
            <a:endParaRPr lang="en-GB" sz="1200" kern="1200" dirty="0">
              <a:solidFill>
                <a:schemeClr val="tx1"/>
              </a:solidFill>
              <a:effectLst/>
              <a:latin typeface="+mn-lt"/>
              <a:ea typeface="+mn-ea"/>
              <a:cs typeface="+mn-cs"/>
            </a:endParaRPr>
          </a:p>
          <a:p>
            <a:r>
              <a:rPr lang="de-DE" sz="1200" kern="1200">
                <a:solidFill>
                  <a:schemeClr val="tx1"/>
                </a:solidFill>
                <a:effectLst/>
                <a:latin typeface="+mn-lt"/>
                <a:ea typeface="+mn-ea"/>
                <a:cs typeface="+mn-cs"/>
              </a:rPr>
              <a:t>3. </a:t>
            </a:r>
            <a:r>
              <a:rPr lang="de-DE" sz="1200" kern="1200" dirty="0">
                <a:solidFill>
                  <a:schemeClr val="tx1"/>
                </a:solidFill>
                <a:effectLst/>
                <a:latin typeface="+mn-lt"/>
                <a:ea typeface="+mn-ea"/>
                <a:cs typeface="+mn-cs"/>
              </a:rPr>
              <a:t>Nächste Woche gehen [wir] in den Wasserpark.</a:t>
            </a:r>
            <a:endParaRPr lang="en-GB" sz="1200" kern="1200" dirty="0">
              <a:solidFill>
                <a:schemeClr val="tx1"/>
              </a:solidFill>
              <a:effectLst/>
              <a:latin typeface="+mn-lt"/>
              <a:ea typeface="+mn-ea"/>
              <a:cs typeface="+mn-cs"/>
            </a:endParaRPr>
          </a:p>
          <a:p>
            <a:r>
              <a:rPr lang="de-DE" sz="1200" kern="1200">
                <a:solidFill>
                  <a:schemeClr val="tx1"/>
                </a:solidFill>
                <a:effectLst/>
                <a:latin typeface="+mn-lt"/>
                <a:ea typeface="+mn-ea"/>
                <a:cs typeface="+mn-cs"/>
              </a:rPr>
              <a:t>4.</a:t>
            </a:r>
            <a:r>
              <a:rPr lang="de-DE" sz="1200" kern="1200" baseline="0">
                <a:solidFill>
                  <a:schemeClr val="tx1"/>
                </a:solidFill>
                <a:effectLst/>
                <a:latin typeface="+mn-lt"/>
                <a:ea typeface="+mn-ea"/>
                <a:cs typeface="+mn-cs"/>
              </a:rPr>
              <a:t> </a:t>
            </a:r>
            <a:r>
              <a:rPr lang="de-DE" sz="1200" kern="1200">
                <a:solidFill>
                  <a:schemeClr val="tx1"/>
                </a:solidFill>
                <a:effectLst/>
                <a:latin typeface="+mn-lt"/>
                <a:ea typeface="+mn-ea"/>
                <a:cs typeface="+mn-cs"/>
              </a:rPr>
              <a:t>Nächsten </a:t>
            </a:r>
            <a:r>
              <a:rPr lang="de-DE" sz="1200" kern="1200" dirty="0">
                <a:solidFill>
                  <a:schemeClr val="tx1"/>
                </a:solidFill>
                <a:effectLst/>
                <a:latin typeface="+mn-lt"/>
                <a:ea typeface="+mn-ea"/>
                <a:cs typeface="+mn-cs"/>
              </a:rPr>
              <a:t>Monat helfen [wir] im Dorf.</a:t>
            </a:r>
            <a:endParaRPr lang="en-GB" sz="1200" kern="1200" dirty="0">
              <a:solidFill>
                <a:schemeClr val="tx1"/>
              </a:solidFill>
              <a:effectLst/>
              <a:latin typeface="+mn-lt"/>
              <a:ea typeface="+mn-ea"/>
              <a:cs typeface="+mn-cs"/>
            </a:endParaRPr>
          </a:p>
          <a:p>
            <a:r>
              <a:rPr lang="de-DE" sz="1200" kern="1200">
                <a:solidFill>
                  <a:schemeClr val="tx1"/>
                </a:solidFill>
                <a:effectLst/>
                <a:latin typeface="+mn-lt"/>
                <a:ea typeface="+mn-ea"/>
                <a:cs typeface="+mn-cs"/>
              </a:rPr>
              <a:t>5.</a:t>
            </a:r>
            <a:r>
              <a:rPr lang="de-DE" sz="1200" kern="1200" baseline="0">
                <a:solidFill>
                  <a:schemeClr val="tx1"/>
                </a:solidFill>
                <a:effectLst/>
                <a:latin typeface="+mn-lt"/>
                <a:ea typeface="+mn-ea"/>
                <a:cs typeface="+mn-cs"/>
              </a:rPr>
              <a:t> </a:t>
            </a:r>
            <a:r>
              <a:rPr lang="de-DE" sz="1200" kern="1200">
                <a:solidFill>
                  <a:schemeClr val="tx1"/>
                </a:solidFill>
                <a:effectLst/>
                <a:latin typeface="+mn-lt"/>
                <a:ea typeface="+mn-ea"/>
                <a:cs typeface="+mn-cs"/>
              </a:rPr>
              <a:t>Nächste </a:t>
            </a:r>
            <a:r>
              <a:rPr lang="de-DE" sz="1200" kern="1200" dirty="0">
                <a:solidFill>
                  <a:schemeClr val="tx1"/>
                </a:solidFill>
                <a:effectLst/>
                <a:latin typeface="+mn-lt"/>
                <a:ea typeface="+mn-ea"/>
                <a:cs typeface="+mn-cs"/>
              </a:rPr>
              <a:t>Woche gehe [ich] in den Freizeitpark.</a:t>
            </a:r>
            <a:endParaRPr lang="en-GB" sz="1200" kern="1200" dirty="0">
              <a:solidFill>
                <a:schemeClr val="tx1"/>
              </a:solidFill>
              <a:effectLst/>
              <a:latin typeface="+mn-lt"/>
              <a:ea typeface="+mn-ea"/>
              <a:cs typeface="+mn-cs"/>
            </a:endParaRPr>
          </a:p>
          <a:p>
            <a:r>
              <a:rPr lang="de-DE" sz="1200" kern="1200">
                <a:solidFill>
                  <a:schemeClr val="tx1"/>
                </a:solidFill>
                <a:effectLst/>
                <a:latin typeface="+mn-lt"/>
                <a:ea typeface="+mn-ea"/>
                <a:cs typeface="+mn-cs"/>
              </a:rPr>
              <a:t>6.</a:t>
            </a:r>
            <a:r>
              <a:rPr lang="de-DE" sz="1200" kern="1200" baseline="0">
                <a:solidFill>
                  <a:schemeClr val="tx1"/>
                </a:solidFill>
                <a:effectLst/>
                <a:latin typeface="+mn-lt"/>
                <a:ea typeface="+mn-ea"/>
                <a:cs typeface="+mn-cs"/>
              </a:rPr>
              <a:t> </a:t>
            </a:r>
            <a:r>
              <a:rPr lang="de-DE" sz="1200" kern="1200">
                <a:solidFill>
                  <a:schemeClr val="tx1"/>
                </a:solidFill>
                <a:effectLst/>
                <a:latin typeface="+mn-lt"/>
                <a:ea typeface="+mn-ea"/>
                <a:cs typeface="+mn-cs"/>
              </a:rPr>
              <a:t>Nächstes </a:t>
            </a:r>
            <a:r>
              <a:rPr lang="de-DE" sz="1200" kern="1200" dirty="0">
                <a:solidFill>
                  <a:schemeClr val="tx1"/>
                </a:solidFill>
                <a:effectLst/>
                <a:latin typeface="+mn-lt"/>
                <a:ea typeface="+mn-ea"/>
                <a:cs typeface="+mn-cs"/>
              </a:rPr>
              <a:t>Jahr fahren [wir] im Winter in den Urlaub.</a:t>
            </a:r>
            <a:endParaRPr lang="en-GB" sz="1200" kern="1200" dirty="0">
              <a:solidFill>
                <a:schemeClr val="tx1"/>
              </a:solidFill>
              <a:effectLst/>
              <a:latin typeface="+mn-lt"/>
              <a:ea typeface="+mn-ea"/>
              <a:cs typeface="+mn-cs"/>
            </a:endParaRPr>
          </a:p>
          <a:p>
            <a:r>
              <a:rPr lang="de-DE" sz="1200" kern="1200">
                <a:solidFill>
                  <a:schemeClr val="tx1"/>
                </a:solidFill>
                <a:effectLst/>
                <a:latin typeface="+mn-lt"/>
                <a:ea typeface="+mn-ea"/>
                <a:cs typeface="+mn-cs"/>
              </a:rPr>
              <a:t>7.</a:t>
            </a:r>
            <a:r>
              <a:rPr lang="de-DE" sz="1200" kern="1200" baseline="0">
                <a:solidFill>
                  <a:schemeClr val="tx1"/>
                </a:solidFill>
                <a:effectLst/>
                <a:latin typeface="+mn-lt"/>
                <a:ea typeface="+mn-ea"/>
                <a:cs typeface="+mn-cs"/>
              </a:rPr>
              <a:t> </a:t>
            </a:r>
            <a:r>
              <a:rPr lang="de-DE" sz="1200" kern="1200">
                <a:solidFill>
                  <a:schemeClr val="tx1"/>
                </a:solidFill>
                <a:effectLst/>
                <a:latin typeface="+mn-lt"/>
                <a:ea typeface="+mn-ea"/>
                <a:cs typeface="+mn-cs"/>
              </a:rPr>
              <a:t>Nächste </a:t>
            </a:r>
            <a:r>
              <a:rPr lang="de-DE" sz="1200" kern="1200" dirty="0">
                <a:solidFill>
                  <a:schemeClr val="tx1"/>
                </a:solidFill>
                <a:effectLst/>
                <a:latin typeface="+mn-lt"/>
                <a:ea typeface="+mn-ea"/>
                <a:cs typeface="+mn-cs"/>
              </a:rPr>
              <a:t>Woche spiele [ich] in der Großstadt Fußball.</a:t>
            </a:r>
            <a:endParaRPr lang="en-GB" sz="1200" kern="1200" dirty="0">
              <a:solidFill>
                <a:schemeClr val="tx1"/>
              </a:solidFill>
              <a:effectLst/>
              <a:latin typeface="+mn-lt"/>
              <a:ea typeface="+mn-ea"/>
              <a:cs typeface="+mn-cs"/>
            </a:endParaRPr>
          </a:p>
          <a:p>
            <a:r>
              <a:rPr lang="de-DE" sz="1200" kern="1200">
                <a:solidFill>
                  <a:schemeClr val="tx1"/>
                </a:solidFill>
                <a:effectLst/>
                <a:latin typeface="+mn-lt"/>
                <a:ea typeface="+mn-ea"/>
                <a:cs typeface="+mn-cs"/>
              </a:rPr>
              <a:t>8.</a:t>
            </a:r>
            <a:r>
              <a:rPr lang="de-DE" sz="1200" kern="1200" baseline="0">
                <a:solidFill>
                  <a:schemeClr val="tx1"/>
                </a:solidFill>
                <a:effectLst/>
                <a:latin typeface="+mn-lt"/>
                <a:ea typeface="+mn-ea"/>
                <a:cs typeface="+mn-cs"/>
              </a:rPr>
              <a:t> </a:t>
            </a:r>
            <a:r>
              <a:rPr lang="de-DE" sz="1200" kern="1200">
                <a:solidFill>
                  <a:schemeClr val="tx1"/>
                </a:solidFill>
                <a:effectLst/>
                <a:latin typeface="+mn-lt"/>
                <a:ea typeface="+mn-ea"/>
                <a:cs typeface="+mn-cs"/>
              </a:rPr>
              <a:t>Nächsten </a:t>
            </a:r>
            <a:r>
              <a:rPr lang="de-DE" sz="1200" kern="1200" dirty="0">
                <a:solidFill>
                  <a:schemeClr val="tx1"/>
                </a:solidFill>
                <a:effectLst/>
                <a:latin typeface="+mn-lt"/>
                <a:ea typeface="+mn-ea"/>
                <a:cs typeface="+mn-cs"/>
              </a:rPr>
              <a:t>Monat gebe [ich] </a:t>
            </a:r>
            <a:r>
              <a:rPr lang="de-DE" sz="1200" kern="1200">
                <a:solidFill>
                  <a:schemeClr val="tx1"/>
                </a:solidFill>
                <a:effectLst/>
                <a:latin typeface="+mn-lt"/>
                <a:ea typeface="+mn-ea"/>
                <a:cs typeface="+mn-cs"/>
              </a:rPr>
              <a:t>eine Party.</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16263200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1" baseline="0"/>
              <a:t>: 6 </a:t>
            </a:r>
            <a:r>
              <a:rPr lang="en-GB" b="1" baseline="0" dirty="0"/>
              <a:t>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lvl="0" indent="0" algn="l" rtl="0">
              <a:spcBef>
                <a:spcPts val="0"/>
              </a:spcBef>
              <a:spcAft>
                <a:spcPts val="0"/>
              </a:spcAft>
              <a:buNone/>
            </a:pPr>
            <a:r>
              <a:rPr lang="en-GB" b="1" baseline="0" dirty="0"/>
              <a:t>Aim: </a:t>
            </a:r>
            <a:r>
              <a:rPr lang="en-GB" b="0" baseline="0" dirty="0"/>
              <a:t>To practise written comprehension of the futuristic present and its translation into English</a:t>
            </a:r>
            <a:r>
              <a:rPr lang="en-GB" b="0" baseline="0"/>
              <a:t>. </a:t>
            </a:r>
          </a:p>
          <a:p>
            <a:pPr marL="0" lvl="0" indent="0" algn="l" rtl="0">
              <a:spcBef>
                <a:spcPts val="0"/>
              </a:spcBef>
              <a:spcAft>
                <a:spcPts val="0"/>
              </a:spcAft>
              <a:buNone/>
            </a:pPr>
            <a:br>
              <a:rPr lang="en-GB" b="1" baseline="0"/>
            </a:br>
            <a:r>
              <a:rPr lang="en-GB" b="1" baseline="0"/>
              <a:t>Note: </a:t>
            </a:r>
            <a:r>
              <a:rPr lang="en-GB" baseline="0"/>
              <a:t>This </a:t>
            </a:r>
            <a:r>
              <a:rPr lang="en-GB" baseline="0" dirty="0"/>
              <a:t>requires recall of the vocabulary used, much of which is taken from this week’s vocabulary set and those of the revisited weeks. </a:t>
            </a:r>
            <a:br>
              <a:rPr lang="en-GB" baseline="0" dirty="0"/>
            </a:br>
            <a:r>
              <a:rPr lang="en-GB" baseline="0" dirty="0"/>
              <a:t>Students’ attention is focused on the fact that the corresponding English construction uses the present continuous form of the verb.</a:t>
            </a:r>
          </a:p>
          <a:p>
            <a:pPr marL="0" lvl="0" indent="0" algn="l" rtl="0">
              <a:spcBef>
                <a:spcPts val="0"/>
              </a:spcBef>
              <a:spcAft>
                <a:spcPts val="0"/>
              </a:spcAft>
              <a:buNone/>
            </a:pP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Allow students to view the sentences and think about their translation in English (the slide is not animated).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They work in pairs reading a sentence aloud, which their partner translates.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 next slide reveals the answers.</a:t>
            </a:r>
          </a:p>
        </p:txBody>
      </p:sp>
      <p:sp>
        <p:nvSpPr>
          <p:cNvPr id="4" name="Slide Number Placeholder 3"/>
          <p:cNvSpPr>
            <a:spLocks noGrp="1"/>
          </p:cNvSpPr>
          <p:nvPr>
            <p:ph type="sldNum" sz="quarter" idx="10"/>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27841296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To reveal the answers to the activity on the previous slide.</a:t>
            </a: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a:t>Click to bring up the suggested English translations one by one.</a:t>
            </a:r>
            <a:endParaRPr lang="en-GB" baseline="0"/>
          </a:p>
        </p:txBody>
      </p:sp>
      <p:sp>
        <p:nvSpPr>
          <p:cNvPr id="4" name="Slide Number Placeholder 3"/>
          <p:cNvSpPr>
            <a:spLocks noGrp="1"/>
          </p:cNvSpPr>
          <p:nvPr>
            <p:ph type="sldNum" sz="quarter" idx="10"/>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517124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1" baseline="0"/>
              <a:t>: 15 </a:t>
            </a:r>
            <a:r>
              <a:rPr lang="en-GB" b="1" baseline="0" dirty="0"/>
              <a:t>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a:t>
            </a:r>
            <a:r>
              <a:rPr lang="en-GB" b="1" baseline="0"/>
              <a:t>: </a:t>
            </a:r>
            <a:r>
              <a:rPr lang="en-GB" b="0" baseline="0"/>
              <a:t>To provide productive practice with the grammar features covered in this lesson.</a:t>
            </a:r>
          </a:p>
          <a:p>
            <a:endParaRPr lang="en-GB" b="1" baseline="0"/>
          </a:p>
          <a:p>
            <a:r>
              <a:rPr lang="en-GB" b="1" baseline="0"/>
              <a:t>Note: </a:t>
            </a:r>
            <a:r>
              <a:rPr lang="en-GB" b="0"/>
              <a:t>This </a:t>
            </a:r>
            <a:r>
              <a:rPr lang="en-GB" b="0" dirty="0"/>
              <a:t>writing/speaking task requires students first to write,</a:t>
            </a:r>
            <a:r>
              <a:rPr lang="en-GB" b="0" baseline="0" dirty="0"/>
              <a:t> then say aloud to their partner, sentences similar to those encountered in the reading and listening exercises this lesson. Useful verbs and possible complements are provided giving the parameters for structured practice in the first instance. The verbs are given in the infinitive, so students need to put them into the first person singular form, adding one of the time adverbials and remembering to use Word Order 2. Upon the next mouse click, students are challenged to create some similar sentences using vocabulary of their choice, as an extension task.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Use the prompts on the</a:t>
            </a:r>
            <a:r>
              <a:rPr lang="en-GB" baseline="0" dirty="0"/>
              <a:t> slide as a stimulus to elicit some example sentences from students.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Click to bring up the next instruction:</a:t>
            </a:r>
            <a:r>
              <a:rPr lang="en-GB" baseline="0" dirty="0"/>
              <a:t> s</a:t>
            </a:r>
            <a:r>
              <a:rPr lang="en-GB" dirty="0"/>
              <a:t>tudents </a:t>
            </a:r>
            <a:r>
              <a:rPr lang="en-GB" baseline="0" dirty="0"/>
              <a:t>write their own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They then read their sentences to their partner.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eigen [166] </a:t>
            </a:r>
            <a:endParaRPr lang="de-DE"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(2011).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5"/>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222792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Consolidation of expressing future versus present meaning using present tense with appropriate time adverbials.</a:t>
            </a:r>
            <a:endParaRPr lang="en-GB" sz="1200"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t>Consolidation of SSCs </a:t>
            </a:r>
            <a:r>
              <a:rPr lang="en-GB" sz="1200" b="1" dirty="0">
                <a:solidFill>
                  <a:prstClr val="white"/>
                </a:solidFill>
              </a:rPr>
              <a:t>[s-], [ß, ss -s] </a:t>
            </a:r>
            <a:r>
              <a:rPr lang="en-GB" sz="1200" b="0" i="0" baseline="0" dirty="0"/>
              <a:t>with known words from this week’s new vocabulary set and those revisited this week.</a:t>
            </a:r>
            <a:endParaRPr lang="de-DE" sz="1200"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7.3.2.5</a:t>
            </a:r>
            <a:r>
              <a:rPr lang="en-GB" sz="1200" b="1" i="0" u="none" strike="noStrike" kern="1200" cap="none" baseline="0" dirty="0">
                <a:solidFill>
                  <a:schemeClr val="tx1"/>
                </a:solidFill>
                <a:effectLst/>
                <a:latin typeface="+mn-lt"/>
                <a:ea typeface="Calibri"/>
                <a:cs typeface="Calibri"/>
                <a:sym typeface="Calibri"/>
              </a:rPr>
              <a:t> (introduce) </a:t>
            </a:r>
            <a:r>
              <a:rPr lang="de-DE" dirty="0"/>
              <a:t>Dorf [959] Großstadt [204] Jahr [51] Jahre [51] Monat [303] Schwimmbad [&gt;5009] See [1317]  Strand [1966] nächste, nächstes, nächsten [235] nächste Woche [</a:t>
            </a:r>
            <a:r>
              <a:rPr lang="de-DE" dirty="0" err="1"/>
              <a:t>n</a:t>
            </a:r>
            <a:r>
              <a:rPr lang="de-DE" dirty="0"/>
              <a:t>/a] nächsten Monat [</a:t>
            </a:r>
            <a:r>
              <a:rPr lang="de-DE" dirty="0" err="1"/>
              <a:t>n</a:t>
            </a:r>
            <a:r>
              <a:rPr lang="de-DE" dirty="0"/>
              <a:t>/a] nächstes Jahr [</a:t>
            </a:r>
            <a:r>
              <a:rPr lang="de-DE" dirty="0" err="1"/>
              <a:t>n</a:t>
            </a:r>
            <a:r>
              <a:rPr lang="de-DE" dirty="0"/>
              <a:t>/a]</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7.3.1.6 (</a:t>
            </a:r>
            <a:r>
              <a:rPr lang="de-DE" b="1" dirty="0" err="1"/>
              <a:t>revisit</a:t>
            </a:r>
            <a:r>
              <a:rPr lang="de-DE" b="1" dirty="0"/>
              <a:t>) </a:t>
            </a:r>
            <a:r>
              <a:rPr lang="de-DE" b="0" dirty="0"/>
              <a:t>dauern [744] erreichen [309] fahren2 [2138] schaffen1 [285] suchen [293] viel, viele [56] das Land1 [134] Schottland [&gt;5009] Schweiz [763] Stunde1 [276] Wien [</a:t>
            </a:r>
            <a:r>
              <a:rPr lang="de-DE" b="0" dirty="0" err="1"/>
              <a:t>n</a:t>
            </a:r>
            <a:r>
              <a:rPr lang="de-DE" b="0" dirty="0"/>
              <a:t>/a] dort [134] normalerweise [2062]</a:t>
            </a:r>
            <a:br>
              <a:rPr lang="de-DE" b="0" dirty="0"/>
            </a:br>
            <a:r>
              <a:rPr lang="de-DE" b="1" dirty="0"/>
              <a:t>7.2.2.3 (</a:t>
            </a:r>
            <a:r>
              <a:rPr lang="de-DE" b="1" dirty="0" err="1"/>
              <a:t>revisit</a:t>
            </a:r>
            <a:r>
              <a:rPr lang="de-DE" b="1" dirty="0"/>
              <a:t>)</a:t>
            </a:r>
            <a:r>
              <a:rPr lang="de-DE" b="1" baseline="0" dirty="0"/>
              <a:t> </a:t>
            </a:r>
            <a:r>
              <a:rPr lang="de-DE" b="0" dirty="0"/>
              <a:t>fahren1 [215] geben [49] helfen [338] laufen [252] schlafen [679] vergessen [584] mir [63] Geld [235] Urlaub [1570] Zeitung [670] fast [202]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a:t>
            </a:r>
            <a:r>
              <a:rPr lang="en-GB" sz="1200" i="1">
                <a:solidFill>
                  <a:sysClr val="windowText" lastClr="000000"/>
                </a:solidFill>
                <a:effectLst/>
                <a:latin typeface="+mn-lt"/>
                <a:ea typeface="+mn-ea"/>
                <a:cs typeface="+mn-cs"/>
              </a:rPr>
              <a:t>London: Routledge.</a:t>
            </a:r>
            <a:endParaRPr lang="en-GB" sz="1200" i="1" baseline="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21740703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1" baseline="0"/>
              <a:t>: 6 minutes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distinguishing SSCs </a:t>
            </a:r>
            <a:r>
              <a:rPr lang="en-GB" b="1" baseline="0" dirty="0"/>
              <a:t>[s] </a:t>
            </a:r>
            <a:r>
              <a:rPr lang="en-GB" b="0" baseline="0" dirty="0"/>
              <a:t>and</a:t>
            </a:r>
            <a:r>
              <a:rPr lang="en-GB" b="1" baseline="0" dirty="0"/>
              <a:t> [ss] ([ß</a:t>
            </a:r>
            <a:r>
              <a:rPr lang="en-GB" b="1" baseline="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Note: </a:t>
            </a:r>
            <a:r>
              <a:rPr lang="en-GB"/>
              <a:t>Students </a:t>
            </a:r>
            <a:r>
              <a:rPr lang="en-GB" dirty="0"/>
              <a:t>identify if the sounds highlighted in yellow are a match, ‘snap’ (like the card game) by pronouncing the words aloud and comparing them. </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a:t>
            </a:r>
            <a:r>
              <a:rPr lang="en-GB" dirty="0"/>
              <a:t> Play FOUR times with class and give students a few seconds to pronounce in pairs and decide, before taking the class answer</a:t>
            </a:r>
            <a:r>
              <a:rPr lang="en-GB" baseline="0" dirty="0"/>
              <a:t> each time. The answers are animated.</a:t>
            </a:r>
            <a:br>
              <a:rPr lang="en-GB" dirty="0"/>
            </a:br>
            <a:r>
              <a:rPr lang="en-GB" dirty="0"/>
              <a:t>2. Then pairs can play against each other – one student choosing and pronouncing two words and the other student deciding whether they make a matching snap pair or not. </a:t>
            </a:r>
            <a:br>
              <a:rPr lang="en-GB" dirty="0"/>
            </a:br>
            <a:r>
              <a:rPr lang="en-GB" b="1" dirty="0"/>
              <a:t>Note: </a:t>
            </a:r>
            <a:r>
              <a:rPr lang="en-GB" dirty="0"/>
              <a:t>The words have been selected</a:t>
            </a:r>
            <a:r>
              <a:rPr lang="en-GB" baseline="0" dirty="0"/>
              <a:t> from the forthcoming Year 8 vocabulary lists, and are thus ‘unknown words’ for the students at present. This makes the task one of decoding (applying SSC knowledge), rather than allowing existing word knowledge to play a part.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Word</a:t>
            </a:r>
            <a:r>
              <a:rPr lang="en-GB" b="1" baseline="0" dirty="0"/>
              <a:t> frequency rankings:</a:t>
            </a:r>
          </a:p>
          <a:p>
            <a:r>
              <a:rPr lang="de-DE" sz="1200" b="0" i="0" u="none" strike="noStrike" kern="1200" dirty="0">
                <a:solidFill>
                  <a:schemeClr val="tx1"/>
                </a:solidFill>
                <a:effectLst/>
                <a:latin typeface="+mn-lt"/>
                <a:ea typeface="+mn-ea"/>
                <a:cs typeface="+mn-cs"/>
              </a:rPr>
              <a:t>der Süden [1534], selbst [98], besser [231], so [21], als [25], der Spaß [666], der Wechsel [1945], der Sommer [704], lustig [2262], die Seite [217], letztes [147], küssen [2625], heiß [920], setzen [228], besuchen [703], das Gesicht [365]</a:t>
            </a:r>
            <a:r>
              <a:rPr lang="de-DE" dirty="0"/>
              <a:t>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(2011). A frequency dictionary of German: core vocabulary for learners. Routledge.</a:t>
            </a:r>
            <a:endParaRPr lang="de-DE" b="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25</a:t>
            </a:fld>
            <a:endParaRPr lang="en-GB"/>
          </a:p>
        </p:txBody>
      </p:sp>
    </p:spTree>
    <p:extLst>
      <p:ext uri="{BB962C8B-B14F-4D97-AF65-F5344CB8AC3E}">
        <p14:creationId xmlns:p14="http://schemas.microsoft.com/office/powerpoint/2010/main" val="5446613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baseline="0" dirty="0"/>
              <a:t>To practice distinguishing SSCs </a:t>
            </a:r>
            <a:r>
              <a:rPr lang="en-GB" b="1" baseline="0" dirty="0"/>
              <a:t>[s] </a:t>
            </a:r>
            <a:r>
              <a:rPr lang="en-GB" b="0" baseline="0" dirty="0"/>
              <a:t>and</a:t>
            </a:r>
            <a:r>
              <a:rPr lang="en-GB" b="1" baseline="0" dirty="0"/>
              <a:t> [ss] ([ß</a:t>
            </a:r>
            <a:r>
              <a:rPr lang="en-GB" b="1" baseline="0"/>
              <a:t>]). </a:t>
            </a:r>
          </a:p>
          <a:p>
            <a:endParaRPr lang="en-GB" b="1" baseline="0"/>
          </a:p>
          <a:p>
            <a:r>
              <a:rPr lang="en-GB" b="1" baseline="0"/>
              <a:t>Note: </a:t>
            </a:r>
            <a:r>
              <a:rPr lang="en-GB" baseline="0"/>
              <a:t>Students </a:t>
            </a:r>
            <a:r>
              <a:rPr lang="en-GB" baseline="0" dirty="0"/>
              <a:t>have met this task type before and the instruction ‘Was </a:t>
            </a:r>
            <a:r>
              <a:rPr lang="en-GB" baseline="0" dirty="0" err="1"/>
              <a:t>passt</a:t>
            </a:r>
            <a:r>
              <a:rPr lang="en-GB" baseline="0" dirty="0"/>
              <a:t> </a:t>
            </a:r>
            <a:r>
              <a:rPr lang="en-GB" baseline="0" dirty="0" err="1"/>
              <a:t>nicht</a:t>
            </a:r>
            <a:r>
              <a:rPr lang="en-GB" baseline="0" dirty="0"/>
              <a:t>?’ </a:t>
            </a:r>
            <a:endParaRPr lang="en-GB" b="1" baseline="0" dirty="0"/>
          </a:p>
          <a:p>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Teachers can elicit the instruction meaning from students.</a:t>
            </a:r>
            <a:endParaRPr lang="en-GB" b="1" baseline="0" dirty="0"/>
          </a:p>
          <a:p>
            <a:r>
              <a:rPr lang="en-GB" baseline="0" dirty="0"/>
              <a:t>2. Students should be encouraged to practise pronouncing these words out loud, individually or in pairs, to decide which is the odd one out in each row (</a:t>
            </a:r>
            <a:r>
              <a:rPr lang="en-GB" baseline="0" dirty="0" err="1"/>
              <a:t>Reihe</a:t>
            </a:r>
            <a:r>
              <a:rPr lang="en-GB" baseline="0" dirty="0"/>
              <a:t>).</a:t>
            </a:r>
            <a:br>
              <a:rPr lang="en-GB" baseline="0" dirty="0"/>
            </a:br>
            <a:r>
              <a:rPr lang="en-GB" baseline="0" dirty="0"/>
              <a:t>3. Answers are animated to shade the odd one out upon clicking the mouse.</a:t>
            </a:r>
          </a:p>
          <a:p>
            <a:endParaRPr lang="en-GB" baseline="0" dirty="0"/>
          </a:p>
          <a:p>
            <a:r>
              <a:rPr lang="en-GB" b="1" baseline="0" dirty="0"/>
              <a:t>Note: </a:t>
            </a:r>
            <a:r>
              <a:rPr lang="en-GB" baseline="0" dirty="0"/>
              <a:t>Words are from the forthcoming Year 8 scheme of work (with the exception of ‘</a:t>
            </a:r>
            <a:r>
              <a:rPr lang="en-GB" baseline="0" dirty="0" err="1"/>
              <a:t>gesund</a:t>
            </a:r>
            <a:r>
              <a:rPr lang="en-GB" baseline="0" dirty="0"/>
              <a:t>’, learnt in 2.1.4), as used on the previous slide.  </a:t>
            </a:r>
            <a:br>
              <a:rPr lang="en-GB" baseline="0" dirty="0"/>
            </a:br>
            <a:r>
              <a:rPr lang="en-GB" baseline="0" dirty="0"/>
              <a:t>There is no need to focus on meaning, though teachers might be interested to see if students can anticipate the meanings, e.g. </a:t>
            </a:r>
            <a:r>
              <a:rPr lang="en-GB" baseline="0" dirty="0" err="1"/>
              <a:t>besser</a:t>
            </a:r>
            <a:r>
              <a:rPr lang="en-GB" baseline="0" dirty="0"/>
              <a:t>, Sommer, </a:t>
            </a:r>
            <a:r>
              <a:rPr lang="en-GB" baseline="0" dirty="0" err="1"/>
              <a:t>Süden</a:t>
            </a:r>
            <a:r>
              <a:rPr lang="en-GB" baseline="0" dirty="0"/>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besser</a:t>
            </a:r>
            <a:r>
              <a:rPr lang="en-GB" baseline="0" dirty="0"/>
              <a:t> [201] Sommer [771] </a:t>
            </a:r>
            <a:r>
              <a:rPr lang="en-GB" baseline="0" dirty="0" err="1"/>
              <a:t>Süden</a:t>
            </a:r>
            <a:r>
              <a:rPr lang="en-GB" baseline="0" dirty="0"/>
              <a:t> [1771] </a:t>
            </a:r>
            <a:r>
              <a:rPr lang="en-GB" sz="1200" dirty="0" err="1">
                <a:solidFill>
                  <a:schemeClr val="accent1">
                    <a:lumMod val="50000"/>
                  </a:schemeClr>
                </a:solidFill>
                <a:latin typeface="Century Gothic" panose="020B0502020202020204" pitchFamily="34" charset="0"/>
              </a:rPr>
              <a:t>Spaß</a:t>
            </a:r>
            <a:r>
              <a:rPr lang="en-GB" sz="1200" dirty="0">
                <a:solidFill>
                  <a:schemeClr val="accent1">
                    <a:lumMod val="50000"/>
                  </a:schemeClr>
                </a:solidFill>
                <a:latin typeface="Century Gothic" panose="020B0502020202020204" pitchFamily="34" charset="0"/>
              </a:rPr>
              <a:t> [1045] </a:t>
            </a:r>
            <a:r>
              <a:rPr lang="en-GB" sz="1200" dirty="0" err="1">
                <a:solidFill>
                  <a:schemeClr val="accent1">
                    <a:lumMod val="50000"/>
                  </a:schemeClr>
                </a:solidFill>
                <a:latin typeface="Century Gothic" panose="020B0502020202020204" pitchFamily="34" charset="0"/>
              </a:rPr>
              <a:t>als</a:t>
            </a:r>
            <a:r>
              <a:rPr lang="en-GB" sz="1200" dirty="0">
                <a:solidFill>
                  <a:schemeClr val="accent1">
                    <a:lumMod val="50000"/>
                  </a:schemeClr>
                </a:solidFill>
                <a:latin typeface="Century Gothic" panose="020B0502020202020204" pitchFamily="34" charset="0"/>
              </a:rPr>
              <a:t> [22] </a:t>
            </a:r>
            <a:r>
              <a:rPr lang="en-GB" sz="1200" dirty="0" err="1">
                <a:solidFill>
                  <a:schemeClr val="accent1">
                    <a:lumMod val="50000"/>
                  </a:schemeClr>
                </a:solidFill>
                <a:latin typeface="Century Gothic" panose="020B0502020202020204" pitchFamily="34" charset="0"/>
              </a:rPr>
              <a:t>Gesicht</a:t>
            </a:r>
            <a:r>
              <a:rPr lang="en-GB" sz="1200" dirty="0">
                <a:solidFill>
                  <a:schemeClr val="accent1">
                    <a:lumMod val="50000"/>
                  </a:schemeClr>
                </a:solidFill>
                <a:latin typeface="Century Gothic" panose="020B0502020202020204" pitchFamily="34" charset="0"/>
              </a:rPr>
              <a:t> [346]</a:t>
            </a:r>
            <a:r>
              <a:rPr lang="en-GB" sz="1200" baseline="0" dirty="0">
                <a:solidFill>
                  <a:schemeClr val="accent1">
                    <a:lumMod val="50000"/>
                  </a:schemeClr>
                </a:solidFill>
                <a:latin typeface="Century Gothic" panose="020B0502020202020204" pitchFamily="34" charset="0"/>
              </a:rPr>
              <a:t> </a:t>
            </a:r>
            <a:r>
              <a:rPr lang="en-GB" sz="1200" baseline="0" dirty="0" err="1">
                <a:solidFill>
                  <a:schemeClr val="accent1">
                    <a:lumMod val="50000"/>
                  </a:schemeClr>
                </a:solidFill>
                <a:latin typeface="Century Gothic" panose="020B0502020202020204" pitchFamily="34" charset="0"/>
              </a:rPr>
              <a:t>lustig</a:t>
            </a:r>
            <a:r>
              <a:rPr lang="en-GB" sz="1200" baseline="0" dirty="0">
                <a:solidFill>
                  <a:schemeClr val="accent1">
                    <a:lumMod val="50000"/>
                  </a:schemeClr>
                </a:solidFill>
                <a:latin typeface="Century Gothic" panose="020B0502020202020204" pitchFamily="34" charset="0"/>
              </a:rPr>
              <a:t> [1973] </a:t>
            </a:r>
            <a:r>
              <a:rPr lang="en-GB" sz="1200" baseline="0" dirty="0" err="1">
                <a:solidFill>
                  <a:schemeClr val="accent1">
                    <a:lumMod val="50000"/>
                  </a:schemeClr>
                </a:solidFill>
                <a:latin typeface="Century Gothic" panose="020B0502020202020204" pitchFamily="34" charset="0"/>
              </a:rPr>
              <a:t>selbst</a:t>
            </a:r>
            <a:r>
              <a:rPr lang="en-GB" sz="1200" baseline="0" dirty="0">
                <a:solidFill>
                  <a:schemeClr val="accent1">
                    <a:lumMod val="50000"/>
                  </a:schemeClr>
                </a:solidFill>
                <a:latin typeface="Century Gothic" panose="020B0502020202020204" pitchFamily="34" charset="0"/>
              </a:rPr>
              <a:t> [101] </a:t>
            </a:r>
            <a:r>
              <a:rPr lang="en-GB" sz="1200" baseline="0" dirty="0" err="1">
                <a:solidFill>
                  <a:schemeClr val="accent1">
                    <a:lumMod val="50000"/>
                  </a:schemeClr>
                </a:solidFill>
                <a:latin typeface="Century Gothic" panose="020B0502020202020204" pitchFamily="34" charset="0"/>
              </a:rPr>
              <a:t>besuchen</a:t>
            </a:r>
            <a:r>
              <a:rPr lang="en-GB" sz="1200" baseline="0" dirty="0">
                <a:solidFill>
                  <a:schemeClr val="accent1">
                    <a:lumMod val="50000"/>
                  </a:schemeClr>
                </a:solidFill>
                <a:latin typeface="Century Gothic" panose="020B0502020202020204" pitchFamily="34" charset="0"/>
              </a:rPr>
              <a:t> [820] </a:t>
            </a:r>
            <a:r>
              <a:rPr lang="en-GB" sz="1200" baseline="0" dirty="0" err="1">
                <a:solidFill>
                  <a:schemeClr val="accent1">
                    <a:lumMod val="50000"/>
                  </a:schemeClr>
                </a:solidFill>
                <a:latin typeface="Century Gothic" panose="020B0502020202020204" pitchFamily="34" charset="0"/>
              </a:rPr>
              <a:t>Seite</a:t>
            </a:r>
            <a:r>
              <a:rPr lang="en-GB" sz="1200" baseline="0" dirty="0">
                <a:solidFill>
                  <a:schemeClr val="accent1">
                    <a:lumMod val="50000"/>
                  </a:schemeClr>
                </a:solidFill>
                <a:latin typeface="Century Gothic" panose="020B0502020202020204" pitchFamily="34" charset="0"/>
              </a:rPr>
              <a:t> [197] </a:t>
            </a:r>
            <a:r>
              <a:rPr lang="en-GB" sz="1200" baseline="0" dirty="0" err="1">
                <a:solidFill>
                  <a:schemeClr val="accent1">
                    <a:lumMod val="50000"/>
                  </a:schemeClr>
                </a:solidFill>
                <a:latin typeface="Century Gothic" panose="020B0502020202020204" pitchFamily="34" charset="0"/>
              </a:rPr>
              <a:t>küssen</a:t>
            </a:r>
            <a:r>
              <a:rPr lang="en-GB" sz="1200" baseline="0" dirty="0">
                <a:solidFill>
                  <a:schemeClr val="accent1">
                    <a:lumMod val="50000"/>
                  </a:schemeClr>
                </a:solidFill>
                <a:latin typeface="Century Gothic" panose="020B0502020202020204" pitchFamily="34" charset="0"/>
              </a:rPr>
              <a:t> [2644] so [28] </a:t>
            </a:r>
            <a:r>
              <a:rPr lang="en-GB" sz="1200" dirty="0" err="1">
                <a:solidFill>
                  <a:schemeClr val="accent1">
                    <a:lumMod val="50000"/>
                  </a:schemeClr>
                </a:solidFill>
                <a:latin typeface="Century Gothic" panose="020B0502020202020204" pitchFamily="34" charset="0"/>
              </a:rPr>
              <a:t>heiß</a:t>
            </a:r>
            <a:r>
              <a:rPr lang="en-GB" sz="1200" dirty="0">
                <a:solidFill>
                  <a:schemeClr val="accent1">
                    <a:lumMod val="50000"/>
                  </a:schemeClr>
                </a:solidFill>
                <a:latin typeface="Century Gothic" panose="020B0502020202020204" pitchFamily="34" charset="0"/>
              </a:rPr>
              <a:t> [1195] </a:t>
            </a:r>
            <a:r>
              <a:rPr lang="en-GB" sz="1200" dirty="0" err="1">
                <a:solidFill>
                  <a:schemeClr val="accent1">
                    <a:lumMod val="50000"/>
                  </a:schemeClr>
                </a:solidFill>
                <a:latin typeface="Century Gothic" panose="020B0502020202020204" pitchFamily="34" charset="0"/>
              </a:rPr>
              <a:t>Wechsel</a:t>
            </a:r>
            <a:r>
              <a:rPr lang="en-GB" sz="1200" dirty="0">
                <a:solidFill>
                  <a:schemeClr val="accent1">
                    <a:lumMod val="50000"/>
                  </a:schemeClr>
                </a:solidFill>
                <a:latin typeface="Century Gothic" panose="020B0502020202020204" pitchFamily="34" charset="0"/>
              </a:rPr>
              <a:t> [2525]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(2011). A frequency dictionary of German: core vocabulary for learners. Routledge.</a:t>
            </a:r>
          </a:p>
        </p:txBody>
      </p:sp>
      <p:sp>
        <p:nvSpPr>
          <p:cNvPr id="4" name="Slide Number Placeholder 3"/>
          <p:cNvSpPr>
            <a:spLocks noGrp="1"/>
          </p:cNvSpPr>
          <p:nvPr>
            <p:ph type="sldNum" sz="quarter" idx="10"/>
          </p:nvPr>
        </p:nvSpPr>
        <p:spPr/>
        <p:txBody>
          <a:bodyPr/>
          <a:lstStyle/>
          <a:p>
            <a:fld id="{672843D9-4757-4631-B0CD-BAA271821DF5}" type="slidenum">
              <a:rPr lang="en-GB" smtClean="0"/>
              <a:t>26</a:t>
            </a:fld>
            <a:endParaRPr lang="en-GB"/>
          </a:p>
        </p:txBody>
      </p:sp>
    </p:spTree>
    <p:extLst>
      <p:ext uri="{BB962C8B-B14F-4D97-AF65-F5344CB8AC3E}">
        <p14:creationId xmlns:p14="http://schemas.microsoft.com/office/powerpoint/2010/main" val="11099924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a:t>
            </a:r>
            <a:r>
              <a:rPr lang="en-GB" b="1" baseline="0" dirty="0"/>
              <a:t>: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sz="1200" b="0" i="0" u="none" strike="noStrike" kern="1200" cap="none" dirty="0">
                <a:solidFill>
                  <a:schemeClr val="tx1"/>
                </a:solidFill>
                <a:effectLst/>
                <a:latin typeface="+mn-lt"/>
                <a:ea typeface="Calibri"/>
                <a:cs typeface="Calibri"/>
                <a:sym typeface="Calibri"/>
              </a:rPr>
              <a:t>To revisit written comprehension of </a:t>
            </a:r>
            <a:r>
              <a:rPr lang="en-GB" sz="1200" b="0" i="0" u="none" strike="noStrike" kern="1200" cap="none" baseline="0" dirty="0">
                <a:solidFill>
                  <a:schemeClr val="tx1"/>
                </a:solidFill>
                <a:effectLst/>
                <a:latin typeface="+mn-lt"/>
                <a:ea typeface="Calibri"/>
                <a:cs typeface="Calibri"/>
                <a:sym typeface="Calibri"/>
              </a:rPr>
              <a:t>some of the vocabulary from 3.1.6, together with most words from 2.2.3, the two sets revisited this week. </a:t>
            </a:r>
            <a:br>
              <a:rPr lang="en-GB" sz="1200" b="0" i="0" u="none" strike="noStrike" kern="1200" cap="none" baseline="0">
                <a:solidFill>
                  <a:schemeClr val="tx1"/>
                </a:solidFill>
                <a:effectLst/>
                <a:latin typeface="+mn-lt"/>
                <a:ea typeface="Calibri"/>
                <a:cs typeface="Calibri"/>
                <a:sym typeface="Calibri"/>
              </a:rPr>
            </a:br>
            <a:endParaRPr lang="en-GB" sz="1200" b="0" i="0" u="none" strike="noStrike" kern="1200" cap="none" baseline="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a:solidFill>
                  <a:schemeClr val="tx1"/>
                </a:solidFill>
                <a:effectLst/>
                <a:latin typeface="+mn-lt"/>
                <a:ea typeface="Calibri"/>
                <a:cs typeface="Calibri"/>
                <a:sym typeface="Calibri"/>
              </a:rPr>
              <a:t>Note: </a:t>
            </a:r>
            <a:r>
              <a:rPr lang="en-GB" sz="1200" b="0" i="0" u="none" strike="noStrike" kern="1200" cap="none" baseline="0">
                <a:solidFill>
                  <a:schemeClr val="tx1"/>
                </a:solidFill>
                <a:effectLst/>
                <a:latin typeface="+mn-lt"/>
                <a:ea typeface="Calibri"/>
                <a:cs typeface="Calibri"/>
                <a:sym typeface="Calibri"/>
              </a:rPr>
              <a:t>This version is less challenging than the one on the following slide, as the verbs are already conjugated.</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baseline="0">
                <a:solidFill>
                  <a:schemeClr val="tx1"/>
                </a:solidFill>
                <a:effectLst/>
                <a:latin typeface="+mn-lt"/>
                <a:ea typeface="Calibri"/>
                <a:cs typeface="Calibri"/>
                <a:sym typeface="Calibri"/>
              </a:rPr>
              <a:t>The task focuses upon the verbs in particular. The text is the account of an imaginary journey to London next week.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cap="none" dirty="0">
                <a:solidFill>
                  <a:schemeClr val="tx1"/>
                </a:solidFill>
                <a:effectLst/>
                <a:latin typeface="+mn-lt"/>
                <a:ea typeface="Calibri"/>
                <a:cs typeface="Calibri"/>
                <a:sym typeface="Calibri"/>
              </a:rPr>
              <a:t>Students</a:t>
            </a:r>
            <a:r>
              <a:rPr lang="en-GB" sz="1200" b="0" i="0" u="none" strike="noStrike" kern="1200" cap="none" baseline="0" dirty="0">
                <a:solidFill>
                  <a:schemeClr val="tx1"/>
                </a:solidFill>
                <a:effectLst/>
                <a:latin typeface="+mn-lt"/>
                <a:ea typeface="Calibri"/>
                <a:cs typeface="Calibri"/>
                <a:sym typeface="Calibri"/>
              </a:rPr>
              <a:t> read the text and select the correct verb from the options shown at the bottom of the screen to fill each gap.</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cap="none" baseline="0" dirty="0">
                <a:solidFill>
                  <a:schemeClr val="tx1"/>
                </a:solidFill>
                <a:effectLst/>
                <a:latin typeface="+mn-lt"/>
                <a:ea typeface="Calibri"/>
                <a:cs typeface="Calibri"/>
                <a:sym typeface="Calibri"/>
              </a:rPr>
              <a:t>Click to reveal the answers one by </a:t>
            </a:r>
            <a:r>
              <a:rPr lang="en-GB" sz="1200" b="0" i="0" u="none" strike="noStrike" kern="1200" cap="none" baseline="0">
                <a:solidFill>
                  <a:schemeClr val="tx1"/>
                </a:solidFill>
                <a:effectLst/>
                <a:latin typeface="+mn-lt"/>
                <a:ea typeface="Calibri"/>
                <a:cs typeface="Calibri"/>
                <a:sym typeface="Calibri"/>
              </a:rPr>
              <a:t>one.</a:t>
            </a:r>
            <a:endParaRPr lang="en-GB" sz="1200" b="0" i="0" u="none" strike="noStrike" kern="1200" cap="none" dirty="0">
              <a:solidFill>
                <a:schemeClr val="tx1"/>
              </a:solidFill>
              <a:effectLst/>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27</a:t>
            </a:fld>
            <a:endParaRPr lang="en-GB"/>
          </a:p>
        </p:txBody>
      </p:sp>
    </p:spTree>
    <p:extLst>
      <p:ext uri="{BB962C8B-B14F-4D97-AF65-F5344CB8AC3E}">
        <p14:creationId xmlns:p14="http://schemas.microsoft.com/office/powerpoint/2010/main" val="21206975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a:t>
            </a:r>
            <a:r>
              <a:rPr lang="en-GB" b="1" baseline="0" dirty="0"/>
              <a:t>: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sz="1200" b="0" i="0" u="none" strike="noStrike" kern="1200" cap="none" dirty="0">
                <a:solidFill>
                  <a:schemeClr val="tx1"/>
                </a:solidFill>
                <a:effectLst/>
                <a:latin typeface="+mn-lt"/>
                <a:ea typeface="Calibri"/>
                <a:cs typeface="Calibri"/>
                <a:sym typeface="Calibri"/>
              </a:rPr>
              <a:t>To revisit written comprehension of </a:t>
            </a:r>
            <a:r>
              <a:rPr lang="en-GB" sz="1200" b="0" i="0" u="none" strike="noStrike" kern="1200" cap="none" baseline="0" dirty="0">
                <a:solidFill>
                  <a:schemeClr val="tx1"/>
                </a:solidFill>
                <a:effectLst/>
                <a:latin typeface="+mn-lt"/>
                <a:ea typeface="Calibri"/>
                <a:cs typeface="Calibri"/>
                <a:sym typeface="Calibri"/>
              </a:rPr>
              <a:t>some of the vocabulary from 3.1.6, together with most words from 2.2.3, the two sets revisited this week. </a:t>
            </a:r>
            <a:br>
              <a:rPr lang="en-GB" sz="1200" b="0" i="0" u="none" strike="noStrike" kern="1200" cap="none" baseline="0">
                <a:solidFill>
                  <a:schemeClr val="tx1"/>
                </a:solidFill>
                <a:effectLst/>
                <a:latin typeface="+mn-lt"/>
                <a:ea typeface="Calibri"/>
                <a:cs typeface="Calibri"/>
                <a:sym typeface="Calibri"/>
              </a:rPr>
            </a:b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Note: </a:t>
            </a:r>
            <a:r>
              <a:rPr lang="en-GB" sz="1200" b="0" i="0" u="none" strike="noStrike" kern="1200" cap="none" baseline="0">
                <a:solidFill>
                  <a:schemeClr val="tx1"/>
                </a:solidFill>
                <a:effectLst/>
                <a:latin typeface="+mn-lt"/>
                <a:ea typeface="Calibri"/>
                <a:cs typeface="Calibri"/>
                <a:sym typeface="Calibri"/>
              </a:rPr>
              <a:t>This version is more challenging than the version on the previous slide, with the verbs given in infinitive form.</a:t>
            </a:r>
            <a:br>
              <a:rPr lang="en-GB" sz="1200" b="0" i="0" u="none" strike="noStrike" kern="1200" cap="none" baseline="0">
                <a:solidFill>
                  <a:schemeClr val="tx1"/>
                </a:solidFill>
                <a:effectLst/>
                <a:latin typeface="+mn-lt"/>
                <a:ea typeface="Calibri"/>
                <a:cs typeface="Calibri"/>
                <a:sym typeface="Calibri"/>
              </a:rPr>
            </a:br>
            <a:r>
              <a:rPr lang="en-GB" sz="1200" b="0" i="0" u="none" strike="noStrike" kern="1200" cap="none" baseline="0">
                <a:solidFill>
                  <a:schemeClr val="tx1"/>
                </a:solidFill>
                <a:effectLst/>
                <a:latin typeface="+mn-lt"/>
                <a:ea typeface="Calibri"/>
                <a:cs typeface="Calibri"/>
                <a:sym typeface="Calibri"/>
              </a:rPr>
              <a:t>The task focuses upon the verbs in particular. The text is the account of an imaginary journey to London next week.</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cap="none" dirty="0">
                <a:solidFill>
                  <a:schemeClr val="tx1"/>
                </a:solidFill>
                <a:effectLst/>
                <a:latin typeface="+mn-lt"/>
                <a:ea typeface="Calibri"/>
                <a:cs typeface="Calibri"/>
                <a:sym typeface="Calibri"/>
              </a:rPr>
              <a:t>Students</a:t>
            </a:r>
            <a:r>
              <a:rPr lang="en-GB" sz="1200" b="0" i="0" u="none" strike="noStrike" kern="1200" cap="none" baseline="0" dirty="0">
                <a:solidFill>
                  <a:schemeClr val="tx1"/>
                </a:solidFill>
                <a:effectLst/>
                <a:latin typeface="+mn-lt"/>
                <a:ea typeface="Calibri"/>
                <a:cs typeface="Calibri"/>
                <a:sym typeface="Calibri"/>
              </a:rPr>
              <a:t> read the text and select the correct verb from the options shown at the bottom of the screen to fill each gap.</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cap="none" baseline="0" dirty="0">
                <a:solidFill>
                  <a:schemeClr val="tx1"/>
                </a:solidFill>
                <a:effectLst/>
                <a:latin typeface="+mn-lt"/>
                <a:ea typeface="Calibri"/>
                <a:cs typeface="Calibri"/>
                <a:sym typeface="Calibri"/>
              </a:rPr>
              <a:t>Click to reveal the answers one by one.</a:t>
            </a:r>
            <a:endParaRPr lang="en-GB" sz="1200" b="0" i="0" u="none" strike="noStrike" kern="1200" cap="none" dirty="0">
              <a:solidFill>
                <a:schemeClr val="tx1"/>
              </a:solidFill>
              <a:effectLst/>
              <a:latin typeface="+mn-lt"/>
              <a:ea typeface="Calibri"/>
              <a:cs typeface="Calibri"/>
              <a:sym typeface="Calibri"/>
            </a:endParaRPr>
          </a:p>
          <a:p>
            <a:endParaRPr lang="de-DE" b="0" dirty="0"/>
          </a:p>
        </p:txBody>
      </p:sp>
      <p:sp>
        <p:nvSpPr>
          <p:cNvPr id="4" name="Slide Number Placeholder 3"/>
          <p:cNvSpPr>
            <a:spLocks noGrp="1"/>
          </p:cNvSpPr>
          <p:nvPr>
            <p:ph type="sldNum" sz="quarter" idx="10"/>
          </p:nvPr>
        </p:nvSpPr>
        <p:spPr/>
        <p:txBody>
          <a:bodyPr/>
          <a:lstStyle/>
          <a:p>
            <a:fld id="{051212F4-EB5A-464B-92EC-DACFCB1CC2CD}" type="slidenum">
              <a:rPr lang="en-GB" smtClean="0"/>
              <a:t>28</a:t>
            </a:fld>
            <a:endParaRPr lang="en-GB"/>
          </a:p>
        </p:txBody>
      </p:sp>
    </p:spTree>
    <p:extLst>
      <p:ext uri="{BB962C8B-B14F-4D97-AF65-F5344CB8AC3E}">
        <p14:creationId xmlns:p14="http://schemas.microsoft.com/office/powerpoint/2010/main" val="38379091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Translation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1. Students</a:t>
            </a:r>
            <a:r>
              <a:rPr lang="en-GB" baseline="0"/>
              <a:t> translate the </a:t>
            </a:r>
            <a:r>
              <a:rPr lang="en-GB" i="1" baseline="0"/>
              <a:t>Eine Reise </a:t>
            </a:r>
            <a:r>
              <a:rPr lang="en-GB" baseline="0"/>
              <a:t>text on the previous slide into English, sentence by sentence, taking it in turns, as quickly as they can.</a:t>
            </a:r>
            <a:br>
              <a:rPr lang="en-GB" baseline="0"/>
            </a:br>
            <a:r>
              <a:rPr lang="en-GB" baseline="0"/>
              <a:t>2. If they get stuck on a word, they should use the well-practised routine ‘Wie sagt man… auf Englisch?’ to elicit support from their peers or the teacher.</a:t>
            </a:r>
          </a:p>
        </p:txBody>
      </p:sp>
      <p:sp>
        <p:nvSpPr>
          <p:cNvPr id="4" name="Slide Number Placeholder 3"/>
          <p:cNvSpPr>
            <a:spLocks noGrp="1"/>
          </p:cNvSpPr>
          <p:nvPr>
            <p:ph type="sldNum" sz="quarter" idx="10"/>
          </p:nvPr>
        </p:nvSpPr>
        <p:spPr/>
        <p:txBody>
          <a:bodyPr/>
          <a:lstStyle/>
          <a:p>
            <a:fld id="{051212F4-EB5A-464B-92EC-DACFCB1CC2CD}" type="slidenum">
              <a:rPr lang="en-GB" smtClean="0"/>
              <a:t>29</a:t>
            </a:fld>
            <a:endParaRPr lang="en-GB"/>
          </a:p>
        </p:txBody>
      </p:sp>
    </p:spTree>
    <p:extLst>
      <p:ext uri="{BB962C8B-B14F-4D97-AF65-F5344CB8AC3E}">
        <p14:creationId xmlns:p14="http://schemas.microsoft.com/office/powerpoint/2010/main" val="133602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[s]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sollen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telling someone what s/he should do, by wagging your finger, and looking serious.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[s] </a:t>
            </a:r>
            <a:r>
              <a:rPr lang="en-GB" baseline="0" dirty="0"/>
              <a:t>sound, pronouncing </a:t>
            </a:r>
            <a:r>
              <a:rPr lang="en-GB" b="0" baseline="0" dirty="0"/>
              <a:t>”</a:t>
            </a:r>
            <a:r>
              <a:rPr lang="en-GB" b="1" baseline="0" dirty="0" err="1"/>
              <a:t>sollen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sollen</a:t>
            </a:r>
            <a:r>
              <a:rPr lang="en-GB" sz="1200" b="1" baseline="0" dirty="0"/>
              <a:t> </a:t>
            </a:r>
            <a:r>
              <a:rPr lang="en-GB" sz="1200" baseline="0" dirty="0"/>
              <a:t>[63]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2054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1" baseline="0"/>
              <a:t>: 3 </a:t>
            </a:r>
            <a:r>
              <a:rPr lang="en-GB" b="1" baseline="0" dirty="0"/>
              <a:t>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lvl="0" indent="0" algn="l" rtl="0">
              <a:spcBef>
                <a:spcPts val="0"/>
              </a:spcBef>
              <a:spcAft>
                <a:spcPts val="0"/>
              </a:spcAft>
              <a:buNone/>
            </a:pPr>
            <a:r>
              <a:rPr lang="en-GB" b="1" baseline="0" dirty="0"/>
              <a:t>Aim: </a:t>
            </a:r>
            <a:r>
              <a:rPr lang="en-GB" b="0" baseline="0" dirty="0"/>
              <a:t>To practise cross-linguistic knowledge of the two English meanings for the German present tense. </a:t>
            </a:r>
          </a:p>
          <a:p>
            <a:pPr marL="0" lvl="0" indent="0" algn="l" rtl="0">
              <a:spcBef>
                <a:spcPts val="0"/>
              </a:spcBef>
              <a:spcAft>
                <a:spcPts val="0"/>
              </a:spcAft>
              <a:buNone/>
            </a:pPr>
            <a:endParaRPr lang="en-GB" b="0" i="0" baseline="0" dirty="0"/>
          </a:p>
          <a:p>
            <a:pPr marL="0" lvl="0" indent="0" algn="l" rtl="0">
              <a:spcBef>
                <a:spcPts val="0"/>
              </a:spcBef>
              <a:spcAft>
                <a:spcPts val="0"/>
              </a:spcAft>
              <a:buNone/>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Students select</a:t>
            </a:r>
            <a:r>
              <a:rPr lang="en-GB" b="0" baseline="0" dirty="0"/>
              <a:t> the correct form of the present tense to use in the English.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to reveal the answers one by one.</a:t>
            </a:r>
          </a:p>
        </p:txBody>
      </p:sp>
      <p:sp>
        <p:nvSpPr>
          <p:cNvPr id="4" name="Slide Number Placeholder 3"/>
          <p:cNvSpPr>
            <a:spLocks noGrp="1"/>
          </p:cNvSpPr>
          <p:nvPr>
            <p:ph type="sldNum" sz="quarter" idx="10"/>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32692792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latin typeface="+mn-lt"/>
              </a:rPr>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latin typeface="+mn-lt"/>
              </a:rPr>
              <a:t>Aim: </a:t>
            </a:r>
            <a:r>
              <a:rPr lang="en-GB" sz="1200" b="0" kern="1200" dirty="0">
                <a:solidFill>
                  <a:schemeClr val="tx1"/>
                </a:solidFill>
                <a:effectLst/>
                <a:latin typeface="+mn-lt"/>
                <a:ea typeface="+mn-ea"/>
                <a:cs typeface="+mn-cs"/>
              </a:rPr>
              <a:t>To practice connecting written and aural language in a segmentation task.  Additionally to practise vocabulary by suggesting alternative words at key points</a:t>
            </a:r>
            <a:r>
              <a:rPr lang="en-GB" sz="1200" b="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Note:</a:t>
            </a:r>
            <a:r>
              <a:rPr lang="en-GB" sz="1200" b="0" kern="1200">
                <a:solidFill>
                  <a:schemeClr val="tx1"/>
                </a:solidFill>
                <a:effectLst/>
                <a:latin typeface="+mn-lt"/>
                <a:ea typeface="+mn-ea"/>
                <a:cs typeface="+mn-cs"/>
              </a:rPr>
              <a:t> The </a:t>
            </a:r>
            <a:r>
              <a:rPr lang="en-GB" sz="1200" b="0" kern="1200" dirty="0">
                <a:solidFill>
                  <a:schemeClr val="tx1"/>
                </a:solidFill>
                <a:effectLst/>
                <a:latin typeface="+mn-lt"/>
                <a:ea typeface="+mn-ea"/>
                <a:cs typeface="+mn-cs"/>
              </a:rPr>
              <a:t>second (Mia) passage provides additional revisiting </a:t>
            </a:r>
            <a:r>
              <a:rPr lang="en-GB" sz="1200" b="0" kern="1200">
                <a:solidFill>
                  <a:schemeClr val="tx1"/>
                </a:solidFill>
                <a:effectLst/>
                <a:latin typeface="+mn-lt"/>
                <a:ea typeface="+mn-ea"/>
                <a:cs typeface="+mn-cs"/>
              </a:rPr>
              <a:t>of vocabulary.</a:t>
            </a:r>
            <a:endParaRPr lang="en-GB" sz="1200" b="0" kern="1200" baseline="0" dirty="0">
              <a:solidFill>
                <a:schemeClr val="tx1"/>
              </a:solidFill>
              <a:effectLst/>
              <a:latin typeface="+mn-lt"/>
              <a:ea typeface="+mn-ea"/>
              <a:cs typeface="+mn-cs"/>
            </a:endParaRPr>
          </a:p>
          <a:p>
            <a:pPr marL="0" lvl="0" indent="0" algn="l" rtl="0">
              <a:spcBef>
                <a:spcPts val="0"/>
              </a:spcBef>
              <a:spcAft>
                <a:spcPts val="0"/>
              </a:spcAft>
              <a:buNone/>
            </a:pPr>
            <a:endParaRPr lang="en-GB" sz="1200" b="0" i="0" baseline="0" dirty="0">
              <a:latin typeface="+mn-lt"/>
            </a:endParaRPr>
          </a:p>
          <a:p>
            <a:pPr marL="0" lvl="0" indent="0" algn="l" rtl="0">
              <a:spcBef>
                <a:spcPts val="0"/>
              </a:spcBef>
              <a:spcAft>
                <a:spcPts val="0"/>
              </a:spcAft>
              <a:buNone/>
            </a:pPr>
            <a:r>
              <a:rPr lang="en-GB" sz="1200" b="1" baseline="0" dirty="0">
                <a:latin typeface="+mn-lt"/>
              </a:rPr>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dirty="0">
                <a:latin typeface="+mn-lt"/>
              </a:rPr>
              <a:t>Click on the action buttons 1-5 to play Mehmet’s speech. When the text stops, teachers elicit the next word to practise segmentation.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dirty="0">
                <a:latin typeface="+mn-lt"/>
              </a:rPr>
              <a:t>The teacher also elicits alternative answers as suggested below.</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dirty="0">
                <a:latin typeface="+mn-lt"/>
              </a:rPr>
              <a:t>Continue to the end of Mehmet’s speech.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dirty="0">
                <a:latin typeface="+mn-lt"/>
              </a:rPr>
              <a:t>Play Mia’s response by clicking on the speech bubble.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dirty="0">
                <a:latin typeface="+mn-lt"/>
              </a:rPr>
              <a:t>This time students translate the text orally into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Transcript:</a:t>
            </a:r>
          </a:p>
          <a:p>
            <a:r>
              <a:rPr lang="de-DE" sz="1200" kern="1200" dirty="0">
                <a:solidFill>
                  <a:schemeClr val="tx1"/>
                </a:solidFill>
                <a:effectLst/>
                <a:latin typeface="+mn-lt"/>
                <a:ea typeface="+mn-ea"/>
                <a:cs typeface="+mn-cs"/>
              </a:rPr>
              <a:t>Mehmet: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1. Nächstes Jahr fahren wir in den Urlaub ... [a different location]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2. in die Schweiz. Wir nehmen den Zug. Die Reise dauert [a different length of journey]</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3. zehn Stunden! Normalerweise suchen wir ein Hotel für* eine Woche, aber nächstes Jahr bleiben wir [a different length of holiday time]</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4. zwei Wochen! Im Sommer mag ich besonders* Schwimmen [an additional holiday activity]</a:t>
            </a:r>
          </a:p>
          <a:p>
            <a:r>
              <a:rPr lang="de-DE" sz="1200" kern="1200" dirty="0">
                <a:solidFill>
                  <a:schemeClr val="tx1"/>
                </a:solidFill>
                <a:effectLst/>
                <a:latin typeface="+mn-lt"/>
                <a:ea typeface="+mn-ea"/>
                <a:cs typeface="+mn-cs"/>
              </a:rPr>
              <a:t>5. und Rad fahren!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Mia:</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Echt? Das ist ja super! Normalerweise fahren wir nach Österreich. Wir machen immer viel Sport und wir besuchen die Großstädte Wien und Salzburg.</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Nächstes Jahr reisen wir aber nach Schottland! Alastair sagt, sein Land ist so schön! </a:t>
            </a:r>
          </a:p>
          <a:p>
            <a:endParaRPr lang="de-DE" sz="1200" b="1" i="0" kern="1200" dirty="0">
              <a:solidFill>
                <a:schemeClr val="tx1"/>
              </a:solidFill>
              <a:effectLst/>
              <a:latin typeface="+mn-lt"/>
              <a:ea typeface="+mn-ea"/>
              <a:cs typeface="+mn-cs"/>
            </a:endParaRPr>
          </a:p>
          <a:p>
            <a:r>
              <a:rPr lang="en-GB" sz="1200" b="1" i="0" dirty="0">
                <a:solidFill>
                  <a:schemeClr val="bg1"/>
                </a:solidFill>
                <a:latin typeface="+mn-lt"/>
              </a:rPr>
              <a:t>Word frequency rankings: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für</a:t>
            </a:r>
            <a:r>
              <a:rPr lang="en-GB" sz="1200" kern="1200" dirty="0">
                <a:solidFill>
                  <a:schemeClr val="tx1"/>
                </a:solidFill>
                <a:effectLst/>
                <a:latin typeface="+mn-lt"/>
                <a:ea typeface="+mn-ea"/>
                <a:cs typeface="+mn-cs"/>
              </a:rPr>
              <a:t> [17], </a:t>
            </a:r>
            <a:r>
              <a:rPr lang="en-GB" sz="1200" kern="1200" dirty="0" err="1">
                <a:solidFill>
                  <a:schemeClr val="tx1"/>
                </a:solidFill>
                <a:effectLst/>
                <a:latin typeface="+mn-lt"/>
                <a:ea typeface="+mn-ea"/>
                <a:cs typeface="+mn-cs"/>
              </a:rPr>
              <a:t>besuchen</a:t>
            </a:r>
            <a:r>
              <a:rPr lang="en-GB" sz="1200" kern="1200" dirty="0">
                <a:solidFill>
                  <a:schemeClr val="tx1"/>
                </a:solidFill>
                <a:effectLst/>
                <a:latin typeface="+mn-lt"/>
                <a:ea typeface="+mn-ea"/>
                <a:cs typeface="+mn-cs"/>
              </a:rPr>
              <a:t> [820], </a:t>
            </a:r>
            <a:r>
              <a:rPr lang="en-GB" sz="1200" kern="1200" dirty="0" err="1">
                <a:solidFill>
                  <a:schemeClr val="tx1"/>
                </a:solidFill>
                <a:effectLst/>
                <a:latin typeface="+mn-lt"/>
                <a:ea typeface="+mn-ea"/>
                <a:cs typeface="+mn-cs"/>
              </a:rPr>
              <a:t>besonders</a:t>
            </a:r>
            <a:r>
              <a:rPr lang="en-GB" sz="1200" kern="1200" dirty="0">
                <a:solidFill>
                  <a:schemeClr val="tx1"/>
                </a:solidFill>
                <a:effectLst/>
                <a:latin typeface="+mn-lt"/>
                <a:ea typeface="+mn-ea"/>
                <a:cs typeface="+mn-cs"/>
              </a:rPr>
              <a:t> [270]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latin typeface="+mn-lt"/>
              </a:rPr>
              <a:t>Source: Jones, R.L. &amp; </a:t>
            </a:r>
            <a:r>
              <a:rPr lang="en-GB" sz="1200" i="1" dirty="0" err="1">
                <a:latin typeface="+mn-lt"/>
              </a:rPr>
              <a:t>Tschirner</a:t>
            </a:r>
            <a:r>
              <a:rPr lang="en-GB" sz="1200" i="1" dirty="0">
                <a:latin typeface="+mn-lt"/>
              </a:rPr>
              <a:t>, E. (2011). A frequency dictionary of German: core vocabulary for learners. Routledge</a:t>
            </a:r>
            <a:r>
              <a:rPr lang="de-DE" sz="1200" b="0" i="0" dirty="0">
                <a:latin typeface="+mn-lt"/>
              </a:rPr>
              <a: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31</a:t>
            </a:fld>
            <a:endParaRPr lang="en-GB"/>
          </a:p>
        </p:txBody>
      </p:sp>
    </p:spTree>
    <p:extLst>
      <p:ext uri="{BB962C8B-B14F-4D97-AF65-F5344CB8AC3E}">
        <p14:creationId xmlns:p14="http://schemas.microsoft.com/office/powerpoint/2010/main" val="26258549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written production of the language this week in a </a:t>
            </a:r>
            <a:r>
              <a:rPr lang="en-GB" b="0" baseline="0"/>
              <a:t>freer task, </a:t>
            </a:r>
            <a:r>
              <a:rPr lang="en-GB" b="0" baseline="0" dirty="0"/>
              <a:t>to communicate about future holiday plans and compare these with usual holiday activities. </a:t>
            </a:r>
            <a:br>
              <a:rPr lang="en-GB" b="0" baseline="0" dirty="0"/>
            </a:b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Students write freely, following the prompts on the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5"/>
          </p:nvPr>
        </p:nvSpPr>
        <p:spPr/>
        <p:txBody>
          <a:bodyPr/>
          <a:lstStyle/>
          <a:p>
            <a:fld id="{051212F4-EB5A-464B-92EC-DACFCB1CC2CD}" type="slidenum">
              <a:rPr lang="en-GB">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21491839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1" baseline="0"/>
              <a:t>: 6 </a:t>
            </a:r>
            <a:r>
              <a:rPr lang="en-GB" b="1" baseline="0" dirty="0"/>
              <a:t>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reading aloud, as well as listening </a:t>
            </a:r>
            <a:r>
              <a:rPr lang="en-GB" b="0" baseline="0"/>
              <a:t>and note-taking</a:t>
            </a:r>
            <a:r>
              <a:rPr lang="en-GB" b="0" baseline="0" dirty="0"/>
              <a:t>.</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Students take turns in reading out</a:t>
            </a:r>
            <a:r>
              <a:rPr lang="en-GB" b="0" baseline="0" dirty="0"/>
              <a:t> their text; partners note down key details in English in the table.</a:t>
            </a:r>
            <a:endParaRPr lang="en-GB" b="0" dirty="0"/>
          </a:p>
        </p:txBody>
      </p:sp>
      <p:sp>
        <p:nvSpPr>
          <p:cNvPr id="4" name="Slide Number Placeholder 3"/>
          <p:cNvSpPr>
            <a:spLocks noGrp="1"/>
          </p:cNvSpPr>
          <p:nvPr>
            <p:ph type="sldNum" sz="quarter" idx="5"/>
          </p:nvPr>
        </p:nvSpPr>
        <p:spPr/>
        <p:txBody>
          <a:bodyPr/>
          <a:lstStyle/>
          <a:p>
            <a:fld id="{051212F4-EB5A-464B-92EC-DACFCB1CC2CD}" type="slidenum">
              <a:rPr lang="en-GB" smtClean="0"/>
              <a:t>33</a:t>
            </a:fld>
            <a:endParaRPr lang="en-GB" dirty="0"/>
          </a:p>
        </p:txBody>
      </p:sp>
    </p:spTree>
    <p:extLst>
      <p:ext uri="{BB962C8B-B14F-4D97-AF65-F5344CB8AC3E}">
        <p14:creationId xmlns:p14="http://schemas.microsoft.com/office/powerpoint/2010/main" val="32481107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7295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a:latin typeface="+mn-lt"/>
                <a:ea typeface="Calibri"/>
                <a:cs typeface="Calibri"/>
                <a:sym typeface="Calibri"/>
              </a:rPr>
              <a:t>Use this slide to set the homework.</a:t>
            </a: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1098464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031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859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[s] </a:t>
            </a:r>
            <a:r>
              <a:rPr lang="en-GB" baseline="0" dirty="0"/>
              <a:t>and then the </a:t>
            </a:r>
            <a:r>
              <a:rPr lang="en-GB" b="1" baseline="0" dirty="0"/>
              <a:t>source</a:t>
            </a:r>
            <a:r>
              <a:rPr lang="en-GB" baseline="0" dirty="0"/>
              <a:t> word again ‘</a:t>
            </a:r>
            <a:r>
              <a:rPr lang="en-GB" b="1" baseline="0" dirty="0" err="1"/>
              <a:t>sollen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sollen</a:t>
            </a:r>
            <a:r>
              <a:rPr lang="en-GB" sz="1200" b="1" baseline="0" dirty="0"/>
              <a:t> </a:t>
            </a:r>
            <a:r>
              <a:rPr lang="en-GB" sz="1200" baseline="0" dirty="0"/>
              <a:t>[63]; </a:t>
            </a:r>
            <a:r>
              <a:rPr lang="en-GB" sz="1200" b="1" baseline="0" dirty="0" err="1"/>
              <a:t>Gesetz</a:t>
            </a:r>
            <a:r>
              <a:rPr lang="en-GB" sz="1200" b="1" baseline="0" dirty="0"/>
              <a:t> </a:t>
            </a:r>
            <a:r>
              <a:rPr lang="en-GB" sz="1200" b="0" baseline="0" dirty="0"/>
              <a:t>[552] </a:t>
            </a:r>
            <a:r>
              <a:rPr lang="en-GB" sz="1200" b="1" baseline="0" dirty="0" err="1"/>
              <a:t>Seite</a:t>
            </a:r>
            <a:r>
              <a:rPr lang="en-GB" sz="1200" baseline="0" dirty="0"/>
              <a:t>[217]; </a:t>
            </a:r>
            <a:r>
              <a:rPr lang="en-GB" sz="1200" b="1" baseline="0" dirty="0" err="1"/>
              <a:t>reisen</a:t>
            </a:r>
            <a:r>
              <a:rPr lang="en-GB" sz="1200" b="1" baseline="0" dirty="0"/>
              <a:t> </a:t>
            </a:r>
            <a:r>
              <a:rPr lang="en-GB" sz="1200" baseline="0" dirty="0"/>
              <a:t>[978]; </a:t>
            </a:r>
            <a:r>
              <a:rPr lang="en-GB" sz="1200" b="1" baseline="0" dirty="0" err="1"/>
              <a:t>langsam</a:t>
            </a:r>
            <a:r>
              <a:rPr lang="en-GB" sz="1200" b="1" baseline="0" dirty="0"/>
              <a:t> </a:t>
            </a:r>
            <a:r>
              <a:rPr lang="en-GB" sz="1200" baseline="0" dirty="0"/>
              <a:t>[604]; </a:t>
            </a:r>
            <a:r>
              <a:rPr lang="en-GB" sz="1200" b="1" baseline="0" dirty="0" err="1"/>
              <a:t>Satz</a:t>
            </a:r>
            <a:r>
              <a:rPr lang="en-GB" sz="1200" b="1" baseline="0" dirty="0"/>
              <a:t> </a:t>
            </a:r>
            <a:r>
              <a:rPr lang="en-GB" sz="1200" baseline="0" dirty="0"/>
              <a:t>[582].</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3167633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 </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4239529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1025582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FFCC00"/>
                </a:solidFill>
                <a:latin typeface="Century Gothic" panose="020B0502020202020204" pitchFamily="34" charset="0"/>
              </a:rPr>
              <a:t>ß</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err="1">
                <a:solidFill>
                  <a:srgbClr val="FFCC00"/>
                </a:solidFill>
                <a:latin typeface="Century Gothic" panose="020B0502020202020204" pitchFamily="34" charset="0"/>
              </a:rPr>
              <a:t>ß</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gro</a:t>
            </a:r>
            <a:r>
              <a:rPr lang="en-GB" sz="1200" b="1" dirty="0" err="1">
                <a:solidFill>
                  <a:srgbClr val="FFCC00"/>
                </a:solidFill>
                <a:latin typeface="Century Gothic" panose="020B0502020202020204" pitchFamily="34" charset="0"/>
              </a:rPr>
              <a:t>ß</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stretch your hand up high above your head, forming your hand into a right angle to indicate that you are measuring something/one very tall.</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sz="1200" b="1" dirty="0" err="1">
                <a:solidFill>
                  <a:srgbClr val="FFCC00"/>
                </a:solidFill>
                <a:latin typeface="Century Gothic" panose="020B0502020202020204" pitchFamily="34" charset="0"/>
              </a:rPr>
              <a:t>ß</a:t>
            </a:r>
            <a:r>
              <a:rPr lang="en-GB" b="1" dirty="0"/>
              <a:t>] </a:t>
            </a:r>
            <a:r>
              <a:rPr lang="en-GB" baseline="0" dirty="0"/>
              <a:t>sound, pronouncing </a:t>
            </a:r>
            <a:r>
              <a:rPr lang="en-GB" b="0" baseline="0" dirty="0"/>
              <a:t>”</a:t>
            </a:r>
            <a:r>
              <a:rPr lang="en-GB" b="1" baseline="0" dirty="0" err="1"/>
              <a:t>gro</a:t>
            </a:r>
            <a:r>
              <a:rPr lang="en-GB" sz="1200" b="1" dirty="0" err="1">
                <a:solidFill>
                  <a:srgbClr val="FFCC00"/>
                </a:solidFill>
                <a:latin typeface="Century Gothic" panose="020B0502020202020204" pitchFamily="34" charset="0"/>
              </a:rPr>
              <a:t>ß</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groß</a:t>
            </a:r>
            <a:r>
              <a:rPr lang="en-GB" sz="1200" b="1" baseline="0" dirty="0"/>
              <a:t> </a:t>
            </a:r>
            <a:r>
              <a:rPr lang="en-GB" sz="1200" baseline="0" dirty="0"/>
              <a:t>[74]</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4004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929698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023632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7704235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798772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431159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14075869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9831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742989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4163117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0832778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6699278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78743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4635675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45638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92568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813613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17145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63020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1531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6217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5171544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220599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72484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81395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about:blank"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a:solidFill>
                  <a:srgbClr val="002060"/>
                </a:solidFill>
                <a:latin typeface="Century Gothic" panose="020B0502020202020204" pitchFamily="34" charset="0"/>
              </a:rPr>
              <a:t>Material</a:t>
            </a:r>
            <a:r>
              <a:rPr lang="en-GB" sz="1100">
                <a:solidFill>
                  <a:srgbClr val="002060"/>
                </a:solidFill>
                <a:latin typeface="Arial" panose="020B0604020202020204" pitchFamily="34" charset="0"/>
              </a:rPr>
              <a:t> </a:t>
            </a:r>
            <a:r>
              <a:rPr lang="en-GB" sz="1100">
                <a:solidFill>
                  <a:srgbClr val="002060"/>
                </a:solidFill>
                <a:latin typeface="Century Gothic" panose="020B0502020202020204" pitchFamily="34" charset="0"/>
              </a:rPr>
              <a:t>licensed as </a:t>
            </a:r>
            <a:r>
              <a:rPr lang="en-GB" sz="1100" b="1" u="sng">
                <a:solidFill>
                  <a:srgbClr val="FFFFFF"/>
                </a:solidFill>
                <a:latin typeface="Century Gothic" panose="020B0502020202020204" pitchFamily="34" charset="0"/>
                <a:hlinkClick r:id="rId16"/>
              </a:rPr>
              <a:t>CC BY-NC-SA 4.0</a:t>
            </a:r>
            <a:br>
              <a:rPr lang="en-GB" sz="1100">
                <a:solidFill>
                  <a:prstClr val="black"/>
                </a:solidFill>
                <a:latin typeface="Century Gothic" panose="020B0502020202020204" pitchFamily="34" charset="0"/>
              </a:rPr>
            </a:br>
            <a:endParaRPr lang="en-GB" sz="110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a:solidFill>
                  <a:srgbClr val="002060"/>
                </a:solidFill>
                <a:latin typeface="Century Gothic" panose="020B0502020202020204" pitchFamily="34" charset="0"/>
              </a:rPr>
              <a:t>Rachel Hawkes</a:t>
            </a:r>
            <a:endParaRPr lang="en-GB" sz="105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61611851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8167697"/>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audio" Target="../media/audio9.wav"/></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7.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6.PNG"/><Relationship Id="rId2" Type="http://schemas.openxmlformats.org/officeDocument/2006/relationships/notesSlide" Target="../notesSlides/notesSlide12.xml"/><Relationship Id="rId16"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audio" Target="../media/audio11.wav"/><Relationship Id="rId11" Type="http://schemas.openxmlformats.org/officeDocument/2006/relationships/image" Target="../media/image15.png"/><Relationship Id="rId5" Type="http://schemas.openxmlformats.org/officeDocument/2006/relationships/audio" Target="../media/audio10.wav"/><Relationship Id="rId15" Type="http://schemas.openxmlformats.org/officeDocument/2006/relationships/image" Target="../media/image19.png"/><Relationship Id="rId10" Type="http://schemas.openxmlformats.org/officeDocument/2006/relationships/image" Target="../media/image14.jpe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audio" Target="../media/audio11.wav"/><Relationship Id="rId5" Type="http://schemas.openxmlformats.org/officeDocument/2006/relationships/audio" Target="../media/audio10.wav"/><Relationship Id="rId10" Type="http://schemas.openxmlformats.org/officeDocument/2006/relationships/image" Target="../media/image14.jpeg"/><Relationship Id="rId4" Type="http://schemas.openxmlformats.org/officeDocument/2006/relationships/audio" Target="../media/audio9.wav"/><Relationship Id="rId9" Type="http://schemas.openxmlformats.org/officeDocument/2006/relationships/audio" Target="../media/audio14.wav"/></Relationships>
</file>

<file path=ppt/slides/_rels/slide14.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27.gif"/><Relationship Id="rId5" Type="http://schemas.openxmlformats.org/officeDocument/2006/relationships/image" Target="../media/image26.gif"/><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audio" Target="../media/audio22.wav"/><Relationship Id="rId3" Type="http://schemas.openxmlformats.org/officeDocument/2006/relationships/image" Target="../media/image24.png"/><Relationship Id="rId7" Type="http://schemas.openxmlformats.org/officeDocument/2006/relationships/audio" Target="../media/audio16.wav"/><Relationship Id="rId12" Type="http://schemas.openxmlformats.org/officeDocument/2006/relationships/audio" Target="../media/audio21.wav"/><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audio" Target="../media/audio15.wav"/><Relationship Id="rId11" Type="http://schemas.openxmlformats.org/officeDocument/2006/relationships/audio" Target="../media/audio20.wav"/><Relationship Id="rId5" Type="http://schemas.openxmlformats.org/officeDocument/2006/relationships/image" Target="../media/image27.gif"/><Relationship Id="rId10" Type="http://schemas.openxmlformats.org/officeDocument/2006/relationships/audio" Target="../media/audio19.wav"/><Relationship Id="rId4" Type="http://schemas.openxmlformats.org/officeDocument/2006/relationships/image" Target="../media/image26.gif"/><Relationship Id="rId9" Type="http://schemas.openxmlformats.org/officeDocument/2006/relationships/audio" Target="../media/audio18.wav"/></Relationships>
</file>

<file path=ppt/slides/_rels/slide2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7.gif"/></Relationships>
</file>

<file path=ppt/slides/_rels/slide2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7.gif"/></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27.gif"/></Relationships>
</file>

<file path=ppt/slides/_rels/slide31.xml.rels><?xml version="1.0" encoding="UTF-8" standalone="yes"?>
<Relationships xmlns="http://schemas.openxmlformats.org/package/2006/relationships"><Relationship Id="rId8" Type="http://schemas.openxmlformats.org/officeDocument/2006/relationships/audio" Target="../media/audio26.wav"/><Relationship Id="rId3" Type="http://schemas.openxmlformats.org/officeDocument/2006/relationships/image" Target="../media/image5.png"/><Relationship Id="rId7" Type="http://schemas.openxmlformats.org/officeDocument/2006/relationships/audio" Target="../media/audio25.wav"/><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audio" Target="../media/audio24.wav"/><Relationship Id="rId11" Type="http://schemas.openxmlformats.org/officeDocument/2006/relationships/audio" Target="../media/audio29.wav"/><Relationship Id="rId5" Type="http://schemas.openxmlformats.org/officeDocument/2006/relationships/audio" Target="../media/audio23.wav"/><Relationship Id="rId10" Type="http://schemas.openxmlformats.org/officeDocument/2006/relationships/audio" Target="../media/audio28.wav"/><Relationship Id="rId4" Type="http://schemas.openxmlformats.org/officeDocument/2006/relationships/image" Target="../media/image33.gif"/><Relationship Id="rId9" Type="http://schemas.openxmlformats.org/officeDocument/2006/relationships/audio" Target="../media/audio27.wav"/></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jpg"/><Relationship Id="rId7"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5.xml"/><Relationship Id="rId6" Type="http://schemas.openxmlformats.org/officeDocument/2006/relationships/image" Target="../media/image34.png"/><Relationship Id="rId5" Type="http://schemas.openxmlformats.org/officeDocument/2006/relationships/hyperlink" Target="https://www.gaminggrammar.com/" TargetMode="Externa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8" Type="http://schemas.openxmlformats.org/officeDocument/2006/relationships/hyperlink" Target="https://quizlet.com/gb/499229249/year-7-german-term-32-week-3-flash-cards/" TargetMode="External"/><Relationship Id="rId3" Type="http://schemas.openxmlformats.org/officeDocument/2006/relationships/image" Target="../media/image5.png"/><Relationship Id="rId7" Type="http://schemas.openxmlformats.org/officeDocument/2006/relationships/hyperlink" Target="https://quizlet.com/gb/502939254/year-7-german-term-32-week-6-flash-cards/" TargetMode="External"/><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hyperlink" Target="https://resources.ncelp.org/concern/resources/v118rd90k?locale=en" TargetMode="External"/><Relationship Id="rId11" Type="http://schemas.openxmlformats.org/officeDocument/2006/relationships/image" Target="../media/image39.png"/><Relationship Id="rId5" Type="http://schemas.openxmlformats.org/officeDocument/2006/relationships/hyperlink" Target="http://www.ncelp.org/audio/GY7T3-2W6" TargetMode="External"/><Relationship Id="rId10"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hyperlink" Target="https://quizlet.com/gb/486550087/year-7-german-term-22-week-4-flash-cards/" TargetMode="Externa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5" Type="http://schemas.openxmlformats.org/officeDocument/2006/relationships/image" Target="../media/image12.png"/><Relationship Id="rId10" Type="http://schemas.openxmlformats.org/officeDocument/2006/relationships/image" Target="../media/image7.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7.jpeg"/><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93574" y="1648565"/>
            <a:ext cx="9302045" cy="1485422"/>
          </a:xfrm>
        </p:spPr>
        <p:txBody>
          <a:bodyPr>
            <a:normAutofit/>
          </a:bodyPr>
          <a:lstStyle/>
          <a:p>
            <a:pPr algn="l"/>
            <a:r>
              <a:rPr lang="en-GB" sz="4000" b="1" dirty="0">
                <a:solidFill>
                  <a:prstClr val="white"/>
                </a:solidFill>
              </a:rPr>
              <a:t>Comparing what you usually do with your summer plans for this year</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5" y="3153759"/>
            <a:ext cx="7737693" cy="1030312"/>
          </a:xfrm>
        </p:spPr>
        <p:txBody>
          <a:bodyPr>
            <a:normAutofit fontScale="85000" lnSpcReduction="10000"/>
          </a:bodyPr>
          <a:lstStyle/>
          <a:p>
            <a:pPr algn="l"/>
            <a:r>
              <a:rPr lang="de-DE" sz="3200" dirty="0">
                <a:solidFill>
                  <a:schemeClr val="bg1"/>
                </a:solidFill>
              </a:rPr>
              <a:t>Future vs present meaning [present tense 1st singular / plural </a:t>
            </a:r>
            <a:r>
              <a:rPr lang="de-DE" sz="3200" i="1" dirty="0">
                <a:solidFill>
                  <a:schemeClr val="bg1"/>
                </a:solidFill>
              </a:rPr>
              <a:t>plus</a:t>
            </a:r>
            <a:r>
              <a:rPr lang="de-DE" sz="3200" dirty="0">
                <a:solidFill>
                  <a:schemeClr val="bg1"/>
                </a:solidFill>
              </a:rPr>
              <a:t> adverbial time phrases]</a:t>
            </a:r>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SSCs [s-], [ß, ss -s] [revisited]</a:t>
            </a:r>
          </a:p>
          <a:p>
            <a:endParaRPr lang="en-US"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000" b="1" dirty="0">
                <a:solidFill>
                  <a:prstClr val="white"/>
                </a:solidFill>
                <a:latin typeface="Century Gothic" panose="020B0502020202020204" pitchFamily="34" charset="0"/>
              </a:rPr>
              <a:t>Y7 German </a:t>
            </a:r>
          </a:p>
          <a:p>
            <a:pPr>
              <a:defRPr/>
            </a:pPr>
            <a:r>
              <a:rPr lang="en-GB" sz="2000" dirty="0">
                <a:solidFill>
                  <a:prstClr val="white"/>
                </a:solidFill>
                <a:latin typeface="Century Gothic" panose="020B0502020202020204" pitchFamily="34" charset="0"/>
              </a:rPr>
              <a:t>Term 3.2 - Week 5 - Lesson 67</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501391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lang="en-GB" sz="1400" dirty="0">
                <a:solidFill>
                  <a:prstClr val="white"/>
                </a:solidFill>
                <a:latin typeface="Century Gothic" panose="020B0502020202020204" pitchFamily="34" charset="0"/>
              </a:rPr>
              <a:t>Author name(s):  Stephen Owen / Rachel Hawkes</a:t>
            </a:r>
          </a:p>
          <a:p>
            <a:pPr>
              <a:defRPr/>
            </a:pPr>
            <a:r>
              <a:rPr lang="en-GB" sz="1400" dirty="0">
                <a:solidFill>
                  <a:prstClr val="white"/>
                </a:solidFill>
                <a:latin typeface="Century Gothic" panose="020B0502020202020204" pitchFamily="34" charset="0"/>
              </a:rPr>
              <a:t>Artwork: Steve Clarke</a:t>
            </a:r>
          </a:p>
          <a:p>
            <a:pPr>
              <a:defRPr/>
            </a:pPr>
            <a:endParaRPr lang="en-GB" sz="14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20/12//21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289968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673" y="1038916"/>
            <a:ext cx="10515600" cy="1325563"/>
          </a:xfrm>
        </p:spPr>
        <p:txBody>
          <a:bodyPr>
            <a:normAutofit fontScale="90000"/>
          </a:bodyPr>
          <a:lstStyle/>
          <a:p>
            <a:r>
              <a:rPr lang="en-GB" sz="26700" b="1" dirty="0">
                <a:solidFill>
                  <a:srgbClr val="FFCC00"/>
                </a:solidFill>
              </a:rPr>
              <a:t>ß</a:t>
            </a:r>
            <a:br>
              <a:rPr lang="en-GB" sz="9600" b="1" dirty="0"/>
            </a:br>
            <a:endParaRPr lang="en-GB" dirty="0"/>
          </a:p>
        </p:txBody>
      </p:sp>
      <p:sp>
        <p:nvSpPr>
          <p:cNvPr id="2" name="Rectangle 1"/>
          <p:cNvSpPr/>
          <p:nvPr/>
        </p:nvSpPr>
        <p:spPr>
          <a:xfrm>
            <a:off x="4323720" y="4193275"/>
            <a:ext cx="354456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gro</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ß</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232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ß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groß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673" y="1038916"/>
            <a:ext cx="10515600" cy="1325563"/>
          </a:xfrm>
        </p:spPr>
        <p:txBody>
          <a:bodyPr>
            <a:normAutofit fontScale="90000"/>
          </a:bodyPr>
          <a:lstStyle/>
          <a:p>
            <a:r>
              <a:rPr lang="en-GB" sz="26700" b="1" dirty="0">
                <a:solidFill>
                  <a:srgbClr val="FFCC00"/>
                </a:solidFill>
              </a:rPr>
              <a:t>ß</a:t>
            </a:r>
            <a:br>
              <a:rPr lang="en-GB" sz="9600" b="1" dirty="0"/>
            </a:br>
            <a:endParaRPr lang="en-GB" dirty="0"/>
          </a:p>
        </p:txBody>
      </p:sp>
      <p:pic>
        <p:nvPicPr>
          <p:cNvPr id="4" name="Picture 3" descr="tall man next to a big ruler held by a small girl"/>
          <p:cNvPicPr>
            <a:picLocks noChangeAspect="1"/>
          </p:cNvPicPr>
          <p:nvPr/>
        </p:nvPicPr>
        <p:blipFill>
          <a:blip r:embed="rId3"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5321473" y="432262"/>
            <a:ext cx="1549053" cy="3864435"/>
          </a:xfrm>
          <a:prstGeom prst="rect">
            <a:avLst/>
          </a:prstGeom>
        </p:spPr>
      </p:pic>
      <p:sp>
        <p:nvSpPr>
          <p:cNvPr id="2" name="Rectangle 1"/>
          <p:cNvSpPr/>
          <p:nvPr/>
        </p:nvSpPr>
        <p:spPr>
          <a:xfrm>
            <a:off x="4323720" y="4193275"/>
            <a:ext cx="354456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gro</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ß</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6818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00E57-5800-3D44-8FC4-43F40230E363}"/>
              </a:ext>
            </a:extLst>
          </p:cNvPr>
          <p:cNvSpPr>
            <a:spLocks noGrp="1"/>
          </p:cNvSpPr>
          <p:nvPr>
            <p:ph type="title"/>
          </p:nvPr>
        </p:nvSpPr>
        <p:spPr>
          <a:xfrm>
            <a:off x="4896059" y="378648"/>
            <a:ext cx="2386263" cy="1237704"/>
          </a:xfrm>
        </p:spPr>
        <p:txBody>
          <a:bodyPr>
            <a:noAutofit/>
          </a:bodyPr>
          <a:lstStyle/>
          <a:p>
            <a:pPr algn="ctr"/>
            <a:r>
              <a:rPr lang="en-GB" sz="9600" b="1" dirty="0" err="1">
                <a:solidFill>
                  <a:srgbClr val="002060"/>
                </a:solidFill>
              </a:rPr>
              <a:t>ß</a:t>
            </a:r>
            <a:endParaRPr lang="en-US" sz="9600" dirty="0"/>
          </a:p>
        </p:txBody>
      </p:sp>
      <p:sp>
        <p:nvSpPr>
          <p:cNvPr id="4" name="Rounded Rectangle 3"/>
          <p:cNvSpPr/>
          <p:nvPr/>
        </p:nvSpPr>
        <p:spPr>
          <a:xfrm>
            <a:off x="4187752" y="1974819"/>
            <a:ext cx="3802879" cy="248542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gro</a:t>
            </a:r>
            <a:r>
              <a:rPr lang="en-GB" sz="6600" dirty="0" err="1">
                <a:solidFill>
                  <a:srgbClr val="FFCC00"/>
                </a:solidFill>
                <a:latin typeface="Century Gothic" panose="020B0502020202020204" pitchFamily="34" charset="0"/>
              </a:rPr>
              <a:t>ß</a:t>
            </a:r>
            <a:endParaRPr lang="en-GB" sz="6600" dirty="0">
              <a:solidFill>
                <a:srgbClr val="002060"/>
              </a:solidFill>
              <a:latin typeface="Century Gothic" panose="020B0502020202020204" pitchFamily="34" charset="0"/>
            </a:endParaRPr>
          </a:p>
        </p:txBody>
      </p:sp>
      <p:sp>
        <p:nvSpPr>
          <p:cNvPr id="5" name="Rectangle 4"/>
          <p:cNvSpPr/>
          <p:nvPr/>
        </p:nvSpPr>
        <p:spPr>
          <a:xfrm>
            <a:off x="846500" y="527879"/>
            <a:ext cx="254589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Fu</a:t>
            </a:r>
            <a:r>
              <a:rPr lang="en-GB" sz="5400" dirty="0" err="1">
                <a:solidFill>
                  <a:srgbClr val="FFCC00"/>
                </a:solidFill>
                <a:latin typeface="Century Gothic" panose="020B0502020202020204" pitchFamily="34" charset="0"/>
              </a:rPr>
              <a:t>ß</a:t>
            </a:r>
            <a:r>
              <a:rPr lang="en-GB" sz="5400" dirty="0" err="1">
                <a:solidFill>
                  <a:srgbClr val="002060"/>
                </a:solidFill>
                <a:latin typeface="Century Gothic" panose="020B0502020202020204" pitchFamily="34" charset="0"/>
              </a:rPr>
              <a:t>ball</a:t>
            </a:r>
            <a:endParaRPr lang="en-GB" sz="5400" dirty="0">
              <a:solidFill>
                <a:srgbClr val="FFCC00"/>
              </a:solidFill>
              <a:latin typeface="Century Gothic" panose="020B0502020202020204" pitchFamily="34" charset="0"/>
            </a:endParaRPr>
          </a:p>
        </p:txBody>
      </p:sp>
      <p:sp>
        <p:nvSpPr>
          <p:cNvPr id="6" name="Rectangle 5"/>
          <p:cNvSpPr/>
          <p:nvPr/>
        </p:nvSpPr>
        <p:spPr>
          <a:xfrm>
            <a:off x="7592036" y="527879"/>
            <a:ext cx="473189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ein</a:t>
            </a:r>
            <a:r>
              <a:rPr lang="en-GB" sz="5400" dirty="0">
                <a:solidFill>
                  <a:srgbClr val="002060"/>
                </a:solidFill>
                <a:latin typeface="Century Gothic" panose="020B0502020202020204" pitchFamily="34" charset="0"/>
              </a:rPr>
              <a:t> </a:t>
            </a:r>
            <a:r>
              <a:rPr lang="en-GB" sz="5400" dirty="0" err="1">
                <a:solidFill>
                  <a:srgbClr val="002060"/>
                </a:solidFill>
                <a:latin typeface="Century Gothic" panose="020B0502020202020204" pitchFamily="34" charset="0"/>
              </a:rPr>
              <a:t>bi</a:t>
            </a:r>
            <a:r>
              <a:rPr lang="en-GB" sz="5400" dirty="0" err="1">
                <a:solidFill>
                  <a:srgbClr val="FFCC00"/>
                </a:solidFill>
                <a:latin typeface="Century Gothic" panose="020B0502020202020204" pitchFamily="34" charset="0"/>
              </a:rPr>
              <a:t>ss</a:t>
            </a:r>
            <a:r>
              <a:rPr lang="en-GB" sz="5400" dirty="0" err="1">
                <a:solidFill>
                  <a:srgbClr val="002060"/>
                </a:solidFill>
                <a:latin typeface="Century Gothic" panose="020B0502020202020204" pitchFamily="34" charset="0"/>
              </a:rPr>
              <a:t>chen</a:t>
            </a:r>
            <a:endParaRPr lang="en-GB" sz="5400" dirty="0">
              <a:solidFill>
                <a:srgbClr val="002060"/>
              </a:solidFill>
              <a:latin typeface="Century Gothic" panose="020B0502020202020204" pitchFamily="34" charset="0"/>
            </a:endParaRPr>
          </a:p>
        </p:txBody>
      </p:sp>
      <p:sp>
        <p:nvSpPr>
          <p:cNvPr id="7" name="Rectangle 6"/>
          <p:cNvSpPr/>
          <p:nvPr/>
        </p:nvSpPr>
        <p:spPr>
          <a:xfrm>
            <a:off x="4608503" y="4621375"/>
            <a:ext cx="303242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damal</a:t>
            </a:r>
            <a:r>
              <a:rPr lang="en-GB" sz="5400" dirty="0" err="1">
                <a:solidFill>
                  <a:srgbClr val="FFCC00"/>
                </a:solidFill>
                <a:latin typeface="Century Gothic" panose="020B0502020202020204" pitchFamily="34" charset="0"/>
              </a:rPr>
              <a:t>s</a:t>
            </a:r>
            <a:endParaRPr lang="en-GB" sz="5400" i="1" dirty="0">
              <a:solidFill>
                <a:srgbClr val="002060"/>
              </a:solidFill>
              <a:latin typeface="Century Gothic" panose="020B0502020202020204" pitchFamily="34" charset="0"/>
            </a:endParaRPr>
          </a:p>
        </p:txBody>
      </p:sp>
      <p:sp>
        <p:nvSpPr>
          <p:cNvPr id="8" name="Rectangle 7"/>
          <p:cNvSpPr/>
          <p:nvPr/>
        </p:nvSpPr>
        <p:spPr>
          <a:xfrm>
            <a:off x="203545" y="3137533"/>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hei</a:t>
            </a:r>
            <a:r>
              <a:rPr lang="en-GB" sz="5400" dirty="0" err="1">
                <a:solidFill>
                  <a:srgbClr val="FFCC00"/>
                </a:solidFill>
                <a:latin typeface="Century Gothic" panose="020B0502020202020204" pitchFamily="34" charset="0"/>
              </a:rPr>
              <a:t>ß</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sp>
        <p:nvSpPr>
          <p:cNvPr id="9" name="Rectangle 8"/>
          <p:cNvSpPr/>
          <p:nvPr/>
        </p:nvSpPr>
        <p:spPr>
          <a:xfrm>
            <a:off x="9075294" y="3217186"/>
            <a:ext cx="2206053"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la</a:t>
            </a:r>
            <a:r>
              <a:rPr lang="en-GB" sz="5400" dirty="0" err="1">
                <a:solidFill>
                  <a:srgbClr val="FFCC00"/>
                </a:solidFill>
                <a:latin typeface="Century Gothic" panose="020B0502020202020204" pitchFamily="34" charset="0"/>
              </a:rPr>
              <a:t>ss</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pic>
        <p:nvPicPr>
          <p:cNvPr id="10" name="Picture 9" descr="tall man next to a big ruler held by a small girl"/>
          <p:cNvPicPr>
            <a:picLocks noChangeAspect="1"/>
          </p:cNvPicPr>
          <p:nvPr/>
        </p:nvPicPr>
        <p:blipFill>
          <a:blip r:embed="rId10"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5745707" y="2131466"/>
            <a:ext cx="700585" cy="1249905"/>
          </a:xfrm>
          <a:prstGeom prst="rect">
            <a:avLst/>
          </a:prstGeom>
        </p:spPr>
      </p:pic>
      <p:pic>
        <p:nvPicPr>
          <p:cNvPr id="3" name="Picture 2" descr="football"/>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80717" y="1541757"/>
            <a:ext cx="1208558" cy="1214662"/>
          </a:xfrm>
          <a:prstGeom prst="rect">
            <a:avLst/>
          </a:prstGeom>
        </p:spPr>
      </p:pic>
      <p:pic>
        <p:nvPicPr>
          <p:cNvPr id="11" name="Picture 10" descr="man walking away from parked ca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75294" y="3962403"/>
            <a:ext cx="2108381" cy="2108381"/>
          </a:xfrm>
          <a:prstGeom prst="rect">
            <a:avLst/>
          </a:prstGeom>
        </p:spPr>
      </p:pic>
      <p:sp>
        <p:nvSpPr>
          <p:cNvPr id="12" name="TextBox 11"/>
          <p:cNvSpPr txBox="1"/>
          <p:nvPr/>
        </p:nvSpPr>
        <p:spPr>
          <a:xfrm>
            <a:off x="6124714" y="5649686"/>
            <a:ext cx="1101584" cy="584775"/>
          </a:xfrm>
          <a:prstGeom prst="rect">
            <a:avLst/>
          </a:prstGeom>
          <a:solidFill>
            <a:srgbClr val="FFCC00"/>
          </a:solidFill>
        </p:spPr>
        <p:txBody>
          <a:bodyPr wrap="none" rtlCol="0">
            <a:spAutoFit/>
          </a:bodyPr>
          <a:lstStyle/>
          <a:p>
            <a:r>
              <a:rPr lang="en-GB" sz="3200" b="1" dirty="0">
                <a:solidFill>
                  <a:srgbClr val="002060"/>
                </a:solidFill>
                <a:latin typeface="Century Gothic" panose="020B0502020202020204" pitchFamily="34" charset="0"/>
              </a:rPr>
              <a:t>2019</a:t>
            </a:r>
          </a:p>
        </p:txBody>
      </p:sp>
      <p:sp>
        <p:nvSpPr>
          <p:cNvPr id="13" name="TextBox 12"/>
          <p:cNvSpPr txBox="1"/>
          <p:nvPr/>
        </p:nvSpPr>
        <p:spPr>
          <a:xfrm>
            <a:off x="4928560" y="5649686"/>
            <a:ext cx="1101584" cy="584775"/>
          </a:xfrm>
          <a:prstGeom prst="rect">
            <a:avLst/>
          </a:prstGeom>
          <a:solidFill>
            <a:srgbClr val="FFCC00"/>
          </a:solidFill>
        </p:spPr>
        <p:txBody>
          <a:bodyPr wrap="none" rtlCol="0">
            <a:spAutoFit/>
          </a:bodyPr>
          <a:lstStyle/>
          <a:p>
            <a:r>
              <a:rPr lang="en-GB" sz="3200" b="1" dirty="0">
                <a:solidFill>
                  <a:srgbClr val="002060"/>
                </a:solidFill>
                <a:latin typeface="Century Gothic" panose="020B0502020202020204" pitchFamily="34" charset="0"/>
              </a:rPr>
              <a:t>1919</a:t>
            </a:r>
          </a:p>
        </p:txBody>
      </p:sp>
      <p:cxnSp>
        <p:nvCxnSpPr>
          <p:cNvPr id="14" name="Straight Arrow Connector 13" descr="arrow pointing to the number 1919"/>
          <p:cNvCxnSpPr/>
          <p:nvPr/>
        </p:nvCxnSpPr>
        <p:spPr>
          <a:xfrm>
            <a:off x="4265708" y="5057275"/>
            <a:ext cx="563208" cy="689688"/>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descr="ca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45295" y="4974299"/>
            <a:ext cx="1376091" cy="1032068"/>
          </a:xfrm>
          <a:prstGeom prst="rect">
            <a:avLst/>
          </a:prstGeom>
        </p:spPr>
      </p:pic>
      <p:sp>
        <p:nvSpPr>
          <p:cNvPr id="16" name="TextBox 15"/>
          <p:cNvSpPr txBox="1"/>
          <p:nvPr/>
        </p:nvSpPr>
        <p:spPr>
          <a:xfrm>
            <a:off x="1021897" y="4167854"/>
            <a:ext cx="1309974" cy="584775"/>
          </a:xfrm>
          <a:prstGeom prst="rect">
            <a:avLst/>
          </a:prstGeom>
          <a:solidFill>
            <a:srgbClr val="FFCC00"/>
          </a:solidFill>
        </p:spPr>
        <p:txBody>
          <a:bodyPr wrap="none" rtlCol="0">
            <a:spAutoFit/>
          </a:bodyPr>
          <a:lstStyle/>
          <a:p>
            <a:r>
              <a:rPr lang="en-GB" sz="3200" b="1" dirty="0" err="1">
                <a:solidFill>
                  <a:srgbClr val="002060"/>
                </a:solidFill>
                <a:latin typeface="Century Gothic" panose="020B0502020202020204" pitchFamily="34" charset="0"/>
              </a:rPr>
              <a:t>Misky</a:t>
            </a:r>
            <a:endParaRPr lang="en-GB" sz="3200" b="1" dirty="0">
              <a:solidFill>
                <a:srgbClr val="002060"/>
              </a:solidFill>
              <a:latin typeface="Century Gothic" panose="020B0502020202020204" pitchFamily="34" charset="0"/>
            </a:endParaRPr>
          </a:p>
        </p:txBody>
      </p:sp>
      <p:cxnSp>
        <p:nvCxnSpPr>
          <p:cNvPr id="17" name="Straight Arrow Connector 16" descr="arrow connecting the cat to its name 'Misky'"/>
          <p:cNvCxnSpPr/>
          <p:nvPr/>
        </p:nvCxnSpPr>
        <p:spPr>
          <a:xfrm>
            <a:off x="1982576" y="4714725"/>
            <a:ext cx="433781" cy="368315"/>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descr="stack of coins"/>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86743" y="1570495"/>
            <a:ext cx="696932" cy="985661"/>
          </a:xfrm>
          <a:prstGeom prst="rect">
            <a:avLst/>
          </a:prstGeom>
        </p:spPr>
      </p:pic>
      <p:pic>
        <p:nvPicPr>
          <p:cNvPr id="22" name="Picture 21" descr="one gold coin"/>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119397" y="2228074"/>
            <a:ext cx="608551" cy="258634"/>
          </a:xfrm>
          <a:prstGeom prst="rect">
            <a:avLst/>
          </a:prstGeom>
        </p:spPr>
      </p:pic>
      <p:cxnSp>
        <p:nvCxnSpPr>
          <p:cNvPr id="23" name="Straight Arrow Connector 22" descr="arrow pointing to one coin"/>
          <p:cNvCxnSpPr/>
          <p:nvPr/>
        </p:nvCxnSpPr>
        <p:spPr>
          <a:xfrm flipH="1">
            <a:off x="9739607" y="1532681"/>
            <a:ext cx="623718" cy="732516"/>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18" descr="red cros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719799" y="2063322"/>
            <a:ext cx="509733" cy="446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76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ß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groß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Fußball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subTnLst>
                                    <p:audio>
                                      <p:cMediaNode>
                                        <p:cTn display="0" masterRel="sameClick">
                                          <p:stCondLst>
                                            <p:cond evt="begin" delay="0">
                                              <p:tn val="23"/>
                                            </p:cond>
                                          </p:stCondLst>
                                          <p:endCondLst>
                                            <p:cond evt="onStopAudio" delay="0">
                                              <p:tgtEl>
                                                <p:sldTgt/>
                                              </p:tgtEl>
                                            </p:cond>
                                          </p:endCondLst>
                                        </p:cTn>
                                        <p:tgtEl>
                                          <p:sndTgt r:embed="rId5" name="Fußball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6" name="ein bissche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6" name="ein bisschen new.wav"/>
                                        </p:tgtEl>
                                      </p:cMediaNode>
                                    </p:audio>
                                  </p:subTnLst>
                                </p:cTn>
                              </p:par>
                              <p:par>
                                <p:cTn id="36" presetID="10" presetClass="entr" presetSubtype="0"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par>
                                <p:cTn id="42" presetID="10" presetClass="entr" presetSubtype="0"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subTnLst>
                                    <p:audio>
                                      <p:cMediaNode>
                                        <p:cTn display="0" masterRel="sameClick">
                                          <p:stCondLst>
                                            <p:cond evt="begin" delay="0">
                                              <p:tn val="47"/>
                                            </p:cond>
                                          </p:stCondLst>
                                          <p:endCondLst>
                                            <p:cond evt="onStopAudio" delay="0">
                                              <p:tgtEl>
                                                <p:sldTgt/>
                                              </p:tgtEl>
                                            </p:cond>
                                          </p:endCondLst>
                                        </p:cTn>
                                        <p:tgtEl>
                                          <p:sndTgt r:embed="rId7" name="heißen new.wav"/>
                                        </p:tgtEl>
                                      </p:cMediaNode>
                                    </p:audio>
                                  </p:sub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subTnLst>
                                    <p:audio>
                                      <p:cMediaNode>
                                        <p:cTn display="0" masterRel="sameClick">
                                          <p:stCondLst>
                                            <p:cond evt="begin" delay="0">
                                              <p:tn val="52"/>
                                            </p:cond>
                                          </p:stCondLst>
                                          <p:endCondLst>
                                            <p:cond evt="onStopAudio" delay="0">
                                              <p:tgtEl>
                                                <p:sldTgt/>
                                              </p:tgtEl>
                                            </p:cond>
                                          </p:endCondLst>
                                        </p:cTn>
                                        <p:tgtEl>
                                          <p:sndTgt r:embed="rId7" name="heißen new.wav"/>
                                        </p:tgtEl>
                                      </p:cMediaNode>
                                    </p:audio>
                                  </p:subTnLst>
                                </p:cTn>
                              </p:par>
                              <p:par>
                                <p:cTn id="55" presetID="10" presetClass="entr" presetSubtype="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par>
                                <p:cTn id="58" presetID="10" presetClass="entr" presetSubtype="0"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500"/>
                                        <p:tgtEl>
                                          <p:spTgt spid="7"/>
                                        </p:tgtEl>
                                      </p:cBhvr>
                                    </p:animEffect>
                                  </p:childTnLst>
                                  <p:subTnLst>
                                    <p:audio>
                                      <p:cMediaNode>
                                        <p:cTn display="0" masterRel="sameClick">
                                          <p:stCondLst>
                                            <p:cond evt="begin" delay="0">
                                              <p:tn val="63"/>
                                            </p:cond>
                                          </p:stCondLst>
                                          <p:endCondLst>
                                            <p:cond evt="onStopAudio" delay="0">
                                              <p:tgtEl>
                                                <p:sldTgt/>
                                              </p:tgtEl>
                                            </p:cond>
                                          </p:endCondLst>
                                        </p:cTn>
                                        <p:tgtEl>
                                          <p:sndTgt r:embed="rId8" name="damals new.wav"/>
                                        </p:tgtEl>
                                      </p:cMediaNode>
                                    </p:audio>
                                  </p:sub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500"/>
                                        <p:tgtEl>
                                          <p:spTgt spid="14"/>
                                        </p:tgtEl>
                                      </p:cBhvr>
                                    </p:animEffect>
                                  </p:childTnLst>
                                  <p:subTnLst>
                                    <p:audio>
                                      <p:cMediaNode>
                                        <p:cTn display="0" masterRel="sameClick">
                                          <p:stCondLst>
                                            <p:cond evt="begin" delay="0">
                                              <p:tn val="68"/>
                                            </p:cond>
                                          </p:stCondLst>
                                          <p:endCondLst>
                                            <p:cond evt="onStopAudio" delay="0">
                                              <p:tgtEl>
                                                <p:sldTgt/>
                                              </p:tgtEl>
                                            </p:cond>
                                          </p:endCondLst>
                                        </p:cTn>
                                        <p:tgtEl>
                                          <p:sndTgt r:embed="rId8" name="damals new.wav"/>
                                        </p:tgtEl>
                                      </p:cMediaNode>
                                    </p:audio>
                                  </p:subTnLst>
                                </p:cTn>
                              </p:par>
                              <p:par>
                                <p:cTn id="71" presetID="10" presetClass="entr" presetSubtype="0"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500"/>
                                        <p:tgtEl>
                                          <p:spTgt spid="1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fade">
                                      <p:cBhvr>
                                        <p:cTn id="76" dur="500"/>
                                        <p:tgtEl>
                                          <p:spTgt spid="12"/>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fade">
                                      <p:cBhvr>
                                        <p:cTn id="81" dur="500"/>
                                        <p:tgtEl>
                                          <p:spTgt spid="9"/>
                                        </p:tgtEl>
                                      </p:cBhvr>
                                    </p:animEffect>
                                  </p:childTnLst>
                                  <p:subTnLst>
                                    <p:audio>
                                      <p:cMediaNode>
                                        <p:cTn display="0" masterRel="sameClick">
                                          <p:stCondLst>
                                            <p:cond evt="begin" delay="0">
                                              <p:tn val="79"/>
                                            </p:cond>
                                          </p:stCondLst>
                                          <p:endCondLst>
                                            <p:cond evt="onStopAudio" delay="0">
                                              <p:tgtEl>
                                                <p:sldTgt/>
                                              </p:tgtEl>
                                            </p:cond>
                                          </p:endCondLst>
                                        </p:cTn>
                                        <p:tgtEl>
                                          <p:sndTgt r:embed="rId9" name="lassen new.wav"/>
                                        </p:tgtEl>
                                      </p:cMediaNode>
                                    </p:audio>
                                  </p:sub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1"/>
                                        </p:tgtEl>
                                        <p:attrNameLst>
                                          <p:attrName>style.visibility</p:attrName>
                                        </p:attrNameLst>
                                      </p:cBhvr>
                                      <p:to>
                                        <p:strVal val="visible"/>
                                      </p:to>
                                    </p:set>
                                    <p:animEffect transition="in" filter="fade">
                                      <p:cBhvr>
                                        <p:cTn id="86" dur="500"/>
                                        <p:tgtEl>
                                          <p:spTgt spid="11"/>
                                        </p:tgtEl>
                                      </p:cBhvr>
                                    </p:animEffect>
                                  </p:childTnLst>
                                  <p:subTnLst>
                                    <p:audio>
                                      <p:cMediaNode>
                                        <p:cTn display="0" masterRel="sameClick">
                                          <p:stCondLst>
                                            <p:cond evt="begin" delay="0">
                                              <p:tn val="84"/>
                                            </p:cond>
                                          </p:stCondLst>
                                          <p:endCondLst>
                                            <p:cond evt="onStopAudio" delay="0">
                                              <p:tgtEl>
                                                <p:sldTgt/>
                                              </p:tgtEl>
                                            </p:cond>
                                          </p:endCondLst>
                                        </p:cTn>
                                        <p:tgtEl>
                                          <p:sndTgt r:embed="rId9" name="lass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P spid="12" grpId="0" animBg="1"/>
      <p:bldP spid="13"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0693C-B70E-5D4E-82E4-FB7EFFD47A35}"/>
              </a:ext>
            </a:extLst>
          </p:cNvPr>
          <p:cNvSpPr>
            <a:spLocks noGrp="1"/>
          </p:cNvSpPr>
          <p:nvPr>
            <p:ph type="title"/>
          </p:nvPr>
        </p:nvSpPr>
        <p:spPr>
          <a:xfrm>
            <a:off x="5189988" y="285757"/>
            <a:ext cx="1812022" cy="1410012"/>
          </a:xfrm>
        </p:spPr>
        <p:txBody>
          <a:bodyPr>
            <a:noAutofit/>
          </a:bodyPr>
          <a:lstStyle/>
          <a:p>
            <a:pPr algn="ctr"/>
            <a:r>
              <a:rPr lang="en-GB" sz="9600" b="1" dirty="0" err="1">
                <a:solidFill>
                  <a:srgbClr val="002060"/>
                </a:solidFill>
              </a:rPr>
              <a:t>ß</a:t>
            </a:r>
            <a:endParaRPr lang="en-US" sz="9600" dirty="0"/>
          </a:p>
        </p:txBody>
      </p:sp>
      <p:sp>
        <p:nvSpPr>
          <p:cNvPr id="4" name="Rounded Rectangle 3"/>
          <p:cNvSpPr/>
          <p:nvPr/>
        </p:nvSpPr>
        <p:spPr>
          <a:xfrm>
            <a:off x="4187752" y="1974819"/>
            <a:ext cx="3802879" cy="248542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gro</a:t>
            </a:r>
            <a:r>
              <a:rPr lang="en-GB" sz="6600" dirty="0" err="1">
                <a:solidFill>
                  <a:srgbClr val="FFCC00"/>
                </a:solidFill>
                <a:latin typeface="Century Gothic" panose="020B0502020202020204" pitchFamily="34" charset="0"/>
              </a:rPr>
              <a:t>ß</a:t>
            </a:r>
            <a:endParaRPr lang="en-GB" sz="6600" dirty="0">
              <a:solidFill>
                <a:srgbClr val="002060"/>
              </a:solidFill>
              <a:latin typeface="Century Gothic" panose="020B0502020202020204" pitchFamily="34" charset="0"/>
            </a:endParaRPr>
          </a:p>
        </p:txBody>
      </p:sp>
      <p:sp>
        <p:nvSpPr>
          <p:cNvPr id="5" name="Rectangle 4"/>
          <p:cNvSpPr/>
          <p:nvPr/>
        </p:nvSpPr>
        <p:spPr>
          <a:xfrm>
            <a:off x="846500" y="527879"/>
            <a:ext cx="254589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Fu</a:t>
            </a:r>
            <a:r>
              <a:rPr lang="en-GB" sz="5400" dirty="0" err="1">
                <a:solidFill>
                  <a:srgbClr val="FFCC00"/>
                </a:solidFill>
                <a:latin typeface="Century Gothic" panose="020B0502020202020204" pitchFamily="34" charset="0"/>
              </a:rPr>
              <a:t>ß</a:t>
            </a:r>
            <a:r>
              <a:rPr lang="en-GB" sz="5400" dirty="0" err="1">
                <a:solidFill>
                  <a:srgbClr val="002060"/>
                </a:solidFill>
                <a:latin typeface="Century Gothic" panose="020B0502020202020204" pitchFamily="34" charset="0"/>
              </a:rPr>
              <a:t>ball</a:t>
            </a:r>
            <a:endParaRPr lang="en-GB" sz="5400" dirty="0">
              <a:solidFill>
                <a:srgbClr val="FFCC00"/>
              </a:solidFill>
              <a:latin typeface="Century Gothic" panose="020B0502020202020204" pitchFamily="34" charset="0"/>
            </a:endParaRPr>
          </a:p>
        </p:txBody>
      </p:sp>
      <p:sp>
        <p:nvSpPr>
          <p:cNvPr id="6" name="Rectangle 5"/>
          <p:cNvSpPr/>
          <p:nvPr/>
        </p:nvSpPr>
        <p:spPr>
          <a:xfrm>
            <a:off x="7592036" y="527879"/>
            <a:ext cx="473189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ein</a:t>
            </a:r>
            <a:r>
              <a:rPr lang="en-GB" sz="5400" dirty="0">
                <a:solidFill>
                  <a:srgbClr val="002060"/>
                </a:solidFill>
                <a:latin typeface="Century Gothic" panose="020B0502020202020204" pitchFamily="34" charset="0"/>
              </a:rPr>
              <a:t> </a:t>
            </a:r>
            <a:r>
              <a:rPr lang="en-GB" sz="5400" dirty="0" err="1">
                <a:solidFill>
                  <a:srgbClr val="002060"/>
                </a:solidFill>
                <a:latin typeface="Century Gothic" panose="020B0502020202020204" pitchFamily="34" charset="0"/>
              </a:rPr>
              <a:t>bi</a:t>
            </a:r>
            <a:r>
              <a:rPr lang="en-GB" sz="5400" dirty="0" err="1">
                <a:solidFill>
                  <a:srgbClr val="FFCC00"/>
                </a:solidFill>
                <a:latin typeface="Century Gothic" panose="020B0502020202020204" pitchFamily="34" charset="0"/>
              </a:rPr>
              <a:t>ss</a:t>
            </a:r>
            <a:r>
              <a:rPr lang="en-GB" sz="5400" dirty="0" err="1">
                <a:solidFill>
                  <a:srgbClr val="002060"/>
                </a:solidFill>
                <a:latin typeface="Century Gothic" panose="020B0502020202020204" pitchFamily="34" charset="0"/>
              </a:rPr>
              <a:t>chen</a:t>
            </a:r>
            <a:endParaRPr lang="en-GB" sz="5400" dirty="0">
              <a:solidFill>
                <a:srgbClr val="002060"/>
              </a:solidFill>
              <a:latin typeface="Century Gothic" panose="020B0502020202020204" pitchFamily="34" charset="0"/>
            </a:endParaRPr>
          </a:p>
        </p:txBody>
      </p:sp>
      <p:sp>
        <p:nvSpPr>
          <p:cNvPr id="7" name="Rectangle 6"/>
          <p:cNvSpPr/>
          <p:nvPr/>
        </p:nvSpPr>
        <p:spPr>
          <a:xfrm>
            <a:off x="4608503" y="4621375"/>
            <a:ext cx="303242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damal</a:t>
            </a:r>
            <a:r>
              <a:rPr lang="en-GB" sz="5400" dirty="0" err="1">
                <a:solidFill>
                  <a:srgbClr val="FFCC00"/>
                </a:solidFill>
                <a:latin typeface="Century Gothic" panose="020B0502020202020204" pitchFamily="34" charset="0"/>
              </a:rPr>
              <a:t>s</a:t>
            </a:r>
            <a:endParaRPr lang="en-GB" sz="5400" i="1" dirty="0">
              <a:solidFill>
                <a:srgbClr val="002060"/>
              </a:solidFill>
              <a:latin typeface="Century Gothic" panose="020B0502020202020204" pitchFamily="34" charset="0"/>
            </a:endParaRPr>
          </a:p>
        </p:txBody>
      </p:sp>
      <p:sp>
        <p:nvSpPr>
          <p:cNvPr id="8" name="Rectangle 7"/>
          <p:cNvSpPr/>
          <p:nvPr/>
        </p:nvSpPr>
        <p:spPr>
          <a:xfrm>
            <a:off x="203545" y="3137533"/>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hei</a:t>
            </a:r>
            <a:r>
              <a:rPr lang="en-GB" sz="5400" dirty="0" err="1">
                <a:solidFill>
                  <a:srgbClr val="FFCC00"/>
                </a:solidFill>
                <a:latin typeface="Century Gothic" panose="020B0502020202020204" pitchFamily="34" charset="0"/>
              </a:rPr>
              <a:t>ß</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sp>
        <p:nvSpPr>
          <p:cNvPr id="9" name="Rectangle 8"/>
          <p:cNvSpPr/>
          <p:nvPr/>
        </p:nvSpPr>
        <p:spPr>
          <a:xfrm>
            <a:off x="9075294" y="3217186"/>
            <a:ext cx="2206053"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la</a:t>
            </a:r>
            <a:r>
              <a:rPr lang="en-GB" sz="5400" dirty="0" err="1">
                <a:solidFill>
                  <a:srgbClr val="FFCC00"/>
                </a:solidFill>
                <a:latin typeface="Century Gothic" panose="020B0502020202020204" pitchFamily="34" charset="0"/>
              </a:rPr>
              <a:t>ss</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pic>
        <p:nvPicPr>
          <p:cNvPr id="10" name="Picture 9" descr="tall man next to a big ruler held by a small girl"/>
          <p:cNvPicPr>
            <a:picLocks noChangeAspect="1"/>
          </p:cNvPicPr>
          <p:nvPr/>
        </p:nvPicPr>
        <p:blipFill>
          <a:blip r:embed="rId10"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5745707" y="2131466"/>
            <a:ext cx="700585" cy="1249905"/>
          </a:xfrm>
          <a:prstGeom prst="rect">
            <a:avLst/>
          </a:prstGeom>
        </p:spPr>
      </p:pic>
    </p:spTree>
    <p:extLst>
      <p:ext uri="{BB962C8B-B14F-4D97-AF65-F5344CB8AC3E}">
        <p14:creationId xmlns:p14="http://schemas.microsoft.com/office/powerpoint/2010/main" val="91071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ß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groß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Fußball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subTnLst>
                                    <p:audio>
                                      <p:cMediaNode>
                                        <p:cTn display="0" masterRel="sameClick">
                                          <p:stCondLst>
                                            <p:cond evt="begin" delay="0">
                                              <p:tn val="23"/>
                                            </p:cond>
                                          </p:stCondLst>
                                          <p:endCondLst>
                                            <p:cond evt="onStopAudio" delay="0">
                                              <p:tgtEl>
                                                <p:sldTgt/>
                                              </p:tgtEl>
                                            </p:cond>
                                          </p:endCondLst>
                                        </p:cTn>
                                        <p:tgtEl>
                                          <p:sndTgt r:embed="rId6" name="ein bissch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heiße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8" name="damals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9" name="lass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B79A-C22B-5240-BE9E-09CEDEEF562A}"/>
              </a:ext>
            </a:extLst>
          </p:cNvPr>
          <p:cNvSpPr>
            <a:spLocks noGrp="1"/>
          </p:cNvSpPr>
          <p:nvPr>
            <p:ph type="title"/>
          </p:nvPr>
        </p:nvSpPr>
        <p:spPr>
          <a:xfrm>
            <a:off x="5257007" y="226240"/>
            <a:ext cx="1664368" cy="1531744"/>
          </a:xfrm>
        </p:spPr>
        <p:txBody>
          <a:bodyPr>
            <a:noAutofit/>
          </a:bodyPr>
          <a:lstStyle/>
          <a:p>
            <a:pPr algn="ctr"/>
            <a:r>
              <a:rPr lang="en-GB" sz="9600" b="1" dirty="0" err="1">
                <a:solidFill>
                  <a:srgbClr val="002060"/>
                </a:solidFill>
              </a:rPr>
              <a:t>ß</a:t>
            </a:r>
            <a:endParaRPr lang="en-US" sz="9600" dirty="0"/>
          </a:p>
        </p:txBody>
      </p:sp>
      <p:sp>
        <p:nvSpPr>
          <p:cNvPr id="4" name="Rounded Rectangle 3"/>
          <p:cNvSpPr/>
          <p:nvPr/>
        </p:nvSpPr>
        <p:spPr>
          <a:xfrm>
            <a:off x="4187752" y="1974819"/>
            <a:ext cx="3802879" cy="248542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gro</a:t>
            </a:r>
            <a:r>
              <a:rPr lang="en-GB" sz="6600" dirty="0" err="1">
                <a:solidFill>
                  <a:srgbClr val="FFCC00"/>
                </a:solidFill>
                <a:latin typeface="Century Gothic" panose="020B0502020202020204" pitchFamily="34" charset="0"/>
              </a:rPr>
              <a:t>ß</a:t>
            </a:r>
            <a:endParaRPr lang="en-GB" sz="6600" dirty="0">
              <a:solidFill>
                <a:srgbClr val="002060"/>
              </a:solidFill>
              <a:latin typeface="Century Gothic" panose="020B0502020202020204" pitchFamily="34" charset="0"/>
            </a:endParaRPr>
          </a:p>
        </p:txBody>
      </p:sp>
      <p:sp>
        <p:nvSpPr>
          <p:cNvPr id="5" name="Rectangle 4"/>
          <p:cNvSpPr/>
          <p:nvPr/>
        </p:nvSpPr>
        <p:spPr>
          <a:xfrm>
            <a:off x="846500" y="527879"/>
            <a:ext cx="254589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Fu</a:t>
            </a:r>
            <a:r>
              <a:rPr lang="en-GB" sz="5400" dirty="0" err="1">
                <a:solidFill>
                  <a:srgbClr val="FFCC00"/>
                </a:solidFill>
                <a:latin typeface="Century Gothic" panose="020B0502020202020204" pitchFamily="34" charset="0"/>
              </a:rPr>
              <a:t>ß</a:t>
            </a:r>
            <a:r>
              <a:rPr lang="en-GB" sz="5400" dirty="0" err="1">
                <a:solidFill>
                  <a:srgbClr val="002060"/>
                </a:solidFill>
                <a:latin typeface="Century Gothic" panose="020B0502020202020204" pitchFamily="34" charset="0"/>
              </a:rPr>
              <a:t>ball</a:t>
            </a:r>
            <a:endParaRPr lang="en-GB" sz="5400" dirty="0">
              <a:solidFill>
                <a:srgbClr val="FFCC00"/>
              </a:solidFill>
              <a:latin typeface="Century Gothic" panose="020B0502020202020204" pitchFamily="34" charset="0"/>
            </a:endParaRPr>
          </a:p>
        </p:txBody>
      </p:sp>
      <p:sp>
        <p:nvSpPr>
          <p:cNvPr id="6" name="Rectangle 5"/>
          <p:cNvSpPr/>
          <p:nvPr/>
        </p:nvSpPr>
        <p:spPr>
          <a:xfrm>
            <a:off x="7592036" y="527879"/>
            <a:ext cx="473189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ein</a:t>
            </a:r>
            <a:r>
              <a:rPr lang="en-GB" sz="5400" dirty="0">
                <a:solidFill>
                  <a:srgbClr val="002060"/>
                </a:solidFill>
                <a:latin typeface="Century Gothic" panose="020B0502020202020204" pitchFamily="34" charset="0"/>
              </a:rPr>
              <a:t> </a:t>
            </a:r>
            <a:r>
              <a:rPr lang="en-GB" sz="5400" dirty="0" err="1">
                <a:solidFill>
                  <a:srgbClr val="002060"/>
                </a:solidFill>
                <a:latin typeface="Century Gothic" panose="020B0502020202020204" pitchFamily="34" charset="0"/>
              </a:rPr>
              <a:t>bi</a:t>
            </a:r>
            <a:r>
              <a:rPr lang="en-GB" sz="5400" dirty="0" err="1">
                <a:solidFill>
                  <a:srgbClr val="FFCC00"/>
                </a:solidFill>
                <a:latin typeface="Century Gothic" panose="020B0502020202020204" pitchFamily="34" charset="0"/>
              </a:rPr>
              <a:t>ss</a:t>
            </a:r>
            <a:r>
              <a:rPr lang="en-GB" sz="5400" dirty="0" err="1">
                <a:solidFill>
                  <a:srgbClr val="002060"/>
                </a:solidFill>
                <a:latin typeface="Century Gothic" panose="020B0502020202020204" pitchFamily="34" charset="0"/>
              </a:rPr>
              <a:t>chen</a:t>
            </a:r>
            <a:endParaRPr lang="en-GB" sz="5400" dirty="0">
              <a:solidFill>
                <a:srgbClr val="002060"/>
              </a:solidFill>
              <a:latin typeface="Century Gothic" panose="020B0502020202020204" pitchFamily="34" charset="0"/>
            </a:endParaRPr>
          </a:p>
        </p:txBody>
      </p:sp>
      <p:sp>
        <p:nvSpPr>
          <p:cNvPr id="8" name="Rectangle 7"/>
          <p:cNvSpPr/>
          <p:nvPr/>
        </p:nvSpPr>
        <p:spPr>
          <a:xfrm>
            <a:off x="203545" y="3137533"/>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hei</a:t>
            </a:r>
            <a:r>
              <a:rPr lang="en-GB" sz="5400" dirty="0" err="1">
                <a:solidFill>
                  <a:srgbClr val="FFCC00"/>
                </a:solidFill>
                <a:latin typeface="Century Gothic" panose="020B0502020202020204" pitchFamily="34" charset="0"/>
              </a:rPr>
              <a:t>ß</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sp>
        <p:nvSpPr>
          <p:cNvPr id="9" name="Rectangle 8"/>
          <p:cNvSpPr/>
          <p:nvPr/>
        </p:nvSpPr>
        <p:spPr>
          <a:xfrm>
            <a:off x="9075294" y="3217186"/>
            <a:ext cx="2206053"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la</a:t>
            </a:r>
            <a:r>
              <a:rPr lang="en-GB" sz="5400" dirty="0" err="1">
                <a:solidFill>
                  <a:srgbClr val="FFCC00"/>
                </a:solidFill>
                <a:latin typeface="Century Gothic" panose="020B0502020202020204" pitchFamily="34" charset="0"/>
              </a:rPr>
              <a:t>ss</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pic>
        <p:nvPicPr>
          <p:cNvPr id="10" name="Picture 9" descr="tall man next to a big ruler held by a small girl"/>
          <p:cNvPicPr>
            <a:picLocks noChangeAspect="1"/>
          </p:cNvPicPr>
          <p:nvPr/>
        </p:nvPicPr>
        <p:blipFill>
          <a:blip r:embed="rId4"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5745707" y="2131466"/>
            <a:ext cx="700585" cy="1249905"/>
          </a:xfrm>
          <a:prstGeom prst="rect">
            <a:avLst/>
          </a:prstGeom>
        </p:spPr>
      </p:pic>
      <p:sp>
        <p:nvSpPr>
          <p:cNvPr id="11" name="Rectangle 10"/>
          <p:cNvSpPr/>
          <p:nvPr/>
        </p:nvSpPr>
        <p:spPr>
          <a:xfrm>
            <a:off x="4608503" y="4621375"/>
            <a:ext cx="303242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damal</a:t>
            </a:r>
            <a:r>
              <a:rPr lang="en-GB" sz="5400" dirty="0" err="1">
                <a:solidFill>
                  <a:srgbClr val="FFCC00"/>
                </a:solidFill>
                <a:latin typeface="Century Gothic" panose="020B0502020202020204" pitchFamily="34" charset="0"/>
              </a:rPr>
              <a:t>s</a:t>
            </a:r>
            <a:endParaRPr lang="en-GB" sz="5400" i="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411876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3" name="damals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8" grpId="0"/>
      <p:bldP spid="9"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5993"/>
            <a:ext cx="2873829" cy="869950"/>
          </a:xfrm>
          <a:prstGeom prst="rect">
            <a:avLst/>
          </a:prstGeom>
        </p:spPr>
      </p:pic>
      <p:sp>
        <p:nvSpPr>
          <p:cNvPr id="12" name="Rectangle 11">
            <a:extLst>
              <a:ext uri="{FF2B5EF4-FFF2-40B4-BE49-F238E27FC236}">
                <a16:creationId xmlns:a16="http://schemas.microsoft.com/office/drawing/2014/main" id="{D8A5CC01-7BB6-454C-9EFC-3A46EE70A8E9}"/>
              </a:ext>
            </a:extLst>
          </p:cNvPr>
          <p:cNvSpPr/>
          <p:nvPr/>
        </p:nvSpPr>
        <p:spPr>
          <a:xfrm>
            <a:off x="8487576" y="-88831"/>
            <a:ext cx="3518913" cy="923330"/>
          </a:xfrm>
          <a:prstGeom prst="rect">
            <a:avLst/>
          </a:prstGeom>
        </p:spPr>
        <p:txBody>
          <a:bodyPr wrap="none">
            <a:spAutoFit/>
          </a:bodyPr>
          <a:lstStyle/>
          <a:p>
            <a:pPr algn="ctr"/>
            <a:r>
              <a:rPr lang="de-DE" sz="5400" dirty="0">
                <a:solidFill>
                  <a:schemeClr val="accent1">
                    <a:lumMod val="50000"/>
                  </a:schemeClr>
                </a:solidFill>
                <a:latin typeface="Century Gothic" panose="020B0502020202020204" pitchFamily="34" charset="0"/>
              </a:rPr>
              <a:t>Gro</a:t>
            </a:r>
            <a:r>
              <a:rPr lang="en-GB" sz="5400" dirty="0">
                <a:solidFill>
                  <a:srgbClr val="DAA520"/>
                </a:solidFill>
                <a:latin typeface="Century Gothic" panose="020B0502020202020204" pitchFamily="34" charset="0"/>
              </a:rPr>
              <a:t>ß</a:t>
            </a:r>
            <a:r>
              <a:rPr lang="de-DE" sz="5400" dirty="0">
                <a:solidFill>
                  <a:schemeClr val="accent1">
                    <a:lumMod val="50000"/>
                  </a:schemeClr>
                </a:solidFill>
                <a:latin typeface="Century Gothic" panose="020B0502020202020204" pitchFamily="34" charset="0"/>
              </a:rPr>
              <a:t>stadt</a:t>
            </a:r>
            <a:endParaRPr lang="en-GB" sz="5400" dirty="0">
              <a:solidFill>
                <a:schemeClr val="accent1">
                  <a:lumMod val="50000"/>
                </a:schemeClr>
              </a:solidFill>
              <a:latin typeface="Century Gothic" panose="020B0502020202020204" pitchFamily="34" charset="0"/>
            </a:endParaRPr>
          </a:p>
        </p:txBody>
      </p:sp>
      <p:sp>
        <p:nvSpPr>
          <p:cNvPr id="13" name="Rectangle 12">
            <a:extLst>
              <a:ext uri="{FF2B5EF4-FFF2-40B4-BE49-F238E27FC236}">
                <a16:creationId xmlns:a16="http://schemas.microsoft.com/office/drawing/2014/main" id="{DA0EB35D-2B1B-42B8-8651-848A2C821819}"/>
              </a:ext>
            </a:extLst>
          </p:cNvPr>
          <p:cNvSpPr/>
          <p:nvPr/>
        </p:nvSpPr>
        <p:spPr>
          <a:xfrm>
            <a:off x="8452311" y="606459"/>
            <a:ext cx="3554178" cy="923330"/>
          </a:xfrm>
          <a:prstGeom prst="rect">
            <a:avLst/>
          </a:prstGeom>
        </p:spPr>
        <p:txBody>
          <a:bodyPr wrap="none">
            <a:spAutoFit/>
          </a:bodyPr>
          <a:lstStyle/>
          <a:p>
            <a:pPr algn="ctr"/>
            <a:r>
              <a:rPr lang="en-GB" sz="5400" dirty="0" err="1">
                <a:solidFill>
                  <a:schemeClr val="accent1">
                    <a:lumMod val="50000"/>
                  </a:schemeClr>
                </a:solidFill>
                <a:latin typeface="Century Gothic" panose="020B0502020202020204" pitchFamily="34" charset="0"/>
              </a:rPr>
              <a:t>verge</a:t>
            </a:r>
            <a:r>
              <a:rPr lang="en-GB" sz="5400" dirty="0" err="1">
                <a:solidFill>
                  <a:srgbClr val="DAA520"/>
                </a:solidFill>
                <a:latin typeface="Century Gothic" panose="020B0502020202020204" pitchFamily="34" charset="0"/>
              </a:rPr>
              <a:t>ss</a:t>
            </a:r>
            <a:r>
              <a:rPr lang="en-GB" sz="5400" dirty="0" err="1">
                <a:solidFill>
                  <a:schemeClr val="accent1">
                    <a:lumMod val="50000"/>
                  </a:schemeClr>
                </a:solidFill>
                <a:latin typeface="Century Gothic" panose="020B0502020202020204" pitchFamily="34" charset="0"/>
              </a:rPr>
              <a:t>en</a:t>
            </a:r>
            <a:endParaRPr lang="en-GB" sz="5400" dirty="0">
              <a:solidFill>
                <a:schemeClr val="accent1">
                  <a:lumMod val="50000"/>
                </a:schemeClr>
              </a:solidFill>
              <a:latin typeface="Century Gothic" panose="020B0502020202020204" pitchFamily="34" charset="0"/>
            </a:endParaRPr>
          </a:p>
        </p:txBody>
      </p:sp>
      <p:sp>
        <p:nvSpPr>
          <p:cNvPr id="14" name="Rectangle 13">
            <a:extLst>
              <a:ext uri="{FF2B5EF4-FFF2-40B4-BE49-F238E27FC236}">
                <a16:creationId xmlns:a16="http://schemas.microsoft.com/office/drawing/2014/main" id="{3500A1DE-AD60-42BE-B784-121372077F40}"/>
              </a:ext>
            </a:extLst>
          </p:cNvPr>
          <p:cNvSpPr/>
          <p:nvPr/>
        </p:nvSpPr>
        <p:spPr>
          <a:xfrm>
            <a:off x="9330423" y="1313824"/>
            <a:ext cx="2616422" cy="923330"/>
          </a:xfrm>
          <a:prstGeom prst="rect">
            <a:avLst/>
          </a:prstGeom>
        </p:spPr>
        <p:txBody>
          <a:bodyPr wrap="none">
            <a:spAutoFit/>
          </a:bodyPr>
          <a:lstStyle/>
          <a:p>
            <a:pPr algn="ctr"/>
            <a:r>
              <a:rPr lang="en-GB" sz="5400" dirty="0" err="1">
                <a:solidFill>
                  <a:srgbClr val="DAA520"/>
                </a:solidFill>
                <a:latin typeface="Century Gothic" panose="020B0502020202020204" pitchFamily="34" charset="0"/>
              </a:rPr>
              <a:t>s</a:t>
            </a:r>
            <a:r>
              <a:rPr lang="en-GB" sz="5400" dirty="0" err="1">
                <a:solidFill>
                  <a:schemeClr val="accent1">
                    <a:lumMod val="50000"/>
                  </a:schemeClr>
                </a:solidFill>
                <a:latin typeface="Century Gothic" panose="020B0502020202020204" pitchFamily="34" charset="0"/>
              </a:rPr>
              <a:t>uchen</a:t>
            </a:r>
            <a:endParaRPr lang="en-GB" sz="5400" dirty="0">
              <a:solidFill>
                <a:schemeClr val="accent1">
                  <a:lumMod val="50000"/>
                </a:schemeClr>
              </a:solidFill>
              <a:latin typeface="Century Gothic" panose="020B0502020202020204" pitchFamily="34" charset="0"/>
            </a:endParaRPr>
          </a:p>
        </p:txBody>
      </p:sp>
      <p:sp>
        <p:nvSpPr>
          <p:cNvPr id="15" name="Rectangle 14">
            <a:extLst>
              <a:ext uri="{FF2B5EF4-FFF2-40B4-BE49-F238E27FC236}">
                <a16:creationId xmlns:a16="http://schemas.microsoft.com/office/drawing/2014/main" id="{F9824A54-6EBB-43D1-8D41-9C00AF9F0E65}"/>
              </a:ext>
            </a:extLst>
          </p:cNvPr>
          <p:cNvSpPr/>
          <p:nvPr/>
        </p:nvSpPr>
        <p:spPr>
          <a:xfrm>
            <a:off x="6939249" y="2075776"/>
            <a:ext cx="5070619" cy="923330"/>
          </a:xfrm>
          <a:prstGeom prst="rect">
            <a:avLst/>
          </a:prstGeom>
        </p:spPr>
        <p:txBody>
          <a:bodyPr wrap="none">
            <a:spAutoFit/>
          </a:bodyPr>
          <a:lstStyle/>
          <a:p>
            <a:pPr algn="ctr"/>
            <a:r>
              <a:rPr lang="en-GB" sz="5400" dirty="0" err="1">
                <a:solidFill>
                  <a:schemeClr val="accent1">
                    <a:lumMod val="50000"/>
                  </a:schemeClr>
                </a:solidFill>
                <a:latin typeface="Century Gothic" panose="020B0502020202020204" pitchFamily="34" charset="0"/>
              </a:rPr>
              <a:t>normalerwei</a:t>
            </a:r>
            <a:r>
              <a:rPr lang="en-GB" sz="5400" dirty="0" err="1">
                <a:solidFill>
                  <a:srgbClr val="DAA520"/>
                </a:solidFill>
                <a:latin typeface="Century Gothic" panose="020B0502020202020204" pitchFamily="34" charset="0"/>
              </a:rPr>
              <a:t>s</a:t>
            </a:r>
            <a:r>
              <a:rPr lang="en-GB" sz="5400" dirty="0" err="1">
                <a:solidFill>
                  <a:schemeClr val="accent1">
                    <a:lumMod val="50000"/>
                  </a:schemeClr>
                </a:solidFill>
                <a:latin typeface="Century Gothic" panose="020B0502020202020204" pitchFamily="34" charset="0"/>
              </a:rPr>
              <a:t>e</a:t>
            </a:r>
            <a:endParaRPr lang="en-GB" sz="5400" dirty="0">
              <a:solidFill>
                <a:schemeClr val="accent1">
                  <a:lumMod val="50000"/>
                </a:schemeClr>
              </a:solidFill>
              <a:latin typeface="Century Gothic" panose="020B0502020202020204" pitchFamily="34" charset="0"/>
            </a:endParaRPr>
          </a:p>
        </p:txBody>
      </p:sp>
      <p:sp>
        <p:nvSpPr>
          <p:cNvPr id="16" name="Rectangle 15">
            <a:extLst>
              <a:ext uri="{FF2B5EF4-FFF2-40B4-BE49-F238E27FC236}">
                <a16:creationId xmlns:a16="http://schemas.microsoft.com/office/drawing/2014/main" id="{0E7E0CA9-B2EA-40D3-A8A1-EDBF3FA855A4}"/>
              </a:ext>
            </a:extLst>
          </p:cNvPr>
          <p:cNvSpPr/>
          <p:nvPr/>
        </p:nvSpPr>
        <p:spPr>
          <a:xfrm>
            <a:off x="6609462" y="3109886"/>
            <a:ext cx="5397027" cy="923330"/>
          </a:xfrm>
          <a:prstGeom prst="rect">
            <a:avLst/>
          </a:prstGeom>
        </p:spPr>
        <p:txBody>
          <a:bodyPr wrap="square">
            <a:spAutoFit/>
          </a:bodyPr>
          <a:lstStyle/>
          <a:p>
            <a:pPr algn="r"/>
            <a:r>
              <a:rPr lang="en-GB" sz="5400" dirty="0">
                <a:solidFill>
                  <a:schemeClr val="accent1">
                    <a:lumMod val="50000"/>
                  </a:schemeClr>
                </a:solidFill>
                <a:latin typeface="Century Gothic" panose="020B0502020202020204" pitchFamily="34" charset="0"/>
              </a:rPr>
              <a:t>der </a:t>
            </a:r>
            <a:r>
              <a:rPr lang="en-GB" sz="5400" dirty="0" err="1">
                <a:solidFill>
                  <a:schemeClr val="accent1">
                    <a:lumMod val="50000"/>
                  </a:schemeClr>
                </a:solidFill>
                <a:latin typeface="Century Gothic" panose="020B0502020202020204" pitchFamily="34" charset="0"/>
              </a:rPr>
              <a:t>Wa</a:t>
            </a:r>
            <a:r>
              <a:rPr lang="en-GB" sz="5400" dirty="0" err="1">
                <a:solidFill>
                  <a:srgbClr val="DAA520"/>
                </a:solidFill>
                <a:latin typeface="Century Gothic" panose="020B0502020202020204" pitchFamily="34" charset="0"/>
              </a:rPr>
              <a:t>ss</a:t>
            </a:r>
            <a:r>
              <a:rPr lang="en-GB" sz="5400" dirty="0" err="1">
                <a:solidFill>
                  <a:schemeClr val="accent1">
                    <a:lumMod val="50000"/>
                  </a:schemeClr>
                </a:solidFill>
                <a:latin typeface="Century Gothic" panose="020B0502020202020204" pitchFamily="34" charset="0"/>
              </a:rPr>
              <a:t>erpark</a:t>
            </a:r>
            <a:endParaRPr lang="en-GB" sz="5400" dirty="0">
              <a:solidFill>
                <a:schemeClr val="accent1">
                  <a:lumMod val="50000"/>
                </a:schemeClr>
              </a:solidFill>
              <a:latin typeface="Century Gothic" panose="020B0502020202020204" pitchFamily="34" charset="0"/>
            </a:endParaRPr>
          </a:p>
        </p:txBody>
      </p:sp>
      <p:grpSp>
        <p:nvGrpSpPr>
          <p:cNvPr id="4" name="Group 3">
            <a:extLst>
              <a:ext uri="{FF2B5EF4-FFF2-40B4-BE49-F238E27FC236}">
                <a16:creationId xmlns:a16="http://schemas.microsoft.com/office/drawing/2014/main" id="{EBEF8E6C-1B6C-45A2-A3F9-6F98ADEC06E0}"/>
              </a:ext>
            </a:extLst>
          </p:cNvPr>
          <p:cNvGrpSpPr/>
          <p:nvPr/>
        </p:nvGrpSpPr>
        <p:grpSpPr>
          <a:xfrm>
            <a:off x="347773" y="1218591"/>
            <a:ext cx="2164600" cy="2070648"/>
            <a:chOff x="685800" y="3631198"/>
            <a:chExt cx="2609850" cy="2554952"/>
          </a:xfrm>
        </p:grpSpPr>
        <p:pic>
          <p:nvPicPr>
            <p:cNvPr id="1026" name="Picture 2" descr="Image result for buzzing bee">
              <a:extLst>
                <a:ext uri="{FF2B5EF4-FFF2-40B4-BE49-F238E27FC236}">
                  <a16:creationId xmlns:a16="http://schemas.microsoft.com/office/drawing/2014/main" id="{0C830AA4-08D5-4CFD-9588-0AD899CAA1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917"/>
            <a:stretch/>
          </p:blipFill>
          <p:spPr bwMode="auto">
            <a:xfrm>
              <a:off x="746952" y="3960432"/>
              <a:ext cx="2434398" cy="1919008"/>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Alternate Process 1">
              <a:extLst>
                <a:ext uri="{FF2B5EF4-FFF2-40B4-BE49-F238E27FC236}">
                  <a16:creationId xmlns:a16="http://schemas.microsoft.com/office/drawing/2014/main" id="{8E369C93-0D8E-4C18-8D53-DD74C938EC8F}"/>
                </a:ext>
              </a:extLst>
            </p:cNvPr>
            <p:cNvSpPr/>
            <p:nvPr/>
          </p:nvSpPr>
          <p:spPr>
            <a:xfrm>
              <a:off x="685800" y="3631198"/>
              <a:ext cx="2609850" cy="2554952"/>
            </a:xfrm>
            <a:prstGeom prst="flowChartAlternateProcess">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5" name="Group 4">
            <a:extLst>
              <a:ext uri="{FF2B5EF4-FFF2-40B4-BE49-F238E27FC236}">
                <a16:creationId xmlns:a16="http://schemas.microsoft.com/office/drawing/2014/main" id="{C326B7C0-4B3E-4CB4-BE11-2B67417D9B7C}"/>
              </a:ext>
            </a:extLst>
          </p:cNvPr>
          <p:cNvGrpSpPr/>
          <p:nvPr/>
        </p:nvGrpSpPr>
        <p:grpSpPr>
          <a:xfrm>
            <a:off x="317129" y="3605625"/>
            <a:ext cx="2235571" cy="2376323"/>
            <a:chOff x="9210675" y="4078491"/>
            <a:chExt cx="2609850" cy="2946993"/>
          </a:xfrm>
        </p:grpSpPr>
        <p:pic>
          <p:nvPicPr>
            <p:cNvPr id="1028" name="Picture 4" descr="Image result for hissing snake clipart">
              <a:extLst>
                <a:ext uri="{FF2B5EF4-FFF2-40B4-BE49-F238E27FC236}">
                  <a16:creationId xmlns:a16="http://schemas.microsoft.com/office/drawing/2014/main" id="{E66B200C-075E-427F-AA9F-CB240246A2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57097">
              <a:off x="9325011" y="4798382"/>
              <a:ext cx="2415740" cy="1572838"/>
            </a:xfrm>
            <a:prstGeom prst="rect">
              <a:avLst/>
            </a:prstGeom>
            <a:noFill/>
            <a:extLst>
              <a:ext uri="{909E8E84-426E-40DD-AFC4-6F175D3DCCD1}">
                <a14:hiddenFill xmlns:a14="http://schemas.microsoft.com/office/drawing/2010/main">
                  <a:solidFill>
                    <a:srgbClr val="FFFFFF"/>
                  </a:solidFill>
                </a14:hiddenFill>
              </a:ext>
            </a:extLst>
          </p:spPr>
        </p:pic>
        <p:sp>
          <p:nvSpPr>
            <p:cNvPr id="17" name="Flowchart: Alternate Process 16">
              <a:extLst>
                <a:ext uri="{FF2B5EF4-FFF2-40B4-BE49-F238E27FC236}">
                  <a16:creationId xmlns:a16="http://schemas.microsoft.com/office/drawing/2014/main" id="{2CF3683D-F4B6-46E5-B0A2-FF714FEAD3AA}"/>
                </a:ext>
              </a:extLst>
            </p:cNvPr>
            <p:cNvSpPr/>
            <p:nvPr/>
          </p:nvSpPr>
          <p:spPr>
            <a:xfrm>
              <a:off x="9210675" y="4078491"/>
              <a:ext cx="2609850" cy="2946993"/>
            </a:xfrm>
            <a:prstGeom prst="flowChartAlternateProcess">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8" name="Rectangle 17">
            <a:extLst>
              <a:ext uri="{FF2B5EF4-FFF2-40B4-BE49-F238E27FC236}">
                <a16:creationId xmlns:a16="http://schemas.microsoft.com/office/drawing/2014/main" id="{084C9D57-A08B-472D-BA09-393938162BBA}"/>
              </a:ext>
            </a:extLst>
          </p:cNvPr>
          <p:cNvSpPr/>
          <p:nvPr/>
        </p:nvSpPr>
        <p:spPr>
          <a:xfrm>
            <a:off x="9045090" y="3991953"/>
            <a:ext cx="2901755" cy="923330"/>
          </a:xfrm>
          <a:prstGeom prst="rect">
            <a:avLst/>
          </a:prstGeom>
        </p:spPr>
        <p:txBody>
          <a:bodyPr wrap="none">
            <a:spAutoFit/>
          </a:bodyPr>
          <a:lstStyle/>
          <a:p>
            <a:pPr algn="ctr"/>
            <a:r>
              <a:rPr lang="de-DE" sz="5400" dirty="0">
                <a:solidFill>
                  <a:schemeClr val="accent1">
                    <a:lumMod val="50000"/>
                  </a:schemeClr>
                </a:solidFill>
                <a:latin typeface="Century Gothic" panose="020B0502020202020204" pitchFamily="34" charset="0"/>
              </a:rPr>
              <a:t>näch</a:t>
            </a:r>
            <a:r>
              <a:rPr lang="en-GB" sz="5400" dirty="0">
                <a:solidFill>
                  <a:srgbClr val="DAA520"/>
                </a:solidFill>
                <a:latin typeface="Century Gothic" panose="020B0502020202020204" pitchFamily="34" charset="0"/>
              </a:rPr>
              <a:t>s</a:t>
            </a:r>
            <a:r>
              <a:rPr lang="de-DE" sz="5400" dirty="0">
                <a:solidFill>
                  <a:schemeClr val="accent1">
                    <a:lumMod val="50000"/>
                  </a:schemeClr>
                </a:solidFill>
                <a:latin typeface="Century Gothic" panose="020B0502020202020204" pitchFamily="34" charset="0"/>
              </a:rPr>
              <a:t>te</a:t>
            </a:r>
            <a:endParaRPr lang="en-GB" sz="5400" dirty="0">
              <a:solidFill>
                <a:schemeClr val="accent1">
                  <a:lumMod val="50000"/>
                </a:schemeClr>
              </a:solidFill>
              <a:latin typeface="Century Gothic" panose="020B0502020202020204" pitchFamily="34" charset="0"/>
            </a:endParaRPr>
          </a:p>
        </p:txBody>
      </p:sp>
      <p:sp>
        <p:nvSpPr>
          <p:cNvPr id="19" name="Rectangle 18">
            <a:extLst>
              <a:ext uri="{FF2B5EF4-FFF2-40B4-BE49-F238E27FC236}">
                <a16:creationId xmlns:a16="http://schemas.microsoft.com/office/drawing/2014/main" id="{B2CECAC4-B73D-4686-8C29-33EA7728FDC8}"/>
              </a:ext>
            </a:extLst>
          </p:cNvPr>
          <p:cNvSpPr/>
          <p:nvPr/>
        </p:nvSpPr>
        <p:spPr>
          <a:xfrm>
            <a:off x="10495968" y="4768448"/>
            <a:ext cx="1378903" cy="923330"/>
          </a:xfrm>
          <a:prstGeom prst="rect">
            <a:avLst/>
          </a:prstGeom>
        </p:spPr>
        <p:txBody>
          <a:bodyPr wrap="none">
            <a:spAutoFit/>
          </a:bodyPr>
          <a:lstStyle/>
          <a:p>
            <a:pPr algn="ctr"/>
            <a:r>
              <a:rPr lang="en-GB" sz="5400" dirty="0">
                <a:solidFill>
                  <a:schemeClr val="accent1">
                    <a:lumMod val="50000"/>
                  </a:schemeClr>
                </a:solidFill>
                <a:latin typeface="Century Gothic" panose="020B0502020202020204" pitchFamily="34" charset="0"/>
              </a:rPr>
              <a:t>fa</a:t>
            </a:r>
            <a:r>
              <a:rPr lang="en-GB" sz="5400" dirty="0">
                <a:solidFill>
                  <a:srgbClr val="DAA520"/>
                </a:solidFill>
                <a:latin typeface="Century Gothic" panose="020B0502020202020204" pitchFamily="34" charset="0"/>
              </a:rPr>
              <a:t>s</a:t>
            </a:r>
            <a:r>
              <a:rPr lang="en-GB" sz="5400" dirty="0">
                <a:solidFill>
                  <a:schemeClr val="accent1">
                    <a:lumMod val="50000"/>
                  </a:schemeClr>
                </a:solidFill>
                <a:latin typeface="Century Gothic" panose="020B0502020202020204" pitchFamily="34" charset="0"/>
              </a:rPr>
              <a:t>t</a:t>
            </a:r>
          </a:p>
        </p:txBody>
      </p:sp>
      <p:sp>
        <p:nvSpPr>
          <p:cNvPr id="21" name="Rectangle 20">
            <a:extLst>
              <a:ext uri="{FF2B5EF4-FFF2-40B4-BE49-F238E27FC236}">
                <a16:creationId xmlns:a16="http://schemas.microsoft.com/office/drawing/2014/main" id="{64475610-CE0A-43CF-BF0D-8ECC806F3E61}"/>
              </a:ext>
            </a:extLst>
          </p:cNvPr>
          <p:cNvSpPr/>
          <p:nvPr/>
        </p:nvSpPr>
        <p:spPr>
          <a:xfrm>
            <a:off x="9118988" y="5492136"/>
            <a:ext cx="2755883" cy="923330"/>
          </a:xfrm>
          <a:prstGeom prst="rect">
            <a:avLst/>
          </a:prstGeom>
        </p:spPr>
        <p:txBody>
          <a:bodyPr wrap="none">
            <a:spAutoFit/>
          </a:bodyPr>
          <a:lstStyle/>
          <a:p>
            <a:pPr algn="ctr"/>
            <a:r>
              <a:rPr lang="en-GB" sz="5400" dirty="0">
                <a:solidFill>
                  <a:schemeClr val="accent1">
                    <a:lumMod val="50000"/>
                  </a:schemeClr>
                </a:solidFill>
                <a:latin typeface="Century Gothic" panose="020B0502020202020204" pitchFamily="34" charset="0"/>
              </a:rPr>
              <a:t>der </a:t>
            </a:r>
            <a:r>
              <a:rPr lang="en-GB" sz="5400" dirty="0">
                <a:solidFill>
                  <a:srgbClr val="DAA520"/>
                </a:solidFill>
                <a:latin typeface="Century Gothic" panose="020B0502020202020204" pitchFamily="34" charset="0"/>
              </a:rPr>
              <a:t>S</a:t>
            </a:r>
            <a:r>
              <a:rPr lang="en-GB" sz="5400" dirty="0">
                <a:solidFill>
                  <a:schemeClr val="accent1">
                    <a:lumMod val="50000"/>
                  </a:schemeClr>
                </a:solidFill>
                <a:latin typeface="Century Gothic" panose="020B0502020202020204" pitchFamily="34" charset="0"/>
              </a:rPr>
              <a:t>ee</a:t>
            </a:r>
          </a:p>
        </p:txBody>
      </p:sp>
      <p:sp>
        <p:nvSpPr>
          <p:cNvPr id="22" name="Rectangle 21">
            <a:extLst>
              <a:ext uri="{FF2B5EF4-FFF2-40B4-BE49-F238E27FC236}">
                <a16:creationId xmlns:a16="http://schemas.microsoft.com/office/drawing/2014/main" id="{D8A5CC01-7BB6-454C-9EFC-3A46EE70A8E9}"/>
              </a:ext>
            </a:extLst>
          </p:cNvPr>
          <p:cNvSpPr/>
          <p:nvPr/>
        </p:nvSpPr>
        <p:spPr>
          <a:xfrm>
            <a:off x="2536717" y="3165897"/>
            <a:ext cx="3518913" cy="923330"/>
          </a:xfrm>
          <a:prstGeom prst="rect">
            <a:avLst/>
          </a:prstGeom>
        </p:spPr>
        <p:txBody>
          <a:bodyPr wrap="none">
            <a:spAutoFit/>
          </a:bodyPr>
          <a:lstStyle/>
          <a:p>
            <a:pPr algn="ctr"/>
            <a:r>
              <a:rPr lang="de-DE" sz="5400" dirty="0">
                <a:solidFill>
                  <a:schemeClr val="accent1">
                    <a:lumMod val="50000"/>
                  </a:schemeClr>
                </a:solidFill>
                <a:latin typeface="Century Gothic" panose="020B0502020202020204" pitchFamily="34" charset="0"/>
              </a:rPr>
              <a:t>Gro</a:t>
            </a:r>
            <a:r>
              <a:rPr lang="en-GB" sz="5400" dirty="0">
                <a:solidFill>
                  <a:srgbClr val="DAA520"/>
                </a:solidFill>
                <a:latin typeface="Century Gothic" panose="020B0502020202020204" pitchFamily="34" charset="0"/>
              </a:rPr>
              <a:t>ß</a:t>
            </a:r>
            <a:r>
              <a:rPr lang="de-DE" sz="5400" dirty="0">
                <a:solidFill>
                  <a:schemeClr val="accent1">
                    <a:lumMod val="50000"/>
                  </a:schemeClr>
                </a:solidFill>
                <a:latin typeface="Century Gothic" panose="020B0502020202020204" pitchFamily="34" charset="0"/>
              </a:rPr>
              <a:t>stadt</a:t>
            </a:r>
            <a:endParaRPr lang="en-GB" sz="5400" dirty="0">
              <a:solidFill>
                <a:schemeClr val="accent1">
                  <a:lumMod val="50000"/>
                </a:schemeClr>
              </a:solidFill>
              <a:latin typeface="Century Gothic" panose="020B0502020202020204" pitchFamily="34" charset="0"/>
            </a:endParaRPr>
          </a:p>
        </p:txBody>
      </p:sp>
      <p:sp>
        <p:nvSpPr>
          <p:cNvPr id="23" name="Rectangle 22">
            <a:extLst>
              <a:ext uri="{FF2B5EF4-FFF2-40B4-BE49-F238E27FC236}">
                <a16:creationId xmlns:a16="http://schemas.microsoft.com/office/drawing/2014/main" id="{DA0EB35D-2B1B-42B8-8651-848A2C821819}"/>
              </a:ext>
            </a:extLst>
          </p:cNvPr>
          <p:cNvSpPr/>
          <p:nvPr/>
        </p:nvSpPr>
        <p:spPr>
          <a:xfrm>
            <a:off x="2607846" y="3762395"/>
            <a:ext cx="3554178" cy="923330"/>
          </a:xfrm>
          <a:prstGeom prst="rect">
            <a:avLst/>
          </a:prstGeom>
        </p:spPr>
        <p:txBody>
          <a:bodyPr wrap="none">
            <a:spAutoFit/>
          </a:bodyPr>
          <a:lstStyle/>
          <a:p>
            <a:pPr algn="ctr"/>
            <a:r>
              <a:rPr lang="en-GB" sz="5400" dirty="0" err="1">
                <a:solidFill>
                  <a:schemeClr val="accent1">
                    <a:lumMod val="50000"/>
                  </a:schemeClr>
                </a:solidFill>
                <a:latin typeface="Century Gothic" panose="020B0502020202020204" pitchFamily="34" charset="0"/>
              </a:rPr>
              <a:t>verge</a:t>
            </a:r>
            <a:r>
              <a:rPr lang="en-GB" sz="5400" dirty="0" err="1">
                <a:solidFill>
                  <a:srgbClr val="DAA520"/>
                </a:solidFill>
                <a:latin typeface="Century Gothic" panose="020B0502020202020204" pitchFamily="34" charset="0"/>
              </a:rPr>
              <a:t>ss</a:t>
            </a:r>
            <a:r>
              <a:rPr lang="en-GB" sz="5400" dirty="0" err="1">
                <a:solidFill>
                  <a:schemeClr val="accent1">
                    <a:lumMod val="50000"/>
                  </a:schemeClr>
                </a:solidFill>
                <a:latin typeface="Century Gothic" panose="020B0502020202020204" pitchFamily="34" charset="0"/>
              </a:rPr>
              <a:t>en</a:t>
            </a:r>
            <a:endParaRPr lang="en-GB" sz="5400" dirty="0">
              <a:solidFill>
                <a:schemeClr val="accent1">
                  <a:lumMod val="50000"/>
                </a:schemeClr>
              </a:solidFill>
              <a:latin typeface="Century Gothic" panose="020B0502020202020204" pitchFamily="34" charset="0"/>
            </a:endParaRPr>
          </a:p>
        </p:txBody>
      </p:sp>
      <p:sp>
        <p:nvSpPr>
          <p:cNvPr id="24" name="Rectangle 23">
            <a:extLst>
              <a:ext uri="{FF2B5EF4-FFF2-40B4-BE49-F238E27FC236}">
                <a16:creationId xmlns:a16="http://schemas.microsoft.com/office/drawing/2014/main" id="{3500A1DE-AD60-42BE-B784-121372077F40}"/>
              </a:ext>
            </a:extLst>
          </p:cNvPr>
          <p:cNvSpPr/>
          <p:nvPr/>
        </p:nvSpPr>
        <p:spPr>
          <a:xfrm>
            <a:off x="2621235" y="868475"/>
            <a:ext cx="2616422" cy="923330"/>
          </a:xfrm>
          <a:prstGeom prst="rect">
            <a:avLst/>
          </a:prstGeom>
        </p:spPr>
        <p:txBody>
          <a:bodyPr wrap="none">
            <a:spAutoFit/>
          </a:bodyPr>
          <a:lstStyle/>
          <a:p>
            <a:pPr algn="ctr"/>
            <a:r>
              <a:rPr lang="en-GB" sz="5400" dirty="0" err="1">
                <a:solidFill>
                  <a:srgbClr val="DAA520"/>
                </a:solidFill>
                <a:latin typeface="Century Gothic" panose="020B0502020202020204" pitchFamily="34" charset="0"/>
              </a:rPr>
              <a:t>s</a:t>
            </a:r>
            <a:r>
              <a:rPr lang="en-GB" sz="5400" dirty="0" err="1">
                <a:solidFill>
                  <a:schemeClr val="accent1">
                    <a:lumMod val="50000"/>
                  </a:schemeClr>
                </a:solidFill>
                <a:latin typeface="Century Gothic" panose="020B0502020202020204" pitchFamily="34" charset="0"/>
              </a:rPr>
              <a:t>uchen</a:t>
            </a:r>
            <a:endParaRPr lang="en-GB" sz="5400" dirty="0">
              <a:solidFill>
                <a:schemeClr val="accent1">
                  <a:lumMod val="50000"/>
                </a:schemeClr>
              </a:solidFill>
              <a:latin typeface="Century Gothic" panose="020B0502020202020204" pitchFamily="34" charset="0"/>
            </a:endParaRPr>
          </a:p>
        </p:txBody>
      </p:sp>
      <p:sp>
        <p:nvSpPr>
          <p:cNvPr id="25" name="Rectangle 24">
            <a:extLst>
              <a:ext uri="{FF2B5EF4-FFF2-40B4-BE49-F238E27FC236}">
                <a16:creationId xmlns:a16="http://schemas.microsoft.com/office/drawing/2014/main" id="{F9824A54-6EBB-43D1-8D41-9C00AF9F0E65}"/>
              </a:ext>
            </a:extLst>
          </p:cNvPr>
          <p:cNvSpPr/>
          <p:nvPr/>
        </p:nvSpPr>
        <p:spPr>
          <a:xfrm>
            <a:off x="2562528" y="1452645"/>
            <a:ext cx="5070619" cy="923330"/>
          </a:xfrm>
          <a:prstGeom prst="rect">
            <a:avLst/>
          </a:prstGeom>
        </p:spPr>
        <p:txBody>
          <a:bodyPr wrap="none">
            <a:spAutoFit/>
          </a:bodyPr>
          <a:lstStyle/>
          <a:p>
            <a:pPr algn="ctr"/>
            <a:r>
              <a:rPr lang="en-GB" sz="5400" dirty="0" err="1">
                <a:solidFill>
                  <a:schemeClr val="accent1">
                    <a:lumMod val="50000"/>
                  </a:schemeClr>
                </a:solidFill>
                <a:latin typeface="Century Gothic" panose="020B0502020202020204" pitchFamily="34" charset="0"/>
              </a:rPr>
              <a:t>normalerwei</a:t>
            </a:r>
            <a:r>
              <a:rPr lang="en-GB" sz="5400" dirty="0" err="1">
                <a:solidFill>
                  <a:srgbClr val="DAA520"/>
                </a:solidFill>
                <a:latin typeface="Century Gothic" panose="020B0502020202020204" pitchFamily="34" charset="0"/>
              </a:rPr>
              <a:t>s</a:t>
            </a:r>
            <a:r>
              <a:rPr lang="en-GB" sz="5400" dirty="0" err="1">
                <a:solidFill>
                  <a:schemeClr val="accent1">
                    <a:lumMod val="50000"/>
                  </a:schemeClr>
                </a:solidFill>
                <a:latin typeface="Century Gothic" panose="020B0502020202020204" pitchFamily="34" charset="0"/>
              </a:rPr>
              <a:t>e</a:t>
            </a:r>
            <a:endParaRPr lang="en-GB" sz="5400" dirty="0">
              <a:solidFill>
                <a:schemeClr val="accent1">
                  <a:lumMod val="50000"/>
                </a:schemeClr>
              </a:solidFill>
              <a:latin typeface="Century Gothic" panose="020B0502020202020204" pitchFamily="34" charset="0"/>
            </a:endParaRPr>
          </a:p>
        </p:txBody>
      </p:sp>
      <p:sp>
        <p:nvSpPr>
          <p:cNvPr id="26" name="Rectangle 25">
            <a:extLst>
              <a:ext uri="{FF2B5EF4-FFF2-40B4-BE49-F238E27FC236}">
                <a16:creationId xmlns:a16="http://schemas.microsoft.com/office/drawing/2014/main" id="{0E7E0CA9-B2EA-40D3-A8A1-EDBF3FA855A4}"/>
              </a:ext>
            </a:extLst>
          </p:cNvPr>
          <p:cNvSpPr/>
          <p:nvPr/>
        </p:nvSpPr>
        <p:spPr>
          <a:xfrm>
            <a:off x="2573830" y="4385154"/>
            <a:ext cx="5355519" cy="923330"/>
          </a:xfrm>
          <a:prstGeom prst="rect">
            <a:avLst/>
          </a:prstGeom>
        </p:spPr>
        <p:txBody>
          <a:bodyPr wrap="square">
            <a:spAutoFit/>
          </a:bodyPr>
          <a:lstStyle/>
          <a:p>
            <a:r>
              <a:rPr lang="en-GB" sz="5400" dirty="0">
                <a:solidFill>
                  <a:schemeClr val="accent1">
                    <a:lumMod val="50000"/>
                  </a:schemeClr>
                </a:solidFill>
                <a:latin typeface="Century Gothic" panose="020B0502020202020204" pitchFamily="34" charset="0"/>
              </a:rPr>
              <a:t>der </a:t>
            </a:r>
            <a:r>
              <a:rPr lang="en-GB" sz="5400" dirty="0" err="1">
                <a:solidFill>
                  <a:schemeClr val="accent1">
                    <a:lumMod val="50000"/>
                  </a:schemeClr>
                </a:solidFill>
                <a:latin typeface="Century Gothic" panose="020B0502020202020204" pitchFamily="34" charset="0"/>
              </a:rPr>
              <a:t>Wa</a:t>
            </a:r>
            <a:r>
              <a:rPr lang="en-GB" sz="5400" dirty="0" err="1">
                <a:solidFill>
                  <a:srgbClr val="DAA520"/>
                </a:solidFill>
                <a:latin typeface="Century Gothic" panose="020B0502020202020204" pitchFamily="34" charset="0"/>
              </a:rPr>
              <a:t>ss</a:t>
            </a:r>
            <a:r>
              <a:rPr lang="en-GB" sz="5400" dirty="0" err="1">
                <a:solidFill>
                  <a:schemeClr val="accent1">
                    <a:lumMod val="50000"/>
                  </a:schemeClr>
                </a:solidFill>
                <a:latin typeface="Century Gothic" panose="020B0502020202020204" pitchFamily="34" charset="0"/>
              </a:rPr>
              <a:t>erpark</a:t>
            </a:r>
            <a:endParaRPr lang="en-GB" sz="5400" dirty="0">
              <a:solidFill>
                <a:schemeClr val="accent1">
                  <a:lumMod val="50000"/>
                </a:schemeClr>
              </a:solidFill>
              <a:latin typeface="Century Gothic" panose="020B0502020202020204" pitchFamily="34" charset="0"/>
            </a:endParaRPr>
          </a:p>
        </p:txBody>
      </p:sp>
      <p:sp>
        <p:nvSpPr>
          <p:cNvPr id="27" name="Rectangle 26">
            <a:extLst>
              <a:ext uri="{FF2B5EF4-FFF2-40B4-BE49-F238E27FC236}">
                <a16:creationId xmlns:a16="http://schemas.microsoft.com/office/drawing/2014/main" id="{084C9D57-A08B-472D-BA09-393938162BBA}"/>
              </a:ext>
            </a:extLst>
          </p:cNvPr>
          <p:cNvSpPr/>
          <p:nvPr/>
        </p:nvSpPr>
        <p:spPr>
          <a:xfrm>
            <a:off x="2621235" y="4977187"/>
            <a:ext cx="2901755" cy="923330"/>
          </a:xfrm>
          <a:prstGeom prst="rect">
            <a:avLst/>
          </a:prstGeom>
        </p:spPr>
        <p:txBody>
          <a:bodyPr wrap="none">
            <a:spAutoFit/>
          </a:bodyPr>
          <a:lstStyle/>
          <a:p>
            <a:pPr algn="ctr"/>
            <a:r>
              <a:rPr lang="de-DE" sz="5400" dirty="0">
                <a:solidFill>
                  <a:schemeClr val="accent1">
                    <a:lumMod val="50000"/>
                  </a:schemeClr>
                </a:solidFill>
                <a:latin typeface="Century Gothic" panose="020B0502020202020204" pitchFamily="34" charset="0"/>
              </a:rPr>
              <a:t>näch</a:t>
            </a:r>
            <a:r>
              <a:rPr lang="en-GB" sz="5400" dirty="0">
                <a:solidFill>
                  <a:srgbClr val="DAA520"/>
                </a:solidFill>
                <a:latin typeface="Century Gothic" panose="020B0502020202020204" pitchFamily="34" charset="0"/>
              </a:rPr>
              <a:t>s</a:t>
            </a:r>
            <a:r>
              <a:rPr lang="de-DE" sz="5400" dirty="0">
                <a:solidFill>
                  <a:schemeClr val="accent1">
                    <a:lumMod val="50000"/>
                  </a:schemeClr>
                </a:solidFill>
                <a:latin typeface="Century Gothic" panose="020B0502020202020204" pitchFamily="34" charset="0"/>
              </a:rPr>
              <a:t>te</a:t>
            </a:r>
            <a:endParaRPr lang="en-GB" sz="5400" dirty="0">
              <a:solidFill>
                <a:schemeClr val="accent1">
                  <a:lumMod val="50000"/>
                </a:schemeClr>
              </a:solidFill>
              <a:latin typeface="Century Gothic" panose="020B0502020202020204" pitchFamily="34" charset="0"/>
            </a:endParaRPr>
          </a:p>
        </p:txBody>
      </p:sp>
      <p:sp>
        <p:nvSpPr>
          <p:cNvPr id="28" name="Rectangle 27">
            <a:extLst>
              <a:ext uri="{FF2B5EF4-FFF2-40B4-BE49-F238E27FC236}">
                <a16:creationId xmlns:a16="http://schemas.microsoft.com/office/drawing/2014/main" id="{B2CECAC4-B73D-4686-8C29-33EA7728FDC8}"/>
              </a:ext>
            </a:extLst>
          </p:cNvPr>
          <p:cNvSpPr/>
          <p:nvPr/>
        </p:nvSpPr>
        <p:spPr>
          <a:xfrm>
            <a:off x="2621235" y="5569220"/>
            <a:ext cx="1378903" cy="923330"/>
          </a:xfrm>
          <a:prstGeom prst="rect">
            <a:avLst/>
          </a:prstGeom>
        </p:spPr>
        <p:txBody>
          <a:bodyPr wrap="none">
            <a:spAutoFit/>
          </a:bodyPr>
          <a:lstStyle/>
          <a:p>
            <a:pPr algn="ctr"/>
            <a:r>
              <a:rPr lang="en-GB" sz="5400" dirty="0">
                <a:solidFill>
                  <a:schemeClr val="accent1">
                    <a:lumMod val="50000"/>
                  </a:schemeClr>
                </a:solidFill>
                <a:latin typeface="Century Gothic" panose="020B0502020202020204" pitchFamily="34" charset="0"/>
              </a:rPr>
              <a:t>fa</a:t>
            </a:r>
            <a:r>
              <a:rPr lang="en-GB" sz="5400" dirty="0">
                <a:solidFill>
                  <a:srgbClr val="DAA520"/>
                </a:solidFill>
                <a:latin typeface="Century Gothic" panose="020B0502020202020204" pitchFamily="34" charset="0"/>
              </a:rPr>
              <a:t>s</a:t>
            </a:r>
            <a:r>
              <a:rPr lang="en-GB" sz="5400" dirty="0">
                <a:solidFill>
                  <a:schemeClr val="accent1">
                    <a:lumMod val="50000"/>
                  </a:schemeClr>
                </a:solidFill>
                <a:latin typeface="Century Gothic" panose="020B0502020202020204" pitchFamily="34" charset="0"/>
              </a:rPr>
              <a:t>t</a:t>
            </a:r>
          </a:p>
        </p:txBody>
      </p:sp>
      <p:sp>
        <p:nvSpPr>
          <p:cNvPr id="30" name="Rectangle 29">
            <a:extLst>
              <a:ext uri="{FF2B5EF4-FFF2-40B4-BE49-F238E27FC236}">
                <a16:creationId xmlns:a16="http://schemas.microsoft.com/office/drawing/2014/main" id="{64475610-CE0A-43CF-BF0D-8ECC806F3E61}"/>
              </a:ext>
            </a:extLst>
          </p:cNvPr>
          <p:cNvSpPr/>
          <p:nvPr/>
        </p:nvSpPr>
        <p:spPr>
          <a:xfrm>
            <a:off x="2591259" y="2084869"/>
            <a:ext cx="2755883" cy="923330"/>
          </a:xfrm>
          <a:prstGeom prst="rect">
            <a:avLst/>
          </a:prstGeom>
        </p:spPr>
        <p:txBody>
          <a:bodyPr wrap="none">
            <a:spAutoFit/>
          </a:bodyPr>
          <a:lstStyle/>
          <a:p>
            <a:pPr algn="ctr"/>
            <a:r>
              <a:rPr lang="en-GB" sz="5400" dirty="0">
                <a:solidFill>
                  <a:schemeClr val="accent1">
                    <a:lumMod val="50000"/>
                  </a:schemeClr>
                </a:solidFill>
                <a:latin typeface="Century Gothic" panose="020B0502020202020204" pitchFamily="34" charset="0"/>
              </a:rPr>
              <a:t>der </a:t>
            </a:r>
            <a:r>
              <a:rPr lang="en-GB" sz="5400" dirty="0">
                <a:solidFill>
                  <a:srgbClr val="DAA520"/>
                </a:solidFill>
                <a:latin typeface="Century Gothic" panose="020B0502020202020204" pitchFamily="34" charset="0"/>
              </a:rPr>
              <a:t>S</a:t>
            </a:r>
            <a:r>
              <a:rPr lang="en-GB" sz="5400" dirty="0">
                <a:solidFill>
                  <a:schemeClr val="accent1">
                    <a:lumMod val="50000"/>
                  </a:schemeClr>
                </a:solidFill>
                <a:latin typeface="Century Gothic" panose="020B0502020202020204" pitchFamily="34" charset="0"/>
              </a:rPr>
              <a:t>ee</a:t>
            </a:r>
          </a:p>
        </p:txBody>
      </p:sp>
      <p:sp>
        <p:nvSpPr>
          <p:cNvPr id="3" name="Title 2"/>
          <p:cNvSpPr>
            <a:spLocks noGrp="1"/>
          </p:cNvSpPr>
          <p:nvPr>
            <p:ph type="ctrTitle"/>
          </p:nvPr>
        </p:nvSpPr>
        <p:spPr>
          <a:xfrm>
            <a:off x="68722" y="-1564914"/>
            <a:ext cx="3241964" cy="2387600"/>
          </a:xfrm>
        </p:spPr>
        <p:txBody>
          <a:bodyPr>
            <a:normAutofit/>
          </a:bodyPr>
          <a:lstStyle/>
          <a:p>
            <a:pPr algn="l"/>
            <a:r>
              <a:rPr lang="en-GB" sz="3600" b="1" dirty="0" err="1">
                <a:solidFill>
                  <a:schemeClr val="bg1"/>
                </a:solidFill>
              </a:rPr>
              <a:t>Phonetik</a:t>
            </a:r>
            <a:endParaRPr lang="en-GB" sz="3600" b="1" dirty="0">
              <a:solidFill>
                <a:schemeClr val="bg1"/>
              </a:solidFill>
            </a:endParaRPr>
          </a:p>
        </p:txBody>
      </p:sp>
    </p:spTree>
    <p:extLst>
      <p:ext uri="{BB962C8B-B14F-4D97-AF65-F5344CB8AC3E}">
        <p14:creationId xmlns:p14="http://schemas.microsoft.com/office/powerpoint/2010/main" val="3339927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8" grpId="0"/>
      <p:bldP spid="19" grpId="0"/>
      <p:bldP spid="21" grpId="0"/>
      <p:bldP spid="22" grpId="0"/>
      <p:bldP spid="23" grpId="0"/>
      <p:bldP spid="25" grpId="0"/>
      <p:bldP spid="26" grpId="0"/>
      <p:bldP spid="27" grpId="0"/>
      <p:bldP spid="28"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4407919" y="1646057"/>
            <a:ext cx="2994212" cy="523220"/>
          </a:xfrm>
          <a:prstGeom prst="rect">
            <a:avLst/>
          </a:prstGeom>
          <a:noFill/>
        </p:spPr>
        <p:txBody>
          <a:bodyPr wrap="square" rtlCol="0">
            <a:spAutoFit/>
          </a:bodyPr>
          <a:lstStyle/>
          <a:p>
            <a:pPr algn="ctr"/>
            <a:r>
              <a:rPr lang="en-GB" sz="2800">
                <a:solidFill>
                  <a:schemeClr val="accent1">
                    <a:lumMod val="50000"/>
                  </a:schemeClr>
                </a:solidFill>
                <a:latin typeface="Century Gothic" panose="020B0502020202020204" pitchFamily="34" charset="0"/>
              </a:rPr>
              <a:t>Dorf</a:t>
            </a:r>
          </a:p>
        </p:txBody>
      </p:sp>
      <p:sp>
        <p:nvSpPr>
          <p:cNvPr id="26" name="TextBox 25"/>
          <p:cNvSpPr txBox="1"/>
          <p:nvPr/>
        </p:nvSpPr>
        <p:spPr>
          <a:xfrm>
            <a:off x="4475841" y="1591766"/>
            <a:ext cx="2994212" cy="523220"/>
          </a:xfrm>
          <a:prstGeom prst="rect">
            <a:avLst/>
          </a:prstGeom>
          <a:noFill/>
        </p:spPr>
        <p:txBody>
          <a:bodyPr wrap="square" rtlCol="0">
            <a:spAutoFit/>
          </a:bodyPr>
          <a:lstStyle/>
          <a:p>
            <a:pPr algn="ctr"/>
            <a:r>
              <a:rPr lang="en-GB" sz="2800" dirty="0" err="1">
                <a:solidFill>
                  <a:schemeClr val="accent1">
                    <a:lumMod val="50000"/>
                  </a:schemeClr>
                </a:solidFill>
                <a:latin typeface="Century Gothic" panose="020B0502020202020204" pitchFamily="34" charset="0"/>
              </a:rPr>
              <a:t>Freizeitpark</a:t>
            </a:r>
            <a:endParaRPr lang="en-GB" sz="2800" dirty="0">
              <a:solidFill>
                <a:schemeClr val="accent1">
                  <a:lumMod val="50000"/>
                </a:schemeClr>
              </a:solidFill>
              <a:latin typeface="Century Gothic" panose="020B0502020202020204" pitchFamily="34" charset="0"/>
            </a:endParaRPr>
          </a:p>
        </p:txBody>
      </p:sp>
      <p:sp>
        <p:nvSpPr>
          <p:cNvPr id="17" name="TextBox 16"/>
          <p:cNvSpPr txBox="1"/>
          <p:nvPr/>
        </p:nvSpPr>
        <p:spPr>
          <a:xfrm>
            <a:off x="4365242" y="1682298"/>
            <a:ext cx="2994212" cy="523220"/>
          </a:xfrm>
          <a:prstGeom prst="rect">
            <a:avLst/>
          </a:prstGeom>
          <a:noFill/>
        </p:spPr>
        <p:txBody>
          <a:bodyPr wrap="square" rtlCol="0">
            <a:spAutoFit/>
          </a:bodyPr>
          <a:lstStyle/>
          <a:p>
            <a:pPr algn="ctr"/>
            <a:r>
              <a:rPr lang="en-GB" sz="2800">
                <a:solidFill>
                  <a:schemeClr val="accent1">
                    <a:lumMod val="50000"/>
                  </a:schemeClr>
                </a:solidFill>
                <a:latin typeface="Century Gothic" panose="020B0502020202020204" pitchFamily="34" charset="0"/>
              </a:rPr>
              <a:t>See</a:t>
            </a:r>
          </a:p>
        </p:txBody>
      </p:sp>
      <p:sp>
        <p:nvSpPr>
          <p:cNvPr id="25" name="TextBox 24"/>
          <p:cNvSpPr txBox="1"/>
          <p:nvPr/>
        </p:nvSpPr>
        <p:spPr>
          <a:xfrm>
            <a:off x="4281129" y="1672397"/>
            <a:ext cx="2994212" cy="523220"/>
          </a:xfrm>
          <a:prstGeom prst="rect">
            <a:avLst/>
          </a:prstGeom>
          <a:no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Meer</a:t>
            </a:r>
          </a:p>
        </p:txBody>
      </p:sp>
      <p:sp>
        <p:nvSpPr>
          <p:cNvPr id="29" name="TextBox 28"/>
          <p:cNvSpPr txBox="1"/>
          <p:nvPr/>
        </p:nvSpPr>
        <p:spPr>
          <a:xfrm>
            <a:off x="4483603" y="1637032"/>
            <a:ext cx="2994212" cy="523220"/>
          </a:xfrm>
          <a:prstGeom prst="rect">
            <a:avLst/>
          </a:prstGeom>
          <a:noFill/>
        </p:spPr>
        <p:txBody>
          <a:bodyPr wrap="square" rtlCol="0">
            <a:spAutoFit/>
          </a:bodyPr>
          <a:lstStyle/>
          <a:p>
            <a:pPr algn="ctr"/>
            <a:r>
              <a:rPr lang="en-GB" sz="2800" dirty="0" err="1">
                <a:solidFill>
                  <a:schemeClr val="accent1">
                    <a:lumMod val="50000"/>
                  </a:schemeClr>
                </a:solidFill>
                <a:latin typeface="Century Gothic" panose="020B0502020202020204" pitchFamily="34" charset="0"/>
              </a:rPr>
              <a:t>Großstadt</a:t>
            </a:r>
            <a:endParaRPr lang="en-GB" sz="2800" dirty="0">
              <a:solidFill>
                <a:schemeClr val="accent1">
                  <a:lumMod val="50000"/>
                </a:schemeClr>
              </a:solidFill>
              <a:latin typeface="Century Gothic" panose="020B0502020202020204" pitchFamily="34" charset="0"/>
            </a:endParaRPr>
          </a:p>
        </p:txBody>
      </p:sp>
      <p:sp>
        <p:nvSpPr>
          <p:cNvPr id="24" name="TextBox 23"/>
          <p:cNvSpPr txBox="1"/>
          <p:nvPr/>
        </p:nvSpPr>
        <p:spPr>
          <a:xfrm>
            <a:off x="4458217" y="1625268"/>
            <a:ext cx="2994212" cy="523220"/>
          </a:xfrm>
          <a:prstGeom prst="rect">
            <a:avLst/>
          </a:prstGeom>
          <a:no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Strand</a:t>
            </a:r>
          </a:p>
        </p:txBody>
      </p:sp>
      <p:sp>
        <p:nvSpPr>
          <p:cNvPr id="28" name="TextBox 27"/>
          <p:cNvSpPr txBox="1"/>
          <p:nvPr/>
        </p:nvSpPr>
        <p:spPr>
          <a:xfrm>
            <a:off x="4205445" y="1651608"/>
            <a:ext cx="2994212" cy="523220"/>
          </a:xfrm>
          <a:prstGeom prst="rect">
            <a:avLst/>
          </a:prstGeom>
          <a:noFill/>
        </p:spPr>
        <p:txBody>
          <a:bodyPr wrap="square" rtlCol="0">
            <a:spAutoFit/>
          </a:bodyPr>
          <a:lstStyle/>
          <a:p>
            <a:pPr algn="ctr"/>
            <a:r>
              <a:rPr lang="en-GB" sz="2800" dirty="0" err="1">
                <a:solidFill>
                  <a:schemeClr val="accent1">
                    <a:lumMod val="50000"/>
                  </a:schemeClr>
                </a:solidFill>
                <a:latin typeface="Century Gothic" panose="020B0502020202020204" pitchFamily="34" charset="0"/>
              </a:rPr>
              <a:t>Jahr</a:t>
            </a:r>
            <a:endParaRPr lang="en-GB" sz="2800" dirty="0">
              <a:solidFill>
                <a:schemeClr val="accent1">
                  <a:lumMod val="50000"/>
                </a:schemeClr>
              </a:solidFill>
              <a:latin typeface="Century Gothic" panose="020B0502020202020204" pitchFamily="34" charset="0"/>
            </a:endParaRPr>
          </a:p>
        </p:txBody>
      </p:sp>
      <p:sp>
        <p:nvSpPr>
          <p:cNvPr id="2" name="TextBox 1"/>
          <p:cNvSpPr txBox="1"/>
          <p:nvPr/>
        </p:nvSpPr>
        <p:spPr>
          <a:xfrm>
            <a:off x="4376323" y="1583257"/>
            <a:ext cx="2994212" cy="523220"/>
          </a:xfrm>
          <a:prstGeom prst="rect">
            <a:avLst/>
          </a:prstGeom>
          <a:noFill/>
        </p:spPr>
        <p:txBody>
          <a:bodyPr wrap="square" rtlCol="0">
            <a:spAutoFit/>
          </a:bodyPr>
          <a:lstStyle/>
          <a:p>
            <a:pPr algn="ctr"/>
            <a:r>
              <a:rPr lang="en-GB" sz="2800" dirty="0" err="1">
                <a:solidFill>
                  <a:schemeClr val="accent1">
                    <a:lumMod val="50000"/>
                  </a:schemeClr>
                </a:solidFill>
                <a:latin typeface="Century Gothic" panose="020B0502020202020204" pitchFamily="34" charset="0"/>
              </a:rPr>
              <a:t>Wasserpark</a:t>
            </a:r>
            <a:endParaRPr lang="en-GB" sz="2800" dirty="0">
              <a:solidFill>
                <a:schemeClr val="accent1">
                  <a:lumMod val="50000"/>
                </a:schemeClr>
              </a:solidFill>
              <a:latin typeface="Century Gothic" panose="020B0502020202020204" pitchFamily="34" charset="0"/>
            </a:endParaRPr>
          </a:p>
        </p:txBody>
      </p:sp>
      <p:sp>
        <p:nvSpPr>
          <p:cNvPr id="15" name="TextBox 14"/>
          <p:cNvSpPr txBox="1"/>
          <p:nvPr/>
        </p:nvSpPr>
        <p:spPr>
          <a:xfrm>
            <a:off x="4419000" y="1600446"/>
            <a:ext cx="2994212" cy="523220"/>
          </a:xfrm>
          <a:prstGeom prst="rect">
            <a:avLst/>
          </a:prstGeom>
          <a:noFill/>
        </p:spPr>
        <p:txBody>
          <a:bodyPr wrap="square" rtlCol="0">
            <a:spAutoFit/>
          </a:bodyPr>
          <a:lstStyle/>
          <a:p>
            <a:pPr algn="ctr"/>
            <a:r>
              <a:rPr lang="en-GB" sz="2800" dirty="0" err="1">
                <a:solidFill>
                  <a:schemeClr val="accent1">
                    <a:lumMod val="50000"/>
                  </a:schemeClr>
                </a:solidFill>
                <a:latin typeface="Century Gothic" panose="020B0502020202020204" pitchFamily="34" charset="0"/>
              </a:rPr>
              <a:t>Schwimmbad</a:t>
            </a:r>
            <a:endParaRPr lang="en-GB" sz="2800" dirty="0">
              <a:solidFill>
                <a:schemeClr val="accent1">
                  <a:lumMod val="50000"/>
                </a:schemeClr>
              </a:solidFill>
              <a:latin typeface="Century Gothic" panose="020B0502020202020204" pitchFamily="34" charset="0"/>
            </a:endParaRPr>
          </a:p>
        </p:txBody>
      </p:sp>
      <p:sp>
        <p:nvSpPr>
          <p:cNvPr id="27" name="TextBox 26"/>
          <p:cNvSpPr txBox="1"/>
          <p:nvPr/>
        </p:nvSpPr>
        <p:spPr>
          <a:xfrm>
            <a:off x="4306682" y="1654566"/>
            <a:ext cx="2994212" cy="523220"/>
          </a:xfrm>
          <a:prstGeom prst="rect">
            <a:avLst/>
          </a:prstGeom>
          <a:no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Monat</a:t>
            </a:r>
          </a:p>
        </p:txBody>
      </p:sp>
      <p:sp>
        <p:nvSpPr>
          <p:cNvPr id="23" name="TextBox 22">
            <a:extLst>
              <a:ext uri="{FF2B5EF4-FFF2-40B4-BE49-F238E27FC236}">
                <a16:creationId xmlns:a16="http://schemas.microsoft.com/office/drawing/2014/main" id="{CD9A9D11-6970-4C42-84F1-A310B76E2C67}"/>
              </a:ext>
            </a:extLst>
          </p:cNvPr>
          <p:cNvSpPr txBox="1"/>
          <p:nvPr/>
        </p:nvSpPr>
        <p:spPr>
          <a:xfrm>
            <a:off x="7538387" y="5604242"/>
            <a:ext cx="144257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das</a:t>
            </a:r>
          </a:p>
        </p:txBody>
      </p:sp>
      <p:sp>
        <p:nvSpPr>
          <p:cNvPr id="21" name="TextBox 20">
            <a:extLst>
              <a:ext uri="{FF2B5EF4-FFF2-40B4-BE49-F238E27FC236}">
                <a16:creationId xmlns:a16="http://schemas.microsoft.com/office/drawing/2014/main" id="{E6050152-6ED6-B144-AFD0-DE8A41A60716}"/>
              </a:ext>
            </a:extLst>
          </p:cNvPr>
          <p:cNvSpPr txBox="1"/>
          <p:nvPr/>
        </p:nvSpPr>
        <p:spPr>
          <a:xfrm>
            <a:off x="0" y="3786663"/>
            <a:ext cx="145332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der</a:t>
            </a:r>
          </a:p>
        </p:txBody>
      </p:sp>
      <p:sp>
        <p:nvSpPr>
          <p:cNvPr id="22" name="TextBox 21">
            <a:extLst>
              <a:ext uri="{FF2B5EF4-FFF2-40B4-BE49-F238E27FC236}">
                <a16:creationId xmlns:a16="http://schemas.microsoft.com/office/drawing/2014/main" id="{3053D006-F5E5-E947-AC45-473347AFD1B9}"/>
              </a:ext>
            </a:extLst>
          </p:cNvPr>
          <p:cNvSpPr txBox="1"/>
          <p:nvPr/>
        </p:nvSpPr>
        <p:spPr>
          <a:xfrm>
            <a:off x="10891057" y="3603468"/>
            <a:ext cx="130094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die</a:t>
            </a:r>
          </a:p>
        </p:txBody>
      </p:sp>
      <p:pic>
        <p:nvPicPr>
          <p:cNvPr id="18" name="Picture 17">
            <a:extLst>
              <a:ext uri="{FF2B5EF4-FFF2-40B4-BE49-F238E27FC236}">
                <a16:creationId xmlns:a16="http://schemas.microsoft.com/office/drawing/2014/main" id="{D140248C-FC6C-224F-984C-0F8BF6D63A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86" y="118968"/>
            <a:ext cx="3616656" cy="4129360"/>
          </a:xfrm>
          <a:prstGeom prst="rect">
            <a:avLst/>
          </a:prstGeom>
        </p:spPr>
      </p:pic>
      <p:pic>
        <p:nvPicPr>
          <p:cNvPr id="19" name="Picture 18">
            <a:extLst>
              <a:ext uri="{FF2B5EF4-FFF2-40B4-BE49-F238E27FC236}">
                <a16:creationId xmlns:a16="http://schemas.microsoft.com/office/drawing/2014/main" id="{BC180B48-9723-1546-ADA7-C158BFC0BA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627629" y="79359"/>
            <a:ext cx="3538985" cy="4082452"/>
          </a:xfrm>
          <a:prstGeom prst="rect">
            <a:avLst/>
          </a:prstGeom>
        </p:spPr>
      </p:pic>
      <p:pic>
        <p:nvPicPr>
          <p:cNvPr id="20" name="Picture 19">
            <a:extLst>
              <a:ext uri="{FF2B5EF4-FFF2-40B4-BE49-F238E27FC236}">
                <a16:creationId xmlns:a16="http://schemas.microsoft.com/office/drawing/2014/main" id="{6E32EC3A-2EDC-7A4E-9505-FEA5B8F1D1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H="1">
            <a:off x="4153269" y="2993862"/>
            <a:ext cx="3538985" cy="4082452"/>
          </a:xfrm>
          <a:prstGeom prst="rect">
            <a:avLst/>
          </a:prstGeom>
          <a:noFill/>
        </p:spPr>
      </p:pic>
      <p:sp>
        <p:nvSpPr>
          <p:cNvPr id="3" name="Title 2"/>
          <p:cNvSpPr>
            <a:spLocks noGrp="1"/>
          </p:cNvSpPr>
          <p:nvPr>
            <p:ph type="title" idx="4294967295"/>
          </p:nvPr>
        </p:nvSpPr>
        <p:spPr>
          <a:xfrm>
            <a:off x="4370234" y="-113043"/>
            <a:ext cx="10515600" cy="1325563"/>
          </a:xfrm>
        </p:spPr>
        <p:txBody>
          <a:bodyPr/>
          <a:lstStyle/>
          <a:p>
            <a:r>
              <a:rPr lang="en-GB" dirty="0" err="1">
                <a:solidFill>
                  <a:schemeClr val="accent1">
                    <a:lumMod val="50000"/>
                  </a:schemeClr>
                </a:solidFill>
              </a:rPr>
              <a:t>Vokabeln</a:t>
            </a:r>
            <a:endParaRPr lang="en-GB" dirty="0">
              <a:solidFill>
                <a:schemeClr val="accent1">
                  <a:lumMod val="50000"/>
                </a:schemeClr>
              </a:solidFill>
            </a:endParaRPr>
          </a:p>
        </p:txBody>
      </p:sp>
      <p:pic>
        <p:nvPicPr>
          <p:cNvPr id="31" name="Picture 30">
            <a:extLst>
              <a:ext uri="{FF2B5EF4-FFF2-40B4-BE49-F238E27FC236}">
                <a16:creationId xmlns:a16="http://schemas.microsoft.com/office/drawing/2014/main" id="{D140248C-FC6C-224F-984C-0F8BF6D63A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89" y="130937"/>
            <a:ext cx="3616656" cy="4129360"/>
          </a:xfrm>
          <a:prstGeom prst="rect">
            <a:avLst/>
          </a:prstGeom>
        </p:spPr>
      </p:pic>
    </p:spTree>
    <p:extLst>
      <p:ext uri="{BB962C8B-B14F-4D97-AF65-F5344CB8AC3E}">
        <p14:creationId xmlns:p14="http://schemas.microsoft.com/office/powerpoint/2010/main" val="163152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5E-6 7.40741E-7 L 0.00417 0.47083 " pathEditMode="relative" rAng="0" ptsTypes="AA">
                                      <p:cBhvr>
                                        <p:cTn id="10" dur="2000" fill="hold"/>
                                        <p:tgtEl>
                                          <p:spTgt spid="30"/>
                                        </p:tgtEl>
                                        <p:attrNameLst>
                                          <p:attrName>ppt_x</p:attrName>
                                          <p:attrName>ppt_y</p:attrName>
                                        </p:attrNameLst>
                                      </p:cBhvr>
                                      <p:rCtr x="208" y="23542"/>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1" nodeType="clickEffect">
                                  <p:stCondLst>
                                    <p:cond delay="0"/>
                                  </p:stCondLst>
                                  <p:childTnLst>
                                    <p:animMotion origin="layout" path="M 6.25E-7 -3.33333E-6 L -0.35925 -0.00555 " pathEditMode="relative" rAng="0" ptsTypes="AA">
                                      <p:cBhvr>
                                        <p:cTn id="18" dur="2000" fill="hold"/>
                                        <p:tgtEl>
                                          <p:spTgt spid="17"/>
                                        </p:tgtEl>
                                        <p:attrNameLst>
                                          <p:attrName>ppt_x</p:attrName>
                                          <p:attrName>ppt_y</p:attrName>
                                        </p:attrNameLst>
                                      </p:cBhvr>
                                      <p:rCtr x="-17969" y="-278"/>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1" nodeType="clickEffect">
                                  <p:stCondLst>
                                    <p:cond delay="0"/>
                                  </p:stCondLst>
                                  <p:childTnLst>
                                    <p:animMotion origin="layout" path="M -4.79167E-6 -1.85185E-6 L 0.44922 0.01111 " pathEditMode="relative" rAng="0" ptsTypes="AA">
                                      <p:cBhvr>
                                        <p:cTn id="26" dur="2000" fill="hold"/>
                                        <p:tgtEl>
                                          <p:spTgt spid="29"/>
                                        </p:tgtEl>
                                        <p:attrNameLst>
                                          <p:attrName>ppt_x</p:attrName>
                                          <p:attrName>ppt_y</p:attrName>
                                        </p:attrNameLst>
                                      </p:cBhvr>
                                      <p:rCtr x="22461" y="556"/>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1" nodeType="clickEffect">
                                  <p:stCondLst>
                                    <p:cond delay="0"/>
                                  </p:stCondLst>
                                  <p:childTnLst>
                                    <p:animMotion origin="layout" path="M -0.01289 0 L -0.37903 -0.00116 " pathEditMode="relative" rAng="0" ptsTypes="AA">
                                      <p:cBhvr>
                                        <p:cTn id="34" dur="2000" fill="hold"/>
                                        <p:tgtEl>
                                          <p:spTgt spid="24"/>
                                        </p:tgtEl>
                                        <p:attrNameLst>
                                          <p:attrName>ppt_x</p:attrName>
                                          <p:attrName>ppt_y</p:attrName>
                                        </p:attrNameLst>
                                      </p:cBhvr>
                                      <p:rCtr x="-18307" y="-69"/>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1.66667E-6 4.81481E-6 L 0.0095 0.4743 " pathEditMode="relative" rAng="0" ptsTypes="AA">
                                      <p:cBhvr>
                                        <p:cTn id="42" dur="2000" fill="hold"/>
                                        <p:tgtEl>
                                          <p:spTgt spid="28"/>
                                        </p:tgtEl>
                                        <p:attrNameLst>
                                          <p:attrName>ppt_x</p:attrName>
                                          <p:attrName>ppt_y</p:attrName>
                                        </p:attrNameLst>
                                      </p:cBhvr>
                                      <p:rCtr x="469" y="23704"/>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8.33333E-7 -1.48148E-6 L -0.39596 0.01111 " pathEditMode="relative" rAng="0" ptsTypes="AA">
                                      <p:cBhvr>
                                        <p:cTn id="50" dur="2000" fill="hold"/>
                                        <p:tgtEl>
                                          <p:spTgt spid="2"/>
                                        </p:tgtEl>
                                        <p:attrNameLst>
                                          <p:attrName>ppt_x</p:attrName>
                                          <p:attrName>ppt_y</p:attrName>
                                        </p:attrNameLst>
                                      </p:cBhvr>
                                      <p:rCtr x="-19805" y="556"/>
                                    </p:animMotion>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1" nodeType="clickEffect">
                                  <p:stCondLst>
                                    <p:cond delay="0"/>
                                  </p:stCondLst>
                                  <p:childTnLst>
                                    <p:animMotion origin="layout" path="M 3.54167E-6 2.22222E-6 L 0.00768 0.47963 " pathEditMode="relative" rAng="0" ptsTypes="AA">
                                      <p:cBhvr>
                                        <p:cTn id="58" dur="2000" fill="hold"/>
                                        <p:tgtEl>
                                          <p:spTgt spid="15"/>
                                        </p:tgtEl>
                                        <p:attrNameLst>
                                          <p:attrName>ppt_x</p:attrName>
                                          <p:attrName>ppt_y</p:attrName>
                                        </p:attrNameLst>
                                      </p:cBhvr>
                                      <p:rCtr x="378" y="23981"/>
                                    </p:animMotion>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1" nodeType="clickEffect">
                                  <p:stCondLst>
                                    <p:cond delay="0"/>
                                  </p:stCondLst>
                                  <p:childTnLst>
                                    <p:animMotion origin="layout" path="M -1.66667E-6 1.85185E-6 L -0.36107 0.00162 " pathEditMode="relative" rAng="0" ptsTypes="AA">
                                      <p:cBhvr>
                                        <p:cTn id="66" dur="2000" fill="hold"/>
                                        <p:tgtEl>
                                          <p:spTgt spid="27"/>
                                        </p:tgtEl>
                                        <p:attrNameLst>
                                          <p:attrName>ppt_x</p:attrName>
                                          <p:attrName>ppt_y</p:attrName>
                                        </p:attrNameLst>
                                      </p:cBhvr>
                                      <p:rCtr x="-18060" y="69"/>
                                    </p:animMotion>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grpId="1" nodeType="clickEffect">
                                  <p:stCondLst>
                                    <p:cond delay="0"/>
                                  </p:stCondLst>
                                  <p:childTnLst>
                                    <p:animMotion origin="layout" path="M -3.75E-6 1.11111E-6 L -0.41588 -0.00533 " pathEditMode="relative" rAng="0" ptsTypes="AA">
                                      <p:cBhvr>
                                        <p:cTn id="74" dur="2000" fill="hold"/>
                                        <p:tgtEl>
                                          <p:spTgt spid="26"/>
                                        </p:tgtEl>
                                        <p:attrNameLst>
                                          <p:attrName>ppt_x</p:attrName>
                                          <p:attrName>ppt_y</p:attrName>
                                        </p:attrNameLst>
                                      </p:cBhvr>
                                      <p:rCtr x="-20794" y="-278"/>
                                    </p:animMotion>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42" presetClass="path" presetSubtype="0" accel="50000" decel="50000" fill="hold" grpId="1" nodeType="clickEffect">
                                  <p:stCondLst>
                                    <p:cond delay="0"/>
                                  </p:stCondLst>
                                  <p:childTnLst>
                                    <p:animMotion origin="layout" path="M 1.66667E-6 -4.44444E-6 L 0.00091 0.47315 " pathEditMode="relative" rAng="0" ptsTypes="AA">
                                      <p:cBhvr>
                                        <p:cTn id="82" dur="2000" fill="hold"/>
                                        <p:tgtEl>
                                          <p:spTgt spid="25"/>
                                        </p:tgtEl>
                                        <p:attrNameLst>
                                          <p:attrName>ppt_x</p:attrName>
                                          <p:attrName>ppt_y</p:attrName>
                                        </p:attrNameLst>
                                      </p:cBhvr>
                                      <p:rCtr x="39" y="236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26" grpId="0"/>
      <p:bldP spid="26" grpId="1"/>
      <p:bldP spid="17" grpId="0"/>
      <p:bldP spid="17" grpId="1"/>
      <p:bldP spid="25" grpId="0"/>
      <p:bldP spid="25" grpId="1"/>
      <p:bldP spid="29" grpId="0"/>
      <p:bldP spid="29" grpId="1"/>
      <p:bldP spid="24" grpId="0"/>
      <p:bldP spid="24" grpId="1"/>
      <p:bldP spid="28" grpId="0"/>
      <p:bldP spid="28" grpId="1"/>
      <p:bldP spid="2" grpId="0"/>
      <p:bldP spid="2" grpId="1"/>
      <p:bldP spid="15" grpId="0"/>
      <p:bldP spid="15" grpId="1"/>
      <p:bldP spid="27" grpId="0"/>
      <p:bldP spid="27"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51" name="Picture 50"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49" name="Google Shape;149;p2"/>
          <p:cNvSpPr txBox="1">
            <a:spLocks noGrp="1"/>
          </p:cNvSpPr>
          <p:nvPr>
            <p:ph type="title"/>
          </p:nvPr>
        </p:nvSpPr>
        <p:spPr>
          <a:xfrm>
            <a:off x="0" y="321750"/>
            <a:ext cx="7396843"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000" b="1" dirty="0">
                <a:solidFill>
                  <a:schemeClr val="lt1"/>
                </a:solidFill>
              </a:rPr>
              <a:t>Adverbial time phrases</a:t>
            </a:r>
            <a:endParaRPr sz="3000" b="1" i="1" dirty="0">
              <a:solidFill>
                <a:schemeClr val="lt1"/>
              </a:solidFill>
            </a:endParaRPr>
          </a:p>
        </p:txBody>
      </p:sp>
      <p:sp>
        <p:nvSpPr>
          <p:cNvPr id="43" name="TextBox 42"/>
          <p:cNvSpPr txBox="1"/>
          <p:nvPr/>
        </p:nvSpPr>
        <p:spPr>
          <a:xfrm>
            <a:off x="345412" y="2216529"/>
            <a:ext cx="1596590" cy="400110"/>
          </a:xfrm>
          <a:prstGeom prst="rect">
            <a:avLst/>
          </a:prstGeom>
          <a:noFill/>
        </p:spPr>
        <p:txBody>
          <a:bodyPr wrap="square" rtlCol="0">
            <a:spAutoFit/>
          </a:bodyPr>
          <a:lstStyle/>
          <a:p>
            <a:r>
              <a:rPr lang="en-GB" sz="2000" b="1" dirty="0">
                <a:solidFill>
                  <a:srgbClr val="115076"/>
                </a:solidFill>
                <a:latin typeface="Century Gothic" panose="020B0502020202020204" pitchFamily="34" charset="0"/>
              </a:rPr>
              <a:t>der</a:t>
            </a:r>
            <a:r>
              <a:rPr lang="en-GB" sz="2000" dirty="0">
                <a:solidFill>
                  <a:srgbClr val="115076"/>
                </a:solidFill>
                <a:latin typeface="Century Gothic" panose="020B0502020202020204" pitchFamily="34" charset="0"/>
              </a:rPr>
              <a:t> Monat</a:t>
            </a:r>
          </a:p>
        </p:txBody>
      </p:sp>
      <p:sp>
        <p:nvSpPr>
          <p:cNvPr id="44" name="TextBox 43"/>
          <p:cNvSpPr txBox="1"/>
          <p:nvPr/>
        </p:nvSpPr>
        <p:spPr>
          <a:xfrm>
            <a:off x="4022852" y="2230569"/>
            <a:ext cx="4484746" cy="400110"/>
          </a:xfrm>
          <a:prstGeom prst="rect">
            <a:avLst/>
          </a:prstGeom>
          <a:noFill/>
        </p:spPr>
        <p:txBody>
          <a:bodyPr wrap="square" rtlCol="0">
            <a:spAutoFit/>
          </a:bodyPr>
          <a:lstStyle/>
          <a:p>
            <a:r>
              <a:rPr lang="en-GB" sz="2000" dirty="0" err="1">
                <a:solidFill>
                  <a:srgbClr val="115076"/>
                </a:solidFill>
                <a:latin typeface="Century Gothic" panose="020B0502020202020204" pitchFamily="34" charset="0"/>
              </a:rPr>
              <a:t>nächst</a:t>
            </a:r>
            <a:r>
              <a:rPr lang="en-GB" sz="2000" b="1" dirty="0" err="1">
                <a:solidFill>
                  <a:srgbClr val="DAA520"/>
                </a:solidFill>
                <a:latin typeface="Century Gothic" panose="020B0502020202020204" pitchFamily="34" charset="0"/>
              </a:rPr>
              <a:t>en</a:t>
            </a:r>
            <a:r>
              <a:rPr lang="en-GB" sz="2000" b="1" dirty="0">
                <a:solidFill>
                  <a:srgbClr val="115076"/>
                </a:solidFill>
                <a:latin typeface="Century Gothic" panose="020B0502020202020204" pitchFamily="34" charset="0"/>
              </a:rPr>
              <a:t> </a:t>
            </a:r>
            <a:r>
              <a:rPr lang="en-GB" sz="2000" dirty="0">
                <a:solidFill>
                  <a:srgbClr val="115076"/>
                </a:solidFill>
                <a:latin typeface="Century Gothic" panose="020B0502020202020204" pitchFamily="34" charset="0"/>
              </a:rPr>
              <a:t>Monat</a:t>
            </a:r>
          </a:p>
        </p:txBody>
      </p:sp>
      <p:sp>
        <p:nvSpPr>
          <p:cNvPr id="45" name="TextBox 44"/>
          <p:cNvSpPr txBox="1"/>
          <p:nvPr/>
        </p:nvSpPr>
        <p:spPr>
          <a:xfrm>
            <a:off x="339673" y="2681240"/>
            <a:ext cx="1602329" cy="400110"/>
          </a:xfrm>
          <a:prstGeom prst="rect">
            <a:avLst/>
          </a:prstGeom>
          <a:noFill/>
        </p:spPr>
        <p:txBody>
          <a:bodyPr wrap="square" rtlCol="0">
            <a:spAutoFit/>
          </a:bodyPr>
          <a:lstStyle/>
          <a:p>
            <a:r>
              <a:rPr lang="en-GB" sz="2000" b="1" dirty="0">
                <a:solidFill>
                  <a:srgbClr val="115076"/>
                </a:solidFill>
                <a:latin typeface="Century Gothic" panose="020B0502020202020204" pitchFamily="34" charset="0"/>
              </a:rPr>
              <a:t>die </a:t>
            </a:r>
            <a:r>
              <a:rPr lang="en-GB" sz="2000" dirty="0" err="1">
                <a:solidFill>
                  <a:srgbClr val="115076"/>
                </a:solidFill>
                <a:latin typeface="Century Gothic" panose="020B0502020202020204" pitchFamily="34" charset="0"/>
              </a:rPr>
              <a:t>Woche</a:t>
            </a:r>
            <a:endParaRPr lang="en-GB" sz="2000" dirty="0">
              <a:solidFill>
                <a:srgbClr val="115076"/>
              </a:solidFill>
              <a:latin typeface="Century Gothic" panose="020B0502020202020204" pitchFamily="34" charset="0"/>
            </a:endParaRPr>
          </a:p>
        </p:txBody>
      </p:sp>
      <p:sp>
        <p:nvSpPr>
          <p:cNvPr id="46" name="TextBox 45"/>
          <p:cNvSpPr txBox="1"/>
          <p:nvPr/>
        </p:nvSpPr>
        <p:spPr>
          <a:xfrm>
            <a:off x="4022852" y="2659405"/>
            <a:ext cx="4484746" cy="400110"/>
          </a:xfrm>
          <a:prstGeom prst="rect">
            <a:avLst/>
          </a:prstGeom>
          <a:noFill/>
        </p:spPr>
        <p:txBody>
          <a:bodyPr wrap="square" rtlCol="0">
            <a:spAutoFit/>
          </a:bodyPr>
          <a:lstStyle/>
          <a:p>
            <a:r>
              <a:rPr lang="en-GB" sz="2000" dirty="0" err="1">
                <a:solidFill>
                  <a:srgbClr val="115076"/>
                </a:solidFill>
                <a:latin typeface="Century Gothic" panose="020B0502020202020204" pitchFamily="34" charset="0"/>
              </a:rPr>
              <a:t>nächst</a:t>
            </a:r>
            <a:r>
              <a:rPr lang="en-GB" sz="2000" b="1" dirty="0" err="1">
                <a:solidFill>
                  <a:srgbClr val="DAA520"/>
                </a:solidFill>
                <a:latin typeface="Century Gothic" panose="020B0502020202020204" pitchFamily="34" charset="0"/>
              </a:rPr>
              <a:t>e</a:t>
            </a:r>
            <a:r>
              <a:rPr lang="en-GB" sz="2000" b="1"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Woche</a:t>
            </a:r>
            <a:endParaRPr lang="en-GB" sz="2000" i="1" dirty="0">
              <a:solidFill>
                <a:srgbClr val="115076"/>
              </a:solidFill>
              <a:latin typeface="Century Gothic" panose="020B0502020202020204" pitchFamily="34" charset="0"/>
            </a:endParaRPr>
          </a:p>
        </p:txBody>
      </p:sp>
      <p:sp>
        <p:nvSpPr>
          <p:cNvPr id="47" name="TextBox 46"/>
          <p:cNvSpPr txBox="1"/>
          <p:nvPr/>
        </p:nvSpPr>
        <p:spPr>
          <a:xfrm>
            <a:off x="361089" y="3125786"/>
            <a:ext cx="1364038" cy="400110"/>
          </a:xfrm>
          <a:prstGeom prst="rect">
            <a:avLst/>
          </a:prstGeom>
          <a:noFill/>
        </p:spPr>
        <p:txBody>
          <a:bodyPr wrap="square" rtlCol="0">
            <a:spAutoFit/>
          </a:bodyPr>
          <a:lstStyle/>
          <a:p>
            <a:r>
              <a:rPr lang="en-GB" sz="2000" b="1" dirty="0">
                <a:solidFill>
                  <a:srgbClr val="115076"/>
                </a:solidFill>
                <a:latin typeface="Century Gothic" panose="020B0502020202020204" pitchFamily="34" charset="0"/>
              </a:rPr>
              <a:t>das</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Jahr</a:t>
            </a:r>
            <a:endParaRPr lang="en-GB" sz="2000" dirty="0">
              <a:solidFill>
                <a:srgbClr val="115076"/>
              </a:solidFill>
              <a:latin typeface="Century Gothic" panose="020B0502020202020204" pitchFamily="34" charset="0"/>
            </a:endParaRPr>
          </a:p>
        </p:txBody>
      </p:sp>
      <p:sp>
        <p:nvSpPr>
          <p:cNvPr id="50" name="TextBox 49"/>
          <p:cNvSpPr txBox="1"/>
          <p:nvPr/>
        </p:nvSpPr>
        <p:spPr>
          <a:xfrm>
            <a:off x="4022852" y="3073270"/>
            <a:ext cx="3645875" cy="400110"/>
          </a:xfrm>
          <a:prstGeom prst="rect">
            <a:avLst/>
          </a:prstGeom>
          <a:noFill/>
        </p:spPr>
        <p:txBody>
          <a:bodyPr wrap="square" rtlCol="0">
            <a:spAutoFit/>
          </a:bodyPr>
          <a:lstStyle/>
          <a:p>
            <a:r>
              <a:rPr lang="en-GB" sz="2000" dirty="0" err="1">
                <a:solidFill>
                  <a:srgbClr val="115076"/>
                </a:solidFill>
                <a:latin typeface="Century Gothic" panose="020B0502020202020204" pitchFamily="34" charset="0"/>
              </a:rPr>
              <a:t>nächst</a:t>
            </a:r>
            <a:r>
              <a:rPr lang="en-GB" sz="2000" b="1" dirty="0" err="1">
                <a:solidFill>
                  <a:srgbClr val="DAA520"/>
                </a:solidFill>
                <a:latin typeface="Century Gothic" panose="020B0502020202020204" pitchFamily="34" charset="0"/>
              </a:rPr>
              <a:t>es</a:t>
            </a:r>
            <a:r>
              <a:rPr lang="en-GB" sz="2000" b="1"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Jahr</a:t>
            </a:r>
            <a:endParaRPr lang="en-GB" sz="2000" i="1" dirty="0">
              <a:solidFill>
                <a:srgbClr val="115076"/>
              </a:solidFill>
              <a:latin typeface="Century Gothic" panose="020B0502020202020204" pitchFamily="34" charset="0"/>
            </a:endParaRPr>
          </a:p>
        </p:txBody>
      </p:sp>
      <p:sp>
        <p:nvSpPr>
          <p:cNvPr id="25" name="TextBox 24"/>
          <p:cNvSpPr txBox="1"/>
          <p:nvPr/>
        </p:nvSpPr>
        <p:spPr>
          <a:xfrm>
            <a:off x="284728" y="1195197"/>
            <a:ext cx="11754011" cy="400110"/>
          </a:xfrm>
          <a:prstGeom prst="rect">
            <a:avLst/>
          </a:prstGeom>
          <a:noFill/>
        </p:spPr>
        <p:txBody>
          <a:bodyPr wrap="square" rtlCol="0">
            <a:spAutoFit/>
          </a:bodyPr>
          <a:lstStyle/>
          <a:p>
            <a:pPr>
              <a:defRPr/>
            </a:pPr>
            <a:r>
              <a:rPr lang="en-GB" sz="2000" dirty="0">
                <a:solidFill>
                  <a:srgbClr val="5B9BD5">
                    <a:lumMod val="50000"/>
                  </a:srgbClr>
                </a:solidFill>
                <a:latin typeface="Century Gothic" panose="020B0502020202020204" pitchFamily="34" charset="0"/>
              </a:rPr>
              <a:t>In German, the adjective </a:t>
            </a:r>
            <a:r>
              <a:rPr lang="en-GB" sz="2000" b="1" i="1" dirty="0" err="1">
                <a:solidFill>
                  <a:srgbClr val="DAA520"/>
                </a:solidFill>
                <a:latin typeface="Century Gothic" panose="020B0502020202020204" pitchFamily="34" charset="0"/>
              </a:rPr>
              <a:t>nächst</a:t>
            </a:r>
            <a:r>
              <a:rPr lang="en-GB" sz="2000" b="1" dirty="0">
                <a:solidFill>
                  <a:srgbClr val="5B9BD5">
                    <a:lumMod val="50000"/>
                  </a:srgbClr>
                </a:solidFill>
                <a:latin typeface="Century Gothic" panose="020B0502020202020204" pitchFamily="34" charset="0"/>
              </a:rPr>
              <a:t> </a:t>
            </a:r>
            <a:r>
              <a:rPr lang="en-GB" sz="2000" dirty="0">
                <a:solidFill>
                  <a:srgbClr val="5B9BD5">
                    <a:lumMod val="50000"/>
                  </a:srgbClr>
                </a:solidFill>
                <a:latin typeface="Century Gothic" panose="020B0502020202020204" pitchFamily="34" charset="0"/>
              </a:rPr>
              <a:t>means ‘next’.</a:t>
            </a:r>
            <a:endParaRPr lang="en-GB" sz="2100" dirty="0">
              <a:solidFill>
                <a:srgbClr val="5B9BD5">
                  <a:lumMod val="50000"/>
                </a:srgbClr>
              </a:solidFill>
              <a:latin typeface="Century Gothic" panose="020B0502020202020204" pitchFamily="34" charset="0"/>
            </a:endParaRPr>
          </a:p>
        </p:txBody>
      </p:sp>
      <p:sp>
        <p:nvSpPr>
          <p:cNvPr id="3" name="Right Arrow 2"/>
          <p:cNvSpPr/>
          <p:nvPr/>
        </p:nvSpPr>
        <p:spPr>
          <a:xfrm>
            <a:off x="2593807" y="2364796"/>
            <a:ext cx="624840" cy="146773"/>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15076"/>
              </a:solidFill>
            </a:endParaRPr>
          </a:p>
        </p:txBody>
      </p:sp>
      <p:sp>
        <p:nvSpPr>
          <p:cNvPr id="23" name="Right Arrow 22"/>
          <p:cNvSpPr/>
          <p:nvPr/>
        </p:nvSpPr>
        <p:spPr>
          <a:xfrm>
            <a:off x="2593807" y="2784109"/>
            <a:ext cx="624840" cy="146773"/>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15076"/>
              </a:solidFill>
            </a:endParaRPr>
          </a:p>
        </p:txBody>
      </p:sp>
      <p:sp>
        <p:nvSpPr>
          <p:cNvPr id="24" name="Right Arrow 23"/>
          <p:cNvSpPr/>
          <p:nvPr/>
        </p:nvSpPr>
        <p:spPr>
          <a:xfrm>
            <a:off x="2593807" y="3245576"/>
            <a:ext cx="624840" cy="146773"/>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15076"/>
              </a:solidFill>
            </a:endParaRPr>
          </a:p>
        </p:txBody>
      </p:sp>
      <p:sp>
        <p:nvSpPr>
          <p:cNvPr id="28" name="TextBox 27"/>
          <p:cNvSpPr txBox="1"/>
          <p:nvPr/>
        </p:nvSpPr>
        <p:spPr>
          <a:xfrm>
            <a:off x="327851" y="3873123"/>
            <a:ext cx="11754011" cy="400110"/>
          </a:xfrm>
          <a:prstGeom prst="rect">
            <a:avLst/>
          </a:prstGeom>
          <a:noFill/>
        </p:spPr>
        <p:txBody>
          <a:bodyPr wrap="square" rtlCol="0">
            <a:spAutoFit/>
          </a:bodyPr>
          <a:lstStyle/>
          <a:p>
            <a:pPr>
              <a:defRPr/>
            </a:pPr>
            <a:r>
              <a:rPr lang="en-GB" sz="2000" dirty="0">
                <a:solidFill>
                  <a:srgbClr val="5B9BD5">
                    <a:lumMod val="50000"/>
                  </a:srgbClr>
                </a:solidFill>
                <a:latin typeface="Century Gothic" panose="020B0502020202020204" pitchFamily="34" charset="0"/>
              </a:rPr>
              <a:t>Previously, you learnt:</a:t>
            </a:r>
            <a:endParaRPr lang="en-GB" sz="2100" dirty="0">
              <a:solidFill>
                <a:srgbClr val="5B9BD5">
                  <a:lumMod val="50000"/>
                </a:srgbClr>
              </a:solidFill>
              <a:latin typeface="Century Gothic" panose="020B0502020202020204" pitchFamily="34" charset="0"/>
            </a:endParaRPr>
          </a:p>
        </p:txBody>
      </p:sp>
      <p:sp>
        <p:nvSpPr>
          <p:cNvPr id="6" name="Rectangle 5"/>
          <p:cNvSpPr/>
          <p:nvPr/>
        </p:nvSpPr>
        <p:spPr>
          <a:xfrm>
            <a:off x="289560" y="1695180"/>
            <a:ext cx="11667767" cy="400110"/>
          </a:xfrm>
          <a:prstGeom prst="rect">
            <a:avLst/>
          </a:prstGeom>
        </p:spPr>
        <p:txBody>
          <a:bodyPr wrap="square">
            <a:spAutoFit/>
          </a:bodyPr>
          <a:lstStyle/>
          <a:p>
            <a:r>
              <a:rPr lang="en-GB" sz="2000" dirty="0">
                <a:solidFill>
                  <a:srgbClr val="115076"/>
                </a:solidFill>
                <a:latin typeface="Century Gothic" panose="020B0502020202020204" pitchFamily="34" charset="0"/>
              </a:rPr>
              <a:t>Its ending changes according to the </a:t>
            </a:r>
            <a:r>
              <a:rPr lang="en-GB" sz="2000" b="1" dirty="0">
                <a:solidFill>
                  <a:srgbClr val="115076"/>
                </a:solidFill>
                <a:latin typeface="Century Gothic" panose="020B0502020202020204" pitchFamily="34" charset="0"/>
              </a:rPr>
              <a:t>gender of the noun </a:t>
            </a:r>
            <a:r>
              <a:rPr lang="en-GB" sz="2000" dirty="0">
                <a:solidFill>
                  <a:srgbClr val="115076"/>
                </a:solidFill>
                <a:latin typeface="Century Gothic" panose="020B0502020202020204" pitchFamily="34" charset="0"/>
              </a:rPr>
              <a:t>that follows:</a:t>
            </a:r>
          </a:p>
        </p:txBody>
      </p:sp>
      <p:sp>
        <p:nvSpPr>
          <p:cNvPr id="29" name="TextBox 28"/>
          <p:cNvSpPr txBox="1"/>
          <p:nvPr/>
        </p:nvSpPr>
        <p:spPr>
          <a:xfrm>
            <a:off x="343380" y="4285563"/>
            <a:ext cx="1596590" cy="400110"/>
          </a:xfrm>
          <a:prstGeom prst="rect">
            <a:avLst/>
          </a:prstGeom>
          <a:noFill/>
        </p:spPr>
        <p:txBody>
          <a:bodyPr wrap="square" rtlCol="0">
            <a:spAutoFit/>
          </a:bodyPr>
          <a:lstStyle/>
          <a:p>
            <a:r>
              <a:rPr lang="en-GB" sz="2000" b="1" dirty="0">
                <a:solidFill>
                  <a:schemeClr val="accent5">
                    <a:lumMod val="50000"/>
                  </a:schemeClr>
                </a:solidFill>
                <a:latin typeface="Century Gothic" panose="020B0502020202020204" pitchFamily="34" charset="0"/>
              </a:rPr>
              <a:t>der</a:t>
            </a:r>
            <a:r>
              <a:rPr lang="en-GB" sz="2000" dirty="0">
                <a:solidFill>
                  <a:schemeClr val="accent5">
                    <a:lumMod val="50000"/>
                  </a:schemeClr>
                </a:solidFill>
                <a:latin typeface="Century Gothic" panose="020B0502020202020204" pitchFamily="34" charset="0"/>
              </a:rPr>
              <a:t> Tag</a:t>
            </a:r>
          </a:p>
        </p:txBody>
      </p:sp>
      <p:sp>
        <p:nvSpPr>
          <p:cNvPr id="30" name="Right Arrow 29"/>
          <p:cNvSpPr/>
          <p:nvPr/>
        </p:nvSpPr>
        <p:spPr>
          <a:xfrm>
            <a:off x="2621185" y="4442970"/>
            <a:ext cx="624840" cy="146773"/>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p:cNvSpPr txBox="1"/>
          <p:nvPr/>
        </p:nvSpPr>
        <p:spPr>
          <a:xfrm>
            <a:off x="3962482" y="4282040"/>
            <a:ext cx="4484746" cy="400110"/>
          </a:xfrm>
          <a:prstGeom prst="rect">
            <a:avLst/>
          </a:prstGeom>
          <a:noFill/>
        </p:spPr>
        <p:txBody>
          <a:bodyPr wrap="square" rtlCol="0">
            <a:spAutoFit/>
          </a:bodyPr>
          <a:lstStyle/>
          <a:p>
            <a:r>
              <a:rPr lang="en-GB" sz="2000" dirty="0" err="1">
                <a:solidFill>
                  <a:schemeClr val="accent5">
                    <a:lumMod val="50000"/>
                  </a:schemeClr>
                </a:solidFill>
                <a:latin typeface="Century Gothic" panose="020B0502020202020204" pitchFamily="34" charset="0"/>
              </a:rPr>
              <a:t>jed</a:t>
            </a:r>
            <a:r>
              <a:rPr lang="en-GB" sz="2000" b="1" dirty="0" err="1">
                <a:solidFill>
                  <a:srgbClr val="DAA520"/>
                </a:solidFill>
                <a:latin typeface="Century Gothic" panose="020B0502020202020204" pitchFamily="34" charset="0"/>
              </a:rPr>
              <a:t>en</a:t>
            </a:r>
            <a:r>
              <a:rPr lang="en-GB" sz="2000" b="1" dirty="0">
                <a:solidFill>
                  <a:schemeClr val="accent5">
                    <a:lumMod val="50000"/>
                  </a:schemeClr>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rPr>
              <a:t>Tag</a:t>
            </a:r>
          </a:p>
        </p:txBody>
      </p:sp>
      <p:sp>
        <p:nvSpPr>
          <p:cNvPr id="32" name="TextBox 31"/>
          <p:cNvSpPr txBox="1"/>
          <p:nvPr/>
        </p:nvSpPr>
        <p:spPr>
          <a:xfrm>
            <a:off x="343380" y="5290212"/>
            <a:ext cx="1596590" cy="400110"/>
          </a:xfrm>
          <a:prstGeom prst="rect">
            <a:avLst/>
          </a:prstGeom>
          <a:noFill/>
        </p:spPr>
        <p:txBody>
          <a:bodyPr wrap="square" rtlCol="0">
            <a:spAutoFit/>
          </a:bodyPr>
          <a:lstStyle/>
          <a:p>
            <a:r>
              <a:rPr lang="en-GB" sz="2000" b="1" dirty="0">
                <a:solidFill>
                  <a:schemeClr val="accent5">
                    <a:lumMod val="50000"/>
                  </a:schemeClr>
                </a:solidFill>
                <a:latin typeface="Century Gothic" panose="020B0502020202020204" pitchFamily="34" charset="0"/>
              </a:rPr>
              <a:t>die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Woche</a:t>
            </a:r>
            <a:endParaRPr lang="en-GB" sz="2000" dirty="0">
              <a:solidFill>
                <a:schemeClr val="accent5">
                  <a:lumMod val="50000"/>
                </a:schemeClr>
              </a:solidFill>
              <a:latin typeface="Century Gothic" panose="020B0502020202020204" pitchFamily="34" charset="0"/>
            </a:endParaRPr>
          </a:p>
        </p:txBody>
      </p:sp>
      <p:sp>
        <p:nvSpPr>
          <p:cNvPr id="33" name="Right Arrow 32"/>
          <p:cNvSpPr/>
          <p:nvPr/>
        </p:nvSpPr>
        <p:spPr>
          <a:xfrm>
            <a:off x="2621185" y="5422093"/>
            <a:ext cx="624840" cy="146773"/>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p:cNvSpPr txBox="1"/>
          <p:nvPr/>
        </p:nvSpPr>
        <p:spPr>
          <a:xfrm>
            <a:off x="354958" y="5762476"/>
            <a:ext cx="1702442" cy="400110"/>
          </a:xfrm>
          <a:prstGeom prst="rect">
            <a:avLst/>
          </a:prstGeom>
          <a:noFill/>
        </p:spPr>
        <p:txBody>
          <a:bodyPr wrap="square" rtlCol="0">
            <a:spAutoFit/>
          </a:bodyPr>
          <a:lstStyle/>
          <a:p>
            <a:r>
              <a:rPr lang="en-GB" sz="2000" b="1" dirty="0">
                <a:solidFill>
                  <a:schemeClr val="accent5">
                    <a:lumMod val="50000"/>
                  </a:schemeClr>
                </a:solidFill>
                <a:latin typeface="Century Gothic" panose="020B0502020202020204" pitchFamily="34" charset="0"/>
              </a:rPr>
              <a:t>das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Jahr</a:t>
            </a:r>
            <a:endParaRPr lang="en-GB" sz="2000" dirty="0">
              <a:solidFill>
                <a:schemeClr val="accent5">
                  <a:lumMod val="50000"/>
                </a:schemeClr>
              </a:solidFill>
              <a:latin typeface="Century Gothic" panose="020B0502020202020204" pitchFamily="34" charset="0"/>
            </a:endParaRPr>
          </a:p>
        </p:txBody>
      </p:sp>
      <p:sp>
        <p:nvSpPr>
          <p:cNvPr id="35" name="Right Arrow 34"/>
          <p:cNvSpPr/>
          <p:nvPr/>
        </p:nvSpPr>
        <p:spPr>
          <a:xfrm>
            <a:off x="2606040" y="5854983"/>
            <a:ext cx="624840" cy="146773"/>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p:cNvSpPr txBox="1"/>
          <p:nvPr/>
        </p:nvSpPr>
        <p:spPr>
          <a:xfrm>
            <a:off x="3962482" y="5248228"/>
            <a:ext cx="4484746" cy="400110"/>
          </a:xfrm>
          <a:prstGeom prst="rect">
            <a:avLst/>
          </a:prstGeom>
          <a:noFill/>
        </p:spPr>
        <p:txBody>
          <a:bodyPr wrap="square" rtlCol="0">
            <a:spAutoFit/>
          </a:bodyPr>
          <a:lstStyle/>
          <a:p>
            <a:r>
              <a:rPr lang="en-GB" sz="2000" dirty="0" err="1">
                <a:solidFill>
                  <a:schemeClr val="accent5">
                    <a:lumMod val="50000"/>
                  </a:schemeClr>
                </a:solidFill>
                <a:latin typeface="Century Gothic" panose="020B0502020202020204" pitchFamily="34" charset="0"/>
              </a:rPr>
              <a:t>jed</a:t>
            </a:r>
            <a:r>
              <a:rPr lang="en-GB" sz="2000" b="1" dirty="0" err="1">
                <a:solidFill>
                  <a:srgbClr val="DAA520"/>
                </a:solidFill>
                <a:latin typeface="Century Gothic" panose="020B0502020202020204" pitchFamily="34" charset="0"/>
              </a:rPr>
              <a:t>e</a:t>
            </a:r>
            <a:r>
              <a:rPr lang="en-GB" sz="2000" b="1"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Woche</a:t>
            </a:r>
            <a:endParaRPr lang="en-GB" sz="2000" dirty="0">
              <a:solidFill>
                <a:schemeClr val="accent5">
                  <a:lumMod val="50000"/>
                </a:schemeClr>
              </a:solidFill>
              <a:latin typeface="Century Gothic" panose="020B0502020202020204" pitchFamily="34" charset="0"/>
            </a:endParaRPr>
          </a:p>
        </p:txBody>
      </p:sp>
      <p:sp>
        <p:nvSpPr>
          <p:cNvPr id="38" name="TextBox 37"/>
          <p:cNvSpPr txBox="1"/>
          <p:nvPr/>
        </p:nvSpPr>
        <p:spPr>
          <a:xfrm>
            <a:off x="3962482" y="5728314"/>
            <a:ext cx="4484746" cy="400110"/>
          </a:xfrm>
          <a:prstGeom prst="rect">
            <a:avLst/>
          </a:prstGeom>
          <a:noFill/>
        </p:spPr>
        <p:txBody>
          <a:bodyPr wrap="square" rtlCol="0">
            <a:spAutoFit/>
          </a:bodyPr>
          <a:lstStyle/>
          <a:p>
            <a:r>
              <a:rPr lang="en-GB" sz="2000" dirty="0" err="1">
                <a:solidFill>
                  <a:schemeClr val="accent5">
                    <a:lumMod val="50000"/>
                  </a:schemeClr>
                </a:solidFill>
                <a:latin typeface="Century Gothic" panose="020B0502020202020204" pitchFamily="34" charset="0"/>
              </a:rPr>
              <a:t>jed</a:t>
            </a:r>
            <a:r>
              <a:rPr lang="en-GB" sz="2000" b="1" dirty="0" err="1">
                <a:solidFill>
                  <a:srgbClr val="DAA520"/>
                </a:solidFill>
                <a:latin typeface="Century Gothic" panose="020B0502020202020204" pitchFamily="34" charset="0"/>
              </a:rPr>
              <a:t>es</a:t>
            </a:r>
            <a:r>
              <a:rPr lang="en-GB" sz="2000" b="1"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Jahr</a:t>
            </a:r>
            <a:endParaRPr lang="en-GB" sz="2000" dirty="0">
              <a:solidFill>
                <a:schemeClr val="accent5">
                  <a:lumMod val="50000"/>
                </a:schemeClr>
              </a:solidFill>
              <a:latin typeface="Century Gothic" panose="020B0502020202020204" pitchFamily="34" charset="0"/>
            </a:endParaRPr>
          </a:p>
        </p:txBody>
      </p:sp>
      <p:sp>
        <p:nvSpPr>
          <p:cNvPr id="7" name="Rounded Rectangular Callout 6"/>
          <p:cNvSpPr/>
          <p:nvPr/>
        </p:nvSpPr>
        <p:spPr>
          <a:xfrm>
            <a:off x="6566215" y="637558"/>
            <a:ext cx="2559327" cy="990454"/>
          </a:xfrm>
          <a:prstGeom prst="wedgeRoundRectCallout">
            <a:avLst>
              <a:gd name="adj1" fmla="val -62516"/>
              <a:gd name="adj2" fmla="val 18904"/>
              <a:gd name="adj3" fmla="val 16667"/>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It sounds a bit like the English word!</a:t>
            </a:r>
          </a:p>
        </p:txBody>
      </p:sp>
      <p:sp>
        <p:nvSpPr>
          <p:cNvPr id="39" name="TextBox 38"/>
          <p:cNvSpPr txBox="1"/>
          <p:nvPr/>
        </p:nvSpPr>
        <p:spPr>
          <a:xfrm>
            <a:off x="354958" y="4812041"/>
            <a:ext cx="11754011" cy="400110"/>
          </a:xfrm>
          <a:prstGeom prst="rect">
            <a:avLst/>
          </a:prstGeom>
          <a:noFill/>
        </p:spPr>
        <p:txBody>
          <a:bodyPr wrap="square" rtlCol="0">
            <a:spAutoFit/>
          </a:bodyPr>
          <a:lstStyle/>
          <a:p>
            <a:pPr>
              <a:defRPr/>
            </a:pPr>
            <a:r>
              <a:rPr lang="en-GB" sz="2000" dirty="0">
                <a:solidFill>
                  <a:srgbClr val="5B9BD5">
                    <a:lumMod val="50000"/>
                  </a:srgbClr>
                </a:solidFill>
                <a:latin typeface="Century Gothic" panose="020B0502020202020204" pitchFamily="34" charset="0"/>
              </a:rPr>
              <a:t>What are…?</a:t>
            </a:r>
            <a:endParaRPr lang="en-GB" sz="2100" dirty="0">
              <a:solidFill>
                <a:srgbClr val="5B9BD5">
                  <a:lumMod val="50000"/>
                </a:srgbClr>
              </a:solidFill>
              <a:latin typeface="Century Gothic" panose="020B0502020202020204" pitchFamily="34" charset="0"/>
            </a:endParaRPr>
          </a:p>
        </p:txBody>
      </p:sp>
      <p:sp>
        <p:nvSpPr>
          <p:cNvPr id="8" name="Rectangle 7"/>
          <p:cNvSpPr/>
          <p:nvPr/>
        </p:nvSpPr>
        <p:spPr>
          <a:xfrm>
            <a:off x="7845878" y="2188981"/>
            <a:ext cx="1787669" cy="400110"/>
          </a:xfrm>
          <a:prstGeom prst="rect">
            <a:avLst/>
          </a:prstGeom>
        </p:spPr>
        <p:txBody>
          <a:bodyPr wrap="none">
            <a:spAutoFit/>
          </a:bodyPr>
          <a:lstStyle/>
          <a:p>
            <a:r>
              <a:rPr lang="en-GB" sz="2000" dirty="0">
                <a:solidFill>
                  <a:srgbClr val="115076"/>
                </a:solidFill>
                <a:latin typeface="Century Gothic" panose="020B0502020202020204" pitchFamily="34" charset="0"/>
              </a:rPr>
              <a:t>(next month)</a:t>
            </a:r>
          </a:p>
        </p:txBody>
      </p:sp>
      <p:sp>
        <p:nvSpPr>
          <p:cNvPr id="40" name="Rectangle 39"/>
          <p:cNvSpPr/>
          <p:nvPr/>
        </p:nvSpPr>
        <p:spPr>
          <a:xfrm>
            <a:off x="7845878" y="2622029"/>
            <a:ext cx="1653017" cy="400110"/>
          </a:xfrm>
          <a:prstGeom prst="rect">
            <a:avLst/>
          </a:prstGeom>
        </p:spPr>
        <p:txBody>
          <a:bodyPr wrap="none">
            <a:spAutoFit/>
          </a:bodyPr>
          <a:lstStyle/>
          <a:p>
            <a:r>
              <a:rPr lang="en-GB" sz="2000" dirty="0">
                <a:solidFill>
                  <a:srgbClr val="115076"/>
                </a:solidFill>
                <a:latin typeface="Century Gothic" panose="020B0502020202020204" pitchFamily="34" charset="0"/>
              </a:rPr>
              <a:t>(next week)</a:t>
            </a:r>
          </a:p>
        </p:txBody>
      </p:sp>
      <p:sp>
        <p:nvSpPr>
          <p:cNvPr id="41" name="Rectangle 40"/>
          <p:cNvSpPr/>
          <p:nvPr/>
        </p:nvSpPr>
        <p:spPr>
          <a:xfrm>
            <a:off x="7845878" y="3080165"/>
            <a:ext cx="1534394" cy="400110"/>
          </a:xfrm>
          <a:prstGeom prst="rect">
            <a:avLst/>
          </a:prstGeom>
        </p:spPr>
        <p:txBody>
          <a:bodyPr wrap="none">
            <a:spAutoFit/>
          </a:bodyPr>
          <a:lstStyle/>
          <a:p>
            <a:r>
              <a:rPr lang="en-GB" sz="2000" dirty="0">
                <a:solidFill>
                  <a:srgbClr val="115076"/>
                </a:solidFill>
                <a:latin typeface="Century Gothic" panose="020B0502020202020204" pitchFamily="34" charset="0"/>
              </a:rPr>
              <a:t>(next year)</a:t>
            </a:r>
          </a:p>
        </p:txBody>
      </p:sp>
      <p:sp>
        <p:nvSpPr>
          <p:cNvPr id="42" name="Rectangle 41"/>
          <p:cNvSpPr/>
          <p:nvPr/>
        </p:nvSpPr>
        <p:spPr>
          <a:xfrm>
            <a:off x="7845878" y="4272048"/>
            <a:ext cx="1624163" cy="400110"/>
          </a:xfrm>
          <a:prstGeom prst="rect">
            <a:avLst/>
          </a:prstGeom>
        </p:spPr>
        <p:txBody>
          <a:bodyPr wrap="none">
            <a:spAutoFit/>
          </a:bodyPr>
          <a:lstStyle/>
          <a:p>
            <a:r>
              <a:rPr lang="en-GB" sz="2000" dirty="0">
                <a:solidFill>
                  <a:srgbClr val="115076"/>
                </a:solidFill>
                <a:latin typeface="Century Gothic" panose="020B0502020202020204" pitchFamily="34" charset="0"/>
              </a:rPr>
              <a:t>(every day)</a:t>
            </a:r>
          </a:p>
        </p:txBody>
      </p:sp>
      <p:sp>
        <p:nvSpPr>
          <p:cNvPr id="48" name="Rectangle 47"/>
          <p:cNvSpPr/>
          <p:nvPr/>
        </p:nvSpPr>
        <p:spPr>
          <a:xfrm>
            <a:off x="7845877" y="5234677"/>
            <a:ext cx="1810111" cy="400110"/>
          </a:xfrm>
          <a:prstGeom prst="rect">
            <a:avLst/>
          </a:prstGeom>
        </p:spPr>
        <p:txBody>
          <a:bodyPr wrap="none">
            <a:spAutoFit/>
          </a:bodyPr>
          <a:lstStyle/>
          <a:p>
            <a:r>
              <a:rPr lang="en-GB" sz="2000" dirty="0">
                <a:solidFill>
                  <a:srgbClr val="115076"/>
                </a:solidFill>
                <a:latin typeface="Century Gothic" panose="020B0502020202020204" pitchFamily="34" charset="0"/>
              </a:rPr>
              <a:t>(every week)</a:t>
            </a:r>
          </a:p>
        </p:txBody>
      </p:sp>
      <p:sp>
        <p:nvSpPr>
          <p:cNvPr id="49" name="Rectangle 48"/>
          <p:cNvSpPr/>
          <p:nvPr/>
        </p:nvSpPr>
        <p:spPr>
          <a:xfrm>
            <a:off x="7845878" y="5714763"/>
            <a:ext cx="1691489" cy="400110"/>
          </a:xfrm>
          <a:prstGeom prst="rect">
            <a:avLst/>
          </a:prstGeom>
        </p:spPr>
        <p:txBody>
          <a:bodyPr wrap="none">
            <a:spAutoFit/>
          </a:bodyPr>
          <a:lstStyle/>
          <a:p>
            <a:r>
              <a:rPr lang="en-GB" sz="2000" dirty="0">
                <a:solidFill>
                  <a:srgbClr val="115076"/>
                </a:solidFill>
                <a:latin typeface="Century Gothic" panose="020B0502020202020204" pitchFamily="34" charset="0"/>
              </a:rPr>
              <a:t>(every year)</a:t>
            </a:r>
          </a:p>
        </p:txBody>
      </p:sp>
      <p:sp>
        <p:nvSpPr>
          <p:cNvPr id="37" name="Rounded Rectangular Callout 36"/>
          <p:cNvSpPr/>
          <p:nvPr/>
        </p:nvSpPr>
        <p:spPr>
          <a:xfrm>
            <a:off x="9522535" y="2779313"/>
            <a:ext cx="2559327" cy="1702782"/>
          </a:xfrm>
          <a:prstGeom prst="wedgeRoundRectCallout">
            <a:avLst>
              <a:gd name="adj1" fmla="val -56561"/>
              <a:gd name="adj2" fmla="val 14410"/>
              <a:gd name="adj3" fmla="val 16667"/>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Note: all these adverbial time phrases use Row 2 (accusative) endings.</a:t>
            </a:r>
          </a:p>
        </p:txBody>
      </p:sp>
      <p:sp>
        <p:nvSpPr>
          <p:cNvPr id="54"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32224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fade">
                                      <p:cBhvr>
                                        <p:cTn id="55" dur="500"/>
                                        <p:tgtEl>
                                          <p:spTgt spid="47"/>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fade">
                                      <p:cBhvr>
                                        <p:cTn id="64" dur="500"/>
                                        <p:tgtEl>
                                          <p:spTgt spid="50"/>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42"/>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30"/>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fade">
                                      <p:cBhvr>
                                        <p:cTn id="88" dur="500"/>
                                        <p:tgtEl>
                                          <p:spTgt spid="31"/>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9"/>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2"/>
                                        </p:tgtEl>
                                        <p:attrNameLst>
                                          <p:attrName>style.visibility</p:attrName>
                                        </p:attrNameLst>
                                      </p:cBhvr>
                                      <p:to>
                                        <p:strVal val="visible"/>
                                      </p:to>
                                    </p:set>
                                    <p:animEffect transition="in" filter="fade">
                                      <p:cBhvr>
                                        <p:cTn id="97" dur="500"/>
                                        <p:tgtEl>
                                          <p:spTgt spid="32"/>
                                        </p:tgtEl>
                                      </p:cBhvr>
                                    </p:animEffect>
                                  </p:childTnLst>
                                </p:cTn>
                              </p:par>
                              <p:par>
                                <p:cTn id="98" presetID="1" presetClass="entr" presetSubtype="0" fill="hold" grpId="0" nodeType="withEffect">
                                  <p:stCondLst>
                                    <p:cond delay="0"/>
                                  </p:stCondLst>
                                  <p:childTnLst>
                                    <p:set>
                                      <p:cBhvr>
                                        <p:cTn id="99" dur="1" fill="hold">
                                          <p:stCondLst>
                                            <p:cond delay="0"/>
                                          </p:stCondLst>
                                        </p:cTn>
                                        <p:tgtEl>
                                          <p:spTgt spid="48"/>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33"/>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36"/>
                                        </p:tgtEl>
                                        <p:attrNameLst>
                                          <p:attrName>style.visibility</p:attrName>
                                        </p:attrNameLst>
                                      </p:cBhvr>
                                      <p:to>
                                        <p:strVal val="visible"/>
                                      </p:to>
                                    </p:set>
                                    <p:animEffect transition="in" filter="fade">
                                      <p:cBhvr>
                                        <p:cTn id="106" dur="500"/>
                                        <p:tgtEl>
                                          <p:spTgt spid="36"/>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34"/>
                                        </p:tgtEl>
                                        <p:attrNameLst>
                                          <p:attrName>style.visibility</p:attrName>
                                        </p:attrNameLst>
                                      </p:cBhvr>
                                      <p:to>
                                        <p:strVal val="visible"/>
                                      </p:to>
                                    </p:set>
                                    <p:animEffect transition="in" filter="fade">
                                      <p:cBhvr>
                                        <p:cTn id="111" dur="500"/>
                                        <p:tgtEl>
                                          <p:spTgt spid="34"/>
                                        </p:tgtEl>
                                      </p:cBhvr>
                                    </p:animEffect>
                                  </p:childTnLst>
                                </p:cTn>
                              </p:par>
                              <p:par>
                                <p:cTn id="112" presetID="1" presetClass="entr" presetSubtype="0" fill="hold" grpId="0" nodeType="withEffect">
                                  <p:stCondLst>
                                    <p:cond delay="0"/>
                                  </p:stCondLst>
                                  <p:childTnLst>
                                    <p:set>
                                      <p:cBhvr>
                                        <p:cTn id="113" dur="1" fill="hold">
                                          <p:stCondLst>
                                            <p:cond delay="0"/>
                                          </p:stCondLst>
                                        </p:cTn>
                                        <p:tgtEl>
                                          <p:spTgt spid="49"/>
                                        </p:tgtEl>
                                        <p:attrNameLst>
                                          <p:attrName>style.visibility</p:attrName>
                                        </p:attrNameLst>
                                      </p:cBhvr>
                                      <p:to>
                                        <p:strVal val="visible"/>
                                      </p:to>
                                    </p:set>
                                  </p:childTnLst>
                                </p:cTn>
                              </p:par>
                              <p:par>
                                <p:cTn id="114" presetID="1" presetClass="entr" presetSubtype="0" fill="hold" grpId="0" nodeType="withEffect">
                                  <p:stCondLst>
                                    <p:cond delay="0"/>
                                  </p:stCondLst>
                                  <p:childTnLst>
                                    <p:set>
                                      <p:cBhvr>
                                        <p:cTn id="115" dur="1" fill="hold">
                                          <p:stCondLst>
                                            <p:cond delay="0"/>
                                          </p:stCondLst>
                                        </p:cTn>
                                        <p:tgtEl>
                                          <p:spTgt spid="35"/>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38"/>
                                        </p:tgtEl>
                                        <p:attrNameLst>
                                          <p:attrName>style.visibility</p:attrName>
                                        </p:attrNameLst>
                                      </p:cBhvr>
                                      <p:to>
                                        <p:strVal val="visible"/>
                                      </p:to>
                                    </p:set>
                                    <p:animEffect transition="in" filter="fade">
                                      <p:cBhvr>
                                        <p:cTn id="120" dur="500"/>
                                        <p:tgtEl>
                                          <p:spTgt spid="38"/>
                                        </p:tgtEl>
                                      </p:cBhvr>
                                    </p:animEffec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50" grpId="0"/>
      <p:bldP spid="25" grpId="0"/>
      <p:bldP spid="3" grpId="0" animBg="1"/>
      <p:bldP spid="23" grpId="0" animBg="1"/>
      <p:bldP spid="24" grpId="0" animBg="1"/>
      <p:bldP spid="28" grpId="0"/>
      <p:bldP spid="6" grpId="0"/>
      <p:bldP spid="29" grpId="0"/>
      <p:bldP spid="30" grpId="0" animBg="1"/>
      <p:bldP spid="31" grpId="0"/>
      <p:bldP spid="32" grpId="0"/>
      <p:bldP spid="33" grpId="0" animBg="1"/>
      <p:bldP spid="34" grpId="0"/>
      <p:bldP spid="35" grpId="0" animBg="1"/>
      <p:bldP spid="36" grpId="0"/>
      <p:bldP spid="38" grpId="0"/>
      <p:bldP spid="7" grpId="0" animBg="1"/>
      <p:bldP spid="39" grpId="0"/>
      <p:bldP spid="8" grpId="0"/>
      <p:bldP spid="40" grpId="0"/>
      <p:bldP spid="41" grpId="0"/>
      <p:bldP spid="42" grpId="0"/>
      <p:bldP spid="48" grpId="0"/>
      <p:bldP spid="49" grpId="0"/>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3" name="Picture 1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49" name="Google Shape;149;p2"/>
          <p:cNvSpPr txBox="1">
            <a:spLocks noGrp="1"/>
          </p:cNvSpPr>
          <p:nvPr>
            <p:ph type="title"/>
          </p:nvPr>
        </p:nvSpPr>
        <p:spPr>
          <a:xfrm>
            <a:off x="0" y="307895"/>
            <a:ext cx="7396843"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2400" b="1" dirty="0">
                <a:solidFill>
                  <a:schemeClr val="lt1"/>
                </a:solidFill>
              </a:rPr>
              <a:t>Expressing future intention with </a:t>
            </a:r>
            <a:r>
              <a:rPr lang="en-GB" sz="2400" b="1" i="1" dirty="0">
                <a:solidFill>
                  <a:schemeClr val="lt1"/>
                </a:solidFill>
              </a:rPr>
              <a:t>present</a:t>
            </a:r>
            <a:endParaRPr sz="2400" b="1" i="1" dirty="0">
              <a:solidFill>
                <a:schemeClr val="lt1"/>
              </a:solidFill>
            </a:endParaRPr>
          </a:p>
        </p:txBody>
      </p:sp>
      <p:sp>
        <p:nvSpPr>
          <p:cNvPr id="2" name="TextBox 1"/>
          <p:cNvSpPr txBox="1"/>
          <p:nvPr/>
        </p:nvSpPr>
        <p:spPr>
          <a:xfrm>
            <a:off x="143838" y="1258557"/>
            <a:ext cx="8007237" cy="707886"/>
          </a:xfrm>
          <a:prstGeom prst="rect">
            <a:avLst/>
          </a:prstGeom>
          <a:noFill/>
        </p:spPr>
        <p:txBody>
          <a:bodyPr wrap="square" rtlCol="0">
            <a:spAutoFit/>
          </a:bodyPr>
          <a:lstStyle/>
          <a:p>
            <a:pPr>
              <a:defRPr/>
            </a:pPr>
            <a:r>
              <a:rPr lang="en-GB" sz="2000" dirty="0">
                <a:solidFill>
                  <a:srgbClr val="115076"/>
                </a:solidFill>
                <a:latin typeface="Century Gothic" panose="020B0502020202020204" pitchFamily="34" charset="0"/>
              </a:rPr>
              <a:t>In German, as in English, we can use the present tense with an adverbial time phrase to say what we are doing </a:t>
            </a:r>
            <a:r>
              <a:rPr lang="en-GB" sz="2000" b="1" i="1" dirty="0">
                <a:solidFill>
                  <a:srgbClr val="115076"/>
                </a:solidFill>
                <a:latin typeface="Century Gothic" panose="020B0502020202020204" pitchFamily="34" charset="0"/>
              </a:rPr>
              <a:t>in the future</a:t>
            </a:r>
            <a:r>
              <a:rPr lang="en-GB" sz="2000" i="1" dirty="0">
                <a:solidFill>
                  <a:srgbClr val="115076"/>
                </a:solidFill>
                <a:latin typeface="Century Gothic" panose="020B0502020202020204" pitchFamily="34" charset="0"/>
              </a:rPr>
              <a:t>:</a:t>
            </a:r>
            <a:endParaRPr lang="en-GB" sz="2100" b="1" dirty="0">
              <a:solidFill>
                <a:srgbClr val="115076"/>
              </a:solidFill>
              <a:latin typeface="Century Gothic" panose="020B0502020202020204" pitchFamily="34" charset="0"/>
            </a:endParaRPr>
          </a:p>
        </p:txBody>
      </p:sp>
      <p:sp>
        <p:nvSpPr>
          <p:cNvPr id="26" name="TextBox 25"/>
          <p:cNvSpPr txBox="1"/>
          <p:nvPr/>
        </p:nvSpPr>
        <p:spPr>
          <a:xfrm>
            <a:off x="267583" y="3569998"/>
            <a:ext cx="5463597" cy="415498"/>
          </a:xfrm>
          <a:prstGeom prst="rect">
            <a:avLst/>
          </a:prstGeom>
          <a:noFill/>
        </p:spPr>
        <p:txBody>
          <a:bodyPr wrap="square" rtlCol="0">
            <a:spAutoFit/>
          </a:bodyPr>
          <a:lstStyle/>
          <a:p>
            <a:pPr>
              <a:defRPr/>
            </a:pPr>
            <a:r>
              <a:rPr lang="en-GB" sz="2000" dirty="0" err="1">
                <a:solidFill>
                  <a:srgbClr val="115076"/>
                </a:solidFill>
                <a:latin typeface="Century Gothic" panose="020B0502020202020204" pitchFamily="34" charset="0"/>
              </a:rPr>
              <a:t>Nächst</a:t>
            </a:r>
            <a:r>
              <a:rPr lang="en-GB" sz="2000" b="1" dirty="0" err="1">
                <a:solidFill>
                  <a:srgbClr val="DAA520"/>
                </a:solidFill>
                <a:latin typeface="Century Gothic" panose="020B0502020202020204" pitchFamily="34" charset="0"/>
              </a:rPr>
              <a:t>e</a:t>
            </a:r>
            <a:r>
              <a:rPr lang="en-GB" sz="2000" b="1"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Woche</a:t>
            </a:r>
            <a:r>
              <a:rPr lang="en-GB" sz="2000" dirty="0">
                <a:solidFill>
                  <a:srgbClr val="115076"/>
                </a:solidFill>
                <a:latin typeface="Century Gothic" panose="020B0502020202020204" pitchFamily="34" charset="0"/>
              </a:rPr>
              <a:t> </a:t>
            </a:r>
            <a:r>
              <a:rPr lang="en-GB" sz="2000" b="1" u="sng" dirty="0" err="1">
                <a:solidFill>
                  <a:srgbClr val="115076"/>
                </a:solidFill>
                <a:latin typeface="Century Gothic" panose="020B0502020202020204" pitchFamily="34" charset="0"/>
              </a:rPr>
              <a:t>gehe</a:t>
            </a:r>
            <a:r>
              <a:rPr lang="en-GB" sz="2000" u="sng" dirty="0">
                <a:solidFill>
                  <a:srgbClr val="115076"/>
                </a:solidFill>
                <a:latin typeface="Century Gothic" panose="020B0502020202020204" pitchFamily="34" charset="0"/>
              </a:rPr>
              <a:t> </a:t>
            </a:r>
            <a:r>
              <a:rPr lang="en-GB" sz="2000" u="sng" dirty="0" err="1">
                <a:solidFill>
                  <a:srgbClr val="115076"/>
                </a:solidFill>
                <a:latin typeface="Century Gothic" panose="020B0502020202020204" pitchFamily="34" charset="0"/>
              </a:rPr>
              <a:t>ich</a:t>
            </a:r>
            <a:r>
              <a:rPr lang="en-GB" sz="2000" dirty="0">
                <a:solidFill>
                  <a:srgbClr val="115076"/>
                </a:solidFill>
                <a:latin typeface="Century Gothic" panose="020B0502020202020204" pitchFamily="34" charset="0"/>
              </a:rPr>
              <a:t> in die </a:t>
            </a:r>
            <a:r>
              <a:rPr lang="en-GB" sz="2000" dirty="0" err="1">
                <a:solidFill>
                  <a:srgbClr val="115076"/>
                </a:solidFill>
                <a:latin typeface="Century Gothic" panose="020B0502020202020204" pitchFamily="34" charset="0"/>
              </a:rPr>
              <a:t>Stadt</a:t>
            </a:r>
            <a:r>
              <a:rPr lang="en-GB" sz="2000" dirty="0">
                <a:solidFill>
                  <a:srgbClr val="115076"/>
                </a:solidFill>
                <a:latin typeface="Century Gothic" panose="020B0502020202020204" pitchFamily="34" charset="0"/>
              </a:rPr>
              <a:t>.</a:t>
            </a:r>
            <a:r>
              <a:rPr lang="en-GB" sz="2100" dirty="0">
                <a:solidFill>
                  <a:srgbClr val="115076"/>
                </a:solidFill>
                <a:latin typeface="Century Gothic" panose="020B0502020202020204" pitchFamily="34" charset="0"/>
              </a:rPr>
              <a:t> </a:t>
            </a:r>
            <a:endParaRPr lang="en-GB" sz="2100" b="1" dirty="0">
              <a:solidFill>
                <a:srgbClr val="115076"/>
              </a:solidFill>
              <a:latin typeface="Century Gothic" panose="020B0502020202020204" pitchFamily="34" charset="0"/>
            </a:endParaRPr>
          </a:p>
        </p:txBody>
      </p:sp>
      <p:sp>
        <p:nvSpPr>
          <p:cNvPr id="27" name="TextBox 26"/>
          <p:cNvSpPr txBox="1"/>
          <p:nvPr/>
        </p:nvSpPr>
        <p:spPr>
          <a:xfrm>
            <a:off x="287677" y="2259364"/>
            <a:ext cx="6027914" cy="400110"/>
          </a:xfrm>
          <a:prstGeom prst="rect">
            <a:avLst/>
          </a:prstGeom>
          <a:noFill/>
        </p:spPr>
        <p:txBody>
          <a:bodyPr wrap="square" rtlCol="0">
            <a:spAutoFit/>
          </a:bodyPr>
          <a:lstStyle/>
          <a:p>
            <a:pPr>
              <a:defRPr/>
            </a:pPr>
            <a:r>
              <a:rPr lang="en-GB" sz="2000" dirty="0" err="1">
                <a:solidFill>
                  <a:srgbClr val="115076"/>
                </a:solidFill>
                <a:latin typeface="Century Gothic" panose="020B0502020202020204" pitchFamily="34" charset="0"/>
              </a:rPr>
              <a:t>Nächst</a:t>
            </a:r>
            <a:r>
              <a:rPr lang="en-GB" sz="2000" b="1" dirty="0" err="1">
                <a:solidFill>
                  <a:srgbClr val="DAA520"/>
                </a:solidFill>
                <a:latin typeface="Century Gothic" panose="020B0502020202020204" pitchFamily="34" charset="0"/>
              </a:rPr>
              <a:t>en</a:t>
            </a:r>
            <a:r>
              <a:rPr lang="en-GB" sz="2000" b="1" dirty="0">
                <a:solidFill>
                  <a:srgbClr val="DAA520"/>
                </a:solidFill>
                <a:latin typeface="Century Gothic" panose="020B0502020202020204" pitchFamily="34" charset="0"/>
              </a:rPr>
              <a:t> </a:t>
            </a:r>
            <a:r>
              <a:rPr lang="en-GB" sz="2000" dirty="0">
                <a:solidFill>
                  <a:srgbClr val="115076"/>
                </a:solidFill>
                <a:latin typeface="Century Gothic" panose="020B0502020202020204" pitchFamily="34" charset="0"/>
              </a:rPr>
              <a:t>Monat </a:t>
            </a:r>
            <a:r>
              <a:rPr lang="en-GB" sz="2000" b="1" u="sng" dirty="0" err="1">
                <a:solidFill>
                  <a:srgbClr val="115076"/>
                </a:solidFill>
                <a:latin typeface="Century Gothic" panose="020B0502020202020204" pitchFamily="34" charset="0"/>
              </a:rPr>
              <a:t>reise</a:t>
            </a:r>
            <a:r>
              <a:rPr lang="en-GB" sz="2000" u="sng" dirty="0">
                <a:solidFill>
                  <a:srgbClr val="115076"/>
                </a:solidFill>
                <a:latin typeface="Century Gothic" panose="020B0502020202020204" pitchFamily="34" charset="0"/>
              </a:rPr>
              <a:t> </a:t>
            </a:r>
            <a:r>
              <a:rPr lang="en-GB" sz="2000" u="sng" dirty="0" err="1">
                <a:solidFill>
                  <a:srgbClr val="115076"/>
                </a:solidFill>
                <a:latin typeface="Century Gothic" panose="020B0502020202020204" pitchFamily="34" charset="0"/>
              </a:rPr>
              <a:t>ich</a:t>
            </a:r>
            <a:r>
              <a:rPr lang="en-GB" sz="2000" dirty="0">
                <a:solidFill>
                  <a:srgbClr val="115076"/>
                </a:solidFill>
                <a:latin typeface="Century Gothic" panose="020B0502020202020204" pitchFamily="34" charset="0"/>
              </a:rPr>
              <a:t> in die </a:t>
            </a:r>
            <a:r>
              <a:rPr lang="en-GB" sz="2000" dirty="0" err="1">
                <a:solidFill>
                  <a:srgbClr val="115076"/>
                </a:solidFill>
                <a:latin typeface="Century Gothic" panose="020B0502020202020204" pitchFamily="34" charset="0"/>
              </a:rPr>
              <a:t>Schweiz</a:t>
            </a:r>
            <a:r>
              <a:rPr lang="en-GB" sz="2000" dirty="0">
                <a:solidFill>
                  <a:srgbClr val="115076"/>
                </a:solidFill>
                <a:latin typeface="Century Gothic" panose="020B0502020202020204" pitchFamily="34" charset="0"/>
              </a:rPr>
              <a:t>.</a:t>
            </a:r>
            <a:endParaRPr lang="en-GB" sz="2100" b="1" dirty="0">
              <a:solidFill>
                <a:srgbClr val="115076"/>
              </a:solidFill>
              <a:latin typeface="Century Gothic" panose="020B0502020202020204" pitchFamily="34" charset="0"/>
            </a:endParaRPr>
          </a:p>
        </p:txBody>
      </p:sp>
      <p:sp>
        <p:nvSpPr>
          <p:cNvPr id="37" name="TextBox 36"/>
          <p:cNvSpPr txBox="1"/>
          <p:nvPr/>
        </p:nvSpPr>
        <p:spPr>
          <a:xfrm>
            <a:off x="279569" y="4848445"/>
            <a:ext cx="5451611" cy="415498"/>
          </a:xfrm>
          <a:prstGeom prst="rect">
            <a:avLst/>
          </a:prstGeom>
          <a:noFill/>
        </p:spPr>
        <p:txBody>
          <a:bodyPr wrap="square" rtlCol="0">
            <a:spAutoFit/>
          </a:bodyPr>
          <a:lstStyle/>
          <a:p>
            <a:pPr>
              <a:defRPr/>
            </a:pPr>
            <a:r>
              <a:rPr lang="en-GB" sz="2000" dirty="0" err="1">
                <a:solidFill>
                  <a:srgbClr val="115076"/>
                </a:solidFill>
                <a:latin typeface="Century Gothic" panose="020B0502020202020204" pitchFamily="34" charset="0"/>
              </a:rPr>
              <a:t>Nächst</a:t>
            </a:r>
            <a:r>
              <a:rPr lang="en-GB" sz="2000" b="1" dirty="0" err="1">
                <a:solidFill>
                  <a:srgbClr val="DAA520"/>
                </a:solidFill>
                <a:latin typeface="Century Gothic" panose="020B0502020202020204" pitchFamily="34" charset="0"/>
              </a:rPr>
              <a:t>es</a:t>
            </a:r>
            <a:r>
              <a:rPr lang="en-GB" sz="2000" b="1"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Jahr</a:t>
            </a:r>
            <a:r>
              <a:rPr lang="en-GB" sz="2000" dirty="0">
                <a:solidFill>
                  <a:srgbClr val="115076"/>
                </a:solidFill>
                <a:latin typeface="Century Gothic" panose="020B0502020202020204" pitchFamily="34" charset="0"/>
              </a:rPr>
              <a:t> </a:t>
            </a:r>
            <a:r>
              <a:rPr lang="en-GB" sz="2000" b="1" u="sng" dirty="0" err="1">
                <a:solidFill>
                  <a:srgbClr val="115076"/>
                </a:solidFill>
                <a:latin typeface="Century Gothic" panose="020B0502020202020204" pitchFamily="34" charset="0"/>
              </a:rPr>
              <a:t>arbeiten</a:t>
            </a:r>
            <a:r>
              <a:rPr lang="en-GB" sz="2000" u="sng" dirty="0">
                <a:solidFill>
                  <a:srgbClr val="115076"/>
                </a:solidFill>
                <a:latin typeface="Century Gothic" panose="020B0502020202020204" pitchFamily="34" charset="0"/>
              </a:rPr>
              <a:t> </a:t>
            </a:r>
            <a:r>
              <a:rPr lang="en-GB" sz="2000" u="sng" dirty="0" err="1">
                <a:solidFill>
                  <a:srgbClr val="115076"/>
                </a:solidFill>
                <a:latin typeface="Century Gothic" panose="020B0502020202020204" pitchFamily="34" charset="0"/>
              </a:rPr>
              <a:t>wir</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im</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Geschäft</a:t>
            </a:r>
            <a:r>
              <a:rPr lang="en-GB" sz="2000" dirty="0">
                <a:solidFill>
                  <a:srgbClr val="115076"/>
                </a:solidFill>
                <a:latin typeface="Century Gothic" panose="020B0502020202020204" pitchFamily="34" charset="0"/>
              </a:rPr>
              <a:t>.</a:t>
            </a:r>
            <a:r>
              <a:rPr lang="en-GB" sz="2100" dirty="0">
                <a:solidFill>
                  <a:srgbClr val="115076"/>
                </a:solidFill>
                <a:latin typeface="Century Gothic" panose="020B0502020202020204" pitchFamily="34" charset="0"/>
              </a:rPr>
              <a:t> </a:t>
            </a:r>
            <a:endParaRPr lang="en-GB" sz="2100" b="1" dirty="0">
              <a:solidFill>
                <a:srgbClr val="115076"/>
              </a:solidFill>
              <a:latin typeface="Century Gothic" panose="020B0502020202020204" pitchFamily="34" charset="0"/>
            </a:endParaRPr>
          </a:p>
        </p:txBody>
      </p:sp>
      <p:sp>
        <p:nvSpPr>
          <p:cNvPr id="20" name="TextBox 19"/>
          <p:cNvSpPr txBox="1"/>
          <p:nvPr/>
        </p:nvSpPr>
        <p:spPr>
          <a:xfrm>
            <a:off x="279569" y="2672040"/>
            <a:ext cx="5651102" cy="400110"/>
          </a:xfrm>
          <a:prstGeom prst="rect">
            <a:avLst/>
          </a:prstGeom>
          <a:noFill/>
        </p:spPr>
        <p:txBody>
          <a:bodyPr wrap="square" rtlCol="0">
            <a:spAutoFit/>
          </a:bodyPr>
          <a:lstStyle/>
          <a:p>
            <a:r>
              <a:rPr lang="en-GB" sz="2000" dirty="0">
                <a:solidFill>
                  <a:srgbClr val="115076"/>
                </a:solidFill>
                <a:latin typeface="Century Gothic" panose="020B0502020202020204" pitchFamily="34" charset="0"/>
              </a:rPr>
              <a:t>Next month I </a:t>
            </a:r>
            <a:r>
              <a:rPr lang="en-GB" sz="2000" b="1" dirty="0">
                <a:solidFill>
                  <a:srgbClr val="115076"/>
                </a:solidFill>
                <a:latin typeface="Century Gothic" panose="020B0502020202020204" pitchFamily="34" charset="0"/>
              </a:rPr>
              <a:t>am travelling </a:t>
            </a:r>
            <a:r>
              <a:rPr lang="en-GB" sz="2000" dirty="0">
                <a:solidFill>
                  <a:srgbClr val="115076"/>
                </a:solidFill>
                <a:latin typeface="Century Gothic" panose="020B0502020202020204" pitchFamily="34" charset="0"/>
              </a:rPr>
              <a:t>to Switzerland.</a:t>
            </a:r>
          </a:p>
        </p:txBody>
      </p:sp>
      <p:sp>
        <p:nvSpPr>
          <p:cNvPr id="21" name="TextBox 20"/>
          <p:cNvSpPr txBox="1"/>
          <p:nvPr/>
        </p:nvSpPr>
        <p:spPr>
          <a:xfrm>
            <a:off x="279568" y="4041475"/>
            <a:ext cx="5575253" cy="400110"/>
          </a:xfrm>
          <a:prstGeom prst="rect">
            <a:avLst/>
          </a:prstGeom>
          <a:noFill/>
        </p:spPr>
        <p:txBody>
          <a:bodyPr wrap="square" rtlCol="0">
            <a:spAutoFit/>
          </a:bodyPr>
          <a:lstStyle/>
          <a:p>
            <a:r>
              <a:rPr lang="en-GB" sz="2000" dirty="0">
                <a:solidFill>
                  <a:srgbClr val="115076"/>
                </a:solidFill>
                <a:latin typeface="Century Gothic" panose="020B0502020202020204" pitchFamily="34" charset="0"/>
              </a:rPr>
              <a:t>Next week I </a:t>
            </a:r>
            <a:r>
              <a:rPr lang="en-GB" sz="2000" b="1" dirty="0">
                <a:solidFill>
                  <a:srgbClr val="115076"/>
                </a:solidFill>
                <a:latin typeface="Century Gothic" panose="020B0502020202020204" pitchFamily="34" charset="0"/>
              </a:rPr>
              <a:t>am going </a:t>
            </a:r>
            <a:r>
              <a:rPr lang="en-GB" sz="2000" dirty="0">
                <a:solidFill>
                  <a:srgbClr val="115076"/>
                </a:solidFill>
                <a:latin typeface="Century Gothic" panose="020B0502020202020204" pitchFamily="34" charset="0"/>
              </a:rPr>
              <a:t>into town.</a:t>
            </a:r>
          </a:p>
        </p:txBody>
      </p:sp>
      <p:sp>
        <p:nvSpPr>
          <p:cNvPr id="22" name="TextBox 21"/>
          <p:cNvSpPr txBox="1"/>
          <p:nvPr/>
        </p:nvSpPr>
        <p:spPr>
          <a:xfrm>
            <a:off x="279569" y="5262055"/>
            <a:ext cx="5575253" cy="400110"/>
          </a:xfrm>
          <a:prstGeom prst="rect">
            <a:avLst/>
          </a:prstGeom>
          <a:noFill/>
        </p:spPr>
        <p:txBody>
          <a:bodyPr wrap="square" rtlCol="0">
            <a:spAutoFit/>
          </a:bodyPr>
          <a:lstStyle/>
          <a:p>
            <a:r>
              <a:rPr lang="en-GB" sz="2000" dirty="0">
                <a:solidFill>
                  <a:srgbClr val="115076"/>
                </a:solidFill>
                <a:latin typeface="Century Gothic" panose="020B0502020202020204" pitchFamily="34" charset="0"/>
              </a:rPr>
              <a:t>Next year we </a:t>
            </a:r>
            <a:r>
              <a:rPr lang="en-GB" sz="2000" b="1" dirty="0">
                <a:solidFill>
                  <a:srgbClr val="115076"/>
                </a:solidFill>
                <a:latin typeface="Century Gothic" panose="020B0502020202020204" pitchFamily="34" charset="0"/>
              </a:rPr>
              <a:t>are working </a:t>
            </a:r>
            <a:r>
              <a:rPr lang="en-GB" sz="2000" dirty="0">
                <a:solidFill>
                  <a:srgbClr val="115076"/>
                </a:solidFill>
                <a:latin typeface="Century Gothic" panose="020B0502020202020204" pitchFamily="34" charset="0"/>
              </a:rPr>
              <a:t>in the shop.</a:t>
            </a:r>
          </a:p>
        </p:txBody>
      </p:sp>
      <p:sp>
        <p:nvSpPr>
          <p:cNvPr id="4" name="Rounded Rectangular Callout 3"/>
          <p:cNvSpPr/>
          <p:nvPr/>
        </p:nvSpPr>
        <p:spPr>
          <a:xfrm>
            <a:off x="7926614" y="1584796"/>
            <a:ext cx="3607440" cy="1734229"/>
          </a:xfrm>
          <a:prstGeom prst="wedgeRoundRectCallout">
            <a:avLst>
              <a:gd name="adj1" fmla="val -112183"/>
              <a:gd name="adj2" fmla="val 6742"/>
              <a:gd name="adj3" fmla="val 16667"/>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Use Word Order 2 because the sentences start with an adverbial time phrase.</a:t>
            </a:r>
          </a:p>
        </p:txBody>
      </p:sp>
      <p:sp>
        <p:nvSpPr>
          <p:cNvPr id="1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125802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p:bldP spid="27" grpId="0"/>
      <p:bldP spid="37" grpId="0"/>
      <p:bldP spid="20" grpId="0"/>
      <p:bldP spid="21" grpId="0"/>
      <p:bldP spid="22"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244971" y="527874"/>
            <a:ext cx="14129603" cy="707886"/>
          </a:xfrm>
          <a:prstGeom prst="rect">
            <a:avLst/>
          </a:prstGeom>
        </p:spPr>
        <p:txBody>
          <a:bodyPr wrap="square">
            <a:spAutoFit/>
          </a:bodyPr>
          <a:lstStyle/>
          <a:p>
            <a:pPr lvl="0"/>
            <a:br>
              <a:rPr lang="en-GB" sz="2000" dirty="0">
                <a:solidFill>
                  <a:schemeClr val="accent1">
                    <a:lumMod val="50000"/>
                  </a:schemeClr>
                </a:solidFill>
                <a:latin typeface="Century Gothic" panose="020B0502020202020204" pitchFamily="34" charset="0"/>
              </a:rPr>
            </a:br>
            <a:r>
              <a:rPr lang="en-GB" sz="2000" dirty="0" err="1">
                <a:solidFill>
                  <a:schemeClr val="accent1">
                    <a:lumMod val="50000"/>
                  </a:schemeClr>
                </a:solidFill>
                <a:latin typeface="Century Gothic" panose="020B0502020202020204" pitchFamily="34" charset="0"/>
              </a:rPr>
              <a:t>Wann</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ist</a:t>
            </a:r>
            <a:r>
              <a:rPr lang="en-GB" sz="2000" dirty="0">
                <a:solidFill>
                  <a:schemeClr val="accent1">
                    <a:lumMod val="50000"/>
                  </a:schemeClr>
                </a:solidFill>
                <a:latin typeface="Century Gothic" panose="020B0502020202020204" pitchFamily="34" charset="0"/>
              </a:rPr>
              <a:t> das? </a:t>
            </a:r>
          </a:p>
        </p:txBody>
      </p:sp>
      <p:graphicFrame>
        <p:nvGraphicFramePr>
          <p:cNvPr id="5" name="Content Placeholder 4" descr="table showing whether the sentence has  a plural or singular verb">
            <a:extLst>
              <a:ext uri="{FF2B5EF4-FFF2-40B4-BE49-F238E27FC236}">
                <a16:creationId xmlns:a16="http://schemas.microsoft.com/office/drawing/2014/main" id="{47CA1965-2D03-48EA-9B0F-C0C5FD6245D7}"/>
              </a:ext>
            </a:extLst>
          </p:cNvPr>
          <p:cNvGraphicFramePr>
            <a:graphicFrameLocks/>
          </p:cNvGraphicFramePr>
          <p:nvPr>
            <p:extLst>
              <p:ext uri="{D42A27DB-BD31-4B8C-83A1-F6EECF244321}">
                <p14:modId xmlns:p14="http://schemas.microsoft.com/office/powerpoint/2010/main" val="355047796"/>
              </p:ext>
            </p:extLst>
          </p:nvPr>
        </p:nvGraphicFramePr>
        <p:xfrm>
          <a:off x="156886" y="1276352"/>
          <a:ext cx="11753850" cy="4988477"/>
        </p:xfrm>
        <a:graphic>
          <a:graphicData uri="http://schemas.openxmlformats.org/drawingml/2006/table">
            <a:tbl>
              <a:tblPr firstRow="1" bandRow="1">
                <a:tableStyleId>{5C22544A-7EE6-4342-B048-85BDC9FD1C3A}</a:tableStyleId>
              </a:tblPr>
              <a:tblGrid>
                <a:gridCol w="552450">
                  <a:extLst>
                    <a:ext uri="{9D8B030D-6E8A-4147-A177-3AD203B41FA5}">
                      <a16:colId xmlns:a16="http://schemas.microsoft.com/office/drawing/2014/main" val="2548973513"/>
                    </a:ext>
                  </a:extLst>
                </a:gridCol>
                <a:gridCol w="7031533">
                  <a:extLst>
                    <a:ext uri="{9D8B030D-6E8A-4147-A177-3AD203B41FA5}">
                      <a16:colId xmlns:a16="http://schemas.microsoft.com/office/drawing/2014/main" val="2775102314"/>
                    </a:ext>
                  </a:extLst>
                </a:gridCol>
                <a:gridCol w="1582035">
                  <a:extLst>
                    <a:ext uri="{9D8B030D-6E8A-4147-A177-3AD203B41FA5}">
                      <a16:colId xmlns:a16="http://schemas.microsoft.com/office/drawing/2014/main" val="1859025906"/>
                    </a:ext>
                  </a:extLst>
                </a:gridCol>
                <a:gridCol w="1293916">
                  <a:extLst>
                    <a:ext uri="{9D8B030D-6E8A-4147-A177-3AD203B41FA5}">
                      <a16:colId xmlns:a16="http://schemas.microsoft.com/office/drawing/2014/main" val="3979149899"/>
                    </a:ext>
                  </a:extLst>
                </a:gridCol>
                <a:gridCol w="1293916">
                  <a:extLst>
                    <a:ext uri="{9D8B030D-6E8A-4147-A177-3AD203B41FA5}">
                      <a16:colId xmlns:a16="http://schemas.microsoft.com/office/drawing/2014/main" val="1581682046"/>
                    </a:ext>
                  </a:extLst>
                </a:gridCol>
              </a:tblGrid>
              <a:tr h="633283">
                <a:tc gridSpan="2">
                  <a:txBody>
                    <a:bodyPr/>
                    <a:lstStyle/>
                    <a:p>
                      <a:r>
                        <a:rPr lang="en-GB" sz="2200" b="1" dirty="0">
                          <a:solidFill>
                            <a:schemeClr val="accent5">
                              <a:lumMod val="50000"/>
                            </a:schemeClr>
                          </a:solidFill>
                          <a:latin typeface="Century Gothic" panose="020B0502020202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chemeClr val="accent5">
                              <a:lumMod val="50000"/>
                            </a:schemeClr>
                          </a:solidFill>
                          <a:latin typeface="Century Gothic" panose="020B0502020202020204" pitchFamily="34" charset="0"/>
                        </a:rPr>
                        <a:t>Woche</a:t>
                      </a:r>
                      <a:endParaRPr lang="en-GB" sz="28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chemeClr val="accent5">
                              <a:lumMod val="50000"/>
                            </a:schemeClr>
                          </a:solidFill>
                          <a:latin typeface="Century Gothic" panose="020B0502020202020204" pitchFamily="34" charset="0"/>
                        </a:rPr>
                        <a:t>Monat</a:t>
                      </a:r>
                      <a:endParaRPr lang="en-GB" sz="28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chemeClr val="accent5">
                              <a:lumMod val="50000"/>
                            </a:schemeClr>
                          </a:solidFill>
                          <a:latin typeface="Century Gothic" panose="020B0502020202020204" pitchFamily="34" charset="0"/>
                        </a:rPr>
                        <a:t>Jahr</a:t>
                      </a:r>
                      <a:endParaRPr lang="en-GB" sz="28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534440">
                <a:tc>
                  <a:txBody>
                    <a:bodyPr/>
                    <a:lstStyle/>
                    <a:p>
                      <a:pPr algn="ctr"/>
                      <a:r>
                        <a:rPr lang="en-GB" sz="2400" b="1" dirty="0">
                          <a:solidFill>
                            <a:schemeClr val="accent1">
                              <a:lumMod val="50000"/>
                            </a:schemeClr>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a:solidFill>
                            <a:schemeClr val="accent1">
                              <a:lumMod val="50000"/>
                            </a:schemeClr>
                          </a:solidFill>
                          <a:latin typeface="Century Gothic" panose="020B0502020202020204" pitchFamily="34" charset="0"/>
                        </a:rPr>
                        <a:t>Nächst</a:t>
                      </a:r>
                      <a:r>
                        <a:rPr lang="en-GB" sz="2400" b="1" dirty="0" err="1">
                          <a:solidFill>
                            <a:srgbClr val="DAA520"/>
                          </a:solidFill>
                          <a:latin typeface="Century Gothic" panose="020B0502020202020204" pitchFamily="34" charset="0"/>
                        </a:rPr>
                        <a:t>es</a:t>
                      </a:r>
                      <a:r>
                        <a:rPr lang="en-GB" sz="2400" b="1"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Jahr</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fahre</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ich</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nach</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Schottland</a:t>
                      </a:r>
                      <a:r>
                        <a:rPr lang="en-GB" sz="2400" b="0" baseline="0" dirty="0">
                          <a:solidFill>
                            <a:schemeClr val="accent1">
                              <a:lumMod val="50000"/>
                            </a:schemeClr>
                          </a:solidFill>
                          <a:latin typeface="Century Gothic" panose="020B0502020202020204" pitchFamily="34" charset="0"/>
                        </a:rPr>
                        <a:t>.</a:t>
                      </a:r>
                      <a:endParaRPr lang="en-GB" sz="24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534440">
                <a:tc>
                  <a:txBody>
                    <a:bodyPr/>
                    <a:lstStyle/>
                    <a:p>
                      <a:pPr algn="ctr"/>
                      <a:r>
                        <a:rPr lang="en-GB" sz="2400" b="1" dirty="0">
                          <a:solidFill>
                            <a:schemeClr val="accent1">
                              <a:lumMod val="50000"/>
                            </a:schemeClr>
                          </a:solidFill>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1">
                              <a:lumMod val="50000"/>
                            </a:schemeClr>
                          </a:solidFill>
                          <a:latin typeface="Century Gothic" panose="020B0502020202020204" pitchFamily="34" charset="0"/>
                        </a:rPr>
                        <a:t>Nächst</a:t>
                      </a:r>
                      <a:r>
                        <a:rPr lang="en-GB" sz="2400" b="1" dirty="0" err="1">
                          <a:solidFill>
                            <a:srgbClr val="DAA520"/>
                          </a:solidFill>
                          <a:latin typeface="Century Gothic" panose="020B0502020202020204" pitchFamily="34" charset="0"/>
                        </a:rPr>
                        <a:t>en</a:t>
                      </a:r>
                      <a:r>
                        <a:rPr lang="en-GB" sz="2400" b="1" dirty="0">
                          <a:solidFill>
                            <a:schemeClr val="accent1">
                              <a:lumMod val="50000"/>
                            </a:schemeClr>
                          </a:solidFill>
                          <a:latin typeface="Century Gothic" panose="020B0502020202020204" pitchFamily="34" charset="0"/>
                        </a:rPr>
                        <a:t>   </a:t>
                      </a:r>
                      <a:r>
                        <a:rPr lang="en-GB" sz="2400" b="0" dirty="0">
                          <a:solidFill>
                            <a:schemeClr val="accent1">
                              <a:lumMod val="50000"/>
                            </a:schemeClr>
                          </a:solidFill>
                          <a:latin typeface="Century Gothic" panose="020B0502020202020204" pitchFamily="34" charset="0"/>
                        </a:rPr>
                        <a:t>Monat</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helfe</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ich</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im</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Geschäft</a:t>
                      </a:r>
                      <a:r>
                        <a:rPr lang="en-GB" sz="2400" b="0" baseline="0" dirty="0">
                          <a:solidFill>
                            <a:schemeClr val="accent1">
                              <a:lumMod val="50000"/>
                            </a:schemeClr>
                          </a:solidFill>
                          <a:latin typeface="Century Gothic" panose="020B0502020202020204" pitchFamily="34" charset="0"/>
                        </a:rPr>
                        <a:t>.</a:t>
                      </a:r>
                      <a:endParaRPr lang="en-GB" sz="24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534440">
                <a:tc>
                  <a:txBody>
                    <a:bodyPr/>
                    <a:lstStyle/>
                    <a:p>
                      <a:pPr algn="ctr"/>
                      <a:r>
                        <a:rPr lang="en-GB" sz="2400" b="1" dirty="0">
                          <a:solidFill>
                            <a:schemeClr val="accent1">
                              <a:lumMod val="50000"/>
                            </a:schemeClr>
                          </a:solidFill>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a:solidFill>
                            <a:schemeClr val="accent1">
                              <a:lumMod val="50000"/>
                            </a:schemeClr>
                          </a:solidFill>
                          <a:latin typeface="Century Gothic" panose="020B0502020202020204" pitchFamily="34" charset="0"/>
                        </a:rPr>
                        <a:t>Nächst</a:t>
                      </a:r>
                      <a:r>
                        <a:rPr lang="en-GB" sz="2400" b="1" dirty="0" err="1">
                          <a:solidFill>
                            <a:srgbClr val="DAA520"/>
                          </a:solidFill>
                          <a:latin typeface="Century Gothic" panose="020B0502020202020204" pitchFamily="34" charset="0"/>
                        </a:rPr>
                        <a:t>e</a:t>
                      </a:r>
                      <a:r>
                        <a:rPr lang="en-GB" sz="2400" b="1"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Woche</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fahren</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wir</a:t>
                      </a:r>
                      <a:r>
                        <a:rPr lang="en-GB" sz="2400" b="0" baseline="0" dirty="0">
                          <a:solidFill>
                            <a:schemeClr val="accent1">
                              <a:lumMod val="50000"/>
                            </a:schemeClr>
                          </a:solidFill>
                          <a:latin typeface="Century Gothic" panose="020B0502020202020204" pitchFamily="34" charset="0"/>
                        </a:rPr>
                        <a:t> in den </a:t>
                      </a:r>
                      <a:r>
                        <a:rPr lang="en-GB" sz="2400" b="0" baseline="0" dirty="0" err="1">
                          <a:solidFill>
                            <a:schemeClr val="accent1">
                              <a:lumMod val="50000"/>
                            </a:schemeClr>
                          </a:solidFill>
                          <a:latin typeface="Century Gothic" panose="020B0502020202020204" pitchFamily="34" charset="0"/>
                        </a:rPr>
                        <a:t>Urlaub</a:t>
                      </a:r>
                      <a:r>
                        <a:rPr lang="en-GB" sz="2400" b="0" baseline="0" dirty="0">
                          <a:solidFill>
                            <a:schemeClr val="accent1">
                              <a:lumMod val="50000"/>
                            </a:schemeClr>
                          </a:solidFill>
                          <a:latin typeface="Century Gothic" panose="020B0502020202020204" pitchFamily="34" charset="0"/>
                        </a:rPr>
                        <a:t>.</a:t>
                      </a:r>
                      <a:endParaRPr lang="en-GB" sz="24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534440">
                <a:tc>
                  <a:txBody>
                    <a:bodyPr/>
                    <a:lstStyle/>
                    <a:p>
                      <a:pPr algn="ctr"/>
                      <a:r>
                        <a:rPr lang="en-GB" sz="2400" b="1" dirty="0">
                          <a:solidFill>
                            <a:schemeClr val="accent1">
                              <a:lumMod val="50000"/>
                            </a:schemeClr>
                          </a:solidFill>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a:solidFill>
                            <a:schemeClr val="accent1">
                              <a:lumMod val="50000"/>
                            </a:schemeClr>
                          </a:solidFill>
                          <a:latin typeface="Century Gothic" panose="020B0502020202020204" pitchFamily="34" charset="0"/>
                        </a:rPr>
                        <a:t>Nächst</a:t>
                      </a:r>
                      <a:r>
                        <a:rPr lang="en-GB" sz="2400" b="1" dirty="0" err="1">
                          <a:solidFill>
                            <a:srgbClr val="DAA520"/>
                          </a:solidFill>
                          <a:latin typeface="Century Gothic" panose="020B0502020202020204" pitchFamily="34" charset="0"/>
                        </a:rPr>
                        <a:t>en</a:t>
                      </a:r>
                      <a:r>
                        <a:rPr lang="en-GB" sz="2400" b="0" dirty="0">
                          <a:solidFill>
                            <a:schemeClr val="accent1">
                              <a:lumMod val="50000"/>
                            </a:schemeClr>
                          </a:solidFill>
                          <a:latin typeface="Century Gothic" panose="020B0502020202020204" pitchFamily="34" charset="0"/>
                        </a:rPr>
                        <a:t>   Monat  </a:t>
                      </a:r>
                      <a:r>
                        <a:rPr lang="en-GB" sz="2400" b="0" dirty="0" err="1">
                          <a:solidFill>
                            <a:schemeClr val="accent1">
                              <a:lumMod val="50000"/>
                            </a:schemeClr>
                          </a:solidFill>
                          <a:latin typeface="Century Gothic" panose="020B0502020202020204" pitchFamily="34" charset="0"/>
                        </a:rPr>
                        <a:t>arbeite</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ich</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im</a:t>
                      </a:r>
                      <a:r>
                        <a:rPr lang="en-GB" sz="2400" b="0" dirty="0">
                          <a:solidFill>
                            <a:schemeClr val="accent1">
                              <a:lumMod val="50000"/>
                            </a:schemeClr>
                          </a:solidFill>
                          <a:latin typeface="Century Gothic" panose="020B0502020202020204" pitchFamily="34" charset="0"/>
                        </a:rPr>
                        <a:t> Dorf.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r h="534440">
                <a:tc>
                  <a:txBody>
                    <a:bodyPr/>
                    <a:lstStyle/>
                    <a:p>
                      <a:pPr algn="ctr"/>
                      <a:r>
                        <a:rPr lang="en-GB" sz="2400" b="1" dirty="0">
                          <a:solidFill>
                            <a:schemeClr val="accent1">
                              <a:lumMod val="50000"/>
                            </a:schemeClr>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1">
                              <a:lumMod val="50000"/>
                            </a:schemeClr>
                          </a:solidFill>
                          <a:latin typeface="Century Gothic" panose="020B0502020202020204" pitchFamily="34" charset="0"/>
                        </a:rPr>
                        <a:t>Nächst</a:t>
                      </a:r>
                      <a:r>
                        <a:rPr lang="en-GB" sz="2400" b="1" dirty="0" err="1">
                          <a:solidFill>
                            <a:srgbClr val="DAA520"/>
                          </a:solidFill>
                          <a:latin typeface="Century Gothic" panose="020B0502020202020204" pitchFamily="34" charset="0"/>
                        </a:rPr>
                        <a:t>e</a:t>
                      </a:r>
                      <a:r>
                        <a:rPr lang="en-GB" sz="2400" b="1"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Woche</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gehen</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wir</a:t>
                      </a:r>
                      <a:r>
                        <a:rPr lang="en-GB" sz="2400" b="0" baseline="0" dirty="0">
                          <a:solidFill>
                            <a:schemeClr val="accent1">
                              <a:lumMod val="50000"/>
                            </a:schemeClr>
                          </a:solidFill>
                          <a:latin typeface="Century Gothic" panose="020B0502020202020204" pitchFamily="34" charset="0"/>
                        </a:rPr>
                        <a:t> ins </a:t>
                      </a:r>
                      <a:r>
                        <a:rPr lang="en-GB" sz="2400" b="0" baseline="0" dirty="0" err="1">
                          <a:solidFill>
                            <a:schemeClr val="accent1">
                              <a:lumMod val="50000"/>
                            </a:schemeClr>
                          </a:solidFill>
                          <a:latin typeface="Century Gothic" panose="020B0502020202020204" pitchFamily="34" charset="0"/>
                        </a:rPr>
                        <a:t>Schwimmbad</a:t>
                      </a:r>
                      <a:r>
                        <a:rPr lang="en-GB" sz="2400" b="0" baseline="0" dirty="0">
                          <a:solidFill>
                            <a:schemeClr val="accent1">
                              <a:lumMod val="50000"/>
                            </a:schemeClr>
                          </a:solidFill>
                          <a:latin typeface="Century Gothic" panose="020B0502020202020204" pitchFamily="34" charset="0"/>
                        </a:rPr>
                        <a:t>.</a:t>
                      </a:r>
                      <a:endParaRPr lang="en-GB" sz="24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333039"/>
                  </a:ext>
                </a:extLst>
              </a:tr>
              <a:tr h="534440">
                <a:tc>
                  <a:txBody>
                    <a:bodyPr/>
                    <a:lstStyle/>
                    <a:p>
                      <a:pPr algn="ctr"/>
                      <a:r>
                        <a:rPr lang="en-GB" sz="2400" b="1" dirty="0">
                          <a:solidFill>
                            <a:schemeClr val="accent1">
                              <a:lumMod val="50000"/>
                            </a:schemeClr>
                          </a:solidFill>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a:solidFill>
                            <a:schemeClr val="accent1">
                              <a:lumMod val="50000"/>
                            </a:schemeClr>
                          </a:solidFill>
                          <a:latin typeface="Century Gothic" panose="020B0502020202020204" pitchFamily="34" charset="0"/>
                        </a:rPr>
                        <a:t>Nächst</a:t>
                      </a:r>
                      <a:r>
                        <a:rPr lang="en-GB" sz="2400" b="1" dirty="0" err="1">
                          <a:solidFill>
                            <a:srgbClr val="DAA520"/>
                          </a:solidFill>
                          <a:latin typeface="Century Gothic" panose="020B0502020202020204" pitchFamily="34" charset="0"/>
                        </a:rPr>
                        <a:t>es</a:t>
                      </a:r>
                      <a:r>
                        <a:rPr lang="en-GB" sz="2400" b="1"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Jahr</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schlafe</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ich</a:t>
                      </a:r>
                      <a:r>
                        <a:rPr lang="en-GB" sz="2400" b="0" baseline="0" dirty="0">
                          <a:solidFill>
                            <a:schemeClr val="accent1">
                              <a:lumMod val="50000"/>
                            </a:schemeClr>
                          </a:solidFill>
                          <a:latin typeface="Century Gothic" panose="020B0502020202020204" pitchFamily="34" charset="0"/>
                        </a:rPr>
                        <a:t> auf </a:t>
                      </a:r>
                      <a:r>
                        <a:rPr lang="en-GB" sz="2400" b="0" baseline="0" dirty="0" err="1">
                          <a:solidFill>
                            <a:schemeClr val="accent1">
                              <a:lumMod val="50000"/>
                            </a:schemeClr>
                          </a:solidFill>
                          <a:latin typeface="Century Gothic" panose="020B0502020202020204" pitchFamily="34" charset="0"/>
                        </a:rPr>
                        <a:t>dem</a:t>
                      </a:r>
                      <a:r>
                        <a:rPr lang="en-GB" sz="2400" b="0" baseline="0" dirty="0">
                          <a:solidFill>
                            <a:schemeClr val="accent1">
                              <a:lumMod val="50000"/>
                            </a:schemeClr>
                          </a:solidFill>
                          <a:latin typeface="Century Gothic" panose="020B0502020202020204" pitchFamily="34" charset="0"/>
                        </a:rPr>
                        <a:t> Strand!</a:t>
                      </a:r>
                      <a:endParaRPr lang="en-GB" sz="24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3042220"/>
                  </a:ext>
                </a:extLst>
              </a:tr>
              <a:tr h="534440">
                <a:tc>
                  <a:txBody>
                    <a:bodyPr/>
                    <a:lstStyle/>
                    <a:p>
                      <a:pPr algn="ctr"/>
                      <a:r>
                        <a:rPr lang="en-GB" sz="2400" b="1" dirty="0">
                          <a:solidFill>
                            <a:schemeClr val="accent1">
                              <a:lumMod val="50000"/>
                            </a:schemeClr>
                          </a:solidFill>
                          <a:latin typeface="Century Gothic" panose="020B0502020202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a:solidFill>
                            <a:schemeClr val="accent1">
                              <a:lumMod val="50000"/>
                            </a:schemeClr>
                          </a:solidFill>
                          <a:latin typeface="Century Gothic" panose="020B0502020202020204" pitchFamily="34" charset="0"/>
                        </a:rPr>
                        <a:t>Nächst</a:t>
                      </a:r>
                      <a:r>
                        <a:rPr lang="en-GB" sz="2400" b="1" dirty="0" err="1">
                          <a:solidFill>
                            <a:srgbClr val="DAA520"/>
                          </a:solidFill>
                          <a:latin typeface="Century Gothic" panose="020B0502020202020204" pitchFamily="34" charset="0"/>
                        </a:rPr>
                        <a:t>e</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Woche</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laufen</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wir</a:t>
                      </a:r>
                      <a:r>
                        <a:rPr lang="en-GB" sz="2400" b="0" dirty="0">
                          <a:solidFill>
                            <a:schemeClr val="accent1">
                              <a:lumMod val="50000"/>
                            </a:schemeClr>
                          </a:solidFill>
                          <a:latin typeface="Century Gothic" panose="020B0502020202020204" pitchFamily="34" charset="0"/>
                        </a:rPr>
                        <a:t> am* See.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016251"/>
                  </a:ext>
                </a:extLst>
              </a:tr>
              <a:tr h="614114">
                <a:tc>
                  <a:txBody>
                    <a:bodyPr/>
                    <a:lstStyle/>
                    <a:p>
                      <a:pPr algn="ctr"/>
                      <a:r>
                        <a:rPr lang="en-GB" sz="2400" b="1" dirty="0">
                          <a:solidFill>
                            <a:schemeClr val="accent1">
                              <a:lumMod val="50000"/>
                            </a:schemeClr>
                          </a:solidFill>
                          <a:latin typeface="Century Gothic" panose="020B050202020202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a:solidFill>
                            <a:schemeClr val="accent1">
                              <a:lumMod val="50000"/>
                            </a:schemeClr>
                          </a:solidFill>
                          <a:latin typeface="Century Gothic" panose="020B0502020202020204" pitchFamily="34" charset="0"/>
                        </a:rPr>
                        <a:t>Nächst</a:t>
                      </a:r>
                      <a:r>
                        <a:rPr lang="en-GB" sz="2400" b="1" dirty="0" err="1">
                          <a:solidFill>
                            <a:srgbClr val="DAA520"/>
                          </a:solidFill>
                          <a:latin typeface="Century Gothic" panose="020B0502020202020204" pitchFamily="34" charset="0"/>
                        </a:rPr>
                        <a:t>en</a:t>
                      </a:r>
                      <a:r>
                        <a:rPr lang="en-GB" sz="2400" b="1" dirty="0">
                          <a:solidFill>
                            <a:schemeClr val="accent1">
                              <a:lumMod val="50000"/>
                            </a:schemeClr>
                          </a:solidFill>
                          <a:latin typeface="Century Gothic" panose="020B0502020202020204" pitchFamily="34" charset="0"/>
                        </a:rPr>
                        <a:t> </a:t>
                      </a:r>
                      <a:r>
                        <a:rPr lang="en-GB" sz="2400" b="0" dirty="0">
                          <a:solidFill>
                            <a:schemeClr val="accent1">
                              <a:lumMod val="50000"/>
                            </a:schemeClr>
                          </a:solidFill>
                          <a:latin typeface="Century Gothic" panose="020B0502020202020204" pitchFamily="34" charset="0"/>
                        </a:rPr>
                        <a:t>  Monat   </a:t>
                      </a:r>
                      <a:r>
                        <a:rPr lang="en-GB" sz="2400" b="0" dirty="0" err="1">
                          <a:solidFill>
                            <a:schemeClr val="accent1">
                              <a:lumMod val="50000"/>
                            </a:schemeClr>
                          </a:solidFill>
                          <a:latin typeface="Century Gothic" panose="020B0502020202020204" pitchFamily="34" charset="0"/>
                        </a:rPr>
                        <a:t>suchen</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wir</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ein</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Haus</a:t>
                      </a:r>
                      <a:r>
                        <a:rPr lang="en-GB" sz="2400" b="0" dirty="0">
                          <a:solidFill>
                            <a:schemeClr val="accent1">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5941149"/>
                  </a:ext>
                </a:extLst>
              </a:tr>
            </a:tbl>
          </a:graphicData>
        </a:graphic>
      </p:graphicFrame>
      <p:pic>
        <p:nvPicPr>
          <p:cNvPr id="6" name="Picture 5" descr="green checkmark">
            <a:extLst>
              <a:ext uri="{FF2B5EF4-FFF2-40B4-BE49-F238E27FC236}">
                <a16:creationId xmlns:a16="http://schemas.microsoft.com/office/drawing/2014/main" id="{A871E970-1A74-4FF2-8D88-EF80270288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8197" y="1965124"/>
            <a:ext cx="410964" cy="428087"/>
          </a:xfrm>
          <a:prstGeom prst="rect">
            <a:avLst/>
          </a:prstGeom>
        </p:spPr>
      </p:pic>
      <p:pic>
        <p:nvPicPr>
          <p:cNvPr id="7" name="Picture 6" descr="green checkmark">
            <a:extLst>
              <a:ext uri="{FF2B5EF4-FFF2-40B4-BE49-F238E27FC236}">
                <a16:creationId xmlns:a16="http://schemas.microsoft.com/office/drawing/2014/main" id="{428E7C3B-4410-4947-ADAB-5D7B436137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4824" y="2475312"/>
            <a:ext cx="410964" cy="428087"/>
          </a:xfrm>
          <a:prstGeom prst="rect">
            <a:avLst/>
          </a:prstGeom>
        </p:spPr>
      </p:pic>
      <p:pic>
        <p:nvPicPr>
          <p:cNvPr id="8" name="Picture 7" descr="green checkmark">
            <a:extLst>
              <a:ext uri="{FF2B5EF4-FFF2-40B4-BE49-F238E27FC236}">
                <a16:creationId xmlns:a16="http://schemas.microsoft.com/office/drawing/2014/main" id="{1954DC82-FBEC-4F87-BA4F-35BD5705F9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9356" y="3069329"/>
            <a:ext cx="410964" cy="428087"/>
          </a:xfrm>
          <a:prstGeom prst="rect">
            <a:avLst/>
          </a:prstGeom>
        </p:spPr>
      </p:pic>
      <p:pic>
        <p:nvPicPr>
          <p:cNvPr id="9" name="Picture 8" descr="green checkmark">
            <a:extLst>
              <a:ext uri="{FF2B5EF4-FFF2-40B4-BE49-F238E27FC236}">
                <a16:creationId xmlns:a16="http://schemas.microsoft.com/office/drawing/2014/main" id="{7E7DE31D-6DC3-4428-83A6-359BD9B0E0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4824" y="3556546"/>
            <a:ext cx="410964" cy="428087"/>
          </a:xfrm>
          <a:prstGeom prst="rect">
            <a:avLst/>
          </a:prstGeom>
        </p:spPr>
      </p:pic>
      <p:pic>
        <p:nvPicPr>
          <p:cNvPr id="10" name="Picture 9" descr="green checkmark">
            <a:extLst>
              <a:ext uri="{FF2B5EF4-FFF2-40B4-BE49-F238E27FC236}">
                <a16:creationId xmlns:a16="http://schemas.microsoft.com/office/drawing/2014/main" id="{82BD3A61-4F85-4190-8A18-CA8E6B8CA3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9356" y="4076141"/>
            <a:ext cx="410964" cy="428087"/>
          </a:xfrm>
          <a:prstGeom prst="rect">
            <a:avLst/>
          </a:prstGeom>
        </p:spPr>
      </p:pic>
      <p:pic>
        <p:nvPicPr>
          <p:cNvPr id="11" name="Picture 10" descr="green checkmark">
            <a:extLst>
              <a:ext uri="{FF2B5EF4-FFF2-40B4-BE49-F238E27FC236}">
                <a16:creationId xmlns:a16="http://schemas.microsoft.com/office/drawing/2014/main" id="{D4604E58-9BF2-4C7B-A06D-FA4F5FC60B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8197" y="4595668"/>
            <a:ext cx="410964" cy="428087"/>
          </a:xfrm>
          <a:prstGeom prst="rect">
            <a:avLst/>
          </a:prstGeom>
        </p:spPr>
      </p:pic>
      <p:pic>
        <p:nvPicPr>
          <p:cNvPr id="12" name="Picture 11" descr="green checkmark">
            <a:extLst>
              <a:ext uri="{FF2B5EF4-FFF2-40B4-BE49-F238E27FC236}">
                <a16:creationId xmlns:a16="http://schemas.microsoft.com/office/drawing/2014/main" id="{D90FA2E3-0355-457B-B96E-CD4FCEDD8E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9356" y="5129279"/>
            <a:ext cx="410964" cy="428087"/>
          </a:xfrm>
          <a:prstGeom prst="rect">
            <a:avLst/>
          </a:prstGeom>
        </p:spPr>
      </p:pic>
      <p:pic>
        <p:nvPicPr>
          <p:cNvPr id="13" name="Picture 12" descr="green checkmark">
            <a:extLst>
              <a:ext uri="{FF2B5EF4-FFF2-40B4-BE49-F238E27FC236}">
                <a16:creationId xmlns:a16="http://schemas.microsoft.com/office/drawing/2014/main" id="{64C4D52A-E88B-4B06-AF1A-C74B3CF2D8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6769" y="5696344"/>
            <a:ext cx="410964" cy="428087"/>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02574" y="250401"/>
            <a:ext cx="939677" cy="593171"/>
          </a:xfrm>
          <a:prstGeom prst="rect">
            <a:avLst/>
          </a:prstGeom>
        </p:spPr>
      </p:pic>
      <p:sp>
        <p:nvSpPr>
          <p:cNvPr id="20" name="Explosion 1 19"/>
          <p:cNvSpPr/>
          <p:nvPr/>
        </p:nvSpPr>
        <p:spPr>
          <a:xfrm>
            <a:off x="2136960" y="1849291"/>
            <a:ext cx="1400399" cy="672032"/>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Explosion 1 20"/>
          <p:cNvSpPr/>
          <p:nvPr/>
        </p:nvSpPr>
        <p:spPr>
          <a:xfrm>
            <a:off x="1965960" y="2952312"/>
            <a:ext cx="1691639" cy="665371"/>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Explosion 1 21"/>
          <p:cNvSpPr/>
          <p:nvPr/>
        </p:nvSpPr>
        <p:spPr>
          <a:xfrm>
            <a:off x="2180682" y="2450446"/>
            <a:ext cx="1476918" cy="589521"/>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Explosion 1 22"/>
          <p:cNvSpPr/>
          <p:nvPr/>
        </p:nvSpPr>
        <p:spPr>
          <a:xfrm>
            <a:off x="2136960" y="3497416"/>
            <a:ext cx="1688280" cy="637854"/>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Explosion 1 23"/>
          <p:cNvSpPr/>
          <p:nvPr/>
        </p:nvSpPr>
        <p:spPr>
          <a:xfrm>
            <a:off x="2180682" y="4566259"/>
            <a:ext cx="1156877" cy="626312"/>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Explosion 1 24"/>
          <p:cNvSpPr/>
          <p:nvPr/>
        </p:nvSpPr>
        <p:spPr>
          <a:xfrm>
            <a:off x="1965960" y="5129279"/>
            <a:ext cx="1691639" cy="567065"/>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Explosion 1 25"/>
          <p:cNvSpPr/>
          <p:nvPr/>
        </p:nvSpPr>
        <p:spPr>
          <a:xfrm>
            <a:off x="1965961" y="3984633"/>
            <a:ext cx="1691638" cy="708078"/>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244971" y="481882"/>
            <a:ext cx="5464958" cy="400110"/>
          </a:xfrm>
          <a:prstGeom prst="rect">
            <a:avLst/>
          </a:prstGeom>
        </p:spPr>
        <p:txBody>
          <a:bodyPr wrap="none">
            <a:spAutoFit/>
          </a:bodyPr>
          <a:lstStyle/>
          <a:p>
            <a:r>
              <a:rPr lang="en-GB" sz="2000" dirty="0">
                <a:solidFill>
                  <a:schemeClr val="accent1">
                    <a:lumMod val="50000"/>
                  </a:schemeClr>
                </a:solidFill>
                <a:latin typeface="Century Gothic" panose="020B0502020202020204" pitchFamily="34" charset="0"/>
              </a:rPr>
              <a:t>Wolfgang </a:t>
            </a:r>
            <a:r>
              <a:rPr lang="en-GB" sz="2000" dirty="0" err="1">
                <a:solidFill>
                  <a:schemeClr val="accent1">
                    <a:lumMod val="50000"/>
                  </a:schemeClr>
                </a:solidFill>
                <a:latin typeface="Century Gothic" panose="020B0502020202020204" pitchFamily="34" charset="0"/>
              </a:rPr>
              <a:t>schreibt</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eine</a:t>
            </a:r>
            <a:r>
              <a:rPr lang="en-GB" sz="2000" dirty="0">
                <a:solidFill>
                  <a:schemeClr val="accent1">
                    <a:lumMod val="50000"/>
                  </a:schemeClr>
                </a:solidFill>
                <a:latin typeface="Century Gothic" panose="020B0502020202020204" pitchFamily="34" charset="0"/>
              </a:rPr>
              <a:t> Email an Mehmet. </a:t>
            </a:r>
            <a:endParaRPr lang="en-GB" dirty="0">
              <a:solidFill>
                <a:schemeClr val="accent1">
                  <a:lumMod val="50000"/>
                </a:schemeClr>
              </a:solidFill>
            </a:endParaRPr>
          </a:p>
        </p:txBody>
      </p:sp>
      <p:sp>
        <p:nvSpPr>
          <p:cNvPr id="2" name="Title 1">
            <a:extLst>
              <a:ext uri="{FF2B5EF4-FFF2-40B4-BE49-F238E27FC236}">
                <a16:creationId xmlns:a16="http://schemas.microsoft.com/office/drawing/2014/main" id="{10CCB11B-E72D-0249-BE80-66424B923690}"/>
              </a:ext>
            </a:extLst>
          </p:cNvPr>
          <p:cNvSpPr>
            <a:spLocks noGrp="1"/>
          </p:cNvSpPr>
          <p:nvPr>
            <p:ph type="title"/>
          </p:nvPr>
        </p:nvSpPr>
        <p:spPr>
          <a:xfrm>
            <a:off x="246586" y="56874"/>
            <a:ext cx="5259691" cy="490114"/>
          </a:xfrm>
        </p:spPr>
        <p:txBody>
          <a:bodyPr>
            <a:normAutofit/>
          </a:bodyPr>
          <a:lstStyle/>
          <a:p>
            <a:r>
              <a:rPr lang="en-GB" sz="2800" b="1" dirty="0">
                <a:solidFill>
                  <a:srgbClr val="5B9BD5">
                    <a:lumMod val="50000"/>
                  </a:srgbClr>
                </a:solidFill>
              </a:rPr>
              <a:t>Was </a:t>
            </a:r>
            <a:r>
              <a:rPr lang="en-GB" sz="2800" b="1" dirty="0" err="1">
                <a:solidFill>
                  <a:srgbClr val="5B9BD5">
                    <a:lumMod val="50000"/>
                  </a:srgbClr>
                </a:solidFill>
              </a:rPr>
              <a:t>planen</a:t>
            </a:r>
            <a:r>
              <a:rPr lang="en-GB" sz="2800" b="1" dirty="0">
                <a:solidFill>
                  <a:srgbClr val="5B9BD5">
                    <a:lumMod val="50000"/>
                  </a:srgbClr>
                </a:solidFill>
              </a:rPr>
              <a:t> </a:t>
            </a:r>
            <a:r>
              <a:rPr lang="en-GB" sz="2800" b="1" dirty="0" err="1">
                <a:solidFill>
                  <a:srgbClr val="5B9BD5">
                    <a:lumMod val="50000"/>
                  </a:srgbClr>
                </a:solidFill>
              </a:rPr>
              <a:t>sie</a:t>
            </a:r>
            <a:r>
              <a:rPr lang="en-GB" sz="2800" b="1" dirty="0">
                <a:solidFill>
                  <a:srgbClr val="5B9BD5">
                    <a:lumMod val="50000"/>
                  </a:srgbClr>
                </a:solidFill>
              </a:rPr>
              <a:t>? Und </a:t>
            </a:r>
            <a:r>
              <a:rPr lang="en-GB" sz="2800" b="1" dirty="0" err="1">
                <a:solidFill>
                  <a:srgbClr val="5B9BD5">
                    <a:lumMod val="50000"/>
                  </a:srgbClr>
                </a:solidFill>
              </a:rPr>
              <a:t>wann</a:t>
            </a:r>
            <a:r>
              <a:rPr lang="en-GB" sz="2800" b="1" dirty="0">
                <a:solidFill>
                  <a:srgbClr val="5B9BD5">
                    <a:lumMod val="50000"/>
                  </a:srgbClr>
                </a:solidFill>
              </a:rPr>
              <a:t>?</a:t>
            </a:r>
            <a:endParaRPr lang="en-US" dirty="0"/>
          </a:p>
        </p:txBody>
      </p:sp>
      <p:sp>
        <p:nvSpPr>
          <p:cNvPr id="31" name="Explosion 1 30"/>
          <p:cNvSpPr/>
          <p:nvPr/>
        </p:nvSpPr>
        <p:spPr>
          <a:xfrm>
            <a:off x="2180682" y="5686720"/>
            <a:ext cx="1533616" cy="577978"/>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3219718" y="6437658"/>
            <a:ext cx="3825026" cy="400110"/>
          </a:xfrm>
          <a:prstGeom prst="rect">
            <a:avLst/>
          </a:prstGeom>
          <a:noFill/>
        </p:spPr>
        <p:txBody>
          <a:bodyPr wrap="square" rtlCol="0">
            <a:spAutoFit/>
          </a:bodyPr>
          <a:lstStyle/>
          <a:p>
            <a:r>
              <a:rPr lang="en-GB" sz="2000" dirty="0">
                <a:solidFill>
                  <a:schemeClr val="bg1"/>
                </a:solidFill>
                <a:latin typeface="Century Gothic" panose="020B0502020202020204" pitchFamily="34" charset="0"/>
              </a:rPr>
              <a:t>*am (an + </a:t>
            </a:r>
            <a:r>
              <a:rPr lang="en-GB" sz="2000" dirty="0" err="1">
                <a:solidFill>
                  <a:schemeClr val="bg1"/>
                </a:solidFill>
                <a:latin typeface="Century Gothic" panose="020B0502020202020204" pitchFamily="34" charset="0"/>
              </a:rPr>
              <a:t>dem</a:t>
            </a:r>
            <a:r>
              <a:rPr lang="en-GB" sz="2000" dirty="0">
                <a:solidFill>
                  <a:schemeClr val="bg1"/>
                </a:solidFill>
                <a:latin typeface="Century Gothic" panose="020B0502020202020204" pitchFamily="34" charset="0"/>
              </a:rPr>
              <a:t>) = at the</a:t>
            </a: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3975" y="37461"/>
            <a:ext cx="1287475" cy="1238891"/>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r="51991" b="-8790"/>
          <a:stretch/>
        </p:blipFill>
        <p:spPr>
          <a:xfrm>
            <a:off x="6836099" y="0"/>
            <a:ext cx="947345" cy="1383661"/>
          </a:xfrm>
          <a:prstGeom prst="rect">
            <a:avLst/>
          </a:prstGeom>
        </p:spPr>
      </p:pic>
      <p:sp>
        <p:nvSpPr>
          <p:cNvPr id="28"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6173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25"/>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0" grpId="0" animBg="1"/>
      <p:bldP spid="21" grpId="0" animBg="1"/>
      <p:bldP spid="22" grpId="0" animBg="1"/>
      <p:bldP spid="23" grpId="0" animBg="1"/>
      <p:bldP spid="24" grpId="0" animBg="1"/>
      <p:bldP spid="25" grpId="0" animBg="1"/>
      <p:bldP spid="26" grpId="0" animBg="1"/>
      <p:bldP spid="30" grpId="0"/>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5" y="313762"/>
            <a:ext cx="5583987" cy="707849"/>
          </a:xfrm>
        </p:spPr>
        <p:txBody>
          <a:bodyPr>
            <a:noAutofit/>
          </a:bodyPr>
          <a:lstStyle/>
          <a:p>
            <a:r>
              <a:rPr lang="en-GB" sz="3200" b="1" dirty="0" err="1">
                <a:solidFill>
                  <a:schemeClr val="bg1"/>
                </a:solidFill>
              </a:rPr>
              <a:t>Wiederholung</a:t>
            </a:r>
            <a:r>
              <a:rPr lang="en-GB" sz="3200" b="1" dirty="0">
                <a:solidFill>
                  <a:schemeClr val="bg1"/>
                </a:solidFill>
              </a:rPr>
              <a:t> - s, ss, ß</a:t>
            </a:r>
          </a:p>
        </p:txBody>
      </p:sp>
      <p:sp>
        <p:nvSpPr>
          <p:cNvPr id="2" name="TextBox 1"/>
          <p:cNvSpPr txBox="1"/>
          <p:nvPr/>
        </p:nvSpPr>
        <p:spPr>
          <a:xfrm>
            <a:off x="336884" y="1333836"/>
            <a:ext cx="11710737" cy="1261884"/>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Before a vowel</a:t>
            </a:r>
            <a:r>
              <a:rPr lang="en-GB" sz="2400" dirty="0">
                <a:solidFill>
                  <a:schemeClr val="accent1">
                    <a:lumMod val="50000"/>
                  </a:schemeClr>
                </a:solidFill>
                <a:latin typeface="Century Gothic" panose="020B0502020202020204" pitchFamily="34" charset="0"/>
              </a:rPr>
              <a:t>, German '</a:t>
            </a:r>
            <a:r>
              <a:rPr lang="en-GB" sz="2400" b="1" dirty="0">
                <a:solidFill>
                  <a:schemeClr val="accent1">
                    <a:lumMod val="50000"/>
                  </a:schemeClr>
                </a:solidFill>
                <a:latin typeface="Century Gothic" panose="020B0502020202020204" pitchFamily="34" charset="0"/>
              </a:rPr>
              <a:t>s</a:t>
            </a:r>
            <a:r>
              <a:rPr lang="en-GB" sz="2400" dirty="0">
                <a:solidFill>
                  <a:schemeClr val="accent1">
                    <a:lumMod val="50000"/>
                  </a:schemeClr>
                </a:solidFill>
                <a:latin typeface="Century Gothic" panose="020B0502020202020204" pitchFamily="34" charset="0"/>
              </a:rPr>
              <a:t>' sounds like the English ‘z’.</a:t>
            </a:r>
          </a:p>
          <a:p>
            <a:r>
              <a:rPr lang="en-GB" sz="2400" dirty="0">
                <a:solidFill>
                  <a:schemeClr val="accent1">
                    <a:lumMod val="50000"/>
                  </a:schemeClr>
                </a:solidFill>
                <a:latin typeface="Century Gothic" panose="020B0502020202020204" pitchFamily="34" charset="0"/>
              </a:rPr>
              <a:t>E.g., </a:t>
            </a:r>
            <a:r>
              <a:rPr lang="en-GB" sz="2400" b="1" dirty="0" err="1">
                <a:solidFill>
                  <a:schemeClr val="accent1">
                    <a:lumMod val="50000"/>
                  </a:schemeClr>
                </a:solidFill>
                <a:latin typeface="Century Gothic" panose="020B0502020202020204" pitchFamily="34" charset="0"/>
              </a:rPr>
              <a:t>s</a:t>
            </a:r>
            <a:r>
              <a:rPr lang="en-GB" sz="2400" dirty="0" err="1">
                <a:solidFill>
                  <a:schemeClr val="accent1">
                    <a:lumMod val="50000"/>
                  </a:schemeClr>
                </a:solidFill>
                <a:latin typeface="Century Gothic" panose="020B0502020202020204" pitchFamily="34" charset="0"/>
              </a:rPr>
              <a:t>agen</a:t>
            </a:r>
            <a:r>
              <a:rPr lang="en-GB" sz="2400"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s</a:t>
            </a:r>
            <a:r>
              <a:rPr lang="en-GB" sz="2400" dirty="0" err="1">
                <a:solidFill>
                  <a:schemeClr val="accent1">
                    <a:lumMod val="50000"/>
                  </a:schemeClr>
                </a:solidFill>
                <a:latin typeface="Century Gothic" panose="020B0502020202020204" pitchFamily="34" charset="0"/>
              </a:rPr>
              <a:t>ehr</a:t>
            </a:r>
            <a:r>
              <a:rPr lang="en-GB" sz="2400" dirty="0">
                <a:solidFill>
                  <a:schemeClr val="accent1">
                    <a:lumMod val="50000"/>
                  </a:schemeClr>
                </a:solidFill>
                <a:latin typeface="Century Gothic" panose="020B0502020202020204" pitchFamily="34" charset="0"/>
              </a:rPr>
              <a:t>, </a:t>
            </a:r>
            <a:r>
              <a:rPr lang="en-GB" sz="2400" b="1" dirty="0">
                <a:solidFill>
                  <a:schemeClr val="accent1">
                    <a:lumMod val="50000"/>
                  </a:schemeClr>
                </a:solidFill>
                <a:latin typeface="Century Gothic" panose="020B0502020202020204" pitchFamily="34" charset="0"/>
              </a:rPr>
              <a:t>s</a:t>
            </a:r>
            <a:r>
              <a:rPr lang="en-GB" sz="2400" dirty="0">
                <a:solidFill>
                  <a:schemeClr val="accent1">
                    <a:lumMod val="50000"/>
                  </a:schemeClr>
                </a:solidFill>
                <a:latin typeface="Century Gothic" panose="020B0502020202020204" pitchFamily="34" charset="0"/>
              </a:rPr>
              <a:t>ein, </a:t>
            </a:r>
            <a:r>
              <a:rPr lang="en-GB" sz="2400" b="1" dirty="0" err="1">
                <a:solidFill>
                  <a:schemeClr val="accent1">
                    <a:lumMod val="50000"/>
                  </a:schemeClr>
                </a:solidFill>
                <a:latin typeface="Century Gothic" panose="020B0502020202020204" pitchFamily="34" charset="0"/>
              </a:rPr>
              <a:t>s</a:t>
            </a:r>
            <a:r>
              <a:rPr lang="en-GB" sz="2400" dirty="0" err="1">
                <a:solidFill>
                  <a:schemeClr val="accent1">
                    <a:lumMod val="50000"/>
                  </a:schemeClr>
                </a:solidFill>
                <a:latin typeface="Century Gothic" panose="020B0502020202020204" pitchFamily="34" charset="0"/>
              </a:rPr>
              <a:t>ie</a:t>
            </a:r>
            <a:r>
              <a:rPr lang="en-GB" sz="2400"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s</a:t>
            </a:r>
            <a:r>
              <a:rPr lang="en-GB" sz="2400" dirty="0" err="1">
                <a:solidFill>
                  <a:schemeClr val="accent1">
                    <a:lumMod val="50000"/>
                  </a:schemeClr>
                </a:solidFill>
                <a:latin typeface="Century Gothic" panose="020B0502020202020204" pitchFamily="34" charset="0"/>
              </a:rPr>
              <a:t>itzen</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ge</a:t>
            </a:r>
            <a:r>
              <a:rPr lang="en-GB" sz="2400" b="1" dirty="0" err="1">
                <a:solidFill>
                  <a:schemeClr val="accent1">
                    <a:lumMod val="50000"/>
                  </a:schemeClr>
                </a:solidFill>
                <a:latin typeface="Century Gothic" panose="020B0502020202020204" pitchFamily="34" charset="0"/>
              </a:rPr>
              <a:t>s</a:t>
            </a:r>
            <a:r>
              <a:rPr lang="en-GB" sz="2400" dirty="0" err="1">
                <a:solidFill>
                  <a:schemeClr val="accent1">
                    <a:lumMod val="50000"/>
                  </a:schemeClr>
                </a:solidFill>
                <a:latin typeface="Century Gothic" panose="020B0502020202020204" pitchFamily="34" charset="0"/>
              </a:rPr>
              <a:t>und</a:t>
            </a:r>
            <a:r>
              <a:rPr lang="en-GB" sz="2400" b="1" dirty="0">
                <a:solidFill>
                  <a:schemeClr val="accent1">
                    <a:lumMod val="50000"/>
                  </a:schemeClr>
                </a:solidFill>
                <a:latin typeface="Century Gothic" panose="020B0502020202020204" pitchFamily="34" charset="0"/>
              </a:rPr>
              <a:t>, s</a:t>
            </a:r>
            <a:r>
              <a:rPr lang="en-GB" sz="2400" dirty="0">
                <a:solidFill>
                  <a:schemeClr val="accent1">
                    <a:lumMod val="50000"/>
                  </a:schemeClr>
                </a:solidFill>
                <a:latin typeface="Century Gothic" panose="020B0502020202020204" pitchFamily="34" charset="0"/>
              </a:rPr>
              <a:t>uper, </a:t>
            </a:r>
            <a:r>
              <a:rPr lang="en-GB" sz="2400" dirty="0" err="1">
                <a:solidFill>
                  <a:schemeClr val="accent1">
                    <a:lumMod val="50000"/>
                  </a:schemeClr>
                </a:solidFill>
                <a:latin typeface="Century Gothic" panose="020B0502020202020204" pitchFamily="34" charset="0"/>
              </a:rPr>
              <a:t>Rei</a:t>
            </a:r>
            <a:r>
              <a:rPr lang="en-GB" sz="2400" b="1" dirty="0" err="1">
                <a:solidFill>
                  <a:schemeClr val="accent1">
                    <a:lumMod val="50000"/>
                  </a:schemeClr>
                </a:solidFill>
                <a:latin typeface="Century Gothic" panose="020B0502020202020204" pitchFamily="34" charset="0"/>
              </a:rPr>
              <a:t>s</a:t>
            </a:r>
            <a:r>
              <a:rPr lang="en-GB" sz="2400" dirty="0" err="1">
                <a:solidFill>
                  <a:schemeClr val="accent1">
                    <a:lumMod val="50000"/>
                  </a:schemeClr>
                </a:solidFill>
                <a:latin typeface="Century Gothic" panose="020B0502020202020204" pitchFamily="34" charset="0"/>
              </a:rPr>
              <a:t>e</a:t>
            </a:r>
            <a:r>
              <a:rPr lang="en-GB" sz="2400" dirty="0">
                <a:solidFill>
                  <a:schemeClr val="accent1">
                    <a:lumMod val="50000"/>
                  </a:schemeClr>
                </a:solidFill>
                <a:latin typeface="Century Gothic" panose="020B0502020202020204" pitchFamily="34" charset="0"/>
              </a:rPr>
              <a:t>. </a:t>
            </a:r>
            <a:br>
              <a:rPr lang="en-GB" sz="2800" dirty="0">
                <a:solidFill>
                  <a:schemeClr val="accent1">
                    <a:lumMod val="50000"/>
                  </a:schemeClr>
                </a:solidFill>
                <a:latin typeface="Century Gothic" panose="020B0502020202020204" pitchFamily="34" charset="0"/>
              </a:rPr>
            </a:br>
            <a:endParaRPr lang="en-GB" sz="2800" dirty="0">
              <a:solidFill>
                <a:schemeClr val="accent1">
                  <a:lumMod val="50000"/>
                </a:schemeClr>
              </a:solidFill>
              <a:latin typeface="Century Gothic" panose="020B0502020202020204" pitchFamily="34" charset="0"/>
            </a:endParaRPr>
          </a:p>
        </p:txBody>
      </p:sp>
      <p:sp>
        <p:nvSpPr>
          <p:cNvPr id="17" name="TextBox 16">
            <a:extLst>
              <a:ext uri="{FF2B5EF4-FFF2-40B4-BE49-F238E27FC236}">
                <a16:creationId xmlns:a16="http://schemas.microsoft.com/office/drawing/2014/main" id="{7C91ABAD-02B1-46EB-994C-EA62D9CC68CF}"/>
              </a:ext>
            </a:extLst>
          </p:cNvPr>
          <p:cNvSpPr txBox="1"/>
          <p:nvPr/>
        </p:nvSpPr>
        <p:spPr>
          <a:xfrm>
            <a:off x="336884" y="2376394"/>
            <a:ext cx="11710736" cy="1200329"/>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Elsewhere, the German ‘</a:t>
            </a:r>
            <a:r>
              <a:rPr lang="en-GB" sz="2400" b="1" dirty="0">
                <a:solidFill>
                  <a:schemeClr val="accent1">
                    <a:lumMod val="50000"/>
                  </a:schemeClr>
                </a:solidFill>
                <a:latin typeface="Century Gothic" panose="020B0502020202020204" pitchFamily="34" charset="0"/>
              </a:rPr>
              <a:t>s</a:t>
            </a:r>
            <a:r>
              <a:rPr lang="en-GB" sz="2400" dirty="0">
                <a:solidFill>
                  <a:schemeClr val="accent1">
                    <a:lumMod val="50000"/>
                  </a:schemeClr>
                </a:solidFill>
                <a:latin typeface="Century Gothic" panose="020B0502020202020204" pitchFamily="34" charset="0"/>
              </a:rPr>
              <a:t>’, as well as all instances of ‘</a:t>
            </a:r>
            <a:r>
              <a:rPr lang="en-GB" sz="2400" b="1" dirty="0">
                <a:solidFill>
                  <a:schemeClr val="accent1">
                    <a:lumMod val="50000"/>
                  </a:schemeClr>
                </a:solidFill>
                <a:latin typeface="Century Gothic" panose="020B0502020202020204" pitchFamily="34" charset="0"/>
              </a:rPr>
              <a:t>ss</a:t>
            </a:r>
            <a:r>
              <a:rPr lang="en-GB" sz="2400" dirty="0">
                <a:solidFill>
                  <a:schemeClr val="accent1">
                    <a:lumMod val="50000"/>
                  </a:schemeClr>
                </a:solidFill>
                <a:latin typeface="Century Gothic" panose="020B0502020202020204" pitchFamily="34" charset="0"/>
              </a:rPr>
              <a:t>’ and ‘</a:t>
            </a:r>
            <a:r>
              <a:rPr lang="en-GB" sz="2400" b="1" dirty="0">
                <a:solidFill>
                  <a:schemeClr val="accent1">
                    <a:lumMod val="50000"/>
                  </a:schemeClr>
                </a:solidFill>
                <a:latin typeface="Century Gothic" panose="020B0502020202020204" pitchFamily="34" charset="0"/>
              </a:rPr>
              <a:t>ß</a:t>
            </a:r>
            <a:r>
              <a:rPr lang="en-GB" sz="2400" dirty="0">
                <a:solidFill>
                  <a:schemeClr val="accent1">
                    <a:lumMod val="50000"/>
                  </a:schemeClr>
                </a:solidFill>
                <a:latin typeface="Century Gothic" panose="020B0502020202020204" pitchFamily="34" charset="0"/>
              </a:rPr>
              <a:t>’ are pronounced like an English ‘s’.</a:t>
            </a:r>
          </a:p>
          <a:p>
            <a:r>
              <a:rPr lang="en-GB" sz="2400" dirty="0">
                <a:solidFill>
                  <a:schemeClr val="accent1">
                    <a:lumMod val="50000"/>
                  </a:schemeClr>
                </a:solidFill>
                <a:latin typeface="Century Gothic" panose="020B0502020202020204" pitchFamily="34" charset="0"/>
              </a:rPr>
              <a:t>E.g., </a:t>
            </a:r>
            <a:r>
              <a:rPr lang="en-GB" sz="2400" dirty="0" err="1">
                <a:solidFill>
                  <a:schemeClr val="accent1">
                    <a:lumMod val="50000"/>
                  </a:schemeClr>
                </a:solidFill>
                <a:latin typeface="Century Gothic" panose="020B0502020202020204" pitchFamily="34" charset="0"/>
              </a:rPr>
              <a:t>ein</a:t>
            </a:r>
            <a:r>
              <a:rPr lang="en-GB" sz="2400" b="1" dirty="0" err="1">
                <a:solidFill>
                  <a:schemeClr val="accent1">
                    <a:lumMod val="50000"/>
                  </a:schemeClr>
                </a:solidFill>
                <a:latin typeface="Century Gothic" panose="020B0502020202020204" pitchFamily="34" charset="0"/>
              </a:rPr>
              <a:t>s</a:t>
            </a:r>
            <a:r>
              <a:rPr lang="en-GB" sz="2400" dirty="0">
                <a:solidFill>
                  <a:schemeClr val="accent1">
                    <a:lumMod val="50000"/>
                  </a:schemeClr>
                </a:solidFill>
                <a:latin typeface="Century Gothic" panose="020B0502020202020204" pitchFamily="34" charset="0"/>
              </a:rPr>
              <a:t>, ha</a:t>
            </a:r>
            <a:r>
              <a:rPr lang="en-GB" sz="2400" b="1" dirty="0">
                <a:solidFill>
                  <a:schemeClr val="accent1">
                    <a:lumMod val="50000"/>
                  </a:schemeClr>
                </a:solidFill>
                <a:latin typeface="Century Gothic" panose="020B0502020202020204" pitchFamily="34" charset="0"/>
              </a:rPr>
              <a:t>s</a:t>
            </a:r>
            <a:r>
              <a:rPr lang="en-GB" sz="2400" dirty="0">
                <a:solidFill>
                  <a:schemeClr val="accent1">
                    <a:lumMod val="50000"/>
                  </a:schemeClr>
                </a:solidFill>
                <a:latin typeface="Century Gothic" panose="020B0502020202020204" pitchFamily="34" charset="0"/>
              </a:rPr>
              <a:t>t, da</a:t>
            </a:r>
            <a:r>
              <a:rPr lang="en-GB" sz="2400" b="1" dirty="0">
                <a:solidFill>
                  <a:schemeClr val="accent1">
                    <a:lumMod val="50000"/>
                  </a:schemeClr>
                </a:solidFill>
                <a:latin typeface="Century Gothic" panose="020B0502020202020204" pitchFamily="34" charset="0"/>
              </a:rPr>
              <a:t>s</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gro</a:t>
            </a:r>
            <a:r>
              <a:rPr lang="en-GB" sz="2400" b="1" dirty="0" err="1">
                <a:solidFill>
                  <a:schemeClr val="accent1">
                    <a:lumMod val="50000"/>
                  </a:schemeClr>
                </a:solidFill>
                <a:latin typeface="Century Gothic" panose="020B0502020202020204" pitchFamily="34" charset="0"/>
              </a:rPr>
              <a:t>ß</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la</a:t>
            </a:r>
            <a:r>
              <a:rPr lang="en-GB" sz="2400" b="1" dirty="0" err="1">
                <a:solidFill>
                  <a:schemeClr val="accent1">
                    <a:lumMod val="50000"/>
                  </a:schemeClr>
                </a:solidFill>
                <a:latin typeface="Century Gothic" panose="020B0502020202020204" pitchFamily="34" charset="0"/>
              </a:rPr>
              <a:t>ss</a:t>
            </a:r>
            <a:r>
              <a:rPr lang="en-GB" sz="2400" dirty="0" err="1">
                <a:solidFill>
                  <a:schemeClr val="accent1">
                    <a:lumMod val="50000"/>
                  </a:schemeClr>
                </a:solidFill>
                <a:latin typeface="Century Gothic" panose="020B0502020202020204" pitchFamily="34" charset="0"/>
              </a:rPr>
              <a:t>en</a:t>
            </a:r>
            <a:r>
              <a:rPr lang="en-GB" sz="2400" dirty="0">
                <a:solidFill>
                  <a:schemeClr val="accent1">
                    <a:lumMod val="50000"/>
                  </a:schemeClr>
                </a:solidFill>
                <a:latin typeface="Century Gothic" panose="020B0502020202020204" pitchFamily="34" charset="0"/>
              </a:rPr>
              <a:t>, Hau</a:t>
            </a:r>
            <a:r>
              <a:rPr lang="en-GB" sz="2400" b="1" dirty="0">
                <a:solidFill>
                  <a:schemeClr val="accent1">
                    <a:lumMod val="50000"/>
                  </a:schemeClr>
                </a:solidFill>
                <a:latin typeface="Century Gothic" panose="020B0502020202020204" pitchFamily="34" charset="0"/>
              </a:rPr>
              <a:t>s</a:t>
            </a:r>
            <a:r>
              <a:rPr lang="en-GB" sz="2400" dirty="0">
                <a:solidFill>
                  <a:schemeClr val="accent1">
                    <a:lumMod val="50000"/>
                  </a:schemeClr>
                </a:solidFill>
                <a:latin typeface="Century Gothic" panose="020B0502020202020204" pitchFamily="34" charset="0"/>
              </a:rPr>
              <a:t>, Wa</a:t>
            </a:r>
            <a:r>
              <a:rPr lang="en-GB" sz="2400" b="1" dirty="0">
                <a:solidFill>
                  <a:schemeClr val="accent1">
                    <a:lumMod val="50000"/>
                  </a:schemeClr>
                </a:solidFill>
                <a:latin typeface="Century Gothic" panose="020B0502020202020204" pitchFamily="34" charset="0"/>
              </a:rPr>
              <a:t>ss</a:t>
            </a:r>
            <a:r>
              <a:rPr lang="en-GB" sz="2400" dirty="0">
                <a:solidFill>
                  <a:schemeClr val="accent1">
                    <a:lumMod val="50000"/>
                  </a:schemeClr>
                </a:solidFill>
                <a:latin typeface="Century Gothic" panose="020B0502020202020204" pitchFamily="34" charset="0"/>
              </a:rPr>
              <a:t>er, </a:t>
            </a:r>
            <a:r>
              <a:rPr lang="en-GB" sz="2400" dirty="0" err="1">
                <a:solidFill>
                  <a:schemeClr val="accent1">
                    <a:lumMod val="50000"/>
                  </a:schemeClr>
                </a:solidFill>
                <a:latin typeface="Century Gothic" panose="020B0502020202020204" pitchFamily="34" charset="0"/>
              </a:rPr>
              <a:t>hei</a:t>
            </a:r>
            <a:r>
              <a:rPr lang="en-GB" sz="2400" b="1" dirty="0" err="1">
                <a:solidFill>
                  <a:schemeClr val="accent1">
                    <a:lumMod val="50000"/>
                  </a:schemeClr>
                </a:solidFill>
                <a:latin typeface="Century Gothic" panose="020B0502020202020204" pitchFamily="34" charset="0"/>
              </a:rPr>
              <a:t>ß</a:t>
            </a:r>
            <a:r>
              <a:rPr lang="en-GB" sz="2400" dirty="0" err="1">
                <a:solidFill>
                  <a:schemeClr val="accent1">
                    <a:lumMod val="50000"/>
                  </a:schemeClr>
                </a:solidFill>
                <a:latin typeface="Century Gothic" panose="020B0502020202020204" pitchFamily="34" charset="0"/>
              </a:rPr>
              <a:t>en</a:t>
            </a:r>
            <a:r>
              <a:rPr lang="en-GB" sz="2400" dirty="0">
                <a:solidFill>
                  <a:schemeClr val="accent1">
                    <a:lumMod val="50000"/>
                  </a:schemeClr>
                </a:solidFill>
                <a:latin typeface="Century Gothic" panose="020B0502020202020204" pitchFamily="34" charset="0"/>
              </a:rPr>
              <a:t>.</a:t>
            </a:r>
            <a:endParaRPr lang="en-GB" sz="2400" b="1" dirty="0">
              <a:solidFill>
                <a:schemeClr val="accent1">
                  <a:lumMod val="50000"/>
                </a:schemeClr>
              </a:solidFill>
              <a:latin typeface="Century Gothic" panose="020B0502020202020204" pitchFamily="34" charset="0"/>
            </a:endParaRPr>
          </a:p>
        </p:txBody>
      </p:sp>
      <p:sp>
        <p:nvSpPr>
          <p:cNvPr id="21" name="TextBox 20">
            <a:extLst>
              <a:ext uri="{FF2B5EF4-FFF2-40B4-BE49-F238E27FC236}">
                <a16:creationId xmlns:a16="http://schemas.microsoft.com/office/drawing/2014/main" id="{44683AFB-B328-4B5A-AF1F-521C2ECB6182}"/>
              </a:ext>
            </a:extLst>
          </p:cNvPr>
          <p:cNvSpPr txBox="1"/>
          <p:nvPr/>
        </p:nvSpPr>
        <p:spPr>
          <a:xfrm>
            <a:off x="330788" y="3876340"/>
            <a:ext cx="11710737" cy="830997"/>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Use '</a:t>
            </a:r>
            <a:r>
              <a:rPr lang="en-GB" sz="2400" b="1" dirty="0" err="1">
                <a:solidFill>
                  <a:schemeClr val="accent1">
                    <a:lumMod val="50000"/>
                  </a:schemeClr>
                </a:solidFill>
                <a:latin typeface="Century Gothic" panose="020B0502020202020204" pitchFamily="34" charset="0"/>
              </a:rPr>
              <a:t>ss</a:t>
            </a:r>
            <a:r>
              <a:rPr lang="en-GB" sz="2400" dirty="0">
                <a:solidFill>
                  <a:schemeClr val="accent1">
                    <a:lumMod val="50000"/>
                  </a:schemeClr>
                </a:solidFill>
                <a:latin typeface="Century Gothic" panose="020B0502020202020204" pitchFamily="34" charset="0"/>
              </a:rPr>
              <a:t>’ when the preceding vowel in a word is </a:t>
            </a:r>
            <a:r>
              <a:rPr lang="en-GB" sz="2400" u="sng" dirty="0">
                <a:solidFill>
                  <a:schemeClr val="accent1">
                    <a:lumMod val="50000"/>
                  </a:schemeClr>
                </a:solidFill>
                <a:latin typeface="Century Gothic" panose="020B0502020202020204" pitchFamily="34" charset="0"/>
              </a:rPr>
              <a:t>short</a:t>
            </a:r>
            <a:r>
              <a:rPr lang="en-GB" sz="2400" dirty="0">
                <a:solidFill>
                  <a:schemeClr val="accent1">
                    <a:lumMod val="50000"/>
                  </a:schemeClr>
                </a:solidFill>
                <a:latin typeface="Century Gothic" panose="020B0502020202020204" pitchFamily="34" charset="0"/>
              </a:rPr>
              <a:t>, e.g., </a:t>
            </a:r>
            <a:r>
              <a:rPr lang="en-GB" sz="2400" dirty="0" err="1">
                <a:solidFill>
                  <a:schemeClr val="accent1">
                    <a:lumMod val="50000"/>
                  </a:schemeClr>
                </a:solidFill>
                <a:latin typeface="Century Gothic" panose="020B0502020202020204" pitchFamily="34" charset="0"/>
              </a:rPr>
              <a:t>e</a:t>
            </a:r>
            <a:r>
              <a:rPr lang="en-GB" sz="2400" b="1" dirty="0" err="1">
                <a:solidFill>
                  <a:schemeClr val="accent1">
                    <a:lumMod val="50000"/>
                  </a:schemeClr>
                </a:solidFill>
                <a:latin typeface="Century Gothic" panose="020B0502020202020204" pitchFamily="34" charset="0"/>
              </a:rPr>
              <a:t>ss</a:t>
            </a:r>
            <a:r>
              <a:rPr lang="en-GB" sz="2400" dirty="0" err="1">
                <a:solidFill>
                  <a:schemeClr val="accent1">
                    <a:lumMod val="50000"/>
                  </a:schemeClr>
                </a:solidFill>
                <a:latin typeface="Century Gothic" panose="020B0502020202020204" pitchFamily="34" charset="0"/>
              </a:rPr>
              <a:t>en</a:t>
            </a:r>
            <a:r>
              <a:rPr lang="en-GB" sz="2400" dirty="0">
                <a:solidFill>
                  <a:schemeClr val="accent1">
                    <a:lumMod val="50000"/>
                  </a:schemeClr>
                </a:solidFill>
                <a:latin typeface="Century Gothic" panose="020B0502020202020204" pitchFamily="34" charset="0"/>
              </a:rPr>
              <a:t>. </a:t>
            </a:r>
            <a:br>
              <a:rPr lang="en-GB" sz="2400" dirty="0">
                <a:solidFill>
                  <a:schemeClr val="accent1">
                    <a:lumMod val="50000"/>
                  </a:schemeClr>
                </a:solidFill>
                <a:latin typeface="Century Gothic" panose="020B0502020202020204" pitchFamily="34" charset="0"/>
              </a:rPr>
            </a:br>
            <a:r>
              <a:rPr lang="en-GB" sz="2400" dirty="0">
                <a:solidFill>
                  <a:schemeClr val="accent1">
                    <a:lumMod val="50000"/>
                  </a:schemeClr>
                </a:solidFill>
                <a:latin typeface="Century Gothic" panose="020B0502020202020204" pitchFamily="34" charset="0"/>
              </a:rPr>
              <a:t>Write '</a:t>
            </a:r>
            <a:r>
              <a:rPr lang="en-GB" sz="2400" b="1" dirty="0">
                <a:solidFill>
                  <a:schemeClr val="accent1">
                    <a:lumMod val="50000"/>
                  </a:schemeClr>
                </a:solidFill>
                <a:latin typeface="Century Gothic" panose="020B0502020202020204" pitchFamily="34" charset="0"/>
              </a:rPr>
              <a:t>ß</a:t>
            </a:r>
            <a:r>
              <a:rPr lang="en-GB" sz="2400" dirty="0">
                <a:solidFill>
                  <a:schemeClr val="accent1">
                    <a:lumMod val="50000"/>
                  </a:schemeClr>
                </a:solidFill>
                <a:latin typeface="Century Gothic" panose="020B0502020202020204" pitchFamily="34" charset="0"/>
              </a:rPr>
              <a:t>’ after a </a:t>
            </a:r>
            <a:r>
              <a:rPr lang="en-GB" sz="2400" u="sng" dirty="0">
                <a:solidFill>
                  <a:schemeClr val="accent1">
                    <a:lumMod val="50000"/>
                  </a:schemeClr>
                </a:solidFill>
                <a:latin typeface="Century Gothic" panose="020B0502020202020204" pitchFamily="34" charset="0"/>
              </a:rPr>
              <a:t>long</a:t>
            </a:r>
            <a:r>
              <a:rPr lang="en-GB" sz="2400" dirty="0">
                <a:solidFill>
                  <a:schemeClr val="accent1">
                    <a:lumMod val="50000"/>
                  </a:schemeClr>
                </a:solidFill>
                <a:latin typeface="Century Gothic" panose="020B0502020202020204" pitchFamily="34" charset="0"/>
              </a:rPr>
              <a:t> vowel e.g., '</a:t>
            </a:r>
            <a:r>
              <a:rPr lang="en-GB" sz="2400" dirty="0" err="1">
                <a:solidFill>
                  <a:schemeClr val="accent1">
                    <a:lumMod val="50000"/>
                  </a:schemeClr>
                </a:solidFill>
                <a:latin typeface="Century Gothic" panose="020B0502020202020204" pitchFamily="34" charset="0"/>
              </a:rPr>
              <a:t>Fu</a:t>
            </a:r>
            <a:r>
              <a:rPr lang="en-GB" sz="2400" b="1" dirty="0" err="1">
                <a:solidFill>
                  <a:schemeClr val="accent1">
                    <a:lumMod val="50000"/>
                  </a:schemeClr>
                </a:solidFill>
                <a:latin typeface="Century Gothic" panose="020B0502020202020204" pitchFamily="34" charset="0"/>
              </a:rPr>
              <a:t>ß</a:t>
            </a:r>
            <a:r>
              <a:rPr lang="en-GB" sz="2400" dirty="0">
                <a:solidFill>
                  <a:schemeClr val="accent1">
                    <a:lumMod val="50000"/>
                  </a:schemeClr>
                </a:solidFill>
                <a:latin typeface="Century Gothic" panose="020B0502020202020204" pitchFamily="34" charset="0"/>
              </a:rPr>
              <a:t>', or two vowels together e.g. '</a:t>
            </a:r>
            <a:r>
              <a:rPr lang="en-GB" sz="2400" dirty="0" err="1">
                <a:solidFill>
                  <a:schemeClr val="accent1">
                    <a:lumMod val="50000"/>
                  </a:schemeClr>
                </a:solidFill>
                <a:latin typeface="Century Gothic" panose="020B0502020202020204" pitchFamily="34" charset="0"/>
              </a:rPr>
              <a:t>wei</a:t>
            </a:r>
            <a:r>
              <a:rPr lang="en-GB" sz="2400" b="1" dirty="0" err="1">
                <a:solidFill>
                  <a:schemeClr val="accent1">
                    <a:lumMod val="50000"/>
                  </a:schemeClr>
                </a:solidFill>
                <a:latin typeface="Century Gothic" panose="020B0502020202020204" pitchFamily="34" charset="0"/>
              </a:rPr>
              <a:t>ß</a:t>
            </a:r>
            <a:r>
              <a:rPr lang="en-GB" sz="2400" dirty="0">
                <a:solidFill>
                  <a:schemeClr val="accent1">
                    <a:lumMod val="50000"/>
                  </a:schemeClr>
                </a:solidFill>
                <a:latin typeface="Century Gothic" panose="020B0502020202020204" pitchFamily="34" charset="0"/>
              </a:rPr>
              <a:t>‘.</a:t>
            </a:r>
          </a:p>
        </p:txBody>
      </p:sp>
      <p:sp>
        <p:nvSpPr>
          <p:cNvPr id="22" name="Rounded Rectangular Callout 6">
            <a:extLst>
              <a:ext uri="{FF2B5EF4-FFF2-40B4-BE49-F238E27FC236}">
                <a16:creationId xmlns:a16="http://schemas.microsoft.com/office/drawing/2014/main" id="{083D7E83-A5F1-4AF4-AC85-8BB5B0C0B753}"/>
              </a:ext>
            </a:extLst>
          </p:cNvPr>
          <p:cNvSpPr/>
          <p:nvPr/>
        </p:nvSpPr>
        <p:spPr>
          <a:xfrm flipH="1">
            <a:off x="1146265" y="5006954"/>
            <a:ext cx="10288269" cy="1256547"/>
          </a:xfrm>
          <a:prstGeom prst="wedgeRoundRectCallout">
            <a:avLst>
              <a:gd name="adj1" fmla="val 30636"/>
              <a:gd name="adj2" fmla="val 48906"/>
              <a:gd name="adj3" fmla="val 16667"/>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Century Gothic" panose="020B0502020202020204" pitchFamily="34" charset="0"/>
              </a:rPr>
              <a:t>Remember:</a:t>
            </a:r>
            <a:br>
              <a:rPr lang="en-GB" sz="2400" dirty="0">
                <a:solidFill>
                  <a:schemeClr val="bg1"/>
                </a:solidFill>
                <a:latin typeface="Century Gothic" panose="020B0502020202020204" pitchFamily="34" charset="0"/>
              </a:rPr>
            </a:br>
            <a:r>
              <a:rPr lang="en-GB" sz="2400" dirty="0" err="1">
                <a:solidFill>
                  <a:schemeClr val="bg1"/>
                </a:solidFill>
                <a:latin typeface="Century Gothic" panose="020B0502020202020204" pitchFamily="34" charset="0"/>
              </a:rPr>
              <a:t>sch</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sp</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st</a:t>
            </a:r>
            <a:r>
              <a:rPr lang="en-GB" sz="2400" dirty="0">
                <a:solidFill>
                  <a:schemeClr val="bg1"/>
                </a:solidFill>
                <a:latin typeface="Century Gothic" panose="020B0502020202020204" pitchFamily="34" charset="0"/>
              </a:rPr>
              <a:t>- are pronounced in their own way at the start of a word,</a:t>
            </a:r>
          </a:p>
          <a:p>
            <a:pPr algn="ctr"/>
            <a:r>
              <a:rPr lang="en-GB" sz="2400" dirty="0">
                <a:solidFill>
                  <a:schemeClr val="bg1"/>
                </a:solidFill>
                <a:latin typeface="Century Gothic" panose="020B0502020202020204" pitchFamily="34" charset="0"/>
              </a:rPr>
              <a:t>e.g. </a:t>
            </a:r>
            <a:r>
              <a:rPr lang="en-GB" sz="2400" b="1" dirty="0" err="1">
                <a:solidFill>
                  <a:schemeClr val="bg1"/>
                </a:solidFill>
                <a:latin typeface="Century Gothic" panose="020B0502020202020204" pitchFamily="34" charset="0"/>
              </a:rPr>
              <a:t>sch</a:t>
            </a:r>
            <a:r>
              <a:rPr lang="en-GB" sz="2400" dirty="0" err="1">
                <a:solidFill>
                  <a:schemeClr val="bg1"/>
                </a:solidFill>
                <a:latin typeface="Century Gothic" panose="020B0502020202020204" pitchFamily="34" charset="0"/>
              </a:rPr>
              <a:t>wimmen</a:t>
            </a:r>
            <a:r>
              <a:rPr lang="en-GB" sz="2400"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sp</a:t>
            </a:r>
            <a:r>
              <a:rPr lang="en-GB" sz="2400" dirty="0" err="1">
                <a:solidFill>
                  <a:schemeClr val="bg1"/>
                </a:solidFill>
                <a:latin typeface="Century Gothic" panose="020B0502020202020204" pitchFamily="34" charset="0"/>
              </a:rPr>
              <a:t>ringen</a:t>
            </a:r>
            <a:r>
              <a:rPr lang="en-GB" sz="2400"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st</a:t>
            </a:r>
            <a:r>
              <a:rPr lang="en-GB" sz="2400" dirty="0" err="1">
                <a:solidFill>
                  <a:schemeClr val="bg1"/>
                </a:solidFill>
                <a:latin typeface="Century Gothic" panose="020B0502020202020204" pitchFamily="34" charset="0"/>
              </a:rPr>
              <a:t>ehen</a:t>
            </a:r>
            <a:endParaRPr lang="en-GB" sz="2400" dirty="0">
              <a:solidFill>
                <a:schemeClr val="bg1"/>
              </a:solidFill>
              <a:latin typeface="Century Gothic" panose="020B0502020202020204" pitchFamily="34" charset="0"/>
            </a:endParaRPr>
          </a:p>
        </p:txBody>
      </p:sp>
      <p:sp>
        <p:nvSpPr>
          <p:cNvPr id="11" name="Rounded Rectangle 11">
            <a:extLst>
              <a:ext uri="{FF2B5EF4-FFF2-40B4-BE49-F238E27FC236}">
                <a16:creationId xmlns:a16="http://schemas.microsoft.com/office/drawing/2014/main" id="{483D7EB9-C2AA-4190-98DE-925F861600E9}"/>
              </a:ext>
            </a:extLst>
          </p:cNvPr>
          <p:cNvSpPr/>
          <p:nvPr/>
        </p:nvSpPr>
        <p:spPr>
          <a:xfrm>
            <a:off x="10654144" y="247046"/>
            <a:ext cx="1303183"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3087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21" grpId="0"/>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descr="table showing whether the sentence has  a plural or singular verb">
            <a:extLst>
              <a:ext uri="{FF2B5EF4-FFF2-40B4-BE49-F238E27FC236}">
                <a16:creationId xmlns:a16="http://schemas.microsoft.com/office/drawing/2014/main" id="{47CA1965-2D03-48EA-9B0F-C0C5FD6245D7}"/>
              </a:ext>
            </a:extLst>
          </p:cNvPr>
          <p:cNvGraphicFramePr>
            <a:graphicFrameLocks/>
          </p:cNvGraphicFramePr>
          <p:nvPr>
            <p:extLst>
              <p:ext uri="{D42A27DB-BD31-4B8C-83A1-F6EECF244321}">
                <p14:modId xmlns:p14="http://schemas.microsoft.com/office/powerpoint/2010/main" val="2684733263"/>
              </p:ext>
            </p:extLst>
          </p:nvPr>
        </p:nvGraphicFramePr>
        <p:xfrm>
          <a:off x="156886" y="1276352"/>
          <a:ext cx="11753850" cy="4988477"/>
        </p:xfrm>
        <a:graphic>
          <a:graphicData uri="http://schemas.openxmlformats.org/drawingml/2006/table">
            <a:tbl>
              <a:tblPr firstRow="1" bandRow="1">
                <a:tableStyleId>{5C22544A-7EE6-4342-B048-85BDC9FD1C3A}</a:tableStyleId>
              </a:tblPr>
              <a:tblGrid>
                <a:gridCol w="552450">
                  <a:extLst>
                    <a:ext uri="{9D8B030D-6E8A-4147-A177-3AD203B41FA5}">
                      <a16:colId xmlns:a16="http://schemas.microsoft.com/office/drawing/2014/main" val="2548973513"/>
                    </a:ext>
                  </a:extLst>
                </a:gridCol>
                <a:gridCol w="8613568">
                  <a:extLst>
                    <a:ext uri="{9D8B030D-6E8A-4147-A177-3AD203B41FA5}">
                      <a16:colId xmlns:a16="http://schemas.microsoft.com/office/drawing/2014/main" val="2775102314"/>
                    </a:ext>
                  </a:extLst>
                </a:gridCol>
                <a:gridCol w="1293916">
                  <a:extLst>
                    <a:ext uri="{9D8B030D-6E8A-4147-A177-3AD203B41FA5}">
                      <a16:colId xmlns:a16="http://schemas.microsoft.com/office/drawing/2014/main" val="3979149899"/>
                    </a:ext>
                  </a:extLst>
                </a:gridCol>
                <a:gridCol w="1293916">
                  <a:extLst>
                    <a:ext uri="{9D8B030D-6E8A-4147-A177-3AD203B41FA5}">
                      <a16:colId xmlns:a16="http://schemas.microsoft.com/office/drawing/2014/main" val="1581682046"/>
                    </a:ext>
                  </a:extLst>
                </a:gridCol>
              </a:tblGrid>
              <a:tr h="633283">
                <a:tc gridSpan="2">
                  <a:txBody>
                    <a:bodyPr/>
                    <a:lstStyle/>
                    <a:p>
                      <a:r>
                        <a:rPr lang="en-GB" sz="2200" b="1" dirty="0">
                          <a:solidFill>
                            <a:schemeClr val="accent5">
                              <a:lumMod val="50000"/>
                            </a:schemeClr>
                          </a:solidFill>
                          <a:latin typeface="Century Gothic" panose="020B0502020202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chemeClr val="accent5">
                              <a:lumMod val="50000"/>
                            </a:schemeClr>
                          </a:solidFill>
                          <a:latin typeface="Century Gothic" panose="020B0502020202020204" pitchFamily="34" charset="0"/>
                        </a:rPr>
                        <a:t>ich</a:t>
                      </a:r>
                      <a:endParaRPr lang="en-GB" sz="28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chemeClr val="accent5">
                              <a:lumMod val="50000"/>
                            </a:schemeClr>
                          </a:solidFill>
                          <a:latin typeface="Century Gothic" panose="020B0502020202020204" pitchFamily="34" charset="0"/>
                        </a:rPr>
                        <a:t>wir</a:t>
                      </a:r>
                      <a:endParaRPr lang="en-GB" sz="28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534440">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a:solidFill>
                            <a:schemeClr val="accent5">
                              <a:lumMod val="50000"/>
                            </a:schemeClr>
                          </a:solidFill>
                          <a:latin typeface="Century Gothic" panose="020B0502020202020204" pitchFamily="34" charset="0"/>
                        </a:rPr>
                        <a:t>Nächstes</a:t>
                      </a:r>
                      <a:r>
                        <a:rPr lang="en-GB" sz="2400" b="0" baseline="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Jahr</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fahren</a:t>
                      </a:r>
                      <a:r>
                        <a:rPr lang="en-GB" sz="2400" b="0" baseline="0" dirty="0">
                          <a:solidFill>
                            <a:schemeClr val="accent5">
                              <a:lumMod val="50000"/>
                            </a:schemeClr>
                          </a:solidFill>
                          <a:latin typeface="Century Gothic" panose="020B0502020202020204" pitchFamily="34" charset="0"/>
                        </a:rPr>
                        <a:t> </a:t>
                      </a:r>
                      <a:r>
                        <a:rPr lang="en-GB" sz="2400" b="0" baseline="0" dirty="0" err="1">
                          <a:solidFill>
                            <a:schemeClr val="accent5">
                              <a:lumMod val="50000"/>
                            </a:schemeClr>
                          </a:solidFill>
                          <a:latin typeface="Century Gothic" panose="020B0502020202020204" pitchFamily="34" charset="0"/>
                        </a:rPr>
                        <a:t>wir</a:t>
                      </a:r>
                      <a:r>
                        <a:rPr lang="en-GB" sz="2400" b="0" baseline="0" dirty="0">
                          <a:solidFill>
                            <a:schemeClr val="accent5">
                              <a:lumMod val="50000"/>
                            </a:schemeClr>
                          </a:solidFill>
                          <a:latin typeface="Century Gothic" panose="020B0502020202020204" pitchFamily="34" charset="0"/>
                        </a:rPr>
                        <a:t> </a:t>
                      </a:r>
                      <a:r>
                        <a:rPr lang="en-GB" sz="2400" b="0" baseline="0" dirty="0" err="1">
                          <a:solidFill>
                            <a:schemeClr val="accent5">
                              <a:lumMod val="50000"/>
                            </a:schemeClr>
                          </a:solidFill>
                          <a:latin typeface="Century Gothic" panose="020B0502020202020204" pitchFamily="34" charset="0"/>
                        </a:rPr>
                        <a:t>nach</a:t>
                      </a:r>
                      <a:r>
                        <a:rPr lang="en-GB" sz="2400" b="0" baseline="0" dirty="0">
                          <a:solidFill>
                            <a:schemeClr val="accent5">
                              <a:lumMod val="50000"/>
                            </a:schemeClr>
                          </a:solidFill>
                          <a:latin typeface="Century Gothic" panose="020B0502020202020204" pitchFamily="34" charset="0"/>
                        </a:rPr>
                        <a:t> Wien.</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534440">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err="1">
                          <a:solidFill>
                            <a:schemeClr val="accent5">
                              <a:lumMod val="50000"/>
                            </a:schemeClr>
                          </a:solidFill>
                          <a:latin typeface="Century Gothic" panose="020B0502020202020204" pitchFamily="34" charset="0"/>
                        </a:rPr>
                        <a:t>Nächsten</a:t>
                      </a:r>
                      <a:r>
                        <a:rPr lang="en-GB" sz="2400" b="0" dirty="0">
                          <a:solidFill>
                            <a:schemeClr val="accent5">
                              <a:lumMod val="50000"/>
                            </a:schemeClr>
                          </a:solidFill>
                          <a:latin typeface="Century Gothic" panose="020B0502020202020204" pitchFamily="34" charset="0"/>
                        </a:rPr>
                        <a:t> Monat</a:t>
                      </a:r>
                      <a:r>
                        <a:rPr lang="en-GB" sz="2400" b="0" baseline="0" dirty="0">
                          <a:solidFill>
                            <a:schemeClr val="accent5">
                              <a:lumMod val="50000"/>
                            </a:schemeClr>
                          </a:solidFill>
                          <a:latin typeface="Century Gothic" panose="020B0502020202020204" pitchFamily="34" charset="0"/>
                        </a:rPr>
                        <a:t> </a:t>
                      </a:r>
                      <a:r>
                        <a:rPr lang="en-GB" sz="2400" b="0" baseline="0" dirty="0" err="1">
                          <a:solidFill>
                            <a:schemeClr val="accent5">
                              <a:lumMod val="50000"/>
                            </a:schemeClr>
                          </a:solidFill>
                          <a:latin typeface="Century Gothic" panose="020B0502020202020204" pitchFamily="34" charset="0"/>
                        </a:rPr>
                        <a:t>arbeite</a:t>
                      </a:r>
                      <a:r>
                        <a:rPr lang="en-GB" sz="2400" b="0" baseline="0" dirty="0">
                          <a:solidFill>
                            <a:schemeClr val="accent5">
                              <a:lumMod val="50000"/>
                            </a:schemeClr>
                          </a:solidFill>
                          <a:latin typeface="Century Gothic" panose="020B0502020202020204" pitchFamily="34" charset="0"/>
                        </a:rPr>
                        <a:t> </a:t>
                      </a:r>
                      <a:r>
                        <a:rPr lang="en-GB" sz="2400" b="0" baseline="0" dirty="0" err="1">
                          <a:solidFill>
                            <a:schemeClr val="accent5">
                              <a:lumMod val="50000"/>
                            </a:schemeClr>
                          </a:solidFill>
                          <a:latin typeface="Century Gothic" panose="020B0502020202020204" pitchFamily="34" charset="0"/>
                        </a:rPr>
                        <a:t>ich</a:t>
                      </a:r>
                      <a:r>
                        <a:rPr lang="en-GB" sz="2400" b="0" baseline="0" dirty="0">
                          <a:solidFill>
                            <a:schemeClr val="accent5">
                              <a:lumMod val="50000"/>
                            </a:schemeClr>
                          </a:solidFill>
                          <a:latin typeface="Century Gothic" panose="020B0502020202020204" pitchFamily="34" charset="0"/>
                        </a:rPr>
                        <a:t> am </a:t>
                      </a:r>
                      <a:r>
                        <a:rPr lang="en-GB" sz="2400" b="0" baseline="0" dirty="0" err="1">
                          <a:solidFill>
                            <a:schemeClr val="accent5">
                              <a:lumMod val="50000"/>
                            </a:schemeClr>
                          </a:solidFill>
                          <a:latin typeface="Century Gothic" panose="020B0502020202020204" pitchFamily="34" charset="0"/>
                        </a:rPr>
                        <a:t>Schwimmbad</a:t>
                      </a:r>
                      <a:r>
                        <a:rPr lang="en-GB" sz="2400" b="0" baseline="0" dirty="0">
                          <a:solidFill>
                            <a:schemeClr val="accent5">
                              <a:lumMod val="50000"/>
                            </a:schemeClr>
                          </a:solidFill>
                          <a:latin typeface="Century Gothic" panose="020B0502020202020204" pitchFamily="34" charset="0"/>
                        </a:rPr>
                        <a:t>.</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534440">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a:solidFill>
                            <a:schemeClr val="accent5">
                              <a:lumMod val="50000"/>
                            </a:schemeClr>
                          </a:solidFill>
                          <a:latin typeface="Century Gothic" panose="020B0502020202020204" pitchFamily="34" charset="0"/>
                        </a:rPr>
                        <a:t>Nächste</a:t>
                      </a:r>
                      <a:r>
                        <a:rPr lang="en-GB" sz="2400" b="0" baseline="0" dirty="0">
                          <a:solidFill>
                            <a:schemeClr val="accent5">
                              <a:lumMod val="50000"/>
                            </a:schemeClr>
                          </a:solidFill>
                          <a:latin typeface="Century Gothic" panose="020B0502020202020204" pitchFamily="34" charset="0"/>
                        </a:rPr>
                        <a:t> </a:t>
                      </a:r>
                      <a:r>
                        <a:rPr lang="en-GB" sz="2400" b="0" baseline="0" dirty="0" err="1">
                          <a:solidFill>
                            <a:schemeClr val="accent5">
                              <a:lumMod val="50000"/>
                            </a:schemeClr>
                          </a:solidFill>
                          <a:latin typeface="Century Gothic" panose="020B0502020202020204" pitchFamily="34" charset="0"/>
                        </a:rPr>
                        <a:t>Woche</a:t>
                      </a:r>
                      <a:r>
                        <a:rPr lang="en-GB" sz="2400" b="0" baseline="0" dirty="0">
                          <a:solidFill>
                            <a:schemeClr val="accent5">
                              <a:lumMod val="50000"/>
                            </a:schemeClr>
                          </a:solidFill>
                          <a:latin typeface="Century Gothic" panose="020B0502020202020204" pitchFamily="34" charset="0"/>
                        </a:rPr>
                        <a:t> </a:t>
                      </a:r>
                      <a:r>
                        <a:rPr lang="en-GB" sz="2400" b="0" baseline="0" dirty="0" err="1">
                          <a:solidFill>
                            <a:schemeClr val="accent5">
                              <a:lumMod val="50000"/>
                            </a:schemeClr>
                          </a:solidFill>
                          <a:latin typeface="Century Gothic" panose="020B0502020202020204" pitchFamily="34" charset="0"/>
                        </a:rPr>
                        <a:t>gehen</a:t>
                      </a:r>
                      <a:r>
                        <a:rPr lang="en-GB" sz="2400" b="0" baseline="0" dirty="0">
                          <a:solidFill>
                            <a:schemeClr val="accent5">
                              <a:lumMod val="50000"/>
                            </a:schemeClr>
                          </a:solidFill>
                          <a:latin typeface="Century Gothic" panose="020B0502020202020204" pitchFamily="34" charset="0"/>
                        </a:rPr>
                        <a:t> </a:t>
                      </a:r>
                      <a:r>
                        <a:rPr lang="en-GB" sz="2400" b="0" baseline="0" dirty="0" err="1">
                          <a:solidFill>
                            <a:schemeClr val="accent5">
                              <a:lumMod val="50000"/>
                            </a:schemeClr>
                          </a:solidFill>
                          <a:latin typeface="Century Gothic" panose="020B0502020202020204" pitchFamily="34" charset="0"/>
                        </a:rPr>
                        <a:t>wir</a:t>
                      </a:r>
                      <a:r>
                        <a:rPr lang="en-GB" sz="2400" b="0" baseline="0" dirty="0">
                          <a:solidFill>
                            <a:schemeClr val="accent5">
                              <a:lumMod val="50000"/>
                            </a:schemeClr>
                          </a:solidFill>
                          <a:latin typeface="Century Gothic" panose="020B0502020202020204" pitchFamily="34" charset="0"/>
                        </a:rPr>
                        <a:t> in den </a:t>
                      </a:r>
                      <a:r>
                        <a:rPr lang="en-GB" sz="2400" b="0" baseline="0" dirty="0" err="1">
                          <a:solidFill>
                            <a:schemeClr val="accent5">
                              <a:lumMod val="50000"/>
                            </a:schemeClr>
                          </a:solidFill>
                          <a:latin typeface="Century Gothic" panose="020B0502020202020204" pitchFamily="34" charset="0"/>
                        </a:rPr>
                        <a:t>Wasserpark</a:t>
                      </a:r>
                      <a:r>
                        <a:rPr lang="en-GB" sz="2400" b="0" baseline="0" dirty="0">
                          <a:solidFill>
                            <a:schemeClr val="accent5">
                              <a:lumMod val="50000"/>
                            </a:schemeClr>
                          </a:solidFill>
                          <a:latin typeface="Century Gothic" panose="020B0502020202020204" pitchFamily="34" charset="0"/>
                        </a:rPr>
                        <a:t>.</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534440">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a:solidFill>
                            <a:schemeClr val="accent5">
                              <a:lumMod val="50000"/>
                            </a:schemeClr>
                          </a:solidFill>
                          <a:latin typeface="Century Gothic" panose="020B0502020202020204" pitchFamily="34" charset="0"/>
                        </a:rPr>
                        <a:t>Nächsten</a:t>
                      </a:r>
                      <a:r>
                        <a:rPr lang="en-GB" sz="2400" b="0" baseline="0">
                          <a:solidFill>
                            <a:schemeClr val="accent5">
                              <a:lumMod val="50000"/>
                            </a:schemeClr>
                          </a:solidFill>
                          <a:latin typeface="Century Gothic" panose="020B0502020202020204" pitchFamily="34" charset="0"/>
                        </a:rPr>
                        <a:t> </a:t>
                      </a:r>
                      <a:r>
                        <a:rPr lang="en-GB" sz="2400" b="0">
                          <a:solidFill>
                            <a:schemeClr val="accent5">
                              <a:lumMod val="50000"/>
                            </a:schemeClr>
                          </a:solidFill>
                          <a:latin typeface="Century Gothic" panose="020B0502020202020204" pitchFamily="34" charset="0"/>
                        </a:rPr>
                        <a:t>Monat</a:t>
                      </a:r>
                      <a:r>
                        <a:rPr lang="en-GB" sz="2400" b="0" baseline="0">
                          <a:solidFill>
                            <a:schemeClr val="accent5">
                              <a:lumMod val="50000"/>
                            </a:schemeClr>
                          </a:solidFill>
                          <a:latin typeface="Century Gothic" panose="020B0502020202020204" pitchFamily="34" charset="0"/>
                        </a:rPr>
                        <a:t> helfen wir im Dorf.</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r h="534440">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err="1">
                          <a:solidFill>
                            <a:schemeClr val="accent5">
                              <a:lumMod val="50000"/>
                            </a:schemeClr>
                          </a:solidFill>
                          <a:latin typeface="Century Gothic" panose="020B0502020202020204" pitchFamily="34" charset="0"/>
                        </a:rPr>
                        <a:t>Nächste</a:t>
                      </a:r>
                      <a:r>
                        <a:rPr lang="en-GB" sz="2400" b="0" baseline="0" dirty="0">
                          <a:solidFill>
                            <a:schemeClr val="accent5">
                              <a:lumMod val="50000"/>
                            </a:schemeClr>
                          </a:solidFill>
                          <a:latin typeface="Century Gothic" panose="020B0502020202020204" pitchFamily="34" charset="0"/>
                        </a:rPr>
                        <a:t> </a:t>
                      </a:r>
                      <a:r>
                        <a:rPr lang="en-GB" sz="2400" b="0" baseline="0" dirty="0" err="1">
                          <a:solidFill>
                            <a:schemeClr val="accent5">
                              <a:lumMod val="50000"/>
                            </a:schemeClr>
                          </a:solidFill>
                          <a:latin typeface="Century Gothic" panose="020B0502020202020204" pitchFamily="34" charset="0"/>
                        </a:rPr>
                        <a:t>Woche</a:t>
                      </a:r>
                      <a:r>
                        <a:rPr lang="en-GB" sz="2400" b="0" baseline="0" dirty="0">
                          <a:solidFill>
                            <a:schemeClr val="accent5">
                              <a:lumMod val="50000"/>
                            </a:schemeClr>
                          </a:solidFill>
                          <a:latin typeface="Century Gothic" panose="020B0502020202020204" pitchFamily="34" charset="0"/>
                        </a:rPr>
                        <a:t> </a:t>
                      </a:r>
                      <a:r>
                        <a:rPr lang="en-GB" sz="2400" b="0" baseline="0" dirty="0" err="1">
                          <a:solidFill>
                            <a:schemeClr val="accent5">
                              <a:lumMod val="50000"/>
                            </a:schemeClr>
                          </a:solidFill>
                          <a:latin typeface="Century Gothic" panose="020B0502020202020204" pitchFamily="34" charset="0"/>
                        </a:rPr>
                        <a:t>gehe</a:t>
                      </a:r>
                      <a:r>
                        <a:rPr lang="en-GB" sz="2400" b="0" baseline="0" dirty="0">
                          <a:solidFill>
                            <a:schemeClr val="accent5">
                              <a:lumMod val="50000"/>
                            </a:schemeClr>
                          </a:solidFill>
                          <a:latin typeface="Century Gothic" panose="020B0502020202020204" pitchFamily="34" charset="0"/>
                        </a:rPr>
                        <a:t> </a:t>
                      </a:r>
                      <a:r>
                        <a:rPr lang="en-GB" sz="2400" b="0" baseline="0" dirty="0" err="1">
                          <a:solidFill>
                            <a:schemeClr val="accent5">
                              <a:lumMod val="50000"/>
                            </a:schemeClr>
                          </a:solidFill>
                          <a:latin typeface="Century Gothic" panose="020B0502020202020204" pitchFamily="34" charset="0"/>
                        </a:rPr>
                        <a:t>ich</a:t>
                      </a:r>
                      <a:r>
                        <a:rPr lang="en-GB" sz="2400" b="0" baseline="0" dirty="0">
                          <a:solidFill>
                            <a:schemeClr val="accent5">
                              <a:lumMod val="50000"/>
                            </a:schemeClr>
                          </a:solidFill>
                          <a:latin typeface="Century Gothic" panose="020B0502020202020204" pitchFamily="34" charset="0"/>
                        </a:rPr>
                        <a:t> in den </a:t>
                      </a:r>
                      <a:r>
                        <a:rPr lang="en-GB" sz="2400" b="0" baseline="0" dirty="0" err="1">
                          <a:solidFill>
                            <a:schemeClr val="accent5">
                              <a:lumMod val="50000"/>
                            </a:schemeClr>
                          </a:solidFill>
                          <a:latin typeface="Century Gothic" panose="020B0502020202020204" pitchFamily="34" charset="0"/>
                        </a:rPr>
                        <a:t>Freizeitpark</a:t>
                      </a:r>
                      <a:r>
                        <a:rPr lang="en-GB" sz="2400" b="0" baseline="0" dirty="0">
                          <a:solidFill>
                            <a:schemeClr val="accent5">
                              <a:lumMod val="50000"/>
                            </a:schemeClr>
                          </a:solidFill>
                          <a:latin typeface="Century Gothic" panose="020B0502020202020204" pitchFamily="34" charset="0"/>
                        </a:rPr>
                        <a:t>.</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333039"/>
                  </a:ext>
                </a:extLst>
              </a:tr>
              <a:tr h="534440">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a:solidFill>
                            <a:schemeClr val="accent5">
                              <a:lumMod val="50000"/>
                            </a:schemeClr>
                          </a:solidFill>
                          <a:latin typeface="Century Gothic" panose="020B0502020202020204" pitchFamily="34" charset="0"/>
                        </a:rPr>
                        <a:t>Nächstes</a:t>
                      </a:r>
                      <a:r>
                        <a:rPr lang="en-GB" sz="2400" b="0" baseline="0" dirty="0">
                          <a:solidFill>
                            <a:schemeClr val="accent5">
                              <a:lumMod val="50000"/>
                            </a:schemeClr>
                          </a:solidFill>
                          <a:latin typeface="Century Gothic" panose="020B0502020202020204" pitchFamily="34" charset="0"/>
                        </a:rPr>
                        <a:t> </a:t>
                      </a:r>
                      <a:r>
                        <a:rPr lang="en-GB" sz="2400" b="0" baseline="0" dirty="0" err="1">
                          <a:solidFill>
                            <a:schemeClr val="accent5">
                              <a:lumMod val="50000"/>
                            </a:schemeClr>
                          </a:solidFill>
                          <a:latin typeface="Century Gothic" panose="020B0502020202020204" pitchFamily="34" charset="0"/>
                        </a:rPr>
                        <a:t>Jahr</a:t>
                      </a:r>
                      <a:r>
                        <a:rPr lang="en-GB" sz="2400" b="0" baseline="0" dirty="0">
                          <a:solidFill>
                            <a:schemeClr val="accent5">
                              <a:lumMod val="50000"/>
                            </a:schemeClr>
                          </a:solidFill>
                          <a:latin typeface="Century Gothic" panose="020B0502020202020204" pitchFamily="34" charset="0"/>
                        </a:rPr>
                        <a:t> </a:t>
                      </a:r>
                      <a:r>
                        <a:rPr lang="en-GB" sz="2400" b="0" baseline="0" dirty="0" err="1">
                          <a:solidFill>
                            <a:schemeClr val="accent5">
                              <a:lumMod val="50000"/>
                            </a:schemeClr>
                          </a:solidFill>
                          <a:latin typeface="Century Gothic" panose="020B0502020202020204" pitchFamily="34" charset="0"/>
                        </a:rPr>
                        <a:t>fahren</a:t>
                      </a:r>
                      <a:r>
                        <a:rPr lang="en-GB" sz="2400" b="0" baseline="0" dirty="0">
                          <a:solidFill>
                            <a:schemeClr val="accent5">
                              <a:lumMod val="50000"/>
                            </a:schemeClr>
                          </a:solidFill>
                          <a:latin typeface="Century Gothic" panose="020B0502020202020204" pitchFamily="34" charset="0"/>
                        </a:rPr>
                        <a:t> </a:t>
                      </a:r>
                      <a:r>
                        <a:rPr lang="en-GB" sz="2400" b="0" baseline="0" dirty="0" err="1">
                          <a:solidFill>
                            <a:schemeClr val="accent5">
                              <a:lumMod val="50000"/>
                            </a:schemeClr>
                          </a:solidFill>
                          <a:latin typeface="Century Gothic" panose="020B0502020202020204" pitchFamily="34" charset="0"/>
                        </a:rPr>
                        <a:t>wir</a:t>
                      </a:r>
                      <a:r>
                        <a:rPr lang="en-GB" sz="2400" b="0" baseline="0" dirty="0">
                          <a:solidFill>
                            <a:schemeClr val="accent5">
                              <a:lumMod val="50000"/>
                            </a:schemeClr>
                          </a:solidFill>
                          <a:latin typeface="Century Gothic" panose="020B0502020202020204" pitchFamily="34" charset="0"/>
                        </a:rPr>
                        <a:t> </a:t>
                      </a:r>
                      <a:r>
                        <a:rPr lang="en-GB" sz="2400" b="0" baseline="0" dirty="0" err="1">
                          <a:solidFill>
                            <a:schemeClr val="accent5">
                              <a:lumMod val="50000"/>
                            </a:schemeClr>
                          </a:solidFill>
                          <a:latin typeface="Century Gothic" panose="020B0502020202020204" pitchFamily="34" charset="0"/>
                        </a:rPr>
                        <a:t>im</a:t>
                      </a:r>
                      <a:r>
                        <a:rPr lang="en-GB" sz="2400" b="0" baseline="0" dirty="0">
                          <a:solidFill>
                            <a:schemeClr val="accent5">
                              <a:lumMod val="50000"/>
                            </a:schemeClr>
                          </a:solidFill>
                          <a:latin typeface="Century Gothic" panose="020B0502020202020204" pitchFamily="34" charset="0"/>
                        </a:rPr>
                        <a:t> Winter in den </a:t>
                      </a:r>
                      <a:r>
                        <a:rPr lang="en-GB" sz="2400" b="0" baseline="0" dirty="0" err="1">
                          <a:solidFill>
                            <a:schemeClr val="accent5">
                              <a:lumMod val="50000"/>
                            </a:schemeClr>
                          </a:solidFill>
                          <a:latin typeface="Century Gothic" panose="020B0502020202020204" pitchFamily="34" charset="0"/>
                        </a:rPr>
                        <a:t>Urlaub</a:t>
                      </a:r>
                      <a:r>
                        <a:rPr lang="en-GB" sz="2400" b="0" baseline="0" dirty="0">
                          <a:solidFill>
                            <a:schemeClr val="accent5">
                              <a:lumMod val="50000"/>
                            </a:schemeClr>
                          </a:solidFill>
                          <a:latin typeface="Century Gothic" panose="020B0502020202020204" pitchFamily="34" charset="0"/>
                        </a:rPr>
                        <a:t>.</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3042220"/>
                  </a:ext>
                </a:extLst>
              </a:tr>
              <a:tr h="534440">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a:solidFill>
                            <a:schemeClr val="accent5">
                              <a:lumMod val="50000"/>
                            </a:schemeClr>
                          </a:solidFill>
                          <a:latin typeface="Century Gothic" panose="020B0502020202020204" pitchFamily="34" charset="0"/>
                        </a:rPr>
                        <a:t>Nächste</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Woche</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spiele</a:t>
                      </a:r>
                      <a:r>
                        <a:rPr lang="en-GB" sz="2400" b="0" baseline="0" dirty="0">
                          <a:solidFill>
                            <a:schemeClr val="accent5">
                              <a:lumMod val="50000"/>
                            </a:schemeClr>
                          </a:solidFill>
                          <a:latin typeface="Century Gothic" panose="020B0502020202020204" pitchFamily="34" charset="0"/>
                        </a:rPr>
                        <a:t> </a:t>
                      </a:r>
                      <a:r>
                        <a:rPr lang="en-GB" sz="2400" b="0" baseline="0" dirty="0" err="1">
                          <a:solidFill>
                            <a:schemeClr val="accent5">
                              <a:lumMod val="50000"/>
                            </a:schemeClr>
                          </a:solidFill>
                          <a:latin typeface="Century Gothic" panose="020B0502020202020204" pitchFamily="34" charset="0"/>
                        </a:rPr>
                        <a:t>ich</a:t>
                      </a:r>
                      <a:r>
                        <a:rPr lang="en-GB" sz="2400" b="0" baseline="0" dirty="0">
                          <a:solidFill>
                            <a:schemeClr val="accent5">
                              <a:lumMod val="50000"/>
                            </a:schemeClr>
                          </a:solidFill>
                          <a:latin typeface="Century Gothic" panose="020B0502020202020204" pitchFamily="34" charset="0"/>
                        </a:rPr>
                        <a:t> in der </a:t>
                      </a:r>
                      <a:r>
                        <a:rPr lang="en-GB" sz="2400" b="0" baseline="0" dirty="0" err="1">
                          <a:solidFill>
                            <a:schemeClr val="accent5">
                              <a:lumMod val="50000"/>
                            </a:schemeClr>
                          </a:solidFill>
                          <a:latin typeface="Century Gothic" panose="020B0502020202020204" pitchFamily="34" charset="0"/>
                        </a:rPr>
                        <a:t>Großstadt</a:t>
                      </a:r>
                      <a:r>
                        <a:rPr lang="en-GB" sz="2400" b="0" baseline="0" dirty="0">
                          <a:solidFill>
                            <a:schemeClr val="accent5">
                              <a:lumMod val="50000"/>
                            </a:schemeClr>
                          </a:solidFill>
                          <a:latin typeface="Century Gothic" panose="020B0502020202020204" pitchFamily="34" charset="0"/>
                        </a:rPr>
                        <a:t> </a:t>
                      </a:r>
                      <a:r>
                        <a:rPr lang="en-GB" sz="2400" b="0" baseline="0" dirty="0" err="1">
                          <a:solidFill>
                            <a:schemeClr val="accent5">
                              <a:lumMod val="50000"/>
                            </a:schemeClr>
                          </a:solidFill>
                          <a:latin typeface="Century Gothic" panose="020B0502020202020204" pitchFamily="34" charset="0"/>
                        </a:rPr>
                        <a:t>Fußball</a:t>
                      </a:r>
                      <a:r>
                        <a:rPr lang="en-GB" sz="2400" b="0" baseline="0" dirty="0">
                          <a:solidFill>
                            <a:schemeClr val="accent5">
                              <a:lumMod val="50000"/>
                            </a:schemeClr>
                          </a:solidFill>
                          <a:latin typeface="Century Gothic" panose="020B0502020202020204" pitchFamily="34" charset="0"/>
                        </a:rPr>
                        <a:t> .</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016251"/>
                  </a:ext>
                </a:extLst>
              </a:tr>
              <a:tr h="614114">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a:solidFill>
                            <a:schemeClr val="accent5">
                              <a:lumMod val="50000"/>
                            </a:schemeClr>
                          </a:solidFill>
                          <a:latin typeface="Century Gothic" panose="020B0502020202020204" pitchFamily="34" charset="0"/>
                        </a:rPr>
                        <a:t>Nächsten Monat gebe ich eine</a:t>
                      </a:r>
                      <a:r>
                        <a:rPr lang="en-GB" sz="2400" b="0" baseline="0">
                          <a:solidFill>
                            <a:schemeClr val="accent5">
                              <a:lumMod val="50000"/>
                            </a:schemeClr>
                          </a:solidFill>
                          <a:latin typeface="Century Gothic" panose="020B0502020202020204" pitchFamily="34" charset="0"/>
                        </a:rPr>
                        <a:t> Party.</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5941149"/>
                  </a:ext>
                </a:extLst>
              </a:tr>
            </a:tbl>
          </a:graphicData>
        </a:graphic>
      </p:graphicFrame>
      <p:pic>
        <p:nvPicPr>
          <p:cNvPr id="6" name="Picture 5" descr="green checkmark">
            <a:extLst>
              <a:ext uri="{FF2B5EF4-FFF2-40B4-BE49-F238E27FC236}">
                <a16:creationId xmlns:a16="http://schemas.microsoft.com/office/drawing/2014/main" id="{A871E970-1A74-4FF2-8D88-EF80270288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8197" y="1965124"/>
            <a:ext cx="410964" cy="428087"/>
          </a:xfrm>
          <a:prstGeom prst="rect">
            <a:avLst/>
          </a:prstGeom>
        </p:spPr>
      </p:pic>
      <p:pic>
        <p:nvPicPr>
          <p:cNvPr id="7" name="Picture 6" descr="green checkmark">
            <a:extLst>
              <a:ext uri="{FF2B5EF4-FFF2-40B4-BE49-F238E27FC236}">
                <a16:creationId xmlns:a16="http://schemas.microsoft.com/office/drawing/2014/main" id="{428E7C3B-4410-4947-ADAB-5D7B436137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9541" y="2483559"/>
            <a:ext cx="410964" cy="428087"/>
          </a:xfrm>
          <a:prstGeom prst="rect">
            <a:avLst/>
          </a:prstGeom>
        </p:spPr>
      </p:pic>
      <p:pic>
        <p:nvPicPr>
          <p:cNvPr id="8" name="Picture 7" descr="green checkmark">
            <a:extLst>
              <a:ext uri="{FF2B5EF4-FFF2-40B4-BE49-F238E27FC236}">
                <a16:creationId xmlns:a16="http://schemas.microsoft.com/office/drawing/2014/main" id="{1954DC82-FBEC-4F87-BA4F-35BD5705F9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8197" y="3010163"/>
            <a:ext cx="410964" cy="428087"/>
          </a:xfrm>
          <a:prstGeom prst="rect">
            <a:avLst/>
          </a:prstGeom>
        </p:spPr>
      </p:pic>
      <p:pic>
        <p:nvPicPr>
          <p:cNvPr id="9" name="Picture 8" descr="green checkmark">
            <a:extLst>
              <a:ext uri="{FF2B5EF4-FFF2-40B4-BE49-F238E27FC236}">
                <a16:creationId xmlns:a16="http://schemas.microsoft.com/office/drawing/2014/main" id="{7E7DE31D-6DC3-4428-83A6-359BD9B0E0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8197" y="3618566"/>
            <a:ext cx="410964" cy="428087"/>
          </a:xfrm>
          <a:prstGeom prst="rect">
            <a:avLst/>
          </a:prstGeom>
        </p:spPr>
      </p:pic>
      <p:pic>
        <p:nvPicPr>
          <p:cNvPr id="10" name="Picture 9" descr="green checkmark">
            <a:extLst>
              <a:ext uri="{FF2B5EF4-FFF2-40B4-BE49-F238E27FC236}">
                <a16:creationId xmlns:a16="http://schemas.microsoft.com/office/drawing/2014/main" id="{82BD3A61-4F85-4190-8A18-CA8E6B8CA3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9541" y="4091203"/>
            <a:ext cx="410964" cy="428087"/>
          </a:xfrm>
          <a:prstGeom prst="rect">
            <a:avLst/>
          </a:prstGeom>
        </p:spPr>
      </p:pic>
      <p:pic>
        <p:nvPicPr>
          <p:cNvPr id="11" name="Picture 10" descr="green checkmark">
            <a:extLst>
              <a:ext uri="{FF2B5EF4-FFF2-40B4-BE49-F238E27FC236}">
                <a16:creationId xmlns:a16="http://schemas.microsoft.com/office/drawing/2014/main" id="{D4604E58-9BF2-4C7B-A06D-FA4F5FC60B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8197" y="4595668"/>
            <a:ext cx="410964" cy="428087"/>
          </a:xfrm>
          <a:prstGeom prst="rect">
            <a:avLst/>
          </a:prstGeom>
        </p:spPr>
      </p:pic>
      <p:pic>
        <p:nvPicPr>
          <p:cNvPr id="12" name="Picture 11" descr="green checkmark">
            <a:extLst>
              <a:ext uri="{FF2B5EF4-FFF2-40B4-BE49-F238E27FC236}">
                <a16:creationId xmlns:a16="http://schemas.microsoft.com/office/drawing/2014/main" id="{D90FA2E3-0355-457B-B96E-CD4FCEDD8E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2042" y="5139826"/>
            <a:ext cx="410964" cy="428087"/>
          </a:xfrm>
          <a:prstGeom prst="rect">
            <a:avLst/>
          </a:prstGeom>
        </p:spPr>
      </p:pic>
      <p:pic>
        <p:nvPicPr>
          <p:cNvPr id="13" name="Picture 12" descr="green checkmark">
            <a:extLst>
              <a:ext uri="{FF2B5EF4-FFF2-40B4-BE49-F238E27FC236}">
                <a16:creationId xmlns:a16="http://schemas.microsoft.com/office/drawing/2014/main" id="{64C4D52A-E88B-4B06-AF1A-C74B3CF2D8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9541" y="5698847"/>
            <a:ext cx="410964" cy="428087"/>
          </a:xfrm>
          <a:prstGeom prst="rect">
            <a:avLst/>
          </a:prstGeom>
        </p:spPr>
      </p:pic>
      <p:sp>
        <p:nvSpPr>
          <p:cNvPr id="30" name="Rectangle 29"/>
          <p:cNvSpPr/>
          <p:nvPr/>
        </p:nvSpPr>
        <p:spPr>
          <a:xfrm>
            <a:off x="244971" y="481882"/>
            <a:ext cx="6659195" cy="400110"/>
          </a:xfrm>
          <a:prstGeom prst="rect">
            <a:avLst/>
          </a:prstGeom>
        </p:spPr>
        <p:txBody>
          <a:bodyPr wrap="none">
            <a:spAutoFit/>
          </a:bodyPr>
          <a:lstStyle/>
          <a:p>
            <a:r>
              <a:rPr lang="en-GB" sz="2000">
                <a:solidFill>
                  <a:schemeClr val="accent1">
                    <a:lumMod val="50000"/>
                  </a:schemeClr>
                </a:solidFill>
                <a:latin typeface="Century Gothic" panose="020B0502020202020204" pitchFamily="34" charset="0"/>
              </a:rPr>
              <a:t>Sie reden jetzt am Telefon. Ist das “ich”, oder “wir”? </a:t>
            </a:r>
            <a:endParaRPr lang="en-GB" dirty="0">
              <a:solidFill>
                <a:schemeClr val="accent1">
                  <a:lumMod val="50000"/>
                </a:schemeClr>
              </a:solidFill>
            </a:endParaRPr>
          </a:p>
        </p:txBody>
      </p:sp>
      <p:sp>
        <p:nvSpPr>
          <p:cNvPr id="2" name="Title 1">
            <a:extLst>
              <a:ext uri="{FF2B5EF4-FFF2-40B4-BE49-F238E27FC236}">
                <a16:creationId xmlns:a16="http://schemas.microsoft.com/office/drawing/2014/main" id="{10CCB11B-E72D-0249-BE80-66424B923690}"/>
              </a:ext>
            </a:extLst>
          </p:cNvPr>
          <p:cNvSpPr>
            <a:spLocks noGrp="1"/>
          </p:cNvSpPr>
          <p:nvPr>
            <p:ph type="title"/>
          </p:nvPr>
        </p:nvSpPr>
        <p:spPr>
          <a:xfrm>
            <a:off x="246586" y="56874"/>
            <a:ext cx="5259691" cy="490114"/>
          </a:xfrm>
        </p:spPr>
        <p:txBody>
          <a:bodyPr>
            <a:normAutofit/>
          </a:bodyPr>
          <a:lstStyle/>
          <a:p>
            <a:r>
              <a:rPr lang="en-GB" sz="2800" b="1" dirty="0" err="1">
                <a:solidFill>
                  <a:schemeClr val="accent1">
                    <a:lumMod val="50000"/>
                  </a:schemeClr>
                </a:solidFill>
              </a:rPr>
              <a:t>Ich</a:t>
            </a:r>
            <a:r>
              <a:rPr lang="en-GB" sz="2800" b="1" dirty="0">
                <a:solidFill>
                  <a:schemeClr val="accent1">
                    <a:lumMod val="50000"/>
                  </a:schemeClr>
                </a:solidFill>
              </a:rPr>
              <a:t> </a:t>
            </a:r>
            <a:r>
              <a:rPr lang="en-GB" sz="2800" b="1" dirty="0" err="1">
                <a:solidFill>
                  <a:schemeClr val="accent1">
                    <a:lumMod val="50000"/>
                  </a:schemeClr>
                </a:solidFill>
              </a:rPr>
              <a:t>oder</a:t>
            </a:r>
            <a:r>
              <a:rPr lang="en-GB" sz="2800" b="1" dirty="0">
                <a:solidFill>
                  <a:schemeClr val="accent1">
                    <a:lumMod val="50000"/>
                  </a:schemeClr>
                </a:solidFill>
              </a:rPr>
              <a:t> </a:t>
            </a:r>
            <a:r>
              <a:rPr lang="en-GB" sz="2800" b="1" dirty="0" err="1">
                <a:solidFill>
                  <a:schemeClr val="accent1">
                    <a:lumMod val="50000"/>
                  </a:schemeClr>
                </a:solidFill>
              </a:rPr>
              <a:t>wir</a:t>
            </a:r>
            <a:r>
              <a:rPr lang="en-GB" sz="2800" b="1" dirty="0">
                <a:solidFill>
                  <a:schemeClr val="accent1">
                    <a:lumMod val="50000"/>
                  </a:schemeClr>
                </a:solidFill>
              </a:rPr>
              <a:t>?</a:t>
            </a:r>
            <a:endParaRPr lang="en-US" dirty="0">
              <a:solidFill>
                <a:schemeClr val="accent1">
                  <a:lumMod val="50000"/>
                </a:schemeClr>
              </a:solidFill>
            </a:endParaRPr>
          </a:p>
        </p:txBody>
      </p:sp>
      <p:sp>
        <p:nvSpPr>
          <p:cNvPr id="3" name="TextBox 2"/>
          <p:cNvSpPr txBox="1"/>
          <p:nvPr/>
        </p:nvSpPr>
        <p:spPr>
          <a:xfrm>
            <a:off x="775247" y="1974806"/>
            <a:ext cx="7792279" cy="383171"/>
          </a:xfrm>
          <a:prstGeom prst="rect">
            <a:avLst/>
          </a:prstGeom>
          <a:solidFill>
            <a:schemeClr val="bg1"/>
          </a:solidFill>
          <a:ln>
            <a:solidFill>
              <a:schemeClr val="bg1"/>
            </a:solidFill>
          </a:ln>
        </p:spPr>
        <p:txBody>
          <a:bodyPr wrap="square" rtlCol="0">
            <a:spAutoFit/>
          </a:bodyPr>
          <a:lstStyle/>
          <a:p>
            <a:endParaRPr lang="en-GB"/>
          </a:p>
        </p:txBody>
      </p:sp>
      <p:sp>
        <p:nvSpPr>
          <p:cNvPr id="27" name="TextBox 26"/>
          <p:cNvSpPr txBox="1"/>
          <p:nvPr/>
        </p:nvSpPr>
        <p:spPr>
          <a:xfrm>
            <a:off x="775246" y="2506118"/>
            <a:ext cx="7792279" cy="383171"/>
          </a:xfrm>
          <a:prstGeom prst="rect">
            <a:avLst/>
          </a:prstGeom>
          <a:solidFill>
            <a:schemeClr val="bg1"/>
          </a:solidFill>
          <a:ln>
            <a:solidFill>
              <a:schemeClr val="bg1"/>
            </a:solidFill>
          </a:ln>
        </p:spPr>
        <p:txBody>
          <a:bodyPr wrap="square" rtlCol="0">
            <a:spAutoFit/>
          </a:bodyPr>
          <a:lstStyle/>
          <a:p>
            <a:endParaRPr lang="en-GB"/>
          </a:p>
        </p:txBody>
      </p:sp>
      <p:sp>
        <p:nvSpPr>
          <p:cNvPr id="28" name="TextBox 27"/>
          <p:cNvSpPr txBox="1"/>
          <p:nvPr/>
        </p:nvSpPr>
        <p:spPr>
          <a:xfrm>
            <a:off x="775245" y="3042773"/>
            <a:ext cx="7792279" cy="383171"/>
          </a:xfrm>
          <a:prstGeom prst="rect">
            <a:avLst/>
          </a:prstGeom>
          <a:solidFill>
            <a:schemeClr val="bg1"/>
          </a:solidFill>
          <a:ln>
            <a:solidFill>
              <a:schemeClr val="bg1"/>
            </a:solidFill>
          </a:ln>
        </p:spPr>
        <p:txBody>
          <a:bodyPr wrap="square" rtlCol="0">
            <a:spAutoFit/>
          </a:bodyPr>
          <a:lstStyle/>
          <a:p>
            <a:endParaRPr lang="en-GB"/>
          </a:p>
        </p:txBody>
      </p:sp>
      <p:sp>
        <p:nvSpPr>
          <p:cNvPr id="32" name="TextBox 31"/>
          <p:cNvSpPr txBox="1"/>
          <p:nvPr/>
        </p:nvSpPr>
        <p:spPr>
          <a:xfrm>
            <a:off x="775245" y="3598918"/>
            <a:ext cx="7792279" cy="383171"/>
          </a:xfrm>
          <a:prstGeom prst="rect">
            <a:avLst/>
          </a:prstGeom>
          <a:solidFill>
            <a:schemeClr val="bg1"/>
          </a:solidFill>
          <a:ln>
            <a:solidFill>
              <a:schemeClr val="bg1"/>
            </a:solidFill>
          </a:ln>
        </p:spPr>
        <p:txBody>
          <a:bodyPr wrap="square" rtlCol="0">
            <a:spAutoFit/>
          </a:bodyPr>
          <a:lstStyle/>
          <a:p>
            <a:endParaRPr lang="en-GB"/>
          </a:p>
        </p:txBody>
      </p:sp>
      <p:sp>
        <p:nvSpPr>
          <p:cNvPr id="33" name="TextBox 32"/>
          <p:cNvSpPr txBox="1"/>
          <p:nvPr/>
        </p:nvSpPr>
        <p:spPr>
          <a:xfrm>
            <a:off x="775238" y="4150729"/>
            <a:ext cx="7792279" cy="383171"/>
          </a:xfrm>
          <a:prstGeom prst="rect">
            <a:avLst/>
          </a:prstGeom>
          <a:solidFill>
            <a:schemeClr val="bg1"/>
          </a:solidFill>
          <a:ln>
            <a:solidFill>
              <a:schemeClr val="bg1"/>
            </a:solidFill>
          </a:ln>
        </p:spPr>
        <p:txBody>
          <a:bodyPr wrap="square" rtlCol="0">
            <a:spAutoFit/>
          </a:bodyPr>
          <a:lstStyle/>
          <a:p>
            <a:endParaRPr lang="en-GB"/>
          </a:p>
        </p:txBody>
      </p:sp>
      <p:sp>
        <p:nvSpPr>
          <p:cNvPr id="34" name="TextBox 33"/>
          <p:cNvSpPr txBox="1"/>
          <p:nvPr/>
        </p:nvSpPr>
        <p:spPr>
          <a:xfrm>
            <a:off x="775240" y="5213541"/>
            <a:ext cx="7792279" cy="383171"/>
          </a:xfrm>
          <a:prstGeom prst="rect">
            <a:avLst/>
          </a:prstGeom>
          <a:solidFill>
            <a:schemeClr val="bg1"/>
          </a:solidFill>
          <a:ln>
            <a:solidFill>
              <a:schemeClr val="bg1"/>
            </a:solidFill>
          </a:ln>
        </p:spPr>
        <p:txBody>
          <a:bodyPr wrap="square" rtlCol="0">
            <a:spAutoFit/>
          </a:bodyPr>
          <a:lstStyle/>
          <a:p>
            <a:endParaRPr lang="en-GB"/>
          </a:p>
        </p:txBody>
      </p:sp>
      <p:sp>
        <p:nvSpPr>
          <p:cNvPr id="35" name="TextBox 34"/>
          <p:cNvSpPr txBox="1"/>
          <p:nvPr/>
        </p:nvSpPr>
        <p:spPr>
          <a:xfrm>
            <a:off x="775239" y="4624727"/>
            <a:ext cx="7792279" cy="383171"/>
          </a:xfrm>
          <a:prstGeom prst="rect">
            <a:avLst/>
          </a:prstGeom>
          <a:solidFill>
            <a:schemeClr val="bg1"/>
          </a:solidFill>
          <a:ln>
            <a:solidFill>
              <a:schemeClr val="bg1"/>
            </a:solidFill>
          </a:ln>
        </p:spPr>
        <p:txBody>
          <a:bodyPr wrap="square" rtlCol="0">
            <a:spAutoFit/>
          </a:bodyPr>
          <a:lstStyle/>
          <a:p>
            <a:endParaRPr lang="en-GB"/>
          </a:p>
        </p:txBody>
      </p:sp>
      <p:sp>
        <p:nvSpPr>
          <p:cNvPr id="36" name="TextBox 35"/>
          <p:cNvSpPr txBox="1"/>
          <p:nvPr/>
        </p:nvSpPr>
        <p:spPr>
          <a:xfrm>
            <a:off x="775241" y="5844525"/>
            <a:ext cx="7792279" cy="383171"/>
          </a:xfrm>
          <a:prstGeom prst="rect">
            <a:avLst/>
          </a:prstGeom>
          <a:solidFill>
            <a:schemeClr val="bg1"/>
          </a:solidFill>
          <a:ln>
            <a:solidFill>
              <a:schemeClr val="bg1"/>
            </a:solidFill>
          </a:ln>
        </p:spPr>
        <p:txBody>
          <a:bodyPr wrap="square" rtlCol="0">
            <a:spAutoFit/>
          </a:bodyPr>
          <a:lstStyle/>
          <a:p>
            <a:endParaRPr lang="en-GB"/>
          </a:p>
        </p:txBody>
      </p:sp>
      <p:sp>
        <p:nvSpPr>
          <p:cNvPr id="14" name="Rounded Rectangular Callout 13"/>
          <p:cNvSpPr/>
          <p:nvPr/>
        </p:nvSpPr>
        <p:spPr>
          <a:xfrm>
            <a:off x="457200" y="1350661"/>
            <a:ext cx="8645374" cy="458261"/>
          </a:xfrm>
          <a:prstGeom prst="wedgeRoundRectCallout">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Remember: the “</a:t>
            </a:r>
            <a:r>
              <a:rPr lang="en-GB" sz="2000" dirty="0" err="1">
                <a:latin typeface="Century Gothic" panose="020B0502020202020204" pitchFamily="34" charset="0"/>
              </a:rPr>
              <a:t>wir</a:t>
            </a:r>
            <a:r>
              <a:rPr lang="en-GB" sz="2000" dirty="0">
                <a:latin typeface="Century Gothic" panose="020B0502020202020204" pitchFamily="34" charset="0"/>
              </a:rPr>
              <a:t>” form of the verb is the same as the infinitive!</a:t>
            </a: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75241" y="18150"/>
            <a:ext cx="1287475" cy="1238891"/>
          </a:xfrm>
          <a:prstGeom prst="rect">
            <a:avLst/>
          </a:prstGeom>
        </p:spPr>
      </p:pic>
      <p:pic>
        <p:nvPicPr>
          <p:cNvPr id="25" name="Picture 24"/>
          <p:cNvPicPr>
            <a:picLocks noChangeAspect="1"/>
          </p:cNvPicPr>
          <p:nvPr/>
        </p:nvPicPr>
        <p:blipFill rotWithShape="1">
          <a:blip r:embed="rId5" cstate="print">
            <a:extLst>
              <a:ext uri="{28A0092B-C50C-407E-A947-70E740481C1C}">
                <a14:useLocalDpi xmlns:a14="http://schemas.microsoft.com/office/drawing/2010/main" val="0"/>
              </a:ext>
            </a:extLst>
          </a:blip>
          <a:srcRect r="51991" b="-8790"/>
          <a:stretch/>
        </p:blipFill>
        <p:spPr>
          <a:xfrm>
            <a:off x="8187365" y="-19311"/>
            <a:ext cx="947345" cy="1383661"/>
          </a:xfrm>
          <a:prstGeom prst="rect">
            <a:avLst/>
          </a:prstGeom>
        </p:spPr>
      </p:pic>
      <p:sp>
        <p:nvSpPr>
          <p:cNvPr id="15" name="Action Button: Custom 14">
            <a:hlinkClick r:id="" action="ppaction://noaction" highlightClick="1">
              <a:snd r:embed="rId6" name="3.2.5.1.wav"/>
            </a:hlinkClick>
          </p:cNvPr>
          <p:cNvSpPr/>
          <p:nvPr/>
        </p:nvSpPr>
        <p:spPr>
          <a:xfrm>
            <a:off x="217675" y="1974806"/>
            <a:ext cx="432000" cy="396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31" name="Action Button: Custom 30">
            <a:hlinkClick r:id="" action="ppaction://noaction" highlightClick="1">
              <a:snd r:embed="rId7" name="3.2.5.2.wav"/>
            </a:hlinkClick>
          </p:cNvPr>
          <p:cNvSpPr/>
          <p:nvPr/>
        </p:nvSpPr>
        <p:spPr>
          <a:xfrm>
            <a:off x="217675" y="2497769"/>
            <a:ext cx="432000" cy="396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sp>
        <p:nvSpPr>
          <p:cNvPr id="37" name="Action Button: Custom 36">
            <a:hlinkClick r:id="" action="ppaction://noaction" highlightClick="1">
              <a:snd r:embed="rId8" name="3.2.5.3.wav"/>
            </a:hlinkClick>
          </p:cNvPr>
          <p:cNvSpPr/>
          <p:nvPr/>
        </p:nvSpPr>
        <p:spPr>
          <a:xfrm>
            <a:off x="217675" y="3042772"/>
            <a:ext cx="432000" cy="396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a:t>
            </a:r>
          </a:p>
        </p:txBody>
      </p:sp>
      <p:sp>
        <p:nvSpPr>
          <p:cNvPr id="38" name="Action Button: Custom 37">
            <a:hlinkClick r:id="" action="ppaction://noaction" highlightClick="1">
              <a:snd r:embed="rId9" name="3.2.5.4.wav"/>
            </a:hlinkClick>
          </p:cNvPr>
          <p:cNvSpPr/>
          <p:nvPr/>
        </p:nvSpPr>
        <p:spPr>
          <a:xfrm>
            <a:off x="216300" y="3579004"/>
            <a:ext cx="432000" cy="396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4</a:t>
            </a:r>
          </a:p>
        </p:txBody>
      </p:sp>
      <p:sp>
        <p:nvSpPr>
          <p:cNvPr id="39" name="Action Button: Custom 38">
            <a:hlinkClick r:id="" action="ppaction://noaction" highlightClick="1">
              <a:snd r:embed="rId10" name="3.2.5.5.wav"/>
            </a:hlinkClick>
          </p:cNvPr>
          <p:cNvSpPr/>
          <p:nvPr/>
        </p:nvSpPr>
        <p:spPr>
          <a:xfrm>
            <a:off x="217675" y="4124225"/>
            <a:ext cx="432000" cy="396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5</a:t>
            </a:r>
          </a:p>
        </p:txBody>
      </p:sp>
      <p:sp>
        <p:nvSpPr>
          <p:cNvPr id="40" name="Action Button: Custom 39">
            <a:hlinkClick r:id="" action="ppaction://noaction" highlightClick="1">
              <a:snd r:embed="rId11" name="3.2.5.6.wav"/>
            </a:hlinkClick>
          </p:cNvPr>
          <p:cNvSpPr/>
          <p:nvPr/>
        </p:nvSpPr>
        <p:spPr>
          <a:xfrm>
            <a:off x="216300" y="4634283"/>
            <a:ext cx="432000" cy="396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6</a:t>
            </a:r>
          </a:p>
        </p:txBody>
      </p:sp>
      <p:sp>
        <p:nvSpPr>
          <p:cNvPr id="41" name="Action Button: Custom 40">
            <a:hlinkClick r:id="" action="ppaction://noaction" highlightClick="1">
              <a:snd r:embed="rId12" name="3.2.5.7.wav"/>
            </a:hlinkClick>
          </p:cNvPr>
          <p:cNvSpPr/>
          <p:nvPr/>
        </p:nvSpPr>
        <p:spPr>
          <a:xfrm>
            <a:off x="216300" y="5167122"/>
            <a:ext cx="432000" cy="396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7</a:t>
            </a:r>
          </a:p>
        </p:txBody>
      </p:sp>
      <p:sp>
        <p:nvSpPr>
          <p:cNvPr id="42" name="Action Button: Custom 41">
            <a:hlinkClick r:id="" action="ppaction://noaction" highlightClick="1">
              <a:snd r:embed="rId13" name="7.3.2.5_slide20_8.wav"/>
            </a:hlinkClick>
          </p:cNvPr>
          <p:cNvSpPr/>
          <p:nvPr/>
        </p:nvSpPr>
        <p:spPr>
          <a:xfrm>
            <a:off x="216300" y="5754927"/>
            <a:ext cx="432000" cy="396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8</a:t>
            </a:r>
          </a:p>
        </p:txBody>
      </p:sp>
      <p:sp>
        <p:nvSpPr>
          <p:cNvPr id="44"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5201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 grpId="0" animBg="1"/>
      <p:bldP spid="27" grpId="0" animBg="1"/>
      <p:bldP spid="28" grpId="0" animBg="1"/>
      <p:bldP spid="32" grpId="0" animBg="1"/>
      <p:bldP spid="33" grpId="0" animBg="1"/>
      <p:bldP spid="34" grpId="0" animBg="1"/>
      <p:bldP spid="35" grpId="0" animBg="1"/>
      <p:bldP spid="36"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244971" y="527874"/>
            <a:ext cx="14129603" cy="707886"/>
          </a:xfrm>
          <a:prstGeom prst="rect">
            <a:avLst/>
          </a:prstGeom>
        </p:spPr>
        <p:txBody>
          <a:bodyPr wrap="square">
            <a:spAutoFit/>
          </a:bodyPr>
          <a:lstStyle/>
          <a:p>
            <a:pPr lvl="0"/>
            <a:br>
              <a:rPr lang="en-GB" sz="2000">
                <a:solidFill>
                  <a:srgbClr val="5B9BD5">
                    <a:lumMod val="50000"/>
                  </a:srgbClr>
                </a:solidFill>
                <a:latin typeface="Century Gothic" panose="020B0502020202020204" pitchFamily="34" charset="0"/>
              </a:rPr>
            </a:br>
            <a:endParaRPr lang="en-GB" sz="2000" dirty="0">
              <a:solidFill>
                <a:srgbClr val="5B9BD5">
                  <a:lumMod val="50000"/>
                </a:srgbClr>
              </a:solidFill>
              <a:latin typeface="Century Gothic" panose="020B0502020202020204" pitchFamily="34" charset="0"/>
            </a:endParaRPr>
          </a:p>
        </p:txBody>
      </p:sp>
      <p:graphicFrame>
        <p:nvGraphicFramePr>
          <p:cNvPr id="5" name="Content Placeholder 4" descr="table showing whether the sentence has  a plural or singular verb">
            <a:extLst>
              <a:ext uri="{FF2B5EF4-FFF2-40B4-BE49-F238E27FC236}">
                <a16:creationId xmlns:a16="http://schemas.microsoft.com/office/drawing/2014/main" id="{47CA1965-2D03-48EA-9B0F-C0C5FD6245D7}"/>
              </a:ext>
            </a:extLst>
          </p:cNvPr>
          <p:cNvGraphicFramePr>
            <a:graphicFrameLocks/>
          </p:cNvGraphicFramePr>
          <p:nvPr>
            <p:extLst>
              <p:ext uri="{D42A27DB-BD31-4B8C-83A1-F6EECF244321}">
                <p14:modId xmlns:p14="http://schemas.microsoft.com/office/powerpoint/2010/main" val="2586028999"/>
              </p:ext>
            </p:extLst>
          </p:nvPr>
        </p:nvGraphicFramePr>
        <p:xfrm>
          <a:off x="156886" y="1276352"/>
          <a:ext cx="11753850" cy="4988477"/>
        </p:xfrm>
        <a:graphic>
          <a:graphicData uri="http://schemas.openxmlformats.org/drawingml/2006/table">
            <a:tbl>
              <a:tblPr firstRow="1" bandRow="1">
                <a:tableStyleId>{5C22544A-7EE6-4342-B048-85BDC9FD1C3A}</a:tableStyleId>
              </a:tblPr>
              <a:tblGrid>
                <a:gridCol w="552450">
                  <a:extLst>
                    <a:ext uri="{9D8B030D-6E8A-4147-A177-3AD203B41FA5}">
                      <a16:colId xmlns:a16="http://schemas.microsoft.com/office/drawing/2014/main" val="2548973513"/>
                    </a:ext>
                  </a:extLst>
                </a:gridCol>
                <a:gridCol w="11201400">
                  <a:extLst>
                    <a:ext uri="{9D8B030D-6E8A-4147-A177-3AD203B41FA5}">
                      <a16:colId xmlns:a16="http://schemas.microsoft.com/office/drawing/2014/main" val="2775102314"/>
                    </a:ext>
                  </a:extLst>
                </a:gridCol>
              </a:tblGrid>
              <a:tr h="633283">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Make sure you use the </a:t>
                      </a:r>
                      <a:r>
                        <a:rPr lang="en-GB" sz="2400" b="1" dirty="0">
                          <a:solidFill>
                            <a:schemeClr val="accent1">
                              <a:lumMod val="50000"/>
                            </a:schemeClr>
                          </a:solidFill>
                          <a:latin typeface="Century Gothic" panose="020B0502020202020204" pitchFamily="34" charset="0"/>
                        </a:rPr>
                        <a:t>continuous</a:t>
                      </a:r>
                      <a:r>
                        <a:rPr lang="en-GB" sz="2400" b="0" dirty="0">
                          <a:solidFill>
                            <a:schemeClr val="accent1">
                              <a:lumMod val="50000"/>
                            </a:schemeClr>
                          </a:solidFill>
                          <a:latin typeface="Century Gothic" panose="020B0502020202020204" pitchFamily="34" charset="0"/>
                        </a:rPr>
                        <a:t> </a:t>
                      </a:r>
                      <a:r>
                        <a:rPr lang="en-GB" sz="2400" b="1" dirty="0">
                          <a:solidFill>
                            <a:schemeClr val="accent1">
                              <a:lumMod val="50000"/>
                            </a:schemeClr>
                          </a:solidFill>
                          <a:latin typeface="Century Gothic" panose="020B0502020202020204" pitchFamily="34" charset="0"/>
                        </a:rPr>
                        <a:t>present tense </a:t>
                      </a:r>
                      <a:r>
                        <a:rPr lang="en-GB" sz="2400" b="0" dirty="0">
                          <a:solidFill>
                            <a:schemeClr val="accent1">
                              <a:lumMod val="50000"/>
                            </a:schemeClr>
                          </a:solidFill>
                          <a:latin typeface="Century Gothic" panose="020B0502020202020204" pitchFamily="34" charset="0"/>
                        </a:rPr>
                        <a:t>for</a:t>
                      </a:r>
                      <a:r>
                        <a:rPr lang="en-GB" sz="2400" b="1" dirty="0">
                          <a:solidFill>
                            <a:schemeClr val="accent1">
                              <a:lumMod val="50000"/>
                            </a:schemeClr>
                          </a:solidFill>
                          <a:latin typeface="Century Gothic" panose="020B0502020202020204" pitchFamily="34" charset="0"/>
                        </a:rPr>
                        <a:t> future meaning</a:t>
                      </a:r>
                      <a:r>
                        <a:rPr lang="en-GB" sz="2400" b="0" dirty="0">
                          <a:solidFill>
                            <a:schemeClr val="accent1">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534440">
                <a:tc>
                  <a:txBody>
                    <a:bodyPr/>
                    <a:lstStyle/>
                    <a:p>
                      <a:pPr algn="ctr"/>
                      <a:r>
                        <a:rPr lang="en-GB" sz="2400" b="1" dirty="0">
                          <a:solidFill>
                            <a:schemeClr val="accent1">
                              <a:lumMod val="50000"/>
                            </a:schemeClr>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a:solidFill>
                            <a:schemeClr val="accent1">
                              <a:lumMod val="50000"/>
                            </a:schemeClr>
                          </a:solidFill>
                          <a:latin typeface="Century Gothic" panose="020B0502020202020204" pitchFamily="34" charset="0"/>
                        </a:rPr>
                        <a:t>Nächstes</a:t>
                      </a:r>
                      <a:r>
                        <a:rPr lang="en-GB" sz="2400" b="0" baseline="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Jahr</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fahren</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wir</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nach</a:t>
                      </a:r>
                      <a:r>
                        <a:rPr lang="en-GB" sz="2400" b="0" baseline="0" dirty="0">
                          <a:solidFill>
                            <a:schemeClr val="accent1">
                              <a:lumMod val="50000"/>
                            </a:schemeClr>
                          </a:solidFill>
                          <a:latin typeface="Century Gothic" panose="020B0502020202020204" pitchFamily="34" charset="0"/>
                        </a:rPr>
                        <a:t> Wien.</a:t>
                      </a:r>
                      <a:endParaRPr lang="en-GB" sz="24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534440">
                <a:tc>
                  <a:txBody>
                    <a:bodyPr/>
                    <a:lstStyle/>
                    <a:p>
                      <a:pPr algn="ctr"/>
                      <a:r>
                        <a:rPr lang="en-GB" sz="2400" b="1" dirty="0">
                          <a:solidFill>
                            <a:schemeClr val="accent1">
                              <a:lumMod val="50000"/>
                            </a:schemeClr>
                          </a:solidFill>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err="1">
                          <a:solidFill>
                            <a:schemeClr val="accent1">
                              <a:lumMod val="50000"/>
                            </a:schemeClr>
                          </a:solidFill>
                          <a:latin typeface="Century Gothic" panose="020B0502020202020204" pitchFamily="34" charset="0"/>
                        </a:rPr>
                        <a:t>Nächsten</a:t>
                      </a:r>
                      <a:r>
                        <a:rPr lang="en-GB" sz="2400" b="0" dirty="0">
                          <a:solidFill>
                            <a:schemeClr val="accent1">
                              <a:lumMod val="50000"/>
                            </a:schemeClr>
                          </a:solidFill>
                          <a:latin typeface="Century Gothic" panose="020B0502020202020204" pitchFamily="34" charset="0"/>
                        </a:rPr>
                        <a:t> Monat</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arbeite</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ich</a:t>
                      </a:r>
                      <a:r>
                        <a:rPr lang="en-GB" sz="2400" b="0" baseline="0" dirty="0">
                          <a:solidFill>
                            <a:schemeClr val="accent1">
                              <a:lumMod val="50000"/>
                            </a:schemeClr>
                          </a:solidFill>
                          <a:latin typeface="Century Gothic" panose="020B0502020202020204" pitchFamily="34" charset="0"/>
                        </a:rPr>
                        <a:t> am </a:t>
                      </a:r>
                      <a:r>
                        <a:rPr lang="en-GB" sz="2400" b="0" baseline="0" dirty="0" err="1">
                          <a:solidFill>
                            <a:schemeClr val="accent1">
                              <a:lumMod val="50000"/>
                            </a:schemeClr>
                          </a:solidFill>
                          <a:latin typeface="Century Gothic" panose="020B0502020202020204" pitchFamily="34" charset="0"/>
                        </a:rPr>
                        <a:t>Schwimmbad</a:t>
                      </a:r>
                      <a:r>
                        <a:rPr lang="en-GB" sz="2400" b="0" baseline="0" dirty="0">
                          <a:solidFill>
                            <a:schemeClr val="accent1">
                              <a:lumMod val="50000"/>
                            </a:schemeClr>
                          </a:solidFill>
                          <a:latin typeface="Century Gothic" panose="020B0502020202020204" pitchFamily="34" charset="0"/>
                        </a:rPr>
                        <a:t>.</a:t>
                      </a:r>
                      <a:endParaRPr lang="en-GB" sz="24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534440">
                <a:tc>
                  <a:txBody>
                    <a:bodyPr/>
                    <a:lstStyle/>
                    <a:p>
                      <a:pPr algn="ctr"/>
                      <a:r>
                        <a:rPr lang="en-GB" sz="2400" b="1" dirty="0">
                          <a:solidFill>
                            <a:schemeClr val="accent1">
                              <a:lumMod val="50000"/>
                            </a:schemeClr>
                          </a:solidFill>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a:solidFill>
                            <a:schemeClr val="accent1">
                              <a:lumMod val="50000"/>
                            </a:schemeClr>
                          </a:solidFill>
                          <a:latin typeface="Century Gothic" panose="020B0502020202020204" pitchFamily="34" charset="0"/>
                        </a:rPr>
                        <a:t>Nächste</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Woche</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gehen</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wir</a:t>
                      </a:r>
                      <a:r>
                        <a:rPr lang="en-GB" sz="2400" b="0" baseline="0" dirty="0">
                          <a:solidFill>
                            <a:schemeClr val="accent1">
                              <a:lumMod val="50000"/>
                            </a:schemeClr>
                          </a:solidFill>
                          <a:latin typeface="Century Gothic" panose="020B0502020202020204" pitchFamily="34" charset="0"/>
                        </a:rPr>
                        <a:t> in den </a:t>
                      </a:r>
                      <a:r>
                        <a:rPr lang="en-GB" sz="2400" b="0" baseline="0" dirty="0" err="1">
                          <a:solidFill>
                            <a:schemeClr val="accent1">
                              <a:lumMod val="50000"/>
                            </a:schemeClr>
                          </a:solidFill>
                          <a:latin typeface="Century Gothic" panose="020B0502020202020204" pitchFamily="34" charset="0"/>
                        </a:rPr>
                        <a:t>Wasserpark</a:t>
                      </a:r>
                      <a:r>
                        <a:rPr lang="en-GB" sz="2400" b="0" baseline="0" dirty="0">
                          <a:solidFill>
                            <a:schemeClr val="accent1">
                              <a:lumMod val="50000"/>
                            </a:schemeClr>
                          </a:solidFill>
                          <a:latin typeface="Century Gothic" panose="020B0502020202020204" pitchFamily="34" charset="0"/>
                        </a:rPr>
                        <a:t>.</a:t>
                      </a:r>
                      <a:endParaRPr lang="en-GB" sz="24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534440">
                <a:tc>
                  <a:txBody>
                    <a:bodyPr/>
                    <a:lstStyle/>
                    <a:p>
                      <a:pPr algn="ctr"/>
                      <a:r>
                        <a:rPr lang="en-GB" sz="2400" b="1" dirty="0">
                          <a:solidFill>
                            <a:schemeClr val="accent1">
                              <a:lumMod val="50000"/>
                            </a:schemeClr>
                          </a:solidFill>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a:solidFill>
                            <a:schemeClr val="accent1">
                              <a:lumMod val="50000"/>
                            </a:schemeClr>
                          </a:solidFill>
                          <a:latin typeface="Century Gothic" panose="020B0502020202020204" pitchFamily="34" charset="0"/>
                        </a:rPr>
                        <a:t>Nächsten</a:t>
                      </a:r>
                      <a:r>
                        <a:rPr lang="en-GB" sz="2400" b="0" baseline="0" dirty="0">
                          <a:solidFill>
                            <a:schemeClr val="accent1">
                              <a:lumMod val="50000"/>
                            </a:schemeClr>
                          </a:solidFill>
                          <a:latin typeface="Century Gothic" panose="020B0502020202020204" pitchFamily="34" charset="0"/>
                        </a:rPr>
                        <a:t> </a:t>
                      </a:r>
                      <a:r>
                        <a:rPr lang="en-GB" sz="2400" b="0" dirty="0">
                          <a:solidFill>
                            <a:schemeClr val="accent1">
                              <a:lumMod val="50000"/>
                            </a:schemeClr>
                          </a:solidFill>
                          <a:latin typeface="Century Gothic" panose="020B0502020202020204" pitchFamily="34" charset="0"/>
                        </a:rPr>
                        <a:t>Monat</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helfen</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wir</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im</a:t>
                      </a:r>
                      <a:r>
                        <a:rPr lang="en-GB" sz="2400" b="0" baseline="0" dirty="0">
                          <a:solidFill>
                            <a:schemeClr val="accent1">
                              <a:lumMod val="50000"/>
                            </a:schemeClr>
                          </a:solidFill>
                          <a:latin typeface="Century Gothic" panose="020B0502020202020204" pitchFamily="34" charset="0"/>
                        </a:rPr>
                        <a:t> Dorf.</a:t>
                      </a:r>
                      <a:endParaRPr lang="en-GB" sz="24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r h="534440">
                <a:tc>
                  <a:txBody>
                    <a:bodyPr/>
                    <a:lstStyle/>
                    <a:p>
                      <a:pPr algn="ctr"/>
                      <a:r>
                        <a:rPr lang="en-GB" sz="2400" b="1" dirty="0">
                          <a:solidFill>
                            <a:schemeClr val="accent1">
                              <a:lumMod val="50000"/>
                            </a:schemeClr>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err="1">
                          <a:solidFill>
                            <a:schemeClr val="accent1">
                              <a:lumMod val="50000"/>
                            </a:schemeClr>
                          </a:solidFill>
                          <a:latin typeface="Century Gothic" panose="020B0502020202020204" pitchFamily="34" charset="0"/>
                        </a:rPr>
                        <a:t>Nächste</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Woche</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gehe</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ich</a:t>
                      </a:r>
                      <a:r>
                        <a:rPr lang="en-GB" sz="2400" b="0" baseline="0" dirty="0">
                          <a:solidFill>
                            <a:schemeClr val="accent1">
                              <a:lumMod val="50000"/>
                            </a:schemeClr>
                          </a:solidFill>
                          <a:latin typeface="Century Gothic" panose="020B0502020202020204" pitchFamily="34" charset="0"/>
                        </a:rPr>
                        <a:t> in den </a:t>
                      </a:r>
                      <a:r>
                        <a:rPr lang="en-GB" sz="2400" b="0" baseline="0" dirty="0" err="1">
                          <a:solidFill>
                            <a:schemeClr val="accent1">
                              <a:lumMod val="50000"/>
                            </a:schemeClr>
                          </a:solidFill>
                          <a:latin typeface="Century Gothic" panose="020B0502020202020204" pitchFamily="34" charset="0"/>
                        </a:rPr>
                        <a:t>Freizeitpark</a:t>
                      </a:r>
                      <a:r>
                        <a:rPr lang="en-GB" sz="2400" b="0" baseline="0" dirty="0">
                          <a:solidFill>
                            <a:schemeClr val="accent1">
                              <a:lumMod val="50000"/>
                            </a:schemeClr>
                          </a:solidFill>
                          <a:latin typeface="Century Gothic" panose="020B0502020202020204" pitchFamily="34" charset="0"/>
                        </a:rPr>
                        <a:t>.</a:t>
                      </a:r>
                      <a:endParaRPr lang="en-GB" sz="24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333039"/>
                  </a:ext>
                </a:extLst>
              </a:tr>
              <a:tr h="534440">
                <a:tc>
                  <a:txBody>
                    <a:bodyPr/>
                    <a:lstStyle/>
                    <a:p>
                      <a:pPr algn="ctr"/>
                      <a:r>
                        <a:rPr lang="en-GB" sz="2400" b="1" dirty="0">
                          <a:solidFill>
                            <a:schemeClr val="accent1">
                              <a:lumMod val="50000"/>
                            </a:schemeClr>
                          </a:solidFill>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a:solidFill>
                            <a:schemeClr val="accent1">
                              <a:lumMod val="50000"/>
                            </a:schemeClr>
                          </a:solidFill>
                          <a:latin typeface="Century Gothic" panose="020B0502020202020204" pitchFamily="34" charset="0"/>
                        </a:rPr>
                        <a:t>Nächstes</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Jahr</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fahren</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wir</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im</a:t>
                      </a:r>
                      <a:r>
                        <a:rPr lang="en-GB" sz="2400" b="0" baseline="0" dirty="0">
                          <a:solidFill>
                            <a:schemeClr val="accent1">
                              <a:lumMod val="50000"/>
                            </a:schemeClr>
                          </a:solidFill>
                          <a:latin typeface="Century Gothic" panose="020B0502020202020204" pitchFamily="34" charset="0"/>
                        </a:rPr>
                        <a:t> Winter in den </a:t>
                      </a:r>
                      <a:r>
                        <a:rPr lang="en-GB" sz="2400" b="0" baseline="0" dirty="0" err="1">
                          <a:solidFill>
                            <a:schemeClr val="accent1">
                              <a:lumMod val="50000"/>
                            </a:schemeClr>
                          </a:solidFill>
                          <a:latin typeface="Century Gothic" panose="020B0502020202020204" pitchFamily="34" charset="0"/>
                        </a:rPr>
                        <a:t>Urlaub</a:t>
                      </a:r>
                      <a:r>
                        <a:rPr lang="en-GB" sz="2400" b="0" baseline="0" dirty="0">
                          <a:solidFill>
                            <a:schemeClr val="accent1">
                              <a:lumMod val="50000"/>
                            </a:schemeClr>
                          </a:solidFill>
                          <a:latin typeface="Century Gothic" panose="020B0502020202020204" pitchFamily="34" charset="0"/>
                        </a:rPr>
                        <a:t>.</a:t>
                      </a:r>
                      <a:endParaRPr lang="en-GB" sz="24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3042220"/>
                  </a:ext>
                </a:extLst>
              </a:tr>
              <a:tr h="534440">
                <a:tc>
                  <a:txBody>
                    <a:bodyPr/>
                    <a:lstStyle/>
                    <a:p>
                      <a:pPr algn="ctr"/>
                      <a:r>
                        <a:rPr lang="en-GB" sz="2400" b="1" dirty="0">
                          <a:solidFill>
                            <a:schemeClr val="accent1">
                              <a:lumMod val="50000"/>
                            </a:schemeClr>
                          </a:solidFill>
                          <a:latin typeface="Century Gothic" panose="020B0502020202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a:solidFill>
                            <a:schemeClr val="accent1">
                              <a:lumMod val="50000"/>
                            </a:schemeClr>
                          </a:solidFill>
                          <a:latin typeface="Century Gothic" panose="020B0502020202020204" pitchFamily="34" charset="0"/>
                        </a:rPr>
                        <a:t>Nächste</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Woche</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spiele</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ich</a:t>
                      </a:r>
                      <a:r>
                        <a:rPr lang="en-GB" sz="2400" b="0" baseline="0" dirty="0">
                          <a:solidFill>
                            <a:schemeClr val="accent1">
                              <a:lumMod val="50000"/>
                            </a:schemeClr>
                          </a:solidFill>
                          <a:latin typeface="Century Gothic" panose="020B0502020202020204" pitchFamily="34" charset="0"/>
                        </a:rPr>
                        <a:t> in der </a:t>
                      </a:r>
                      <a:r>
                        <a:rPr lang="en-GB" sz="2400" b="0" baseline="0" dirty="0" err="1">
                          <a:solidFill>
                            <a:schemeClr val="accent1">
                              <a:lumMod val="50000"/>
                            </a:schemeClr>
                          </a:solidFill>
                          <a:latin typeface="Century Gothic" panose="020B0502020202020204" pitchFamily="34" charset="0"/>
                        </a:rPr>
                        <a:t>Großstadt</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Fußball</a:t>
                      </a:r>
                      <a:r>
                        <a:rPr lang="en-GB" sz="2400" b="0" baseline="0" dirty="0">
                          <a:solidFill>
                            <a:schemeClr val="accent1">
                              <a:lumMod val="50000"/>
                            </a:schemeClr>
                          </a:solidFill>
                          <a:latin typeface="Century Gothic" panose="020B0502020202020204" pitchFamily="34" charset="0"/>
                        </a:rPr>
                        <a:t>.</a:t>
                      </a:r>
                      <a:endParaRPr lang="en-GB" sz="24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016251"/>
                  </a:ext>
                </a:extLst>
              </a:tr>
              <a:tr h="614114">
                <a:tc>
                  <a:txBody>
                    <a:bodyPr/>
                    <a:lstStyle/>
                    <a:p>
                      <a:pPr algn="ctr"/>
                      <a:r>
                        <a:rPr lang="en-GB" sz="2400" b="1" dirty="0">
                          <a:solidFill>
                            <a:schemeClr val="accent1">
                              <a:lumMod val="50000"/>
                            </a:schemeClr>
                          </a:solidFill>
                          <a:latin typeface="Century Gothic" panose="020B050202020202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a:solidFill>
                            <a:schemeClr val="accent1">
                              <a:lumMod val="50000"/>
                            </a:schemeClr>
                          </a:solidFill>
                          <a:latin typeface="Century Gothic" panose="020B0502020202020204" pitchFamily="34" charset="0"/>
                        </a:rPr>
                        <a:t>Nächsten</a:t>
                      </a:r>
                      <a:r>
                        <a:rPr lang="en-GB" sz="2400" b="0" dirty="0">
                          <a:solidFill>
                            <a:schemeClr val="accent1">
                              <a:lumMod val="50000"/>
                            </a:schemeClr>
                          </a:solidFill>
                          <a:latin typeface="Century Gothic" panose="020B0502020202020204" pitchFamily="34" charset="0"/>
                        </a:rPr>
                        <a:t> Monat </a:t>
                      </a:r>
                      <a:r>
                        <a:rPr lang="en-GB" sz="2400" b="0" dirty="0" err="1">
                          <a:solidFill>
                            <a:schemeClr val="accent1">
                              <a:lumMod val="50000"/>
                            </a:schemeClr>
                          </a:solidFill>
                          <a:latin typeface="Century Gothic" panose="020B0502020202020204" pitchFamily="34" charset="0"/>
                        </a:rPr>
                        <a:t>gebe</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ich</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eine</a:t>
                      </a:r>
                      <a:r>
                        <a:rPr lang="en-GB" sz="2400" b="0" baseline="0" dirty="0">
                          <a:solidFill>
                            <a:schemeClr val="accent1">
                              <a:lumMod val="50000"/>
                            </a:schemeClr>
                          </a:solidFill>
                          <a:latin typeface="Century Gothic" panose="020B0502020202020204" pitchFamily="34" charset="0"/>
                        </a:rPr>
                        <a:t> Party.</a:t>
                      </a:r>
                      <a:endParaRPr lang="en-GB" sz="24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5941149"/>
                  </a:ext>
                </a:extLst>
              </a:tr>
            </a:tbl>
          </a:graphicData>
        </a:graphic>
      </p:graphicFrame>
      <p:sp>
        <p:nvSpPr>
          <p:cNvPr id="2" name="Title 1">
            <a:extLst>
              <a:ext uri="{FF2B5EF4-FFF2-40B4-BE49-F238E27FC236}">
                <a16:creationId xmlns:a16="http://schemas.microsoft.com/office/drawing/2014/main" id="{10CCB11B-E72D-0249-BE80-66424B923690}"/>
              </a:ext>
            </a:extLst>
          </p:cNvPr>
          <p:cNvSpPr>
            <a:spLocks noGrp="1"/>
          </p:cNvSpPr>
          <p:nvPr>
            <p:ph type="title"/>
          </p:nvPr>
        </p:nvSpPr>
        <p:spPr>
          <a:xfrm>
            <a:off x="232800" y="520885"/>
            <a:ext cx="8751425" cy="490114"/>
          </a:xfrm>
        </p:spPr>
        <p:txBody>
          <a:bodyPr>
            <a:noAutofit/>
          </a:bodyPr>
          <a:lstStyle/>
          <a:p>
            <a:r>
              <a:rPr lang="en-GB" sz="2800" b="1" dirty="0">
                <a:solidFill>
                  <a:schemeClr val="accent1">
                    <a:lumMod val="50000"/>
                  </a:schemeClr>
                </a:solidFill>
              </a:rPr>
              <a:t>Sag die </a:t>
            </a:r>
            <a:r>
              <a:rPr lang="en-GB" sz="2800" b="1" dirty="0" err="1">
                <a:solidFill>
                  <a:schemeClr val="accent1">
                    <a:lumMod val="50000"/>
                  </a:schemeClr>
                </a:solidFill>
              </a:rPr>
              <a:t>Sätze</a:t>
            </a:r>
            <a:r>
              <a:rPr lang="en-GB" sz="2800" b="1" dirty="0">
                <a:solidFill>
                  <a:schemeClr val="accent1">
                    <a:lumMod val="50000"/>
                  </a:schemeClr>
                </a:solidFill>
              </a:rPr>
              <a:t> auf Deutsch und </a:t>
            </a:r>
            <a:r>
              <a:rPr lang="en-GB" sz="2800" b="1" dirty="0" err="1">
                <a:solidFill>
                  <a:schemeClr val="accent1">
                    <a:lumMod val="50000"/>
                  </a:schemeClr>
                </a:solidFill>
              </a:rPr>
              <a:t>dann</a:t>
            </a:r>
            <a:r>
              <a:rPr lang="en-GB" sz="2800" b="1" dirty="0">
                <a:solidFill>
                  <a:schemeClr val="accent1">
                    <a:lumMod val="50000"/>
                  </a:schemeClr>
                </a:solidFill>
              </a:rPr>
              <a:t> auf </a:t>
            </a:r>
            <a:r>
              <a:rPr lang="en-GB" sz="2800" b="1" dirty="0" err="1">
                <a:solidFill>
                  <a:schemeClr val="accent1">
                    <a:lumMod val="50000"/>
                  </a:schemeClr>
                </a:solidFill>
              </a:rPr>
              <a:t>Englisch</a:t>
            </a:r>
            <a:r>
              <a:rPr lang="en-GB" sz="2800" b="1" dirty="0">
                <a:solidFill>
                  <a:schemeClr val="accent1">
                    <a:lumMod val="50000"/>
                  </a:schemeClr>
                </a:solidFill>
              </a:rPr>
              <a:t>!</a:t>
            </a:r>
            <a:endParaRPr lang="en-US" dirty="0">
              <a:solidFill>
                <a:schemeClr val="accent1">
                  <a:lumMod val="50000"/>
                </a:schemeClr>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2775" y="37461"/>
            <a:ext cx="1287475" cy="1238891"/>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51991" b="-8790"/>
          <a:stretch/>
        </p:blipFill>
        <p:spPr>
          <a:xfrm>
            <a:off x="8664899" y="0"/>
            <a:ext cx="947345" cy="1383661"/>
          </a:xfrm>
          <a:prstGeom prst="rect">
            <a:avLst/>
          </a:prstGeom>
        </p:spPr>
      </p:pic>
      <p:sp>
        <p:nvSpPr>
          <p:cNvPr id="10"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40856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descr="table showing whether the sentence has  a plural or singular verb">
            <a:extLst>
              <a:ext uri="{FF2B5EF4-FFF2-40B4-BE49-F238E27FC236}">
                <a16:creationId xmlns:a16="http://schemas.microsoft.com/office/drawing/2014/main" id="{47CA1965-2D03-48EA-9B0F-C0C5FD6245D7}"/>
              </a:ext>
            </a:extLst>
          </p:cNvPr>
          <p:cNvGraphicFramePr>
            <a:graphicFrameLocks/>
          </p:cNvGraphicFramePr>
          <p:nvPr>
            <p:extLst>
              <p:ext uri="{D42A27DB-BD31-4B8C-83A1-F6EECF244321}">
                <p14:modId xmlns:p14="http://schemas.microsoft.com/office/powerpoint/2010/main" val="909784180"/>
              </p:ext>
            </p:extLst>
          </p:nvPr>
        </p:nvGraphicFramePr>
        <p:xfrm>
          <a:off x="129414" y="103918"/>
          <a:ext cx="11753850" cy="6096000"/>
        </p:xfrm>
        <a:graphic>
          <a:graphicData uri="http://schemas.openxmlformats.org/drawingml/2006/table">
            <a:tbl>
              <a:tblPr firstRow="1" bandRow="1">
                <a:tableStyleId>{5C22544A-7EE6-4342-B048-85BDC9FD1C3A}</a:tableStyleId>
              </a:tblPr>
              <a:tblGrid>
                <a:gridCol w="552450">
                  <a:extLst>
                    <a:ext uri="{9D8B030D-6E8A-4147-A177-3AD203B41FA5}">
                      <a16:colId xmlns:a16="http://schemas.microsoft.com/office/drawing/2014/main" val="2548973513"/>
                    </a:ext>
                  </a:extLst>
                </a:gridCol>
                <a:gridCol w="11201400">
                  <a:extLst>
                    <a:ext uri="{9D8B030D-6E8A-4147-A177-3AD203B41FA5}">
                      <a16:colId xmlns:a16="http://schemas.microsoft.com/office/drawing/2014/main" val="2775102314"/>
                    </a:ext>
                  </a:extLst>
                </a:gridCol>
              </a:tblGrid>
              <a:tr h="534440">
                <a:tc>
                  <a:txBody>
                    <a:bodyPr/>
                    <a:lstStyle/>
                    <a:p>
                      <a:pPr algn="ctr"/>
                      <a:r>
                        <a:rPr lang="en-GB" sz="2200" b="1" dirty="0">
                          <a:solidFill>
                            <a:schemeClr val="accent1">
                              <a:lumMod val="50000"/>
                            </a:schemeClr>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b="0" dirty="0" err="1">
                          <a:solidFill>
                            <a:schemeClr val="accent1">
                              <a:lumMod val="50000"/>
                            </a:schemeClr>
                          </a:solidFill>
                          <a:latin typeface="Century Gothic" panose="020B0502020202020204" pitchFamily="34" charset="0"/>
                        </a:rPr>
                        <a:t>Nächstes</a:t>
                      </a:r>
                      <a:r>
                        <a:rPr lang="en-GB" sz="2200" b="0" baseline="0" dirty="0">
                          <a:solidFill>
                            <a:schemeClr val="accent1">
                              <a:lumMod val="50000"/>
                            </a:schemeClr>
                          </a:solidFill>
                          <a:latin typeface="Century Gothic" panose="020B0502020202020204" pitchFamily="34" charset="0"/>
                        </a:rPr>
                        <a:t> </a:t>
                      </a:r>
                      <a:r>
                        <a:rPr lang="en-GB" sz="2200" b="0" dirty="0" err="1">
                          <a:solidFill>
                            <a:schemeClr val="accent1">
                              <a:lumMod val="50000"/>
                            </a:schemeClr>
                          </a:solidFill>
                          <a:latin typeface="Century Gothic" panose="020B0502020202020204" pitchFamily="34" charset="0"/>
                        </a:rPr>
                        <a:t>Jahr</a:t>
                      </a:r>
                      <a:r>
                        <a:rPr lang="en-GB" sz="2200" b="0" dirty="0">
                          <a:solidFill>
                            <a:schemeClr val="accent1">
                              <a:lumMod val="50000"/>
                            </a:schemeClr>
                          </a:solidFill>
                          <a:latin typeface="Century Gothic" panose="020B0502020202020204" pitchFamily="34" charset="0"/>
                        </a:rPr>
                        <a:t> </a:t>
                      </a:r>
                      <a:r>
                        <a:rPr lang="en-GB" sz="2200" b="0" dirty="0" err="1">
                          <a:solidFill>
                            <a:schemeClr val="accent1">
                              <a:lumMod val="50000"/>
                            </a:schemeClr>
                          </a:solidFill>
                          <a:latin typeface="Century Gothic" panose="020B0502020202020204" pitchFamily="34" charset="0"/>
                        </a:rPr>
                        <a:t>fahren</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wir</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nach</a:t>
                      </a:r>
                      <a:r>
                        <a:rPr lang="en-GB" sz="2200" b="0" baseline="0" dirty="0">
                          <a:solidFill>
                            <a:schemeClr val="accent1">
                              <a:lumMod val="50000"/>
                            </a:schemeClr>
                          </a:solidFill>
                          <a:latin typeface="Century Gothic" panose="020B0502020202020204" pitchFamily="34" charset="0"/>
                        </a:rPr>
                        <a:t> Wien.</a:t>
                      </a:r>
                      <a:br>
                        <a:rPr lang="en-GB" sz="2200" b="0" baseline="0" dirty="0">
                          <a:solidFill>
                            <a:schemeClr val="accent1">
                              <a:lumMod val="50000"/>
                            </a:schemeClr>
                          </a:solidFill>
                          <a:latin typeface="Century Gothic" panose="020B0502020202020204" pitchFamily="34" charset="0"/>
                        </a:rPr>
                      </a:br>
                      <a:endParaRPr lang="en-GB" sz="22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534440">
                <a:tc>
                  <a:txBody>
                    <a:bodyPr/>
                    <a:lstStyle/>
                    <a:p>
                      <a:pPr algn="ctr"/>
                      <a:r>
                        <a:rPr lang="en-GB" sz="2200" b="1" dirty="0">
                          <a:solidFill>
                            <a:schemeClr val="accent1">
                              <a:lumMod val="50000"/>
                            </a:schemeClr>
                          </a:solidFill>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err="1">
                          <a:solidFill>
                            <a:schemeClr val="accent1">
                              <a:lumMod val="50000"/>
                            </a:schemeClr>
                          </a:solidFill>
                          <a:latin typeface="Century Gothic" panose="020B0502020202020204" pitchFamily="34" charset="0"/>
                        </a:rPr>
                        <a:t>Nächsten</a:t>
                      </a:r>
                      <a:r>
                        <a:rPr lang="en-GB" sz="2200" b="0" dirty="0">
                          <a:solidFill>
                            <a:schemeClr val="accent1">
                              <a:lumMod val="50000"/>
                            </a:schemeClr>
                          </a:solidFill>
                          <a:latin typeface="Century Gothic" panose="020B0502020202020204" pitchFamily="34" charset="0"/>
                        </a:rPr>
                        <a:t> Monat</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arbeite</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ich</a:t>
                      </a:r>
                      <a:r>
                        <a:rPr lang="en-GB" sz="2200" b="0" baseline="0" dirty="0">
                          <a:solidFill>
                            <a:schemeClr val="accent1">
                              <a:lumMod val="50000"/>
                            </a:schemeClr>
                          </a:solidFill>
                          <a:latin typeface="Century Gothic" panose="020B0502020202020204" pitchFamily="34" charset="0"/>
                        </a:rPr>
                        <a:t> am </a:t>
                      </a:r>
                      <a:r>
                        <a:rPr lang="en-GB" sz="2200" b="0" baseline="0" dirty="0" err="1">
                          <a:solidFill>
                            <a:schemeClr val="accent1">
                              <a:lumMod val="50000"/>
                            </a:schemeClr>
                          </a:solidFill>
                          <a:latin typeface="Century Gothic" panose="020B0502020202020204" pitchFamily="34" charset="0"/>
                        </a:rPr>
                        <a:t>Schwimmbad</a:t>
                      </a:r>
                      <a:r>
                        <a:rPr lang="en-GB" sz="2200" b="0" baseline="0" dirty="0">
                          <a:solidFill>
                            <a:schemeClr val="accent1">
                              <a:lumMod val="50000"/>
                            </a:schemeClr>
                          </a:solidFill>
                          <a:latin typeface="Century Gothic" panose="020B0502020202020204" pitchFamily="34" charset="0"/>
                        </a:rPr>
                        <a:t>.</a:t>
                      </a:r>
                      <a:br>
                        <a:rPr lang="en-GB" sz="2200" b="0" baseline="0" dirty="0">
                          <a:solidFill>
                            <a:schemeClr val="accent1">
                              <a:lumMod val="50000"/>
                            </a:schemeClr>
                          </a:solidFill>
                          <a:latin typeface="Century Gothic" panose="020B0502020202020204" pitchFamily="34" charset="0"/>
                        </a:rPr>
                      </a:br>
                      <a:endParaRPr lang="en-GB" sz="22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534440">
                <a:tc>
                  <a:txBody>
                    <a:bodyPr/>
                    <a:lstStyle/>
                    <a:p>
                      <a:pPr algn="ctr"/>
                      <a:r>
                        <a:rPr lang="en-GB" sz="2200" b="1" dirty="0">
                          <a:solidFill>
                            <a:schemeClr val="accent1">
                              <a:lumMod val="50000"/>
                            </a:schemeClr>
                          </a:solidFill>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b="0" dirty="0" err="1">
                          <a:solidFill>
                            <a:schemeClr val="accent1">
                              <a:lumMod val="50000"/>
                            </a:schemeClr>
                          </a:solidFill>
                          <a:latin typeface="Century Gothic" panose="020B0502020202020204" pitchFamily="34" charset="0"/>
                        </a:rPr>
                        <a:t>Nächste</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Woche</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gehen</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wir</a:t>
                      </a:r>
                      <a:r>
                        <a:rPr lang="en-GB" sz="2200" b="0" baseline="0" dirty="0">
                          <a:solidFill>
                            <a:schemeClr val="accent1">
                              <a:lumMod val="50000"/>
                            </a:schemeClr>
                          </a:solidFill>
                          <a:latin typeface="Century Gothic" panose="020B0502020202020204" pitchFamily="34" charset="0"/>
                        </a:rPr>
                        <a:t> in den </a:t>
                      </a:r>
                      <a:r>
                        <a:rPr lang="en-GB" sz="2200" b="0" baseline="0" dirty="0" err="1">
                          <a:solidFill>
                            <a:schemeClr val="accent1">
                              <a:lumMod val="50000"/>
                            </a:schemeClr>
                          </a:solidFill>
                          <a:latin typeface="Century Gothic" panose="020B0502020202020204" pitchFamily="34" charset="0"/>
                        </a:rPr>
                        <a:t>Wasserpark</a:t>
                      </a:r>
                      <a:r>
                        <a:rPr lang="en-GB" sz="2200" b="0" baseline="0" dirty="0">
                          <a:solidFill>
                            <a:schemeClr val="accent1">
                              <a:lumMod val="50000"/>
                            </a:schemeClr>
                          </a:solidFill>
                          <a:latin typeface="Century Gothic" panose="020B0502020202020204" pitchFamily="34" charset="0"/>
                        </a:rPr>
                        <a:t>.</a:t>
                      </a:r>
                      <a:br>
                        <a:rPr lang="en-GB" sz="2200" b="0" baseline="0" dirty="0">
                          <a:solidFill>
                            <a:schemeClr val="accent1">
                              <a:lumMod val="50000"/>
                            </a:schemeClr>
                          </a:solidFill>
                          <a:latin typeface="Century Gothic" panose="020B0502020202020204" pitchFamily="34" charset="0"/>
                        </a:rPr>
                      </a:br>
                      <a:endParaRPr lang="en-GB" sz="22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534440">
                <a:tc>
                  <a:txBody>
                    <a:bodyPr/>
                    <a:lstStyle/>
                    <a:p>
                      <a:pPr algn="ctr"/>
                      <a:r>
                        <a:rPr lang="en-GB" sz="2200" b="1" dirty="0">
                          <a:solidFill>
                            <a:schemeClr val="accent1">
                              <a:lumMod val="50000"/>
                            </a:schemeClr>
                          </a:solidFill>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b="0" dirty="0" err="1">
                          <a:solidFill>
                            <a:schemeClr val="accent1">
                              <a:lumMod val="50000"/>
                            </a:schemeClr>
                          </a:solidFill>
                          <a:latin typeface="Century Gothic" panose="020B0502020202020204" pitchFamily="34" charset="0"/>
                        </a:rPr>
                        <a:t>Nächsten</a:t>
                      </a:r>
                      <a:r>
                        <a:rPr lang="en-GB" sz="2200" b="0" baseline="0" dirty="0">
                          <a:solidFill>
                            <a:schemeClr val="accent1">
                              <a:lumMod val="50000"/>
                            </a:schemeClr>
                          </a:solidFill>
                          <a:latin typeface="Century Gothic" panose="020B0502020202020204" pitchFamily="34" charset="0"/>
                        </a:rPr>
                        <a:t> </a:t>
                      </a:r>
                      <a:r>
                        <a:rPr lang="en-GB" sz="2200" b="0" dirty="0">
                          <a:solidFill>
                            <a:schemeClr val="accent1">
                              <a:lumMod val="50000"/>
                            </a:schemeClr>
                          </a:solidFill>
                          <a:latin typeface="Century Gothic" panose="020B0502020202020204" pitchFamily="34" charset="0"/>
                        </a:rPr>
                        <a:t>Monat</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helfen</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wir</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im</a:t>
                      </a:r>
                      <a:r>
                        <a:rPr lang="en-GB" sz="2200" b="0" baseline="0" dirty="0">
                          <a:solidFill>
                            <a:schemeClr val="accent1">
                              <a:lumMod val="50000"/>
                            </a:schemeClr>
                          </a:solidFill>
                          <a:latin typeface="Century Gothic" panose="020B0502020202020204" pitchFamily="34" charset="0"/>
                        </a:rPr>
                        <a:t> Dorf.</a:t>
                      </a:r>
                      <a:br>
                        <a:rPr lang="en-GB" sz="2200" b="0" baseline="0" dirty="0">
                          <a:solidFill>
                            <a:schemeClr val="accent1">
                              <a:lumMod val="50000"/>
                            </a:schemeClr>
                          </a:solidFill>
                          <a:latin typeface="Century Gothic" panose="020B0502020202020204" pitchFamily="34" charset="0"/>
                        </a:rPr>
                      </a:br>
                      <a:endParaRPr lang="en-GB" sz="22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r h="534440">
                <a:tc>
                  <a:txBody>
                    <a:bodyPr/>
                    <a:lstStyle/>
                    <a:p>
                      <a:pPr algn="ctr"/>
                      <a:r>
                        <a:rPr lang="en-GB" sz="2200" b="1" dirty="0">
                          <a:solidFill>
                            <a:schemeClr val="accent1">
                              <a:lumMod val="50000"/>
                            </a:schemeClr>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err="1">
                          <a:solidFill>
                            <a:schemeClr val="accent1">
                              <a:lumMod val="50000"/>
                            </a:schemeClr>
                          </a:solidFill>
                          <a:latin typeface="Century Gothic" panose="020B0502020202020204" pitchFamily="34" charset="0"/>
                        </a:rPr>
                        <a:t>Nächste</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Woche</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gehe</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ich</a:t>
                      </a:r>
                      <a:r>
                        <a:rPr lang="en-GB" sz="2200" b="0" baseline="0" dirty="0">
                          <a:solidFill>
                            <a:schemeClr val="accent1">
                              <a:lumMod val="50000"/>
                            </a:schemeClr>
                          </a:solidFill>
                          <a:latin typeface="Century Gothic" panose="020B0502020202020204" pitchFamily="34" charset="0"/>
                        </a:rPr>
                        <a:t> in den </a:t>
                      </a:r>
                      <a:r>
                        <a:rPr lang="en-GB" sz="2200" b="0" baseline="0" dirty="0" err="1">
                          <a:solidFill>
                            <a:schemeClr val="accent1">
                              <a:lumMod val="50000"/>
                            </a:schemeClr>
                          </a:solidFill>
                          <a:latin typeface="Century Gothic" panose="020B0502020202020204" pitchFamily="34" charset="0"/>
                        </a:rPr>
                        <a:t>Freizeitpark</a:t>
                      </a:r>
                      <a:r>
                        <a:rPr lang="en-GB" sz="2200" b="0" baseline="0" dirty="0">
                          <a:solidFill>
                            <a:schemeClr val="accent1">
                              <a:lumMod val="50000"/>
                            </a:schemeClr>
                          </a:solidFill>
                          <a:latin typeface="Century Gothic" panose="020B0502020202020204" pitchFamily="34" charset="0"/>
                        </a:rPr>
                        <a:t>.</a:t>
                      </a:r>
                      <a:br>
                        <a:rPr lang="en-GB" sz="2200" b="0" baseline="0" dirty="0">
                          <a:solidFill>
                            <a:schemeClr val="accent1">
                              <a:lumMod val="50000"/>
                            </a:schemeClr>
                          </a:solidFill>
                          <a:latin typeface="Century Gothic" panose="020B0502020202020204" pitchFamily="34" charset="0"/>
                        </a:rPr>
                      </a:br>
                      <a:endParaRPr lang="en-GB" sz="22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333039"/>
                  </a:ext>
                </a:extLst>
              </a:tr>
              <a:tr h="534440">
                <a:tc>
                  <a:txBody>
                    <a:bodyPr/>
                    <a:lstStyle/>
                    <a:p>
                      <a:pPr algn="ctr"/>
                      <a:r>
                        <a:rPr lang="en-GB" sz="2200" b="1" dirty="0">
                          <a:solidFill>
                            <a:schemeClr val="accent1">
                              <a:lumMod val="50000"/>
                            </a:schemeClr>
                          </a:solidFill>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b="0" dirty="0" err="1">
                          <a:solidFill>
                            <a:schemeClr val="accent1">
                              <a:lumMod val="50000"/>
                            </a:schemeClr>
                          </a:solidFill>
                          <a:latin typeface="Century Gothic" panose="020B0502020202020204" pitchFamily="34" charset="0"/>
                        </a:rPr>
                        <a:t>Nächstes</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Jahr</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fahren</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wir</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im</a:t>
                      </a:r>
                      <a:r>
                        <a:rPr lang="en-GB" sz="2200" b="0" baseline="0" dirty="0">
                          <a:solidFill>
                            <a:schemeClr val="accent1">
                              <a:lumMod val="50000"/>
                            </a:schemeClr>
                          </a:solidFill>
                          <a:latin typeface="Century Gothic" panose="020B0502020202020204" pitchFamily="34" charset="0"/>
                        </a:rPr>
                        <a:t> Winter in den </a:t>
                      </a:r>
                      <a:r>
                        <a:rPr lang="en-GB" sz="2200" b="0" baseline="0" dirty="0" err="1">
                          <a:solidFill>
                            <a:schemeClr val="accent1">
                              <a:lumMod val="50000"/>
                            </a:schemeClr>
                          </a:solidFill>
                          <a:latin typeface="Century Gothic" panose="020B0502020202020204" pitchFamily="34" charset="0"/>
                        </a:rPr>
                        <a:t>Urlaub</a:t>
                      </a:r>
                      <a:r>
                        <a:rPr lang="en-GB" sz="2200" b="0" baseline="0" dirty="0">
                          <a:solidFill>
                            <a:schemeClr val="accent1">
                              <a:lumMod val="50000"/>
                            </a:schemeClr>
                          </a:solidFill>
                          <a:latin typeface="Century Gothic" panose="020B0502020202020204" pitchFamily="34" charset="0"/>
                        </a:rPr>
                        <a:t>.</a:t>
                      </a:r>
                      <a:br>
                        <a:rPr lang="en-GB" sz="2200" b="0" baseline="0" dirty="0">
                          <a:solidFill>
                            <a:schemeClr val="accent1">
                              <a:lumMod val="50000"/>
                            </a:schemeClr>
                          </a:solidFill>
                          <a:latin typeface="Century Gothic" panose="020B0502020202020204" pitchFamily="34" charset="0"/>
                        </a:rPr>
                      </a:br>
                      <a:endParaRPr lang="en-GB" sz="22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3042220"/>
                  </a:ext>
                </a:extLst>
              </a:tr>
              <a:tr h="534440">
                <a:tc>
                  <a:txBody>
                    <a:bodyPr/>
                    <a:lstStyle/>
                    <a:p>
                      <a:pPr algn="ctr"/>
                      <a:r>
                        <a:rPr lang="en-GB" sz="2200" b="1" dirty="0">
                          <a:solidFill>
                            <a:schemeClr val="accent1">
                              <a:lumMod val="50000"/>
                            </a:schemeClr>
                          </a:solidFill>
                          <a:latin typeface="Century Gothic" panose="020B0502020202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b="0" dirty="0" err="1">
                          <a:solidFill>
                            <a:schemeClr val="accent1">
                              <a:lumMod val="50000"/>
                            </a:schemeClr>
                          </a:solidFill>
                          <a:latin typeface="Century Gothic" panose="020B0502020202020204" pitchFamily="34" charset="0"/>
                        </a:rPr>
                        <a:t>Nächste</a:t>
                      </a:r>
                      <a:r>
                        <a:rPr lang="en-GB" sz="2200" b="0" dirty="0">
                          <a:solidFill>
                            <a:schemeClr val="accent1">
                              <a:lumMod val="50000"/>
                            </a:schemeClr>
                          </a:solidFill>
                          <a:latin typeface="Century Gothic" panose="020B0502020202020204" pitchFamily="34" charset="0"/>
                        </a:rPr>
                        <a:t> </a:t>
                      </a:r>
                      <a:r>
                        <a:rPr lang="en-GB" sz="2200" b="0" dirty="0" err="1">
                          <a:solidFill>
                            <a:schemeClr val="accent1">
                              <a:lumMod val="50000"/>
                            </a:schemeClr>
                          </a:solidFill>
                          <a:latin typeface="Century Gothic" panose="020B0502020202020204" pitchFamily="34" charset="0"/>
                        </a:rPr>
                        <a:t>Woche</a:t>
                      </a:r>
                      <a:r>
                        <a:rPr lang="en-GB" sz="2200" b="0" dirty="0">
                          <a:solidFill>
                            <a:schemeClr val="accent1">
                              <a:lumMod val="50000"/>
                            </a:schemeClr>
                          </a:solidFill>
                          <a:latin typeface="Century Gothic" panose="020B0502020202020204" pitchFamily="34" charset="0"/>
                        </a:rPr>
                        <a:t> </a:t>
                      </a:r>
                      <a:r>
                        <a:rPr lang="en-GB" sz="2200" b="0" dirty="0" err="1">
                          <a:solidFill>
                            <a:schemeClr val="accent1">
                              <a:lumMod val="50000"/>
                            </a:schemeClr>
                          </a:solidFill>
                          <a:latin typeface="Century Gothic" panose="020B0502020202020204" pitchFamily="34" charset="0"/>
                        </a:rPr>
                        <a:t>spiele</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ich</a:t>
                      </a:r>
                      <a:r>
                        <a:rPr lang="en-GB" sz="2200" b="0" baseline="0" dirty="0">
                          <a:solidFill>
                            <a:schemeClr val="accent1">
                              <a:lumMod val="50000"/>
                            </a:schemeClr>
                          </a:solidFill>
                          <a:latin typeface="Century Gothic" panose="020B0502020202020204" pitchFamily="34" charset="0"/>
                        </a:rPr>
                        <a:t> in der </a:t>
                      </a:r>
                      <a:r>
                        <a:rPr lang="en-GB" sz="2200" b="0" baseline="0" dirty="0" err="1">
                          <a:solidFill>
                            <a:schemeClr val="accent1">
                              <a:lumMod val="50000"/>
                            </a:schemeClr>
                          </a:solidFill>
                          <a:latin typeface="Century Gothic" panose="020B0502020202020204" pitchFamily="34" charset="0"/>
                        </a:rPr>
                        <a:t>Großstadt</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Fußball</a:t>
                      </a:r>
                      <a:r>
                        <a:rPr lang="en-GB" sz="2200" b="0" baseline="0" dirty="0">
                          <a:solidFill>
                            <a:schemeClr val="accent1">
                              <a:lumMod val="50000"/>
                            </a:schemeClr>
                          </a:solidFill>
                          <a:latin typeface="Century Gothic" panose="020B0502020202020204" pitchFamily="34" charset="0"/>
                        </a:rPr>
                        <a:t>.</a:t>
                      </a:r>
                    </a:p>
                    <a:p>
                      <a:endParaRPr lang="en-GB" sz="22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016251"/>
                  </a:ext>
                </a:extLst>
              </a:tr>
              <a:tr h="614114">
                <a:tc>
                  <a:txBody>
                    <a:bodyPr/>
                    <a:lstStyle/>
                    <a:p>
                      <a:pPr algn="ctr"/>
                      <a:r>
                        <a:rPr lang="en-GB" sz="2200" b="1" dirty="0">
                          <a:solidFill>
                            <a:schemeClr val="accent1">
                              <a:lumMod val="50000"/>
                            </a:schemeClr>
                          </a:solidFill>
                          <a:latin typeface="Century Gothic" panose="020B050202020202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b="0" dirty="0" err="1">
                          <a:solidFill>
                            <a:schemeClr val="accent1">
                              <a:lumMod val="50000"/>
                            </a:schemeClr>
                          </a:solidFill>
                          <a:latin typeface="Century Gothic" panose="020B0502020202020204" pitchFamily="34" charset="0"/>
                        </a:rPr>
                        <a:t>Nächsten</a:t>
                      </a:r>
                      <a:r>
                        <a:rPr lang="en-GB" sz="2200" b="0" dirty="0">
                          <a:solidFill>
                            <a:schemeClr val="accent1">
                              <a:lumMod val="50000"/>
                            </a:schemeClr>
                          </a:solidFill>
                          <a:latin typeface="Century Gothic" panose="020B0502020202020204" pitchFamily="34" charset="0"/>
                        </a:rPr>
                        <a:t> Monat </a:t>
                      </a:r>
                      <a:r>
                        <a:rPr lang="en-GB" sz="2200" b="0" dirty="0" err="1">
                          <a:solidFill>
                            <a:schemeClr val="accent1">
                              <a:lumMod val="50000"/>
                            </a:schemeClr>
                          </a:solidFill>
                          <a:latin typeface="Century Gothic" panose="020B0502020202020204" pitchFamily="34" charset="0"/>
                        </a:rPr>
                        <a:t>gebe</a:t>
                      </a:r>
                      <a:r>
                        <a:rPr lang="en-GB" sz="2200" b="0" dirty="0">
                          <a:solidFill>
                            <a:schemeClr val="accent1">
                              <a:lumMod val="50000"/>
                            </a:schemeClr>
                          </a:solidFill>
                          <a:latin typeface="Century Gothic" panose="020B0502020202020204" pitchFamily="34" charset="0"/>
                        </a:rPr>
                        <a:t> </a:t>
                      </a:r>
                      <a:r>
                        <a:rPr lang="en-GB" sz="2200" b="0" dirty="0" err="1">
                          <a:solidFill>
                            <a:schemeClr val="accent1">
                              <a:lumMod val="50000"/>
                            </a:schemeClr>
                          </a:solidFill>
                          <a:latin typeface="Century Gothic" panose="020B0502020202020204" pitchFamily="34" charset="0"/>
                        </a:rPr>
                        <a:t>ich</a:t>
                      </a:r>
                      <a:r>
                        <a:rPr lang="en-GB" sz="2200" b="0" dirty="0">
                          <a:solidFill>
                            <a:schemeClr val="accent1">
                              <a:lumMod val="50000"/>
                            </a:schemeClr>
                          </a:solidFill>
                          <a:latin typeface="Century Gothic" panose="020B0502020202020204" pitchFamily="34" charset="0"/>
                        </a:rPr>
                        <a:t> </a:t>
                      </a:r>
                      <a:r>
                        <a:rPr lang="en-GB" sz="2200" b="0" dirty="0" err="1">
                          <a:solidFill>
                            <a:schemeClr val="accent1">
                              <a:lumMod val="50000"/>
                            </a:schemeClr>
                          </a:solidFill>
                          <a:latin typeface="Century Gothic" panose="020B0502020202020204" pitchFamily="34" charset="0"/>
                        </a:rPr>
                        <a:t>eine</a:t>
                      </a:r>
                      <a:r>
                        <a:rPr lang="en-GB" sz="2200" b="0" baseline="0" dirty="0">
                          <a:solidFill>
                            <a:schemeClr val="accent1">
                              <a:lumMod val="50000"/>
                            </a:schemeClr>
                          </a:solidFill>
                          <a:latin typeface="Century Gothic" panose="020B0502020202020204" pitchFamily="34" charset="0"/>
                        </a:rPr>
                        <a:t> Party.</a:t>
                      </a:r>
                      <a:br>
                        <a:rPr lang="en-GB" sz="2200" b="0" baseline="0" dirty="0">
                          <a:solidFill>
                            <a:schemeClr val="accent1">
                              <a:lumMod val="50000"/>
                            </a:schemeClr>
                          </a:solidFill>
                          <a:latin typeface="Century Gothic" panose="020B0502020202020204" pitchFamily="34" charset="0"/>
                        </a:rPr>
                      </a:br>
                      <a:endParaRPr lang="en-GB" sz="22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5941149"/>
                  </a:ext>
                </a:extLst>
              </a:tr>
            </a:tbl>
          </a:graphicData>
        </a:graphic>
      </p:graphicFrame>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3901" y="387335"/>
            <a:ext cx="1287475" cy="1238891"/>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51991" b="-8790"/>
          <a:stretch/>
        </p:blipFill>
        <p:spPr>
          <a:xfrm>
            <a:off x="8746025" y="349874"/>
            <a:ext cx="947345" cy="1383661"/>
          </a:xfrm>
          <a:prstGeom prst="rect">
            <a:avLst/>
          </a:prstGeom>
        </p:spPr>
      </p:pic>
      <p:sp>
        <p:nvSpPr>
          <p:cNvPr id="3" name="Title 2"/>
          <p:cNvSpPr>
            <a:spLocks noGrp="1"/>
          </p:cNvSpPr>
          <p:nvPr>
            <p:ph type="title"/>
          </p:nvPr>
        </p:nvSpPr>
        <p:spPr>
          <a:xfrm>
            <a:off x="1664677" y="5926015"/>
            <a:ext cx="10515600" cy="463131"/>
          </a:xfrm>
        </p:spPr>
        <p:txBody>
          <a:bodyPr>
            <a:normAutofit/>
          </a:bodyPr>
          <a:lstStyle/>
          <a:p>
            <a:pPr algn="r"/>
            <a:r>
              <a:rPr lang="en-GB" sz="1800" dirty="0" err="1">
                <a:solidFill>
                  <a:schemeClr val="bg1"/>
                </a:solidFill>
              </a:rPr>
              <a:t>Antworten</a:t>
            </a:r>
            <a:endParaRPr lang="en-GB" sz="1800" dirty="0">
              <a:solidFill>
                <a:schemeClr val="bg1"/>
              </a:solidFill>
            </a:endParaRPr>
          </a:p>
        </p:txBody>
      </p:sp>
      <p:sp>
        <p:nvSpPr>
          <p:cNvPr id="6" name="TextBox 5"/>
          <p:cNvSpPr txBox="1"/>
          <p:nvPr/>
        </p:nvSpPr>
        <p:spPr>
          <a:xfrm>
            <a:off x="708554" y="476386"/>
            <a:ext cx="6875584" cy="430887"/>
          </a:xfrm>
          <a:prstGeom prst="rect">
            <a:avLst/>
          </a:prstGeom>
          <a:noFill/>
        </p:spPr>
        <p:txBody>
          <a:bodyPr wrap="square" rtlCol="0">
            <a:spAutoFit/>
          </a:bodyPr>
          <a:lstStyle/>
          <a:p>
            <a:r>
              <a:rPr lang="en-GB" sz="2200" i="1" dirty="0">
                <a:solidFill>
                  <a:srgbClr val="DAA520"/>
                </a:solidFill>
                <a:latin typeface="Century Gothic" panose="020B0502020202020204" pitchFamily="34" charset="0"/>
              </a:rPr>
              <a:t>Next year we’re going to Vienna.</a:t>
            </a:r>
          </a:p>
        </p:txBody>
      </p:sp>
      <p:sp>
        <p:nvSpPr>
          <p:cNvPr id="11" name="TextBox 10"/>
          <p:cNvSpPr txBox="1"/>
          <p:nvPr/>
        </p:nvSpPr>
        <p:spPr>
          <a:xfrm>
            <a:off x="708554" y="1241182"/>
            <a:ext cx="6875584" cy="430887"/>
          </a:xfrm>
          <a:prstGeom prst="rect">
            <a:avLst/>
          </a:prstGeom>
          <a:noFill/>
        </p:spPr>
        <p:txBody>
          <a:bodyPr wrap="square" rtlCol="0">
            <a:spAutoFit/>
          </a:bodyPr>
          <a:lstStyle/>
          <a:p>
            <a:r>
              <a:rPr lang="en-GB" sz="2200" i="1" dirty="0">
                <a:solidFill>
                  <a:srgbClr val="DAA520"/>
                </a:solidFill>
                <a:latin typeface="Century Gothic" panose="020B0502020202020204" pitchFamily="34" charset="0"/>
              </a:rPr>
              <a:t>Next month I’m working at the swimming pool.</a:t>
            </a:r>
          </a:p>
        </p:txBody>
      </p:sp>
      <p:sp>
        <p:nvSpPr>
          <p:cNvPr id="12" name="TextBox 11"/>
          <p:cNvSpPr txBox="1"/>
          <p:nvPr/>
        </p:nvSpPr>
        <p:spPr>
          <a:xfrm>
            <a:off x="685110" y="1970808"/>
            <a:ext cx="6875584" cy="430887"/>
          </a:xfrm>
          <a:prstGeom prst="rect">
            <a:avLst/>
          </a:prstGeom>
          <a:noFill/>
        </p:spPr>
        <p:txBody>
          <a:bodyPr wrap="square" rtlCol="0">
            <a:spAutoFit/>
          </a:bodyPr>
          <a:lstStyle/>
          <a:p>
            <a:r>
              <a:rPr lang="en-GB" sz="2200" i="1" dirty="0">
                <a:solidFill>
                  <a:srgbClr val="DAA520"/>
                </a:solidFill>
                <a:latin typeface="Century Gothic" panose="020B0502020202020204" pitchFamily="34" charset="0"/>
              </a:rPr>
              <a:t>Next week we’re going to the aqua park.</a:t>
            </a:r>
          </a:p>
        </p:txBody>
      </p:sp>
      <p:sp>
        <p:nvSpPr>
          <p:cNvPr id="13" name="TextBox 12"/>
          <p:cNvSpPr txBox="1"/>
          <p:nvPr/>
        </p:nvSpPr>
        <p:spPr>
          <a:xfrm>
            <a:off x="685110" y="2742401"/>
            <a:ext cx="6875584" cy="430887"/>
          </a:xfrm>
          <a:prstGeom prst="rect">
            <a:avLst/>
          </a:prstGeom>
          <a:noFill/>
        </p:spPr>
        <p:txBody>
          <a:bodyPr wrap="square" rtlCol="0">
            <a:spAutoFit/>
          </a:bodyPr>
          <a:lstStyle/>
          <a:p>
            <a:r>
              <a:rPr lang="en-GB" sz="2200" i="1" dirty="0">
                <a:solidFill>
                  <a:srgbClr val="DAA520"/>
                </a:solidFill>
                <a:latin typeface="Century Gothic" panose="020B0502020202020204" pitchFamily="34" charset="0"/>
              </a:rPr>
              <a:t>Next month we’re helping in the village.</a:t>
            </a:r>
          </a:p>
        </p:txBody>
      </p:sp>
      <p:sp>
        <p:nvSpPr>
          <p:cNvPr id="14" name="TextBox 13"/>
          <p:cNvSpPr txBox="1"/>
          <p:nvPr/>
        </p:nvSpPr>
        <p:spPr>
          <a:xfrm>
            <a:off x="668121" y="3538959"/>
            <a:ext cx="6875584" cy="430887"/>
          </a:xfrm>
          <a:prstGeom prst="rect">
            <a:avLst/>
          </a:prstGeom>
          <a:noFill/>
        </p:spPr>
        <p:txBody>
          <a:bodyPr wrap="square" rtlCol="0">
            <a:spAutoFit/>
          </a:bodyPr>
          <a:lstStyle/>
          <a:p>
            <a:r>
              <a:rPr lang="en-GB" sz="2200" i="1" dirty="0">
                <a:solidFill>
                  <a:srgbClr val="DAA520"/>
                </a:solidFill>
                <a:latin typeface="Century Gothic" panose="020B0502020202020204" pitchFamily="34" charset="0"/>
              </a:rPr>
              <a:t>Next week I’m going to the theme park.</a:t>
            </a:r>
          </a:p>
        </p:txBody>
      </p:sp>
      <p:sp>
        <p:nvSpPr>
          <p:cNvPr id="15" name="TextBox 14"/>
          <p:cNvSpPr txBox="1"/>
          <p:nvPr/>
        </p:nvSpPr>
        <p:spPr>
          <a:xfrm>
            <a:off x="692527" y="4284015"/>
            <a:ext cx="6875584" cy="430887"/>
          </a:xfrm>
          <a:prstGeom prst="rect">
            <a:avLst/>
          </a:prstGeom>
          <a:noFill/>
        </p:spPr>
        <p:txBody>
          <a:bodyPr wrap="square" rtlCol="0">
            <a:spAutoFit/>
          </a:bodyPr>
          <a:lstStyle/>
          <a:p>
            <a:r>
              <a:rPr lang="en-GB" sz="2200" i="1" dirty="0">
                <a:solidFill>
                  <a:srgbClr val="DAA520"/>
                </a:solidFill>
                <a:latin typeface="Century Gothic" panose="020B0502020202020204" pitchFamily="34" charset="0"/>
              </a:rPr>
              <a:t>Next year we’re going on holiday in the winter.</a:t>
            </a:r>
          </a:p>
        </p:txBody>
      </p:sp>
      <p:sp>
        <p:nvSpPr>
          <p:cNvPr id="16" name="TextBox 15"/>
          <p:cNvSpPr txBox="1"/>
          <p:nvPr/>
        </p:nvSpPr>
        <p:spPr>
          <a:xfrm>
            <a:off x="675538" y="5048282"/>
            <a:ext cx="6875584" cy="430887"/>
          </a:xfrm>
          <a:prstGeom prst="rect">
            <a:avLst/>
          </a:prstGeom>
          <a:noFill/>
        </p:spPr>
        <p:txBody>
          <a:bodyPr wrap="square" rtlCol="0">
            <a:spAutoFit/>
          </a:bodyPr>
          <a:lstStyle/>
          <a:p>
            <a:r>
              <a:rPr lang="en-GB" sz="2200" i="1" dirty="0">
                <a:solidFill>
                  <a:srgbClr val="DAA520"/>
                </a:solidFill>
                <a:latin typeface="Century Gothic" panose="020B0502020202020204" pitchFamily="34" charset="0"/>
              </a:rPr>
              <a:t>Next week I’m playing football in the city.</a:t>
            </a:r>
          </a:p>
        </p:txBody>
      </p:sp>
      <p:sp>
        <p:nvSpPr>
          <p:cNvPr id="17" name="TextBox 16"/>
          <p:cNvSpPr txBox="1"/>
          <p:nvPr/>
        </p:nvSpPr>
        <p:spPr>
          <a:xfrm>
            <a:off x="674562" y="5813338"/>
            <a:ext cx="6875584" cy="430887"/>
          </a:xfrm>
          <a:prstGeom prst="rect">
            <a:avLst/>
          </a:prstGeom>
          <a:noFill/>
        </p:spPr>
        <p:txBody>
          <a:bodyPr wrap="square" rtlCol="0">
            <a:spAutoFit/>
          </a:bodyPr>
          <a:lstStyle/>
          <a:p>
            <a:r>
              <a:rPr lang="en-GB" sz="2200" i="1" dirty="0">
                <a:solidFill>
                  <a:srgbClr val="DAA520"/>
                </a:solidFill>
                <a:latin typeface="Century Gothic" panose="020B0502020202020204" pitchFamily="34" charset="0"/>
              </a:rPr>
              <a:t>Next month I’m giving a party.</a:t>
            </a:r>
          </a:p>
        </p:txBody>
      </p:sp>
      <p:sp>
        <p:nvSpPr>
          <p:cNvPr id="18" name="Rounded Rectangle 11">
            <a:extLst>
              <a:ext uri="{FF2B5EF4-FFF2-40B4-BE49-F238E27FC236}">
                <a16:creationId xmlns:a16="http://schemas.microsoft.com/office/drawing/2014/main" id="{483D7EB9-C2AA-4190-98DE-925F861600E9}"/>
              </a:ext>
            </a:extLst>
          </p:cNvPr>
          <p:cNvSpPr/>
          <p:nvPr/>
        </p:nvSpPr>
        <p:spPr>
          <a:xfrm>
            <a:off x="10381246" y="247046"/>
            <a:ext cx="157608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Antworten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3268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P spid="14" grpId="0"/>
      <p:bldP spid="15" grpId="0"/>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6" name="Cloud Callout 25"/>
          <p:cNvSpPr/>
          <p:nvPr/>
        </p:nvSpPr>
        <p:spPr>
          <a:xfrm>
            <a:off x="6054723" y="2691089"/>
            <a:ext cx="5227983" cy="2961861"/>
          </a:xfrm>
          <a:prstGeom prst="cloudCallout">
            <a:avLst>
              <a:gd name="adj1" fmla="val 51971"/>
              <a:gd name="adj2" fmla="val 62483"/>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1423FA1-5456-5E4F-AD42-590F66D4597B}"/>
              </a:ext>
            </a:extLst>
          </p:cNvPr>
          <p:cNvSpPr>
            <a:spLocks noGrp="1"/>
          </p:cNvSpPr>
          <p:nvPr>
            <p:ph type="title"/>
          </p:nvPr>
        </p:nvSpPr>
        <p:spPr>
          <a:xfrm>
            <a:off x="106830" y="0"/>
            <a:ext cx="10515600" cy="1389443"/>
          </a:xfrm>
        </p:spPr>
        <p:txBody>
          <a:bodyPr>
            <a:normAutofit/>
          </a:bodyPr>
          <a:lstStyle/>
          <a:p>
            <a:r>
              <a:rPr lang="en-GB" sz="3200" b="1" dirty="0">
                <a:solidFill>
                  <a:schemeClr val="bg1"/>
                </a:solidFill>
              </a:rPr>
              <a:t>Was </a:t>
            </a:r>
            <a:r>
              <a:rPr lang="en-GB" sz="3200" b="1" dirty="0" err="1">
                <a:solidFill>
                  <a:schemeClr val="bg1"/>
                </a:solidFill>
              </a:rPr>
              <a:t>planst</a:t>
            </a:r>
            <a:r>
              <a:rPr lang="en-GB" sz="3200" b="1" dirty="0">
                <a:solidFill>
                  <a:schemeClr val="bg1"/>
                </a:solidFill>
              </a:rPr>
              <a:t> du?</a:t>
            </a:r>
            <a:endParaRPr lang="en-US" sz="3200" dirty="0">
              <a:solidFill>
                <a:schemeClr val="bg1"/>
              </a:solidFill>
            </a:endParaRPr>
          </a:p>
        </p:txBody>
      </p:sp>
      <p:sp>
        <p:nvSpPr>
          <p:cNvPr id="3" name="TextBox 2"/>
          <p:cNvSpPr txBox="1"/>
          <p:nvPr/>
        </p:nvSpPr>
        <p:spPr>
          <a:xfrm>
            <a:off x="189959" y="1326967"/>
            <a:ext cx="11678241" cy="1200329"/>
          </a:xfrm>
          <a:prstGeom prst="rect">
            <a:avLst/>
          </a:prstGeom>
          <a:noFill/>
        </p:spPr>
        <p:txBody>
          <a:bodyPr wrap="square" rtlCol="0">
            <a:spAutoFit/>
          </a:bodyPr>
          <a:lstStyle/>
          <a:p>
            <a:r>
              <a:rPr lang="en-GB" sz="2400" b="1" dirty="0" err="1">
                <a:solidFill>
                  <a:schemeClr val="accent1">
                    <a:lumMod val="50000"/>
                  </a:schemeClr>
                </a:solidFill>
                <a:latin typeface="Century Gothic" panose="020B0502020202020204" pitchFamily="34" charset="0"/>
              </a:rPr>
              <a:t>Schreib</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deine</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Pläne</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für</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nächste</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Woche</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nächsten</a:t>
            </a:r>
            <a:r>
              <a:rPr lang="en-GB" sz="2400" b="1" dirty="0">
                <a:solidFill>
                  <a:schemeClr val="accent1">
                    <a:lumMod val="50000"/>
                  </a:schemeClr>
                </a:solidFill>
                <a:latin typeface="Century Gothic" panose="020B0502020202020204" pitchFamily="34" charset="0"/>
              </a:rPr>
              <a:t> Monat, </a:t>
            </a:r>
            <a:r>
              <a:rPr lang="en-GB" sz="2400" b="1" dirty="0" err="1">
                <a:solidFill>
                  <a:schemeClr val="accent1">
                    <a:lumMod val="50000"/>
                  </a:schemeClr>
                </a:solidFill>
                <a:latin typeface="Century Gothic" panose="020B0502020202020204" pitchFamily="34" charset="0"/>
              </a:rPr>
              <a:t>nächstes</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Jahr</a:t>
            </a:r>
            <a:r>
              <a:rPr lang="en-GB" sz="2400" b="1"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Benutz</a:t>
            </a:r>
            <a:r>
              <a:rPr lang="en-GB" sz="2400" dirty="0">
                <a:solidFill>
                  <a:schemeClr val="accent1">
                    <a:lumMod val="50000"/>
                  </a:schemeClr>
                </a:solidFill>
                <a:latin typeface="Century Gothic" panose="020B0502020202020204" pitchFamily="34" charset="0"/>
              </a:rPr>
              <a:t> die </a:t>
            </a:r>
            <a:r>
              <a:rPr lang="en-GB" sz="2400" dirty="0" err="1">
                <a:solidFill>
                  <a:schemeClr val="accent1">
                    <a:lumMod val="50000"/>
                  </a:schemeClr>
                </a:solidFill>
                <a:latin typeface="Century Gothic" panose="020B0502020202020204" pitchFamily="34" charset="0"/>
              </a:rPr>
              <a:t>Vokabeln</a:t>
            </a:r>
            <a:r>
              <a:rPr lang="en-GB" sz="2400" dirty="0">
                <a:solidFill>
                  <a:schemeClr val="accent1">
                    <a:lumMod val="50000"/>
                  </a:schemeClr>
                </a:solidFill>
                <a:latin typeface="Century Gothic" panose="020B0502020202020204" pitchFamily="34" charset="0"/>
              </a:rPr>
              <a:t>. </a:t>
            </a:r>
            <a:br>
              <a:rPr lang="en-GB" sz="2400" dirty="0">
                <a:solidFill>
                  <a:schemeClr val="accent1">
                    <a:lumMod val="50000"/>
                  </a:schemeClr>
                </a:solidFill>
                <a:latin typeface="Century Gothic" panose="020B0502020202020204" pitchFamily="34" charset="0"/>
              </a:rPr>
            </a:br>
            <a:r>
              <a:rPr lang="en-GB" sz="2400" dirty="0" err="1">
                <a:solidFill>
                  <a:schemeClr val="accent1">
                    <a:lumMod val="50000"/>
                  </a:schemeClr>
                </a:solidFill>
                <a:latin typeface="Century Gothic" panose="020B0502020202020204" pitchFamily="34" charset="0"/>
              </a:rPr>
              <a:t>Partnerarbeit</a:t>
            </a:r>
            <a:r>
              <a:rPr lang="en-GB" sz="2400" dirty="0">
                <a:solidFill>
                  <a:schemeClr val="accent1">
                    <a:lumMod val="50000"/>
                  </a:schemeClr>
                </a:solidFill>
                <a:latin typeface="Century Gothic" panose="020B0502020202020204" pitchFamily="34" charset="0"/>
              </a:rPr>
              <a:t>: Sag </a:t>
            </a:r>
            <a:r>
              <a:rPr lang="en-GB" sz="2400" dirty="0" err="1">
                <a:solidFill>
                  <a:schemeClr val="accent1">
                    <a:lumMod val="50000"/>
                  </a:schemeClr>
                </a:solidFill>
                <a:latin typeface="Century Gothic" panose="020B0502020202020204" pitchFamily="34" charset="0"/>
              </a:rPr>
              <a:t>deine</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Sätze</a:t>
            </a:r>
            <a:r>
              <a:rPr lang="en-GB" sz="2400" dirty="0">
                <a:solidFill>
                  <a:schemeClr val="accent1">
                    <a:lumMod val="50000"/>
                  </a:schemeClr>
                </a:solidFill>
                <a:latin typeface="Century Gothic" panose="020B0502020202020204" pitchFamily="34" charset="0"/>
              </a:rPr>
              <a:t>.  </a:t>
            </a:r>
          </a:p>
        </p:txBody>
      </p:sp>
      <p:sp>
        <p:nvSpPr>
          <p:cNvPr id="5" name="Cloud Callout 4"/>
          <p:cNvSpPr/>
          <p:nvPr/>
        </p:nvSpPr>
        <p:spPr>
          <a:xfrm>
            <a:off x="60605" y="2769263"/>
            <a:ext cx="5227983" cy="2961861"/>
          </a:xfrm>
          <a:prstGeom prst="cloudCallout">
            <a:avLst>
              <a:gd name="adj1" fmla="val 59541"/>
              <a:gd name="adj2" fmla="val 44513"/>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2753549" y="4500632"/>
            <a:ext cx="1912730"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geben</a:t>
            </a:r>
          </a:p>
        </p:txBody>
      </p:sp>
      <p:sp>
        <p:nvSpPr>
          <p:cNvPr id="13" name="TextBox 12"/>
          <p:cNvSpPr txBox="1"/>
          <p:nvPr/>
        </p:nvSpPr>
        <p:spPr>
          <a:xfrm>
            <a:off x="983844" y="4500700"/>
            <a:ext cx="1294472"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gehen</a:t>
            </a:r>
          </a:p>
        </p:txBody>
      </p:sp>
      <p:sp>
        <p:nvSpPr>
          <p:cNvPr id="14" name="TextBox 13"/>
          <p:cNvSpPr txBox="1"/>
          <p:nvPr/>
        </p:nvSpPr>
        <p:spPr>
          <a:xfrm>
            <a:off x="3122069" y="3831535"/>
            <a:ext cx="1790893" cy="461665"/>
          </a:xfrm>
          <a:prstGeom prst="rect">
            <a:avLst/>
          </a:prstGeom>
          <a:noFill/>
        </p:spPr>
        <p:txBody>
          <a:bodyPr wrap="square" rtlCol="0">
            <a:spAutoFit/>
          </a:bodyPr>
          <a:lstStyle/>
          <a:p>
            <a:r>
              <a:rPr lang="en-GB" sz="2400" dirty="0" err="1">
                <a:solidFill>
                  <a:schemeClr val="bg1"/>
                </a:solidFill>
                <a:latin typeface="Century Gothic" panose="020B0502020202020204" pitchFamily="34" charset="0"/>
              </a:rPr>
              <a:t>fahren</a:t>
            </a:r>
            <a:endParaRPr lang="en-GB" sz="2400" dirty="0">
              <a:solidFill>
                <a:schemeClr val="bg1"/>
              </a:solidFill>
              <a:latin typeface="Century Gothic" panose="020B0502020202020204" pitchFamily="34" charset="0"/>
            </a:endParaRPr>
          </a:p>
        </p:txBody>
      </p:sp>
      <p:sp>
        <p:nvSpPr>
          <p:cNvPr id="15" name="TextBox 14"/>
          <p:cNvSpPr txBox="1"/>
          <p:nvPr/>
        </p:nvSpPr>
        <p:spPr>
          <a:xfrm>
            <a:off x="2085335" y="3130260"/>
            <a:ext cx="3054625"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machen</a:t>
            </a:r>
            <a:endParaRPr lang="en-GB" sz="2400" dirty="0">
              <a:solidFill>
                <a:schemeClr val="bg1"/>
              </a:solidFill>
              <a:latin typeface="Century Gothic" panose="020B0502020202020204" pitchFamily="34" charset="0"/>
            </a:endParaRPr>
          </a:p>
        </p:txBody>
      </p:sp>
      <p:sp>
        <p:nvSpPr>
          <p:cNvPr id="18" name="TextBox 17"/>
          <p:cNvSpPr txBox="1"/>
          <p:nvPr/>
        </p:nvSpPr>
        <p:spPr>
          <a:xfrm>
            <a:off x="7920056" y="3667466"/>
            <a:ext cx="3948144"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Fußball mit Freunden</a:t>
            </a:r>
            <a:endParaRPr lang="en-GB" sz="2400" dirty="0">
              <a:solidFill>
                <a:schemeClr val="bg1"/>
              </a:solidFill>
              <a:latin typeface="Century Gothic" panose="020B0502020202020204" pitchFamily="34" charset="0"/>
            </a:endParaRPr>
          </a:p>
        </p:txBody>
      </p:sp>
      <p:sp>
        <p:nvSpPr>
          <p:cNvPr id="19" name="TextBox 18"/>
          <p:cNvSpPr txBox="1"/>
          <p:nvPr/>
        </p:nvSpPr>
        <p:spPr>
          <a:xfrm>
            <a:off x="6949937" y="4819250"/>
            <a:ext cx="3054625"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in die </a:t>
            </a:r>
            <a:r>
              <a:rPr lang="en-GB" sz="2400" dirty="0" err="1">
                <a:solidFill>
                  <a:schemeClr val="bg1"/>
                </a:solidFill>
                <a:latin typeface="Century Gothic" panose="020B0502020202020204" pitchFamily="34" charset="0"/>
              </a:rPr>
              <a:t>Stadt</a:t>
            </a:r>
            <a:endParaRPr lang="en-GB" sz="2400" dirty="0">
              <a:solidFill>
                <a:schemeClr val="bg1"/>
              </a:solidFill>
              <a:latin typeface="Century Gothic" panose="020B0502020202020204" pitchFamily="34" charset="0"/>
            </a:endParaRPr>
          </a:p>
        </p:txBody>
      </p:sp>
      <p:sp>
        <p:nvSpPr>
          <p:cNvPr id="20" name="TextBox 19"/>
          <p:cNvSpPr txBox="1"/>
          <p:nvPr/>
        </p:nvSpPr>
        <p:spPr>
          <a:xfrm>
            <a:off x="6392743" y="4019360"/>
            <a:ext cx="3054625" cy="461665"/>
          </a:xfrm>
          <a:prstGeom prst="rect">
            <a:avLst/>
          </a:prstGeom>
          <a:noFill/>
        </p:spPr>
        <p:txBody>
          <a:bodyPr wrap="square" rtlCol="0">
            <a:spAutoFit/>
          </a:bodyPr>
          <a:lstStyle/>
          <a:p>
            <a:r>
              <a:rPr lang="en-GB" sz="2400" dirty="0" err="1">
                <a:solidFill>
                  <a:schemeClr val="bg1"/>
                </a:solidFill>
                <a:latin typeface="Century Gothic" panose="020B0502020202020204" pitchFamily="34" charset="0"/>
              </a:rPr>
              <a:t>eine</a:t>
            </a:r>
            <a:r>
              <a:rPr lang="en-GB" sz="2400" dirty="0">
                <a:solidFill>
                  <a:schemeClr val="bg1"/>
                </a:solidFill>
                <a:latin typeface="Century Gothic" panose="020B0502020202020204" pitchFamily="34" charset="0"/>
              </a:rPr>
              <a:t> Party</a:t>
            </a:r>
          </a:p>
        </p:txBody>
      </p:sp>
      <p:sp>
        <p:nvSpPr>
          <p:cNvPr id="21" name="TextBox 20"/>
          <p:cNvSpPr txBox="1"/>
          <p:nvPr/>
        </p:nvSpPr>
        <p:spPr>
          <a:xfrm>
            <a:off x="8258075" y="4313667"/>
            <a:ext cx="3054625"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nach </a:t>
            </a:r>
            <a:r>
              <a:rPr lang="en-GB" sz="2400" i="1">
                <a:solidFill>
                  <a:schemeClr val="bg1"/>
                </a:solidFill>
                <a:latin typeface="Century Gothic" panose="020B0502020202020204" pitchFamily="34" charset="0"/>
              </a:rPr>
              <a:t>London</a:t>
            </a:r>
            <a:endParaRPr lang="en-GB" sz="2400" dirty="0">
              <a:solidFill>
                <a:schemeClr val="bg1"/>
              </a:solidFill>
              <a:latin typeface="Century Gothic" panose="020B0502020202020204" pitchFamily="34" charset="0"/>
            </a:endParaRPr>
          </a:p>
        </p:txBody>
      </p:sp>
      <p:sp>
        <p:nvSpPr>
          <p:cNvPr id="23" name="TextBox 22"/>
          <p:cNvSpPr txBox="1"/>
          <p:nvPr/>
        </p:nvSpPr>
        <p:spPr>
          <a:xfrm>
            <a:off x="7313318" y="3094359"/>
            <a:ext cx="3607039"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meine Hausaugaben</a:t>
            </a:r>
          </a:p>
        </p:txBody>
      </p:sp>
      <p:sp>
        <p:nvSpPr>
          <p:cNvPr id="25" name="TextBox 24"/>
          <p:cNvSpPr txBox="1"/>
          <p:nvPr/>
        </p:nvSpPr>
        <p:spPr>
          <a:xfrm>
            <a:off x="909431" y="3710355"/>
            <a:ext cx="1325670" cy="461665"/>
          </a:xfrm>
          <a:prstGeom prst="rect">
            <a:avLst/>
          </a:prstGeom>
          <a:noFill/>
        </p:spPr>
        <p:txBody>
          <a:bodyPr wrap="square" rtlCol="0">
            <a:spAutoFit/>
          </a:bodyPr>
          <a:lstStyle/>
          <a:p>
            <a:r>
              <a:rPr lang="en-GB" sz="2400">
                <a:solidFill>
                  <a:schemeClr val="bg1"/>
                </a:solidFill>
                <a:latin typeface="Century Gothic" panose="020B0502020202020204" pitchFamily="34" charset="0"/>
              </a:rPr>
              <a:t>spielen</a:t>
            </a:r>
            <a:endParaRPr lang="en-GB" sz="2400" dirty="0">
              <a:solidFill>
                <a:schemeClr val="bg1"/>
              </a:solidFill>
              <a:latin typeface="Century Gothic" panose="020B0502020202020204" pitchFamily="34" charset="0"/>
            </a:endParaRPr>
          </a:p>
        </p:txBody>
      </p:sp>
      <p:sp>
        <p:nvSpPr>
          <p:cNvPr id="28" name="TextBox 27"/>
          <p:cNvSpPr txBox="1"/>
          <p:nvPr/>
        </p:nvSpPr>
        <p:spPr>
          <a:xfrm>
            <a:off x="189960" y="5878791"/>
            <a:ext cx="10687719" cy="523220"/>
          </a:xfrm>
          <a:prstGeom prst="rect">
            <a:avLst/>
          </a:prstGeom>
          <a:noFill/>
        </p:spPr>
        <p:txBody>
          <a:bodyPr wrap="square" rtlCol="0">
            <a:spAutoFit/>
          </a:bodyPr>
          <a:lstStyle/>
          <a:p>
            <a:r>
              <a:rPr lang="en-GB" sz="2800" dirty="0" err="1">
                <a:solidFill>
                  <a:schemeClr val="accent1">
                    <a:lumMod val="50000"/>
                  </a:schemeClr>
                </a:solidFill>
                <a:latin typeface="Century Gothic" panose="020B0502020202020204" pitchFamily="34" charset="0"/>
              </a:rPr>
              <a:t>Jetzt</a:t>
            </a:r>
            <a:r>
              <a:rPr lang="en-GB" sz="2800" dirty="0">
                <a:solidFill>
                  <a:schemeClr val="accent1">
                    <a:lumMod val="50000"/>
                  </a:schemeClr>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schreib</a:t>
            </a:r>
            <a:r>
              <a:rPr lang="en-GB" sz="2800" dirty="0">
                <a:solidFill>
                  <a:schemeClr val="accent1">
                    <a:lumMod val="50000"/>
                  </a:schemeClr>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deine</a:t>
            </a:r>
            <a:r>
              <a:rPr lang="en-GB" sz="2800" dirty="0">
                <a:solidFill>
                  <a:schemeClr val="accent1">
                    <a:lumMod val="50000"/>
                  </a:schemeClr>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eigene</a:t>
            </a:r>
            <a:r>
              <a:rPr lang="en-GB" sz="2800" dirty="0">
                <a:solidFill>
                  <a:schemeClr val="accent1">
                    <a:lumMod val="50000"/>
                  </a:schemeClr>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Sätze</a:t>
            </a:r>
            <a:r>
              <a:rPr lang="en-GB" sz="2800" dirty="0">
                <a:solidFill>
                  <a:schemeClr val="accent1">
                    <a:lumMod val="50000"/>
                  </a:schemeClr>
                </a:solidFill>
                <a:latin typeface="Century Gothic" panose="020B0502020202020204" pitchFamily="34" charset="0"/>
              </a:rPr>
              <a:t>!</a:t>
            </a:r>
          </a:p>
        </p:txBody>
      </p:sp>
      <p:sp>
        <p:nvSpPr>
          <p:cNvPr id="6" name="TextBox 5"/>
          <p:cNvSpPr txBox="1"/>
          <p:nvPr/>
        </p:nvSpPr>
        <p:spPr>
          <a:xfrm>
            <a:off x="6292981" y="5916231"/>
            <a:ext cx="1965094" cy="400110"/>
          </a:xfrm>
          <a:prstGeom prst="rect">
            <a:avLst/>
          </a:prstGeom>
          <a:noFill/>
          <a:ln>
            <a:solidFill>
              <a:srgbClr val="115076"/>
            </a:solidFill>
          </a:ln>
        </p:spPr>
        <p:txBody>
          <a:bodyPr wrap="square" rtlCol="0">
            <a:spAutoFit/>
          </a:bodyPr>
          <a:lstStyle/>
          <a:p>
            <a:r>
              <a:rPr lang="en-GB" sz="2000" dirty="0">
                <a:solidFill>
                  <a:srgbClr val="115076"/>
                </a:solidFill>
                <a:latin typeface="Century Gothic" panose="020B0502020202020204" pitchFamily="34" charset="0"/>
              </a:rPr>
              <a:t>*</a:t>
            </a:r>
            <a:r>
              <a:rPr lang="en-GB" sz="2000" dirty="0" err="1">
                <a:solidFill>
                  <a:srgbClr val="115076"/>
                </a:solidFill>
                <a:latin typeface="Century Gothic" panose="020B0502020202020204" pitchFamily="34" charset="0"/>
              </a:rPr>
              <a:t>eigen</a:t>
            </a:r>
            <a:r>
              <a:rPr lang="en-GB" sz="2000" dirty="0">
                <a:solidFill>
                  <a:srgbClr val="115076"/>
                </a:solidFill>
                <a:latin typeface="Century Gothic" panose="020B0502020202020204" pitchFamily="34" charset="0"/>
              </a:rPr>
              <a:t>- - own</a:t>
            </a:r>
          </a:p>
        </p:txBody>
      </p:sp>
      <p:sp>
        <p:nvSpPr>
          <p:cNvPr id="24" name="Rounded Rectangle 11">
            <a:extLst>
              <a:ext uri="{FF2B5EF4-FFF2-40B4-BE49-F238E27FC236}">
                <a16:creationId xmlns:a16="http://schemas.microsoft.com/office/drawing/2014/main" id="{483D7EB9-C2AA-4190-98DE-925F861600E9}"/>
              </a:ext>
            </a:extLst>
          </p:cNvPr>
          <p:cNvSpPr/>
          <p:nvPr/>
        </p:nvSpPr>
        <p:spPr>
          <a:xfrm>
            <a:off x="9102436" y="247046"/>
            <a:ext cx="285489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6585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93574" y="1648565"/>
            <a:ext cx="9302045" cy="1485422"/>
          </a:xfrm>
        </p:spPr>
        <p:txBody>
          <a:bodyPr>
            <a:normAutofit/>
          </a:bodyPr>
          <a:lstStyle/>
          <a:p>
            <a:pPr algn="l"/>
            <a:r>
              <a:rPr lang="en-GB" sz="4000" b="1" dirty="0">
                <a:solidFill>
                  <a:prstClr val="white"/>
                </a:solidFill>
              </a:rPr>
              <a:t>Comparing what you usually do with your summer plans for this year</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5" y="3153759"/>
            <a:ext cx="7737693" cy="1030312"/>
          </a:xfrm>
        </p:spPr>
        <p:txBody>
          <a:bodyPr>
            <a:normAutofit fontScale="85000" lnSpcReduction="10000"/>
          </a:bodyPr>
          <a:lstStyle/>
          <a:p>
            <a:pPr algn="l"/>
            <a:r>
              <a:rPr lang="de-DE" sz="3200" dirty="0">
                <a:solidFill>
                  <a:schemeClr val="bg1"/>
                </a:solidFill>
              </a:rPr>
              <a:t>Future vs present meaning [present tense 1st singular / plural </a:t>
            </a:r>
            <a:r>
              <a:rPr lang="de-DE" sz="3200" i="1" dirty="0">
                <a:solidFill>
                  <a:schemeClr val="bg1"/>
                </a:solidFill>
              </a:rPr>
              <a:t>plus</a:t>
            </a:r>
            <a:r>
              <a:rPr lang="de-DE" sz="3200" dirty="0">
                <a:solidFill>
                  <a:schemeClr val="bg1"/>
                </a:solidFill>
              </a:rPr>
              <a:t> adverbial time phrases]</a:t>
            </a:r>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SSCs [s-], [ß, ss -s] [revisited]</a:t>
            </a:r>
          </a:p>
          <a:p>
            <a:endParaRPr lang="en-US"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000" b="1" dirty="0">
                <a:solidFill>
                  <a:prstClr val="white"/>
                </a:solidFill>
                <a:latin typeface="Century Gothic" panose="020B0502020202020204" pitchFamily="34" charset="0"/>
              </a:rPr>
              <a:t>Y7 German </a:t>
            </a:r>
          </a:p>
          <a:p>
            <a:pPr>
              <a:defRPr/>
            </a:pPr>
            <a:r>
              <a:rPr lang="en-GB" sz="2000" dirty="0">
                <a:solidFill>
                  <a:prstClr val="white"/>
                </a:solidFill>
                <a:latin typeface="Century Gothic" panose="020B0502020202020204" pitchFamily="34" charset="0"/>
              </a:rPr>
              <a:t>Term 3.2 - Week 5 - Lesson 68</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732685"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Author name(s):  Stephen Owen / Rachel Hawkes</a:t>
            </a:r>
          </a:p>
          <a:p>
            <a:pPr>
              <a:defRPr/>
            </a:pPr>
            <a:r>
              <a:rPr lang="en-GB" sz="1400" dirty="0">
                <a:solidFill>
                  <a:prstClr val="white"/>
                </a:solidFill>
                <a:latin typeface="Century Gothic" panose="020B0502020202020204" pitchFamily="34" charset="0"/>
              </a:rPr>
              <a:t>Artwork: Steve Clarke</a:t>
            </a:r>
          </a:p>
          <a:p>
            <a:pPr>
              <a:defRPr/>
            </a:pPr>
            <a:endParaRPr lang="en-GB" sz="14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20/12/21</a:t>
            </a:r>
            <a:endParaRPr lang="en-GB" sz="1400" dirty="0">
              <a:solidFill>
                <a:prstClr val="white"/>
              </a:solidFill>
              <a:latin typeface="Century Gothic" panose="020B0502020202020204" pitchFamily="34" charset="0"/>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938981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8A5CC01-7BB6-454C-9EFC-3A46EE70A8E9}"/>
              </a:ext>
            </a:extLst>
          </p:cNvPr>
          <p:cNvSpPr/>
          <p:nvPr/>
        </p:nvSpPr>
        <p:spPr>
          <a:xfrm>
            <a:off x="601898" y="5379573"/>
            <a:ext cx="1577675" cy="923330"/>
          </a:xfrm>
          <a:prstGeom prst="rect">
            <a:avLst/>
          </a:prstGeom>
        </p:spPr>
        <p:txBody>
          <a:bodyPr wrap="none">
            <a:spAutoFit/>
          </a:bodyPr>
          <a:lstStyle/>
          <a:p>
            <a:pPr algn="ctr"/>
            <a:r>
              <a:rPr lang="en-GB" sz="5400" dirty="0" err="1">
                <a:solidFill>
                  <a:schemeClr val="accent1">
                    <a:lumMod val="50000"/>
                  </a:schemeClr>
                </a:solidFill>
                <a:latin typeface="Century Gothic" panose="020B0502020202020204" pitchFamily="34" charset="0"/>
              </a:rPr>
              <a:t>hei</a:t>
            </a:r>
            <a:r>
              <a:rPr lang="en-GB" sz="5400" dirty="0" err="1">
                <a:solidFill>
                  <a:srgbClr val="DAA520"/>
                </a:solidFill>
                <a:latin typeface="Century Gothic" panose="020B0502020202020204" pitchFamily="34" charset="0"/>
              </a:rPr>
              <a:t>ß</a:t>
            </a:r>
            <a:endParaRPr lang="en-GB" sz="5400" dirty="0">
              <a:solidFill>
                <a:srgbClr val="DAA520"/>
              </a:solidFill>
              <a:latin typeface="Century Gothic" panose="020B0502020202020204" pitchFamily="34" charset="0"/>
            </a:endParaRPr>
          </a:p>
        </p:txBody>
      </p:sp>
      <p:sp>
        <p:nvSpPr>
          <p:cNvPr id="13" name="Rectangle 12">
            <a:extLst>
              <a:ext uri="{FF2B5EF4-FFF2-40B4-BE49-F238E27FC236}">
                <a16:creationId xmlns:a16="http://schemas.microsoft.com/office/drawing/2014/main" id="{DA0EB35D-2B1B-42B8-8651-848A2C821819}"/>
              </a:ext>
            </a:extLst>
          </p:cNvPr>
          <p:cNvSpPr/>
          <p:nvPr/>
        </p:nvSpPr>
        <p:spPr>
          <a:xfrm>
            <a:off x="3468411" y="3974034"/>
            <a:ext cx="3026791" cy="923330"/>
          </a:xfrm>
          <a:prstGeom prst="rect">
            <a:avLst/>
          </a:prstGeom>
        </p:spPr>
        <p:txBody>
          <a:bodyPr wrap="none">
            <a:spAutoFit/>
          </a:bodyPr>
          <a:lstStyle/>
          <a:p>
            <a:pPr algn="ctr"/>
            <a:r>
              <a:rPr lang="en-GB" sz="5400" dirty="0" err="1">
                <a:solidFill>
                  <a:schemeClr val="accent1">
                    <a:lumMod val="50000"/>
                  </a:schemeClr>
                </a:solidFill>
                <a:latin typeface="Century Gothic" panose="020B0502020202020204" pitchFamily="34" charset="0"/>
              </a:rPr>
              <a:t>Wech</a:t>
            </a:r>
            <a:r>
              <a:rPr lang="en-GB" sz="5400" dirty="0" err="1">
                <a:solidFill>
                  <a:srgbClr val="DAA520"/>
                </a:solidFill>
                <a:latin typeface="Century Gothic" panose="020B0502020202020204" pitchFamily="34" charset="0"/>
              </a:rPr>
              <a:t>s</a:t>
            </a:r>
            <a:r>
              <a:rPr lang="en-GB" sz="5400" dirty="0" err="1">
                <a:solidFill>
                  <a:schemeClr val="accent1">
                    <a:lumMod val="50000"/>
                  </a:schemeClr>
                </a:solidFill>
                <a:latin typeface="Century Gothic" panose="020B0502020202020204" pitchFamily="34" charset="0"/>
              </a:rPr>
              <a:t>el</a:t>
            </a:r>
            <a:endParaRPr lang="en-GB" sz="5400" dirty="0">
              <a:solidFill>
                <a:schemeClr val="accent1">
                  <a:lumMod val="50000"/>
                </a:schemeClr>
              </a:solidFill>
              <a:latin typeface="Century Gothic" panose="020B0502020202020204" pitchFamily="34" charset="0"/>
            </a:endParaRPr>
          </a:p>
        </p:txBody>
      </p:sp>
      <p:sp>
        <p:nvSpPr>
          <p:cNvPr id="14" name="Rectangle 13">
            <a:extLst>
              <a:ext uri="{FF2B5EF4-FFF2-40B4-BE49-F238E27FC236}">
                <a16:creationId xmlns:a16="http://schemas.microsoft.com/office/drawing/2014/main" id="{3500A1DE-AD60-42BE-B784-121372077F40}"/>
              </a:ext>
            </a:extLst>
          </p:cNvPr>
          <p:cNvSpPr/>
          <p:nvPr/>
        </p:nvSpPr>
        <p:spPr>
          <a:xfrm>
            <a:off x="5438758" y="5450089"/>
            <a:ext cx="3677610" cy="923330"/>
          </a:xfrm>
          <a:prstGeom prst="rect">
            <a:avLst/>
          </a:prstGeom>
        </p:spPr>
        <p:txBody>
          <a:bodyPr wrap="none">
            <a:spAutoFit/>
          </a:bodyPr>
          <a:lstStyle/>
          <a:p>
            <a:pPr algn="ctr"/>
            <a:r>
              <a:rPr lang="en-GB" sz="5400" dirty="0" err="1">
                <a:solidFill>
                  <a:schemeClr val="accent1">
                    <a:lumMod val="50000"/>
                  </a:schemeClr>
                </a:solidFill>
                <a:latin typeface="Century Gothic" panose="020B0502020202020204" pitchFamily="34" charset="0"/>
              </a:rPr>
              <a:t>be</a:t>
            </a:r>
            <a:r>
              <a:rPr lang="en-GB" sz="5400" dirty="0" err="1">
                <a:solidFill>
                  <a:srgbClr val="DAA520"/>
                </a:solidFill>
                <a:latin typeface="Century Gothic" panose="020B0502020202020204" pitchFamily="34" charset="0"/>
              </a:rPr>
              <a:t>s</a:t>
            </a:r>
            <a:r>
              <a:rPr lang="en-GB" sz="5400" dirty="0" err="1">
                <a:solidFill>
                  <a:schemeClr val="accent1">
                    <a:lumMod val="50000"/>
                  </a:schemeClr>
                </a:solidFill>
                <a:latin typeface="Century Gothic" panose="020B0502020202020204" pitchFamily="34" charset="0"/>
              </a:rPr>
              <a:t>uchen</a:t>
            </a:r>
            <a:endParaRPr lang="en-GB" sz="5400" dirty="0">
              <a:solidFill>
                <a:schemeClr val="accent1">
                  <a:lumMod val="50000"/>
                </a:schemeClr>
              </a:solidFill>
              <a:latin typeface="Century Gothic" panose="020B0502020202020204" pitchFamily="34" charset="0"/>
            </a:endParaRPr>
          </a:p>
        </p:txBody>
      </p:sp>
      <p:sp>
        <p:nvSpPr>
          <p:cNvPr id="16" name="Rectangle 15">
            <a:extLst>
              <a:ext uri="{FF2B5EF4-FFF2-40B4-BE49-F238E27FC236}">
                <a16:creationId xmlns:a16="http://schemas.microsoft.com/office/drawing/2014/main" id="{0E7E0CA9-B2EA-40D3-A8A1-EDBF3FA855A4}"/>
              </a:ext>
            </a:extLst>
          </p:cNvPr>
          <p:cNvSpPr/>
          <p:nvPr/>
        </p:nvSpPr>
        <p:spPr>
          <a:xfrm>
            <a:off x="2684936" y="5464294"/>
            <a:ext cx="2305438" cy="923330"/>
          </a:xfrm>
          <a:prstGeom prst="rect">
            <a:avLst/>
          </a:prstGeom>
        </p:spPr>
        <p:txBody>
          <a:bodyPr wrap="none">
            <a:spAutoFit/>
          </a:bodyPr>
          <a:lstStyle/>
          <a:p>
            <a:pPr algn="ctr"/>
            <a:r>
              <a:rPr lang="en-GB" sz="5400" dirty="0" err="1">
                <a:solidFill>
                  <a:srgbClr val="DAA520"/>
                </a:solidFill>
                <a:latin typeface="Century Gothic" panose="020B0502020202020204" pitchFamily="34" charset="0"/>
              </a:rPr>
              <a:t>s</a:t>
            </a:r>
            <a:r>
              <a:rPr lang="en-GB" sz="5400" dirty="0" err="1">
                <a:solidFill>
                  <a:schemeClr val="accent1">
                    <a:lumMod val="50000"/>
                  </a:schemeClr>
                </a:solidFill>
                <a:latin typeface="Century Gothic" panose="020B0502020202020204" pitchFamily="34" charset="0"/>
              </a:rPr>
              <a:t>etzen</a:t>
            </a:r>
            <a:endParaRPr lang="en-GB" sz="5400" dirty="0">
              <a:solidFill>
                <a:schemeClr val="accent1">
                  <a:lumMod val="50000"/>
                </a:schemeClr>
              </a:solidFill>
              <a:latin typeface="Century Gothic" panose="020B0502020202020204" pitchFamily="34" charset="0"/>
            </a:endParaRPr>
          </a:p>
        </p:txBody>
      </p:sp>
      <p:grpSp>
        <p:nvGrpSpPr>
          <p:cNvPr id="4" name="Group 3">
            <a:extLst>
              <a:ext uri="{FF2B5EF4-FFF2-40B4-BE49-F238E27FC236}">
                <a16:creationId xmlns:a16="http://schemas.microsoft.com/office/drawing/2014/main" id="{EBEF8E6C-1B6C-45A2-A3F9-6F98ADEC06E0}"/>
              </a:ext>
            </a:extLst>
          </p:cNvPr>
          <p:cNvGrpSpPr/>
          <p:nvPr/>
        </p:nvGrpSpPr>
        <p:grpSpPr>
          <a:xfrm>
            <a:off x="195373" y="76201"/>
            <a:ext cx="2164600" cy="3067050"/>
            <a:chOff x="685800" y="2406849"/>
            <a:chExt cx="2609850" cy="3784402"/>
          </a:xfrm>
        </p:grpSpPr>
        <p:pic>
          <p:nvPicPr>
            <p:cNvPr id="1026" name="Picture 2" descr="Image result for buzzing bee">
              <a:extLst>
                <a:ext uri="{FF2B5EF4-FFF2-40B4-BE49-F238E27FC236}">
                  <a16:creationId xmlns:a16="http://schemas.microsoft.com/office/drawing/2014/main" id="{0C830AA4-08D5-4CFD-9588-0AD899CAA1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917"/>
            <a:stretch/>
          </p:blipFill>
          <p:spPr bwMode="auto">
            <a:xfrm>
              <a:off x="746952" y="3185799"/>
              <a:ext cx="2434398" cy="1919007"/>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Alternate Process 1">
              <a:extLst>
                <a:ext uri="{FF2B5EF4-FFF2-40B4-BE49-F238E27FC236}">
                  <a16:creationId xmlns:a16="http://schemas.microsoft.com/office/drawing/2014/main" id="{8E369C93-0D8E-4C18-8D53-DD74C938EC8F}"/>
                </a:ext>
              </a:extLst>
            </p:cNvPr>
            <p:cNvSpPr/>
            <p:nvPr/>
          </p:nvSpPr>
          <p:spPr>
            <a:xfrm>
              <a:off x="685800" y="2406849"/>
              <a:ext cx="2609850" cy="3784402"/>
            </a:xfrm>
            <a:prstGeom prst="flowChartAlternateProcess">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5" name="Group 4">
            <a:extLst>
              <a:ext uri="{FF2B5EF4-FFF2-40B4-BE49-F238E27FC236}">
                <a16:creationId xmlns:a16="http://schemas.microsoft.com/office/drawing/2014/main" id="{C326B7C0-4B3E-4CB4-BE11-2B67417D9B7C}"/>
              </a:ext>
            </a:extLst>
          </p:cNvPr>
          <p:cNvGrpSpPr/>
          <p:nvPr/>
        </p:nvGrpSpPr>
        <p:grpSpPr>
          <a:xfrm>
            <a:off x="7500456" y="91679"/>
            <a:ext cx="2235571" cy="3051572"/>
            <a:chOff x="9210675" y="2406849"/>
            <a:chExt cx="2609850" cy="3784402"/>
          </a:xfrm>
        </p:grpSpPr>
        <p:pic>
          <p:nvPicPr>
            <p:cNvPr id="1028" name="Picture 4" descr="Image result for hissing snake clipart">
              <a:extLst>
                <a:ext uri="{FF2B5EF4-FFF2-40B4-BE49-F238E27FC236}">
                  <a16:creationId xmlns:a16="http://schemas.microsoft.com/office/drawing/2014/main" id="{E66B200C-075E-427F-AA9F-CB240246A2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7097">
              <a:off x="9325011" y="3579758"/>
              <a:ext cx="2415740" cy="1572838"/>
            </a:xfrm>
            <a:prstGeom prst="rect">
              <a:avLst/>
            </a:prstGeom>
            <a:noFill/>
            <a:extLst>
              <a:ext uri="{909E8E84-426E-40DD-AFC4-6F175D3DCCD1}">
                <a14:hiddenFill xmlns:a14="http://schemas.microsoft.com/office/drawing/2010/main">
                  <a:solidFill>
                    <a:srgbClr val="FFFFFF"/>
                  </a:solidFill>
                </a14:hiddenFill>
              </a:ext>
            </a:extLst>
          </p:spPr>
        </p:pic>
        <p:sp>
          <p:nvSpPr>
            <p:cNvPr id="17" name="Flowchart: Alternate Process 16">
              <a:extLst>
                <a:ext uri="{FF2B5EF4-FFF2-40B4-BE49-F238E27FC236}">
                  <a16:creationId xmlns:a16="http://schemas.microsoft.com/office/drawing/2014/main" id="{2CF3683D-F4B6-46E5-B0A2-FF714FEAD3AA}"/>
                </a:ext>
              </a:extLst>
            </p:cNvPr>
            <p:cNvSpPr/>
            <p:nvPr/>
          </p:nvSpPr>
          <p:spPr>
            <a:xfrm>
              <a:off x="9210675" y="2406849"/>
              <a:ext cx="2609850" cy="3784402"/>
            </a:xfrm>
            <a:prstGeom prst="flowChartAlternateProcess">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8" name="Rectangle 17">
            <a:extLst>
              <a:ext uri="{FF2B5EF4-FFF2-40B4-BE49-F238E27FC236}">
                <a16:creationId xmlns:a16="http://schemas.microsoft.com/office/drawing/2014/main" id="{084C9D57-A08B-472D-BA09-393938162BBA}"/>
              </a:ext>
            </a:extLst>
          </p:cNvPr>
          <p:cNvSpPr/>
          <p:nvPr/>
        </p:nvSpPr>
        <p:spPr>
          <a:xfrm>
            <a:off x="10116785" y="3970765"/>
            <a:ext cx="1851790" cy="923330"/>
          </a:xfrm>
          <a:prstGeom prst="rect">
            <a:avLst/>
          </a:prstGeom>
        </p:spPr>
        <p:txBody>
          <a:bodyPr wrap="none">
            <a:spAutoFit/>
          </a:bodyPr>
          <a:lstStyle/>
          <a:p>
            <a:pPr algn="ctr"/>
            <a:r>
              <a:rPr lang="en-GB" sz="5400" dirty="0" err="1">
                <a:solidFill>
                  <a:schemeClr val="accent1">
                    <a:lumMod val="50000"/>
                  </a:schemeClr>
                </a:solidFill>
                <a:latin typeface="Century Gothic" panose="020B0502020202020204" pitchFamily="34" charset="0"/>
              </a:rPr>
              <a:t>lu</a:t>
            </a:r>
            <a:r>
              <a:rPr lang="en-GB" sz="5400" dirty="0" err="1">
                <a:solidFill>
                  <a:srgbClr val="DAA520"/>
                </a:solidFill>
                <a:latin typeface="Century Gothic" panose="020B0502020202020204" pitchFamily="34" charset="0"/>
              </a:rPr>
              <a:t>s</a:t>
            </a:r>
            <a:r>
              <a:rPr lang="en-GB" sz="5400" dirty="0" err="1">
                <a:solidFill>
                  <a:schemeClr val="accent1">
                    <a:lumMod val="50000"/>
                  </a:schemeClr>
                </a:solidFill>
                <a:latin typeface="Century Gothic" panose="020B0502020202020204" pitchFamily="34" charset="0"/>
              </a:rPr>
              <a:t>tig</a:t>
            </a:r>
            <a:endParaRPr lang="en-GB" sz="5400" dirty="0">
              <a:solidFill>
                <a:schemeClr val="accent1">
                  <a:lumMod val="50000"/>
                </a:schemeClr>
              </a:solidFill>
              <a:latin typeface="Century Gothic" panose="020B0502020202020204" pitchFamily="34" charset="0"/>
            </a:endParaRPr>
          </a:p>
        </p:txBody>
      </p:sp>
      <p:sp>
        <p:nvSpPr>
          <p:cNvPr id="19" name="Rectangle 18">
            <a:extLst>
              <a:ext uri="{FF2B5EF4-FFF2-40B4-BE49-F238E27FC236}">
                <a16:creationId xmlns:a16="http://schemas.microsoft.com/office/drawing/2014/main" id="{B2CECAC4-B73D-4686-8C29-33EA7728FDC8}"/>
              </a:ext>
            </a:extLst>
          </p:cNvPr>
          <p:cNvSpPr/>
          <p:nvPr/>
        </p:nvSpPr>
        <p:spPr>
          <a:xfrm>
            <a:off x="6268294" y="4748827"/>
            <a:ext cx="2364750" cy="923330"/>
          </a:xfrm>
          <a:prstGeom prst="rect">
            <a:avLst/>
          </a:prstGeom>
        </p:spPr>
        <p:txBody>
          <a:bodyPr wrap="none">
            <a:spAutoFit/>
          </a:bodyPr>
          <a:lstStyle/>
          <a:p>
            <a:pPr algn="ctr"/>
            <a:r>
              <a:rPr lang="en-GB" sz="5400" dirty="0" err="1">
                <a:solidFill>
                  <a:schemeClr val="accent1">
                    <a:lumMod val="50000"/>
                  </a:schemeClr>
                </a:solidFill>
                <a:latin typeface="Century Gothic" panose="020B0502020202020204" pitchFamily="34" charset="0"/>
              </a:rPr>
              <a:t>kü</a:t>
            </a:r>
            <a:r>
              <a:rPr lang="en-GB" sz="5400" dirty="0" err="1">
                <a:solidFill>
                  <a:srgbClr val="DAA520"/>
                </a:solidFill>
                <a:latin typeface="Century Gothic" panose="020B0502020202020204" pitchFamily="34" charset="0"/>
              </a:rPr>
              <a:t>ss</a:t>
            </a:r>
            <a:r>
              <a:rPr lang="en-GB" sz="5400" dirty="0" err="1">
                <a:solidFill>
                  <a:schemeClr val="accent1">
                    <a:lumMod val="50000"/>
                  </a:schemeClr>
                </a:solidFill>
                <a:latin typeface="Century Gothic" panose="020B0502020202020204" pitchFamily="34" charset="0"/>
              </a:rPr>
              <a:t>en</a:t>
            </a:r>
            <a:endParaRPr lang="en-GB" sz="5400" dirty="0">
              <a:solidFill>
                <a:schemeClr val="accent1">
                  <a:lumMod val="50000"/>
                </a:schemeClr>
              </a:solidFill>
              <a:latin typeface="Century Gothic" panose="020B0502020202020204" pitchFamily="34" charset="0"/>
            </a:endParaRPr>
          </a:p>
        </p:txBody>
      </p:sp>
      <p:sp>
        <p:nvSpPr>
          <p:cNvPr id="20" name="Rectangle 19">
            <a:extLst>
              <a:ext uri="{FF2B5EF4-FFF2-40B4-BE49-F238E27FC236}">
                <a16:creationId xmlns:a16="http://schemas.microsoft.com/office/drawing/2014/main" id="{3FAE5D11-1745-47D9-B2AF-9B3AF4436481}"/>
              </a:ext>
            </a:extLst>
          </p:cNvPr>
          <p:cNvSpPr/>
          <p:nvPr/>
        </p:nvSpPr>
        <p:spPr>
          <a:xfrm>
            <a:off x="10713214" y="3226693"/>
            <a:ext cx="1064715" cy="923330"/>
          </a:xfrm>
          <a:prstGeom prst="rect">
            <a:avLst/>
          </a:prstGeom>
        </p:spPr>
        <p:txBody>
          <a:bodyPr wrap="none">
            <a:spAutoFit/>
          </a:bodyPr>
          <a:lstStyle/>
          <a:p>
            <a:pPr algn="ctr"/>
            <a:r>
              <a:rPr lang="en-GB" sz="5400" dirty="0" err="1">
                <a:solidFill>
                  <a:schemeClr val="accent1">
                    <a:lumMod val="50000"/>
                  </a:schemeClr>
                </a:solidFill>
                <a:latin typeface="Century Gothic" panose="020B0502020202020204" pitchFamily="34" charset="0"/>
              </a:rPr>
              <a:t>al</a:t>
            </a:r>
            <a:r>
              <a:rPr lang="en-GB" sz="5400" dirty="0" err="1">
                <a:solidFill>
                  <a:srgbClr val="DAA520"/>
                </a:solidFill>
                <a:latin typeface="Century Gothic" panose="020B0502020202020204" pitchFamily="34" charset="0"/>
              </a:rPr>
              <a:t>s</a:t>
            </a:r>
            <a:endParaRPr lang="en-GB" sz="5400" dirty="0">
              <a:solidFill>
                <a:srgbClr val="DAA520"/>
              </a:solidFill>
              <a:latin typeface="Century Gothic" panose="020B0502020202020204" pitchFamily="34" charset="0"/>
            </a:endParaRPr>
          </a:p>
        </p:txBody>
      </p:sp>
      <p:sp>
        <p:nvSpPr>
          <p:cNvPr id="21" name="Rectangle 20">
            <a:extLst>
              <a:ext uri="{FF2B5EF4-FFF2-40B4-BE49-F238E27FC236}">
                <a16:creationId xmlns:a16="http://schemas.microsoft.com/office/drawing/2014/main" id="{64475610-CE0A-43CF-BF0D-8ECC806F3E61}"/>
              </a:ext>
            </a:extLst>
          </p:cNvPr>
          <p:cNvSpPr/>
          <p:nvPr/>
        </p:nvSpPr>
        <p:spPr>
          <a:xfrm>
            <a:off x="9442663" y="3192703"/>
            <a:ext cx="907621" cy="923330"/>
          </a:xfrm>
          <a:prstGeom prst="rect">
            <a:avLst/>
          </a:prstGeom>
        </p:spPr>
        <p:txBody>
          <a:bodyPr wrap="none">
            <a:spAutoFit/>
          </a:bodyPr>
          <a:lstStyle/>
          <a:p>
            <a:pPr algn="ctr"/>
            <a:r>
              <a:rPr lang="en-GB" sz="5400" dirty="0">
                <a:solidFill>
                  <a:srgbClr val="DAA520"/>
                </a:solidFill>
                <a:latin typeface="Century Gothic" panose="020B0502020202020204" pitchFamily="34" charset="0"/>
              </a:rPr>
              <a:t>s</a:t>
            </a:r>
            <a:r>
              <a:rPr lang="en-GB" sz="5400" dirty="0">
                <a:solidFill>
                  <a:schemeClr val="accent1">
                    <a:lumMod val="50000"/>
                  </a:schemeClr>
                </a:solidFill>
                <a:latin typeface="Century Gothic" panose="020B0502020202020204" pitchFamily="34" charset="0"/>
              </a:rPr>
              <a:t>o</a:t>
            </a:r>
          </a:p>
        </p:txBody>
      </p:sp>
      <p:grpSp>
        <p:nvGrpSpPr>
          <p:cNvPr id="22" name="Group 21">
            <a:extLst>
              <a:ext uri="{FF2B5EF4-FFF2-40B4-BE49-F238E27FC236}">
                <a16:creationId xmlns:a16="http://schemas.microsoft.com/office/drawing/2014/main" id="{3B9BA509-D32E-4834-BF4B-D943E4E0B71B}"/>
              </a:ext>
            </a:extLst>
          </p:cNvPr>
          <p:cNvGrpSpPr/>
          <p:nvPr/>
        </p:nvGrpSpPr>
        <p:grpSpPr>
          <a:xfrm>
            <a:off x="2496418" y="76201"/>
            <a:ext cx="2164600" cy="3067050"/>
            <a:chOff x="685800" y="2406849"/>
            <a:chExt cx="2609850" cy="3784402"/>
          </a:xfrm>
        </p:grpSpPr>
        <p:pic>
          <p:nvPicPr>
            <p:cNvPr id="23" name="Picture 2" descr="Image result for buzzing bee">
              <a:extLst>
                <a:ext uri="{FF2B5EF4-FFF2-40B4-BE49-F238E27FC236}">
                  <a16:creationId xmlns:a16="http://schemas.microsoft.com/office/drawing/2014/main" id="{4E295026-5104-435A-8F16-58B8FBA72B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917"/>
            <a:stretch/>
          </p:blipFill>
          <p:spPr bwMode="auto">
            <a:xfrm>
              <a:off x="746952" y="3185799"/>
              <a:ext cx="2434398" cy="1919007"/>
            </a:xfrm>
            <a:prstGeom prst="rect">
              <a:avLst/>
            </a:prstGeom>
            <a:noFill/>
            <a:extLst>
              <a:ext uri="{909E8E84-426E-40DD-AFC4-6F175D3DCCD1}">
                <a14:hiddenFill xmlns:a14="http://schemas.microsoft.com/office/drawing/2010/main">
                  <a:solidFill>
                    <a:srgbClr val="FFFFFF"/>
                  </a:solidFill>
                </a14:hiddenFill>
              </a:ext>
            </a:extLst>
          </p:spPr>
        </p:pic>
        <p:sp>
          <p:nvSpPr>
            <p:cNvPr id="24" name="Flowchart: Alternate Process 23">
              <a:extLst>
                <a:ext uri="{FF2B5EF4-FFF2-40B4-BE49-F238E27FC236}">
                  <a16:creationId xmlns:a16="http://schemas.microsoft.com/office/drawing/2014/main" id="{1A461AA5-B46B-4F8E-93D4-13FBC2287FF4}"/>
                </a:ext>
              </a:extLst>
            </p:cNvPr>
            <p:cNvSpPr/>
            <p:nvPr/>
          </p:nvSpPr>
          <p:spPr>
            <a:xfrm>
              <a:off x="685800" y="2406849"/>
              <a:ext cx="2609850" cy="3784402"/>
            </a:xfrm>
            <a:prstGeom prst="flowChartAlternateProcess">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5" name="Group 24">
            <a:extLst>
              <a:ext uri="{FF2B5EF4-FFF2-40B4-BE49-F238E27FC236}">
                <a16:creationId xmlns:a16="http://schemas.microsoft.com/office/drawing/2014/main" id="{D2D17C1F-9A2B-4363-BEE2-BB1BB1998943}"/>
              </a:ext>
            </a:extLst>
          </p:cNvPr>
          <p:cNvGrpSpPr/>
          <p:nvPr/>
        </p:nvGrpSpPr>
        <p:grpSpPr>
          <a:xfrm>
            <a:off x="9852670" y="71306"/>
            <a:ext cx="2235571" cy="3051572"/>
            <a:chOff x="9210675" y="2406849"/>
            <a:chExt cx="2609850" cy="3784402"/>
          </a:xfrm>
        </p:grpSpPr>
        <p:pic>
          <p:nvPicPr>
            <p:cNvPr id="26" name="Picture 4" descr="Image result for hissing snake clipart">
              <a:extLst>
                <a:ext uri="{FF2B5EF4-FFF2-40B4-BE49-F238E27FC236}">
                  <a16:creationId xmlns:a16="http://schemas.microsoft.com/office/drawing/2014/main" id="{A9F21A24-4F97-480E-94C1-B4957C16CA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7097">
              <a:off x="9325011" y="3579758"/>
              <a:ext cx="2415740" cy="1572838"/>
            </a:xfrm>
            <a:prstGeom prst="rect">
              <a:avLst/>
            </a:prstGeom>
            <a:noFill/>
            <a:extLst>
              <a:ext uri="{909E8E84-426E-40DD-AFC4-6F175D3DCCD1}">
                <a14:hiddenFill xmlns:a14="http://schemas.microsoft.com/office/drawing/2010/main">
                  <a:solidFill>
                    <a:srgbClr val="FFFFFF"/>
                  </a:solidFill>
                </a14:hiddenFill>
              </a:ext>
            </a:extLst>
          </p:spPr>
        </p:pic>
        <p:sp>
          <p:nvSpPr>
            <p:cNvPr id="27" name="Flowchart: Alternate Process 26">
              <a:extLst>
                <a:ext uri="{FF2B5EF4-FFF2-40B4-BE49-F238E27FC236}">
                  <a16:creationId xmlns:a16="http://schemas.microsoft.com/office/drawing/2014/main" id="{0CAAEBB1-E90C-4487-BDC8-D7EDC121B8C0}"/>
                </a:ext>
              </a:extLst>
            </p:cNvPr>
            <p:cNvSpPr/>
            <p:nvPr/>
          </p:nvSpPr>
          <p:spPr>
            <a:xfrm>
              <a:off x="9210675" y="2406849"/>
              <a:ext cx="2609850" cy="3784402"/>
            </a:xfrm>
            <a:prstGeom prst="flowChartAlternateProcess">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9" name="Rectangle 28">
            <a:extLst>
              <a:ext uri="{FF2B5EF4-FFF2-40B4-BE49-F238E27FC236}">
                <a16:creationId xmlns:a16="http://schemas.microsoft.com/office/drawing/2014/main" id="{4BDE6F15-12E6-4E42-AD0E-BB4B1BB99B78}"/>
              </a:ext>
            </a:extLst>
          </p:cNvPr>
          <p:cNvSpPr/>
          <p:nvPr/>
        </p:nvSpPr>
        <p:spPr>
          <a:xfrm>
            <a:off x="4863680" y="1241367"/>
            <a:ext cx="1414170" cy="1754326"/>
          </a:xfrm>
          <a:prstGeom prst="rect">
            <a:avLst/>
          </a:prstGeom>
        </p:spPr>
        <p:txBody>
          <a:bodyPr wrap="none">
            <a:spAutoFit/>
          </a:bodyPr>
          <a:lstStyle/>
          <a:p>
            <a:pPr algn="ctr"/>
            <a:r>
              <a:rPr lang="en-GB" sz="3600" dirty="0" err="1">
                <a:solidFill>
                  <a:schemeClr val="accent1">
                    <a:lumMod val="50000"/>
                  </a:schemeClr>
                </a:solidFill>
                <a:latin typeface="Century Gothic" panose="020B0502020202020204" pitchFamily="34" charset="0"/>
              </a:rPr>
              <a:t>Ja</a:t>
            </a:r>
            <a:r>
              <a:rPr lang="en-GB" sz="3600" dirty="0">
                <a:solidFill>
                  <a:schemeClr val="accent1">
                    <a:lumMod val="50000"/>
                  </a:schemeClr>
                </a:solidFill>
                <a:latin typeface="Century Gothic" panose="020B0502020202020204" pitchFamily="34" charset="0"/>
              </a:rPr>
              <a:t> </a:t>
            </a:r>
          </a:p>
          <a:p>
            <a:pPr algn="ctr"/>
            <a:r>
              <a:rPr lang="en-GB" sz="3600" dirty="0" err="1">
                <a:solidFill>
                  <a:schemeClr val="accent1">
                    <a:lumMod val="50000"/>
                  </a:schemeClr>
                </a:solidFill>
                <a:latin typeface="Century Gothic" panose="020B0502020202020204" pitchFamily="34" charset="0"/>
              </a:rPr>
              <a:t>oder</a:t>
            </a:r>
            <a:endParaRPr lang="en-GB" sz="3600" dirty="0">
              <a:solidFill>
                <a:schemeClr val="accent1">
                  <a:lumMod val="50000"/>
                </a:schemeClr>
              </a:solidFill>
              <a:latin typeface="Century Gothic" panose="020B0502020202020204" pitchFamily="34" charset="0"/>
            </a:endParaRPr>
          </a:p>
          <a:p>
            <a:pPr algn="ctr"/>
            <a:r>
              <a:rPr lang="en-GB" sz="3600" dirty="0" err="1">
                <a:solidFill>
                  <a:schemeClr val="accent1">
                    <a:lumMod val="50000"/>
                  </a:schemeClr>
                </a:solidFill>
                <a:latin typeface="Century Gothic" panose="020B0502020202020204" pitchFamily="34" charset="0"/>
              </a:rPr>
              <a:t>nein</a:t>
            </a:r>
            <a:r>
              <a:rPr lang="en-GB" sz="3600" dirty="0">
                <a:solidFill>
                  <a:schemeClr val="accent1">
                    <a:lumMod val="50000"/>
                  </a:schemeClr>
                </a:solidFill>
                <a:latin typeface="Century Gothic" panose="020B0502020202020204" pitchFamily="34" charset="0"/>
              </a:rPr>
              <a:t>?</a:t>
            </a:r>
          </a:p>
        </p:txBody>
      </p:sp>
      <p:sp>
        <p:nvSpPr>
          <p:cNvPr id="30" name="Rectangle 29">
            <a:extLst>
              <a:ext uri="{FF2B5EF4-FFF2-40B4-BE49-F238E27FC236}">
                <a16:creationId xmlns:a16="http://schemas.microsoft.com/office/drawing/2014/main" id="{58FD6107-4AA2-4812-8BF6-B20653B811CB}"/>
              </a:ext>
            </a:extLst>
          </p:cNvPr>
          <p:cNvSpPr/>
          <p:nvPr/>
        </p:nvSpPr>
        <p:spPr>
          <a:xfrm>
            <a:off x="4105874" y="3234943"/>
            <a:ext cx="2018501" cy="923330"/>
          </a:xfrm>
          <a:prstGeom prst="rect">
            <a:avLst/>
          </a:prstGeom>
        </p:spPr>
        <p:txBody>
          <a:bodyPr wrap="none">
            <a:spAutoFit/>
          </a:bodyPr>
          <a:lstStyle/>
          <a:p>
            <a:pPr algn="ctr"/>
            <a:r>
              <a:rPr lang="en-GB" sz="5400" dirty="0" err="1">
                <a:solidFill>
                  <a:srgbClr val="DAA520"/>
                </a:solidFill>
                <a:latin typeface="Century Gothic" panose="020B0502020202020204" pitchFamily="34" charset="0"/>
              </a:rPr>
              <a:t>s</a:t>
            </a:r>
            <a:r>
              <a:rPr lang="en-GB" sz="5400" dirty="0" err="1">
                <a:solidFill>
                  <a:schemeClr val="accent1">
                    <a:lumMod val="50000"/>
                  </a:schemeClr>
                </a:solidFill>
                <a:latin typeface="Century Gothic" panose="020B0502020202020204" pitchFamily="34" charset="0"/>
              </a:rPr>
              <a:t>elbst</a:t>
            </a:r>
            <a:endParaRPr lang="en-GB" sz="5400" dirty="0">
              <a:solidFill>
                <a:schemeClr val="accent1">
                  <a:lumMod val="50000"/>
                </a:schemeClr>
              </a:solidFill>
              <a:latin typeface="Century Gothic" panose="020B0502020202020204" pitchFamily="34" charset="0"/>
            </a:endParaRPr>
          </a:p>
        </p:txBody>
      </p:sp>
      <p:sp>
        <p:nvSpPr>
          <p:cNvPr id="31" name="Rectangle 30">
            <a:extLst>
              <a:ext uri="{FF2B5EF4-FFF2-40B4-BE49-F238E27FC236}">
                <a16:creationId xmlns:a16="http://schemas.microsoft.com/office/drawing/2014/main" id="{AEF5165A-040F-4EC5-93EA-6D1A7D9E0533}"/>
              </a:ext>
            </a:extLst>
          </p:cNvPr>
          <p:cNvSpPr/>
          <p:nvPr/>
        </p:nvSpPr>
        <p:spPr>
          <a:xfrm>
            <a:off x="-288922" y="3970765"/>
            <a:ext cx="3616652" cy="923330"/>
          </a:xfrm>
          <a:prstGeom prst="rect">
            <a:avLst/>
          </a:prstGeom>
        </p:spPr>
        <p:txBody>
          <a:bodyPr wrap="square">
            <a:spAutoFit/>
          </a:bodyPr>
          <a:lstStyle/>
          <a:p>
            <a:pPr algn="ctr"/>
            <a:r>
              <a:rPr lang="en-GB" sz="5400" dirty="0" err="1">
                <a:solidFill>
                  <a:schemeClr val="accent1">
                    <a:lumMod val="50000"/>
                  </a:schemeClr>
                </a:solidFill>
                <a:latin typeface="Century Gothic" panose="020B0502020202020204" pitchFamily="34" charset="0"/>
              </a:rPr>
              <a:t>Spa</a:t>
            </a:r>
            <a:r>
              <a:rPr lang="en-GB" sz="5400" dirty="0" err="1">
                <a:solidFill>
                  <a:srgbClr val="DAA520"/>
                </a:solidFill>
                <a:latin typeface="Century Gothic" panose="020B0502020202020204" pitchFamily="34" charset="0"/>
              </a:rPr>
              <a:t>ß</a:t>
            </a:r>
            <a:endParaRPr lang="en-GB" sz="5400" dirty="0">
              <a:solidFill>
                <a:srgbClr val="DAA520"/>
              </a:solidFill>
              <a:latin typeface="Century Gothic" panose="020B0502020202020204" pitchFamily="34" charset="0"/>
            </a:endParaRPr>
          </a:p>
        </p:txBody>
      </p:sp>
      <p:sp>
        <p:nvSpPr>
          <p:cNvPr id="32" name="Rectangle 31">
            <a:extLst>
              <a:ext uri="{FF2B5EF4-FFF2-40B4-BE49-F238E27FC236}">
                <a16:creationId xmlns:a16="http://schemas.microsoft.com/office/drawing/2014/main" id="{1169DF25-5C2F-4D21-B5DC-4FE9EF4FFE9C}"/>
              </a:ext>
            </a:extLst>
          </p:cNvPr>
          <p:cNvSpPr/>
          <p:nvPr/>
        </p:nvSpPr>
        <p:spPr>
          <a:xfrm>
            <a:off x="6918445" y="3970765"/>
            <a:ext cx="3048665" cy="923330"/>
          </a:xfrm>
          <a:prstGeom prst="rect">
            <a:avLst/>
          </a:prstGeom>
        </p:spPr>
        <p:txBody>
          <a:bodyPr wrap="square">
            <a:spAutoFit/>
          </a:bodyPr>
          <a:lstStyle/>
          <a:p>
            <a:pPr algn="ctr"/>
            <a:r>
              <a:rPr lang="en-GB" sz="5400" dirty="0">
                <a:solidFill>
                  <a:srgbClr val="DAA520"/>
                </a:solidFill>
                <a:latin typeface="Century Gothic" panose="020B0502020202020204" pitchFamily="34" charset="0"/>
              </a:rPr>
              <a:t>S</a:t>
            </a:r>
            <a:r>
              <a:rPr lang="en-GB" sz="5400" dirty="0">
                <a:solidFill>
                  <a:schemeClr val="accent1">
                    <a:lumMod val="50000"/>
                  </a:schemeClr>
                </a:solidFill>
                <a:latin typeface="Century Gothic" panose="020B0502020202020204" pitchFamily="34" charset="0"/>
              </a:rPr>
              <a:t>ommer</a:t>
            </a:r>
          </a:p>
        </p:txBody>
      </p:sp>
      <p:sp>
        <p:nvSpPr>
          <p:cNvPr id="33" name="Rectangle 32">
            <a:extLst>
              <a:ext uri="{FF2B5EF4-FFF2-40B4-BE49-F238E27FC236}">
                <a16:creationId xmlns:a16="http://schemas.microsoft.com/office/drawing/2014/main" id="{41CF573F-6BEE-47C4-B490-D434C3A495D1}"/>
              </a:ext>
            </a:extLst>
          </p:cNvPr>
          <p:cNvSpPr/>
          <p:nvPr/>
        </p:nvSpPr>
        <p:spPr>
          <a:xfrm>
            <a:off x="9014501" y="5077153"/>
            <a:ext cx="2954074" cy="923330"/>
          </a:xfrm>
          <a:prstGeom prst="rect">
            <a:avLst/>
          </a:prstGeom>
        </p:spPr>
        <p:txBody>
          <a:bodyPr wrap="square">
            <a:spAutoFit/>
          </a:bodyPr>
          <a:lstStyle/>
          <a:p>
            <a:pPr algn="ctr"/>
            <a:r>
              <a:rPr lang="en-GB" sz="5400" dirty="0" err="1">
                <a:solidFill>
                  <a:schemeClr val="accent1">
                    <a:lumMod val="50000"/>
                  </a:schemeClr>
                </a:solidFill>
                <a:latin typeface="Century Gothic" panose="020B0502020202020204" pitchFamily="34" charset="0"/>
              </a:rPr>
              <a:t>Ge</a:t>
            </a:r>
            <a:r>
              <a:rPr lang="en-GB" sz="5400" dirty="0" err="1">
                <a:solidFill>
                  <a:srgbClr val="DAA520"/>
                </a:solidFill>
                <a:latin typeface="Century Gothic" panose="020B0502020202020204" pitchFamily="34" charset="0"/>
              </a:rPr>
              <a:t>s</a:t>
            </a:r>
            <a:r>
              <a:rPr lang="en-GB" sz="5400" dirty="0" err="1">
                <a:solidFill>
                  <a:schemeClr val="accent1">
                    <a:lumMod val="50000"/>
                  </a:schemeClr>
                </a:solidFill>
                <a:latin typeface="Century Gothic" panose="020B0502020202020204" pitchFamily="34" charset="0"/>
              </a:rPr>
              <a:t>icht</a:t>
            </a:r>
            <a:endParaRPr lang="en-GB" sz="5400" dirty="0">
              <a:solidFill>
                <a:schemeClr val="accent1">
                  <a:lumMod val="50000"/>
                </a:schemeClr>
              </a:solidFill>
              <a:latin typeface="Century Gothic" panose="020B0502020202020204" pitchFamily="34" charset="0"/>
            </a:endParaRPr>
          </a:p>
        </p:txBody>
      </p:sp>
      <p:sp>
        <p:nvSpPr>
          <p:cNvPr id="34" name="Rectangle 33">
            <a:extLst>
              <a:ext uri="{FF2B5EF4-FFF2-40B4-BE49-F238E27FC236}">
                <a16:creationId xmlns:a16="http://schemas.microsoft.com/office/drawing/2014/main" id="{BC252956-738B-469A-B40A-356B30FD02BD}"/>
              </a:ext>
            </a:extLst>
          </p:cNvPr>
          <p:cNvSpPr/>
          <p:nvPr/>
        </p:nvSpPr>
        <p:spPr>
          <a:xfrm>
            <a:off x="3398178" y="4650654"/>
            <a:ext cx="2670993" cy="923330"/>
          </a:xfrm>
          <a:prstGeom prst="rect">
            <a:avLst/>
          </a:prstGeom>
        </p:spPr>
        <p:txBody>
          <a:bodyPr wrap="square">
            <a:spAutoFit/>
          </a:bodyPr>
          <a:lstStyle/>
          <a:p>
            <a:pPr algn="ctr"/>
            <a:r>
              <a:rPr lang="en-GB" sz="5400" dirty="0" err="1">
                <a:solidFill>
                  <a:schemeClr val="accent1">
                    <a:lumMod val="50000"/>
                  </a:schemeClr>
                </a:solidFill>
                <a:latin typeface="Century Gothic" panose="020B0502020202020204" pitchFamily="34" charset="0"/>
              </a:rPr>
              <a:t>letzte</a:t>
            </a:r>
            <a:r>
              <a:rPr lang="en-GB" sz="5400" dirty="0" err="1">
                <a:solidFill>
                  <a:srgbClr val="DAA520"/>
                </a:solidFill>
                <a:latin typeface="Century Gothic" panose="020B0502020202020204" pitchFamily="34" charset="0"/>
              </a:rPr>
              <a:t>s</a:t>
            </a:r>
            <a:endParaRPr lang="en-GB" sz="5400" dirty="0">
              <a:solidFill>
                <a:srgbClr val="DAA520"/>
              </a:solidFill>
              <a:latin typeface="Century Gothic" panose="020B0502020202020204" pitchFamily="34" charset="0"/>
            </a:endParaRPr>
          </a:p>
        </p:txBody>
      </p:sp>
      <p:sp>
        <p:nvSpPr>
          <p:cNvPr id="35" name="Rectangle 34">
            <a:extLst>
              <a:ext uri="{FF2B5EF4-FFF2-40B4-BE49-F238E27FC236}">
                <a16:creationId xmlns:a16="http://schemas.microsoft.com/office/drawing/2014/main" id="{532F6CEA-C0EE-4B3A-964E-0134D6CF843D}"/>
              </a:ext>
            </a:extLst>
          </p:cNvPr>
          <p:cNvSpPr/>
          <p:nvPr/>
        </p:nvSpPr>
        <p:spPr>
          <a:xfrm>
            <a:off x="856196" y="4699852"/>
            <a:ext cx="2392307" cy="923330"/>
          </a:xfrm>
          <a:prstGeom prst="rect">
            <a:avLst/>
          </a:prstGeom>
        </p:spPr>
        <p:txBody>
          <a:bodyPr wrap="square">
            <a:spAutoFit/>
          </a:bodyPr>
          <a:lstStyle/>
          <a:p>
            <a:pPr algn="ctr"/>
            <a:r>
              <a:rPr lang="en-GB" sz="5400" dirty="0" err="1">
                <a:solidFill>
                  <a:srgbClr val="DAA520"/>
                </a:solidFill>
                <a:latin typeface="Century Gothic" panose="020B0502020202020204" pitchFamily="34" charset="0"/>
              </a:rPr>
              <a:t>S</a:t>
            </a:r>
            <a:r>
              <a:rPr lang="en-GB" sz="5400" dirty="0" err="1">
                <a:solidFill>
                  <a:schemeClr val="accent1">
                    <a:lumMod val="50000"/>
                  </a:schemeClr>
                </a:solidFill>
                <a:latin typeface="Century Gothic" panose="020B0502020202020204" pitchFamily="34" charset="0"/>
              </a:rPr>
              <a:t>eite</a:t>
            </a:r>
            <a:endParaRPr lang="en-GB" sz="5400" i="1" dirty="0">
              <a:solidFill>
                <a:schemeClr val="accent1">
                  <a:lumMod val="50000"/>
                </a:schemeClr>
              </a:solidFill>
              <a:latin typeface="Century Gothic" panose="020B0502020202020204" pitchFamily="34" charset="0"/>
            </a:endParaRPr>
          </a:p>
        </p:txBody>
      </p:sp>
      <p:sp>
        <p:nvSpPr>
          <p:cNvPr id="36" name="Rectangle 35">
            <a:extLst>
              <a:ext uri="{FF2B5EF4-FFF2-40B4-BE49-F238E27FC236}">
                <a16:creationId xmlns:a16="http://schemas.microsoft.com/office/drawing/2014/main" id="{FD2D84EF-EE28-46D1-95C8-4BC0E33894E6}"/>
              </a:ext>
            </a:extLst>
          </p:cNvPr>
          <p:cNvSpPr/>
          <p:nvPr/>
        </p:nvSpPr>
        <p:spPr>
          <a:xfrm>
            <a:off x="6290001" y="3216378"/>
            <a:ext cx="2789732" cy="923330"/>
          </a:xfrm>
          <a:prstGeom prst="rect">
            <a:avLst/>
          </a:prstGeom>
        </p:spPr>
        <p:txBody>
          <a:bodyPr wrap="square">
            <a:spAutoFit/>
          </a:bodyPr>
          <a:lstStyle/>
          <a:p>
            <a:pPr algn="ctr"/>
            <a:r>
              <a:rPr lang="en-GB" sz="5400" dirty="0" err="1">
                <a:solidFill>
                  <a:schemeClr val="accent1">
                    <a:lumMod val="50000"/>
                  </a:schemeClr>
                </a:solidFill>
                <a:latin typeface="Century Gothic" panose="020B0502020202020204" pitchFamily="34" charset="0"/>
              </a:rPr>
              <a:t>be</a:t>
            </a:r>
            <a:r>
              <a:rPr lang="en-GB" sz="5400" dirty="0" err="1">
                <a:solidFill>
                  <a:srgbClr val="DAA520"/>
                </a:solidFill>
                <a:latin typeface="Century Gothic" panose="020B0502020202020204" pitchFamily="34" charset="0"/>
              </a:rPr>
              <a:t>ss</a:t>
            </a:r>
            <a:r>
              <a:rPr lang="en-GB" sz="5400" dirty="0" err="1">
                <a:solidFill>
                  <a:schemeClr val="accent1">
                    <a:lumMod val="50000"/>
                  </a:schemeClr>
                </a:solidFill>
                <a:latin typeface="Century Gothic" panose="020B0502020202020204" pitchFamily="34" charset="0"/>
              </a:rPr>
              <a:t>er</a:t>
            </a:r>
            <a:endParaRPr lang="en-GB" sz="5400" dirty="0">
              <a:solidFill>
                <a:schemeClr val="accent1">
                  <a:lumMod val="50000"/>
                </a:schemeClr>
              </a:solidFill>
              <a:latin typeface="Century Gothic" panose="020B0502020202020204" pitchFamily="34" charset="0"/>
            </a:endParaRPr>
          </a:p>
        </p:txBody>
      </p:sp>
      <p:sp>
        <p:nvSpPr>
          <p:cNvPr id="37" name="Rectangle 36">
            <a:extLst>
              <a:ext uri="{FF2B5EF4-FFF2-40B4-BE49-F238E27FC236}">
                <a16:creationId xmlns:a16="http://schemas.microsoft.com/office/drawing/2014/main" id="{25405B3C-205C-4496-83DD-2A47ECCBB0F2}"/>
              </a:ext>
            </a:extLst>
          </p:cNvPr>
          <p:cNvSpPr/>
          <p:nvPr/>
        </p:nvSpPr>
        <p:spPr>
          <a:xfrm>
            <a:off x="1137835" y="3226693"/>
            <a:ext cx="2297425" cy="923330"/>
          </a:xfrm>
          <a:prstGeom prst="rect">
            <a:avLst/>
          </a:prstGeom>
        </p:spPr>
        <p:txBody>
          <a:bodyPr wrap="none">
            <a:spAutoFit/>
          </a:bodyPr>
          <a:lstStyle/>
          <a:p>
            <a:pPr algn="ctr"/>
            <a:r>
              <a:rPr lang="en-GB" sz="5400" dirty="0" err="1">
                <a:solidFill>
                  <a:srgbClr val="DAA520"/>
                </a:solidFill>
                <a:latin typeface="Century Gothic" panose="020B0502020202020204" pitchFamily="34" charset="0"/>
              </a:rPr>
              <a:t>S</a:t>
            </a:r>
            <a:r>
              <a:rPr lang="en-GB" sz="5400" dirty="0" err="1">
                <a:solidFill>
                  <a:schemeClr val="accent1">
                    <a:lumMod val="50000"/>
                  </a:schemeClr>
                </a:solidFill>
                <a:latin typeface="Century Gothic" panose="020B0502020202020204" pitchFamily="34" charset="0"/>
              </a:rPr>
              <a:t>üden</a:t>
            </a:r>
            <a:endParaRPr lang="en-GB" sz="5400" dirty="0">
              <a:solidFill>
                <a:schemeClr val="accent1">
                  <a:lumMod val="50000"/>
                </a:schemeClr>
              </a:solidFill>
              <a:latin typeface="Century Gothic" panose="020B0502020202020204" pitchFamily="34" charset="0"/>
            </a:endParaRPr>
          </a:p>
        </p:txBody>
      </p:sp>
      <p:sp>
        <p:nvSpPr>
          <p:cNvPr id="3" name="Rectangle 2">
            <a:extLst>
              <a:ext uri="{FF2B5EF4-FFF2-40B4-BE49-F238E27FC236}">
                <a16:creationId xmlns:a16="http://schemas.microsoft.com/office/drawing/2014/main" id="{4165CA95-C00B-4138-A9FE-5DCDF4648793}"/>
              </a:ext>
            </a:extLst>
          </p:cNvPr>
          <p:cNvSpPr/>
          <p:nvPr/>
        </p:nvSpPr>
        <p:spPr>
          <a:xfrm>
            <a:off x="3842179" y="3353838"/>
            <a:ext cx="2617484" cy="732779"/>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38" name="Rectangle 37">
            <a:extLst>
              <a:ext uri="{FF2B5EF4-FFF2-40B4-BE49-F238E27FC236}">
                <a16:creationId xmlns:a16="http://schemas.microsoft.com/office/drawing/2014/main" id="{81EE6A4C-C5AD-4865-96BE-01AECF2824F8}"/>
              </a:ext>
            </a:extLst>
          </p:cNvPr>
          <p:cNvSpPr/>
          <p:nvPr/>
        </p:nvSpPr>
        <p:spPr>
          <a:xfrm>
            <a:off x="6992578" y="4120715"/>
            <a:ext cx="2930141" cy="74234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41" name="Rectangle 40">
            <a:extLst>
              <a:ext uri="{FF2B5EF4-FFF2-40B4-BE49-F238E27FC236}">
                <a16:creationId xmlns:a16="http://schemas.microsoft.com/office/drawing/2014/main" id="{501A2203-2B9D-4BF5-9619-4902FFBA6154}"/>
              </a:ext>
            </a:extLst>
          </p:cNvPr>
          <p:cNvSpPr/>
          <p:nvPr/>
        </p:nvSpPr>
        <p:spPr>
          <a:xfrm>
            <a:off x="278128" y="4087807"/>
            <a:ext cx="2461913" cy="687269"/>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42" name="Rectangle 41">
            <a:extLst>
              <a:ext uri="{FF2B5EF4-FFF2-40B4-BE49-F238E27FC236}">
                <a16:creationId xmlns:a16="http://schemas.microsoft.com/office/drawing/2014/main" id="{833F01FA-5E37-4391-B30B-83ADA3AF8179}"/>
              </a:ext>
            </a:extLst>
          </p:cNvPr>
          <p:cNvSpPr/>
          <p:nvPr/>
        </p:nvSpPr>
        <p:spPr>
          <a:xfrm>
            <a:off x="9088254" y="5177154"/>
            <a:ext cx="2880321" cy="746902"/>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pic>
        <p:nvPicPr>
          <p:cNvPr id="43" name="Picture 2" descr="Image result for tick clipart">
            <a:extLst>
              <a:ext uri="{FF2B5EF4-FFF2-40B4-BE49-F238E27FC236}">
                <a16:creationId xmlns:a16="http://schemas.microsoft.com/office/drawing/2014/main" id="{03EC630D-634A-4405-AD64-98CA84BE0C0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6964"/>
          <a:stretch/>
        </p:blipFill>
        <p:spPr bwMode="auto">
          <a:xfrm>
            <a:off x="6347900" y="1563935"/>
            <a:ext cx="965218" cy="96401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Image result for tick clipart">
            <a:extLst>
              <a:ext uri="{FF2B5EF4-FFF2-40B4-BE49-F238E27FC236}">
                <a16:creationId xmlns:a16="http://schemas.microsoft.com/office/drawing/2014/main" id="{05F3D1ED-0E4B-4386-B19F-08F40936D9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9699"/>
          <a:stretch/>
        </p:blipFill>
        <p:spPr bwMode="auto">
          <a:xfrm>
            <a:off x="6307455" y="1563935"/>
            <a:ext cx="898024" cy="957764"/>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BCFEE84F-696E-4C39-8560-B385C4AE0016}"/>
              </a:ext>
            </a:extLst>
          </p:cNvPr>
          <p:cNvSpPr/>
          <p:nvPr/>
        </p:nvSpPr>
        <p:spPr>
          <a:xfrm>
            <a:off x="3462824" y="4813680"/>
            <a:ext cx="2454387" cy="687269"/>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46" name="Rectangle 45">
            <a:extLst>
              <a:ext uri="{FF2B5EF4-FFF2-40B4-BE49-F238E27FC236}">
                <a16:creationId xmlns:a16="http://schemas.microsoft.com/office/drawing/2014/main" id="{04E0A4DE-1470-40D6-AF65-9B986C258207}"/>
              </a:ext>
            </a:extLst>
          </p:cNvPr>
          <p:cNvSpPr/>
          <p:nvPr/>
        </p:nvSpPr>
        <p:spPr>
          <a:xfrm>
            <a:off x="10017328" y="4107305"/>
            <a:ext cx="2028993" cy="731676"/>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pic>
        <p:nvPicPr>
          <p:cNvPr id="47" name="Picture 2" descr="Image result for tick clipart">
            <a:extLst>
              <a:ext uri="{FF2B5EF4-FFF2-40B4-BE49-F238E27FC236}">
                <a16:creationId xmlns:a16="http://schemas.microsoft.com/office/drawing/2014/main" id="{E32124A7-F668-42DE-BA97-D623CF1CD1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6964"/>
          <a:stretch/>
        </p:blipFill>
        <p:spPr bwMode="auto">
          <a:xfrm>
            <a:off x="6364605" y="1525834"/>
            <a:ext cx="965218" cy="964016"/>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28E7BAAD-47F9-4D67-8710-ABA42D9A388D}"/>
              </a:ext>
            </a:extLst>
          </p:cNvPr>
          <p:cNvSpPr/>
          <p:nvPr/>
        </p:nvSpPr>
        <p:spPr>
          <a:xfrm>
            <a:off x="2724796" y="5635326"/>
            <a:ext cx="2376541" cy="687269"/>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49" name="Rectangle 48">
            <a:extLst>
              <a:ext uri="{FF2B5EF4-FFF2-40B4-BE49-F238E27FC236}">
                <a16:creationId xmlns:a16="http://schemas.microsoft.com/office/drawing/2014/main" id="{87437F33-3234-46C8-B414-9E2287502572}"/>
              </a:ext>
            </a:extLst>
          </p:cNvPr>
          <p:cNvSpPr/>
          <p:nvPr/>
        </p:nvSpPr>
        <p:spPr>
          <a:xfrm>
            <a:off x="6545420" y="3368828"/>
            <a:ext cx="2290471" cy="687269"/>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pic>
        <p:nvPicPr>
          <p:cNvPr id="50" name="Picture 4" descr="Image result for tick clipart">
            <a:extLst>
              <a:ext uri="{FF2B5EF4-FFF2-40B4-BE49-F238E27FC236}">
                <a16:creationId xmlns:a16="http://schemas.microsoft.com/office/drawing/2014/main" id="{9CC89F23-DD37-4C57-A45B-2F8D343244F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9699"/>
          <a:stretch/>
        </p:blipFill>
        <p:spPr bwMode="auto">
          <a:xfrm>
            <a:off x="6347900" y="1545370"/>
            <a:ext cx="898024" cy="95776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ctrTitle"/>
          </p:nvPr>
        </p:nvSpPr>
        <p:spPr>
          <a:xfrm>
            <a:off x="994772" y="-1225832"/>
            <a:ext cx="10363200" cy="2387600"/>
          </a:xfrm>
        </p:spPr>
        <p:txBody>
          <a:bodyPr>
            <a:normAutofit/>
          </a:bodyPr>
          <a:lstStyle/>
          <a:p>
            <a:r>
              <a:rPr lang="en-GB" sz="5400" b="1" dirty="0">
                <a:solidFill>
                  <a:schemeClr val="accent1">
                    <a:lumMod val="50000"/>
                  </a:schemeClr>
                </a:solidFill>
              </a:rPr>
              <a:t>Snap?</a:t>
            </a:r>
          </a:p>
        </p:txBody>
      </p:sp>
    </p:spTree>
    <p:extLst>
      <p:ext uri="{BB962C8B-B14F-4D97-AF65-F5344CB8AC3E}">
        <p14:creationId xmlns:p14="http://schemas.microsoft.com/office/powerpoint/2010/main" val="157897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38"/>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4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41"/>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42"/>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45"/>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46"/>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4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48"/>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49"/>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8" grpId="0" animBg="1"/>
      <p:bldP spid="38" grpId="1" animBg="1"/>
      <p:bldP spid="41" grpId="0" animBg="1"/>
      <p:bldP spid="41" grpId="1" animBg="1"/>
      <p:bldP spid="42" grpId="0" animBg="1"/>
      <p:bldP spid="42" grpId="1" animBg="1"/>
      <p:bldP spid="45" grpId="0" animBg="1"/>
      <p:bldP spid="45" grpId="1" animBg="1"/>
      <p:bldP spid="46" grpId="0" animBg="1"/>
      <p:bldP spid="46" grpId="1" animBg="1"/>
      <p:bldP spid="48" grpId="0" animBg="1"/>
      <p:bldP spid="48" grpId="1" animBg="1"/>
      <p:bldP spid="49" grpId="0" animBg="1"/>
      <p:bldP spid="4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6" y="313762"/>
            <a:ext cx="6283234" cy="707849"/>
          </a:xfrm>
        </p:spPr>
        <p:txBody>
          <a:bodyPr>
            <a:normAutofit fontScale="90000"/>
          </a:bodyPr>
          <a:lstStyle/>
          <a:p>
            <a:r>
              <a:rPr lang="en-GB" sz="3600" b="1" dirty="0">
                <a:solidFill>
                  <a:schemeClr val="bg1"/>
                </a:solidFill>
              </a:rPr>
              <a:t>Was </a:t>
            </a:r>
            <a:r>
              <a:rPr lang="en-GB" sz="3600" b="1" dirty="0" err="1">
                <a:solidFill>
                  <a:schemeClr val="bg1"/>
                </a:solidFill>
              </a:rPr>
              <a:t>passt</a:t>
            </a:r>
            <a:r>
              <a:rPr lang="en-GB" sz="3600" b="1" dirty="0">
                <a:solidFill>
                  <a:schemeClr val="bg1"/>
                </a:solidFill>
              </a:rPr>
              <a:t> </a:t>
            </a:r>
            <a:r>
              <a:rPr lang="en-GB" sz="3600" b="1" dirty="0" err="1">
                <a:solidFill>
                  <a:schemeClr val="bg1"/>
                </a:solidFill>
              </a:rPr>
              <a:t>nicht</a:t>
            </a:r>
            <a:r>
              <a:rPr lang="en-GB" sz="3600" b="1" dirty="0">
                <a:solidFill>
                  <a:schemeClr val="bg1"/>
                </a:solidFill>
              </a:rPr>
              <a:t> in die </a:t>
            </a:r>
            <a:r>
              <a:rPr lang="en-GB" sz="3600" b="1" dirty="0" err="1">
                <a:solidFill>
                  <a:schemeClr val="bg1"/>
                </a:solidFill>
              </a:rPr>
              <a:t>Reihe</a:t>
            </a:r>
            <a:r>
              <a:rPr lang="en-GB" sz="3600" b="1" dirty="0">
                <a:solidFill>
                  <a:schemeClr val="bg1"/>
                </a:solidFill>
              </a:rPr>
              <a:t>?</a:t>
            </a:r>
          </a:p>
        </p:txBody>
      </p:sp>
      <p:sp>
        <p:nvSpPr>
          <p:cNvPr id="7" name="Rectangle 6">
            <a:extLst>
              <a:ext uri="{FF2B5EF4-FFF2-40B4-BE49-F238E27FC236}">
                <a16:creationId xmlns:a16="http://schemas.microsoft.com/office/drawing/2014/main" id="{49BAB8E6-7A66-45FA-9B3A-554036FDFAC8}"/>
              </a:ext>
            </a:extLst>
          </p:cNvPr>
          <p:cNvSpPr/>
          <p:nvPr/>
        </p:nvSpPr>
        <p:spPr>
          <a:xfrm>
            <a:off x="1074822" y="1989221"/>
            <a:ext cx="1844842" cy="52322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8" name="Rectangle 7">
            <a:extLst>
              <a:ext uri="{FF2B5EF4-FFF2-40B4-BE49-F238E27FC236}">
                <a16:creationId xmlns:a16="http://schemas.microsoft.com/office/drawing/2014/main" id="{FF732661-6713-4D3E-B27A-D74ED3020A23}"/>
              </a:ext>
            </a:extLst>
          </p:cNvPr>
          <p:cNvSpPr/>
          <p:nvPr/>
        </p:nvSpPr>
        <p:spPr>
          <a:xfrm>
            <a:off x="1356682" y="1989221"/>
            <a:ext cx="1281120" cy="523220"/>
          </a:xfrm>
          <a:prstGeom prst="rect">
            <a:avLst/>
          </a:prstGeom>
        </p:spPr>
        <p:txBody>
          <a:bodyPr wrap="none">
            <a:spAutoFit/>
          </a:bodyPr>
          <a:lstStyle/>
          <a:p>
            <a:pPr algn="ctr"/>
            <a:r>
              <a:rPr lang="en-GB" sz="2800">
                <a:solidFill>
                  <a:schemeClr val="accent1">
                    <a:lumMod val="50000"/>
                  </a:schemeClr>
                </a:solidFill>
                <a:latin typeface="Century Gothic" panose="020B0502020202020204" pitchFamily="34" charset="0"/>
              </a:rPr>
              <a:t>Süden</a:t>
            </a:r>
            <a:endParaRPr lang="en-GB" sz="2800" dirty="0">
              <a:solidFill>
                <a:schemeClr val="accent1">
                  <a:lumMod val="50000"/>
                </a:schemeClr>
              </a:solidFill>
              <a:latin typeface="Century Gothic" panose="020B0502020202020204" pitchFamily="34" charset="0"/>
            </a:endParaRPr>
          </a:p>
        </p:txBody>
      </p:sp>
      <p:sp>
        <p:nvSpPr>
          <p:cNvPr id="22" name="Rectangle 21">
            <a:extLst>
              <a:ext uri="{FF2B5EF4-FFF2-40B4-BE49-F238E27FC236}">
                <a16:creationId xmlns:a16="http://schemas.microsoft.com/office/drawing/2014/main" id="{35C08AEC-F77E-44D4-9B00-C8BE37A66BE0}"/>
              </a:ext>
            </a:extLst>
          </p:cNvPr>
          <p:cNvSpPr/>
          <p:nvPr/>
        </p:nvSpPr>
        <p:spPr>
          <a:xfrm>
            <a:off x="3259183" y="2005263"/>
            <a:ext cx="1844842" cy="52322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23" name="Rectangle 22">
            <a:extLst>
              <a:ext uri="{FF2B5EF4-FFF2-40B4-BE49-F238E27FC236}">
                <a16:creationId xmlns:a16="http://schemas.microsoft.com/office/drawing/2014/main" id="{FACACF8B-5876-47C7-ABA1-124453C028C9}"/>
              </a:ext>
            </a:extLst>
          </p:cNvPr>
          <p:cNvSpPr/>
          <p:nvPr/>
        </p:nvSpPr>
        <p:spPr>
          <a:xfrm>
            <a:off x="5422530" y="2005263"/>
            <a:ext cx="1844842" cy="52322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24" name="Rectangle 23">
            <a:extLst>
              <a:ext uri="{FF2B5EF4-FFF2-40B4-BE49-F238E27FC236}">
                <a16:creationId xmlns:a16="http://schemas.microsoft.com/office/drawing/2014/main" id="{2901989C-99D0-45B5-B71A-8A5C90CC9101}"/>
              </a:ext>
            </a:extLst>
          </p:cNvPr>
          <p:cNvSpPr/>
          <p:nvPr/>
        </p:nvSpPr>
        <p:spPr>
          <a:xfrm>
            <a:off x="1066802" y="2719133"/>
            <a:ext cx="1844842" cy="52322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25" name="Rectangle 24">
            <a:extLst>
              <a:ext uri="{FF2B5EF4-FFF2-40B4-BE49-F238E27FC236}">
                <a16:creationId xmlns:a16="http://schemas.microsoft.com/office/drawing/2014/main" id="{83D783DD-1E62-4297-995E-93FEDBE3E2A4}"/>
              </a:ext>
            </a:extLst>
          </p:cNvPr>
          <p:cNvSpPr/>
          <p:nvPr/>
        </p:nvSpPr>
        <p:spPr>
          <a:xfrm>
            <a:off x="3251163" y="2735175"/>
            <a:ext cx="1844842" cy="52322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26" name="Rectangle 25">
            <a:extLst>
              <a:ext uri="{FF2B5EF4-FFF2-40B4-BE49-F238E27FC236}">
                <a16:creationId xmlns:a16="http://schemas.microsoft.com/office/drawing/2014/main" id="{D65631F0-DC8B-46DF-871F-94DD7D773656}"/>
              </a:ext>
            </a:extLst>
          </p:cNvPr>
          <p:cNvSpPr/>
          <p:nvPr/>
        </p:nvSpPr>
        <p:spPr>
          <a:xfrm>
            <a:off x="5414510" y="2735175"/>
            <a:ext cx="1844842" cy="52322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27" name="Rectangle 26">
            <a:extLst>
              <a:ext uri="{FF2B5EF4-FFF2-40B4-BE49-F238E27FC236}">
                <a16:creationId xmlns:a16="http://schemas.microsoft.com/office/drawing/2014/main" id="{93996998-986C-4C69-A8CA-FD11B38F7C2C}"/>
              </a:ext>
            </a:extLst>
          </p:cNvPr>
          <p:cNvSpPr/>
          <p:nvPr/>
        </p:nvSpPr>
        <p:spPr>
          <a:xfrm>
            <a:off x="1074824" y="3433003"/>
            <a:ext cx="1844842" cy="52322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28" name="Rectangle 27">
            <a:extLst>
              <a:ext uri="{FF2B5EF4-FFF2-40B4-BE49-F238E27FC236}">
                <a16:creationId xmlns:a16="http://schemas.microsoft.com/office/drawing/2014/main" id="{4E57AF94-C477-46E6-84DB-6D8445D86A9A}"/>
              </a:ext>
            </a:extLst>
          </p:cNvPr>
          <p:cNvSpPr/>
          <p:nvPr/>
        </p:nvSpPr>
        <p:spPr>
          <a:xfrm>
            <a:off x="3259185" y="3449045"/>
            <a:ext cx="1844842" cy="52322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29" name="Rectangle 28">
            <a:extLst>
              <a:ext uri="{FF2B5EF4-FFF2-40B4-BE49-F238E27FC236}">
                <a16:creationId xmlns:a16="http://schemas.microsoft.com/office/drawing/2014/main" id="{F08A3063-6E57-4890-A91B-AEDA099FAF5F}"/>
              </a:ext>
            </a:extLst>
          </p:cNvPr>
          <p:cNvSpPr/>
          <p:nvPr/>
        </p:nvSpPr>
        <p:spPr>
          <a:xfrm>
            <a:off x="5422532" y="3449045"/>
            <a:ext cx="1844842" cy="52322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30" name="Rectangle 29">
            <a:extLst>
              <a:ext uri="{FF2B5EF4-FFF2-40B4-BE49-F238E27FC236}">
                <a16:creationId xmlns:a16="http://schemas.microsoft.com/office/drawing/2014/main" id="{EDD49BFD-8F95-4E33-9A38-64689995885D}"/>
              </a:ext>
            </a:extLst>
          </p:cNvPr>
          <p:cNvSpPr/>
          <p:nvPr/>
        </p:nvSpPr>
        <p:spPr>
          <a:xfrm>
            <a:off x="1066804" y="4162915"/>
            <a:ext cx="1844842" cy="52322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31" name="Rectangle 30">
            <a:extLst>
              <a:ext uri="{FF2B5EF4-FFF2-40B4-BE49-F238E27FC236}">
                <a16:creationId xmlns:a16="http://schemas.microsoft.com/office/drawing/2014/main" id="{7FABBE2C-3175-4AC4-BE2B-5D457C4FCEB8}"/>
              </a:ext>
            </a:extLst>
          </p:cNvPr>
          <p:cNvSpPr/>
          <p:nvPr/>
        </p:nvSpPr>
        <p:spPr>
          <a:xfrm>
            <a:off x="3251165" y="4178957"/>
            <a:ext cx="1844842" cy="52322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32" name="Rectangle 31">
            <a:extLst>
              <a:ext uri="{FF2B5EF4-FFF2-40B4-BE49-F238E27FC236}">
                <a16:creationId xmlns:a16="http://schemas.microsoft.com/office/drawing/2014/main" id="{DB8494A6-E4CE-4F00-A660-662A4EAC35EA}"/>
              </a:ext>
            </a:extLst>
          </p:cNvPr>
          <p:cNvSpPr/>
          <p:nvPr/>
        </p:nvSpPr>
        <p:spPr>
          <a:xfrm>
            <a:off x="5414512" y="4178957"/>
            <a:ext cx="1844842" cy="52322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33" name="Rectangle 32">
            <a:extLst>
              <a:ext uri="{FF2B5EF4-FFF2-40B4-BE49-F238E27FC236}">
                <a16:creationId xmlns:a16="http://schemas.microsoft.com/office/drawing/2014/main" id="{29BF285F-7D39-4889-844D-B4FE3F424280}"/>
              </a:ext>
            </a:extLst>
          </p:cNvPr>
          <p:cNvSpPr/>
          <p:nvPr/>
        </p:nvSpPr>
        <p:spPr>
          <a:xfrm>
            <a:off x="1074826" y="4876786"/>
            <a:ext cx="1844842" cy="52322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34" name="Rectangle 33">
            <a:extLst>
              <a:ext uri="{FF2B5EF4-FFF2-40B4-BE49-F238E27FC236}">
                <a16:creationId xmlns:a16="http://schemas.microsoft.com/office/drawing/2014/main" id="{CF16ECB3-E7DC-493F-A64C-DDDB90691EF8}"/>
              </a:ext>
            </a:extLst>
          </p:cNvPr>
          <p:cNvSpPr/>
          <p:nvPr/>
        </p:nvSpPr>
        <p:spPr>
          <a:xfrm>
            <a:off x="3259187" y="4892828"/>
            <a:ext cx="1844842" cy="52322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35" name="Rectangle 34">
            <a:extLst>
              <a:ext uri="{FF2B5EF4-FFF2-40B4-BE49-F238E27FC236}">
                <a16:creationId xmlns:a16="http://schemas.microsoft.com/office/drawing/2014/main" id="{8F8DD1F6-77A9-4345-80B6-34E052FF5D19}"/>
              </a:ext>
            </a:extLst>
          </p:cNvPr>
          <p:cNvSpPr/>
          <p:nvPr/>
        </p:nvSpPr>
        <p:spPr>
          <a:xfrm>
            <a:off x="5422534" y="4892828"/>
            <a:ext cx="1844842" cy="52322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36" name="TextBox 35">
            <a:extLst>
              <a:ext uri="{FF2B5EF4-FFF2-40B4-BE49-F238E27FC236}">
                <a16:creationId xmlns:a16="http://schemas.microsoft.com/office/drawing/2014/main" id="{068B581E-4B9E-4610-B983-5AD97C7947A1}"/>
              </a:ext>
            </a:extLst>
          </p:cNvPr>
          <p:cNvSpPr txBox="1"/>
          <p:nvPr/>
        </p:nvSpPr>
        <p:spPr>
          <a:xfrm>
            <a:off x="5462337" y="2013285"/>
            <a:ext cx="1679037" cy="523220"/>
          </a:xfrm>
          <a:prstGeom prst="rect">
            <a:avLst/>
          </a:prstGeom>
          <a:noFill/>
        </p:spPr>
        <p:txBody>
          <a:bodyPr wrap="square" rtlCol="0">
            <a:spAutoFit/>
          </a:bodyPr>
          <a:lstStyle/>
          <a:p>
            <a:pPr algn="ctr"/>
            <a:r>
              <a:rPr lang="en-GB" sz="2800">
                <a:solidFill>
                  <a:schemeClr val="accent1">
                    <a:lumMod val="50000"/>
                  </a:schemeClr>
                </a:solidFill>
                <a:latin typeface="Century Gothic" panose="020B0502020202020204" pitchFamily="34" charset="0"/>
              </a:rPr>
              <a:t>Gesicht</a:t>
            </a:r>
            <a:endParaRPr lang="en-GB" sz="2800" dirty="0">
              <a:solidFill>
                <a:schemeClr val="accent1">
                  <a:lumMod val="50000"/>
                </a:schemeClr>
              </a:solidFill>
              <a:latin typeface="Century Gothic" panose="020B0502020202020204" pitchFamily="34" charset="0"/>
            </a:endParaRPr>
          </a:p>
        </p:txBody>
      </p:sp>
      <p:sp>
        <p:nvSpPr>
          <p:cNvPr id="37" name="Rectangle 36">
            <a:extLst>
              <a:ext uri="{FF2B5EF4-FFF2-40B4-BE49-F238E27FC236}">
                <a16:creationId xmlns:a16="http://schemas.microsoft.com/office/drawing/2014/main" id="{28763ADE-9401-4CE0-8B8A-0221BF719B22}"/>
              </a:ext>
            </a:extLst>
          </p:cNvPr>
          <p:cNvSpPr/>
          <p:nvPr/>
        </p:nvSpPr>
        <p:spPr>
          <a:xfrm>
            <a:off x="1508735" y="2703093"/>
            <a:ext cx="1050288" cy="523220"/>
          </a:xfrm>
          <a:prstGeom prst="rect">
            <a:avLst/>
          </a:prstGeom>
        </p:spPr>
        <p:txBody>
          <a:bodyPr wrap="none">
            <a:spAutoFit/>
          </a:bodyPr>
          <a:lstStyle/>
          <a:p>
            <a:pPr algn="ctr"/>
            <a:r>
              <a:rPr lang="en-GB" sz="2800">
                <a:solidFill>
                  <a:schemeClr val="accent1">
                    <a:lumMod val="50000"/>
                  </a:schemeClr>
                </a:solidFill>
                <a:latin typeface="Century Gothic" panose="020B0502020202020204" pitchFamily="34" charset="0"/>
              </a:rPr>
              <a:t>lustig</a:t>
            </a:r>
            <a:endParaRPr lang="en-GB" sz="2800" dirty="0">
              <a:solidFill>
                <a:schemeClr val="accent1">
                  <a:lumMod val="50000"/>
                </a:schemeClr>
              </a:solidFill>
              <a:latin typeface="Century Gothic" panose="020B0502020202020204" pitchFamily="34" charset="0"/>
            </a:endParaRPr>
          </a:p>
        </p:txBody>
      </p:sp>
      <p:sp>
        <p:nvSpPr>
          <p:cNvPr id="38" name="TextBox 37">
            <a:extLst>
              <a:ext uri="{FF2B5EF4-FFF2-40B4-BE49-F238E27FC236}">
                <a16:creationId xmlns:a16="http://schemas.microsoft.com/office/drawing/2014/main" id="{9DC4E42E-842D-4336-BD62-DB96EEC99CEA}"/>
              </a:ext>
            </a:extLst>
          </p:cNvPr>
          <p:cNvSpPr txBox="1"/>
          <p:nvPr/>
        </p:nvSpPr>
        <p:spPr>
          <a:xfrm>
            <a:off x="3269956" y="2735177"/>
            <a:ext cx="1818029" cy="523220"/>
          </a:xfrm>
          <a:prstGeom prst="rect">
            <a:avLst/>
          </a:prstGeom>
          <a:noFill/>
        </p:spPr>
        <p:txBody>
          <a:bodyPr wrap="square" rtlCol="0">
            <a:spAutoFit/>
          </a:bodyPr>
          <a:lstStyle/>
          <a:p>
            <a:pPr algn="ctr"/>
            <a:r>
              <a:rPr lang="en-GB" sz="2800">
                <a:solidFill>
                  <a:schemeClr val="accent1">
                    <a:lumMod val="50000"/>
                  </a:schemeClr>
                </a:solidFill>
                <a:latin typeface="Century Gothic" panose="020B0502020202020204" pitchFamily="34" charset="0"/>
              </a:rPr>
              <a:t>selbst</a:t>
            </a:r>
            <a:endParaRPr lang="en-GB" sz="2800" dirty="0">
              <a:solidFill>
                <a:schemeClr val="accent1">
                  <a:lumMod val="50000"/>
                </a:schemeClr>
              </a:solidFill>
              <a:latin typeface="Century Gothic" panose="020B0502020202020204" pitchFamily="34" charset="0"/>
            </a:endParaRPr>
          </a:p>
        </p:txBody>
      </p:sp>
      <p:sp>
        <p:nvSpPr>
          <p:cNvPr id="39" name="TextBox 38">
            <a:extLst>
              <a:ext uri="{FF2B5EF4-FFF2-40B4-BE49-F238E27FC236}">
                <a16:creationId xmlns:a16="http://schemas.microsoft.com/office/drawing/2014/main" id="{C805BD17-E35F-4F2D-88A5-EC0A7DECF477}"/>
              </a:ext>
            </a:extLst>
          </p:cNvPr>
          <p:cNvSpPr txBox="1"/>
          <p:nvPr/>
        </p:nvSpPr>
        <p:spPr>
          <a:xfrm>
            <a:off x="5275310" y="2727159"/>
            <a:ext cx="2123241" cy="523220"/>
          </a:xfrm>
          <a:prstGeom prst="rect">
            <a:avLst/>
          </a:prstGeom>
          <a:noFill/>
        </p:spPr>
        <p:txBody>
          <a:bodyPr wrap="square" rtlCol="0">
            <a:spAutoFit/>
          </a:bodyPr>
          <a:lstStyle/>
          <a:p>
            <a:pPr algn="ctr"/>
            <a:r>
              <a:rPr lang="en-GB" sz="2800">
                <a:solidFill>
                  <a:schemeClr val="accent1">
                    <a:lumMod val="50000"/>
                  </a:schemeClr>
                </a:solidFill>
                <a:latin typeface="Century Gothic" panose="020B0502020202020204" pitchFamily="34" charset="0"/>
              </a:rPr>
              <a:t>besuchen</a:t>
            </a:r>
            <a:endParaRPr lang="en-GB" sz="2800" dirty="0">
              <a:solidFill>
                <a:schemeClr val="accent1">
                  <a:lumMod val="50000"/>
                </a:schemeClr>
              </a:solidFill>
              <a:latin typeface="Century Gothic" panose="020B0502020202020204" pitchFamily="34" charset="0"/>
            </a:endParaRPr>
          </a:p>
        </p:txBody>
      </p:sp>
      <p:sp>
        <p:nvSpPr>
          <p:cNvPr id="40" name="Rectangle 39">
            <a:extLst>
              <a:ext uri="{FF2B5EF4-FFF2-40B4-BE49-F238E27FC236}">
                <a16:creationId xmlns:a16="http://schemas.microsoft.com/office/drawing/2014/main" id="{E1A56F11-D34F-4C48-8C69-E38C5559F5FC}"/>
              </a:ext>
            </a:extLst>
          </p:cNvPr>
          <p:cNvSpPr/>
          <p:nvPr/>
        </p:nvSpPr>
        <p:spPr>
          <a:xfrm>
            <a:off x="1498311" y="3449049"/>
            <a:ext cx="1053494" cy="523220"/>
          </a:xfrm>
          <a:prstGeom prst="rect">
            <a:avLst/>
          </a:prstGeom>
        </p:spPr>
        <p:txBody>
          <a:bodyPr wrap="none">
            <a:spAutoFit/>
          </a:bodyPr>
          <a:lstStyle/>
          <a:p>
            <a:pPr algn="ctr"/>
            <a:r>
              <a:rPr lang="en-GB" sz="2800">
                <a:solidFill>
                  <a:schemeClr val="accent1">
                    <a:lumMod val="50000"/>
                  </a:schemeClr>
                </a:solidFill>
                <a:latin typeface="Century Gothic" panose="020B0502020202020204" pitchFamily="34" charset="0"/>
              </a:rPr>
              <a:t>Spaß</a:t>
            </a:r>
            <a:endParaRPr lang="en-GB" sz="2800" dirty="0">
              <a:solidFill>
                <a:schemeClr val="accent1">
                  <a:lumMod val="50000"/>
                </a:schemeClr>
              </a:solidFill>
              <a:latin typeface="Century Gothic" panose="020B0502020202020204" pitchFamily="34" charset="0"/>
            </a:endParaRPr>
          </a:p>
        </p:txBody>
      </p:sp>
      <p:sp>
        <p:nvSpPr>
          <p:cNvPr id="41" name="TextBox 40">
            <a:extLst>
              <a:ext uri="{FF2B5EF4-FFF2-40B4-BE49-F238E27FC236}">
                <a16:creationId xmlns:a16="http://schemas.microsoft.com/office/drawing/2014/main" id="{D8379A18-1EBA-4FFF-8A41-4F1A61B42212}"/>
              </a:ext>
            </a:extLst>
          </p:cNvPr>
          <p:cNvSpPr txBox="1"/>
          <p:nvPr/>
        </p:nvSpPr>
        <p:spPr>
          <a:xfrm>
            <a:off x="3400928" y="3465091"/>
            <a:ext cx="1679037" cy="523220"/>
          </a:xfrm>
          <a:prstGeom prst="rect">
            <a:avLst/>
          </a:prstGeom>
          <a:noFill/>
          <a:ln>
            <a:noFill/>
          </a:ln>
        </p:spPr>
        <p:txBody>
          <a:bodyPr wrap="square" rtlCol="0">
            <a:spAutoFit/>
          </a:bodyPr>
          <a:lstStyle/>
          <a:p>
            <a:pPr algn="ctr"/>
            <a:r>
              <a:rPr lang="en-GB" sz="2800">
                <a:solidFill>
                  <a:schemeClr val="accent1">
                    <a:lumMod val="50000"/>
                  </a:schemeClr>
                </a:solidFill>
                <a:latin typeface="Century Gothic" panose="020B0502020202020204" pitchFamily="34" charset="0"/>
              </a:rPr>
              <a:t>Seite</a:t>
            </a:r>
            <a:endParaRPr lang="en-GB" sz="2800" i="1" dirty="0">
              <a:solidFill>
                <a:schemeClr val="accent1">
                  <a:lumMod val="50000"/>
                </a:schemeClr>
              </a:solidFill>
              <a:latin typeface="Century Gothic" panose="020B0502020202020204" pitchFamily="34" charset="0"/>
            </a:endParaRPr>
          </a:p>
        </p:txBody>
      </p:sp>
      <p:sp>
        <p:nvSpPr>
          <p:cNvPr id="42" name="TextBox 41">
            <a:extLst>
              <a:ext uri="{FF2B5EF4-FFF2-40B4-BE49-F238E27FC236}">
                <a16:creationId xmlns:a16="http://schemas.microsoft.com/office/drawing/2014/main" id="{DC5663C7-9D29-490D-B0E0-46BB26924B40}"/>
              </a:ext>
            </a:extLst>
          </p:cNvPr>
          <p:cNvSpPr txBox="1"/>
          <p:nvPr/>
        </p:nvSpPr>
        <p:spPr>
          <a:xfrm>
            <a:off x="5430255" y="3457071"/>
            <a:ext cx="1821075" cy="523220"/>
          </a:xfrm>
          <a:prstGeom prst="rect">
            <a:avLst/>
          </a:prstGeom>
          <a:noFill/>
        </p:spPr>
        <p:txBody>
          <a:bodyPr wrap="square" rtlCol="0">
            <a:spAutoFit/>
          </a:bodyPr>
          <a:lstStyle/>
          <a:p>
            <a:pPr algn="ctr"/>
            <a:r>
              <a:rPr lang="en-GB" sz="2800">
                <a:solidFill>
                  <a:schemeClr val="accent1">
                    <a:lumMod val="50000"/>
                  </a:schemeClr>
                </a:solidFill>
                <a:latin typeface="Century Gothic" panose="020B0502020202020204" pitchFamily="34" charset="0"/>
              </a:rPr>
              <a:t>küssen</a:t>
            </a:r>
            <a:endParaRPr lang="en-GB" sz="2800" dirty="0">
              <a:solidFill>
                <a:schemeClr val="accent1">
                  <a:lumMod val="50000"/>
                </a:schemeClr>
              </a:solidFill>
              <a:latin typeface="Century Gothic" panose="020B0502020202020204" pitchFamily="34" charset="0"/>
            </a:endParaRPr>
          </a:p>
        </p:txBody>
      </p:sp>
      <p:sp>
        <p:nvSpPr>
          <p:cNvPr id="44" name="TextBox 43">
            <a:extLst>
              <a:ext uri="{FF2B5EF4-FFF2-40B4-BE49-F238E27FC236}">
                <a16:creationId xmlns:a16="http://schemas.microsoft.com/office/drawing/2014/main" id="{3862937D-C342-453F-A200-B9B523FC03A6}"/>
              </a:ext>
            </a:extLst>
          </p:cNvPr>
          <p:cNvSpPr txBox="1"/>
          <p:nvPr/>
        </p:nvSpPr>
        <p:spPr>
          <a:xfrm>
            <a:off x="3307518" y="4200331"/>
            <a:ext cx="1679037" cy="954107"/>
          </a:xfrm>
          <a:prstGeom prst="rect">
            <a:avLst/>
          </a:prstGeom>
          <a:noFill/>
        </p:spPr>
        <p:txBody>
          <a:bodyPr wrap="square" rtlCol="0">
            <a:spAutoFit/>
          </a:bodyPr>
          <a:lstStyle/>
          <a:p>
            <a:pPr algn="ctr"/>
            <a:r>
              <a:rPr lang="en-GB" sz="2800">
                <a:solidFill>
                  <a:schemeClr val="accent1">
                    <a:lumMod val="50000"/>
                  </a:schemeClr>
                </a:solidFill>
                <a:latin typeface="Century Gothic" panose="020B0502020202020204" pitchFamily="34" charset="0"/>
              </a:rPr>
              <a:t>heiß</a:t>
            </a:r>
          </a:p>
          <a:p>
            <a:pPr algn="ctr"/>
            <a:endParaRPr lang="en-GB" sz="2800" dirty="0">
              <a:solidFill>
                <a:schemeClr val="accent1">
                  <a:lumMod val="50000"/>
                </a:schemeClr>
              </a:solidFill>
              <a:latin typeface="Century Gothic" panose="020B0502020202020204" pitchFamily="34" charset="0"/>
            </a:endParaRPr>
          </a:p>
        </p:txBody>
      </p:sp>
      <p:sp>
        <p:nvSpPr>
          <p:cNvPr id="45" name="TextBox 44">
            <a:extLst>
              <a:ext uri="{FF2B5EF4-FFF2-40B4-BE49-F238E27FC236}">
                <a16:creationId xmlns:a16="http://schemas.microsoft.com/office/drawing/2014/main" id="{E04B853A-7D2E-4D4B-BD10-A14DC432EB9F}"/>
              </a:ext>
            </a:extLst>
          </p:cNvPr>
          <p:cNvSpPr txBox="1"/>
          <p:nvPr/>
        </p:nvSpPr>
        <p:spPr>
          <a:xfrm>
            <a:off x="5469488" y="4186985"/>
            <a:ext cx="1679037" cy="523220"/>
          </a:xfrm>
          <a:prstGeom prst="rect">
            <a:avLst/>
          </a:prstGeom>
          <a:noFill/>
        </p:spPr>
        <p:txBody>
          <a:bodyPr wrap="square" rtlCol="0">
            <a:spAutoFit/>
          </a:bodyPr>
          <a:lstStyle/>
          <a:p>
            <a:pPr algn="ctr"/>
            <a:r>
              <a:rPr lang="en-GB" sz="2800">
                <a:solidFill>
                  <a:schemeClr val="accent1">
                    <a:lumMod val="50000"/>
                  </a:schemeClr>
                </a:solidFill>
                <a:latin typeface="Century Gothic" panose="020B0502020202020204" pitchFamily="34" charset="0"/>
              </a:rPr>
              <a:t>Wechsel</a:t>
            </a:r>
            <a:endParaRPr lang="en-GB" sz="2800" dirty="0">
              <a:solidFill>
                <a:schemeClr val="accent1">
                  <a:lumMod val="50000"/>
                </a:schemeClr>
              </a:solidFill>
              <a:latin typeface="Century Gothic" panose="020B0502020202020204" pitchFamily="34" charset="0"/>
            </a:endParaRPr>
          </a:p>
        </p:txBody>
      </p:sp>
      <p:sp>
        <p:nvSpPr>
          <p:cNvPr id="46" name="Rectangle 45">
            <a:extLst>
              <a:ext uri="{FF2B5EF4-FFF2-40B4-BE49-F238E27FC236}">
                <a16:creationId xmlns:a16="http://schemas.microsoft.com/office/drawing/2014/main" id="{C2425465-EF39-479F-A6CF-ECE3EF69615A}"/>
              </a:ext>
            </a:extLst>
          </p:cNvPr>
          <p:cNvSpPr/>
          <p:nvPr/>
        </p:nvSpPr>
        <p:spPr>
          <a:xfrm>
            <a:off x="1246689" y="4908878"/>
            <a:ext cx="1614545" cy="523220"/>
          </a:xfrm>
          <a:prstGeom prst="rect">
            <a:avLst/>
          </a:prstGeom>
        </p:spPr>
        <p:txBody>
          <a:bodyPr wrap="none">
            <a:spAutoFit/>
          </a:bodyPr>
          <a:lstStyle/>
          <a:p>
            <a:r>
              <a:rPr lang="de-DE" sz="2800">
                <a:solidFill>
                  <a:schemeClr val="accent1">
                    <a:lumMod val="50000"/>
                  </a:schemeClr>
                </a:solidFill>
                <a:latin typeface="Century Gothic" panose="020B0502020202020204" pitchFamily="34" charset="0"/>
              </a:rPr>
              <a:t>Sommer</a:t>
            </a:r>
            <a:endParaRPr lang="en-GB" dirty="0">
              <a:solidFill>
                <a:schemeClr val="accent1">
                  <a:lumMod val="50000"/>
                </a:schemeClr>
              </a:solidFill>
            </a:endParaRPr>
          </a:p>
        </p:txBody>
      </p:sp>
      <p:sp>
        <p:nvSpPr>
          <p:cNvPr id="47" name="TextBox 46">
            <a:extLst>
              <a:ext uri="{FF2B5EF4-FFF2-40B4-BE49-F238E27FC236}">
                <a16:creationId xmlns:a16="http://schemas.microsoft.com/office/drawing/2014/main" id="{5DF3E474-A1AA-4C67-B681-B27850414B8E}"/>
              </a:ext>
            </a:extLst>
          </p:cNvPr>
          <p:cNvSpPr txBox="1"/>
          <p:nvPr/>
        </p:nvSpPr>
        <p:spPr>
          <a:xfrm>
            <a:off x="3331578" y="4925744"/>
            <a:ext cx="1679037" cy="523220"/>
          </a:xfrm>
          <a:prstGeom prst="rect">
            <a:avLst/>
          </a:prstGeom>
          <a:noFill/>
        </p:spPr>
        <p:txBody>
          <a:bodyPr wrap="square" rtlCol="0">
            <a:spAutoFit/>
          </a:bodyPr>
          <a:lstStyle/>
          <a:p>
            <a:pPr algn="ctr"/>
            <a:r>
              <a:rPr lang="de-DE" sz="2800">
                <a:solidFill>
                  <a:schemeClr val="accent1">
                    <a:lumMod val="50000"/>
                  </a:schemeClr>
                </a:solidFill>
                <a:latin typeface="Century Gothic" panose="020B0502020202020204" pitchFamily="34" charset="0"/>
              </a:rPr>
              <a:t>besser</a:t>
            </a:r>
            <a:endParaRPr lang="en-GB" dirty="0">
              <a:solidFill>
                <a:schemeClr val="accent1">
                  <a:lumMod val="50000"/>
                </a:schemeClr>
              </a:solidFill>
            </a:endParaRPr>
          </a:p>
        </p:txBody>
      </p:sp>
      <p:sp>
        <p:nvSpPr>
          <p:cNvPr id="48" name="TextBox 47">
            <a:extLst>
              <a:ext uri="{FF2B5EF4-FFF2-40B4-BE49-F238E27FC236}">
                <a16:creationId xmlns:a16="http://schemas.microsoft.com/office/drawing/2014/main" id="{4AA1785D-C49B-4264-9746-32682271F02D}"/>
              </a:ext>
            </a:extLst>
          </p:cNvPr>
          <p:cNvSpPr txBox="1"/>
          <p:nvPr/>
        </p:nvSpPr>
        <p:spPr>
          <a:xfrm>
            <a:off x="5390450" y="4884800"/>
            <a:ext cx="1837115" cy="523220"/>
          </a:xfrm>
          <a:prstGeom prst="rect">
            <a:avLst/>
          </a:prstGeom>
          <a:noFill/>
        </p:spPr>
        <p:txBody>
          <a:bodyPr wrap="square" rtlCol="0">
            <a:spAutoFit/>
          </a:bodyPr>
          <a:lstStyle/>
          <a:p>
            <a:pPr algn="ctr"/>
            <a:r>
              <a:rPr lang="de-DE" sz="2800">
                <a:solidFill>
                  <a:schemeClr val="accent1">
                    <a:lumMod val="50000"/>
                  </a:schemeClr>
                </a:solidFill>
                <a:latin typeface="Century Gothic" panose="020B0502020202020204" pitchFamily="34" charset="0"/>
              </a:rPr>
              <a:t>gesund</a:t>
            </a:r>
            <a:endParaRPr lang="en-GB" dirty="0">
              <a:solidFill>
                <a:schemeClr val="accent1">
                  <a:lumMod val="50000"/>
                </a:schemeClr>
              </a:solidFill>
            </a:endParaRPr>
          </a:p>
        </p:txBody>
      </p:sp>
      <p:sp>
        <p:nvSpPr>
          <p:cNvPr id="11" name="TextBox 10">
            <a:extLst>
              <a:ext uri="{FF2B5EF4-FFF2-40B4-BE49-F238E27FC236}">
                <a16:creationId xmlns:a16="http://schemas.microsoft.com/office/drawing/2014/main" id="{A7F2B91E-9ABB-4104-BA3D-7D28B02EAC4C}"/>
              </a:ext>
            </a:extLst>
          </p:cNvPr>
          <p:cNvSpPr txBox="1"/>
          <p:nvPr/>
        </p:nvSpPr>
        <p:spPr>
          <a:xfrm>
            <a:off x="433136" y="2013285"/>
            <a:ext cx="627982"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1.</a:t>
            </a:r>
          </a:p>
        </p:txBody>
      </p:sp>
      <p:sp>
        <p:nvSpPr>
          <p:cNvPr id="52" name="TextBox 51">
            <a:extLst>
              <a:ext uri="{FF2B5EF4-FFF2-40B4-BE49-F238E27FC236}">
                <a16:creationId xmlns:a16="http://schemas.microsoft.com/office/drawing/2014/main" id="{52CF8D0E-FB6C-4F98-AEE0-0AC0046E5C89}"/>
              </a:ext>
            </a:extLst>
          </p:cNvPr>
          <p:cNvSpPr txBox="1"/>
          <p:nvPr/>
        </p:nvSpPr>
        <p:spPr>
          <a:xfrm>
            <a:off x="425116" y="2743199"/>
            <a:ext cx="627982"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2.</a:t>
            </a:r>
          </a:p>
        </p:txBody>
      </p:sp>
      <p:sp>
        <p:nvSpPr>
          <p:cNvPr id="53" name="TextBox 52">
            <a:extLst>
              <a:ext uri="{FF2B5EF4-FFF2-40B4-BE49-F238E27FC236}">
                <a16:creationId xmlns:a16="http://schemas.microsoft.com/office/drawing/2014/main" id="{B9C725FE-AD70-4FF1-A52A-C3B741E93809}"/>
              </a:ext>
            </a:extLst>
          </p:cNvPr>
          <p:cNvSpPr txBox="1"/>
          <p:nvPr/>
        </p:nvSpPr>
        <p:spPr>
          <a:xfrm>
            <a:off x="449180" y="3489155"/>
            <a:ext cx="627982"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3.</a:t>
            </a:r>
          </a:p>
        </p:txBody>
      </p:sp>
      <p:sp>
        <p:nvSpPr>
          <p:cNvPr id="54" name="TextBox 53">
            <a:extLst>
              <a:ext uri="{FF2B5EF4-FFF2-40B4-BE49-F238E27FC236}">
                <a16:creationId xmlns:a16="http://schemas.microsoft.com/office/drawing/2014/main" id="{38BFFB54-2F9B-4697-BF8D-E678FCD76A44}"/>
              </a:ext>
            </a:extLst>
          </p:cNvPr>
          <p:cNvSpPr txBox="1"/>
          <p:nvPr/>
        </p:nvSpPr>
        <p:spPr>
          <a:xfrm>
            <a:off x="441160" y="4170942"/>
            <a:ext cx="627982"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4.</a:t>
            </a:r>
          </a:p>
        </p:txBody>
      </p:sp>
      <p:sp>
        <p:nvSpPr>
          <p:cNvPr id="55" name="TextBox 54">
            <a:extLst>
              <a:ext uri="{FF2B5EF4-FFF2-40B4-BE49-F238E27FC236}">
                <a16:creationId xmlns:a16="http://schemas.microsoft.com/office/drawing/2014/main" id="{52154E82-87C3-4827-B3B1-43DF0DE4DD21}"/>
              </a:ext>
            </a:extLst>
          </p:cNvPr>
          <p:cNvSpPr txBox="1"/>
          <p:nvPr/>
        </p:nvSpPr>
        <p:spPr>
          <a:xfrm>
            <a:off x="449182" y="4916896"/>
            <a:ext cx="627982"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5.</a:t>
            </a:r>
          </a:p>
        </p:txBody>
      </p:sp>
      <p:sp>
        <p:nvSpPr>
          <p:cNvPr id="5" name="Rectangle 4"/>
          <p:cNvSpPr/>
          <p:nvPr/>
        </p:nvSpPr>
        <p:spPr>
          <a:xfrm>
            <a:off x="3850336" y="2005263"/>
            <a:ext cx="641522" cy="523220"/>
          </a:xfrm>
          <a:prstGeom prst="rect">
            <a:avLst/>
          </a:prstGeom>
        </p:spPr>
        <p:txBody>
          <a:bodyPr wrap="none">
            <a:spAutoFit/>
          </a:bodyPr>
          <a:lstStyle/>
          <a:p>
            <a:pPr algn="ctr"/>
            <a:r>
              <a:rPr lang="en-GB" sz="2800">
                <a:solidFill>
                  <a:schemeClr val="accent1">
                    <a:lumMod val="50000"/>
                  </a:schemeClr>
                </a:solidFill>
                <a:latin typeface="Century Gothic" panose="020B0502020202020204" pitchFamily="34" charset="0"/>
              </a:rPr>
              <a:t>als</a:t>
            </a:r>
            <a:endParaRPr lang="en-GB" dirty="0">
              <a:solidFill>
                <a:schemeClr val="accent1">
                  <a:lumMod val="50000"/>
                </a:schemeClr>
              </a:solidFill>
              <a:latin typeface="Century Gothic" panose="020B0502020202020204" pitchFamily="34" charset="0"/>
            </a:endParaRPr>
          </a:p>
        </p:txBody>
      </p:sp>
      <p:sp>
        <p:nvSpPr>
          <p:cNvPr id="6" name="Rectangle 5"/>
          <p:cNvSpPr/>
          <p:nvPr/>
        </p:nvSpPr>
        <p:spPr>
          <a:xfrm>
            <a:off x="1666976" y="4154894"/>
            <a:ext cx="773969" cy="523220"/>
          </a:xfrm>
          <a:prstGeom prst="rect">
            <a:avLst/>
          </a:prstGeom>
        </p:spPr>
        <p:txBody>
          <a:bodyPr wrap="square">
            <a:spAutoFit/>
          </a:bodyPr>
          <a:lstStyle/>
          <a:p>
            <a:r>
              <a:rPr lang="en-GB" sz="2800">
                <a:solidFill>
                  <a:schemeClr val="accent1">
                    <a:lumMod val="50000"/>
                  </a:schemeClr>
                </a:solidFill>
                <a:latin typeface="Century Gothic" panose="020B0502020202020204" pitchFamily="34" charset="0"/>
              </a:rPr>
              <a:t>so</a:t>
            </a:r>
            <a:endParaRPr lang="en-GB" sz="2800">
              <a:solidFill>
                <a:schemeClr val="accent1">
                  <a:lumMod val="50000"/>
                </a:schemeClr>
              </a:solidFill>
            </a:endParaRPr>
          </a:p>
        </p:txBody>
      </p:sp>
      <p:sp>
        <p:nvSpPr>
          <p:cNvPr id="50" name="Rounded Rectangle 11">
            <a:extLst>
              <a:ext uri="{FF2B5EF4-FFF2-40B4-BE49-F238E27FC236}">
                <a16:creationId xmlns:a16="http://schemas.microsoft.com/office/drawing/2014/main" id="{483D7EB9-C2AA-4190-98DE-925F861600E9}"/>
              </a:ext>
            </a:extLst>
          </p:cNvPr>
          <p:cNvSpPr/>
          <p:nvPr/>
        </p:nvSpPr>
        <p:spPr>
          <a:xfrm>
            <a:off x="10654144" y="247046"/>
            <a:ext cx="1303183"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8909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2"/>
                                        </p:tgtEl>
                                        <p:attrNameLst>
                                          <p:attrName>fillcolor</p:attrName>
                                        </p:attrNameLst>
                                      </p:cBhvr>
                                      <p:to>
                                        <a:schemeClr val="accent2"/>
                                      </p:to>
                                    </p:animClr>
                                    <p:set>
                                      <p:cBhvr>
                                        <p:cTn id="7" dur="2000" fill="hold"/>
                                        <p:tgtEl>
                                          <p:spTgt spid="22"/>
                                        </p:tgtEl>
                                        <p:attrNameLst>
                                          <p:attrName>fill.type</p:attrName>
                                        </p:attrNameLst>
                                      </p:cBhvr>
                                      <p:to>
                                        <p:strVal val="solid"/>
                                      </p:to>
                                    </p:set>
                                    <p:set>
                                      <p:cBhvr>
                                        <p:cTn id="8" dur="2000" fill="hold"/>
                                        <p:tgtEl>
                                          <p:spTgt spid="22"/>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24"/>
                                        </p:tgtEl>
                                        <p:attrNameLst>
                                          <p:attrName>fillcolor</p:attrName>
                                        </p:attrNameLst>
                                      </p:cBhvr>
                                      <p:to>
                                        <a:schemeClr val="accent2"/>
                                      </p:to>
                                    </p:animClr>
                                    <p:set>
                                      <p:cBhvr>
                                        <p:cTn id="13" dur="2000" fill="hold"/>
                                        <p:tgtEl>
                                          <p:spTgt spid="24"/>
                                        </p:tgtEl>
                                        <p:attrNameLst>
                                          <p:attrName>fill.type</p:attrName>
                                        </p:attrNameLst>
                                      </p:cBhvr>
                                      <p:to>
                                        <p:strVal val="solid"/>
                                      </p:to>
                                    </p:set>
                                    <p:set>
                                      <p:cBhvr>
                                        <p:cTn id="14" dur="2000" fill="hold"/>
                                        <p:tgtEl>
                                          <p:spTgt spid="24"/>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28"/>
                                        </p:tgtEl>
                                        <p:attrNameLst>
                                          <p:attrName>fillcolor</p:attrName>
                                        </p:attrNameLst>
                                      </p:cBhvr>
                                      <p:to>
                                        <a:schemeClr val="accent2"/>
                                      </p:to>
                                    </p:animClr>
                                    <p:set>
                                      <p:cBhvr>
                                        <p:cTn id="19" dur="2000" fill="hold"/>
                                        <p:tgtEl>
                                          <p:spTgt spid="28"/>
                                        </p:tgtEl>
                                        <p:attrNameLst>
                                          <p:attrName>fill.type</p:attrName>
                                        </p:attrNameLst>
                                      </p:cBhvr>
                                      <p:to>
                                        <p:strVal val="solid"/>
                                      </p:to>
                                    </p:set>
                                    <p:set>
                                      <p:cBhvr>
                                        <p:cTn id="20" dur="2000" fill="hold"/>
                                        <p:tgtEl>
                                          <p:spTgt spid="28"/>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30"/>
                                        </p:tgtEl>
                                        <p:attrNameLst>
                                          <p:attrName>fillcolor</p:attrName>
                                        </p:attrNameLst>
                                      </p:cBhvr>
                                      <p:to>
                                        <a:schemeClr val="accent2"/>
                                      </p:to>
                                    </p:animClr>
                                    <p:set>
                                      <p:cBhvr>
                                        <p:cTn id="25" dur="2000" fill="hold"/>
                                        <p:tgtEl>
                                          <p:spTgt spid="30"/>
                                        </p:tgtEl>
                                        <p:attrNameLst>
                                          <p:attrName>fill.type</p:attrName>
                                        </p:attrNameLst>
                                      </p:cBhvr>
                                      <p:to>
                                        <p:strVal val="solid"/>
                                      </p:to>
                                    </p:set>
                                    <p:set>
                                      <p:cBhvr>
                                        <p:cTn id="26" dur="2000" fill="hold"/>
                                        <p:tgtEl>
                                          <p:spTgt spid="30"/>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34"/>
                                        </p:tgtEl>
                                        <p:attrNameLst>
                                          <p:attrName>fillcolor</p:attrName>
                                        </p:attrNameLst>
                                      </p:cBhvr>
                                      <p:to>
                                        <a:schemeClr val="accent2"/>
                                      </p:to>
                                    </p:animClr>
                                    <p:set>
                                      <p:cBhvr>
                                        <p:cTn id="31" dur="2000" fill="hold"/>
                                        <p:tgtEl>
                                          <p:spTgt spid="34"/>
                                        </p:tgtEl>
                                        <p:attrNameLst>
                                          <p:attrName>fill.type</p:attrName>
                                        </p:attrNameLst>
                                      </p:cBhvr>
                                      <p:to>
                                        <p:strVal val="solid"/>
                                      </p:to>
                                    </p:set>
                                    <p:set>
                                      <p:cBhvr>
                                        <p:cTn id="32" dur="2000" fill="hold"/>
                                        <p:tgtEl>
                                          <p:spTgt spid="3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071" y="1413050"/>
            <a:ext cx="10515600" cy="3663383"/>
          </a:xfrm>
          <a:prstGeom prst="rect">
            <a:avLst/>
          </a:prstGeom>
          <a:solidFill>
            <a:schemeClr val="accent1">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1"/>
          <p:cNvSpPr>
            <a:spLocks noGrp="1"/>
          </p:cNvSpPr>
          <p:nvPr>
            <p:ph type="title"/>
          </p:nvPr>
        </p:nvSpPr>
        <p:spPr>
          <a:xfrm>
            <a:off x="316458" y="-237470"/>
            <a:ext cx="9671667" cy="1214277"/>
          </a:xfrm>
        </p:spPr>
        <p:txBody>
          <a:bodyPr>
            <a:noAutofit/>
          </a:bodyPr>
          <a:lstStyle/>
          <a:p>
            <a:r>
              <a:rPr lang="en-GB" sz="2800" b="1" dirty="0" err="1">
                <a:solidFill>
                  <a:schemeClr val="accent1">
                    <a:lumMod val="50000"/>
                  </a:schemeClr>
                </a:solidFill>
              </a:rPr>
              <a:t>Eine</a:t>
            </a:r>
            <a:r>
              <a:rPr lang="en-GB" sz="2800" b="1" dirty="0">
                <a:solidFill>
                  <a:schemeClr val="accent1">
                    <a:lumMod val="50000"/>
                  </a:schemeClr>
                </a:solidFill>
              </a:rPr>
              <a:t> </a:t>
            </a:r>
            <a:r>
              <a:rPr lang="en-GB" sz="2800" b="1" dirty="0" err="1">
                <a:solidFill>
                  <a:schemeClr val="accent1">
                    <a:lumMod val="50000"/>
                  </a:schemeClr>
                </a:solidFill>
              </a:rPr>
              <a:t>Reise</a:t>
            </a:r>
            <a:r>
              <a:rPr lang="en-GB" sz="2800" b="1" dirty="0">
                <a:solidFill>
                  <a:schemeClr val="accent1">
                    <a:lumMod val="50000"/>
                  </a:schemeClr>
                </a:solidFill>
              </a:rPr>
              <a:t> </a:t>
            </a:r>
            <a:r>
              <a:rPr lang="en-GB" sz="2800" b="1" dirty="0" err="1">
                <a:solidFill>
                  <a:schemeClr val="accent1">
                    <a:lumMod val="50000"/>
                  </a:schemeClr>
                </a:solidFill>
              </a:rPr>
              <a:t>nächste</a:t>
            </a:r>
            <a:r>
              <a:rPr lang="en-GB" sz="2800" b="1" dirty="0">
                <a:solidFill>
                  <a:schemeClr val="accent1">
                    <a:lumMod val="50000"/>
                  </a:schemeClr>
                </a:solidFill>
              </a:rPr>
              <a:t> </a:t>
            </a:r>
            <a:r>
              <a:rPr lang="en-GB" sz="2800" b="1" dirty="0" err="1">
                <a:solidFill>
                  <a:schemeClr val="accent1">
                    <a:lumMod val="50000"/>
                  </a:schemeClr>
                </a:solidFill>
              </a:rPr>
              <a:t>Woche</a:t>
            </a:r>
            <a:endParaRPr lang="en-GB" sz="2800" b="1" dirty="0">
              <a:solidFill>
                <a:schemeClr val="accent1">
                  <a:lumMod val="50000"/>
                </a:schemeClr>
              </a:solidFill>
            </a:endParaRPr>
          </a:p>
        </p:txBody>
      </p:sp>
      <p:sp>
        <p:nvSpPr>
          <p:cNvPr id="3" name="Content Placeholder 2"/>
          <p:cNvSpPr>
            <a:spLocks noGrp="1"/>
          </p:cNvSpPr>
          <p:nvPr>
            <p:ph idx="1"/>
          </p:nvPr>
        </p:nvSpPr>
        <p:spPr>
          <a:xfrm>
            <a:off x="1062879" y="1041397"/>
            <a:ext cx="10515600" cy="4162745"/>
          </a:xfrm>
        </p:spPr>
        <p:txBody>
          <a:bodyPr>
            <a:normAutofit fontScale="92500" lnSpcReduction="10000"/>
          </a:bodyPr>
          <a:lstStyle/>
          <a:p>
            <a:pPr marL="0" indent="0">
              <a:lnSpc>
                <a:spcPct val="125000"/>
              </a:lnSpc>
              <a:buNone/>
            </a:pPr>
            <a:endParaRPr lang="en-GB" dirty="0"/>
          </a:p>
          <a:p>
            <a:pPr marL="0" indent="0">
              <a:lnSpc>
                <a:spcPct val="125000"/>
              </a:lnSpc>
              <a:buNone/>
            </a:pPr>
            <a:r>
              <a:rPr lang="en-GB" dirty="0" err="1">
                <a:solidFill>
                  <a:schemeClr val="bg1"/>
                </a:solidFill>
              </a:rPr>
              <a:t>Nächste</a:t>
            </a:r>
            <a:r>
              <a:rPr lang="en-GB" dirty="0">
                <a:solidFill>
                  <a:schemeClr val="bg1"/>
                </a:solidFill>
              </a:rPr>
              <a:t> </a:t>
            </a:r>
            <a:r>
              <a:rPr lang="en-GB" dirty="0" err="1">
                <a:solidFill>
                  <a:schemeClr val="bg1"/>
                </a:solidFill>
              </a:rPr>
              <a:t>Woche</a:t>
            </a:r>
            <a:r>
              <a:rPr lang="en-GB" dirty="0">
                <a:solidFill>
                  <a:schemeClr val="bg1"/>
                </a:solidFill>
              </a:rPr>
              <a:t> [1] </a:t>
            </a:r>
            <a:r>
              <a:rPr lang="en-GB" b="1" dirty="0" err="1">
                <a:solidFill>
                  <a:schemeClr val="bg1"/>
                </a:solidFill>
              </a:rPr>
              <a:t>fahre</a:t>
            </a:r>
            <a:r>
              <a:rPr lang="en-GB" dirty="0">
                <a:solidFill>
                  <a:schemeClr val="bg1"/>
                </a:solidFill>
              </a:rPr>
              <a:t> </a:t>
            </a:r>
            <a:r>
              <a:rPr lang="en-GB" dirty="0" err="1">
                <a:solidFill>
                  <a:schemeClr val="bg1"/>
                </a:solidFill>
              </a:rPr>
              <a:t>ich</a:t>
            </a:r>
            <a:r>
              <a:rPr lang="en-GB" dirty="0">
                <a:solidFill>
                  <a:schemeClr val="bg1"/>
                </a:solidFill>
              </a:rPr>
              <a:t> </a:t>
            </a:r>
            <a:r>
              <a:rPr lang="en-GB" dirty="0" err="1">
                <a:solidFill>
                  <a:schemeClr val="bg1"/>
                </a:solidFill>
              </a:rPr>
              <a:t>nach</a:t>
            </a:r>
            <a:r>
              <a:rPr lang="en-GB" dirty="0">
                <a:solidFill>
                  <a:schemeClr val="bg1"/>
                </a:solidFill>
              </a:rPr>
              <a:t> London. </a:t>
            </a:r>
            <a:r>
              <a:rPr lang="en-GB" dirty="0" err="1">
                <a:solidFill>
                  <a:schemeClr val="bg1"/>
                </a:solidFill>
              </a:rPr>
              <a:t>Ich</a:t>
            </a:r>
            <a:r>
              <a:rPr lang="en-GB" dirty="0">
                <a:solidFill>
                  <a:schemeClr val="bg1"/>
                </a:solidFill>
              </a:rPr>
              <a:t> [2] </a:t>
            </a:r>
            <a:r>
              <a:rPr lang="en-GB" b="1" dirty="0" err="1">
                <a:solidFill>
                  <a:schemeClr val="bg1"/>
                </a:solidFill>
              </a:rPr>
              <a:t>nehme</a:t>
            </a:r>
            <a:r>
              <a:rPr lang="en-GB" dirty="0">
                <a:solidFill>
                  <a:schemeClr val="bg1"/>
                </a:solidFill>
              </a:rPr>
              <a:t> </a:t>
            </a:r>
            <a:r>
              <a:rPr lang="en-GB" dirty="0" err="1">
                <a:solidFill>
                  <a:schemeClr val="bg1"/>
                </a:solidFill>
              </a:rPr>
              <a:t>früh</a:t>
            </a:r>
            <a:r>
              <a:rPr lang="en-GB" dirty="0">
                <a:solidFill>
                  <a:schemeClr val="bg1"/>
                </a:solidFill>
              </a:rPr>
              <a:t> den Zug. Die </a:t>
            </a:r>
            <a:r>
              <a:rPr lang="en-GB" dirty="0" err="1">
                <a:solidFill>
                  <a:schemeClr val="bg1"/>
                </a:solidFill>
              </a:rPr>
              <a:t>Reise</a:t>
            </a:r>
            <a:r>
              <a:rPr lang="en-GB" dirty="0">
                <a:solidFill>
                  <a:schemeClr val="bg1"/>
                </a:solidFill>
              </a:rPr>
              <a:t> [3] </a:t>
            </a:r>
            <a:r>
              <a:rPr lang="en-GB" b="1" dirty="0" err="1">
                <a:solidFill>
                  <a:schemeClr val="bg1"/>
                </a:solidFill>
              </a:rPr>
              <a:t>dauert</a:t>
            </a:r>
            <a:r>
              <a:rPr lang="en-GB" dirty="0">
                <a:solidFill>
                  <a:schemeClr val="bg1"/>
                </a:solidFill>
              </a:rPr>
              <a:t> </a:t>
            </a:r>
            <a:r>
              <a:rPr lang="en-GB" dirty="0" err="1">
                <a:solidFill>
                  <a:schemeClr val="bg1"/>
                </a:solidFill>
              </a:rPr>
              <a:t>drei</a:t>
            </a:r>
            <a:r>
              <a:rPr lang="en-GB" dirty="0">
                <a:solidFill>
                  <a:schemeClr val="bg1"/>
                </a:solidFill>
              </a:rPr>
              <a:t> </a:t>
            </a:r>
            <a:r>
              <a:rPr lang="en-GB" dirty="0" err="1">
                <a:solidFill>
                  <a:schemeClr val="bg1"/>
                </a:solidFill>
              </a:rPr>
              <a:t>Stunden</a:t>
            </a:r>
            <a:r>
              <a:rPr lang="en-GB" dirty="0">
                <a:solidFill>
                  <a:schemeClr val="bg1"/>
                </a:solidFill>
              </a:rPr>
              <a:t>. </a:t>
            </a:r>
            <a:r>
              <a:rPr lang="en-GB" dirty="0" err="1">
                <a:solidFill>
                  <a:schemeClr val="bg1"/>
                </a:solidFill>
              </a:rPr>
              <a:t>Normalerweise</a:t>
            </a:r>
            <a:r>
              <a:rPr lang="en-GB" dirty="0">
                <a:solidFill>
                  <a:schemeClr val="bg1"/>
                </a:solidFill>
              </a:rPr>
              <a:t> [4] </a:t>
            </a:r>
            <a:r>
              <a:rPr lang="en-GB" b="1" dirty="0">
                <a:solidFill>
                  <a:schemeClr val="bg1"/>
                </a:solidFill>
              </a:rPr>
              <a:t>lese</a:t>
            </a:r>
            <a:r>
              <a:rPr lang="en-GB" dirty="0">
                <a:solidFill>
                  <a:schemeClr val="bg1"/>
                </a:solidFill>
              </a:rPr>
              <a:t> </a:t>
            </a:r>
            <a:r>
              <a:rPr lang="en-GB" dirty="0" err="1">
                <a:solidFill>
                  <a:schemeClr val="bg1"/>
                </a:solidFill>
              </a:rPr>
              <a:t>ich</a:t>
            </a:r>
            <a:r>
              <a:rPr lang="en-GB" dirty="0">
                <a:solidFill>
                  <a:schemeClr val="bg1"/>
                </a:solidFill>
              </a:rPr>
              <a:t> die </a:t>
            </a:r>
            <a:r>
              <a:rPr lang="en-GB" dirty="0" err="1">
                <a:solidFill>
                  <a:schemeClr val="bg1"/>
                </a:solidFill>
              </a:rPr>
              <a:t>Zeitung</a:t>
            </a:r>
            <a:r>
              <a:rPr lang="en-GB" dirty="0">
                <a:solidFill>
                  <a:schemeClr val="bg1"/>
                </a:solidFill>
              </a:rPr>
              <a:t> </a:t>
            </a:r>
            <a:r>
              <a:rPr lang="en-GB" dirty="0" err="1">
                <a:solidFill>
                  <a:schemeClr val="bg1"/>
                </a:solidFill>
              </a:rPr>
              <a:t>im</a:t>
            </a:r>
            <a:r>
              <a:rPr lang="en-GB" dirty="0">
                <a:solidFill>
                  <a:schemeClr val="bg1"/>
                </a:solidFill>
              </a:rPr>
              <a:t> Zug. London [5] </a:t>
            </a:r>
            <a:r>
              <a:rPr lang="en-GB" b="1" dirty="0" err="1">
                <a:solidFill>
                  <a:schemeClr val="bg1"/>
                </a:solidFill>
              </a:rPr>
              <a:t>erreiche</a:t>
            </a:r>
            <a:r>
              <a:rPr lang="en-GB" dirty="0">
                <a:solidFill>
                  <a:schemeClr val="bg1"/>
                </a:solidFill>
              </a:rPr>
              <a:t> </a:t>
            </a:r>
            <a:r>
              <a:rPr lang="en-GB" dirty="0" err="1">
                <a:solidFill>
                  <a:schemeClr val="bg1"/>
                </a:solidFill>
              </a:rPr>
              <a:t>ich</a:t>
            </a:r>
            <a:r>
              <a:rPr lang="en-GB" dirty="0">
                <a:solidFill>
                  <a:schemeClr val="bg1"/>
                </a:solidFill>
              </a:rPr>
              <a:t> in </a:t>
            </a:r>
            <a:r>
              <a:rPr lang="en-GB" dirty="0" err="1">
                <a:solidFill>
                  <a:schemeClr val="bg1"/>
                </a:solidFill>
              </a:rPr>
              <a:t>zwei</a:t>
            </a:r>
            <a:r>
              <a:rPr lang="en-GB" dirty="0">
                <a:solidFill>
                  <a:schemeClr val="bg1"/>
                </a:solidFill>
              </a:rPr>
              <a:t> </a:t>
            </a:r>
            <a:r>
              <a:rPr lang="en-GB" dirty="0" err="1">
                <a:solidFill>
                  <a:schemeClr val="bg1"/>
                </a:solidFill>
              </a:rPr>
              <a:t>Stunden</a:t>
            </a:r>
            <a:r>
              <a:rPr lang="en-GB" dirty="0">
                <a:solidFill>
                  <a:schemeClr val="bg1"/>
                </a:solidFill>
              </a:rPr>
              <a:t>. Dort [6] </a:t>
            </a:r>
            <a:r>
              <a:rPr lang="en-GB" b="1" dirty="0">
                <a:solidFill>
                  <a:schemeClr val="bg1"/>
                </a:solidFill>
              </a:rPr>
              <a:t>muss</a:t>
            </a:r>
            <a:r>
              <a:rPr lang="en-GB" dirty="0">
                <a:solidFill>
                  <a:schemeClr val="bg1"/>
                </a:solidFill>
              </a:rPr>
              <a:t> </a:t>
            </a:r>
            <a:r>
              <a:rPr lang="en-GB" dirty="0" err="1">
                <a:solidFill>
                  <a:schemeClr val="bg1"/>
                </a:solidFill>
              </a:rPr>
              <a:t>ich</a:t>
            </a:r>
            <a:r>
              <a:rPr lang="en-GB" dirty="0">
                <a:solidFill>
                  <a:schemeClr val="bg1"/>
                </a:solidFill>
              </a:rPr>
              <a:t> </a:t>
            </a:r>
            <a:r>
              <a:rPr lang="en-GB" dirty="0" err="1">
                <a:solidFill>
                  <a:schemeClr val="bg1"/>
                </a:solidFill>
              </a:rPr>
              <a:t>einen</a:t>
            </a:r>
            <a:r>
              <a:rPr lang="en-GB" dirty="0">
                <a:solidFill>
                  <a:schemeClr val="bg1"/>
                </a:solidFill>
              </a:rPr>
              <a:t> Bus [7] </a:t>
            </a:r>
            <a:r>
              <a:rPr lang="en-GB" b="1" dirty="0" err="1">
                <a:solidFill>
                  <a:schemeClr val="bg1"/>
                </a:solidFill>
              </a:rPr>
              <a:t>nehmen</a:t>
            </a:r>
            <a:r>
              <a:rPr lang="en-GB" dirty="0">
                <a:solidFill>
                  <a:schemeClr val="bg1"/>
                </a:solidFill>
              </a:rPr>
              <a:t>. Mein Freund [8]</a:t>
            </a:r>
            <a:r>
              <a:rPr lang="en-GB" b="1" dirty="0">
                <a:solidFill>
                  <a:schemeClr val="bg1"/>
                </a:solidFill>
              </a:rPr>
              <a:t>will</a:t>
            </a:r>
            <a:r>
              <a:rPr lang="en-GB" dirty="0">
                <a:solidFill>
                  <a:schemeClr val="bg1"/>
                </a:solidFill>
              </a:rPr>
              <a:t> am </a:t>
            </a:r>
            <a:r>
              <a:rPr lang="en-GB" dirty="0" err="1">
                <a:solidFill>
                  <a:schemeClr val="bg1"/>
                </a:solidFill>
              </a:rPr>
              <a:t>Samstagabend</a:t>
            </a:r>
            <a:r>
              <a:rPr lang="en-GB" dirty="0">
                <a:solidFill>
                  <a:schemeClr val="bg1"/>
                </a:solidFill>
              </a:rPr>
              <a:t> </a:t>
            </a:r>
            <a:r>
              <a:rPr lang="en-GB" dirty="0" err="1">
                <a:solidFill>
                  <a:schemeClr val="bg1"/>
                </a:solidFill>
              </a:rPr>
              <a:t>eine</a:t>
            </a:r>
            <a:r>
              <a:rPr lang="en-GB" dirty="0">
                <a:solidFill>
                  <a:schemeClr val="bg1"/>
                </a:solidFill>
              </a:rPr>
              <a:t> Party [9] </a:t>
            </a:r>
            <a:r>
              <a:rPr lang="en-GB" b="1" dirty="0" err="1">
                <a:solidFill>
                  <a:schemeClr val="bg1"/>
                </a:solidFill>
              </a:rPr>
              <a:t>geben</a:t>
            </a:r>
            <a:r>
              <a:rPr lang="en-GB" dirty="0">
                <a:solidFill>
                  <a:schemeClr val="bg1"/>
                </a:solidFill>
              </a:rPr>
              <a:t>, und </a:t>
            </a:r>
            <a:r>
              <a:rPr lang="en-GB" dirty="0" err="1">
                <a:solidFill>
                  <a:schemeClr val="bg1"/>
                </a:solidFill>
              </a:rPr>
              <a:t>ich</a:t>
            </a:r>
            <a:r>
              <a:rPr lang="en-GB" dirty="0">
                <a:solidFill>
                  <a:schemeClr val="bg1"/>
                </a:solidFill>
              </a:rPr>
              <a:t> muss </a:t>
            </a:r>
            <a:r>
              <a:rPr lang="en-GB" dirty="0" err="1">
                <a:solidFill>
                  <a:schemeClr val="bg1"/>
                </a:solidFill>
              </a:rPr>
              <a:t>damit</a:t>
            </a:r>
            <a:r>
              <a:rPr lang="en-GB" dirty="0">
                <a:solidFill>
                  <a:schemeClr val="bg1"/>
                </a:solidFill>
              </a:rPr>
              <a:t>* [10] </a:t>
            </a:r>
            <a:r>
              <a:rPr lang="en-GB" b="1" dirty="0" err="1">
                <a:solidFill>
                  <a:schemeClr val="bg1"/>
                </a:solidFill>
              </a:rPr>
              <a:t>helfen</a:t>
            </a:r>
            <a:r>
              <a:rPr lang="en-GB" dirty="0">
                <a:solidFill>
                  <a:schemeClr val="bg1"/>
                </a:solidFill>
              </a:rPr>
              <a:t>. </a:t>
            </a:r>
            <a:r>
              <a:rPr lang="en-GB" dirty="0" err="1">
                <a:solidFill>
                  <a:schemeClr val="bg1"/>
                </a:solidFill>
              </a:rPr>
              <a:t>Wir</a:t>
            </a:r>
            <a:r>
              <a:rPr lang="en-GB" dirty="0">
                <a:solidFill>
                  <a:schemeClr val="bg1"/>
                </a:solidFill>
              </a:rPr>
              <a:t> [11] </a:t>
            </a:r>
            <a:r>
              <a:rPr lang="en-GB" b="1" dirty="0" err="1">
                <a:solidFill>
                  <a:schemeClr val="bg1"/>
                </a:solidFill>
              </a:rPr>
              <a:t>haben</a:t>
            </a:r>
            <a:r>
              <a:rPr lang="en-GB" dirty="0">
                <a:solidFill>
                  <a:schemeClr val="bg1"/>
                </a:solidFill>
              </a:rPr>
              <a:t> fast </a:t>
            </a:r>
            <a:r>
              <a:rPr lang="en-GB" dirty="0" err="1">
                <a:solidFill>
                  <a:schemeClr val="bg1"/>
                </a:solidFill>
              </a:rPr>
              <a:t>genug</a:t>
            </a:r>
            <a:r>
              <a:rPr lang="en-GB" dirty="0">
                <a:solidFill>
                  <a:schemeClr val="bg1"/>
                </a:solidFill>
              </a:rPr>
              <a:t> Geld! </a:t>
            </a:r>
            <a:r>
              <a:rPr lang="en-GB" dirty="0" err="1">
                <a:solidFill>
                  <a:schemeClr val="bg1"/>
                </a:solidFill>
              </a:rPr>
              <a:t>Wir</a:t>
            </a:r>
            <a:r>
              <a:rPr lang="en-GB" dirty="0">
                <a:solidFill>
                  <a:schemeClr val="bg1"/>
                </a:solidFill>
              </a:rPr>
              <a:t> </a:t>
            </a:r>
            <a:r>
              <a:rPr lang="en-GB" dirty="0" err="1">
                <a:solidFill>
                  <a:schemeClr val="bg1"/>
                </a:solidFill>
              </a:rPr>
              <a:t>müssen</a:t>
            </a:r>
            <a:r>
              <a:rPr lang="en-GB" dirty="0">
                <a:solidFill>
                  <a:schemeClr val="bg1"/>
                </a:solidFill>
              </a:rPr>
              <a:t> </a:t>
            </a:r>
            <a:r>
              <a:rPr lang="en-GB" dirty="0" err="1">
                <a:solidFill>
                  <a:schemeClr val="bg1"/>
                </a:solidFill>
              </a:rPr>
              <a:t>nichts</a:t>
            </a:r>
            <a:r>
              <a:rPr lang="en-GB" dirty="0">
                <a:solidFill>
                  <a:schemeClr val="bg1"/>
                </a:solidFill>
              </a:rPr>
              <a:t> [12] </a:t>
            </a:r>
            <a:r>
              <a:rPr lang="en-GB" b="1" dirty="0" err="1">
                <a:solidFill>
                  <a:schemeClr val="bg1"/>
                </a:solidFill>
              </a:rPr>
              <a:t>vergessen</a:t>
            </a:r>
            <a:r>
              <a:rPr lang="en-GB" dirty="0">
                <a:solidFill>
                  <a:schemeClr val="bg1"/>
                </a:solidFill>
              </a:rPr>
              <a:t>!</a:t>
            </a:r>
            <a:r>
              <a:rPr lang="en-GB" b="1" dirty="0"/>
              <a:t>      </a:t>
            </a:r>
          </a:p>
          <a:p>
            <a:pPr marL="0" indent="0">
              <a:buNone/>
            </a:pPr>
            <a:endParaRPr lang="en-GB" b="1" dirty="0"/>
          </a:p>
        </p:txBody>
      </p:sp>
      <p:sp>
        <p:nvSpPr>
          <p:cNvPr id="6" name="Rectangle 5"/>
          <p:cNvSpPr/>
          <p:nvPr/>
        </p:nvSpPr>
        <p:spPr>
          <a:xfrm>
            <a:off x="4248699" y="1667452"/>
            <a:ext cx="903593" cy="472132"/>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965904" y="2612748"/>
            <a:ext cx="869413" cy="400050"/>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7479395" y="3074341"/>
            <a:ext cx="1331369" cy="462733"/>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4619914" y="2202174"/>
            <a:ext cx="1190625" cy="419100"/>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9205545" y="1676056"/>
            <a:ext cx="1257300" cy="476250"/>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7320728" y="2580831"/>
            <a:ext cx="1401241" cy="450526"/>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1562338" y="3518277"/>
            <a:ext cx="577779" cy="461779"/>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3859365" y="3060697"/>
            <a:ext cx="876300" cy="512141"/>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479395" y="3586434"/>
            <a:ext cx="1233488" cy="411207"/>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2903805" y="3940478"/>
            <a:ext cx="1113411" cy="475370"/>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5358869" y="3946190"/>
            <a:ext cx="1171575" cy="469658"/>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2795495" y="4508550"/>
            <a:ext cx="1670997" cy="344619"/>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9" name="Table 18"/>
          <p:cNvGraphicFramePr>
            <a:graphicFrameLocks noGrp="1"/>
          </p:cNvGraphicFramePr>
          <p:nvPr>
            <p:extLst>
              <p:ext uri="{D42A27DB-BD31-4B8C-83A1-F6EECF244321}">
                <p14:modId xmlns:p14="http://schemas.microsoft.com/office/powerpoint/2010/main" val="4063439241"/>
              </p:ext>
            </p:extLst>
          </p:nvPr>
        </p:nvGraphicFramePr>
        <p:xfrm>
          <a:off x="217026" y="5355000"/>
          <a:ext cx="11757690" cy="914400"/>
        </p:xfrm>
        <a:graphic>
          <a:graphicData uri="http://schemas.openxmlformats.org/drawingml/2006/table">
            <a:tbl>
              <a:tblPr firstRow="1" bandRow="1">
                <a:tableStyleId>{5940675A-B579-460E-94D1-54222C63F5DA}</a:tableStyleId>
              </a:tblPr>
              <a:tblGrid>
                <a:gridCol w="1959615">
                  <a:extLst>
                    <a:ext uri="{9D8B030D-6E8A-4147-A177-3AD203B41FA5}">
                      <a16:colId xmlns:a16="http://schemas.microsoft.com/office/drawing/2014/main" val="20000"/>
                    </a:ext>
                  </a:extLst>
                </a:gridCol>
                <a:gridCol w="1959615">
                  <a:extLst>
                    <a:ext uri="{9D8B030D-6E8A-4147-A177-3AD203B41FA5}">
                      <a16:colId xmlns:a16="http://schemas.microsoft.com/office/drawing/2014/main" val="20001"/>
                    </a:ext>
                  </a:extLst>
                </a:gridCol>
                <a:gridCol w="1959615">
                  <a:extLst>
                    <a:ext uri="{9D8B030D-6E8A-4147-A177-3AD203B41FA5}">
                      <a16:colId xmlns:a16="http://schemas.microsoft.com/office/drawing/2014/main" val="20002"/>
                    </a:ext>
                  </a:extLst>
                </a:gridCol>
                <a:gridCol w="1959615">
                  <a:extLst>
                    <a:ext uri="{9D8B030D-6E8A-4147-A177-3AD203B41FA5}">
                      <a16:colId xmlns:a16="http://schemas.microsoft.com/office/drawing/2014/main" val="20003"/>
                    </a:ext>
                  </a:extLst>
                </a:gridCol>
                <a:gridCol w="1959615">
                  <a:extLst>
                    <a:ext uri="{9D8B030D-6E8A-4147-A177-3AD203B41FA5}">
                      <a16:colId xmlns:a16="http://schemas.microsoft.com/office/drawing/2014/main" val="20004"/>
                    </a:ext>
                  </a:extLst>
                </a:gridCol>
                <a:gridCol w="1959615">
                  <a:extLst>
                    <a:ext uri="{9D8B030D-6E8A-4147-A177-3AD203B41FA5}">
                      <a16:colId xmlns:a16="http://schemas.microsoft.com/office/drawing/2014/main" val="20005"/>
                    </a:ext>
                  </a:extLst>
                </a:gridCol>
              </a:tblGrid>
              <a:tr h="370840">
                <a:tc>
                  <a:txBody>
                    <a:bodyPr/>
                    <a:lstStyle/>
                    <a:p>
                      <a:pPr algn="ctr"/>
                      <a:r>
                        <a:rPr lang="en-GB" sz="2400" dirty="0">
                          <a:solidFill>
                            <a:schemeClr val="accent1">
                              <a:lumMod val="50000"/>
                            </a:schemeClr>
                          </a:solidFill>
                          <a:latin typeface="Century Gothic" panose="020B0502020202020204" pitchFamily="34" charset="0"/>
                        </a:rPr>
                        <a:t>lese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chemeClr val="accent1">
                              <a:lumMod val="50000"/>
                            </a:schemeClr>
                          </a:solidFill>
                          <a:latin typeface="Century Gothic" panose="020B0502020202020204" pitchFamily="34" charset="0"/>
                        </a:rPr>
                        <a:t>haben</a:t>
                      </a:r>
                      <a:endParaRPr lang="en-GB" sz="2400" dirty="0">
                        <a:solidFill>
                          <a:schemeClr val="accent1">
                            <a:lumMod val="50000"/>
                          </a:schemeClr>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chemeClr val="accent1">
                              <a:lumMod val="50000"/>
                            </a:schemeClr>
                          </a:solidFill>
                          <a:latin typeface="Century Gothic" panose="020B0502020202020204" pitchFamily="34" charset="0"/>
                        </a:rPr>
                        <a:t>fahre</a:t>
                      </a:r>
                      <a:endParaRPr lang="en-GB" sz="2400" dirty="0">
                        <a:solidFill>
                          <a:schemeClr val="accent1">
                            <a:lumMod val="50000"/>
                          </a:schemeClr>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chemeClr val="accent1">
                              <a:lumMod val="50000"/>
                            </a:schemeClr>
                          </a:solidFill>
                          <a:latin typeface="Century Gothic" panose="020B0502020202020204" pitchFamily="34" charset="0"/>
                        </a:rPr>
                        <a:t>nehmen</a:t>
                      </a:r>
                      <a:endParaRPr lang="en-GB" sz="2400" dirty="0">
                        <a:solidFill>
                          <a:schemeClr val="accent1">
                            <a:lumMod val="50000"/>
                          </a:schemeClr>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chemeClr val="accent1">
                              <a:lumMod val="50000"/>
                            </a:schemeClr>
                          </a:solidFill>
                          <a:latin typeface="Century Gothic" panose="020B0502020202020204" pitchFamily="34" charset="0"/>
                        </a:rPr>
                        <a:t>geben</a:t>
                      </a:r>
                      <a:endParaRPr lang="en-GB" sz="2400" dirty="0">
                        <a:solidFill>
                          <a:schemeClr val="accent1">
                            <a:lumMod val="50000"/>
                          </a:schemeClr>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chemeClr val="accent1">
                              <a:lumMod val="50000"/>
                            </a:schemeClr>
                          </a:solidFill>
                          <a:latin typeface="Century Gothic" panose="020B0502020202020204" pitchFamily="34" charset="0"/>
                        </a:rPr>
                        <a:t>vergessen</a:t>
                      </a:r>
                      <a:endParaRPr lang="en-GB" sz="2400" dirty="0">
                        <a:solidFill>
                          <a:schemeClr val="accent1">
                            <a:lumMod val="50000"/>
                          </a:schemeClr>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pPr algn="ctr"/>
                      <a:r>
                        <a:rPr lang="en-GB" sz="2400" dirty="0" err="1">
                          <a:solidFill>
                            <a:schemeClr val="accent1">
                              <a:lumMod val="50000"/>
                            </a:schemeClr>
                          </a:solidFill>
                          <a:latin typeface="Century Gothic" panose="020B0502020202020204" pitchFamily="34" charset="0"/>
                        </a:rPr>
                        <a:t>nehme</a:t>
                      </a:r>
                      <a:endParaRPr lang="en-GB" sz="2400" dirty="0">
                        <a:solidFill>
                          <a:schemeClr val="accent1">
                            <a:lumMod val="50000"/>
                          </a:schemeClr>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chemeClr val="accent1">
                              <a:lumMod val="50000"/>
                            </a:schemeClr>
                          </a:solidFill>
                          <a:latin typeface="Century Gothic" panose="020B0502020202020204" pitchFamily="34" charset="0"/>
                        </a:rPr>
                        <a:t>dauert</a:t>
                      </a:r>
                      <a:endParaRPr lang="en-GB" sz="2400" dirty="0">
                        <a:solidFill>
                          <a:schemeClr val="accent1">
                            <a:lumMod val="50000"/>
                          </a:schemeClr>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chemeClr val="accent1">
                              <a:lumMod val="50000"/>
                            </a:schemeClr>
                          </a:solidFill>
                          <a:latin typeface="Century Gothic" panose="020B0502020202020204" pitchFamily="34" charset="0"/>
                        </a:rPr>
                        <a:t>helfen</a:t>
                      </a:r>
                      <a:endParaRPr lang="en-GB" sz="2400" dirty="0">
                        <a:solidFill>
                          <a:schemeClr val="accent1">
                            <a:lumMod val="50000"/>
                          </a:schemeClr>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chemeClr val="accent1">
                              <a:lumMod val="50000"/>
                            </a:schemeClr>
                          </a:solidFill>
                          <a:latin typeface="Century Gothic" panose="020B0502020202020204" pitchFamily="34" charset="0"/>
                        </a:rPr>
                        <a:t>will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chemeClr val="accent1">
                              <a:lumMod val="50000"/>
                            </a:schemeClr>
                          </a:solidFill>
                          <a:latin typeface="Century Gothic" panose="020B0502020202020204" pitchFamily="34" charset="0"/>
                        </a:rPr>
                        <a:t>erreiche</a:t>
                      </a:r>
                      <a:endParaRPr lang="en-GB" sz="2400" dirty="0">
                        <a:solidFill>
                          <a:schemeClr val="accent1">
                            <a:lumMod val="50000"/>
                          </a:schemeClr>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chemeClr val="accent1">
                              <a:lumMod val="50000"/>
                            </a:schemeClr>
                          </a:solidFill>
                          <a:latin typeface="Century Gothic" panose="020B0502020202020204" pitchFamily="34" charset="0"/>
                        </a:rPr>
                        <a:t>muss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20" name="TextBox 19"/>
          <p:cNvSpPr txBox="1"/>
          <p:nvPr/>
        </p:nvSpPr>
        <p:spPr>
          <a:xfrm>
            <a:off x="3324914" y="6395262"/>
            <a:ext cx="2770957" cy="461665"/>
          </a:xfrm>
          <a:prstGeom prst="rect">
            <a:avLst/>
          </a:prstGeom>
          <a:noFill/>
          <a:ln>
            <a:noFill/>
          </a:ln>
        </p:spPr>
        <p:txBody>
          <a:bodyPr wrap="square" rtlCol="0">
            <a:spAutoFit/>
          </a:bodyPr>
          <a:lstStyle/>
          <a:p>
            <a:r>
              <a:rPr lang="en-GB" sz="2400" dirty="0">
                <a:solidFill>
                  <a:schemeClr val="bg1"/>
                </a:solidFill>
                <a:latin typeface="Century Gothic" panose="020B0502020202020204" pitchFamily="34" charset="0"/>
              </a:rPr>
              <a:t>*</a:t>
            </a:r>
            <a:r>
              <a:rPr lang="en-GB" sz="2400" dirty="0" err="1">
                <a:solidFill>
                  <a:schemeClr val="bg1"/>
                </a:solidFill>
                <a:latin typeface="Century Gothic" panose="020B0502020202020204" pitchFamily="34" charset="0"/>
              </a:rPr>
              <a:t>damit</a:t>
            </a:r>
            <a:r>
              <a:rPr lang="en-GB" sz="2400" dirty="0">
                <a:solidFill>
                  <a:schemeClr val="bg1"/>
                </a:solidFill>
                <a:latin typeface="Century Gothic" panose="020B0502020202020204" pitchFamily="34" charset="0"/>
              </a:rPr>
              <a:t> - with it</a:t>
            </a:r>
          </a:p>
        </p:txBody>
      </p:sp>
      <p:sp>
        <p:nvSpPr>
          <p:cNvPr id="21" name="Rectangle 20"/>
          <p:cNvSpPr/>
          <p:nvPr/>
        </p:nvSpPr>
        <p:spPr>
          <a:xfrm>
            <a:off x="316458" y="578997"/>
            <a:ext cx="8889088" cy="1015663"/>
          </a:xfrm>
          <a:prstGeom prst="rect">
            <a:avLst/>
          </a:prstGeom>
        </p:spPr>
        <p:txBody>
          <a:bodyPr wrap="square">
            <a:spAutoFit/>
          </a:bodyPr>
          <a:lstStyle/>
          <a:p>
            <a:r>
              <a:rPr lang="en-GB" sz="2000" dirty="0">
                <a:solidFill>
                  <a:schemeClr val="accent1">
                    <a:lumMod val="50000"/>
                  </a:schemeClr>
                </a:solidFill>
                <a:latin typeface="Century Gothic" panose="020B0502020202020204" pitchFamily="34" charset="0"/>
              </a:rPr>
              <a:t>Alastair </a:t>
            </a:r>
            <a:r>
              <a:rPr lang="en-GB" sz="2000" dirty="0" err="1">
                <a:solidFill>
                  <a:schemeClr val="accent1">
                    <a:lumMod val="50000"/>
                  </a:schemeClr>
                </a:solidFill>
                <a:latin typeface="Century Gothic" panose="020B0502020202020204" pitchFamily="34" charset="0"/>
              </a:rPr>
              <a:t>schreibt</a:t>
            </a:r>
            <a:r>
              <a:rPr lang="en-GB" sz="2000" dirty="0">
                <a:solidFill>
                  <a:schemeClr val="accent1">
                    <a:lumMod val="50000"/>
                  </a:schemeClr>
                </a:solidFill>
                <a:latin typeface="Century Gothic" panose="020B0502020202020204" pitchFamily="34" charset="0"/>
              </a:rPr>
              <a:t> Mia und Wolfgang </a:t>
            </a:r>
            <a:r>
              <a:rPr lang="en-GB" sz="2000" dirty="0" err="1">
                <a:solidFill>
                  <a:schemeClr val="accent1">
                    <a:lumMod val="50000"/>
                  </a:schemeClr>
                </a:solidFill>
                <a:latin typeface="Century Gothic" panose="020B0502020202020204" pitchFamily="34" charset="0"/>
              </a:rPr>
              <a:t>über</a:t>
            </a:r>
            <a:r>
              <a:rPr lang="en-GB" sz="2000" dirty="0">
                <a:solidFill>
                  <a:schemeClr val="accent1">
                    <a:lumMod val="50000"/>
                  </a:schemeClr>
                </a:solidFill>
                <a:latin typeface="Century Gothic" panose="020B0502020202020204" pitchFamily="34" charset="0"/>
              </a:rPr>
              <a:t> seine </a:t>
            </a:r>
            <a:r>
              <a:rPr lang="en-GB" sz="2000" dirty="0" err="1">
                <a:solidFill>
                  <a:schemeClr val="accent1">
                    <a:lumMod val="50000"/>
                  </a:schemeClr>
                </a:solidFill>
                <a:latin typeface="Century Gothic" panose="020B0502020202020204" pitchFamily="34" charset="0"/>
              </a:rPr>
              <a:t>Reise</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nächste</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Woche</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eine</a:t>
            </a:r>
            <a:r>
              <a:rPr lang="en-GB" sz="2000" dirty="0">
                <a:solidFill>
                  <a:schemeClr val="accent1">
                    <a:lumMod val="50000"/>
                  </a:schemeClr>
                </a:solidFill>
                <a:latin typeface="Century Gothic" panose="020B0502020202020204" pitchFamily="34" charset="0"/>
              </a:rPr>
              <a:t> Email. </a:t>
            </a:r>
            <a:r>
              <a:rPr lang="en-GB" sz="2000" dirty="0" err="1">
                <a:solidFill>
                  <a:schemeClr val="accent1">
                    <a:lumMod val="50000"/>
                  </a:schemeClr>
                </a:solidFill>
                <a:latin typeface="Century Gothic" panose="020B0502020202020204" pitchFamily="34" charset="0"/>
              </a:rPr>
              <a:t>Schreib</a:t>
            </a:r>
            <a:r>
              <a:rPr lang="en-GB" sz="2000" dirty="0">
                <a:solidFill>
                  <a:schemeClr val="accent1">
                    <a:lumMod val="50000"/>
                  </a:schemeClr>
                </a:solidFill>
                <a:latin typeface="Century Gothic" panose="020B0502020202020204" pitchFamily="34" charset="0"/>
              </a:rPr>
              <a:t> die </a:t>
            </a:r>
            <a:r>
              <a:rPr lang="en-GB" sz="2000" dirty="0" err="1">
                <a:solidFill>
                  <a:schemeClr val="accent1">
                    <a:lumMod val="50000"/>
                  </a:schemeClr>
                </a:solidFill>
                <a:latin typeface="Century Gothic" panose="020B0502020202020204" pitchFamily="34" charset="0"/>
              </a:rPr>
              <a:t>Verben</a:t>
            </a:r>
            <a:r>
              <a:rPr lang="en-GB" sz="2000" dirty="0">
                <a:solidFill>
                  <a:schemeClr val="accent1">
                    <a:lumMod val="50000"/>
                  </a:schemeClr>
                </a:solidFill>
                <a:latin typeface="Century Gothic" panose="020B0502020202020204" pitchFamily="34" charset="0"/>
              </a:rPr>
              <a:t> 1-12.</a:t>
            </a:r>
            <a:br>
              <a:rPr lang="en-GB" sz="2000" dirty="0">
                <a:solidFill>
                  <a:schemeClr val="accent1">
                    <a:lumMod val="50000"/>
                  </a:schemeClr>
                </a:solidFill>
                <a:latin typeface="Century Gothic" panose="020B0502020202020204" pitchFamily="34" charset="0"/>
              </a:rPr>
            </a:br>
            <a:endParaRPr lang="en-GB" sz="2000" dirty="0">
              <a:solidFill>
                <a:schemeClr val="accent1">
                  <a:lumMod val="50000"/>
                </a:schemeClr>
              </a:solidFill>
              <a:latin typeface="Century Gothic" panose="020B0502020202020204" pitchFamily="34" charset="0"/>
            </a:endParaRP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8562" y="-22861"/>
            <a:ext cx="1013075" cy="1467325"/>
          </a:xfrm>
          <a:prstGeom prst="rect">
            <a:avLst/>
          </a:prstGeom>
        </p:spPr>
      </p:pic>
      <p:sp>
        <p:nvSpPr>
          <p:cNvPr id="24"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9892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071" y="1413050"/>
            <a:ext cx="10515600" cy="3663383"/>
          </a:xfrm>
          <a:prstGeom prst="rect">
            <a:avLst/>
          </a:prstGeom>
          <a:solidFill>
            <a:schemeClr val="accent1">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1"/>
          <p:cNvSpPr>
            <a:spLocks noGrp="1"/>
          </p:cNvSpPr>
          <p:nvPr>
            <p:ph type="title"/>
          </p:nvPr>
        </p:nvSpPr>
        <p:spPr>
          <a:xfrm>
            <a:off x="316458" y="-239638"/>
            <a:ext cx="10515600" cy="1214277"/>
          </a:xfrm>
        </p:spPr>
        <p:txBody>
          <a:bodyPr>
            <a:noAutofit/>
          </a:bodyPr>
          <a:lstStyle/>
          <a:p>
            <a:r>
              <a:rPr lang="en-GB" sz="2800" b="1" dirty="0" err="1">
                <a:solidFill>
                  <a:schemeClr val="accent1">
                    <a:lumMod val="50000"/>
                  </a:schemeClr>
                </a:solidFill>
              </a:rPr>
              <a:t>Eine</a:t>
            </a:r>
            <a:r>
              <a:rPr lang="en-GB" sz="2800" b="1" dirty="0">
                <a:solidFill>
                  <a:schemeClr val="accent1">
                    <a:lumMod val="50000"/>
                  </a:schemeClr>
                </a:solidFill>
              </a:rPr>
              <a:t> </a:t>
            </a:r>
            <a:r>
              <a:rPr lang="en-GB" sz="2800" b="1" dirty="0" err="1">
                <a:solidFill>
                  <a:schemeClr val="accent1">
                    <a:lumMod val="50000"/>
                  </a:schemeClr>
                </a:solidFill>
              </a:rPr>
              <a:t>Reise</a:t>
            </a:r>
            <a:r>
              <a:rPr lang="en-GB" sz="2800" b="1" dirty="0">
                <a:solidFill>
                  <a:schemeClr val="accent1">
                    <a:lumMod val="50000"/>
                  </a:schemeClr>
                </a:solidFill>
              </a:rPr>
              <a:t> </a:t>
            </a:r>
            <a:r>
              <a:rPr lang="en-GB" sz="2800" b="1" dirty="0" err="1">
                <a:solidFill>
                  <a:schemeClr val="accent1">
                    <a:lumMod val="50000"/>
                  </a:schemeClr>
                </a:solidFill>
              </a:rPr>
              <a:t>nächste</a:t>
            </a:r>
            <a:r>
              <a:rPr lang="en-GB" sz="2800" b="1" dirty="0">
                <a:solidFill>
                  <a:schemeClr val="accent1">
                    <a:lumMod val="50000"/>
                  </a:schemeClr>
                </a:solidFill>
              </a:rPr>
              <a:t> </a:t>
            </a:r>
            <a:r>
              <a:rPr lang="en-GB" sz="2800" b="1" dirty="0" err="1">
                <a:solidFill>
                  <a:schemeClr val="accent1">
                    <a:lumMod val="50000"/>
                  </a:schemeClr>
                </a:solidFill>
              </a:rPr>
              <a:t>Woche</a:t>
            </a:r>
            <a:r>
              <a:rPr lang="en-GB" sz="2800" b="1" dirty="0">
                <a:solidFill>
                  <a:schemeClr val="accent1">
                    <a:lumMod val="50000"/>
                  </a:schemeClr>
                </a:solidFill>
              </a:rPr>
              <a:t> </a:t>
            </a:r>
            <a:endParaRPr lang="en-GB" sz="2400" dirty="0">
              <a:solidFill>
                <a:schemeClr val="accent1">
                  <a:lumMod val="50000"/>
                </a:schemeClr>
              </a:solidFill>
            </a:endParaRPr>
          </a:p>
        </p:txBody>
      </p:sp>
      <p:sp>
        <p:nvSpPr>
          <p:cNvPr id="3" name="Content Placeholder 2"/>
          <p:cNvSpPr>
            <a:spLocks noGrp="1"/>
          </p:cNvSpPr>
          <p:nvPr>
            <p:ph idx="1"/>
          </p:nvPr>
        </p:nvSpPr>
        <p:spPr>
          <a:xfrm>
            <a:off x="1062879" y="1041397"/>
            <a:ext cx="10515600" cy="4162745"/>
          </a:xfrm>
        </p:spPr>
        <p:txBody>
          <a:bodyPr>
            <a:normAutofit fontScale="92500" lnSpcReduction="10000"/>
          </a:bodyPr>
          <a:lstStyle/>
          <a:p>
            <a:pPr marL="0" indent="0">
              <a:lnSpc>
                <a:spcPct val="125000"/>
              </a:lnSpc>
              <a:buNone/>
            </a:pPr>
            <a:endParaRPr lang="en-GB" dirty="0"/>
          </a:p>
          <a:p>
            <a:pPr marL="0" indent="0">
              <a:lnSpc>
                <a:spcPct val="125000"/>
              </a:lnSpc>
              <a:buNone/>
            </a:pPr>
            <a:r>
              <a:rPr lang="en-GB" dirty="0" err="1">
                <a:solidFill>
                  <a:schemeClr val="bg1"/>
                </a:solidFill>
              </a:rPr>
              <a:t>Nächste</a:t>
            </a:r>
            <a:r>
              <a:rPr lang="en-GB" dirty="0">
                <a:solidFill>
                  <a:schemeClr val="bg1"/>
                </a:solidFill>
              </a:rPr>
              <a:t> </a:t>
            </a:r>
            <a:r>
              <a:rPr lang="en-GB" dirty="0" err="1">
                <a:solidFill>
                  <a:schemeClr val="bg1"/>
                </a:solidFill>
              </a:rPr>
              <a:t>Woche</a:t>
            </a:r>
            <a:r>
              <a:rPr lang="en-GB" dirty="0">
                <a:solidFill>
                  <a:schemeClr val="bg1"/>
                </a:solidFill>
              </a:rPr>
              <a:t> [1] </a:t>
            </a:r>
            <a:r>
              <a:rPr lang="en-GB" b="1" dirty="0" err="1">
                <a:solidFill>
                  <a:schemeClr val="bg1"/>
                </a:solidFill>
              </a:rPr>
              <a:t>fahre</a:t>
            </a:r>
            <a:r>
              <a:rPr lang="en-GB" dirty="0">
                <a:solidFill>
                  <a:schemeClr val="bg1"/>
                </a:solidFill>
              </a:rPr>
              <a:t> </a:t>
            </a:r>
            <a:r>
              <a:rPr lang="en-GB" dirty="0" err="1">
                <a:solidFill>
                  <a:schemeClr val="bg1"/>
                </a:solidFill>
              </a:rPr>
              <a:t>ich</a:t>
            </a:r>
            <a:r>
              <a:rPr lang="en-GB" dirty="0">
                <a:solidFill>
                  <a:schemeClr val="bg1"/>
                </a:solidFill>
              </a:rPr>
              <a:t> </a:t>
            </a:r>
            <a:r>
              <a:rPr lang="en-GB" dirty="0" err="1">
                <a:solidFill>
                  <a:schemeClr val="bg1"/>
                </a:solidFill>
              </a:rPr>
              <a:t>nach</a:t>
            </a:r>
            <a:r>
              <a:rPr lang="en-GB" dirty="0">
                <a:solidFill>
                  <a:schemeClr val="bg1"/>
                </a:solidFill>
              </a:rPr>
              <a:t> London. </a:t>
            </a:r>
            <a:r>
              <a:rPr lang="en-GB" dirty="0" err="1">
                <a:solidFill>
                  <a:schemeClr val="bg1"/>
                </a:solidFill>
              </a:rPr>
              <a:t>Ich</a:t>
            </a:r>
            <a:r>
              <a:rPr lang="en-GB" dirty="0">
                <a:solidFill>
                  <a:schemeClr val="bg1"/>
                </a:solidFill>
              </a:rPr>
              <a:t> [2] </a:t>
            </a:r>
            <a:r>
              <a:rPr lang="en-GB" b="1" dirty="0" err="1">
                <a:solidFill>
                  <a:schemeClr val="bg1"/>
                </a:solidFill>
              </a:rPr>
              <a:t>nehme</a:t>
            </a:r>
            <a:r>
              <a:rPr lang="en-GB" dirty="0">
                <a:solidFill>
                  <a:schemeClr val="bg1"/>
                </a:solidFill>
              </a:rPr>
              <a:t> </a:t>
            </a:r>
            <a:r>
              <a:rPr lang="en-GB" dirty="0" err="1">
                <a:solidFill>
                  <a:schemeClr val="bg1"/>
                </a:solidFill>
              </a:rPr>
              <a:t>früh</a:t>
            </a:r>
            <a:r>
              <a:rPr lang="en-GB" dirty="0">
                <a:solidFill>
                  <a:schemeClr val="bg1"/>
                </a:solidFill>
              </a:rPr>
              <a:t> den Zug. Die </a:t>
            </a:r>
            <a:r>
              <a:rPr lang="en-GB" dirty="0" err="1">
                <a:solidFill>
                  <a:schemeClr val="bg1"/>
                </a:solidFill>
              </a:rPr>
              <a:t>Reise</a:t>
            </a:r>
            <a:r>
              <a:rPr lang="en-GB" dirty="0">
                <a:solidFill>
                  <a:schemeClr val="bg1"/>
                </a:solidFill>
              </a:rPr>
              <a:t> [3] </a:t>
            </a:r>
            <a:r>
              <a:rPr lang="en-GB" b="1" dirty="0" err="1">
                <a:solidFill>
                  <a:schemeClr val="bg1"/>
                </a:solidFill>
              </a:rPr>
              <a:t>dauert</a:t>
            </a:r>
            <a:r>
              <a:rPr lang="en-GB" dirty="0">
                <a:solidFill>
                  <a:schemeClr val="bg1"/>
                </a:solidFill>
              </a:rPr>
              <a:t> </a:t>
            </a:r>
            <a:r>
              <a:rPr lang="en-GB" dirty="0" err="1">
                <a:solidFill>
                  <a:schemeClr val="bg1"/>
                </a:solidFill>
              </a:rPr>
              <a:t>drei</a:t>
            </a:r>
            <a:r>
              <a:rPr lang="en-GB" dirty="0">
                <a:solidFill>
                  <a:schemeClr val="bg1"/>
                </a:solidFill>
              </a:rPr>
              <a:t> </a:t>
            </a:r>
            <a:r>
              <a:rPr lang="en-GB" dirty="0" err="1">
                <a:solidFill>
                  <a:schemeClr val="bg1"/>
                </a:solidFill>
              </a:rPr>
              <a:t>Stunden</a:t>
            </a:r>
            <a:r>
              <a:rPr lang="en-GB" dirty="0">
                <a:solidFill>
                  <a:schemeClr val="bg1"/>
                </a:solidFill>
              </a:rPr>
              <a:t>. </a:t>
            </a:r>
            <a:r>
              <a:rPr lang="en-GB" dirty="0" err="1">
                <a:solidFill>
                  <a:schemeClr val="bg1"/>
                </a:solidFill>
              </a:rPr>
              <a:t>Normalerweise</a:t>
            </a:r>
            <a:r>
              <a:rPr lang="en-GB" dirty="0">
                <a:solidFill>
                  <a:schemeClr val="bg1"/>
                </a:solidFill>
              </a:rPr>
              <a:t> [4] </a:t>
            </a:r>
            <a:r>
              <a:rPr lang="en-GB" b="1" dirty="0">
                <a:solidFill>
                  <a:schemeClr val="bg1"/>
                </a:solidFill>
              </a:rPr>
              <a:t>lese</a:t>
            </a:r>
            <a:r>
              <a:rPr lang="en-GB" dirty="0">
                <a:solidFill>
                  <a:schemeClr val="bg1"/>
                </a:solidFill>
              </a:rPr>
              <a:t> </a:t>
            </a:r>
            <a:r>
              <a:rPr lang="en-GB" dirty="0" err="1">
                <a:solidFill>
                  <a:schemeClr val="bg1"/>
                </a:solidFill>
              </a:rPr>
              <a:t>ich</a:t>
            </a:r>
            <a:r>
              <a:rPr lang="en-GB" dirty="0">
                <a:solidFill>
                  <a:schemeClr val="bg1"/>
                </a:solidFill>
              </a:rPr>
              <a:t> die </a:t>
            </a:r>
            <a:r>
              <a:rPr lang="en-GB" dirty="0" err="1">
                <a:solidFill>
                  <a:schemeClr val="bg1"/>
                </a:solidFill>
              </a:rPr>
              <a:t>Zeitung</a:t>
            </a:r>
            <a:r>
              <a:rPr lang="en-GB" dirty="0">
                <a:solidFill>
                  <a:schemeClr val="bg1"/>
                </a:solidFill>
              </a:rPr>
              <a:t> </a:t>
            </a:r>
            <a:r>
              <a:rPr lang="en-GB" dirty="0" err="1">
                <a:solidFill>
                  <a:schemeClr val="bg1"/>
                </a:solidFill>
              </a:rPr>
              <a:t>im</a:t>
            </a:r>
            <a:r>
              <a:rPr lang="en-GB" dirty="0">
                <a:solidFill>
                  <a:schemeClr val="bg1"/>
                </a:solidFill>
              </a:rPr>
              <a:t> Zug. London [5] </a:t>
            </a:r>
            <a:r>
              <a:rPr lang="en-GB" b="1" dirty="0" err="1">
                <a:solidFill>
                  <a:schemeClr val="bg1"/>
                </a:solidFill>
              </a:rPr>
              <a:t>erreiche</a:t>
            </a:r>
            <a:r>
              <a:rPr lang="en-GB" dirty="0">
                <a:solidFill>
                  <a:schemeClr val="bg1"/>
                </a:solidFill>
              </a:rPr>
              <a:t> </a:t>
            </a:r>
            <a:r>
              <a:rPr lang="en-GB" dirty="0" err="1">
                <a:solidFill>
                  <a:schemeClr val="bg1"/>
                </a:solidFill>
              </a:rPr>
              <a:t>ich</a:t>
            </a:r>
            <a:r>
              <a:rPr lang="en-GB" dirty="0">
                <a:solidFill>
                  <a:schemeClr val="bg1"/>
                </a:solidFill>
              </a:rPr>
              <a:t> in </a:t>
            </a:r>
            <a:r>
              <a:rPr lang="en-GB" dirty="0" err="1">
                <a:solidFill>
                  <a:schemeClr val="bg1"/>
                </a:solidFill>
              </a:rPr>
              <a:t>zwei</a:t>
            </a:r>
            <a:r>
              <a:rPr lang="en-GB" dirty="0">
                <a:solidFill>
                  <a:schemeClr val="bg1"/>
                </a:solidFill>
              </a:rPr>
              <a:t> </a:t>
            </a:r>
            <a:r>
              <a:rPr lang="en-GB" dirty="0" err="1">
                <a:solidFill>
                  <a:schemeClr val="bg1"/>
                </a:solidFill>
              </a:rPr>
              <a:t>Stunden</a:t>
            </a:r>
            <a:r>
              <a:rPr lang="en-GB" dirty="0">
                <a:solidFill>
                  <a:schemeClr val="bg1"/>
                </a:solidFill>
              </a:rPr>
              <a:t>. Dort [6] </a:t>
            </a:r>
            <a:r>
              <a:rPr lang="en-GB" b="1" dirty="0">
                <a:solidFill>
                  <a:schemeClr val="bg1"/>
                </a:solidFill>
              </a:rPr>
              <a:t>muss</a:t>
            </a:r>
            <a:r>
              <a:rPr lang="en-GB" dirty="0">
                <a:solidFill>
                  <a:schemeClr val="bg1"/>
                </a:solidFill>
              </a:rPr>
              <a:t> </a:t>
            </a:r>
            <a:r>
              <a:rPr lang="en-GB" dirty="0" err="1">
                <a:solidFill>
                  <a:schemeClr val="bg1"/>
                </a:solidFill>
              </a:rPr>
              <a:t>ich</a:t>
            </a:r>
            <a:r>
              <a:rPr lang="en-GB" dirty="0">
                <a:solidFill>
                  <a:schemeClr val="bg1"/>
                </a:solidFill>
              </a:rPr>
              <a:t> </a:t>
            </a:r>
            <a:r>
              <a:rPr lang="en-GB" dirty="0" err="1">
                <a:solidFill>
                  <a:schemeClr val="bg1"/>
                </a:solidFill>
              </a:rPr>
              <a:t>einen</a:t>
            </a:r>
            <a:r>
              <a:rPr lang="en-GB" dirty="0">
                <a:solidFill>
                  <a:schemeClr val="bg1"/>
                </a:solidFill>
              </a:rPr>
              <a:t> Bus [7] </a:t>
            </a:r>
            <a:r>
              <a:rPr lang="en-GB" b="1" dirty="0" err="1">
                <a:solidFill>
                  <a:schemeClr val="bg1"/>
                </a:solidFill>
              </a:rPr>
              <a:t>nehmen</a:t>
            </a:r>
            <a:r>
              <a:rPr lang="en-GB" dirty="0">
                <a:solidFill>
                  <a:schemeClr val="bg1"/>
                </a:solidFill>
              </a:rPr>
              <a:t>. Mein Freund [8]</a:t>
            </a:r>
            <a:r>
              <a:rPr lang="en-GB" b="1" dirty="0">
                <a:solidFill>
                  <a:schemeClr val="bg1"/>
                </a:solidFill>
              </a:rPr>
              <a:t>will</a:t>
            </a:r>
            <a:r>
              <a:rPr lang="en-GB" dirty="0">
                <a:solidFill>
                  <a:schemeClr val="bg1"/>
                </a:solidFill>
              </a:rPr>
              <a:t> am </a:t>
            </a:r>
            <a:r>
              <a:rPr lang="en-GB" dirty="0" err="1">
                <a:solidFill>
                  <a:schemeClr val="bg1"/>
                </a:solidFill>
              </a:rPr>
              <a:t>Samstagabend</a:t>
            </a:r>
            <a:r>
              <a:rPr lang="en-GB" dirty="0">
                <a:solidFill>
                  <a:schemeClr val="bg1"/>
                </a:solidFill>
              </a:rPr>
              <a:t> </a:t>
            </a:r>
            <a:r>
              <a:rPr lang="en-GB" dirty="0" err="1">
                <a:solidFill>
                  <a:schemeClr val="bg1"/>
                </a:solidFill>
              </a:rPr>
              <a:t>eine</a:t>
            </a:r>
            <a:r>
              <a:rPr lang="en-GB" dirty="0">
                <a:solidFill>
                  <a:schemeClr val="bg1"/>
                </a:solidFill>
              </a:rPr>
              <a:t> Party [9] </a:t>
            </a:r>
            <a:r>
              <a:rPr lang="en-GB" b="1" dirty="0" err="1">
                <a:solidFill>
                  <a:schemeClr val="bg1"/>
                </a:solidFill>
              </a:rPr>
              <a:t>geben</a:t>
            </a:r>
            <a:r>
              <a:rPr lang="en-GB" dirty="0">
                <a:solidFill>
                  <a:schemeClr val="bg1"/>
                </a:solidFill>
              </a:rPr>
              <a:t>, und </a:t>
            </a:r>
            <a:r>
              <a:rPr lang="en-GB" dirty="0" err="1">
                <a:solidFill>
                  <a:schemeClr val="bg1"/>
                </a:solidFill>
              </a:rPr>
              <a:t>ich</a:t>
            </a:r>
            <a:r>
              <a:rPr lang="en-GB" dirty="0">
                <a:solidFill>
                  <a:schemeClr val="bg1"/>
                </a:solidFill>
              </a:rPr>
              <a:t> muss </a:t>
            </a:r>
            <a:r>
              <a:rPr lang="en-GB" dirty="0" err="1">
                <a:solidFill>
                  <a:schemeClr val="bg1"/>
                </a:solidFill>
              </a:rPr>
              <a:t>damit</a:t>
            </a:r>
            <a:r>
              <a:rPr lang="en-GB" dirty="0">
                <a:solidFill>
                  <a:schemeClr val="bg1"/>
                </a:solidFill>
              </a:rPr>
              <a:t>* [10] </a:t>
            </a:r>
            <a:r>
              <a:rPr lang="en-GB" b="1" dirty="0" err="1">
                <a:solidFill>
                  <a:schemeClr val="bg1"/>
                </a:solidFill>
              </a:rPr>
              <a:t>helfen</a:t>
            </a:r>
            <a:r>
              <a:rPr lang="en-GB" dirty="0">
                <a:solidFill>
                  <a:schemeClr val="bg1"/>
                </a:solidFill>
              </a:rPr>
              <a:t>. </a:t>
            </a:r>
            <a:r>
              <a:rPr lang="en-GB" dirty="0" err="1">
                <a:solidFill>
                  <a:schemeClr val="bg1"/>
                </a:solidFill>
              </a:rPr>
              <a:t>Wir</a:t>
            </a:r>
            <a:r>
              <a:rPr lang="en-GB" dirty="0">
                <a:solidFill>
                  <a:schemeClr val="bg1"/>
                </a:solidFill>
              </a:rPr>
              <a:t> [11] </a:t>
            </a:r>
            <a:r>
              <a:rPr lang="en-GB" b="1" dirty="0" err="1">
                <a:solidFill>
                  <a:schemeClr val="bg1"/>
                </a:solidFill>
              </a:rPr>
              <a:t>haben</a:t>
            </a:r>
            <a:r>
              <a:rPr lang="en-GB" dirty="0">
                <a:solidFill>
                  <a:schemeClr val="bg1"/>
                </a:solidFill>
              </a:rPr>
              <a:t> fast </a:t>
            </a:r>
            <a:r>
              <a:rPr lang="en-GB" dirty="0" err="1">
                <a:solidFill>
                  <a:schemeClr val="bg1"/>
                </a:solidFill>
              </a:rPr>
              <a:t>genug</a:t>
            </a:r>
            <a:r>
              <a:rPr lang="en-GB" dirty="0">
                <a:solidFill>
                  <a:schemeClr val="bg1"/>
                </a:solidFill>
              </a:rPr>
              <a:t> Geld! </a:t>
            </a:r>
            <a:r>
              <a:rPr lang="en-GB" dirty="0" err="1">
                <a:solidFill>
                  <a:schemeClr val="bg1"/>
                </a:solidFill>
              </a:rPr>
              <a:t>Wir</a:t>
            </a:r>
            <a:r>
              <a:rPr lang="en-GB" dirty="0">
                <a:solidFill>
                  <a:schemeClr val="bg1"/>
                </a:solidFill>
              </a:rPr>
              <a:t> </a:t>
            </a:r>
            <a:r>
              <a:rPr lang="en-GB" dirty="0" err="1">
                <a:solidFill>
                  <a:schemeClr val="bg1"/>
                </a:solidFill>
              </a:rPr>
              <a:t>müssen</a:t>
            </a:r>
            <a:r>
              <a:rPr lang="en-GB" dirty="0">
                <a:solidFill>
                  <a:schemeClr val="bg1"/>
                </a:solidFill>
              </a:rPr>
              <a:t> </a:t>
            </a:r>
            <a:r>
              <a:rPr lang="en-GB" dirty="0" err="1">
                <a:solidFill>
                  <a:schemeClr val="bg1"/>
                </a:solidFill>
              </a:rPr>
              <a:t>nichts</a:t>
            </a:r>
            <a:r>
              <a:rPr lang="en-GB" dirty="0">
                <a:solidFill>
                  <a:schemeClr val="bg1"/>
                </a:solidFill>
              </a:rPr>
              <a:t> [12] </a:t>
            </a:r>
            <a:r>
              <a:rPr lang="en-GB" b="1" dirty="0" err="1">
                <a:solidFill>
                  <a:schemeClr val="bg1"/>
                </a:solidFill>
              </a:rPr>
              <a:t>vergessen</a:t>
            </a:r>
            <a:r>
              <a:rPr lang="en-GB" dirty="0">
                <a:solidFill>
                  <a:schemeClr val="bg1"/>
                </a:solidFill>
              </a:rPr>
              <a:t>!</a:t>
            </a:r>
            <a:r>
              <a:rPr lang="en-GB" b="1" dirty="0"/>
              <a:t>      </a:t>
            </a:r>
          </a:p>
          <a:p>
            <a:pPr marL="0" indent="0">
              <a:buNone/>
            </a:pPr>
            <a:endParaRPr lang="en-GB" b="1" dirty="0"/>
          </a:p>
        </p:txBody>
      </p:sp>
      <p:sp>
        <p:nvSpPr>
          <p:cNvPr id="6" name="Rectangle 5"/>
          <p:cNvSpPr/>
          <p:nvPr/>
        </p:nvSpPr>
        <p:spPr>
          <a:xfrm>
            <a:off x="4248699" y="1667452"/>
            <a:ext cx="903593" cy="472132"/>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965904" y="2612748"/>
            <a:ext cx="869413" cy="400050"/>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7479395" y="3074341"/>
            <a:ext cx="1331369" cy="462733"/>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4619914" y="2202174"/>
            <a:ext cx="1190625" cy="419100"/>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9205545" y="1676056"/>
            <a:ext cx="1257300" cy="476250"/>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7320728" y="2580831"/>
            <a:ext cx="1401241" cy="450526"/>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1562338" y="3518277"/>
            <a:ext cx="577779" cy="461779"/>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3859365" y="3060697"/>
            <a:ext cx="876300" cy="512141"/>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479395" y="3586434"/>
            <a:ext cx="1233488" cy="411207"/>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2903805" y="3940478"/>
            <a:ext cx="1113411" cy="475370"/>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5358869" y="3946190"/>
            <a:ext cx="1171575" cy="469658"/>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2795495" y="4508550"/>
            <a:ext cx="1670997" cy="344619"/>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9" name="Table 18"/>
          <p:cNvGraphicFramePr>
            <a:graphicFrameLocks noGrp="1"/>
          </p:cNvGraphicFramePr>
          <p:nvPr>
            <p:extLst>
              <p:ext uri="{D42A27DB-BD31-4B8C-83A1-F6EECF244321}">
                <p14:modId xmlns:p14="http://schemas.microsoft.com/office/powerpoint/2010/main" val="827400564"/>
              </p:ext>
            </p:extLst>
          </p:nvPr>
        </p:nvGraphicFramePr>
        <p:xfrm>
          <a:off x="217026" y="5355000"/>
          <a:ext cx="11757690" cy="914400"/>
        </p:xfrm>
        <a:graphic>
          <a:graphicData uri="http://schemas.openxmlformats.org/drawingml/2006/table">
            <a:tbl>
              <a:tblPr firstRow="1" bandRow="1">
                <a:tableStyleId>{5940675A-B579-460E-94D1-54222C63F5DA}</a:tableStyleId>
              </a:tblPr>
              <a:tblGrid>
                <a:gridCol w="1959615">
                  <a:extLst>
                    <a:ext uri="{9D8B030D-6E8A-4147-A177-3AD203B41FA5}">
                      <a16:colId xmlns:a16="http://schemas.microsoft.com/office/drawing/2014/main" val="20000"/>
                    </a:ext>
                  </a:extLst>
                </a:gridCol>
                <a:gridCol w="1959615">
                  <a:extLst>
                    <a:ext uri="{9D8B030D-6E8A-4147-A177-3AD203B41FA5}">
                      <a16:colId xmlns:a16="http://schemas.microsoft.com/office/drawing/2014/main" val="20001"/>
                    </a:ext>
                  </a:extLst>
                </a:gridCol>
                <a:gridCol w="1959615">
                  <a:extLst>
                    <a:ext uri="{9D8B030D-6E8A-4147-A177-3AD203B41FA5}">
                      <a16:colId xmlns:a16="http://schemas.microsoft.com/office/drawing/2014/main" val="20002"/>
                    </a:ext>
                  </a:extLst>
                </a:gridCol>
                <a:gridCol w="1959615">
                  <a:extLst>
                    <a:ext uri="{9D8B030D-6E8A-4147-A177-3AD203B41FA5}">
                      <a16:colId xmlns:a16="http://schemas.microsoft.com/office/drawing/2014/main" val="20003"/>
                    </a:ext>
                  </a:extLst>
                </a:gridCol>
                <a:gridCol w="1959615">
                  <a:extLst>
                    <a:ext uri="{9D8B030D-6E8A-4147-A177-3AD203B41FA5}">
                      <a16:colId xmlns:a16="http://schemas.microsoft.com/office/drawing/2014/main" val="20004"/>
                    </a:ext>
                  </a:extLst>
                </a:gridCol>
                <a:gridCol w="1959615">
                  <a:extLst>
                    <a:ext uri="{9D8B030D-6E8A-4147-A177-3AD203B41FA5}">
                      <a16:colId xmlns:a16="http://schemas.microsoft.com/office/drawing/2014/main" val="20005"/>
                    </a:ext>
                  </a:extLst>
                </a:gridCol>
              </a:tblGrid>
              <a:tr h="370840">
                <a:tc>
                  <a:txBody>
                    <a:bodyPr/>
                    <a:lstStyle/>
                    <a:p>
                      <a:pPr algn="ctr"/>
                      <a:r>
                        <a:rPr lang="en-GB" sz="2400" dirty="0" err="1">
                          <a:solidFill>
                            <a:schemeClr val="accent1">
                              <a:lumMod val="50000"/>
                            </a:schemeClr>
                          </a:solidFill>
                          <a:latin typeface="Century Gothic" panose="020B0502020202020204" pitchFamily="34" charset="0"/>
                        </a:rPr>
                        <a:t>lesen</a:t>
                      </a:r>
                      <a:endParaRPr lang="en-GB" sz="2400" dirty="0">
                        <a:solidFill>
                          <a:schemeClr val="accent1">
                            <a:lumMod val="50000"/>
                          </a:schemeClr>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chemeClr val="accent1">
                              <a:lumMod val="50000"/>
                            </a:schemeClr>
                          </a:solidFill>
                          <a:latin typeface="Century Gothic" panose="020B0502020202020204" pitchFamily="34" charset="0"/>
                        </a:rPr>
                        <a:t>haben</a:t>
                      </a:r>
                      <a:endParaRPr lang="en-GB" sz="2400" dirty="0">
                        <a:solidFill>
                          <a:schemeClr val="accent1">
                            <a:lumMod val="50000"/>
                          </a:schemeClr>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chemeClr val="accent1">
                              <a:lumMod val="50000"/>
                            </a:schemeClr>
                          </a:solidFill>
                          <a:latin typeface="Century Gothic" panose="020B0502020202020204" pitchFamily="34" charset="0"/>
                        </a:rPr>
                        <a:t>fahren</a:t>
                      </a:r>
                      <a:endParaRPr lang="en-GB" sz="2400" dirty="0">
                        <a:solidFill>
                          <a:schemeClr val="accent1">
                            <a:lumMod val="50000"/>
                          </a:schemeClr>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chemeClr val="accent1">
                              <a:lumMod val="50000"/>
                            </a:schemeClr>
                          </a:solidFill>
                          <a:latin typeface="Century Gothic" panose="020B0502020202020204" pitchFamily="34" charset="0"/>
                        </a:rPr>
                        <a:t>nehmen</a:t>
                      </a:r>
                      <a:endParaRPr lang="en-GB" sz="2400" dirty="0">
                        <a:solidFill>
                          <a:schemeClr val="accent1">
                            <a:lumMod val="50000"/>
                          </a:schemeClr>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chemeClr val="accent1">
                              <a:lumMod val="50000"/>
                            </a:schemeClr>
                          </a:solidFill>
                          <a:latin typeface="Century Gothic" panose="020B0502020202020204" pitchFamily="34" charset="0"/>
                        </a:rPr>
                        <a:t>geben</a:t>
                      </a:r>
                      <a:endParaRPr lang="en-GB" sz="2400" dirty="0">
                        <a:solidFill>
                          <a:schemeClr val="accent1">
                            <a:lumMod val="50000"/>
                          </a:schemeClr>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chemeClr val="accent1">
                              <a:lumMod val="50000"/>
                            </a:schemeClr>
                          </a:solidFill>
                          <a:latin typeface="Century Gothic" panose="020B0502020202020204" pitchFamily="34" charset="0"/>
                        </a:rPr>
                        <a:t>vergessen</a:t>
                      </a:r>
                      <a:endParaRPr lang="en-GB" sz="2400" dirty="0">
                        <a:solidFill>
                          <a:schemeClr val="accent1">
                            <a:lumMod val="50000"/>
                          </a:schemeClr>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pPr algn="ctr"/>
                      <a:r>
                        <a:rPr lang="en-GB" sz="2400" dirty="0" err="1">
                          <a:solidFill>
                            <a:schemeClr val="accent1">
                              <a:lumMod val="50000"/>
                            </a:schemeClr>
                          </a:solidFill>
                          <a:latin typeface="Century Gothic" panose="020B0502020202020204" pitchFamily="34" charset="0"/>
                        </a:rPr>
                        <a:t>nehmen</a:t>
                      </a:r>
                      <a:endParaRPr lang="en-GB" sz="2400" dirty="0">
                        <a:solidFill>
                          <a:schemeClr val="accent1">
                            <a:lumMod val="50000"/>
                          </a:schemeClr>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chemeClr val="accent1">
                              <a:lumMod val="50000"/>
                            </a:schemeClr>
                          </a:solidFill>
                          <a:latin typeface="Century Gothic" panose="020B0502020202020204" pitchFamily="34" charset="0"/>
                        </a:rPr>
                        <a:t>dauern</a:t>
                      </a:r>
                      <a:endParaRPr lang="en-GB" sz="2400" dirty="0">
                        <a:solidFill>
                          <a:schemeClr val="accent1">
                            <a:lumMod val="50000"/>
                          </a:schemeClr>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chemeClr val="accent1">
                              <a:lumMod val="50000"/>
                            </a:schemeClr>
                          </a:solidFill>
                          <a:latin typeface="Century Gothic" panose="020B0502020202020204" pitchFamily="34" charset="0"/>
                        </a:rPr>
                        <a:t>helfen</a:t>
                      </a:r>
                      <a:endParaRPr lang="en-GB" sz="2400" dirty="0">
                        <a:solidFill>
                          <a:schemeClr val="accent1">
                            <a:lumMod val="50000"/>
                          </a:schemeClr>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chemeClr val="accent1">
                              <a:lumMod val="50000"/>
                            </a:schemeClr>
                          </a:solidFill>
                          <a:latin typeface="Century Gothic" panose="020B0502020202020204" pitchFamily="34" charset="0"/>
                        </a:rPr>
                        <a:t>wollen</a:t>
                      </a:r>
                      <a:endParaRPr lang="en-GB" sz="2400" dirty="0">
                        <a:solidFill>
                          <a:schemeClr val="accent1">
                            <a:lumMod val="50000"/>
                          </a:schemeClr>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chemeClr val="accent1">
                              <a:lumMod val="50000"/>
                            </a:schemeClr>
                          </a:solidFill>
                          <a:latin typeface="Century Gothic" panose="020B0502020202020204" pitchFamily="34" charset="0"/>
                        </a:rPr>
                        <a:t>erreichen</a:t>
                      </a:r>
                      <a:endParaRPr lang="en-GB" sz="2400" dirty="0">
                        <a:solidFill>
                          <a:schemeClr val="accent1">
                            <a:lumMod val="50000"/>
                          </a:schemeClr>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chemeClr val="accent1">
                              <a:lumMod val="50000"/>
                            </a:schemeClr>
                          </a:solidFill>
                          <a:latin typeface="Century Gothic" panose="020B0502020202020204" pitchFamily="34" charset="0"/>
                        </a:rPr>
                        <a:t>müssen</a:t>
                      </a:r>
                      <a:endParaRPr lang="en-GB" sz="2400" dirty="0">
                        <a:solidFill>
                          <a:schemeClr val="accent1">
                            <a:lumMod val="50000"/>
                          </a:schemeClr>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21" name="Rectangle 20"/>
          <p:cNvSpPr/>
          <p:nvPr/>
        </p:nvSpPr>
        <p:spPr>
          <a:xfrm>
            <a:off x="316458" y="578997"/>
            <a:ext cx="8889088" cy="1015663"/>
          </a:xfrm>
          <a:prstGeom prst="rect">
            <a:avLst/>
          </a:prstGeom>
        </p:spPr>
        <p:txBody>
          <a:bodyPr wrap="square">
            <a:spAutoFit/>
          </a:bodyPr>
          <a:lstStyle/>
          <a:p>
            <a:r>
              <a:rPr lang="en-GB" sz="2000" dirty="0">
                <a:solidFill>
                  <a:schemeClr val="accent1">
                    <a:lumMod val="50000"/>
                  </a:schemeClr>
                </a:solidFill>
                <a:latin typeface="Century Gothic" panose="020B0502020202020204" pitchFamily="34" charset="0"/>
              </a:rPr>
              <a:t>Alastair </a:t>
            </a:r>
            <a:r>
              <a:rPr lang="en-GB" sz="2000" dirty="0" err="1">
                <a:solidFill>
                  <a:schemeClr val="accent1">
                    <a:lumMod val="50000"/>
                  </a:schemeClr>
                </a:solidFill>
                <a:latin typeface="Century Gothic" panose="020B0502020202020204" pitchFamily="34" charset="0"/>
              </a:rPr>
              <a:t>schreibt</a:t>
            </a:r>
            <a:r>
              <a:rPr lang="en-GB" sz="2000" dirty="0">
                <a:solidFill>
                  <a:schemeClr val="accent1">
                    <a:lumMod val="50000"/>
                  </a:schemeClr>
                </a:solidFill>
                <a:latin typeface="Century Gothic" panose="020B0502020202020204" pitchFamily="34" charset="0"/>
              </a:rPr>
              <a:t> Mia und Wolfgang </a:t>
            </a:r>
            <a:r>
              <a:rPr lang="en-GB" sz="2000" dirty="0" err="1">
                <a:solidFill>
                  <a:schemeClr val="accent1">
                    <a:lumMod val="50000"/>
                  </a:schemeClr>
                </a:solidFill>
                <a:latin typeface="Century Gothic" panose="020B0502020202020204" pitchFamily="34" charset="0"/>
              </a:rPr>
              <a:t>über</a:t>
            </a:r>
            <a:r>
              <a:rPr lang="en-GB" sz="2000" dirty="0">
                <a:solidFill>
                  <a:schemeClr val="accent1">
                    <a:lumMod val="50000"/>
                  </a:schemeClr>
                </a:solidFill>
                <a:latin typeface="Century Gothic" panose="020B0502020202020204" pitchFamily="34" charset="0"/>
              </a:rPr>
              <a:t> seine </a:t>
            </a:r>
            <a:r>
              <a:rPr lang="en-GB" sz="2000" dirty="0" err="1">
                <a:solidFill>
                  <a:schemeClr val="accent1">
                    <a:lumMod val="50000"/>
                  </a:schemeClr>
                </a:solidFill>
                <a:latin typeface="Century Gothic" panose="020B0502020202020204" pitchFamily="34" charset="0"/>
              </a:rPr>
              <a:t>Reise</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nächste</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Woche</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eine</a:t>
            </a:r>
            <a:r>
              <a:rPr lang="en-GB" sz="2000" dirty="0">
                <a:solidFill>
                  <a:schemeClr val="accent1">
                    <a:lumMod val="50000"/>
                  </a:schemeClr>
                </a:solidFill>
                <a:latin typeface="Century Gothic" panose="020B0502020202020204" pitchFamily="34" charset="0"/>
              </a:rPr>
              <a:t> Email. </a:t>
            </a:r>
            <a:r>
              <a:rPr lang="en-GB" sz="2000" dirty="0" err="1">
                <a:solidFill>
                  <a:schemeClr val="accent1">
                    <a:lumMod val="50000"/>
                  </a:schemeClr>
                </a:solidFill>
                <a:latin typeface="Century Gothic" panose="020B0502020202020204" pitchFamily="34" charset="0"/>
              </a:rPr>
              <a:t>Schreib</a:t>
            </a:r>
            <a:r>
              <a:rPr lang="en-GB" sz="2000" dirty="0">
                <a:solidFill>
                  <a:schemeClr val="accent1">
                    <a:lumMod val="50000"/>
                  </a:schemeClr>
                </a:solidFill>
                <a:latin typeface="Century Gothic" panose="020B0502020202020204" pitchFamily="34" charset="0"/>
              </a:rPr>
              <a:t> die </a:t>
            </a:r>
            <a:r>
              <a:rPr lang="en-GB" sz="2000" dirty="0" err="1">
                <a:solidFill>
                  <a:schemeClr val="accent1">
                    <a:lumMod val="50000"/>
                  </a:schemeClr>
                </a:solidFill>
                <a:latin typeface="Century Gothic" panose="020B0502020202020204" pitchFamily="34" charset="0"/>
              </a:rPr>
              <a:t>Verben</a:t>
            </a:r>
            <a:r>
              <a:rPr lang="en-GB" sz="2000" dirty="0">
                <a:solidFill>
                  <a:schemeClr val="accent1">
                    <a:lumMod val="50000"/>
                  </a:schemeClr>
                </a:solidFill>
                <a:latin typeface="Century Gothic" panose="020B0502020202020204" pitchFamily="34" charset="0"/>
              </a:rPr>
              <a:t> 1-12.</a:t>
            </a:r>
            <a:br>
              <a:rPr lang="en-GB" sz="2000" dirty="0">
                <a:solidFill>
                  <a:schemeClr val="accent1">
                    <a:lumMod val="50000"/>
                  </a:schemeClr>
                </a:solidFill>
                <a:latin typeface="Century Gothic" panose="020B0502020202020204" pitchFamily="34" charset="0"/>
              </a:rPr>
            </a:br>
            <a:endParaRPr lang="en-GB" sz="2000" dirty="0">
              <a:solidFill>
                <a:schemeClr val="accent1">
                  <a:lumMod val="50000"/>
                </a:schemeClr>
              </a:solidFill>
              <a:latin typeface="Century Gothic" panose="020B0502020202020204" pitchFamily="34" charset="0"/>
            </a:endParaRP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8562" y="-22861"/>
            <a:ext cx="1013075" cy="1467325"/>
          </a:xfrm>
          <a:prstGeom prst="rect">
            <a:avLst/>
          </a:prstGeom>
        </p:spPr>
      </p:pic>
      <p:sp>
        <p:nvSpPr>
          <p:cNvPr id="23" name="TextBox 22"/>
          <p:cNvSpPr txBox="1"/>
          <p:nvPr/>
        </p:nvSpPr>
        <p:spPr>
          <a:xfrm>
            <a:off x="3324914" y="6395262"/>
            <a:ext cx="2770957" cy="461665"/>
          </a:xfrm>
          <a:prstGeom prst="rect">
            <a:avLst/>
          </a:prstGeom>
          <a:noFill/>
          <a:ln>
            <a:noFill/>
          </a:ln>
        </p:spPr>
        <p:txBody>
          <a:bodyPr wrap="square" rtlCol="0">
            <a:spAutoFit/>
          </a:bodyPr>
          <a:lstStyle/>
          <a:p>
            <a:r>
              <a:rPr lang="en-GB" sz="2400" dirty="0">
                <a:solidFill>
                  <a:schemeClr val="bg1"/>
                </a:solidFill>
                <a:latin typeface="Century Gothic" panose="020B0502020202020204" pitchFamily="34" charset="0"/>
              </a:rPr>
              <a:t>*</a:t>
            </a:r>
            <a:r>
              <a:rPr lang="en-GB" sz="2400" dirty="0" err="1">
                <a:solidFill>
                  <a:schemeClr val="bg1"/>
                </a:solidFill>
                <a:latin typeface="Century Gothic" panose="020B0502020202020204" pitchFamily="34" charset="0"/>
              </a:rPr>
              <a:t>damit</a:t>
            </a:r>
            <a:r>
              <a:rPr lang="en-GB" sz="2400" dirty="0">
                <a:solidFill>
                  <a:schemeClr val="bg1"/>
                </a:solidFill>
                <a:latin typeface="Century Gothic" panose="020B0502020202020204" pitchFamily="34" charset="0"/>
              </a:rPr>
              <a:t> - with it</a:t>
            </a:r>
          </a:p>
        </p:txBody>
      </p:sp>
      <p:sp>
        <p:nvSpPr>
          <p:cNvPr id="26"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0305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6000" y="100558"/>
            <a:ext cx="10515600" cy="1325563"/>
          </a:xfrm>
        </p:spPr>
        <p:txBody>
          <a:bodyPr anchor="t">
            <a:normAutofit/>
          </a:bodyPr>
          <a:lstStyle/>
          <a:p>
            <a:r>
              <a:rPr lang="en-GB" sz="2800" b="1" dirty="0" err="1">
                <a:solidFill>
                  <a:schemeClr val="accent1">
                    <a:lumMod val="50000"/>
                  </a:schemeClr>
                </a:solidFill>
              </a:rPr>
              <a:t>Eine</a:t>
            </a:r>
            <a:r>
              <a:rPr lang="en-GB" sz="2800" b="1" dirty="0">
                <a:solidFill>
                  <a:schemeClr val="accent1">
                    <a:lumMod val="50000"/>
                  </a:schemeClr>
                </a:solidFill>
              </a:rPr>
              <a:t> </a:t>
            </a:r>
            <a:r>
              <a:rPr lang="en-GB" sz="2800" b="1" dirty="0" err="1">
                <a:solidFill>
                  <a:schemeClr val="accent1">
                    <a:lumMod val="50000"/>
                  </a:schemeClr>
                </a:solidFill>
              </a:rPr>
              <a:t>Reise</a:t>
            </a:r>
            <a:r>
              <a:rPr lang="en-GB" sz="2800" b="1" dirty="0">
                <a:solidFill>
                  <a:schemeClr val="accent1">
                    <a:lumMod val="50000"/>
                  </a:schemeClr>
                </a:solidFill>
              </a:rPr>
              <a:t> </a:t>
            </a:r>
            <a:r>
              <a:rPr lang="en-GB" sz="2800" b="1" dirty="0" err="1">
                <a:solidFill>
                  <a:schemeClr val="accent1">
                    <a:lumMod val="50000"/>
                  </a:schemeClr>
                </a:solidFill>
              </a:rPr>
              <a:t>nächste</a:t>
            </a:r>
            <a:r>
              <a:rPr lang="en-GB" sz="2800" b="1" dirty="0">
                <a:solidFill>
                  <a:schemeClr val="accent1">
                    <a:lumMod val="50000"/>
                  </a:schemeClr>
                </a:solidFill>
              </a:rPr>
              <a:t> </a:t>
            </a:r>
            <a:r>
              <a:rPr lang="en-GB" sz="2800" b="1" dirty="0" err="1">
                <a:solidFill>
                  <a:schemeClr val="accent1">
                    <a:lumMod val="50000"/>
                  </a:schemeClr>
                </a:solidFill>
              </a:rPr>
              <a:t>Woche</a:t>
            </a:r>
            <a:r>
              <a:rPr lang="en-GB" sz="2800" b="1" dirty="0">
                <a:solidFill>
                  <a:schemeClr val="accent1">
                    <a:lumMod val="50000"/>
                  </a:schemeClr>
                </a:solidFill>
              </a:rPr>
              <a:t>. </a:t>
            </a:r>
            <a:r>
              <a:rPr lang="en-GB" sz="2800" b="1" dirty="0" err="1">
                <a:solidFill>
                  <a:schemeClr val="accent1">
                    <a:lumMod val="50000"/>
                  </a:schemeClr>
                </a:solidFill>
              </a:rPr>
              <a:t>Partnerarbeit</a:t>
            </a:r>
            <a:r>
              <a:rPr lang="en-GB" sz="2800" b="1" dirty="0">
                <a:solidFill>
                  <a:schemeClr val="accent1">
                    <a:lumMod val="50000"/>
                  </a:schemeClr>
                </a:solidFill>
              </a:rPr>
              <a:t>.</a:t>
            </a:r>
            <a:br>
              <a:rPr lang="en-GB" sz="2800" b="1" dirty="0">
                <a:solidFill>
                  <a:schemeClr val="accent1">
                    <a:lumMod val="50000"/>
                  </a:schemeClr>
                </a:solidFill>
              </a:rPr>
            </a:br>
            <a:r>
              <a:rPr lang="en-GB" sz="2800" b="1" dirty="0">
                <a:solidFill>
                  <a:schemeClr val="accent1">
                    <a:lumMod val="50000"/>
                  </a:schemeClr>
                </a:solidFill>
              </a:rPr>
              <a:t>Sag den Text auf </a:t>
            </a:r>
            <a:r>
              <a:rPr lang="en-GB" sz="2800" b="1" dirty="0" err="1">
                <a:solidFill>
                  <a:schemeClr val="accent1">
                    <a:lumMod val="50000"/>
                  </a:schemeClr>
                </a:solidFill>
              </a:rPr>
              <a:t>Englisch</a:t>
            </a:r>
            <a:r>
              <a:rPr lang="en-GB" sz="2800" b="1" dirty="0">
                <a:solidFill>
                  <a:schemeClr val="accent1">
                    <a:lumMod val="50000"/>
                  </a:schemeClr>
                </a:solidFill>
              </a:rPr>
              <a:t>. </a:t>
            </a:r>
            <a:endParaRPr lang="en-GB" sz="2800" dirty="0">
              <a:solidFill>
                <a:schemeClr val="accent1">
                  <a:lumMod val="50000"/>
                </a:schemeClr>
              </a:solidFill>
            </a:endParaRPr>
          </a:p>
        </p:txBody>
      </p:sp>
      <p:pic>
        <p:nvPicPr>
          <p:cNvPr id="4" name="Picture 2" descr="04">
            <a:extLst>
              <a:ext uri="{FF2B5EF4-FFF2-40B4-BE49-F238E27FC236}">
                <a16:creationId xmlns:a16="http://schemas.microsoft.com/office/drawing/2014/main" id="{99F4C59A-BF1F-49A1-8107-05F2B2862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867" y="611663"/>
            <a:ext cx="10800000" cy="60893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a:extLst>
              <a:ext uri="{FF2B5EF4-FFF2-40B4-BE49-F238E27FC236}">
                <a16:creationId xmlns:a16="http://schemas.microsoft.com/office/drawing/2014/main" id="{66973838-F55A-487A-BEDC-C12C4A9D90E5}"/>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29250" y="32071"/>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1EFC7A86-E284-490A-8988-C6D3ED948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4354" y="100558"/>
            <a:ext cx="551646" cy="535097"/>
          </a:xfrm>
          <a:prstGeom prst="rect">
            <a:avLst/>
          </a:prstGeom>
        </p:spPr>
      </p:pic>
      <p:sp>
        <p:nvSpPr>
          <p:cNvPr id="7" name="Rounded Rectangular Callout 6"/>
          <p:cNvSpPr/>
          <p:nvPr/>
        </p:nvSpPr>
        <p:spPr>
          <a:xfrm>
            <a:off x="9398400" y="274086"/>
            <a:ext cx="2455333" cy="2089859"/>
          </a:xfrm>
          <a:prstGeom prst="wedgeRoundRectCallout">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entury Gothic" panose="020B0502020202020204" pitchFamily="34" charset="0"/>
              </a:rPr>
              <a:t>Wie</a:t>
            </a:r>
            <a:r>
              <a:rPr lang="en-GB" sz="2400" dirty="0">
                <a:latin typeface="Century Gothic" panose="020B0502020202020204" pitchFamily="34" charset="0"/>
              </a:rPr>
              <a:t> </a:t>
            </a:r>
            <a:r>
              <a:rPr lang="en-GB" sz="2400" dirty="0" err="1">
                <a:latin typeface="Century Gothic" panose="020B0502020202020204" pitchFamily="34" charset="0"/>
              </a:rPr>
              <a:t>sagt</a:t>
            </a:r>
            <a:r>
              <a:rPr lang="en-GB" sz="2400" dirty="0">
                <a:latin typeface="Century Gothic" panose="020B0502020202020204" pitchFamily="34" charset="0"/>
              </a:rPr>
              <a:t> man ‘XXX’ auf </a:t>
            </a:r>
            <a:r>
              <a:rPr lang="en-GB" sz="2400" dirty="0" err="1">
                <a:latin typeface="Century Gothic" panose="020B0502020202020204" pitchFamily="34" charset="0"/>
              </a:rPr>
              <a:t>Englisch</a:t>
            </a:r>
            <a:r>
              <a:rPr lang="en-GB" sz="2400" dirty="0">
                <a:latin typeface="Century Gothic" panose="020B0502020202020204" pitchFamily="34" charset="0"/>
              </a:rPr>
              <a:t>?</a:t>
            </a:r>
          </a:p>
        </p:txBody>
      </p:sp>
    </p:spTree>
    <p:extLst>
      <p:ext uri="{BB962C8B-B14F-4D97-AF65-F5344CB8AC3E}">
        <p14:creationId xmlns:p14="http://schemas.microsoft.com/office/powerpoint/2010/main" val="424603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9827" y="488967"/>
            <a:ext cx="10515600" cy="1325563"/>
          </a:xfrm>
        </p:spPr>
        <p:txBody>
          <a:bodyPr>
            <a:normAutofit fontScale="90000"/>
          </a:bodyPr>
          <a:lstStyle/>
          <a:p>
            <a:r>
              <a:rPr lang="en-GB" sz="26700" b="1" dirty="0">
                <a:solidFill>
                  <a:srgbClr val="FFCC00"/>
                </a:solidFill>
              </a:rPr>
              <a:t>s</a:t>
            </a:r>
            <a:br>
              <a:rPr lang="en-GB" sz="9600" b="1" dirty="0"/>
            </a:br>
            <a:endParaRPr lang="en-GB" dirty="0"/>
          </a:p>
        </p:txBody>
      </p:sp>
      <p:pic>
        <p:nvPicPr>
          <p:cNvPr id="5" name="Picture 4" descr="man pointing a finger with an exclamation mark"/>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336"/>
          <a:stretch/>
        </p:blipFill>
        <p:spPr>
          <a:xfrm>
            <a:off x="4361080" y="488967"/>
            <a:ext cx="3469837" cy="3970084"/>
          </a:xfrm>
          <a:prstGeom prst="rect">
            <a:avLst/>
          </a:prstGeom>
        </p:spPr>
      </p:pic>
      <p:sp>
        <p:nvSpPr>
          <p:cNvPr id="2" name="Rectangle 1"/>
          <p:cNvSpPr/>
          <p:nvPr/>
        </p:nvSpPr>
        <p:spPr>
          <a:xfrm>
            <a:off x="3923770" y="4287782"/>
            <a:ext cx="4344459"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s</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ollen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9220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s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sollen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soll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244971" y="527874"/>
            <a:ext cx="14129603" cy="1015663"/>
          </a:xfrm>
          <a:prstGeom prst="rect">
            <a:avLst/>
          </a:prstGeom>
        </p:spPr>
        <p:txBody>
          <a:bodyPr wrap="square">
            <a:spAutoFit/>
          </a:bodyPr>
          <a:lstStyle/>
          <a:p>
            <a:pPr lvl="0"/>
            <a:br>
              <a:rPr lang="en-GB" sz="2000" dirty="0">
                <a:solidFill>
                  <a:schemeClr val="accent1">
                    <a:lumMod val="50000"/>
                  </a:schemeClr>
                </a:solidFill>
                <a:latin typeface="Century Gothic" panose="020B0502020202020204" pitchFamily="34" charset="0"/>
              </a:rPr>
            </a:br>
            <a:r>
              <a:rPr lang="en-GB" sz="2000" dirty="0">
                <a:solidFill>
                  <a:schemeClr val="accent1">
                    <a:lumMod val="50000"/>
                  </a:schemeClr>
                </a:solidFill>
                <a:latin typeface="Century Gothic" panose="020B0502020202020204" pitchFamily="34" charset="0"/>
              </a:rPr>
              <a:t>Circle the correct form of the present tense to use in English,</a:t>
            </a:r>
          </a:p>
          <a:p>
            <a:pPr lvl="0"/>
            <a:r>
              <a:rPr lang="en-GB" sz="2000" dirty="0">
                <a:solidFill>
                  <a:schemeClr val="accent1">
                    <a:lumMod val="50000"/>
                  </a:schemeClr>
                </a:solidFill>
                <a:latin typeface="Century Gothic" panose="020B0502020202020204" pitchFamily="34" charset="0"/>
              </a:rPr>
              <a:t>in order to translate the German verb in </a:t>
            </a:r>
            <a:r>
              <a:rPr lang="en-GB" sz="2000" b="1" dirty="0">
                <a:solidFill>
                  <a:schemeClr val="accent1">
                    <a:lumMod val="50000"/>
                  </a:schemeClr>
                </a:solidFill>
                <a:latin typeface="Century Gothic" panose="020B0502020202020204" pitchFamily="34" charset="0"/>
              </a:rPr>
              <a:t>bold</a:t>
            </a:r>
            <a:r>
              <a:rPr lang="en-GB" sz="2000" dirty="0">
                <a:solidFill>
                  <a:schemeClr val="accent1">
                    <a:lumMod val="50000"/>
                  </a:schemeClr>
                </a:solidFill>
                <a:latin typeface="Century Gothic" panose="020B0502020202020204" pitchFamily="34" charset="0"/>
              </a:rPr>
              <a:t>.</a:t>
            </a:r>
          </a:p>
        </p:txBody>
      </p:sp>
      <p:sp>
        <p:nvSpPr>
          <p:cNvPr id="30" name="Rectangle 29"/>
          <p:cNvSpPr/>
          <p:nvPr/>
        </p:nvSpPr>
        <p:spPr>
          <a:xfrm>
            <a:off x="244971" y="481882"/>
            <a:ext cx="3613490" cy="400110"/>
          </a:xfrm>
          <a:prstGeom prst="rect">
            <a:avLst/>
          </a:prstGeom>
        </p:spPr>
        <p:txBody>
          <a:bodyPr wrap="none">
            <a:spAutoFit/>
          </a:bodyPr>
          <a:lstStyle/>
          <a:p>
            <a:r>
              <a:rPr lang="en-GB" sz="2000" dirty="0">
                <a:solidFill>
                  <a:srgbClr val="5B9BD5">
                    <a:lumMod val="50000"/>
                  </a:srgbClr>
                </a:solidFill>
                <a:latin typeface="Century Gothic" panose="020B0502020202020204" pitchFamily="34" charset="0"/>
              </a:rPr>
              <a:t>Was </a:t>
            </a:r>
            <a:r>
              <a:rPr lang="en-GB" sz="2000" dirty="0" err="1">
                <a:solidFill>
                  <a:srgbClr val="5B9BD5">
                    <a:lumMod val="50000"/>
                  </a:srgbClr>
                </a:solidFill>
                <a:latin typeface="Century Gothic" panose="020B0502020202020204" pitchFamily="34" charset="0"/>
              </a:rPr>
              <a:t>machen</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sie</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im</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Urlaub</a:t>
            </a:r>
            <a:r>
              <a:rPr lang="en-GB" sz="2000" dirty="0">
                <a:solidFill>
                  <a:srgbClr val="5B9BD5">
                    <a:lumMod val="50000"/>
                  </a:srgbClr>
                </a:solidFill>
                <a:latin typeface="Century Gothic" panose="020B0502020202020204" pitchFamily="34" charset="0"/>
              </a:rPr>
              <a:t>?</a:t>
            </a:r>
            <a:endParaRPr lang="en-GB" dirty="0"/>
          </a:p>
        </p:txBody>
      </p:sp>
      <p:sp>
        <p:nvSpPr>
          <p:cNvPr id="2" name="Title 1">
            <a:extLst>
              <a:ext uri="{FF2B5EF4-FFF2-40B4-BE49-F238E27FC236}">
                <a16:creationId xmlns:a16="http://schemas.microsoft.com/office/drawing/2014/main" id="{10CCB11B-E72D-0249-BE80-66424B923690}"/>
              </a:ext>
            </a:extLst>
          </p:cNvPr>
          <p:cNvSpPr>
            <a:spLocks noGrp="1"/>
          </p:cNvSpPr>
          <p:nvPr>
            <p:ph type="title"/>
          </p:nvPr>
        </p:nvSpPr>
        <p:spPr>
          <a:xfrm>
            <a:off x="246586" y="56874"/>
            <a:ext cx="6657580" cy="490114"/>
          </a:xfrm>
        </p:spPr>
        <p:txBody>
          <a:bodyPr>
            <a:noAutofit/>
          </a:bodyPr>
          <a:lstStyle/>
          <a:p>
            <a:r>
              <a:rPr lang="en-GB" sz="2800" b="1">
                <a:solidFill>
                  <a:schemeClr val="accent1">
                    <a:lumMod val="50000"/>
                  </a:schemeClr>
                </a:solidFill>
              </a:rPr>
              <a:t>Normalerweise oder </a:t>
            </a:r>
            <a:r>
              <a:rPr lang="de-DE" sz="2800" b="1">
                <a:solidFill>
                  <a:schemeClr val="accent1">
                    <a:lumMod val="50000"/>
                  </a:schemeClr>
                </a:solidFill>
              </a:rPr>
              <a:t>nächstes Jahr? </a:t>
            </a:r>
            <a:endParaRPr lang="en-US" sz="2800" b="1" dirty="0">
              <a:solidFill>
                <a:schemeClr val="accent1">
                  <a:lumMod val="50000"/>
                </a:schemeClr>
              </a:solidFill>
            </a:endParaRP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75241" y="18150"/>
            <a:ext cx="1287475" cy="1238891"/>
          </a:xfrm>
          <a:prstGeom prst="rect">
            <a:avLst/>
          </a:prstGeom>
        </p:spPr>
      </p:pic>
      <p:pic>
        <p:nvPicPr>
          <p:cNvPr id="25" name="Picture 24"/>
          <p:cNvPicPr>
            <a:picLocks noChangeAspect="1"/>
          </p:cNvPicPr>
          <p:nvPr/>
        </p:nvPicPr>
        <p:blipFill rotWithShape="1">
          <a:blip r:embed="rId4" cstate="print">
            <a:extLst>
              <a:ext uri="{28A0092B-C50C-407E-A947-70E740481C1C}">
                <a14:useLocalDpi xmlns:a14="http://schemas.microsoft.com/office/drawing/2010/main" val="0"/>
              </a:ext>
            </a:extLst>
          </a:blip>
          <a:srcRect r="51991" b="-8790"/>
          <a:stretch/>
        </p:blipFill>
        <p:spPr>
          <a:xfrm>
            <a:off x="8187365" y="-19311"/>
            <a:ext cx="947345" cy="1383661"/>
          </a:xfrm>
          <a:prstGeom prst="rect">
            <a:avLst/>
          </a:prstGeom>
        </p:spPr>
      </p:pic>
      <p:graphicFrame>
        <p:nvGraphicFramePr>
          <p:cNvPr id="15" name="Table 14"/>
          <p:cNvGraphicFramePr>
            <a:graphicFrameLocks noGrp="1"/>
          </p:cNvGraphicFramePr>
          <p:nvPr>
            <p:extLst>
              <p:ext uri="{D42A27DB-BD31-4B8C-83A1-F6EECF244321}">
                <p14:modId xmlns:p14="http://schemas.microsoft.com/office/powerpoint/2010/main" val="3206134107"/>
              </p:ext>
            </p:extLst>
          </p:nvPr>
        </p:nvGraphicFramePr>
        <p:xfrm>
          <a:off x="244971" y="1557866"/>
          <a:ext cx="11585079" cy="4681008"/>
        </p:xfrm>
        <a:graphic>
          <a:graphicData uri="http://schemas.openxmlformats.org/drawingml/2006/table">
            <a:tbl>
              <a:tblPr firstRow="1" bandRow="1">
                <a:tableStyleId>{5C22544A-7EE6-4342-B048-85BDC9FD1C3A}</a:tableStyleId>
              </a:tblPr>
              <a:tblGrid>
                <a:gridCol w="574179">
                  <a:extLst>
                    <a:ext uri="{9D8B030D-6E8A-4147-A177-3AD203B41FA5}">
                      <a16:colId xmlns:a16="http://schemas.microsoft.com/office/drawing/2014/main" val="2715504570"/>
                    </a:ext>
                  </a:extLst>
                </a:gridCol>
                <a:gridCol w="7149207">
                  <a:extLst>
                    <a:ext uri="{9D8B030D-6E8A-4147-A177-3AD203B41FA5}">
                      <a16:colId xmlns:a16="http://schemas.microsoft.com/office/drawing/2014/main" val="261510636"/>
                    </a:ext>
                  </a:extLst>
                </a:gridCol>
                <a:gridCol w="3861693">
                  <a:extLst>
                    <a:ext uri="{9D8B030D-6E8A-4147-A177-3AD203B41FA5}">
                      <a16:colId xmlns:a16="http://schemas.microsoft.com/office/drawing/2014/main" val="1414942253"/>
                    </a:ext>
                  </a:extLst>
                </a:gridCol>
              </a:tblGrid>
              <a:tr h="585126">
                <a:tc>
                  <a:txBody>
                    <a:bodyPr/>
                    <a:lstStyle/>
                    <a:p>
                      <a:pPr algn="ctr"/>
                      <a:r>
                        <a:rPr lang="en-GB" sz="2400" b="1" dirty="0">
                          <a:solidFill>
                            <a:schemeClr val="accent1">
                              <a:lumMod val="50000"/>
                            </a:schemeClr>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a:solidFill>
                            <a:schemeClr val="accent1">
                              <a:lumMod val="50000"/>
                            </a:schemeClr>
                          </a:solidFill>
                          <a:latin typeface="Century Gothic" panose="020B0502020202020204" pitchFamily="34" charset="0"/>
                        </a:rPr>
                        <a:t>Nächstes Jahr </a:t>
                      </a:r>
                      <a:r>
                        <a:rPr lang="en-GB" sz="2400" b="1">
                          <a:solidFill>
                            <a:schemeClr val="accent1">
                              <a:lumMod val="50000"/>
                            </a:schemeClr>
                          </a:solidFill>
                          <a:latin typeface="Century Gothic" panose="020B0502020202020204" pitchFamily="34" charset="0"/>
                        </a:rPr>
                        <a:t>fahren</a:t>
                      </a:r>
                      <a:r>
                        <a:rPr lang="en-GB" sz="2400" b="0">
                          <a:solidFill>
                            <a:schemeClr val="accent1">
                              <a:lumMod val="50000"/>
                            </a:schemeClr>
                          </a:solidFill>
                          <a:latin typeface="Century Gothic" panose="020B0502020202020204" pitchFamily="34" charset="0"/>
                        </a:rPr>
                        <a:t> wir in die Schweiz.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0">
                          <a:solidFill>
                            <a:schemeClr val="accent1">
                              <a:lumMod val="50000"/>
                            </a:schemeClr>
                          </a:solidFill>
                          <a:latin typeface="Century Gothic" panose="020B0502020202020204" pitchFamily="34" charset="0"/>
                        </a:rPr>
                        <a:t>go / are going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5111276"/>
                  </a:ext>
                </a:extLst>
              </a:tr>
              <a:tr h="585126">
                <a:tc>
                  <a:txBody>
                    <a:bodyPr/>
                    <a:lstStyle/>
                    <a:p>
                      <a:pPr algn="ctr"/>
                      <a:r>
                        <a:rPr lang="en-GB" sz="2400" b="1" dirty="0">
                          <a:solidFill>
                            <a:schemeClr val="accent1">
                              <a:lumMod val="50000"/>
                            </a:schemeClr>
                          </a:solidFill>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a:solidFill>
                            <a:schemeClr val="accent1">
                              <a:lumMod val="50000"/>
                            </a:schemeClr>
                          </a:solidFill>
                          <a:latin typeface="Century Gothic" panose="020B0502020202020204" pitchFamily="34" charset="0"/>
                        </a:rPr>
                        <a:t>Normalerweise</a:t>
                      </a:r>
                      <a:r>
                        <a:rPr lang="en-GB" sz="2400" b="0" baseline="0" dirty="0">
                          <a:solidFill>
                            <a:schemeClr val="accent1">
                              <a:lumMod val="50000"/>
                            </a:schemeClr>
                          </a:solidFill>
                          <a:latin typeface="Century Gothic" panose="020B0502020202020204" pitchFamily="34" charset="0"/>
                        </a:rPr>
                        <a:t> </a:t>
                      </a:r>
                      <a:r>
                        <a:rPr lang="en-GB" sz="2400" b="1" baseline="0" dirty="0" err="1">
                          <a:solidFill>
                            <a:schemeClr val="accent1">
                              <a:lumMod val="50000"/>
                            </a:schemeClr>
                          </a:solidFill>
                          <a:latin typeface="Century Gothic" panose="020B0502020202020204" pitchFamily="34" charset="0"/>
                        </a:rPr>
                        <a:t>fahren</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wir</a:t>
                      </a:r>
                      <a:r>
                        <a:rPr lang="en-GB" sz="2400" b="0" baseline="0" dirty="0">
                          <a:solidFill>
                            <a:schemeClr val="accent1">
                              <a:lumMod val="50000"/>
                            </a:schemeClr>
                          </a:solidFill>
                          <a:latin typeface="Century Gothic" panose="020B0502020202020204" pitchFamily="34" charset="0"/>
                        </a:rPr>
                        <a:t> in die Alpen.</a:t>
                      </a:r>
                      <a:endParaRPr lang="en-GB" sz="24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0" baseline="0">
                          <a:solidFill>
                            <a:schemeClr val="accent1">
                              <a:lumMod val="50000"/>
                            </a:schemeClr>
                          </a:solidFill>
                          <a:latin typeface="Century Gothic" panose="020B0502020202020204" pitchFamily="34" charset="0"/>
                        </a:rPr>
                        <a:t>go / are going</a:t>
                      </a:r>
                      <a:endParaRPr lang="en-GB" sz="2400" b="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2031854"/>
                  </a:ext>
                </a:extLst>
              </a:tr>
              <a:tr h="585126">
                <a:tc>
                  <a:txBody>
                    <a:bodyPr/>
                    <a:lstStyle/>
                    <a:p>
                      <a:pPr algn="ctr"/>
                      <a:r>
                        <a:rPr lang="en-GB" sz="2400" b="1" dirty="0">
                          <a:solidFill>
                            <a:schemeClr val="accent1">
                              <a:lumMod val="50000"/>
                            </a:schemeClr>
                          </a:solidFill>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a:solidFill>
                            <a:schemeClr val="accent1">
                              <a:lumMod val="50000"/>
                            </a:schemeClr>
                          </a:solidFill>
                          <a:latin typeface="Century Gothic" panose="020B0502020202020204" pitchFamily="34" charset="0"/>
                        </a:rPr>
                        <a:t>Normalerweise</a:t>
                      </a:r>
                      <a:r>
                        <a:rPr lang="en-GB" sz="2400" b="0" baseline="0" dirty="0">
                          <a:solidFill>
                            <a:schemeClr val="accent1">
                              <a:lumMod val="50000"/>
                            </a:schemeClr>
                          </a:solidFill>
                          <a:latin typeface="Century Gothic" panose="020B0502020202020204" pitchFamily="34" charset="0"/>
                        </a:rPr>
                        <a:t> </a:t>
                      </a:r>
                      <a:r>
                        <a:rPr lang="en-GB" sz="2400" b="1" baseline="0" dirty="0" err="1">
                          <a:solidFill>
                            <a:schemeClr val="accent1">
                              <a:lumMod val="50000"/>
                            </a:schemeClr>
                          </a:solidFill>
                          <a:latin typeface="Century Gothic" panose="020B0502020202020204" pitchFamily="34" charset="0"/>
                        </a:rPr>
                        <a:t>nehmen</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wir</a:t>
                      </a:r>
                      <a:r>
                        <a:rPr lang="en-GB" sz="2400" b="0" baseline="0" dirty="0">
                          <a:solidFill>
                            <a:schemeClr val="accent1">
                              <a:lumMod val="50000"/>
                            </a:schemeClr>
                          </a:solidFill>
                          <a:latin typeface="Century Gothic" panose="020B0502020202020204" pitchFamily="34" charset="0"/>
                        </a:rPr>
                        <a:t> den Zug.</a:t>
                      </a:r>
                      <a:endParaRPr lang="en-GB" sz="24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0" dirty="0">
                          <a:solidFill>
                            <a:schemeClr val="accent1">
                              <a:lumMod val="50000"/>
                            </a:schemeClr>
                          </a:solidFill>
                          <a:latin typeface="Century Gothic" panose="020B0502020202020204" pitchFamily="34" charset="0"/>
                        </a:rPr>
                        <a:t>are taking</a:t>
                      </a:r>
                      <a:r>
                        <a:rPr lang="en-GB" sz="2400" b="0" baseline="0" dirty="0">
                          <a:solidFill>
                            <a:schemeClr val="accent1">
                              <a:lumMod val="50000"/>
                            </a:schemeClr>
                          </a:solidFill>
                          <a:latin typeface="Century Gothic" panose="020B0502020202020204" pitchFamily="34" charset="0"/>
                        </a:rPr>
                        <a:t> / take</a:t>
                      </a:r>
                      <a:endParaRPr lang="en-GB" sz="24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3311104"/>
                  </a:ext>
                </a:extLst>
              </a:tr>
              <a:tr h="585126">
                <a:tc>
                  <a:txBody>
                    <a:bodyPr/>
                    <a:lstStyle/>
                    <a:p>
                      <a:pPr algn="ctr"/>
                      <a:r>
                        <a:rPr lang="en-GB" sz="2400" b="1" dirty="0">
                          <a:solidFill>
                            <a:schemeClr val="accent1">
                              <a:lumMod val="50000"/>
                            </a:schemeClr>
                          </a:solidFill>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a:solidFill>
                            <a:schemeClr val="accent1">
                              <a:lumMod val="50000"/>
                            </a:schemeClr>
                          </a:solidFill>
                          <a:latin typeface="Century Gothic" panose="020B0502020202020204" pitchFamily="34" charset="0"/>
                        </a:rPr>
                        <a:t>Nächstes</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Jahr</a:t>
                      </a:r>
                      <a:r>
                        <a:rPr lang="en-GB" sz="2400" b="0"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nehmen</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wir</a:t>
                      </a:r>
                      <a:r>
                        <a:rPr lang="en-GB" sz="2400" b="0" dirty="0">
                          <a:solidFill>
                            <a:schemeClr val="accent1">
                              <a:lumMod val="50000"/>
                            </a:schemeClr>
                          </a:solidFill>
                          <a:latin typeface="Century Gothic" panose="020B0502020202020204" pitchFamily="34" charset="0"/>
                        </a:rPr>
                        <a:t> das Auto.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0">
                          <a:solidFill>
                            <a:schemeClr val="accent1">
                              <a:lumMod val="50000"/>
                            </a:schemeClr>
                          </a:solidFill>
                          <a:latin typeface="Century Gothic" panose="020B0502020202020204" pitchFamily="34" charset="0"/>
                        </a:rPr>
                        <a:t>take / are taking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0199985"/>
                  </a:ext>
                </a:extLst>
              </a:tr>
              <a:tr h="585126">
                <a:tc>
                  <a:txBody>
                    <a:bodyPr/>
                    <a:lstStyle/>
                    <a:p>
                      <a:pPr algn="ctr"/>
                      <a:r>
                        <a:rPr lang="en-GB" sz="2400" b="1" dirty="0">
                          <a:solidFill>
                            <a:schemeClr val="accent1">
                              <a:lumMod val="50000"/>
                            </a:schemeClr>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a:solidFill>
                            <a:schemeClr val="accent1">
                              <a:lumMod val="50000"/>
                            </a:schemeClr>
                          </a:solidFill>
                          <a:latin typeface="Century Gothic" panose="020B0502020202020204" pitchFamily="34" charset="0"/>
                        </a:rPr>
                        <a:t>Normalerweise</a:t>
                      </a:r>
                      <a:r>
                        <a:rPr lang="en-GB" sz="2400" b="0"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gehen</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wir</a:t>
                      </a:r>
                      <a:r>
                        <a:rPr lang="en-GB" sz="2400" b="0" dirty="0">
                          <a:solidFill>
                            <a:schemeClr val="accent1">
                              <a:lumMod val="50000"/>
                            </a:schemeClr>
                          </a:solidFill>
                          <a:latin typeface="Century Gothic" panose="020B0502020202020204" pitchFamily="34" charset="0"/>
                        </a:rPr>
                        <a:t> in den </a:t>
                      </a:r>
                      <a:r>
                        <a:rPr lang="en-GB" sz="2400" b="0" dirty="0" err="1">
                          <a:solidFill>
                            <a:schemeClr val="accent1">
                              <a:lumMod val="50000"/>
                            </a:schemeClr>
                          </a:solidFill>
                          <a:latin typeface="Century Gothic" panose="020B0502020202020204" pitchFamily="34" charset="0"/>
                        </a:rPr>
                        <a:t>Freizeitpark</a:t>
                      </a:r>
                      <a:r>
                        <a:rPr lang="en-GB" sz="2400" b="0" dirty="0">
                          <a:solidFill>
                            <a:schemeClr val="accent1">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0">
                          <a:solidFill>
                            <a:schemeClr val="accent1">
                              <a:lumMod val="50000"/>
                            </a:schemeClr>
                          </a:solidFill>
                          <a:latin typeface="Century Gothic" panose="020B0502020202020204" pitchFamily="34" charset="0"/>
                        </a:rPr>
                        <a:t>go / are going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2835362"/>
                  </a:ext>
                </a:extLst>
              </a:tr>
              <a:tr h="585126">
                <a:tc>
                  <a:txBody>
                    <a:bodyPr/>
                    <a:lstStyle/>
                    <a:p>
                      <a:pPr algn="ctr"/>
                      <a:r>
                        <a:rPr lang="en-GB" sz="2400" b="1" dirty="0">
                          <a:solidFill>
                            <a:schemeClr val="accent1">
                              <a:lumMod val="50000"/>
                            </a:schemeClr>
                          </a:solidFill>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a:solidFill>
                            <a:schemeClr val="accent1">
                              <a:lumMod val="50000"/>
                            </a:schemeClr>
                          </a:solidFill>
                          <a:latin typeface="Century Gothic" panose="020B0502020202020204" pitchFamily="34" charset="0"/>
                        </a:rPr>
                        <a:t>Nächstes</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Jahr</a:t>
                      </a:r>
                      <a:r>
                        <a:rPr lang="en-GB" sz="2400" b="0"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gehen</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wir</a:t>
                      </a:r>
                      <a:r>
                        <a:rPr lang="en-GB" sz="2400" b="0" dirty="0">
                          <a:solidFill>
                            <a:schemeClr val="accent1">
                              <a:lumMod val="50000"/>
                            </a:schemeClr>
                          </a:solidFill>
                          <a:latin typeface="Century Gothic" panose="020B0502020202020204" pitchFamily="34" charset="0"/>
                        </a:rPr>
                        <a:t> in den</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Wasserpark</a:t>
                      </a:r>
                      <a:r>
                        <a:rPr lang="en-GB" sz="2400" b="0" baseline="0" dirty="0">
                          <a:solidFill>
                            <a:schemeClr val="accent1">
                              <a:lumMod val="50000"/>
                            </a:schemeClr>
                          </a:solidFill>
                          <a:latin typeface="Century Gothic" panose="020B0502020202020204" pitchFamily="34" charset="0"/>
                        </a:rPr>
                        <a:t>.</a:t>
                      </a:r>
                      <a:endParaRPr lang="en-GB" sz="24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a:solidFill>
                            <a:schemeClr val="accent1">
                              <a:lumMod val="50000"/>
                            </a:schemeClr>
                          </a:solidFill>
                          <a:latin typeface="Century Gothic" panose="020B0502020202020204" pitchFamily="34" charset="0"/>
                        </a:rPr>
                        <a:t>are going / go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20495664"/>
                  </a:ext>
                </a:extLst>
              </a:tr>
              <a:tr h="585126">
                <a:tc>
                  <a:txBody>
                    <a:bodyPr/>
                    <a:lstStyle/>
                    <a:p>
                      <a:pPr algn="ctr"/>
                      <a:r>
                        <a:rPr lang="en-GB" sz="2400" b="1" dirty="0">
                          <a:solidFill>
                            <a:schemeClr val="accent1">
                              <a:lumMod val="50000"/>
                            </a:schemeClr>
                          </a:solidFill>
                          <a:latin typeface="Century Gothic" panose="020B0502020202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a:solidFill>
                            <a:schemeClr val="accent1">
                              <a:lumMod val="50000"/>
                            </a:schemeClr>
                          </a:solidFill>
                          <a:latin typeface="Century Gothic" panose="020B0502020202020204" pitchFamily="34" charset="0"/>
                        </a:rPr>
                        <a:t>Nächstes</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Jahr</a:t>
                      </a:r>
                      <a:r>
                        <a:rPr lang="en-GB" sz="2400" b="0"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spielen</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wir</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Fußball</a:t>
                      </a:r>
                      <a:r>
                        <a:rPr lang="en-GB" sz="2400" b="0" dirty="0">
                          <a:solidFill>
                            <a:schemeClr val="accent1">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0" dirty="0">
                          <a:solidFill>
                            <a:schemeClr val="accent1">
                              <a:lumMod val="50000"/>
                            </a:schemeClr>
                          </a:solidFill>
                          <a:latin typeface="Century Gothic" panose="020B0502020202020204" pitchFamily="34" charset="0"/>
                        </a:rPr>
                        <a:t>play / are</a:t>
                      </a:r>
                      <a:r>
                        <a:rPr lang="en-GB" sz="2400" b="0" baseline="0" dirty="0">
                          <a:solidFill>
                            <a:schemeClr val="accent1">
                              <a:lumMod val="50000"/>
                            </a:schemeClr>
                          </a:solidFill>
                          <a:latin typeface="Century Gothic" panose="020B0502020202020204" pitchFamily="34" charset="0"/>
                        </a:rPr>
                        <a:t> playing</a:t>
                      </a:r>
                      <a:endParaRPr lang="en-GB" sz="24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8525940"/>
                  </a:ext>
                </a:extLst>
              </a:tr>
              <a:tr h="585126">
                <a:tc>
                  <a:txBody>
                    <a:bodyPr/>
                    <a:lstStyle/>
                    <a:p>
                      <a:pPr algn="ctr"/>
                      <a:r>
                        <a:rPr lang="en-GB" sz="2400" b="1" dirty="0">
                          <a:solidFill>
                            <a:schemeClr val="accent1">
                              <a:lumMod val="50000"/>
                            </a:schemeClr>
                          </a:solidFill>
                          <a:latin typeface="Century Gothic" panose="020B050202020202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a:solidFill>
                            <a:schemeClr val="accent1">
                              <a:lumMod val="50000"/>
                            </a:schemeClr>
                          </a:solidFill>
                          <a:latin typeface="Century Gothic" panose="020B0502020202020204" pitchFamily="34" charset="0"/>
                        </a:rPr>
                        <a:t>Normalerweise </a:t>
                      </a:r>
                      <a:r>
                        <a:rPr lang="en-GB" sz="2400" b="1">
                          <a:solidFill>
                            <a:schemeClr val="accent1">
                              <a:lumMod val="50000"/>
                            </a:schemeClr>
                          </a:solidFill>
                          <a:latin typeface="Century Gothic" panose="020B0502020202020204" pitchFamily="34" charset="0"/>
                        </a:rPr>
                        <a:t>spielen</a:t>
                      </a:r>
                      <a:r>
                        <a:rPr lang="en-GB" sz="2400" b="0">
                          <a:solidFill>
                            <a:schemeClr val="accent1">
                              <a:lumMod val="50000"/>
                            </a:schemeClr>
                          </a:solidFill>
                          <a:latin typeface="Century Gothic" panose="020B0502020202020204" pitchFamily="34" charset="0"/>
                        </a:rPr>
                        <a:t> wir Tennis.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0" dirty="0">
                          <a:solidFill>
                            <a:schemeClr val="accent1">
                              <a:lumMod val="50000"/>
                            </a:schemeClr>
                          </a:solidFill>
                          <a:latin typeface="Century Gothic" panose="020B0502020202020204" pitchFamily="34" charset="0"/>
                        </a:rPr>
                        <a:t>are playing / play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48229810"/>
                  </a:ext>
                </a:extLst>
              </a:tr>
            </a:tbl>
          </a:graphicData>
        </a:graphic>
      </p:graphicFrame>
      <p:sp>
        <p:nvSpPr>
          <p:cNvPr id="31" name="Oval 30"/>
          <p:cNvSpPr/>
          <p:nvPr/>
        </p:nvSpPr>
        <p:spPr>
          <a:xfrm>
            <a:off x="9465209" y="1552601"/>
            <a:ext cx="1650466" cy="583214"/>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DAA520"/>
              </a:solidFill>
            </a:endParaRPr>
          </a:p>
        </p:txBody>
      </p:sp>
      <p:sp>
        <p:nvSpPr>
          <p:cNvPr id="37" name="Oval 36"/>
          <p:cNvSpPr/>
          <p:nvPr/>
        </p:nvSpPr>
        <p:spPr>
          <a:xfrm>
            <a:off x="8589479" y="2214415"/>
            <a:ext cx="923642" cy="476611"/>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a:off x="10338484" y="2745521"/>
            <a:ext cx="968978" cy="509629"/>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p:nvSpPr>
        <p:spPr>
          <a:xfrm>
            <a:off x="9513121" y="3375954"/>
            <a:ext cx="1718075" cy="542846"/>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a:off x="8620408" y="4538410"/>
            <a:ext cx="1785426" cy="529021"/>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p:cNvSpPr/>
          <p:nvPr/>
        </p:nvSpPr>
        <p:spPr>
          <a:xfrm>
            <a:off x="8566811" y="3998713"/>
            <a:ext cx="968978" cy="428402"/>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p:cNvSpPr/>
          <p:nvPr/>
        </p:nvSpPr>
        <p:spPr>
          <a:xfrm>
            <a:off x="9465209" y="5126639"/>
            <a:ext cx="1888591" cy="524006"/>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p:cNvSpPr/>
          <p:nvPr/>
        </p:nvSpPr>
        <p:spPr>
          <a:xfrm>
            <a:off x="10279439" y="5704588"/>
            <a:ext cx="1179937" cy="509628"/>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4567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7" grpId="0" animBg="1"/>
      <p:bldP spid="38" grpId="0" animBg="1"/>
      <p:bldP spid="39" grpId="0" animBg="1"/>
      <p:bldP spid="40" grpId="0" animBg="1"/>
      <p:bldP spid="41" grpId="0" animBg="1"/>
      <p:bldP spid="42" grpId="0" animBg="1"/>
      <p:bldP spid="4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306988"/>
            <a:ext cx="8620035" cy="707849"/>
          </a:xfrm>
        </p:spPr>
        <p:txBody>
          <a:bodyPr>
            <a:noAutofit/>
          </a:bodyPr>
          <a:lstStyle/>
          <a:p>
            <a:r>
              <a:rPr lang="en-GB" sz="2200" b="1" dirty="0">
                <a:solidFill>
                  <a:schemeClr val="bg1"/>
                </a:solidFill>
              </a:rPr>
              <a:t>Mehmet und Mia </a:t>
            </a:r>
            <a:r>
              <a:rPr lang="en-GB" sz="2200" b="1" dirty="0" err="1">
                <a:solidFill>
                  <a:schemeClr val="bg1"/>
                </a:solidFill>
              </a:rPr>
              <a:t>reden</a:t>
            </a:r>
            <a:r>
              <a:rPr lang="en-GB" sz="2200" b="1" dirty="0">
                <a:solidFill>
                  <a:schemeClr val="bg1"/>
                </a:solidFill>
              </a:rPr>
              <a:t> </a:t>
            </a:r>
            <a:r>
              <a:rPr lang="en-GB" sz="2200" b="1" dirty="0" err="1">
                <a:solidFill>
                  <a:schemeClr val="bg1"/>
                </a:solidFill>
              </a:rPr>
              <a:t>über</a:t>
            </a:r>
            <a:r>
              <a:rPr lang="en-GB" sz="2200" b="1" dirty="0">
                <a:solidFill>
                  <a:schemeClr val="bg1"/>
                </a:solidFill>
              </a:rPr>
              <a:t> </a:t>
            </a:r>
            <a:r>
              <a:rPr lang="en-GB" sz="2200" b="1" dirty="0" err="1">
                <a:solidFill>
                  <a:schemeClr val="bg1"/>
                </a:solidFill>
              </a:rPr>
              <a:t>Urlaubspläne</a:t>
            </a:r>
            <a:endParaRPr lang="en-GB" sz="2200" b="1" dirty="0">
              <a:solidFill>
                <a:schemeClr val="bg1"/>
              </a:solidFill>
            </a:endParaRPr>
          </a:p>
        </p:txBody>
      </p:sp>
      <p:pic>
        <p:nvPicPr>
          <p:cNvPr id="7" name="Picture 6" descr="A close up of a logo&#10;&#10;Description automatically generated">
            <a:extLst>
              <a:ext uri="{FF2B5EF4-FFF2-40B4-BE49-F238E27FC236}">
                <a16:creationId xmlns:a16="http://schemas.microsoft.com/office/drawing/2014/main" id="{C2A2C2B4-7B38-419E-97DD-3962FB9693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9048" y="1183712"/>
            <a:ext cx="6246712" cy="4883641"/>
          </a:xfrm>
          <a:prstGeom prst="rect">
            <a:avLst/>
          </a:prstGeom>
        </p:spPr>
      </p:pic>
      <p:sp>
        <p:nvSpPr>
          <p:cNvPr id="10" name="Rounded Rectangular Callout 6">
            <a:hlinkClick r:id="" action="ppaction://noaction">
              <a:snd r:embed="rId5" name="3.2.5 Mehmet und Mia reden Slide 25.wav"/>
            </a:hlinkClick>
            <a:extLst>
              <a:ext uri="{FF2B5EF4-FFF2-40B4-BE49-F238E27FC236}">
                <a16:creationId xmlns:a16="http://schemas.microsoft.com/office/drawing/2014/main" id="{F47273C9-BA72-422B-9708-6BC26A4A2613}"/>
              </a:ext>
            </a:extLst>
          </p:cNvPr>
          <p:cNvSpPr/>
          <p:nvPr/>
        </p:nvSpPr>
        <p:spPr>
          <a:xfrm flipH="1">
            <a:off x="117562" y="1230511"/>
            <a:ext cx="3541859" cy="4103489"/>
          </a:xfrm>
          <a:prstGeom prst="wedgeRoundRectCallout">
            <a:avLst>
              <a:gd name="adj1" fmla="val -73799"/>
              <a:gd name="adj2" fmla="val -13815"/>
              <a:gd name="adj3" fmla="val 16667"/>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bg1"/>
                </a:solidFill>
                <a:latin typeface="Century Gothic" panose="020B0502020202020204" pitchFamily="34" charset="0"/>
              </a:rPr>
              <a:t>Nächstes Jahr fahren wir in den Urlaub in die Schweiz. Wir nehmen den Zug. Die Reise dauert zehn Stunden! Normalerweise suchen wir ein Hotel für* eine Woche, aber nächstes Jahr bleiben wir zwei Wochen! Im Sommer mag ich besonders* Schwimmen und Rad fahren!</a:t>
            </a:r>
            <a:endParaRPr lang="en-GB" sz="2000" dirty="0">
              <a:solidFill>
                <a:schemeClr val="bg1"/>
              </a:solidFill>
              <a:latin typeface="Century Gothic" panose="020B0502020202020204" pitchFamily="34" charset="0"/>
            </a:endParaRPr>
          </a:p>
        </p:txBody>
      </p:sp>
      <p:sp>
        <p:nvSpPr>
          <p:cNvPr id="11" name="Rounded Rectangular Callout 6">
            <a:hlinkClick r:id="" action="ppaction://noaction">
              <a:snd r:embed="rId6" name="Mia.wav"/>
            </a:hlinkClick>
            <a:extLst>
              <a:ext uri="{FF2B5EF4-FFF2-40B4-BE49-F238E27FC236}">
                <a16:creationId xmlns:a16="http://schemas.microsoft.com/office/drawing/2014/main" id="{D9CE71C8-2DF8-4DF4-9F77-C74C8AAB798D}"/>
              </a:ext>
            </a:extLst>
          </p:cNvPr>
          <p:cNvSpPr/>
          <p:nvPr/>
        </p:nvSpPr>
        <p:spPr>
          <a:xfrm flipH="1">
            <a:off x="8362947" y="987179"/>
            <a:ext cx="3541859" cy="4346821"/>
          </a:xfrm>
          <a:prstGeom prst="wedgeRoundRectCallout">
            <a:avLst>
              <a:gd name="adj1" fmla="val 60975"/>
              <a:gd name="adj2" fmla="val -19770"/>
              <a:gd name="adj3" fmla="val 16667"/>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bg1"/>
                </a:solidFill>
                <a:latin typeface="Century Gothic" panose="020B0502020202020204" pitchFamily="34" charset="0"/>
              </a:rPr>
              <a:t>Echt? Das ist ja super! Normalerweise fahren wir nach Österreich. Wir machen viel Sport und wir  besuchen* die Großstädte Wien und Salzburg.</a:t>
            </a:r>
          </a:p>
          <a:p>
            <a:pPr algn="ctr"/>
            <a:r>
              <a:rPr lang="de-DE" sz="2000" dirty="0">
                <a:solidFill>
                  <a:schemeClr val="bg1"/>
                </a:solidFill>
                <a:latin typeface="Century Gothic" panose="020B0502020202020204" pitchFamily="34" charset="0"/>
              </a:rPr>
              <a:t>Nächstes Jahr reisen </a:t>
            </a:r>
            <a:r>
              <a:rPr lang="de-DE" sz="2000">
                <a:solidFill>
                  <a:schemeClr val="bg1"/>
                </a:solidFill>
                <a:latin typeface="Century Gothic" panose="020B0502020202020204" pitchFamily="34" charset="0"/>
              </a:rPr>
              <a:t>wir aber nach </a:t>
            </a:r>
            <a:r>
              <a:rPr lang="de-DE" sz="2000" dirty="0">
                <a:solidFill>
                  <a:schemeClr val="bg1"/>
                </a:solidFill>
                <a:latin typeface="Century Gothic" panose="020B0502020202020204" pitchFamily="34" charset="0"/>
              </a:rPr>
              <a:t>Schottland! Alastair sagt, sein Land ist so schön! </a:t>
            </a:r>
          </a:p>
        </p:txBody>
      </p:sp>
      <p:sp>
        <p:nvSpPr>
          <p:cNvPr id="2" name="TextBox 1"/>
          <p:cNvSpPr txBox="1"/>
          <p:nvPr/>
        </p:nvSpPr>
        <p:spPr>
          <a:xfrm>
            <a:off x="3219450" y="6413903"/>
            <a:ext cx="7288191" cy="369332"/>
          </a:xfrm>
          <a:prstGeom prst="rect">
            <a:avLst/>
          </a:prstGeom>
          <a:noFill/>
        </p:spPr>
        <p:txBody>
          <a:bodyPr wrap="square" rtlCol="0">
            <a:spAutoFit/>
          </a:bodyPr>
          <a:lstStyle/>
          <a:p>
            <a:r>
              <a:rPr lang="en-GB" dirty="0">
                <a:solidFill>
                  <a:schemeClr val="bg1"/>
                </a:solidFill>
                <a:latin typeface="Century Gothic" panose="020B0502020202020204" pitchFamily="34" charset="0"/>
              </a:rPr>
              <a:t>*</a:t>
            </a:r>
            <a:r>
              <a:rPr lang="en-GB" dirty="0" err="1">
                <a:solidFill>
                  <a:schemeClr val="bg1"/>
                </a:solidFill>
                <a:latin typeface="Century Gothic" panose="020B0502020202020204" pitchFamily="34" charset="0"/>
              </a:rPr>
              <a:t>für</a:t>
            </a:r>
            <a:r>
              <a:rPr lang="en-GB" dirty="0">
                <a:solidFill>
                  <a:schemeClr val="bg1"/>
                </a:solidFill>
                <a:latin typeface="Century Gothic" panose="020B0502020202020204" pitchFamily="34" charset="0"/>
              </a:rPr>
              <a:t> - for | * </a:t>
            </a:r>
            <a:r>
              <a:rPr lang="en-GB" dirty="0" err="1">
                <a:solidFill>
                  <a:schemeClr val="bg1"/>
                </a:solidFill>
                <a:latin typeface="Century Gothic" panose="020B0502020202020204" pitchFamily="34" charset="0"/>
              </a:rPr>
              <a:t>besonders</a:t>
            </a:r>
            <a:r>
              <a:rPr lang="en-GB" dirty="0">
                <a:solidFill>
                  <a:schemeClr val="bg1"/>
                </a:solidFill>
                <a:latin typeface="Century Gothic" panose="020B0502020202020204" pitchFamily="34" charset="0"/>
              </a:rPr>
              <a:t> - especially | *</a:t>
            </a:r>
            <a:r>
              <a:rPr lang="en-GB" dirty="0" err="1">
                <a:solidFill>
                  <a:schemeClr val="bg1"/>
                </a:solidFill>
                <a:latin typeface="Century Gothic" panose="020B0502020202020204" pitchFamily="34" charset="0"/>
              </a:rPr>
              <a:t>besuchen</a:t>
            </a:r>
            <a:r>
              <a:rPr lang="en-GB" dirty="0">
                <a:solidFill>
                  <a:schemeClr val="bg1"/>
                </a:solidFill>
                <a:latin typeface="Century Gothic" panose="020B0502020202020204" pitchFamily="34" charset="0"/>
              </a:rPr>
              <a:t> - to visit</a:t>
            </a:r>
          </a:p>
        </p:txBody>
      </p:sp>
      <p:sp>
        <p:nvSpPr>
          <p:cNvPr id="13" name="Rounded Rectangle 11">
            <a:extLst>
              <a:ext uri="{FF2B5EF4-FFF2-40B4-BE49-F238E27FC236}">
                <a16:creationId xmlns:a16="http://schemas.microsoft.com/office/drawing/2014/main" id="{483D7EB9-C2AA-4190-98DE-925F861600E9}"/>
              </a:ext>
            </a:extLst>
          </p:cNvPr>
          <p:cNvSpPr/>
          <p:nvPr/>
        </p:nvSpPr>
        <p:spPr>
          <a:xfrm>
            <a:off x="10113818" y="247046"/>
            <a:ext cx="1845382"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Action Button: Custom 14">
            <a:hlinkClick r:id="" action="ppaction://noaction" highlightClick="1">
              <a:snd r:embed="rId7" name="1.wav"/>
            </a:hlinkClick>
            <a:extLst>
              <a:ext uri="{FF2B5EF4-FFF2-40B4-BE49-F238E27FC236}">
                <a16:creationId xmlns:a16="http://schemas.microsoft.com/office/drawing/2014/main" id="{6CACDF7C-7BF3-499E-8DCB-AF7521931FF4}"/>
              </a:ext>
            </a:extLst>
          </p:cNvPr>
          <p:cNvSpPr/>
          <p:nvPr/>
        </p:nvSpPr>
        <p:spPr>
          <a:xfrm>
            <a:off x="145321" y="5869353"/>
            <a:ext cx="432000" cy="396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14" name="Action Button: Custom 30">
            <a:hlinkClick r:id="" action="ppaction://noaction" highlightClick="1">
              <a:snd r:embed="rId8" name="2.wav"/>
            </a:hlinkClick>
            <a:extLst>
              <a:ext uri="{FF2B5EF4-FFF2-40B4-BE49-F238E27FC236}">
                <a16:creationId xmlns:a16="http://schemas.microsoft.com/office/drawing/2014/main" id="{32A7D1C7-5F93-47EC-88C7-7EB27EEEA8CE}"/>
              </a:ext>
            </a:extLst>
          </p:cNvPr>
          <p:cNvSpPr/>
          <p:nvPr/>
        </p:nvSpPr>
        <p:spPr>
          <a:xfrm>
            <a:off x="825305" y="5869353"/>
            <a:ext cx="432000" cy="396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sp>
        <p:nvSpPr>
          <p:cNvPr id="15" name="Action Button: Custom 36">
            <a:hlinkClick r:id="" action="ppaction://noaction" highlightClick="1">
              <a:snd r:embed="rId9" name="3.wav"/>
            </a:hlinkClick>
            <a:extLst>
              <a:ext uri="{FF2B5EF4-FFF2-40B4-BE49-F238E27FC236}">
                <a16:creationId xmlns:a16="http://schemas.microsoft.com/office/drawing/2014/main" id="{F020EFAE-F27D-4168-97C3-431F8D9FDC20}"/>
              </a:ext>
            </a:extLst>
          </p:cNvPr>
          <p:cNvSpPr/>
          <p:nvPr/>
        </p:nvSpPr>
        <p:spPr>
          <a:xfrm>
            <a:off x="1481078" y="5869353"/>
            <a:ext cx="432000" cy="396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a:t>
            </a:r>
          </a:p>
        </p:txBody>
      </p:sp>
      <p:sp>
        <p:nvSpPr>
          <p:cNvPr id="16" name="Action Button: Custom 37">
            <a:hlinkClick r:id="" action="ppaction://noaction" highlightClick="1">
              <a:snd r:embed="rId10" name="4.wav"/>
            </a:hlinkClick>
            <a:extLst>
              <a:ext uri="{FF2B5EF4-FFF2-40B4-BE49-F238E27FC236}">
                <a16:creationId xmlns:a16="http://schemas.microsoft.com/office/drawing/2014/main" id="{7C073401-B6B6-4A14-8250-0B8979FAE7AD}"/>
              </a:ext>
            </a:extLst>
          </p:cNvPr>
          <p:cNvSpPr/>
          <p:nvPr/>
        </p:nvSpPr>
        <p:spPr>
          <a:xfrm>
            <a:off x="2149064" y="5869353"/>
            <a:ext cx="432000" cy="396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4</a:t>
            </a:r>
          </a:p>
        </p:txBody>
      </p:sp>
      <p:sp>
        <p:nvSpPr>
          <p:cNvPr id="17" name="Action Button: Custom 38">
            <a:hlinkClick r:id="" action="ppaction://noaction" highlightClick="1">
              <a:snd r:embed="rId11" name="5.wav"/>
            </a:hlinkClick>
            <a:extLst>
              <a:ext uri="{FF2B5EF4-FFF2-40B4-BE49-F238E27FC236}">
                <a16:creationId xmlns:a16="http://schemas.microsoft.com/office/drawing/2014/main" id="{D804001F-9CAE-4EAA-BD7B-7FF2D78AF981}"/>
              </a:ext>
            </a:extLst>
          </p:cNvPr>
          <p:cNvSpPr/>
          <p:nvPr/>
        </p:nvSpPr>
        <p:spPr>
          <a:xfrm>
            <a:off x="2829048" y="5867886"/>
            <a:ext cx="432000" cy="396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5</a:t>
            </a:r>
          </a:p>
        </p:txBody>
      </p:sp>
    </p:spTree>
    <p:extLst>
      <p:ext uri="{BB962C8B-B14F-4D97-AF65-F5344CB8AC3E}">
        <p14:creationId xmlns:p14="http://schemas.microsoft.com/office/powerpoint/2010/main" val="606947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a:extLst>
              <a:ext uri="{FF2B5EF4-FFF2-40B4-BE49-F238E27FC236}">
                <a16:creationId xmlns:a16="http://schemas.microsoft.com/office/drawing/2014/main" id="{31423FA1-5456-5E4F-AD42-590F66D4597B}"/>
              </a:ext>
            </a:extLst>
          </p:cNvPr>
          <p:cNvSpPr>
            <a:spLocks noGrp="1"/>
          </p:cNvSpPr>
          <p:nvPr>
            <p:ph type="title"/>
          </p:nvPr>
        </p:nvSpPr>
        <p:spPr>
          <a:xfrm>
            <a:off x="63728" y="-13855"/>
            <a:ext cx="10515600" cy="1389443"/>
          </a:xfrm>
        </p:spPr>
        <p:txBody>
          <a:bodyPr>
            <a:normAutofit/>
          </a:bodyPr>
          <a:lstStyle/>
          <a:p>
            <a:r>
              <a:rPr lang="en-GB" sz="3200" b="1" dirty="0" err="1">
                <a:solidFill>
                  <a:schemeClr val="bg1"/>
                </a:solidFill>
              </a:rPr>
              <a:t>Deine</a:t>
            </a:r>
            <a:r>
              <a:rPr lang="en-GB" sz="3200" b="1" dirty="0">
                <a:solidFill>
                  <a:schemeClr val="bg1"/>
                </a:solidFill>
              </a:rPr>
              <a:t> </a:t>
            </a:r>
            <a:r>
              <a:rPr lang="en-GB" sz="3200" b="1" dirty="0" err="1">
                <a:solidFill>
                  <a:schemeClr val="bg1"/>
                </a:solidFill>
              </a:rPr>
              <a:t>Urlaubspläne</a:t>
            </a:r>
            <a:endParaRPr lang="en-US" sz="3200" dirty="0">
              <a:solidFill>
                <a:schemeClr val="bg1"/>
              </a:solidFill>
            </a:endParaRPr>
          </a:p>
        </p:txBody>
      </p:sp>
      <p:sp>
        <p:nvSpPr>
          <p:cNvPr id="3" name="TextBox 2"/>
          <p:cNvSpPr txBox="1"/>
          <p:nvPr/>
        </p:nvSpPr>
        <p:spPr>
          <a:xfrm>
            <a:off x="189960" y="1389443"/>
            <a:ext cx="11470903" cy="5016758"/>
          </a:xfrm>
          <a:prstGeom prst="rect">
            <a:avLst/>
          </a:prstGeom>
          <a:noFill/>
        </p:spPr>
        <p:txBody>
          <a:bodyPr wrap="square" rtlCol="0">
            <a:spAutoFit/>
          </a:bodyPr>
          <a:lstStyle/>
          <a:p>
            <a:r>
              <a:rPr lang="en-GB" sz="2800" b="1" dirty="0" err="1">
                <a:solidFill>
                  <a:schemeClr val="accent1">
                    <a:lumMod val="50000"/>
                  </a:schemeClr>
                </a:solidFill>
                <a:latin typeface="Century Gothic" panose="020B0502020202020204" pitchFamily="34" charset="0"/>
              </a:rPr>
              <a:t>Schreib</a:t>
            </a:r>
            <a:r>
              <a:rPr lang="en-GB" sz="2800" b="1" dirty="0">
                <a:solidFill>
                  <a:schemeClr val="accent1">
                    <a:lumMod val="50000"/>
                  </a:schemeClr>
                </a:solidFill>
                <a:latin typeface="Century Gothic" panose="020B0502020202020204" pitchFamily="34" charset="0"/>
              </a:rPr>
              <a:t> 50-60 </a:t>
            </a:r>
            <a:r>
              <a:rPr lang="en-GB" sz="2800" b="1" dirty="0" err="1">
                <a:solidFill>
                  <a:schemeClr val="accent1">
                    <a:lumMod val="50000"/>
                  </a:schemeClr>
                </a:solidFill>
                <a:latin typeface="Century Gothic" panose="020B0502020202020204" pitchFamily="34" charset="0"/>
              </a:rPr>
              <a:t>Wörter</a:t>
            </a:r>
            <a:r>
              <a:rPr lang="en-GB" sz="2800" b="1" dirty="0">
                <a:solidFill>
                  <a:schemeClr val="accent1">
                    <a:lumMod val="50000"/>
                  </a:schemeClr>
                </a:solidFill>
                <a:latin typeface="Century Gothic" panose="020B0502020202020204" pitchFamily="34" charset="0"/>
              </a:rPr>
              <a:t> </a:t>
            </a:r>
            <a:r>
              <a:rPr lang="en-GB" sz="2800" b="1" dirty="0" err="1">
                <a:solidFill>
                  <a:schemeClr val="accent1">
                    <a:lumMod val="50000"/>
                  </a:schemeClr>
                </a:solidFill>
                <a:latin typeface="Century Gothic" panose="020B0502020202020204" pitchFamily="34" charset="0"/>
              </a:rPr>
              <a:t>über</a:t>
            </a:r>
            <a:r>
              <a:rPr lang="en-GB" sz="2800" b="1" dirty="0">
                <a:solidFill>
                  <a:schemeClr val="accent1">
                    <a:lumMod val="50000"/>
                  </a:schemeClr>
                </a:solidFill>
                <a:latin typeface="Century Gothic" panose="020B0502020202020204" pitchFamily="34" charset="0"/>
              </a:rPr>
              <a:t> </a:t>
            </a:r>
            <a:r>
              <a:rPr lang="en-GB" sz="2800" b="1" dirty="0" err="1">
                <a:solidFill>
                  <a:schemeClr val="accent1">
                    <a:lumMod val="50000"/>
                  </a:schemeClr>
                </a:solidFill>
                <a:latin typeface="Century Gothic" panose="020B0502020202020204" pitchFamily="34" charset="0"/>
              </a:rPr>
              <a:t>deine</a:t>
            </a:r>
            <a:r>
              <a:rPr lang="en-GB" sz="2800" b="1" dirty="0">
                <a:solidFill>
                  <a:schemeClr val="accent1">
                    <a:lumMod val="50000"/>
                  </a:schemeClr>
                </a:solidFill>
                <a:latin typeface="Century Gothic" panose="020B0502020202020204" pitchFamily="34" charset="0"/>
              </a:rPr>
              <a:t> </a:t>
            </a:r>
            <a:r>
              <a:rPr lang="en-GB" sz="2800" b="1" dirty="0" err="1">
                <a:solidFill>
                  <a:schemeClr val="accent1">
                    <a:lumMod val="50000"/>
                  </a:schemeClr>
                </a:solidFill>
                <a:latin typeface="Century Gothic" panose="020B0502020202020204" pitchFamily="34" charset="0"/>
              </a:rPr>
              <a:t>Urlaubspläne</a:t>
            </a:r>
            <a:r>
              <a:rPr lang="en-GB" sz="2800" b="1" dirty="0">
                <a:solidFill>
                  <a:schemeClr val="accent1">
                    <a:lumMod val="50000"/>
                  </a:schemeClr>
                </a:solidFill>
                <a:latin typeface="Century Gothic" panose="020B0502020202020204" pitchFamily="34" charset="0"/>
              </a:rPr>
              <a:t> </a:t>
            </a:r>
            <a:r>
              <a:rPr lang="en-GB" sz="2800" b="1" dirty="0" err="1">
                <a:solidFill>
                  <a:schemeClr val="accent1">
                    <a:lumMod val="50000"/>
                  </a:schemeClr>
                </a:solidFill>
                <a:latin typeface="Century Gothic" panose="020B0502020202020204" pitchFamily="34" charset="0"/>
              </a:rPr>
              <a:t>für</a:t>
            </a:r>
            <a:r>
              <a:rPr lang="en-GB" sz="2800" b="1" dirty="0">
                <a:solidFill>
                  <a:schemeClr val="accent1">
                    <a:lumMod val="50000"/>
                  </a:schemeClr>
                </a:solidFill>
                <a:latin typeface="Century Gothic" panose="020B0502020202020204" pitchFamily="34" charset="0"/>
              </a:rPr>
              <a:t> </a:t>
            </a:r>
            <a:r>
              <a:rPr lang="en-GB" sz="2800" b="1" dirty="0" err="1">
                <a:solidFill>
                  <a:schemeClr val="accent1">
                    <a:lumMod val="50000"/>
                  </a:schemeClr>
                </a:solidFill>
                <a:latin typeface="Century Gothic" panose="020B0502020202020204" pitchFamily="34" charset="0"/>
              </a:rPr>
              <a:t>nächstes</a:t>
            </a:r>
            <a:r>
              <a:rPr lang="en-GB" sz="2800" b="1" dirty="0">
                <a:solidFill>
                  <a:schemeClr val="accent1">
                    <a:lumMod val="50000"/>
                  </a:schemeClr>
                </a:solidFill>
                <a:latin typeface="Century Gothic" panose="020B0502020202020204" pitchFamily="34" charset="0"/>
              </a:rPr>
              <a:t> </a:t>
            </a:r>
            <a:r>
              <a:rPr lang="en-GB" sz="2800" b="1" dirty="0" err="1">
                <a:solidFill>
                  <a:schemeClr val="accent1">
                    <a:lumMod val="50000"/>
                  </a:schemeClr>
                </a:solidFill>
                <a:latin typeface="Century Gothic" panose="020B0502020202020204" pitchFamily="34" charset="0"/>
              </a:rPr>
              <a:t>Jahr</a:t>
            </a:r>
            <a:r>
              <a:rPr lang="en-GB" sz="2800" b="1" dirty="0">
                <a:solidFill>
                  <a:schemeClr val="accent1">
                    <a:lumMod val="50000"/>
                  </a:schemeClr>
                </a:solidFill>
                <a:latin typeface="Century Gothic" panose="020B0502020202020204" pitchFamily="34" charset="0"/>
              </a:rPr>
              <a:t>. </a:t>
            </a:r>
            <a:r>
              <a:rPr lang="en-GB" sz="2800" dirty="0">
                <a:solidFill>
                  <a:schemeClr val="accent1">
                    <a:lumMod val="50000"/>
                  </a:schemeClr>
                </a:solidFill>
                <a:latin typeface="Century Gothic" panose="020B0502020202020204" pitchFamily="34" charset="0"/>
              </a:rPr>
              <a:t>(It can be imaginary!). </a:t>
            </a:r>
            <a:endParaRPr lang="en-GB" sz="2800" b="1" dirty="0">
              <a:solidFill>
                <a:schemeClr val="accent1">
                  <a:lumMod val="50000"/>
                </a:schemeClr>
              </a:solidFill>
              <a:latin typeface="Century Gothic" panose="020B0502020202020204" pitchFamily="34" charset="0"/>
            </a:endParaRPr>
          </a:p>
          <a:p>
            <a:br>
              <a:rPr lang="en-GB" sz="2400" dirty="0">
                <a:solidFill>
                  <a:schemeClr val="accent1">
                    <a:lumMod val="50000"/>
                  </a:schemeClr>
                </a:solidFill>
                <a:latin typeface="Century Gothic" panose="020B0502020202020204" pitchFamily="34" charset="0"/>
              </a:rPr>
            </a:br>
            <a:r>
              <a:rPr lang="en-GB" sz="2400" dirty="0">
                <a:solidFill>
                  <a:schemeClr val="accent1">
                    <a:lumMod val="50000"/>
                  </a:schemeClr>
                </a:solidFill>
                <a:latin typeface="Century Gothic" panose="020B0502020202020204" pitchFamily="34" charset="0"/>
              </a:rPr>
              <a:t>Wo? </a:t>
            </a:r>
            <a:br>
              <a:rPr lang="en-GB" sz="2400" dirty="0">
                <a:solidFill>
                  <a:schemeClr val="accent1">
                    <a:lumMod val="50000"/>
                  </a:schemeClr>
                </a:solidFill>
                <a:latin typeface="Century Gothic" panose="020B0502020202020204" pitchFamily="34" charset="0"/>
              </a:rPr>
            </a:br>
            <a:r>
              <a:rPr lang="en-GB" sz="2400" dirty="0" err="1">
                <a:solidFill>
                  <a:schemeClr val="accent1">
                    <a:lumMod val="50000"/>
                  </a:schemeClr>
                </a:solidFill>
                <a:latin typeface="Century Gothic" panose="020B0502020202020204" pitchFamily="34" charset="0"/>
              </a:rPr>
              <a:t>Wie</a:t>
            </a:r>
            <a:r>
              <a:rPr lang="en-GB" sz="2400" dirty="0">
                <a:solidFill>
                  <a:schemeClr val="accent1">
                    <a:lumMod val="50000"/>
                  </a:schemeClr>
                </a:solidFill>
                <a:latin typeface="Century Gothic" panose="020B0502020202020204" pitchFamily="34" charset="0"/>
              </a:rPr>
              <a:t>? </a:t>
            </a:r>
            <a:br>
              <a:rPr lang="en-GB" sz="2400" dirty="0">
                <a:solidFill>
                  <a:schemeClr val="accent1">
                    <a:lumMod val="50000"/>
                  </a:schemeClr>
                </a:solidFill>
                <a:latin typeface="Century Gothic" panose="020B0502020202020204" pitchFamily="34" charset="0"/>
              </a:rPr>
            </a:br>
            <a:r>
              <a:rPr lang="en-GB" sz="2400" dirty="0" err="1">
                <a:solidFill>
                  <a:schemeClr val="accent1">
                    <a:lumMod val="50000"/>
                  </a:schemeClr>
                </a:solidFill>
                <a:latin typeface="Century Gothic" panose="020B0502020202020204" pitchFamily="34" charset="0"/>
              </a:rPr>
              <a:t>Wie</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lange</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dauert</a:t>
            </a:r>
            <a:r>
              <a:rPr lang="en-GB" sz="2400" dirty="0">
                <a:solidFill>
                  <a:schemeClr val="accent1">
                    <a:lumMod val="50000"/>
                  </a:schemeClr>
                </a:solidFill>
                <a:latin typeface="Century Gothic" panose="020B0502020202020204" pitchFamily="34" charset="0"/>
              </a:rPr>
              <a:t> das?</a:t>
            </a:r>
            <a:br>
              <a:rPr lang="en-GB" sz="2400" dirty="0">
                <a:solidFill>
                  <a:schemeClr val="accent1">
                    <a:lumMod val="50000"/>
                  </a:schemeClr>
                </a:solidFill>
                <a:latin typeface="Century Gothic" panose="020B0502020202020204" pitchFamily="34" charset="0"/>
              </a:rPr>
            </a:br>
            <a:r>
              <a:rPr lang="en-GB" sz="2400" dirty="0">
                <a:solidFill>
                  <a:schemeClr val="accent1">
                    <a:lumMod val="50000"/>
                  </a:schemeClr>
                </a:solidFill>
                <a:latin typeface="Century Gothic" panose="020B0502020202020204" pitchFamily="34" charset="0"/>
              </a:rPr>
              <a:t>Was </a:t>
            </a:r>
            <a:r>
              <a:rPr lang="en-GB" sz="2400" dirty="0" err="1">
                <a:solidFill>
                  <a:schemeClr val="accent1">
                    <a:lumMod val="50000"/>
                  </a:schemeClr>
                </a:solidFill>
                <a:latin typeface="Century Gothic" panose="020B0502020202020204" pitchFamily="34" charset="0"/>
              </a:rPr>
              <a:t>machst</a:t>
            </a:r>
            <a:r>
              <a:rPr lang="en-GB" sz="2400" dirty="0">
                <a:solidFill>
                  <a:schemeClr val="accent1">
                    <a:lumMod val="50000"/>
                  </a:schemeClr>
                </a:solidFill>
                <a:latin typeface="Century Gothic" panose="020B0502020202020204" pitchFamily="34" charset="0"/>
              </a:rPr>
              <a:t> du, und </a:t>
            </a:r>
            <a:r>
              <a:rPr lang="en-GB" sz="2400" dirty="0" err="1">
                <a:solidFill>
                  <a:schemeClr val="accent1">
                    <a:lumMod val="50000"/>
                  </a:schemeClr>
                </a:solidFill>
                <a:latin typeface="Century Gothic" panose="020B0502020202020204" pitchFamily="34" charset="0"/>
              </a:rPr>
              <a:t>wann</a:t>
            </a:r>
            <a:r>
              <a:rPr lang="en-GB" sz="2400" dirty="0">
                <a:solidFill>
                  <a:schemeClr val="accent1">
                    <a:lumMod val="50000"/>
                  </a:schemeClr>
                </a:solidFill>
                <a:latin typeface="Century Gothic" panose="020B0502020202020204" pitchFamily="34" charset="0"/>
              </a:rPr>
              <a:t>? </a:t>
            </a:r>
          </a:p>
          <a:p>
            <a:br>
              <a:rPr lang="en-GB" sz="2400" dirty="0">
                <a:solidFill>
                  <a:schemeClr val="accent1">
                    <a:lumMod val="50000"/>
                  </a:schemeClr>
                </a:solidFill>
                <a:latin typeface="Century Gothic" panose="020B0502020202020204" pitchFamily="34" charset="0"/>
              </a:rPr>
            </a:br>
            <a:r>
              <a:rPr lang="en-GB" sz="2400" dirty="0">
                <a:solidFill>
                  <a:schemeClr val="accent1">
                    <a:lumMod val="50000"/>
                  </a:schemeClr>
                </a:solidFill>
                <a:latin typeface="Century Gothic" panose="020B0502020202020204" pitchFamily="34" charset="0"/>
              </a:rPr>
              <a:t>Contrast this with what you </a:t>
            </a:r>
            <a:r>
              <a:rPr lang="en-GB" sz="2400" b="1" i="1" dirty="0">
                <a:solidFill>
                  <a:schemeClr val="accent1">
                    <a:lumMod val="50000"/>
                  </a:schemeClr>
                </a:solidFill>
                <a:latin typeface="Century Gothic" panose="020B0502020202020204" pitchFamily="34" charset="0"/>
              </a:rPr>
              <a:t>normally</a:t>
            </a:r>
            <a:r>
              <a:rPr lang="en-GB" sz="2400" dirty="0">
                <a:solidFill>
                  <a:schemeClr val="accent1">
                    <a:lumMod val="50000"/>
                  </a:schemeClr>
                </a:solidFill>
                <a:latin typeface="Century Gothic" panose="020B0502020202020204" pitchFamily="34" charset="0"/>
              </a:rPr>
              <a:t> do </a:t>
            </a:r>
            <a:r>
              <a:rPr lang="en-GB" sz="2400" b="1" i="1" dirty="0">
                <a:solidFill>
                  <a:schemeClr val="accent1">
                    <a:lumMod val="50000"/>
                  </a:schemeClr>
                </a:solidFill>
                <a:latin typeface="Century Gothic" panose="020B0502020202020204" pitchFamily="34" charset="0"/>
              </a:rPr>
              <a:t>every year</a:t>
            </a:r>
            <a:r>
              <a:rPr lang="en-GB" sz="2400" dirty="0">
                <a:solidFill>
                  <a:schemeClr val="accent1">
                    <a:lumMod val="50000"/>
                  </a:schemeClr>
                </a:solidFill>
                <a:latin typeface="Century Gothic" panose="020B0502020202020204" pitchFamily="34" charset="0"/>
              </a:rPr>
              <a:t>, as Mehmet and Mia did in their conversation on the previous slide.</a:t>
            </a:r>
          </a:p>
          <a:p>
            <a:endParaRPr lang="en-GB" sz="2400" dirty="0">
              <a:solidFill>
                <a:schemeClr val="accent1">
                  <a:lumMod val="50000"/>
                </a:schemeClr>
              </a:solidFill>
              <a:latin typeface="Century Gothic" panose="020B0502020202020204" pitchFamily="34" charset="0"/>
            </a:endParaRPr>
          </a:p>
          <a:p>
            <a:r>
              <a:rPr lang="en-GB" sz="2400" dirty="0">
                <a:solidFill>
                  <a:schemeClr val="accent1">
                    <a:lumMod val="50000"/>
                  </a:schemeClr>
                </a:solidFill>
                <a:latin typeface="Century Gothic" panose="020B0502020202020204" pitchFamily="34" charset="0"/>
              </a:rPr>
              <a:t>Use the vocabulary you have learned and revised this lesson. </a:t>
            </a:r>
          </a:p>
          <a:p>
            <a:r>
              <a:rPr lang="en-GB" sz="2400" dirty="0">
                <a:solidFill>
                  <a:schemeClr val="accent1">
                    <a:lumMod val="50000"/>
                  </a:schemeClr>
                </a:solidFill>
                <a:latin typeface="Century Gothic" panose="020B0502020202020204" pitchFamily="34" charset="0"/>
              </a:rPr>
              <a:t>Use a dictionary, for up to five new words, if you want to.</a:t>
            </a:r>
          </a:p>
        </p:txBody>
      </p:sp>
      <p:sp>
        <p:nvSpPr>
          <p:cNvPr id="8"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673958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a:extLst>
              <a:ext uri="{FF2B5EF4-FFF2-40B4-BE49-F238E27FC236}">
                <a16:creationId xmlns:a16="http://schemas.microsoft.com/office/drawing/2014/main" id="{31423FA1-5456-5E4F-AD42-590F66D4597B}"/>
              </a:ext>
            </a:extLst>
          </p:cNvPr>
          <p:cNvSpPr>
            <a:spLocks noGrp="1"/>
          </p:cNvSpPr>
          <p:nvPr>
            <p:ph type="title"/>
          </p:nvPr>
        </p:nvSpPr>
        <p:spPr>
          <a:xfrm>
            <a:off x="63728" y="-13855"/>
            <a:ext cx="10515600" cy="1389443"/>
          </a:xfrm>
        </p:spPr>
        <p:txBody>
          <a:bodyPr>
            <a:normAutofit/>
          </a:bodyPr>
          <a:lstStyle/>
          <a:p>
            <a:r>
              <a:rPr lang="en-GB" sz="3200" b="1" dirty="0" err="1">
                <a:solidFill>
                  <a:schemeClr val="bg1"/>
                </a:solidFill>
              </a:rPr>
              <a:t>Deine</a:t>
            </a:r>
            <a:r>
              <a:rPr lang="en-GB" sz="3200" b="1" dirty="0">
                <a:solidFill>
                  <a:schemeClr val="bg1"/>
                </a:solidFill>
              </a:rPr>
              <a:t> </a:t>
            </a:r>
            <a:r>
              <a:rPr lang="en-GB" sz="3200" b="1" dirty="0" err="1">
                <a:solidFill>
                  <a:schemeClr val="bg1"/>
                </a:solidFill>
              </a:rPr>
              <a:t>Urlaubspläne</a:t>
            </a:r>
            <a:endParaRPr lang="en-US" sz="3200" dirty="0">
              <a:solidFill>
                <a:schemeClr val="bg1"/>
              </a:solidFill>
            </a:endParaRPr>
          </a:p>
        </p:txBody>
      </p:sp>
      <p:sp>
        <p:nvSpPr>
          <p:cNvPr id="3" name="TextBox 2"/>
          <p:cNvSpPr txBox="1"/>
          <p:nvPr/>
        </p:nvSpPr>
        <p:spPr>
          <a:xfrm>
            <a:off x="170370" y="1366673"/>
            <a:ext cx="11838017" cy="1631216"/>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Sag </a:t>
            </a:r>
            <a:r>
              <a:rPr lang="en-GB" sz="2000" b="1" dirty="0" err="1">
                <a:solidFill>
                  <a:schemeClr val="accent1">
                    <a:lumMod val="50000"/>
                  </a:schemeClr>
                </a:solidFill>
                <a:latin typeface="Century Gothic" panose="020B0502020202020204" pitchFamily="34" charset="0"/>
              </a:rPr>
              <a:t>deine</a:t>
            </a:r>
            <a:r>
              <a:rPr lang="en-GB" sz="2000" b="1" dirty="0">
                <a:solidFill>
                  <a:schemeClr val="accent1">
                    <a:lumMod val="50000"/>
                  </a:schemeClr>
                </a:solidFill>
                <a:latin typeface="Century Gothic" panose="020B0502020202020204" pitchFamily="34" charset="0"/>
              </a:rPr>
              <a:t> </a:t>
            </a:r>
            <a:r>
              <a:rPr lang="en-GB" sz="2000" b="1" dirty="0" err="1">
                <a:solidFill>
                  <a:schemeClr val="accent1">
                    <a:lumMod val="50000"/>
                  </a:schemeClr>
                </a:solidFill>
                <a:latin typeface="Century Gothic" panose="020B0502020202020204" pitchFamily="34" charset="0"/>
              </a:rPr>
              <a:t>Urlaubspläne</a:t>
            </a:r>
            <a:r>
              <a:rPr lang="en-GB" sz="2000" b="1" dirty="0">
                <a:solidFill>
                  <a:schemeClr val="accent1">
                    <a:lumMod val="50000"/>
                  </a:schemeClr>
                </a:solidFill>
                <a:latin typeface="Century Gothic" panose="020B0502020202020204" pitchFamily="34" charset="0"/>
              </a:rPr>
              <a:t>!</a:t>
            </a:r>
          </a:p>
          <a:p>
            <a:r>
              <a:rPr lang="en-GB" sz="2000" dirty="0">
                <a:solidFill>
                  <a:schemeClr val="accent1">
                    <a:lumMod val="50000"/>
                  </a:schemeClr>
                </a:solidFill>
                <a:latin typeface="Century Gothic" panose="020B0502020202020204" pitchFamily="34" charset="0"/>
              </a:rPr>
              <a:t>Now read your text in German to your partner, who will make notes on what you say in English. Make notes in English on what your partner says in his/her text, as below </a:t>
            </a:r>
            <a:r>
              <a:rPr lang="en-GB" sz="2000" dirty="0" err="1">
                <a:solidFill>
                  <a:schemeClr val="accent1">
                    <a:lumMod val="50000"/>
                  </a:schemeClr>
                </a:solidFill>
                <a:latin typeface="Century Gothic" panose="020B0502020202020204" pitchFamily="34" charset="0"/>
              </a:rPr>
              <a:t>below</a:t>
            </a:r>
            <a:r>
              <a:rPr lang="en-GB" sz="2000" dirty="0">
                <a:solidFill>
                  <a:schemeClr val="accent1">
                    <a:lumMod val="50000"/>
                  </a:schemeClr>
                </a:solidFill>
                <a:latin typeface="Century Gothic" panose="020B0502020202020204" pitchFamily="34" charset="0"/>
              </a:rPr>
              <a:t>:</a:t>
            </a:r>
          </a:p>
          <a:p>
            <a:endParaRPr lang="en-GB" sz="2000" dirty="0">
              <a:solidFill>
                <a:schemeClr val="accent1">
                  <a:lumMod val="50000"/>
                </a:schemeClr>
              </a:solidFill>
              <a:latin typeface="Century Gothic" panose="020B0502020202020204" pitchFamily="34" charset="0"/>
            </a:endParaRPr>
          </a:p>
          <a:p>
            <a:endParaRPr lang="en-GB" sz="2000" dirty="0">
              <a:solidFill>
                <a:schemeClr val="accent1">
                  <a:lumMod val="50000"/>
                </a:schemeClr>
              </a:solidFill>
              <a:latin typeface="Century Gothic" panose="020B0502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262630022"/>
              </p:ext>
            </p:extLst>
          </p:nvPr>
        </p:nvGraphicFramePr>
        <p:xfrm>
          <a:off x="318815" y="2464560"/>
          <a:ext cx="11541126" cy="3850515"/>
        </p:xfrm>
        <a:graphic>
          <a:graphicData uri="http://schemas.openxmlformats.org/drawingml/2006/table">
            <a:tbl>
              <a:tblPr firstRow="1" bandRow="1">
                <a:tableStyleId>{5C22544A-7EE6-4342-B048-85BDC9FD1C3A}</a:tableStyleId>
              </a:tblPr>
              <a:tblGrid>
                <a:gridCol w="5770563">
                  <a:extLst>
                    <a:ext uri="{9D8B030D-6E8A-4147-A177-3AD203B41FA5}">
                      <a16:colId xmlns:a16="http://schemas.microsoft.com/office/drawing/2014/main" val="3766096234"/>
                    </a:ext>
                  </a:extLst>
                </a:gridCol>
                <a:gridCol w="5770563">
                  <a:extLst>
                    <a:ext uri="{9D8B030D-6E8A-4147-A177-3AD203B41FA5}">
                      <a16:colId xmlns:a16="http://schemas.microsoft.com/office/drawing/2014/main" val="1775073925"/>
                    </a:ext>
                  </a:extLst>
                </a:gridCol>
              </a:tblGrid>
              <a:tr h="497590">
                <a:tc>
                  <a:txBody>
                    <a:bodyPr/>
                    <a:lstStyle/>
                    <a:p>
                      <a:pPr algn="ctr"/>
                      <a:r>
                        <a:rPr lang="en-GB" sz="2000" dirty="0">
                          <a:solidFill>
                            <a:schemeClr val="accent1">
                              <a:lumMod val="50000"/>
                            </a:schemeClr>
                          </a:solidFill>
                          <a:latin typeface="Century Gothic" panose="020B0502020202020204" pitchFamily="34" charset="0"/>
                        </a:rPr>
                        <a:t>What your partner normally does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dirty="0">
                          <a:solidFill>
                            <a:schemeClr val="accent1">
                              <a:lumMod val="50000"/>
                            </a:schemeClr>
                          </a:solidFill>
                          <a:latin typeface="Century Gothic" panose="020B0502020202020204" pitchFamily="34" charset="0"/>
                        </a:rPr>
                        <a:t>What your partner is doing next</a:t>
                      </a:r>
                      <a:r>
                        <a:rPr lang="en-GB" sz="2000" baseline="0" dirty="0">
                          <a:solidFill>
                            <a:schemeClr val="accent1">
                              <a:lumMod val="50000"/>
                            </a:schemeClr>
                          </a:solidFill>
                          <a:latin typeface="Century Gothic" panose="020B0502020202020204" pitchFamily="34" charset="0"/>
                        </a:rPr>
                        <a:t> year</a:t>
                      </a:r>
                      <a:endParaRPr lang="en-GB" sz="20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0403525"/>
                  </a:ext>
                </a:extLst>
              </a:tr>
              <a:tr h="3352925">
                <a:tc>
                  <a:txBody>
                    <a:bodyPr/>
                    <a:lstStyle/>
                    <a:p>
                      <a:endParaRPr lang="en-GB"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9671339"/>
                  </a:ext>
                </a:extLst>
              </a:tr>
            </a:tbl>
          </a:graphicData>
        </a:graphic>
      </p:graphicFrame>
      <p:sp>
        <p:nvSpPr>
          <p:cNvPr id="9"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805916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924550" cy="869950"/>
          </a:xfrm>
          <a:prstGeom prst="rect">
            <a:avLst/>
          </a:prstGeom>
        </p:spPr>
      </p:pic>
      <p:sp>
        <p:nvSpPr>
          <p:cNvPr id="4" name="Title 3"/>
          <p:cNvSpPr>
            <a:spLocks noGrp="1"/>
          </p:cNvSpPr>
          <p:nvPr>
            <p:ph type="title"/>
          </p:nvPr>
        </p:nvSpPr>
        <p:spPr>
          <a:xfrm>
            <a:off x="0" y="294041"/>
            <a:ext cx="4410075" cy="707849"/>
          </a:xfrm>
        </p:spPr>
        <p:txBody>
          <a:bodyPr>
            <a:normAutofit/>
          </a:bodyPr>
          <a:lstStyle/>
          <a:p>
            <a:r>
              <a:rPr lang="en-GB" sz="3600" b="1" dirty="0">
                <a:solidFill>
                  <a:schemeClr val="bg1"/>
                </a:solidFill>
              </a:rPr>
              <a:t>Gaming Grammar</a:t>
            </a:r>
          </a:p>
        </p:txBody>
      </p:sp>
      <p:sp>
        <p:nvSpPr>
          <p:cNvPr id="12" name="TextBox 11">
            <a:extLst>
              <a:ext uri="{FF2B5EF4-FFF2-40B4-BE49-F238E27FC236}">
                <a16:creationId xmlns:a16="http://schemas.microsoft.com/office/drawing/2014/main" id="{BD3177A0-4242-4C61-991E-CAD3E8E7BAB5}"/>
              </a:ext>
            </a:extLst>
          </p:cNvPr>
          <p:cNvSpPr txBox="1"/>
          <p:nvPr/>
        </p:nvSpPr>
        <p:spPr>
          <a:xfrm>
            <a:off x="790575" y="1638300"/>
            <a:ext cx="85860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Try the following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hlinkClick r:id="rId5"/>
              </a:rPr>
              <a:t>Gaming Grammar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missions to practise: </a:t>
            </a:r>
          </a:p>
        </p:txBody>
      </p:sp>
      <p:pic>
        <p:nvPicPr>
          <p:cNvPr id="16" name="Picture 15" descr="A screenshot of a video game&#10;&#10;Description automatically generated">
            <a:extLst>
              <a:ext uri="{FF2B5EF4-FFF2-40B4-BE49-F238E27FC236}">
                <a16:creationId xmlns:a16="http://schemas.microsoft.com/office/drawing/2014/main" id="{9331F41B-8061-46CB-8466-C289AD9FD3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3475" y="95731"/>
            <a:ext cx="2937670" cy="1589727"/>
          </a:xfrm>
          <a:prstGeom prst="rect">
            <a:avLst/>
          </a:prstGeom>
        </p:spPr>
      </p:pic>
      <p:pic>
        <p:nvPicPr>
          <p:cNvPr id="6" name="Picture 5">
            <a:extLst>
              <a:ext uri="{FF2B5EF4-FFF2-40B4-BE49-F238E27FC236}">
                <a16:creationId xmlns:a16="http://schemas.microsoft.com/office/drawing/2014/main" id="{B4C50F96-4A88-42AC-9450-0B855464F7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51724" y="2313589"/>
            <a:ext cx="1280271" cy="1737511"/>
          </a:xfrm>
          <a:prstGeom prst="rect">
            <a:avLst/>
          </a:prstGeom>
        </p:spPr>
      </p:pic>
      <p:pic>
        <p:nvPicPr>
          <p:cNvPr id="7" name="Picture 6" descr="Text&#10;&#10;Description automatically generated">
            <a:extLst>
              <a:ext uri="{FF2B5EF4-FFF2-40B4-BE49-F238E27FC236}">
                <a16:creationId xmlns:a16="http://schemas.microsoft.com/office/drawing/2014/main" id="{64C81A14-76D8-4513-A3B5-EFEB4E75F3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575" y="4264724"/>
            <a:ext cx="2602568" cy="1909949"/>
          </a:xfrm>
          <a:prstGeom prst="rect">
            <a:avLst/>
          </a:prstGeom>
        </p:spPr>
      </p:pic>
    </p:spTree>
    <p:extLst>
      <p:ext uri="{BB962C8B-B14F-4D97-AF65-F5344CB8AC3E}">
        <p14:creationId xmlns:p14="http://schemas.microsoft.com/office/powerpoint/2010/main" val="37057756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98382"/>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60066"/>
            <a:ext cx="9750706" cy="523220"/>
          </a:xfrm>
          <a:prstGeom prst="rect">
            <a:avLst/>
          </a:prstGeom>
          <a:noFill/>
        </p:spPr>
        <p:txBody>
          <a:bodyPr wrap="square" rtlCol="0">
            <a:spAutoFit/>
          </a:bodyPr>
          <a:lstStyle/>
          <a:p>
            <a:pPr algn="ctr">
              <a:tabLst>
                <a:tab pos="2865755" algn="ctr"/>
                <a:tab pos="5731510" algn="r"/>
              </a:tabLst>
            </a:pPr>
            <a:r>
              <a:rPr lang="en-GB" sz="2800" b="1" dirty="0">
                <a:solidFill>
                  <a:srgbClr val="115076"/>
                </a:solidFill>
                <a:ea typeface="Calibri" panose="020F0502020204030204" pitchFamily="34" charset="0"/>
                <a:cs typeface="Calibri" panose="020F0502020204030204" pitchFamily="34" charset="0"/>
              </a:rPr>
              <a:t>Vocabulary Learning Homework</a:t>
            </a:r>
            <a:r>
              <a:rPr lang="en-GB" sz="2800" b="1" dirty="0">
                <a:solidFill>
                  <a:srgbClr val="115076"/>
                </a:solidFill>
                <a:ea typeface="Calibri" panose="020F0502020204030204" pitchFamily="34" charset="0"/>
                <a:cs typeface="Times New Roman" panose="02020603050405020304" pitchFamily="18" charset="0"/>
              </a:rPr>
              <a:t> (</a:t>
            </a:r>
            <a:r>
              <a:rPr lang="en-GB" sz="2800" b="1" dirty="0">
                <a:solidFill>
                  <a:srgbClr val="115076"/>
                </a:solidFill>
                <a:ea typeface="Calibri" panose="020F0502020204030204" pitchFamily="34" charset="0"/>
                <a:cs typeface="Calibri" panose="020F0502020204030204" pitchFamily="34" charset="0"/>
              </a:rPr>
              <a:t>Term 3.2, Week 6)</a:t>
            </a:r>
            <a:endParaRPr lang="en-GB" sz="2800" dirty="0">
              <a:solidFill>
                <a:srgbClr val="115076"/>
              </a:solidFill>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hlinkClick r:id="rId5"/>
              </a:rPr>
              <a:t>Audio file</a:t>
            </a:r>
            <a:endParaRPr lang="en-GB" sz="2400" dirty="0">
              <a:solidFill>
                <a:srgbClr val="115076"/>
              </a:solidFill>
            </a:endParaRPr>
          </a:p>
        </p:txBody>
      </p:sp>
      <p:sp>
        <p:nvSpPr>
          <p:cNvPr id="7" name="TextBox 6"/>
          <p:cNvSpPr txBox="1"/>
          <p:nvPr/>
        </p:nvSpPr>
        <p:spPr>
          <a:xfrm>
            <a:off x="175149" y="2869678"/>
            <a:ext cx="3075375" cy="461665"/>
          </a:xfrm>
          <a:prstGeom prst="rect">
            <a:avLst/>
          </a:prstGeom>
          <a:noFill/>
        </p:spPr>
        <p:txBody>
          <a:bodyPr wrap="square" rtlCol="0">
            <a:spAutoFit/>
          </a:bodyPr>
          <a:lstStyle/>
          <a:p>
            <a:r>
              <a:rPr lang="en-GB" sz="2400" dirty="0">
                <a:solidFill>
                  <a:srgbClr val="115076"/>
                </a:solidFill>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r>
              <a:rPr lang="en-GB" sz="2400" dirty="0">
                <a:solidFill>
                  <a:srgbClr val="115076"/>
                </a:solidFill>
                <a:hlinkClick r:id="rId6"/>
              </a:rPr>
              <a:t>Student worksheet</a:t>
            </a:r>
            <a:endParaRPr lang="en-GB" sz="2400" dirty="0">
              <a:solidFill>
                <a:srgbClr val="115076"/>
              </a:solidFill>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r>
              <a:rPr lang="en-GB" sz="2400" dirty="0">
                <a:solidFill>
                  <a:srgbClr val="115076"/>
                </a:solidFill>
                <a:hlinkClick r:id="rId7"/>
              </a:rPr>
              <a:t>Quizlet link</a:t>
            </a:r>
            <a:br>
              <a:rPr lang="en-GB" sz="2400" dirty="0">
                <a:solidFill>
                  <a:prstClr val="black"/>
                </a:solidFill>
              </a:rPr>
            </a:br>
            <a:endParaRPr lang="en-GB" sz="2400" dirty="0">
              <a:solidFill>
                <a:srgbClr val="115076"/>
              </a:solidFill>
            </a:endParaRPr>
          </a:p>
        </p:txBody>
      </p:sp>
      <p:sp>
        <p:nvSpPr>
          <p:cNvPr id="2" name="Rectangle 1"/>
          <p:cNvSpPr/>
          <p:nvPr/>
        </p:nvSpPr>
        <p:spPr>
          <a:xfrm>
            <a:off x="175149" y="5373936"/>
            <a:ext cx="11066804" cy="984885"/>
          </a:xfrm>
          <a:prstGeom prst="rect">
            <a:avLst/>
          </a:prstGeom>
        </p:spPr>
        <p:txBody>
          <a:bodyPr wrap="square">
            <a:spAutoFit/>
          </a:bodyPr>
          <a:lstStyle/>
          <a:p>
            <a:pPr>
              <a:defRPr/>
            </a:pPr>
            <a:r>
              <a:rPr lang="en-GB" sz="2000" b="1" dirty="0">
                <a:solidFill>
                  <a:srgbClr val="5B9BD5">
                    <a:lumMod val="50000"/>
                  </a:srgbClr>
                </a:solidFill>
              </a:rPr>
              <a:t>In addition, revisit:	</a:t>
            </a:r>
            <a:r>
              <a:rPr lang="en-GB" sz="2000" dirty="0">
                <a:solidFill>
                  <a:srgbClr val="5B9BD5">
                    <a:lumMod val="50000"/>
                  </a:srgbClr>
                </a:solidFill>
                <a:hlinkClick r:id="rId8"/>
              </a:rPr>
              <a:t>Term 3.2 Week 3</a:t>
            </a:r>
            <a:endParaRPr lang="en-GB" sz="2000" dirty="0">
              <a:solidFill>
                <a:srgbClr val="5B9BD5">
                  <a:lumMod val="50000"/>
                </a:srgbClr>
              </a:solidFill>
            </a:endParaRPr>
          </a:p>
          <a:p>
            <a:pPr>
              <a:defRPr/>
            </a:pPr>
            <a:r>
              <a:rPr lang="en-GB" sz="2000" dirty="0">
                <a:solidFill>
                  <a:srgbClr val="5B9BD5">
                    <a:lumMod val="50000"/>
                  </a:srgbClr>
                </a:solidFill>
              </a:rPr>
              <a:t>			</a:t>
            </a:r>
            <a:r>
              <a:rPr lang="en-GB" sz="2000" dirty="0">
                <a:solidFill>
                  <a:srgbClr val="5B9BD5">
                    <a:lumMod val="50000"/>
                  </a:srgbClr>
                </a:solidFill>
                <a:hlinkClick r:id="rId9"/>
              </a:rPr>
              <a:t>Term 2.2 Week 4</a:t>
            </a:r>
            <a:br>
              <a:rPr lang="en-GB" sz="2000" dirty="0">
                <a:solidFill>
                  <a:srgbClr val="5B9BD5">
                    <a:lumMod val="50000"/>
                  </a:srgbClr>
                </a:solidFill>
              </a:rPr>
            </a:br>
            <a:endParaRPr lang="en-GB" dirty="0">
              <a:solidFill>
                <a:prstClr val="black"/>
              </a:solidFill>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13957" y="2598552"/>
            <a:ext cx="1274760" cy="1274760"/>
          </a:xfrm>
          <a:prstGeom prst="rect">
            <a:avLst/>
          </a:prstGeom>
        </p:spPr>
      </p:pic>
    </p:spTree>
    <p:extLst>
      <p:ext uri="{BB962C8B-B14F-4D97-AF65-F5344CB8AC3E}">
        <p14:creationId xmlns:p14="http://schemas.microsoft.com/office/powerpoint/2010/main" val="4210729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9827" y="488967"/>
            <a:ext cx="10515600" cy="1325563"/>
          </a:xfrm>
        </p:spPr>
        <p:txBody>
          <a:bodyPr>
            <a:normAutofit fontScale="90000"/>
          </a:bodyPr>
          <a:lstStyle/>
          <a:p>
            <a:r>
              <a:rPr lang="en-GB" sz="26700" b="1" dirty="0">
                <a:solidFill>
                  <a:srgbClr val="FFCC00"/>
                </a:solidFill>
              </a:rPr>
              <a:t>s</a:t>
            </a:r>
            <a:br>
              <a:rPr lang="en-GB" sz="9600" b="1" dirty="0"/>
            </a:br>
            <a:endParaRPr lang="en-GB" dirty="0"/>
          </a:p>
        </p:txBody>
      </p:sp>
      <p:sp>
        <p:nvSpPr>
          <p:cNvPr id="2" name="Rectangle 1"/>
          <p:cNvSpPr/>
          <p:nvPr/>
        </p:nvSpPr>
        <p:spPr>
          <a:xfrm>
            <a:off x="3923770" y="4287782"/>
            <a:ext cx="4344459"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s</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ollen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0716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s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soll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9827" y="488967"/>
            <a:ext cx="10515600" cy="1325563"/>
          </a:xfrm>
        </p:spPr>
        <p:txBody>
          <a:bodyPr>
            <a:normAutofit fontScale="90000"/>
          </a:bodyPr>
          <a:lstStyle/>
          <a:p>
            <a:r>
              <a:rPr lang="en-GB" sz="26700" b="1" dirty="0">
                <a:solidFill>
                  <a:srgbClr val="FFCC00"/>
                </a:solidFill>
              </a:rPr>
              <a:t>s</a:t>
            </a:r>
            <a:br>
              <a:rPr lang="en-GB" sz="9600" b="1" dirty="0"/>
            </a:br>
            <a:endParaRPr lang="en-GB" dirty="0"/>
          </a:p>
        </p:txBody>
      </p:sp>
      <p:pic>
        <p:nvPicPr>
          <p:cNvPr id="5" name="Picture 4" descr="man pointing a finger with an exclamation mark"/>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336"/>
          <a:stretch/>
        </p:blipFill>
        <p:spPr>
          <a:xfrm>
            <a:off x="4361080" y="488967"/>
            <a:ext cx="3469837" cy="3970084"/>
          </a:xfrm>
          <a:prstGeom prst="rect">
            <a:avLst/>
          </a:prstGeom>
        </p:spPr>
      </p:pic>
      <p:sp>
        <p:nvSpPr>
          <p:cNvPr id="2" name="Rectangle 1"/>
          <p:cNvSpPr/>
          <p:nvPr/>
        </p:nvSpPr>
        <p:spPr>
          <a:xfrm>
            <a:off x="3923770" y="4287782"/>
            <a:ext cx="4344459"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s</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ollen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9305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E8E308C-D17C-184F-B156-26492BED0F25}"/>
              </a:ext>
            </a:extLst>
          </p:cNvPr>
          <p:cNvSpPr>
            <a:spLocks noGrp="1"/>
          </p:cNvSpPr>
          <p:nvPr>
            <p:ph type="title"/>
          </p:nvPr>
        </p:nvSpPr>
        <p:spPr>
          <a:xfrm>
            <a:off x="5043391" y="46228"/>
            <a:ext cx="2106673" cy="1477741"/>
          </a:xfrm>
        </p:spPr>
        <p:txBody>
          <a:bodyPr>
            <a:noAutofit/>
          </a:bodyPr>
          <a:lstStyle/>
          <a:p>
            <a:pPr algn="ctr"/>
            <a:r>
              <a:rPr lang="en-GB" sz="12000" b="1" dirty="0">
                <a:solidFill>
                  <a:srgbClr val="002060"/>
                </a:solidFill>
                <a:cs typeface="Calibri" panose="020F0502020204030204" pitchFamily="34" charset="0"/>
              </a:rPr>
              <a:t>s</a:t>
            </a:r>
            <a:endParaRPr lang="en-US" sz="12000" dirty="0"/>
          </a:p>
        </p:txBody>
      </p:sp>
      <p:sp>
        <p:nvSpPr>
          <p:cNvPr id="4" name="Rounded Rectangle 3"/>
          <p:cNvSpPr/>
          <p:nvPr/>
        </p:nvSpPr>
        <p:spPr>
          <a:xfrm>
            <a:off x="4241057" y="1846727"/>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s</a:t>
            </a:r>
            <a:r>
              <a:rPr lang="en-GB" sz="6600" dirty="0" err="1">
                <a:solidFill>
                  <a:srgbClr val="002060"/>
                </a:solidFill>
                <a:latin typeface="Century Gothic" panose="020B0502020202020204" pitchFamily="34" charset="0"/>
              </a:rPr>
              <a:t>ollen</a:t>
            </a:r>
            <a:endParaRPr lang="en-GB" sz="6600" dirty="0">
              <a:solidFill>
                <a:srgbClr val="002060"/>
              </a:solidFill>
              <a:latin typeface="Century Gothic" panose="020B0502020202020204" pitchFamily="34" charset="0"/>
            </a:endParaRPr>
          </a:p>
        </p:txBody>
      </p:sp>
      <p:sp>
        <p:nvSpPr>
          <p:cNvPr id="5" name="Rectangle 4"/>
          <p:cNvSpPr/>
          <p:nvPr/>
        </p:nvSpPr>
        <p:spPr>
          <a:xfrm>
            <a:off x="802992" y="376216"/>
            <a:ext cx="248818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Ge</a:t>
            </a: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etz</a:t>
            </a:r>
            <a:endParaRPr lang="en-GB" sz="5400" dirty="0">
              <a:solidFill>
                <a:srgbClr val="FFCC00"/>
              </a:solidFill>
              <a:latin typeface="Century Gothic" panose="020B0502020202020204" pitchFamily="34" charset="0"/>
            </a:endParaRPr>
          </a:p>
        </p:txBody>
      </p:sp>
      <p:sp>
        <p:nvSpPr>
          <p:cNvPr id="6" name="Rectangle 5"/>
          <p:cNvSpPr/>
          <p:nvPr/>
        </p:nvSpPr>
        <p:spPr>
          <a:xfrm>
            <a:off x="4440881" y="4502196"/>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lang</a:t>
            </a: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am</a:t>
            </a:r>
            <a:endParaRPr lang="en-GB" sz="5400" dirty="0">
              <a:solidFill>
                <a:srgbClr val="002060"/>
              </a:solidFill>
              <a:latin typeface="Century Gothic" panose="020B0502020202020204" pitchFamily="34" charset="0"/>
            </a:endParaRPr>
          </a:p>
        </p:txBody>
      </p:sp>
      <p:sp>
        <p:nvSpPr>
          <p:cNvPr id="7" name="Rectangle 6"/>
          <p:cNvSpPr/>
          <p:nvPr/>
        </p:nvSpPr>
        <p:spPr>
          <a:xfrm>
            <a:off x="8904083" y="3279001"/>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atz</a:t>
            </a:r>
            <a:endParaRPr lang="en-GB" sz="5400" i="1" dirty="0">
              <a:solidFill>
                <a:srgbClr val="002060"/>
              </a:solidFill>
              <a:latin typeface="Century Gothic" panose="020B0502020202020204" pitchFamily="34" charset="0"/>
            </a:endParaRPr>
          </a:p>
        </p:txBody>
      </p:sp>
      <p:sp>
        <p:nvSpPr>
          <p:cNvPr id="8" name="Rectangle 7"/>
          <p:cNvSpPr/>
          <p:nvPr/>
        </p:nvSpPr>
        <p:spPr>
          <a:xfrm>
            <a:off x="305377" y="3221522"/>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rei</a:t>
            </a: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sp>
        <p:nvSpPr>
          <p:cNvPr id="9" name="Rectangle 8"/>
          <p:cNvSpPr/>
          <p:nvPr/>
        </p:nvSpPr>
        <p:spPr>
          <a:xfrm>
            <a:off x="9199187" y="581763"/>
            <a:ext cx="1802096"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eite</a:t>
            </a:r>
            <a:endParaRPr lang="en-GB" sz="5400" dirty="0">
              <a:solidFill>
                <a:srgbClr val="002060"/>
              </a:solidFill>
              <a:latin typeface="Century Gothic" panose="020B0502020202020204" pitchFamily="34" charset="0"/>
            </a:endParaRPr>
          </a:p>
        </p:txBody>
      </p:sp>
      <p:pic>
        <p:nvPicPr>
          <p:cNvPr id="10" name="Picture 9" descr="man pointing a finger with an exclamation mark"/>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37239" y="1920816"/>
            <a:ext cx="1210513" cy="1352673"/>
          </a:xfrm>
          <a:prstGeom prst="rect">
            <a:avLst/>
          </a:prstGeom>
        </p:spPr>
      </p:pic>
      <p:pic>
        <p:nvPicPr>
          <p:cNvPr id="2" name="Picture 1" descr="page"/>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54569" y="1638951"/>
            <a:ext cx="1091333" cy="1382822"/>
          </a:xfrm>
          <a:prstGeom prst="rect">
            <a:avLst/>
          </a:prstGeom>
        </p:spPr>
      </p:pic>
      <p:pic>
        <p:nvPicPr>
          <p:cNvPr id="3" name="Picture 2" descr="London and a tourist"/>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7448" y="3981033"/>
            <a:ext cx="2050972" cy="2050972"/>
          </a:xfrm>
          <a:prstGeom prst="rect">
            <a:avLst/>
          </a:prstGeom>
        </p:spPr>
      </p:pic>
      <p:sp>
        <p:nvSpPr>
          <p:cNvPr id="11" name="TextBox 10"/>
          <p:cNvSpPr txBox="1"/>
          <p:nvPr/>
        </p:nvSpPr>
        <p:spPr>
          <a:xfrm>
            <a:off x="10291352" y="2724977"/>
            <a:ext cx="348343" cy="261610"/>
          </a:xfrm>
          <a:prstGeom prst="rect">
            <a:avLst/>
          </a:prstGeom>
          <a:noFill/>
        </p:spPr>
        <p:txBody>
          <a:bodyPr wrap="square" rtlCol="0">
            <a:spAutoFit/>
          </a:bodyPr>
          <a:lstStyle/>
          <a:p>
            <a:r>
              <a:rPr lang="en-GB" sz="1100" dirty="0">
                <a:latin typeface="Century Gothic" panose="020B0502020202020204" pitchFamily="34" charset="0"/>
              </a:rPr>
              <a:t>54</a:t>
            </a:r>
          </a:p>
        </p:txBody>
      </p:sp>
      <p:pic>
        <p:nvPicPr>
          <p:cNvPr id="12" name="Picture 11" descr="old woman"/>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0528" y="1378243"/>
            <a:ext cx="1268275" cy="1230227"/>
          </a:xfrm>
          <a:prstGeom prst="rect">
            <a:avLst/>
          </a:prstGeom>
        </p:spPr>
      </p:pic>
      <p:pic>
        <p:nvPicPr>
          <p:cNvPr id="13" name="Picture 12" descr="set of balances"/>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97774" y="1741629"/>
            <a:ext cx="1593804" cy="1030660"/>
          </a:xfrm>
          <a:prstGeom prst="rect">
            <a:avLst/>
          </a:prstGeom>
        </p:spPr>
      </p:pic>
      <p:pic>
        <p:nvPicPr>
          <p:cNvPr id="14" name="Picture 13" descr="turtle"/>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16890" y="5449728"/>
            <a:ext cx="1572076" cy="833200"/>
          </a:xfrm>
          <a:prstGeom prst="rect">
            <a:avLst/>
          </a:prstGeom>
        </p:spPr>
      </p:pic>
      <p:sp>
        <p:nvSpPr>
          <p:cNvPr id="15" name="TextBox 14"/>
          <p:cNvSpPr txBox="1"/>
          <p:nvPr/>
        </p:nvSpPr>
        <p:spPr>
          <a:xfrm>
            <a:off x="8727300" y="5119198"/>
            <a:ext cx="326645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Ich</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habe</a:t>
            </a:r>
            <a:r>
              <a:rPr lang="en-GB" sz="2400" dirty="0">
                <a:solidFill>
                  <a:srgbClr val="002060"/>
                </a:solidFill>
                <a:latin typeface="Century Gothic" panose="020B0502020202020204" pitchFamily="34" charset="0"/>
              </a:rPr>
              <a:t> Hunger.</a:t>
            </a:r>
          </a:p>
        </p:txBody>
      </p:sp>
      <p:cxnSp>
        <p:nvCxnSpPr>
          <p:cNvPr id="17" name="Straight Arrow Connector 16" descr="arrow pointing to part of a sentence"/>
          <p:cNvCxnSpPr/>
          <p:nvPr/>
        </p:nvCxnSpPr>
        <p:spPr>
          <a:xfrm flipH="1">
            <a:off x="9016189" y="4651177"/>
            <a:ext cx="66298" cy="46802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descr="arrow pointing to part of a sentence"/>
          <p:cNvCxnSpPr/>
          <p:nvPr/>
        </p:nvCxnSpPr>
        <p:spPr>
          <a:xfrm flipH="1">
            <a:off x="9771725" y="4662099"/>
            <a:ext cx="165130" cy="525223"/>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descr="arrow pointing to part of a sentence"/>
          <p:cNvCxnSpPr/>
          <p:nvPr/>
        </p:nvCxnSpPr>
        <p:spPr>
          <a:xfrm flipH="1">
            <a:off x="10690328" y="4665772"/>
            <a:ext cx="124849" cy="5215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593003" y="4202331"/>
            <a:ext cx="1349408" cy="369332"/>
          </a:xfrm>
          <a:prstGeom prst="rect">
            <a:avLst/>
          </a:prstGeom>
          <a:noFill/>
        </p:spPr>
        <p:txBody>
          <a:bodyPr wrap="square" rtlCol="0">
            <a:spAutoFit/>
          </a:bodyPr>
          <a:lstStyle/>
          <a:p>
            <a:r>
              <a:rPr lang="en-GB" dirty="0" err="1">
                <a:solidFill>
                  <a:srgbClr val="002060"/>
                </a:solidFill>
                <a:latin typeface="Century Gothic" panose="020B0502020202020204" pitchFamily="34" charset="0"/>
              </a:rPr>
              <a:t>Subjekt</a:t>
            </a:r>
            <a:endParaRPr lang="en-GB" dirty="0">
              <a:solidFill>
                <a:srgbClr val="002060"/>
              </a:solidFill>
              <a:latin typeface="Century Gothic" panose="020B0502020202020204" pitchFamily="34" charset="0"/>
            </a:endParaRPr>
          </a:p>
        </p:txBody>
      </p:sp>
      <p:sp>
        <p:nvSpPr>
          <p:cNvPr id="24" name="TextBox 23"/>
          <p:cNvSpPr txBox="1"/>
          <p:nvPr/>
        </p:nvSpPr>
        <p:spPr>
          <a:xfrm>
            <a:off x="10535251" y="4326647"/>
            <a:ext cx="1349408" cy="369332"/>
          </a:xfrm>
          <a:prstGeom prst="rect">
            <a:avLst/>
          </a:prstGeom>
          <a:noFill/>
        </p:spPr>
        <p:txBody>
          <a:bodyPr wrap="square" rtlCol="0">
            <a:spAutoFit/>
          </a:bodyPr>
          <a:lstStyle/>
          <a:p>
            <a:r>
              <a:rPr lang="en-GB" dirty="0" err="1">
                <a:solidFill>
                  <a:srgbClr val="002060"/>
                </a:solidFill>
                <a:latin typeface="Century Gothic" panose="020B0502020202020204" pitchFamily="34" charset="0"/>
              </a:rPr>
              <a:t>Objekt</a:t>
            </a:r>
            <a:endParaRPr lang="en-GB" dirty="0">
              <a:solidFill>
                <a:srgbClr val="002060"/>
              </a:solidFill>
              <a:latin typeface="Century Gothic" panose="020B0502020202020204" pitchFamily="34" charset="0"/>
            </a:endParaRPr>
          </a:p>
        </p:txBody>
      </p:sp>
      <p:sp>
        <p:nvSpPr>
          <p:cNvPr id="25" name="TextBox 24"/>
          <p:cNvSpPr txBox="1"/>
          <p:nvPr/>
        </p:nvSpPr>
        <p:spPr>
          <a:xfrm>
            <a:off x="9616648" y="4326647"/>
            <a:ext cx="1349408"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Verb</a:t>
            </a:r>
          </a:p>
        </p:txBody>
      </p:sp>
    </p:spTree>
    <p:extLst>
      <p:ext uri="{BB962C8B-B14F-4D97-AF65-F5344CB8AC3E}">
        <p14:creationId xmlns:p14="http://schemas.microsoft.com/office/powerpoint/2010/main" val="279928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s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olle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Gesetz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subTnLst>
                                    <p:audio>
                                      <p:cMediaNode>
                                        <p:cTn display="0" masterRel="sameClick">
                                          <p:stCondLst>
                                            <p:cond evt="begin" delay="0">
                                              <p:tn val="23"/>
                                            </p:cond>
                                          </p:stCondLst>
                                          <p:endCondLst>
                                            <p:cond evt="onStopAudio" delay="0">
                                              <p:tgtEl>
                                                <p:sldTgt/>
                                              </p:tgtEl>
                                            </p:cond>
                                          </p:endCondLst>
                                        </p:cTn>
                                        <p:tgtEl>
                                          <p:sndTgt r:embed="rId5" name="Gesetz new.wav"/>
                                        </p:tgtEl>
                                      </p:cMediaNode>
                                    </p:audio>
                                  </p:sub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6" name="Seite new.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6" name="Seite new.wav"/>
                                        </p:tgtEl>
                                      </p:cMediaNode>
                                    </p:audio>
                                  </p:sub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7" name="reisen new.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childTnLst>
                                  <p:subTnLst>
                                    <p:audio>
                                      <p:cMediaNode>
                                        <p:cTn display="0" masterRel="sameClick">
                                          <p:stCondLst>
                                            <p:cond evt="begin" delay="0">
                                              <p:tn val="49"/>
                                            </p:cond>
                                          </p:stCondLst>
                                          <p:endCondLst>
                                            <p:cond evt="onStopAudio" delay="0">
                                              <p:tgtEl>
                                                <p:sldTgt/>
                                              </p:tgtEl>
                                            </p:cond>
                                          </p:endCondLst>
                                        </p:cTn>
                                        <p:tgtEl>
                                          <p:sndTgt r:embed="rId7" name="reisen new.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subTnLst>
                                    <p:audio>
                                      <p:cMediaNode>
                                        <p:cTn display="0" masterRel="sameClick">
                                          <p:stCondLst>
                                            <p:cond evt="begin" delay="0">
                                              <p:tn val="54"/>
                                            </p:cond>
                                          </p:stCondLst>
                                          <p:endCondLst>
                                            <p:cond evt="onStopAudio" delay="0">
                                              <p:tgtEl>
                                                <p:sldTgt/>
                                              </p:tgtEl>
                                            </p:cond>
                                          </p:endCondLst>
                                        </p:cTn>
                                        <p:tgtEl>
                                          <p:sndTgt r:embed="rId8" name="langsam new.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subTnLst>
                                    <p:audio>
                                      <p:cMediaNode>
                                        <p:cTn display="0" masterRel="sameClick">
                                          <p:stCondLst>
                                            <p:cond evt="begin" delay="0">
                                              <p:tn val="59"/>
                                            </p:cond>
                                          </p:stCondLst>
                                          <p:endCondLst>
                                            <p:cond evt="onStopAudio" delay="0">
                                              <p:tgtEl>
                                                <p:sldTgt/>
                                              </p:tgtEl>
                                            </p:cond>
                                          </p:endCondLst>
                                        </p:cTn>
                                        <p:tgtEl>
                                          <p:sndTgt r:embed="rId8" name="langsam new.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500"/>
                                        <p:tgtEl>
                                          <p:spTgt spid="7"/>
                                        </p:tgtEl>
                                      </p:cBhvr>
                                    </p:animEffect>
                                  </p:childTnLst>
                                  <p:subTnLst>
                                    <p:audio>
                                      <p:cMediaNode>
                                        <p:cTn display="0" masterRel="sameClick">
                                          <p:stCondLst>
                                            <p:cond evt="begin" delay="0">
                                              <p:tn val="64"/>
                                            </p:cond>
                                          </p:stCondLst>
                                          <p:endCondLst>
                                            <p:cond evt="onStopAudio" delay="0">
                                              <p:tgtEl>
                                                <p:sldTgt/>
                                              </p:tgtEl>
                                            </p:cond>
                                          </p:endCondLst>
                                        </p:cTn>
                                        <p:tgtEl>
                                          <p:sndTgt r:embed="rId9" name="Satz new.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subTnLst>
                                    <p:audio>
                                      <p:cMediaNode>
                                        <p:cTn display="0" masterRel="sameClick">
                                          <p:stCondLst>
                                            <p:cond evt="begin" delay="0">
                                              <p:tn val="69"/>
                                            </p:cond>
                                          </p:stCondLst>
                                          <p:endCondLst>
                                            <p:cond evt="onStopAudio" delay="0">
                                              <p:tgtEl>
                                                <p:sldTgt/>
                                              </p:tgtEl>
                                            </p:cond>
                                          </p:endCondLst>
                                        </p:cTn>
                                        <p:tgtEl>
                                          <p:sndTgt r:embed="rId9" name="Satz new.wav"/>
                                        </p:tgtEl>
                                      </p:cMediaNode>
                                    </p:audio>
                                  </p:subTnLst>
                                </p:cTn>
                              </p:par>
                              <p:par>
                                <p:cTn id="72" presetID="10" presetClass="entr" presetSubtype="0" fill="hold" nodeType="with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500"/>
                                        <p:tgtEl>
                                          <p:spTgt spid="25"/>
                                        </p:tgtEl>
                                      </p:cBhvr>
                                    </p:animEffect>
                                  </p:childTnLst>
                                </p:cTn>
                              </p:par>
                              <p:par>
                                <p:cTn id="78" presetID="10" presetClass="entr" presetSubtype="0" fill="hold" nodeType="with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500"/>
                                        <p:tgtEl>
                                          <p:spTgt spid="18"/>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par>
                                <p:cTn id="84" presetID="10" presetClass="entr" presetSubtype="0" fill="hold" nodeType="with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500"/>
                                        <p:tgtEl>
                                          <p:spTgt spid="21"/>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fade">
                                      <p:cBhvr>
                                        <p:cTn id="8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animBg="1"/>
      <p:bldP spid="5" grpId="0"/>
      <p:bldP spid="6" grpId="0"/>
      <p:bldP spid="7" grpId="0"/>
      <p:bldP spid="8" grpId="0"/>
      <p:bldP spid="9" grpId="0"/>
      <p:bldP spid="11" grpId="0"/>
      <p:bldP spid="15" grpId="0"/>
      <p:bldP spid="23" grpId="0"/>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52D67-6F80-C64C-882B-E9811C1229A0}"/>
              </a:ext>
            </a:extLst>
          </p:cNvPr>
          <p:cNvSpPr>
            <a:spLocks noGrp="1"/>
          </p:cNvSpPr>
          <p:nvPr>
            <p:ph type="title"/>
          </p:nvPr>
        </p:nvSpPr>
        <p:spPr>
          <a:xfrm>
            <a:off x="5374710" y="-235712"/>
            <a:ext cx="1455821" cy="2043451"/>
          </a:xfrm>
        </p:spPr>
        <p:txBody>
          <a:bodyPr>
            <a:noAutofit/>
          </a:bodyPr>
          <a:lstStyle/>
          <a:p>
            <a:pPr algn="ctr"/>
            <a:r>
              <a:rPr lang="en-GB" sz="12000" b="1" dirty="0">
                <a:solidFill>
                  <a:srgbClr val="002060"/>
                </a:solidFill>
                <a:cs typeface="Calibri" panose="020F0502020204030204" pitchFamily="34" charset="0"/>
              </a:rPr>
              <a:t>s</a:t>
            </a:r>
            <a:endParaRPr lang="en-US" sz="12000" dirty="0"/>
          </a:p>
        </p:txBody>
      </p:sp>
      <p:sp>
        <p:nvSpPr>
          <p:cNvPr id="4" name="Rounded Rectangle 3"/>
          <p:cNvSpPr/>
          <p:nvPr/>
        </p:nvSpPr>
        <p:spPr>
          <a:xfrm>
            <a:off x="4241057" y="1846727"/>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s</a:t>
            </a:r>
            <a:r>
              <a:rPr lang="en-GB" sz="6600" dirty="0" err="1">
                <a:solidFill>
                  <a:srgbClr val="002060"/>
                </a:solidFill>
                <a:latin typeface="Century Gothic" panose="020B0502020202020204" pitchFamily="34" charset="0"/>
              </a:rPr>
              <a:t>ollen</a:t>
            </a:r>
            <a:endParaRPr lang="en-GB" sz="6600" dirty="0">
              <a:solidFill>
                <a:srgbClr val="002060"/>
              </a:solidFill>
              <a:latin typeface="Century Gothic" panose="020B0502020202020204" pitchFamily="34" charset="0"/>
            </a:endParaRPr>
          </a:p>
        </p:txBody>
      </p:sp>
      <p:sp>
        <p:nvSpPr>
          <p:cNvPr id="5" name="Rectangle 4"/>
          <p:cNvSpPr/>
          <p:nvPr/>
        </p:nvSpPr>
        <p:spPr>
          <a:xfrm>
            <a:off x="802992" y="376216"/>
            <a:ext cx="248818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Ge</a:t>
            </a: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etz</a:t>
            </a:r>
            <a:endParaRPr lang="en-GB" sz="5400" dirty="0">
              <a:solidFill>
                <a:srgbClr val="FFCC00"/>
              </a:solidFill>
              <a:latin typeface="Century Gothic" panose="020B0502020202020204" pitchFamily="34" charset="0"/>
            </a:endParaRPr>
          </a:p>
        </p:txBody>
      </p:sp>
      <p:sp>
        <p:nvSpPr>
          <p:cNvPr id="6" name="Rectangle 5"/>
          <p:cNvSpPr/>
          <p:nvPr/>
        </p:nvSpPr>
        <p:spPr>
          <a:xfrm>
            <a:off x="4440881" y="4502196"/>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lang</a:t>
            </a: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am</a:t>
            </a:r>
            <a:endParaRPr lang="en-GB" sz="5400" dirty="0">
              <a:solidFill>
                <a:srgbClr val="002060"/>
              </a:solidFill>
              <a:latin typeface="Century Gothic" panose="020B0502020202020204" pitchFamily="34" charset="0"/>
            </a:endParaRPr>
          </a:p>
        </p:txBody>
      </p:sp>
      <p:sp>
        <p:nvSpPr>
          <p:cNvPr id="7" name="Rectangle 6"/>
          <p:cNvSpPr/>
          <p:nvPr/>
        </p:nvSpPr>
        <p:spPr>
          <a:xfrm>
            <a:off x="8904083" y="3279001"/>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atz</a:t>
            </a:r>
            <a:endParaRPr lang="en-GB" sz="5400" i="1" dirty="0">
              <a:solidFill>
                <a:srgbClr val="002060"/>
              </a:solidFill>
              <a:latin typeface="Century Gothic" panose="020B0502020202020204" pitchFamily="34" charset="0"/>
            </a:endParaRPr>
          </a:p>
        </p:txBody>
      </p:sp>
      <p:sp>
        <p:nvSpPr>
          <p:cNvPr id="8" name="Rectangle 7"/>
          <p:cNvSpPr/>
          <p:nvPr/>
        </p:nvSpPr>
        <p:spPr>
          <a:xfrm>
            <a:off x="305377" y="3221522"/>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rei</a:t>
            </a: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sp>
        <p:nvSpPr>
          <p:cNvPr id="9" name="Rectangle 8"/>
          <p:cNvSpPr/>
          <p:nvPr/>
        </p:nvSpPr>
        <p:spPr>
          <a:xfrm>
            <a:off x="9199187" y="581763"/>
            <a:ext cx="1802096"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eite</a:t>
            </a:r>
            <a:endParaRPr lang="en-GB" sz="5400" dirty="0">
              <a:solidFill>
                <a:srgbClr val="002060"/>
              </a:solidFill>
              <a:latin typeface="Century Gothic" panose="020B0502020202020204" pitchFamily="34" charset="0"/>
            </a:endParaRPr>
          </a:p>
        </p:txBody>
      </p:sp>
      <p:pic>
        <p:nvPicPr>
          <p:cNvPr id="10" name="Picture 9" descr="man pointing a finger with an exclamation mark"/>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37239" y="1920816"/>
            <a:ext cx="1210513" cy="1352673"/>
          </a:xfrm>
          <a:prstGeom prst="rect">
            <a:avLst/>
          </a:prstGeom>
        </p:spPr>
      </p:pic>
    </p:spTree>
    <p:extLst>
      <p:ext uri="{BB962C8B-B14F-4D97-AF65-F5344CB8AC3E}">
        <p14:creationId xmlns:p14="http://schemas.microsoft.com/office/powerpoint/2010/main" val="186494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olle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Gesetz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Seit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reise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8" name="langsam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Satz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41676-1CD1-DE49-87FF-80F7693BB9F7}"/>
              </a:ext>
            </a:extLst>
          </p:cNvPr>
          <p:cNvSpPr>
            <a:spLocks noGrp="1"/>
          </p:cNvSpPr>
          <p:nvPr>
            <p:ph type="title"/>
          </p:nvPr>
        </p:nvSpPr>
        <p:spPr>
          <a:xfrm>
            <a:off x="5158005" y="44285"/>
            <a:ext cx="1888958" cy="1477741"/>
          </a:xfrm>
        </p:spPr>
        <p:txBody>
          <a:bodyPr>
            <a:noAutofit/>
          </a:bodyPr>
          <a:lstStyle/>
          <a:p>
            <a:pPr algn="ctr"/>
            <a:r>
              <a:rPr lang="en-GB" sz="12000" b="1" dirty="0">
                <a:solidFill>
                  <a:srgbClr val="002060"/>
                </a:solidFill>
                <a:cs typeface="Calibri" panose="020F0502020204030204" pitchFamily="34" charset="0"/>
              </a:rPr>
              <a:t>s</a:t>
            </a:r>
            <a:endParaRPr lang="en-US" sz="12000" dirty="0"/>
          </a:p>
        </p:txBody>
      </p:sp>
      <p:sp>
        <p:nvSpPr>
          <p:cNvPr id="4" name="Rounded Rectangle 3"/>
          <p:cNvSpPr/>
          <p:nvPr/>
        </p:nvSpPr>
        <p:spPr>
          <a:xfrm>
            <a:off x="4241057" y="1846727"/>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s</a:t>
            </a:r>
            <a:r>
              <a:rPr lang="en-GB" sz="6600" dirty="0" err="1">
                <a:solidFill>
                  <a:srgbClr val="002060"/>
                </a:solidFill>
                <a:latin typeface="Century Gothic" panose="020B0502020202020204" pitchFamily="34" charset="0"/>
              </a:rPr>
              <a:t>ollen</a:t>
            </a:r>
            <a:endParaRPr lang="en-GB" sz="6600" dirty="0">
              <a:solidFill>
                <a:srgbClr val="002060"/>
              </a:solidFill>
              <a:latin typeface="Century Gothic" panose="020B0502020202020204" pitchFamily="34" charset="0"/>
            </a:endParaRPr>
          </a:p>
        </p:txBody>
      </p:sp>
      <p:sp>
        <p:nvSpPr>
          <p:cNvPr id="5" name="Rectangle 4"/>
          <p:cNvSpPr/>
          <p:nvPr/>
        </p:nvSpPr>
        <p:spPr>
          <a:xfrm>
            <a:off x="802992" y="376216"/>
            <a:ext cx="248818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Ge</a:t>
            </a: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etz</a:t>
            </a:r>
            <a:endParaRPr lang="en-GB" sz="5400" dirty="0">
              <a:solidFill>
                <a:srgbClr val="FFCC00"/>
              </a:solidFill>
              <a:latin typeface="Century Gothic" panose="020B0502020202020204" pitchFamily="34" charset="0"/>
            </a:endParaRPr>
          </a:p>
        </p:txBody>
      </p:sp>
      <p:sp>
        <p:nvSpPr>
          <p:cNvPr id="6" name="Rectangle 5"/>
          <p:cNvSpPr/>
          <p:nvPr/>
        </p:nvSpPr>
        <p:spPr>
          <a:xfrm>
            <a:off x="4440881" y="4502196"/>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lang</a:t>
            </a: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am</a:t>
            </a:r>
            <a:endParaRPr lang="en-GB" sz="5400" dirty="0">
              <a:solidFill>
                <a:srgbClr val="002060"/>
              </a:solidFill>
              <a:latin typeface="Century Gothic" panose="020B0502020202020204" pitchFamily="34" charset="0"/>
            </a:endParaRPr>
          </a:p>
        </p:txBody>
      </p:sp>
      <p:sp>
        <p:nvSpPr>
          <p:cNvPr id="7" name="Rectangle 6"/>
          <p:cNvSpPr/>
          <p:nvPr/>
        </p:nvSpPr>
        <p:spPr>
          <a:xfrm>
            <a:off x="8904083" y="3279001"/>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atz</a:t>
            </a:r>
            <a:endParaRPr lang="en-GB" sz="5400" i="1" dirty="0">
              <a:solidFill>
                <a:srgbClr val="002060"/>
              </a:solidFill>
              <a:latin typeface="Century Gothic" panose="020B0502020202020204" pitchFamily="34" charset="0"/>
            </a:endParaRPr>
          </a:p>
        </p:txBody>
      </p:sp>
      <p:sp>
        <p:nvSpPr>
          <p:cNvPr id="8" name="Rectangle 7"/>
          <p:cNvSpPr/>
          <p:nvPr/>
        </p:nvSpPr>
        <p:spPr>
          <a:xfrm>
            <a:off x="305377" y="3221522"/>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rei</a:t>
            </a: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sp>
        <p:nvSpPr>
          <p:cNvPr id="9" name="Rectangle 8"/>
          <p:cNvSpPr/>
          <p:nvPr/>
        </p:nvSpPr>
        <p:spPr>
          <a:xfrm>
            <a:off x="9199187" y="581763"/>
            <a:ext cx="1802096"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eite</a:t>
            </a:r>
            <a:endParaRPr lang="en-GB" sz="5400" dirty="0">
              <a:solidFill>
                <a:srgbClr val="002060"/>
              </a:solidFill>
              <a:latin typeface="Century Gothic" panose="020B0502020202020204" pitchFamily="34" charset="0"/>
            </a:endParaRPr>
          </a:p>
        </p:txBody>
      </p:sp>
      <p:pic>
        <p:nvPicPr>
          <p:cNvPr id="10" name="Picture 9" descr="man pointing a finger with an exclamation mark"/>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37239" y="1920816"/>
            <a:ext cx="1210513" cy="1352673"/>
          </a:xfrm>
          <a:prstGeom prst="rect">
            <a:avLst/>
          </a:prstGeom>
        </p:spPr>
      </p:pic>
    </p:spTree>
    <p:extLst>
      <p:ext uri="{BB962C8B-B14F-4D97-AF65-F5344CB8AC3E}">
        <p14:creationId xmlns:p14="http://schemas.microsoft.com/office/powerpoint/2010/main" val="281040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673" y="1038916"/>
            <a:ext cx="10515600" cy="1325563"/>
          </a:xfrm>
        </p:spPr>
        <p:txBody>
          <a:bodyPr>
            <a:normAutofit fontScale="90000"/>
          </a:bodyPr>
          <a:lstStyle/>
          <a:p>
            <a:r>
              <a:rPr lang="en-GB" sz="26700" b="1" dirty="0">
                <a:solidFill>
                  <a:srgbClr val="FFCC00"/>
                </a:solidFill>
              </a:rPr>
              <a:t>ß</a:t>
            </a:r>
            <a:br>
              <a:rPr lang="en-GB" sz="9600" b="1" dirty="0"/>
            </a:br>
            <a:endParaRPr lang="en-GB" dirty="0"/>
          </a:p>
        </p:txBody>
      </p:sp>
      <p:pic>
        <p:nvPicPr>
          <p:cNvPr id="4" name="Picture 3" descr="tall man next to a big ruler held by a small girl"/>
          <p:cNvPicPr>
            <a:picLocks noChangeAspect="1"/>
          </p:cNvPicPr>
          <p:nvPr/>
        </p:nvPicPr>
        <p:blipFill>
          <a:blip r:embed="rId5"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5321473" y="432262"/>
            <a:ext cx="1549053" cy="3864435"/>
          </a:xfrm>
          <a:prstGeom prst="rect">
            <a:avLst/>
          </a:prstGeom>
        </p:spPr>
      </p:pic>
      <p:sp>
        <p:nvSpPr>
          <p:cNvPr id="2" name="Rectangle 1"/>
          <p:cNvSpPr/>
          <p:nvPr/>
        </p:nvSpPr>
        <p:spPr>
          <a:xfrm>
            <a:off x="4323720" y="4193275"/>
            <a:ext cx="354456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gro</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ß</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7793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ß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groß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groß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_template.pptx" id="{99FA4C50-84AC-4433-BF07-FE6B7343DAD0}" vid="{E7512A57-7EBE-44F2-802D-D0382A1D88B9}"/>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12300</TotalTime>
  <Words>6478</Words>
  <Application>Microsoft Macintosh PowerPoint</Application>
  <PresentationFormat>Widescreen</PresentationFormat>
  <Paragraphs>719</Paragraphs>
  <Slides>35</Slides>
  <Notes>35</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35</vt:i4>
      </vt:variant>
    </vt:vector>
  </HeadingPairs>
  <TitlesOfParts>
    <vt:vector size="42" baseType="lpstr">
      <vt:lpstr>arial</vt:lpstr>
      <vt:lpstr>Calibri</vt:lpstr>
      <vt:lpstr>Century Gothic</vt:lpstr>
      <vt:lpstr>Tw Cen MT</vt:lpstr>
      <vt:lpstr>1_Office Theme</vt:lpstr>
      <vt:lpstr>6_Office Theme</vt:lpstr>
      <vt:lpstr>3_Office Theme</vt:lpstr>
      <vt:lpstr>Comparing what you usually do with your summer plans for this year</vt:lpstr>
      <vt:lpstr>Wiederholung - s, ss, ß</vt:lpstr>
      <vt:lpstr>s </vt:lpstr>
      <vt:lpstr>s </vt:lpstr>
      <vt:lpstr>s </vt:lpstr>
      <vt:lpstr>s</vt:lpstr>
      <vt:lpstr>s</vt:lpstr>
      <vt:lpstr>s</vt:lpstr>
      <vt:lpstr>ß </vt:lpstr>
      <vt:lpstr>ß </vt:lpstr>
      <vt:lpstr>ß </vt:lpstr>
      <vt:lpstr>ß</vt:lpstr>
      <vt:lpstr>ß</vt:lpstr>
      <vt:lpstr>ß</vt:lpstr>
      <vt:lpstr>Phonetik</vt:lpstr>
      <vt:lpstr>Vokabeln</vt:lpstr>
      <vt:lpstr>Adverbial time phrases</vt:lpstr>
      <vt:lpstr>Expressing future intention with present</vt:lpstr>
      <vt:lpstr>Was planen sie? Und wann?</vt:lpstr>
      <vt:lpstr>Ich oder wir?</vt:lpstr>
      <vt:lpstr>Sag die Sätze auf Deutsch und dann auf Englisch!</vt:lpstr>
      <vt:lpstr>Antworten</vt:lpstr>
      <vt:lpstr>Was planst du?</vt:lpstr>
      <vt:lpstr>Comparing what you usually do with your summer plans for this year</vt:lpstr>
      <vt:lpstr>Snap?</vt:lpstr>
      <vt:lpstr>Was passt nicht in die Reihe?</vt:lpstr>
      <vt:lpstr>Eine Reise nächste Woche</vt:lpstr>
      <vt:lpstr>Eine Reise nächste Woche </vt:lpstr>
      <vt:lpstr>Eine Reise nächste Woche. Partnerarbeit. Sag den Text auf Englisch. </vt:lpstr>
      <vt:lpstr>Normalerweise oder nächstes Jahr? </vt:lpstr>
      <vt:lpstr>Mehmet und Mia reden über Urlaubspläne</vt:lpstr>
      <vt:lpstr>Deine Urlaubspläne</vt:lpstr>
      <vt:lpstr>Deine Urlaubspläne</vt:lpstr>
      <vt:lpstr>Gaming Grammar</vt:lpstr>
      <vt:lpstr>Hausaufgaben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Mary Richardson</cp:lastModifiedBy>
  <cp:revision>1377</cp:revision>
  <dcterms:created xsi:type="dcterms:W3CDTF">2019-03-27T07:30:03Z</dcterms:created>
  <dcterms:modified xsi:type="dcterms:W3CDTF">2021-12-20T12:46:25Z</dcterms:modified>
</cp:coreProperties>
</file>