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257" r:id="rId4"/>
    <p:sldId id="258" r:id="rId5"/>
    <p:sldId id="319" r:id="rId6"/>
    <p:sldId id="320" r:id="rId7"/>
    <p:sldId id="271" r:id="rId8"/>
    <p:sldId id="272" r:id="rId9"/>
    <p:sldId id="273" r:id="rId10"/>
    <p:sldId id="262" r:id="rId11"/>
    <p:sldId id="265" r:id="rId12"/>
    <p:sldId id="264" r:id="rId13"/>
    <p:sldId id="263" r:id="rId14"/>
    <p:sldId id="317" r:id="rId15"/>
    <p:sldId id="318" r:id="rId16"/>
    <p:sldId id="315" r:id="rId17"/>
    <p:sldId id="274" r:id="rId18"/>
    <p:sldId id="279" r:id="rId19"/>
    <p:sldId id="266" r:id="rId20"/>
    <p:sldId id="267" r:id="rId21"/>
    <p:sldId id="268" r:id="rId22"/>
    <p:sldId id="269" r:id="rId23"/>
    <p:sldId id="282" r:id="rId24"/>
    <p:sldId id="283" r:id="rId25"/>
    <p:sldId id="284" r:id="rId26"/>
    <p:sldId id="285" r:id="rId27"/>
    <p:sldId id="280" r:id="rId28"/>
    <p:sldId id="275" r:id="rId29"/>
    <p:sldId id="276" r:id="rId30"/>
    <p:sldId id="277" r:id="rId31"/>
    <p:sldId id="278" r:id="rId32"/>
    <p:sldId id="2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EAF"/>
    <a:srgbClr val="4C85B8"/>
    <a:srgbClr val="6B9AC5"/>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1" autoAdjust="0"/>
    <p:restoredTop sz="65328" autoAdjust="0"/>
  </p:normalViewPr>
  <p:slideViewPr>
    <p:cSldViewPr snapToGrid="0">
      <p:cViewPr varScale="1">
        <p:scale>
          <a:sx n="47" d="100"/>
          <a:sy n="47" d="100"/>
        </p:scale>
        <p:origin x="1002" y="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D5630-1EF8-4FD3-8084-F87888A994F5}" type="datetimeFigureOut">
              <a:rPr lang="en-GB" smtClean="0"/>
              <a:t>01/06/2021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89250-5014-4615-AC2A-1FB8127268DA}" type="slidenum">
              <a:rPr lang="en-GB" smtClean="0"/>
              <a:t>‹#›</a:t>
            </a:fld>
            <a:endParaRPr lang="en-GB"/>
          </a:p>
        </p:txBody>
      </p:sp>
    </p:spTree>
    <p:extLst>
      <p:ext uri="{BB962C8B-B14F-4D97-AF65-F5344CB8AC3E}">
        <p14:creationId xmlns:p14="http://schemas.microsoft.com/office/powerpoint/2010/main" val="176461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Welcome to Differentiation</a:t>
            </a:r>
            <a:r>
              <a:rPr lang="en-GB" sz="1300" baseline="0" dirty="0"/>
              <a:t> in the NCELP SOW, looking specifically at offering stretch and challenge for higher proficiency learners.</a:t>
            </a:r>
            <a:endParaRPr lang="en-GB"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784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SOW progress, and learners’ language knowledge develops, there are further opportunities for interactions that are more open-ended and will include this switching between different structures.</a:t>
            </a:r>
            <a:br>
              <a:rPr lang="en-GB" dirty="0"/>
            </a:br>
            <a:r>
              <a:rPr lang="en-GB" dirty="0"/>
              <a:t>We should take care not to jump the more structured practice stages, as these are crucial preparation that supports subsequent unstructured production.</a:t>
            </a:r>
            <a:br>
              <a:rPr lang="en-GB" dirty="0"/>
            </a:br>
            <a:r>
              <a:rPr lang="en-GB" dirty="0"/>
              <a:t>However, it is also strong practice for learners to repeat speaking tasks, and in response to evidence of higher proficiency, teachers can loosen the structure of task repetitions, as appropriate.</a:t>
            </a:r>
            <a:br>
              <a:rPr lang="en-GB" dirty="0"/>
            </a:br>
            <a:r>
              <a:rPr lang="en-GB" dirty="0"/>
              <a:t>When they do so, teachers should expect that fluency and accuracy may decrease, at the expense of the increased complexity.</a:t>
            </a:r>
          </a:p>
        </p:txBody>
      </p:sp>
      <p:sp>
        <p:nvSpPr>
          <p:cNvPr id="4" name="Slide Number Placeholder 3"/>
          <p:cNvSpPr>
            <a:spLocks noGrp="1"/>
          </p:cNvSpPr>
          <p:nvPr>
            <p:ph type="sldNum" sz="quarter" idx="5"/>
          </p:nvPr>
        </p:nvSpPr>
        <p:spPr/>
        <p:txBody>
          <a:bodyPr/>
          <a:lstStyle/>
          <a:p>
            <a:fld id="{E2F89250-5014-4615-AC2A-1FB8127268DA}" type="slidenum">
              <a:rPr lang="en-GB" smtClean="0"/>
              <a:t>10</a:t>
            </a:fld>
            <a:endParaRPr lang="en-GB"/>
          </a:p>
        </p:txBody>
      </p:sp>
    </p:spTree>
    <p:extLst>
      <p:ext uri="{BB962C8B-B14F-4D97-AF65-F5344CB8AC3E}">
        <p14:creationId xmlns:p14="http://schemas.microsoft.com/office/powerpoint/2010/main" val="212452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NCELP speaking tasks are generally interaction tasks that are unscripted but which focus students’ attention on a particular pair of grammar features.  One way to increase cognitive challenge for higher proficiency learners in these tasks is to prompt for further information. For example, in a task focusing on two persons of past tense activities, students can be encouraged to add an additional clause, a detail about time, place, further activity, or opinion.  Sometimes these extension suggestions are in the teacher notes, but teachers can make use of the strategy with any such tasks with particular students, as and when appropriate.</a:t>
            </a:r>
            <a:br>
              <a:rPr lang="en-GB" dirty="0"/>
            </a:br>
            <a:br>
              <a:rPr lang="en-GB" dirty="0"/>
            </a:br>
            <a:r>
              <a:rPr lang="en-GB" dirty="0"/>
              <a:t>Written production is also usually envisaged as ‘from memory’, and for this reason the tasks are often quite controlled, e.g. prompts in English with written translation.  These can be interpreted as a form of planning support.</a:t>
            </a:r>
            <a:br>
              <a:rPr lang="en-GB" dirty="0"/>
            </a:br>
            <a:r>
              <a:rPr lang="en-GB" dirty="0"/>
              <a:t>To challenge higher proficiency learners, it is straightforward to prompt them to substitute (or write in addition) two or three sentences of their own.</a:t>
            </a:r>
            <a:br>
              <a:rPr lang="en-GB" dirty="0"/>
            </a:br>
            <a:br>
              <a:rPr lang="en-GB" dirty="0"/>
            </a:br>
            <a:r>
              <a:rPr lang="en-GB" dirty="0"/>
              <a:t>It’s useful also to remember what we said about the differences in challenge between different modes and modalities.</a:t>
            </a:r>
            <a:br>
              <a:rPr lang="en-GB" dirty="0"/>
            </a:br>
            <a:r>
              <a:rPr lang="en-GB" dirty="0"/>
              <a:t>Where the majority of students might be required to write a written translation of a text, higher proficiency learners might be challenged to complete the translation orally, initially.</a:t>
            </a:r>
            <a:br>
              <a:rPr lang="en-GB" dirty="0"/>
            </a:br>
            <a:br>
              <a:rPr lang="en-GB" dirty="0"/>
            </a:br>
            <a:r>
              <a:rPr lang="en-GB" dirty="0"/>
              <a:t>Let’s look at an example from one Spanish resource:</a:t>
            </a:r>
            <a:br>
              <a:rPr lang="en-GB" dirty="0"/>
            </a:br>
            <a:endParaRPr lang="en-GB" dirty="0"/>
          </a:p>
        </p:txBody>
      </p:sp>
      <p:sp>
        <p:nvSpPr>
          <p:cNvPr id="4" name="Slide Number Placeholder 3"/>
          <p:cNvSpPr>
            <a:spLocks noGrp="1"/>
          </p:cNvSpPr>
          <p:nvPr>
            <p:ph type="sldNum" sz="quarter" idx="5"/>
          </p:nvPr>
        </p:nvSpPr>
        <p:spPr/>
        <p:txBody>
          <a:bodyPr/>
          <a:lstStyle/>
          <a:p>
            <a:fld id="{E2F89250-5014-4615-AC2A-1FB8127268DA}" type="slidenum">
              <a:rPr lang="en-GB" smtClean="0"/>
              <a:t>11</a:t>
            </a:fld>
            <a:endParaRPr lang="en-GB"/>
          </a:p>
        </p:txBody>
      </p:sp>
    </p:spTree>
    <p:extLst>
      <p:ext uri="{BB962C8B-B14F-4D97-AF65-F5344CB8AC3E}">
        <p14:creationId xmlns:p14="http://schemas.microsoft.com/office/powerpoint/2010/main" val="406427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the writing task has already been produced with two levels of challenge.  This is the scaffolded version…</a:t>
            </a:r>
          </a:p>
          <a:p>
            <a:endParaRPr lang="en-GB" b="1" dirty="0"/>
          </a:p>
          <a:p>
            <a:endParaRPr lang="en-GB" b="1" dirty="0"/>
          </a:p>
          <a:p>
            <a:r>
              <a:rPr lang="en-GB" b="1" dirty="0"/>
              <a:t>Original lesson notes:</a:t>
            </a:r>
          </a:p>
          <a:p>
            <a:r>
              <a:rPr lang="en-GB" b="1" dirty="0"/>
              <a:t>Timing: </a:t>
            </a:r>
            <a:r>
              <a:rPr lang="en-GB" b="0" dirty="0"/>
              <a:t>5 minutes </a:t>
            </a:r>
            <a:r>
              <a:rPr lang="en-GB" b="1" dirty="0"/>
              <a:t>(either do this slide or the activity on the next slide)</a:t>
            </a:r>
            <a:endParaRPr lang="en-GB" b="0" dirty="0"/>
          </a:p>
          <a:p>
            <a:endParaRPr lang="en-GB" b="0" dirty="0"/>
          </a:p>
          <a:p>
            <a:r>
              <a:rPr lang="en-GB" b="1" dirty="0"/>
              <a:t>Aim</a:t>
            </a:r>
            <a:r>
              <a:rPr lang="en-GB" b="0" dirty="0"/>
              <a:t>: Scaffolded writing exercise using the same text as the previous two exercises.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 1 – scaffolded text completion   </a:t>
            </a:r>
          </a:p>
          <a:p>
            <a:endParaRPr lang="en-GB" b="0" dirty="0"/>
          </a:p>
          <a:p>
            <a:r>
              <a:rPr lang="en-GB" b="1" dirty="0"/>
              <a:t>Procedure: </a:t>
            </a:r>
            <a:endParaRPr lang="en-GB" b="0" dirty="0"/>
          </a:p>
          <a:p>
            <a:pPr marL="228600" indent="-228600">
              <a:buAutoNum type="arabicPeriod"/>
            </a:pPr>
            <a:r>
              <a:rPr lang="en-GB" b="0" dirty="0"/>
              <a:t>Students write 1-8 in their</a:t>
            </a:r>
            <a:r>
              <a:rPr lang="en-GB" b="0" baseline="0" dirty="0"/>
              <a:t> books.</a:t>
            </a:r>
            <a:endParaRPr lang="en-GB" b="0" dirty="0"/>
          </a:p>
          <a:p>
            <a:pPr marL="228600" indent="-228600">
              <a:buAutoNum type="arabicPeriod"/>
            </a:pPr>
            <a:r>
              <a:rPr lang="en-GB" b="0" dirty="0"/>
              <a:t>They</a:t>
            </a:r>
            <a:r>
              <a:rPr lang="en-GB" b="0" baseline="0" dirty="0"/>
              <a:t> will need to </a:t>
            </a:r>
            <a:r>
              <a:rPr lang="en-GB" b="0" dirty="0"/>
              <a:t>look at the English text and use the prompts in bold to fill in the missing words in the Spanish text on the right hand side. These include the target grammar features worked on this week, including subject pronouns and -</a:t>
            </a:r>
            <a:r>
              <a:rPr lang="en-GB" b="0" dirty="0" err="1"/>
              <a:t>ar</a:t>
            </a:r>
            <a:r>
              <a:rPr lang="en-GB" b="0" baseline="0" dirty="0"/>
              <a:t> verbs in the </a:t>
            </a:r>
            <a:r>
              <a:rPr lang="en-GB" b="0" baseline="0" dirty="0" err="1"/>
              <a:t>preterite</a:t>
            </a:r>
            <a:r>
              <a:rPr lang="en-GB" b="0" baseline="0" dirty="0"/>
              <a:t>, as well as vocabulary.</a:t>
            </a:r>
            <a:endParaRPr lang="en-GB" b="0" dirty="0"/>
          </a:p>
          <a:p>
            <a:pPr marL="228600" indent="-228600">
              <a:buAutoNum type="arabicPeriod"/>
            </a:pPr>
            <a:r>
              <a:rPr lang="en-GB" b="0" dirty="0"/>
              <a:t>Click to show the missing Spanish words one by one.</a:t>
            </a:r>
          </a:p>
          <a:p>
            <a:pPr marL="0" indent="0">
              <a:buNone/>
            </a:pPr>
            <a:endParaRPr lang="en-GB" b="0" dirty="0"/>
          </a:p>
          <a:p>
            <a:pPr marL="0" indent="0">
              <a:buNone/>
            </a:pPr>
            <a:r>
              <a:rPr lang="en-GB" b="1" dirty="0"/>
              <a:t>Note:</a:t>
            </a:r>
          </a:p>
          <a:p>
            <a:pPr marL="0" indent="0">
              <a:buNone/>
            </a:pPr>
            <a:r>
              <a:rPr lang="en-US" b="0" baseline="0" dirty="0"/>
              <a:t>Image free to use from the following source:</a:t>
            </a:r>
          </a:p>
          <a:p>
            <a:pPr marL="171450" indent="-171450">
              <a:buFont typeface="Arial" panose="020B0604020202020204" pitchFamily="34" charset="0"/>
              <a:buChar char="•"/>
            </a:pPr>
            <a:r>
              <a:rPr lang="en-US" b="0" baseline="0" dirty="0"/>
              <a:t>https://unsplash.com/photos/8KCquMrFEPg</a:t>
            </a:r>
            <a:endParaRPr lang="en-GB"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069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This is the more challenging version.</a:t>
            </a:r>
            <a:br>
              <a:rPr lang="en-US" b="0" dirty="0"/>
            </a:br>
            <a:r>
              <a:rPr lang="en-US" b="0" dirty="0"/>
              <a:t>However, it would additionally be possible to require higher proficiency learners to try to produce this text orally before they write (or even instead of writing it).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Original lesson notes:</a:t>
            </a:r>
            <a:endParaRPr lang="en-US" b="1" dirty="0"/>
          </a:p>
          <a:p>
            <a:r>
              <a:rPr lang="en-US" b="1" dirty="0"/>
              <a:t>OPTION 2 – </a:t>
            </a:r>
            <a:r>
              <a:rPr lang="en-US" b="1" baseline="0" dirty="0"/>
              <a:t>translation of a passage of the text</a:t>
            </a:r>
            <a:endParaRPr lang="en-US" b="1" dirty="0"/>
          </a:p>
          <a:p>
            <a:r>
              <a:rPr lang="en-US" b="0" dirty="0"/>
              <a:t>The Spanish translation of each line of the text</a:t>
            </a:r>
            <a:r>
              <a:rPr lang="en-US" b="0" baseline="0" dirty="0"/>
              <a:t> </a:t>
            </a:r>
            <a:r>
              <a:rPr lang="en-US" b="0" dirty="0"/>
              <a:t>is revealed</a:t>
            </a:r>
            <a:r>
              <a:rPr lang="en-US" b="0" baseline="0" dirty="0"/>
              <a:t> on a mouse click.</a:t>
            </a:r>
          </a:p>
          <a:p>
            <a:endParaRPr lang="en-US" b="0" baseline="0" dirty="0"/>
          </a:p>
          <a:p>
            <a:r>
              <a:rPr lang="en-US" b="0" baseline="0" dirty="0"/>
              <a:t>Note: option 2 may take a couple of minutes longer than option 1. Lesson timings total 52 minutes if option 2 is chosen, and 50 minutes if option 1 is chosen.</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56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noProof="0" dirty="0">
                <a:solidFill>
                  <a:schemeClr val="tx1"/>
                </a:solidFill>
                <a:effectLst/>
                <a:latin typeface="+mn-lt"/>
                <a:ea typeface="+mn-ea"/>
                <a:cs typeface="+mn-cs"/>
              </a:rPr>
              <a:t>And then at this stage of the lesson, higher proficiency students could turn away from the board and have a 2</a:t>
            </a:r>
            <a:r>
              <a:rPr lang="en-GB" sz="1200" b="1" kern="1200" baseline="30000" noProof="0" dirty="0">
                <a:solidFill>
                  <a:schemeClr val="tx1"/>
                </a:solidFill>
                <a:effectLst/>
                <a:latin typeface="+mn-lt"/>
                <a:ea typeface="+mn-ea"/>
                <a:cs typeface="+mn-cs"/>
              </a:rPr>
              <a:t>nd</a:t>
            </a:r>
            <a:r>
              <a:rPr lang="en-GB" sz="1200" b="1" kern="1200" noProof="0" dirty="0">
                <a:solidFill>
                  <a:schemeClr val="tx1"/>
                </a:solidFill>
                <a:effectLst/>
                <a:latin typeface="+mn-lt"/>
                <a:ea typeface="+mn-ea"/>
                <a:cs typeface="+mn-cs"/>
              </a:rPr>
              <a:t> attempt at producing the whole text orally, using only the English version of the text.</a:t>
            </a:r>
            <a:br>
              <a:rPr lang="en-GB" sz="1200" b="1" kern="1200" noProof="0" dirty="0">
                <a:solidFill>
                  <a:schemeClr val="tx1"/>
                </a:solidFill>
                <a:effectLst/>
                <a:latin typeface="+mn-lt"/>
                <a:ea typeface="+mn-ea"/>
                <a:cs typeface="+mn-cs"/>
              </a:rPr>
            </a:br>
            <a:endParaRPr lang="en-GB" sz="1200" b="1" kern="1200" noProof="0" dirty="0">
              <a:solidFill>
                <a:schemeClr val="tx1"/>
              </a:solidFill>
              <a:effectLst/>
              <a:latin typeface="+mn-lt"/>
              <a:ea typeface="+mn-ea"/>
              <a:cs typeface="+mn-cs"/>
            </a:endParaRPr>
          </a:p>
          <a:p>
            <a:r>
              <a:rPr lang="en-GB" b="1" dirty="0"/>
              <a:t>Original lesson notes:</a:t>
            </a:r>
          </a:p>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5 mins</a:t>
            </a:r>
          </a:p>
          <a:p>
            <a:endParaRPr lang="en-GB" b="1" noProof="0" dirty="0"/>
          </a:p>
          <a:p>
            <a:r>
              <a:rPr lang="en-GB" b="1" noProof="0" dirty="0"/>
              <a:t>Aim: </a:t>
            </a:r>
            <a:r>
              <a:rPr lang="en-GB" noProof="0" dirty="0"/>
              <a:t>to </a:t>
            </a:r>
            <a:r>
              <a:rPr lang="en-GB" b="0" baseline="0" noProof="0" dirty="0" err="1"/>
              <a:t>automatise</a:t>
            </a:r>
            <a:r>
              <a:rPr lang="en-GB" b="0" baseline="0" noProof="0" dirty="0"/>
              <a:t> knowledge of subject pronouns and –</a:t>
            </a:r>
            <a:r>
              <a:rPr lang="en-GB" b="0" baseline="0" noProof="0" dirty="0" err="1"/>
              <a:t>ar</a:t>
            </a:r>
            <a:r>
              <a:rPr lang="en-GB" b="0" baseline="0" noProof="0" dirty="0"/>
              <a:t> verbs in the </a:t>
            </a:r>
            <a:r>
              <a:rPr lang="en-GB" b="0" baseline="0" noProof="0" dirty="0" err="1"/>
              <a:t>preterite</a:t>
            </a:r>
            <a:r>
              <a:rPr lang="en-GB" b="0" baseline="0" noProof="0" dirty="0"/>
              <a:t> in oral production.</a:t>
            </a:r>
            <a:br>
              <a:rPr lang="en-GB" b="0" baseline="0" noProof="0" dirty="0"/>
            </a:b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a:t>
            </a:r>
            <a:r>
              <a:rPr lang="en-GB" b="0" baseline="0" noProof="0" dirty="0"/>
              <a:t>Students read the text aloud with a partner, translating the English prompts into Spanish as they go. After reading through it once, they can swap roles (the person reading as Daniel becoming Hugo and visa-versa).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2. The teacher may wish to do the first one together with the class to ensure understanding that two words (pronoun and verb) are needed for each prompt.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 </a:t>
            </a:r>
            <a:r>
              <a:rPr lang="en-GB" b="0" baseline="0" noProof="0" dirty="0"/>
              <a:t>to challenge a higher-level group, more words in the text could be given as prompts. At present the activity just focuses on verbs and pronouns as this is the main focus for this week’s teaching.</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91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baseline="0" dirty="0">
                <a:solidFill>
                  <a:schemeClr val="tx1"/>
                </a:solidFill>
                <a:latin typeface="+mn-lt"/>
                <a:ea typeface="+mn-ea"/>
                <a:cs typeface="+mn-cs"/>
              </a:rPr>
              <a:t>A framework for stretch and challenge, then, can involve changing the mode or modality for different learners in the class to increase the challenge.</a:t>
            </a:r>
            <a:endParaRPr lang="en-GB" dirty="0"/>
          </a:p>
        </p:txBody>
      </p:sp>
      <p:sp>
        <p:nvSpPr>
          <p:cNvPr id="4" name="Slide Number Placeholder 3"/>
          <p:cNvSpPr>
            <a:spLocks noGrp="1"/>
          </p:cNvSpPr>
          <p:nvPr>
            <p:ph type="sldNum" sz="quarter" idx="10"/>
          </p:nvPr>
        </p:nvSpPr>
        <p:spPr/>
        <p:txBody>
          <a:bodyPr/>
          <a:lstStyle/>
          <a:p>
            <a:fld id="{E2F89250-5014-4615-AC2A-1FB8127268DA}" type="slidenum">
              <a:rPr lang="en-GB" smtClean="0"/>
              <a:t>15</a:t>
            </a:fld>
            <a:endParaRPr lang="en-GB"/>
          </a:p>
        </p:txBody>
      </p:sp>
    </p:spTree>
    <p:extLst>
      <p:ext uri="{BB962C8B-B14F-4D97-AF65-F5344CB8AC3E}">
        <p14:creationId xmlns:p14="http://schemas.microsoft.com/office/powerpoint/2010/main" val="2899042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Having considered grammar, now let us turn to consider vocabulary. </a:t>
            </a:r>
            <a:endParaRPr lang="en-GB" sz="1200" dirty="0">
              <a:solidFill>
                <a:schemeClr val="accent5">
                  <a:lumMod val="7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51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Whilst the SOW provide progression in these aspects of word knowledge, teachers can provide additional challenge tasks for higher proficiency learners, when appropriate.</a:t>
            </a:r>
            <a:br>
              <a:rPr lang="en-GB" i="0" dirty="0"/>
            </a:br>
            <a:r>
              <a:rPr lang="en-GB" i="0" dirty="0"/>
              <a:t>This list of aspects of word knowledge can be a useful framework for suggesting activities to produce deeper word knowledge.</a:t>
            </a:r>
            <a:br>
              <a:rPr lang="en-GB" i="0" dirty="0"/>
            </a:br>
            <a:r>
              <a:rPr lang="en-GB" i="0" dirty="0"/>
              <a:t>For example, whilst an NCELP vocabulary activity might prompt for written production of </a:t>
            </a:r>
            <a:r>
              <a:rPr lang="en-GB" b="1" i="0" dirty="0"/>
              <a:t>individual words</a:t>
            </a:r>
            <a:r>
              <a:rPr lang="en-GB" i="0" dirty="0"/>
              <a:t>, higher proficiency learners could be prompted to </a:t>
            </a:r>
            <a:r>
              <a:rPr lang="en-GB" b="1" i="0" dirty="0"/>
              <a:t>write a sentence with the word in it</a:t>
            </a:r>
            <a:r>
              <a:rPr lang="en-GB" i="0" dirty="0"/>
              <a:t>, which gives evidence of learners’ knowledge of form, meaning, grammatical functions and/or associations and collocations.</a:t>
            </a: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061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Here</a:t>
            </a:r>
            <a:r>
              <a:rPr lang="en-GB" baseline="0" dirty="0"/>
              <a:t> you can see an example of how newly developed homework tasks in Year 9 further develop students’ word knowledge of meaning and use, through the word substitution activity in Part 2.  Students are asked to </a:t>
            </a:r>
            <a:r>
              <a:rPr lang="en-GB" sz="1200" dirty="0"/>
              <a:t>make </a:t>
            </a:r>
            <a:r>
              <a:rPr lang="en-GB" sz="1200" u="sng" dirty="0"/>
              <a:t>at least 10 replacements</a:t>
            </a:r>
            <a:r>
              <a:rPr lang="en-GB" sz="1200" dirty="0"/>
              <a:t> (or as many as they can) in </a:t>
            </a:r>
            <a:r>
              <a:rPr lang="en-GB" sz="1200" b="1" i="1" dirty="0"/>
              <a:t>13 minutes</a:t>
            </a:r>
            <a:r>
              <a:rPr lang="en-GB" sz="1200" b="0" i="0" dirty="0"/>
              <a:t>,</a:t>
            </a:r>
            <a:r>
              <a:rPr lang="en-GB" sz="1200" dirty="0"/>
              <a:t> using the words around the edge of the text.</a:t>
            </a:r>
          </a:p>
          <a:p>
            <a:pPr marL="0" indent="0">
              <a:buNone/>
            </a:pPr>
            <a:endParaRPr lang="en-GB" sz="1200" dirty="0"/>
          </a:p>
          <a:p>
            <a:r>
              <a:rPr lang="en-GB" baseline="0" dirty="0"/>
              <a:t>The full text is on the next slide.</a:t>
            </a:r>
            <a:endParaRPr lang="en-GB" dirty="0"/>
          </a:p>
        </p:txBody>
      </p:sp>
      <p:sp>
        <p:nvSpPr>
          <p:cNvPr id="4" name="Slide Number Placeholder 3"/>
          <p:cNvSpPr>
            <a:spLocks noGrp="1"/>
          </p:cNvSpPr>
          <p:nvPr>
            <p:ph type="sldNum" sz="quarter" idx="10"/>
          </p:nvPr>
        </p:nvSpPr>
        <p:spPr/>
        <p:txBody>
          <a:bodyPr/>
          <a:lstStyle/>
          <a:p>
            <a:fld id="{E2F89250-5014-4615-AC2A-1FB8127268DA}" type="slidenum">
              <a:rPr lang="en-GB" smtClean="0"/>
              <a:t>18</a:t>
            </a:fld>
            <a:endParaRPr lang="en-GB"/>
          </a:p>
        </p:txBody>
      </p:sp>
    </p:spTree>
    <p:extLst>
      <p:ext uri="{BB962C8B-B14F-4D97-AF65-F5344CB8AC3E}">
        <p14:creationId xmlns:p14="http://schemas.microsoft.com/office/powerpoint/2010/main" val="4255104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students</a:t>
            </a:r>
            <a:r>
              <a:rPr lang="en-GB" baseline="0" dirty="0"/>
              <a:t> are developing their knowledge of word meaning and word use in context at paragraph level.   Of course teachers need not wait until Y9 to use this type of activity. This premise could give teachers ideas on how to offer word substitution activities at paragraph level for students who benefit from this earlier. </a:t>
            </a:r>
          </a:p>
          <a:p>
            <a:endParaRPr lang="en-GB" dirty="0"/>
          </a:p>
        </p:txBody>
      </p:sp>
      <p:sp>
        <p:nvSpPr>
          <p:cNvPr id="4" name="Slide Number Placeholder 3"/>
          <p:cNvSpPr>
            <a:spLocks noGrp="1"/>
          </p:cNvSpPr>
          <p:nvPr>
            <p:ph type="sldNum" sz="quarter" idx="10"/>
          </p:nvPr>
        </p:nvSpPr>
        <p:spPr/>
        <p:txBody>
          <a:bodyPr/>
          <a:lstStyle/>
          <a:p>
            <a:fld id="{E2F89250-5014-4615-AC2A-1FB8127268DA}" type="slidenum">
              <a:rPr lang="en-GB" smtClean="0"/>
              <a:t>19</a:t>
            </a:fld>
            <a:endParaRPr lang="en-GB"/>
          </a:p>
        </p:txBody>
      </p:sp>
    </p:spTree>
    <p:extLst>
      <p:ext uri="{BB962C8B-B14F-4D97-AF65-F5344CB8AC3E}">
        <p14:creationId xmlns:p14="http://schemas.microsoft.com/office/powerpoint/2010/main" val="234239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session will run as follows: we start with...</a:t>
            </a:r>
          </a:p>
          <a:p>
            <a:pPr>
              <a:lnSpc>
                <a:spcPct val="150000"/>
              </a:lnSpc>
              <a:buClr>
                <a:schemeClr val="accent2"/>
              </a:buClr>
            </a:pPr>
            <a:r>
              <a:rPr lang="en-GB" sz="1200" dirty="0">
                <a:solidFill>
                  <a:schemeClr val="accent5">
                    <a:lumMod val="75000"/>
                  </a:schemeClr>
                </a:solidFill>
              </a:rPr>
              <a:t>A</a:t>
            </a:r>
            <a:r>
              <a:rPr lang="en-GB" sz="1200" baseline="0" dirty="0">
                <a:solidFill>
                  <a:schemeClr val="accent5">
                    <a:lumMod val="75000"/>
                  </a:schemeClr>
                </a:solidFill>
              </a:rPr>
              <a:t> refresher on what determines the difficulty of grammar, which will help us look at how to position stretch and challenge learning activities.  </a:t>
            </a:r>
            <a:br>
              <a:rPr lang="en-GB" sz="1200" baseline="0" dirty="0">
                <a:solidFill>
                  <a:schemeClr val="accent5">
                    <a:lumMod val="75000"/>
                  </a:schemeClr>
                </a:solidFill>
              </a:rPr>
            </a:br>
            <a:r>
              <a:rPr lang="en-GB" sz="1200" baseline="0" dirty="0">
                <a:solidFill>
                  <a:schemeClr val="accent5">
                    <a:lumMod val="75000"/>
                  </a:schemeClr>
                </a:solidFill>
              </a:rPr>
              <a:t>We will then consider levels of word knowledge to see how we can create challenge and finish by looking at learning activities which offer stretch and challenge within a selection of NCELP lesson resources.</a:t>
            </a:r>
            <a:endParaRPr lang="en-GB" sz="1200" dirty="0">
              <a:solidFill>
                <a:schemeClr val="accent5">
                  <a:lumMod val="7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916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Now bringing in grammar again.</a:t>
            </a:r>
            <a:r>
              <a:rPr lang="en-GB" b="0" baseline="0" dirty="0"/>
              <a:t> </a:t>
            </a:r>
            <a:r>
              <a:rPr lang="en-GB" b="0" dirty="0"/>
              <a:t>Part</a:t>
            </a:r>
            <a:r>
              <a:rPr lang="en-GB" b="0" baseline="0" dirty="0"/>
              <a:t> three proposes a choice of two activities.  Part 3b offers a progression to further challenge higher proficiency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5">
                    <a:lumMod val="50000"/>
                  </a:schemeClr>
                </a:solidFill>
              </a:rPr>
              <a:t>As you know, the grammar spine within the SOW is not driven by traditional ‘paradigms’ (e.g., full sets of verb, article or adjectival agreements, all at once). However, in its totality the grammar spine will cover the full range of features for persons, subjects, tenses, and aspectual functions (‘complete’ versus ‘ongoing’), and a range of key syntax (word order and relations between words) over time.  If</a:t>
            </a:r>
            <a:r>
              <a:rPr lang="en-GB" b="0" baseline="0" dirty="0">
                <a:solidFill>
                  <a:schemeClr val="accent5">
                    <a:lumMod val="50000"/>
                  </a:schemeClr>
                </a:solidFill>
              </a:rPr>
              <a:t> following the NCELP SOW, teachers will be ideally placed to look at what grammar students have done so far and structure learning activities to offer stretch and challenge.  Here is one such example.  Teachers could alter the foci, depending on the level of challenge required. </a:t>
            </a:r>
            <a:r>
              <a:rPr lang="en-GB" b="0" dirty="0">
                <a:solidFill>
                  <a:schemeClr val="accent5">
                    <a:lumMod val="50000"/>
                  </a:schemeClr>
                </a:solidFill>
              </a:rPr>
              <a:t> </a:t>
            </a:r>
            <a:endParaRPr lang="en-US" b="0" dirty="0">
              <a:solidFill>
                <a:schemeClr val="accent5">
                  <a:lumMod val="50000"/>
                </a:schemeClr>
              </a:solidFill>
            </a:endParaRPr>
          </a:p>
          <a:p>
            <a:endParaRPr lang="en-GB" baseline="0" dirty="0"/>
          </a:p>
          <a:p>
            <a:r>
              <a:rPr lang="en-GB" baseline="0" dirty="0"/>
              <a:t>The homework sheet in full and the answer sheet are linked on this slide for your reference.  A Spanish version is also linked for your reference.  </a:t>
            </a:r>
            <a:endParaRPr lang="en-GB" dirty="0"/>
          </a:p>
        </p:txBody>
      </p:sp>
      <p:sp>
        <p:nvSpPr>
          <p:cNvPr id="4" name="Slide Number Placeholder 3"/>
          <p:cNvSpPr>
            <a:spLocks noGrp="1"/>
          </p:cNvSpPr>
          <p:nvPr>
            <p:ph type="sldNum" sz="quarter" idx="10"/>
          </p:nvPr>
        </p:nvSpPr>
        <p:spPr/>
        <p:txBody>
          <a:bodyPr/>
          <a:lstStyle/>
          <a:p>
            <a:fld id="{E2F89250-5014-4615-AC2A-1FB8127268DA}" type="slidenum">
              <a:rPr lang="en-GB" smtClean="0"/>
              <a:t>20</a:t>
            </a:fld>
            <a:endParaRPr lang="en-GB"/>
          </a:p>
        </p:txBody>
      </p:sp>
    </p:spTree>
    <p:extLst>
      <p:ext uri="{BB962C8B-B14F-4D97-AF65-F5344CB8AC3E}">
        <p14:creationId xmlns:p14="http://schemas.microsoft.com/office/powerpoint/2010/main" val="384078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tx1"/>
                </a:solidFill>
                <a:latin typeface="+mn-lt"/>
                <a:ea typeface="+mn-ea"/>
                <a:cs typeface="+mn-cs"/>
              </a:rPr>
              <a:t>As we have seen, varying task demands provides opportunities for learners to encounter ‘desirable difficulty’.   Let’s look at some learner profiles to consider how this might play out in practice.  (I just love this artwork! Taken from a German Y8 resource, although their names have been changed) Back to the task in hand, before we move on to look at the resources, take a few minutes’ thinking time here to consider the questions on the slide and jot down some ideas. </a:t>
            </a:r>
            <a:r>
              <a:rPr lang="en-GB" sz="1400" baseline="0" dirty="0"/>
              <a:t>When you are ready, read through the next three slide. </a:t>
            </a:r>
            <a:r>
              <a:rPr lang="en-GB" sz="1400" dirty="0"/>
              <a:t>You will</a:t>
            </a:r>
            <a:r>
              <a:rPr lang="en-GB" sz="1400" baseline="0" dirty="0"/>
              <a:t> naturally have additional ideas to the ones given here as examples.  </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4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007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No audio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181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No audio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084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No audio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600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Having explored both</a:t>
            </a:r>
            <a:r>
              <a:rPr lang="en-GB" i="0" baseline="0" dirty="0"/>
              <a:t> grammar and vocabulary, let’s now take a look at </a:t>
            </a:r>
            <a:r>
              <a:rPr lang="en-GB" sz="1200" baseline="0" dirty="0">
                <a:solidFill>
                  <a:schemeClr val="accent5">
                    <a:lumMod val="75000"/>
                  </a:schemeClr>
                </a:solidFill>
              </a:rPr>
              <a:t>learning activities which offer stretch and challenge within a selection of NCELP lesson resources.</a:t>
            </a:r>
            <a:endParaRPr lang="en-GB" sz="1200" dirty="0">
              <a:solidFill>
                <a:schemeClr val="accent5">
                  <a:lumMod val="75000"/>
                </a:schemeClr>
              </a:solidFill>
            </a:endParaRPr>
          </a:p>
          <a:p>
            <a:endParaRPr lang="en-GB" sz="1200" dirty="0">
              <a:solidFill>
                <a:schemeClr val="accent5">
                  <a:lumMod val="7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103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these linked resources on the following four slides to look in</a:t>
            </a:r>
            <a:r>
              <a:rPr lang="en-GB" baseline="0" dirty="0"/>
              <a:t> particular at how a selection of NCELP resources offer scope for differentiation for high proficiency learners.  These ideas are of course transferable to other languages and phases.</a:t>
            </a:r>
            <a:endParaRPr lang="en-GB" dirty="0"/>
          </a:p>
        </p:txBody>
      </p:sp>
      <p:sp>
        <p:nvSpPr>
          <p:cNvPr id="4" name="Slide Number Placeholder 3"/>
          <p:cNvSpPr>
            <a:spLocks noGrp="1"/>
          </p:cNvSpPr>
          <p:nvPr>
            <p:ph type="sldNum" sz="quarter" idx="10"/>
          </p:nvPr>
        </p:nvSpPr>
        <p:spPr/>
        <p:txBody>
          <a:bodyPr/>
          <a:lstStyle/>
          <a:p>
            <a:fld id="{E2F89250-5014-4615-AC2A-1FB8127268DA}" type="slidenum">
              <a:rPr lang="en-GB" smtClean="0"/>
              <a:t>26</a:t>
            </a:fld>
            <a:endParaRPr lang="en-GB"/>
          </a:p>
        </p:txBody>
      </p:sp>
    </p:spTree>
    <p:extLst>
      <p:ext uri="{BB962C8B-B14F-4D97-AF65-F5344CB8AC3E}">
        <p14:creationId xmlns:p14="http://schemas.microsoft.com/office/powerpoint/2010/main" val="3614186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a:t>
            </a:r>
            <a:r>
              <a:rPr lang="en-GB" baseline="0" dirty="0"/>
              <a:t> particular reference to the final activity, the </a:t>
            </a:r>
            <a:r>
              <a:rPr lang="en-GB" b="0" dirty="0"/>
              <a:t>revising</a:t>
            </a:r>
            <a:r>
              <a:rPr lang="en-GB" b="0" baseline="0" dirty="0"/>
              <a:t> of</a:t>
            </a:r>
            <a:r>
              <a:rPr lang="en-GB" b="0" dirty="0"/>
              <a:t> use of word order 2 in sentences starting with time phrases, manner phrases, place phrases and direct object phrases</a:t>
            </a:r>
            <a:r>
              <a:rPr lang="en-GB" b="0" baseline="0" dirty="0"/>
              <a:t> offers the chance to</a:t>
            </a:r>
            <a:r>
              <a:rPr lang="en-GB" b="0" dirty="0"/>
              <a:t> introduce the idea of manipulating word order to create emphasis.  Here</a:t>
            </a:r>
            <a:r>
              <a:rPr lang="en-GB" b="0" baseline="0" dirty="0"/>
              <a:t> teachers are not teaching a </a:t>
            </a:r>
            <a:r>
              <a:rPr lang="en-GB" b="0" i="1" baseline="0" dirty="0"/>
              <a:t>rule</a:t>
            </a:r>
            <a:r>
              <a:rPr lang="en-GB" b="0" baseline="0" dirty="0"/>
              <a:t>, </a:t>
            </a:r>
            <a:r>
              <a:rPr lang="en-GB" i="0" dirty="0"/>
              <a:t>rather</a:t>
            </a:r>
            <a:r>
              <a:rPr lang="en-GB" i="0" u="none" dirty="0"/>
              <a:t> an example of how WO2 can be used to create emphasis – in answer to a question about a particular idea.</a:t>
            </a:r>
            <a:r>
              <a:rPr lang="en-GB" i="0" u="none" baseline="0" dirty="0"/>
              <a:t> This is an example of where challenge is created through asking students to produce a) a complex grammar feature b) in the oral modality.  </a:t>
            </a:r>
            <a:endParaRPr lang="en-GB" dirty="0"/>
          </a:p>
        </p:txBody>
      </p:sp>
      <p:sp>
        <p:nvSpPr>
          <p:cNvPr id="4" name="Slide Number Placeholder 3"/>
          <p:cNvSpPr>
            <a:spLocks noGrp="1"/>
          </p:cNvSpPr>
          <p:nvPr>
            <p:ph type="sldNum" sz="quarter" idx="10"/>
          </p:nvPr>
        </p:nvSpPr>
        <p:spPr/>
        <p:txBody>
          <a:bodyPr/>
          <a:lstStyle/>
          <a:p>
            <a:fld id="{E2F89250-5014-4615-AC2A-1FB8127268DA}" type="slidenum">
              <a:rPr lang="en-GB" smtClean="0"/>
              <a:t>27</a:t>
            </a:fld>
            <a:endParaRPr lang="en-GB"/>
          </a:p>
        </p:txBody>
      </p:sp>
    </p:spTree>
    <p:extLst>
      <p:ext uri="{BB962C8B-B14F-4D97-AF65-F5344CB8AC3E}">
        <p14:creationId xmlns:p14="http://schemas.microsoft.com/office/powerpoint/2010/main" val="2971416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Why we work with authentic texts:</a:t>
            </a:r>
          </a:p>
          <a:p>
            <a:r>
              <a:rPr lang="en-GB" dirty="0"/>
              <a:t>an additional source of intrinsic interest (whether text is fact or fiction)</a:t>
            </a:r>
          </a:p>
          <a:p>
            <a:r>
              <a:rPr lang="en-GB" dirty="0"/>
              <a:t>the enjoyment of hearing and reading different rhythm, rhyme</a:t>
            </a:r>
          </a:p>
          <a:p>
            <a:r>
              <a:rPr lang="en-GB" dirty="0"/>
              <a:t>the opportunity to revisit phonics, vocabulary and grammar in new contexts</a:t>
            </a:r>
          </a:p>
          <a:p>
            <a:r>
              <a:rPr lang="en-GB" dirty="0"/>
              <a:t>the chance to learn additional vocabulary, incidentally</a:t>
            </a:r>
          </a:p>
          <a:p>
            <a:r>
              <a:rPr lang="en-GB" dirty="0"/>
              <a:t>the requirement to work with </a:t>
            </a:r>
            <a:r>
              <a:rPr lang="en-GB" b="1" i="1" dirty="0"/>
              <a:t>some</a:t>
            </a:r>
            <a:r>
              <a:rPr lang="en-GB" dirty="0"/>
              <a:t> unfamiliar language</a:t>
            </a:r>
          </a:p>
          <a:p>
            <a:r>
              <a:rPr lang="en-GB" dirty="0"/>
              <a:t>the opportunity to use known language for a different type of production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Here we can also see that using known language for a different type of production offers a chance for differentiation for higher proficiency learners. The</a:t>
            </a:r>
            <a:r>
              <a:rPr lang="en-GB" dirty="0"/>
              <a:t> task demands of the final creative production</a:t>
            </a:r>
            <a:r>
              <a:rPr lang="en-GB" baseline="0" dirty="0"/>
              <a:t> exercise can be tailored to suit the needs of higher proficiency learners by considering the mode, modality and task complexity.  </a:t>
            </a:r>
          </a:p>
          <a:p>
            <a:endParaRPr lang="en-GB" dirty="0"/>
          </a:p>
        </p:txBody>
      </p:sp>
      <p:sp>
        <p:nvSpPr>
          <p:cNvPr id="4" name="Slide Number Placeholder 3"/>
          <p:cNvSpPr>
            <a:spLocks noGrp="1"/>
          </p:cNvSpPr>
          <p:nvPr>
            <p:ph type="sldNum" sz="quarter" idx="10"/>
          </p:nvPr>
        </p:nvSpPr>
        <p:spPr/>
        <p:txBody>
          <a:bodyPr/>
          <a:lstStyle/>
          <a:p>
            <a:fld id="{E2F89250-5014-4615-AC2A-1FB8127268DA}" type="slidenum">
              <a:rPr lang="en-GB" smtClean="0"/>
              <a:t>28</a:t>
            </a:fld>
            <a:endParaRPr lang="en-GB"/>
          </a:p>
        </p:txBody>
      </p:sp>
    </p:spTree>
    <p:extLst>
      <p:ext uri="{BB962C8B-B14F-4D97-AF65-F5344CB8AC3E}">
        <p14:creationId xmlns:p14="http://schemas.microsoft.com/office/powerpoint/2010/main" val="1371586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two further lesson</a:t>
            </a:r>
            <a:r>
              <a:rPr lang="en-GB" baseline="0" dirty="0"/>
              <a:t> resources from Year 9.  Teachers could transfer ideas from these learning activities to differentiate for higher proficiency learners within other lesson sequences as appropriate. </a:t>
            </a:r>
            <a:endParaRPr lang="en-GB" dirty="0"/>
          </a:p>
        </p:txBody>
      </p:sp>
      <p:sp>
        <p:nvSpPr>
          <p:cNvPr id="4" name="Slide Number Placeholder 3"/>
          <p:cNvSpPr>
            <a:spLocks noGrp="1"/>
          </p:cNvSpPr>
          <p:nvPr>
            <p:ph type="sldNum" sz="quarter" idx="10"/>
          </p:nvPr>
        </p:nvSpPr>
        <p:spPr/>
        <p:txBody>
          <a:bodyPr/>
          <a:lstStyle/>
          <a:p>
            <a:fld id="{E2F89250-5014-4615-AC2A-1FB8127268DA}" type="slidenum">
              <a:rPr lang="en-GB" smtClean="0"/>
              <a:t>29</a:t>
            </a:fld>
            <a:endParaRPr lang="en-GB"/>
          </a:p>
        </p:txBody>
      </p:sp>
    </p:spTree>
    <p:extLst>
      <p:ext uri="{BB962C8B-B14F-4D97-AF65-F5344CB8AC3E}">
        <p14:creationId xmlns:p14="http://schemas.microsoft.com/office/powerpoint/2010/main" val="163838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Research has shown that certain </a:t>
            </a:r>
            <a:r>
              <a:rPr lang="en-GB" sz="1200" b="1" i="0" u="none" strike="noStrike" kern="1200" baseline="0" dirty="0">
                <a:solidFill>
                  <a:schemeClr val="tx1"/>
                </a:solidFill>
                <a:latin typeface="+mn-lt"/>
                <a:ea typeface="+mn-ea"/>
                <a:cs typeface="+mn-cs"/>
              </a:rPr>
              <a:t>factors </a:t>
            </a:r>
            <a:r>
              <a:rPr lang="en-GB" sz="1200" b="0" i="0" u="none" strike="noStrike" kern="1200" baseline="0" dirty="0">
                <a:solidFill>
                  <a:schemeClr val="tx1"/>
                </a:solidFill>
                <a:latin typeface="+mn-lt"/>
                <a:ea typeface="+mn-ea"/>
                <a:cs typeface="+mn-cs"/>
              </a:rPr>
              <a:t>influence the difficulty of grammar: language factors, learner factors, and content/task factors (Mitchell, Myles, &amp; Marsden, 2019).  </a:t>
            </a:r>
          </a:p>
          <a:p>
            <a:r>
              <a:rPr lang="en-GB" baseline="0" dirty="0"/>
              <a:t>For this article in full see </a:t>
            </a:r>
            <a:r>
              <a:rPr lang="en-GB" sz="1200" b="0" i="0" u="none" strike="noStrike" kern="1200" baseline="0" dirty="0">
                <a:solidFill>
                  <a:schemeClr val="tx1"/>
                </a:solidFill>
                <a:latin typeface="+mn-lt"/>
                <a:ea typeface="+mn-ea"/>
                <a:cs typeface="+mn-cs"/>
              </a:rPr>
              <a:t>‘What determines the difficulty of grammar in a foreign language?’ on the NCELP Resource Portal.</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These</a:t>
            </a:r>
            <a:r>
              <a:rPr lang="en-GB" sz="1200" b="1" i="0" u="none" strike="noStrike" kern="1200" baseline="0" dirty="0">
                <a:solidFill>
                  <a:schemeClr val="tx1"/>
                </a:solidFill>
                <a:latin typeface="+mn-lt"/>
                <a:ea typeface="+mn-ea"/>
                <a:cs typeface="+mn-cs"/>
              </a:rPr>
              <a:t> broad principles </a:t>
            </a:r>
            <a:r>
              <a:rPr lang="en-GB" sz="1200" b="0" i="0" u="none" strike="noStrike" kern="1200" baseline="0" dirty="0">
                <a:solidFill>
                  <a:schemeClr val="tx1"/>
                </a:solidFill>
                <a:latin typeface="+mn-lt"/>
                <a:ea typeface="+mn-ea"/>
                <a:cs typeface="+mn-cs"/>
              </a:rPr>
              <a:t>help us design schemes of work and inform our expectations about what learners can do, when. </a:t>
            </a:r>
          </a:p>
          <a:p>
            <a:endParaRPr lang="en-GB" sz="1200" b="0" i="0" u="none" strike="noStrike" kern="1200" baseline="0" dirty="0">
              <a:solidFill>
                <a:schemeClr val="tx1"/>
              </a:solidFill>
              <a:latin typeface="+mn-lt"/>
              <a:ea typeface="+mn-ea"/>
              <a:cs typeface="+mn-cs"/>
            </a:endParaRP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2F89250-5014-4615-AC2A-1FB8127268DA}" type="slidenum">
              <a:rPr lang="en-GB" smtClean="0"/>
              <a:t>3</a:t>
            </a:fld>
            <a:endParaRPr lang="en-GB"/>
          </a:p>
        </p:txBody>
      </p:sp>
    </p:spTree>
    <p:extLst>
      <p:ext uri="{BB962C8B-B14F-4D97-AF65-F5344CB8AC3E}">
        <p14:creationId xmlns:p14="http://schemas.microsoft.com/office/powerpoint/2010/main" val="3238485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75000"/>
                  </a:schemeClr>
                </a:solidFill>
              </a:rPr>
              <a:t>We hope you</a:t>
            </a:r>
            <a:r>
              <a:rPr lang="en-GB" sz="1200" baseline="0" dirty="0">
                <a:solidFill>
                  <a:schemeClr val="accent5">
                    <a:lumMod val="75000"/>
                  </a:schemeClr>
                </a:solidFill>
              </a:rPr>
              <a:t> have enjoyed exploring ideas on how to differentiate for higher proficient learners in the context of  NCELP approaches.</a:t>
            </a:r>
            <a:br>
              <a:rPr lang="en-GB" sz="1200" baseline="0" dirty="0">
                <a:solidFill>
                  <a:schemeClr val="accent5">
                    <a:lumMod val="75000"/>
                  </a:schemeClr>
                </a:solidFill>
              </a:rPr>
            </a:br>
            <a:br>
              <a:rPr lang="en-GB" sz="1200" baseline="0" dirty="0">
                <a:solidFill>
                  <a:schemeClr val="accent5">
                    <a:lumMod val="75000"/>
                  </a:schemeClr>
                </a:solidFill>
              </a:rPr>
            </a:br>
            <a:r>
              <a:rPr lang="en-GB" sz="1200" baseline="0" dirty="0">
                <a:solidFill>
                  <a:schemeClr val="accent5">
                    <a:lumMod val="75000"/>
                  </a:schemeClr>
                </a:solidFill>
              </a:rPr>
              <a:t>To summarise:  </a:t>
            </a:r>
            <a:r>
              <a:rPr lang="en-GB" sz="1200" kern="1200" dirty="0">
                <a:solidFill>
                  <a:schemeClr val="tx1"/>
                </a:solidFill>
                <a:effectLst/>
                <a:latin typeface="+mn-lt"/>
                <a:ea typeface="+mn-ea"/>
                <a:cs typeface="+mn-cs"/>
              </a:rPr>
              <a:t>withdrawing scaffolding, increasing the open-endedness, increasing the length/breadth of required response, and changing the mode/modality of a task can all be straightforward ways to increase challenge for higher proficiency learners, but we must always bear in mind the tension between complexity, fluency and accuracy and know that increasing the challenge in terms of complexity will likely incur more learner errors and less fluency, at least initially.</a:t>
            </a:r>
          </a:p>
          <a:p>
            <a:endParaRPr lang="en-GB" sz="1200" dirty="0">
              <a:solidFill>
                <a:schemeClr val="accent5">
                  <a:lumMod val="75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BF484-F745-43F4-9D6D-713D51D36B5C}"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041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any one class there is a range</a:t>
            </a:r>
            <a:r>
              <a:rPr lang="en-GB" baseline="0" dirty="0"/>
              <a:t> of learner characteristics.  Teachers will be best placed to bear learner factors in mind, along with language factors and from there, most usefully offer increased challenge by varying content and task factors. </a:t>
            </a:r>
            <a:br>
              <a:rPr lang="en-GB" baseline="0" dirty="0"/>
            </a:br>
            <a:r>
              <a:rPr lang="en-GB" sz="1200" b="0" i="0" u="none" strike="noStrike" kern="1200" baseline="0" dirty="0">
                <a:solidFill>
                  <a:schemeClr val="tx1"/>
                </a:solidFill>
                <a:latin typeface="+mn-lt"/>
                <a:ea typeface="+mn-ea"/>
                <a:cs typeface="+mn-cs"/>
              </a:rPr>
              <a:t>The ‘difficulty’ of grammar depends on how we </a:t>
            </a:r>
            <a:r>
              <a:rPr lang="en-GB" sz="1200" b="0" i="1" u="none" strike="noStrike" kern="1200" baseline="0" dirty="0">
                <a:solidFill>
                  <a:schemeClr val="tx1"/>
                </a:solidFill>
                <a:latin typeface="+mn-lt"/>
                <a:ea typeface="+mn-ea"/>
                <a:cs typeface="+mn-cs"/>
              </a:rPr>
              <a:t>measure </a:t>
            </a:r>
            <a:r>
              <a:rPr lang="en-GB" sz="1200" b="0" i="0" u="none" strike="noStrike" kern="1200" baseline="0" dirty="0">
                <a:solidFill>
                  <a:schemeClr val="tx1"/>
                </a:solidFill>
                <a:latin typeface="+mn-lt"/>
                <a:ea typeface="+mn-ea"/>
                <a:cs typeface="+mn-cs"/>
              </a:rPr>
              <a:t>grammar knowledge: What kind of task is the grammar needed for? </a:t>
            </a:r>
            <a:br>
              <a:rPr lang="en-GB" sz="1200" b="0" i="0" u="none" strike="noStrike" kern="1200" baseline="0" dirty="0">
                <a:solidFill>
                  <a:schemeClr val="tx1"/>
                </a:solidFill>
                <a:latin typeface="+mn-lt"/>
                <a:ea typeface="+mn-ea"/>
                <a:cs typeface="+mn-cs"/>
              </a:rPr>
            </a:br>
            <a:r>
              <a:rPr lang="en-GB" sz="1200" b="0" i="0" u="none" strike="noStrike" kern="1200" baseline="0" dirty="0">
                <a:solidFill>
                  <a:schemeClr val="tx1"/>
                </a:solidFill>
                <a:latin typeface="+mn-lt"/>
                <a:ea typeface="+mn-ea"/>
                <a:cs typeface="+mn-cs"/>
              </a:rPr>
              <a:t>When thinking about the influence of the task or test, it can be useful to frame our expectations in terms of the ‘Complexity’, ‘Accuracy’, and ‘Fluency’ of language. </a:t>
            </a:r>
            <a:endParaRPr lang="en-GB" baseline="0" dirty="0"/>
          </a:p>
          <a:p>
            <a:endParaRPr lang="en-GB" sz="1200" b="0" i="0" u="none" strike="noStrike" kern="1200" baseline="0" dirty="0">
              <a:solidFill>
                <a:schemeClr val="tx1"/>
              </a:solidFill>
              <a:latin typeface="+mn-lt"/>
              <a:ea typeface="+mn-ea"/>
              <a:cs typeface="+mn-cs"/>
            </a:endParaRP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2F89250-5014-4615-AC2A-1FB8127268DA}" type="slidenum">
              <a:rPr lang="en-GB" smtClean="0"/>
              <a:t>4</a:t>
            </a:fld>
            <a:endParaRPr lang="en-GB"/>
          </a:p>
        </p:txBody>
      </p:sp>
    </p:spTree>
    <p:extLst>
      <p:ext uri="{BB962C8B-B14F-4D97-AF65-F5344CB8AC3E}">
        <p14:creationId xmlns:p14="http://schemas.microsoft.com/office/powerpoint/2010/main" val="73563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oral modality is generally thought to be more difficult than the written. So, grammar that learners can read or write is likely to be more </a:t>
            </a:r>
            <a:r>
              <a:rPr lang="en-GB" sz="1200" b="1" i="1" u="none" strike="noStrike" kern="1200" baseline="0" dirty="0">
                <a:solidFill>
                  <a:schemeClr val="tx1"/>
                </a:solidFill>
                <a:latin typeface="+mn-lt"/>
                <a:ea typeface="+mn-ea"/>
                <a:cs typeface="+mn-cs"/>
              </a:rPr>
              <a:t>complex </a:t>
            </a:r>
            <a:r>
              <a:rPr lang="en-GB" sz="1200" b="0" i="0" u="none" strike="noStrike" kern="1200" baseline="0" dirty="0">
                <a:solidFill>
                  <a:schemeClr val="tx1"/>
                </a:solidFill>
                <a:latin typeface="+mn-lt"/>
                <a:ea typeface="+mn-ea"/>
                <a:cs typeface="+mn-cs"/>
              </a:rPr>
              <a:t>than grammar they can use in their speech or listening. </a:t>
            </a:r>
            <a:br>
              <a:rPr lang="en-GB" sz="1200" b="0" i="0" u="none" strike="noStrike" kern="1200" baseline="0" dirty="0">
                <a:solidFill>
                  <a:schemeClr val="tx1"/>
                </a:solidFill>
                <a:latin typeface="+mn-lt"/>
                <a:ea typeface="+mn-ea"/>
                <a:cs typeface="+mn-cs"/>
              </a:rPr>
            </a:br>
            <a:r>
              <a:rPr lang="en-GB" sz="1200" b="0" i="0" u="none" strike="noStrike" kern="1200" baseline="0" dirty="0">
                <a:solidFill>
                  <a:schemeClr val="tx1"/>
                </a:solidFill>
                <a:latin typeface="+mn-lt"/>
                <a:ea typeface="+mn-ea"/>
                <a:cs typeface="+mn-cs"/>
              </a:rPr>
              <a:t>Grammar that learners produce in writing is likely to be more </a:t>
            </a:r>
            <a:r>
              <a:rPr lang="en-GB" sz="1200" b="1" i="1" u="none" strike="noStrike" kern="1200" baseline="0" dirty="0">
                <a:solidFill>
                  <a:schemeClr val="tx1"/>
                </a:solidFill>
                <a:latin typeface="+mn-lt"/>
                <a:ea typeface="+mn-ea"/>
                <a:cs typeface="+mn-cs"/>
              </a:rPr>
              <a:t>accurate </a:t>
            </a:r>
            <a:r>
              <a:rPr lang="en-GB" sz="1200" b="0" i="0" u="none" strike="noStrike" kern="1200" baseline="0" dirty="0">
                <a:solidFill>
                  <a:schemeClr val="tx1"/>
                </a:solidFill>
                <a:latin typeface="+mn-lt"/>
                <a:ea typeface="+mn-ea"/>
                <a:cs typeface="+mn-cs"/>
              </a:rPr>
              <a:t>than grammar they can produce in spontaneous speaking. </a:t>
            </a:r>
            <a:endParaRPr lang="en-GB" baseline="0" dirty="0"/>
          </a:p>
        </p:txBody>
      </p:sp>
      <p:sp>
        <p:nvSpPr>
          <p:cNvPr id="4" name="Slide Number Placeholder 3"/>
          <p:cNvSpPr>
            <a:spLocks noGrp="1"/>
          </p:cNvSpPr>
          <p:nvPr>
            <p:ph type="sldNum" sz="quarter" idx="10"/>
          </p:nvPr>
        </p:nvSpPr>
        <p:spPr/>
        <p:txBody>
          <a:bodyPr/>
          <a:lstStyle/>
          <a:p>
            <a:fld id="{E2F89250-5014-4615-AC2A-1FB8127268DA}" type="slidenum">
              <a:rPr lang="en-GB" smtClean="0"/>
              <a:t>5</a:t>
            </a:fld>
            <a:endParaRPr lang="en-GB"/>
          </a:p>
        </p:txBody>
      </p:sp>
    </p:spTree>
    <p:extLst>
      <p:ext uri="{BB962C8B-B14F-4D97-AF65-F5344CB8AC3E}">
        <p14:creationId xmlns:p14="http://schemas.microsoft.com/office/powerpoint/2010/main" val="360124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grammar that learners can </a:t>
            </a:r>
            <a:r>
              <a:rPr lang="en-GB" sz="1200" b="0" i="1" u="none" strike="noStrike" kern="1200" baseline="0" dirty="0">
                <a:solidFill>
                  <a:schemeClr val="tx1"/>
                </a:solidFill>
                <a:latin typeface="+mn-lt"/>
                <a:ea typeface="+mn-ea"/>
                <a:cs typeface="+mn-cs"/>
              </a:rPr>
              <a:t>understand </a:t>
            </a:r>
            <a:r>
              <a:rPr lang="en-GB" sz="1200" b="0" i="0" u="none" strike="noStrike" kern="1200" baseline="0" dirty="0">
                <a:solidFill>
                  <a:schemeClr val="tx1"/>
                </a:solidFill>
                <a:latin typeface="+mn-lt"/>
                <a:ea typeface="+mn-ea"/>
                <a:cs typeface="+mn-cs"/>
              </a:rPr>
              <a:t>(by linking grammar that they hear or read to meaning or function) and grammar that learners can </a:t>
            </a:r>
            <a:r>
              <a:rPr lang="en-GB" sz="1200" b="0" i="1" u="none" strike="noStrike" kern="1200" baseline="0" dirty="0">
                <a:solidFill>
                  <a:schemeClr val="tx1"/>
                </a:solidFill>
                <a:latin typeface="+mn-lt"/>
                <a:ea typeface="+mn-ea"/>
                <a:cs typeface="+mn-cs"/>
              </a:rPr>
              <a:t>produce </a:t>
            </a:r>
            <a:r>
              <a:rPr lang="en-GB" sz="1200" b="0" i="0" u="none" strike="noStrike" kern="1200" baseline="0" dirty="0">
                <a:solidFill>
                  <a:schemeClr val="tx1"/>
                </a:solidFill>
                <a:latin typeface="+mn-lt"/>
                <a:ea typeface="+mn-ea"/>
                <a:cs typeface="+mn-cs"/>
              </a:rPr>
              <a:t>are usually different (</a:t>
            </a:r>
            <a:r>
              <a:rPr lang="en-GB" sz="1200" b="0" i="0" u="none" strike="noStrike" kern="1200" baseline="0" dirty="0" err="1">
                <a:solidFill>
                  <a:schemeClr val="tx1"/>
                </a:solidFill>
                <a:latin typeface="+mn-lt"/>
                <a:ea typeface="+mn-ea"/>
                <a:cs typeface="+mn-cs"/>
              </a:rPr>
              <a:t>DeKeyser</a:t>
            </a:r>
            <a:r>
              <a:rPr lang="en-GB" sz="1200" b="0" i="0" u="none" strike="noStrike" kern="1200" baseline="0" dirty="0">
                <a:solidFill>
                  <a:schemeClr val="tx1"/>
                </a:solidFill>
                <a:latin typeface="+mn-lt"/>
                <a:ea typeface="+mn-ea"/>
                <a:cs typeface="+mn-cs"/>
              </a:rPr>
              <a:t>, 2015). </a:t>
            </a:r>
            <a:br>
              <a:rPr lang="en-GB" sz="1200" b="0" i="0" u="none" strike="noStrike" kern="1200" baseline="0" dirty="0">
                <a:solidFill>
                  <a:schemeClr val="tx1"/>
                </a:solidFill>
                <a:latin typeface="+mn-lt"/>
                <a:ea typeface="+mn-ea"/>
                <a:cs typeface="+mn-cs"/>
              </a:rPr>
            </a:br>
            <a:r>
              <a:rPr lang="en-GB" sz="1200" b="0" i="0" u="none" strike="noStrike" kern="1200" baseline="0" dirty="0">
                <a:solidFill>
                  <a:schemeClr val="tx1"/>
                </a:solidFill>
                <a:latin typeface="+mn-lt"/>
                <a:ea typeface="+mn-ea"/>
                <a:cs typeface="+mn-cs"/>
              </a:rPr>
              <a:t>Production is generally thought to be more difficult than comprehension (but not always). So, grammar that learners can understand in reading and listening is likely to be more </a:t>
            </a:r>
            <a:r>
              <a:rPr lang="en-GB" sz="1200" b="1" i="1" u="none" strike="noStrike" kern="1200" baseline="0" dirty="0">
                <a:solidFill>
                  <a:schemeClr val="tx1"/>
                </a:solidFill>
                <a:latin typeface="+mn-lt"/>
                <a:ea typeface="+mn-ea"/>
                <a:cs typeface="+mn-cs"/>
              </a:rPr>
              <a:t>complex </a:t>
            </a:r>
            <a:r>
              <a:rPr lang="en-GB" sz="1200" b="0" i="0" u="none" strike="noStrike" kern="1200" baseline="0" dirty="0">
                <a:solidFill>
                  <a:schemeClr val="tx1"/>
                </a:solidFill>
                <a:latin typeface="+mn-lt"/>
                <a:ea typeface="+mn-ea"/>
                <a:cs typeface="+mn-cs"/>
              </a:rPr>
              <a:t>than grammar they produce in speaking or writing. </a:t>
            </a:r>
          </a:p>
          <a:p>
            <a:endParaRPr lang="en-GB" sz="1200" b="1" i="1" u="none" strike="noStrike" kern="1200" baseline="0" dirty="0">
              <a:solidFill>
                <a:schemeClr val="tx1"/>
              </a:solidFill>
              <a:latin typeface="+mn-lt"/>
              <a:ea typeface="+mn-ea"/>
              <a:cs typeface="+mn-cs"/>
            </a:endParaRPr>
          </a:p>
          <a:p>
            <a:r>
              <a:rPr lang="en-GB" sz="1200" b="1" i="1" u="none" strike="noStrike" kern="1200" baseline="0" dirty="0">
                <a:solidFill>
                  <a:schemeClr val="tx1"/>
                </a:solidFill>
                <a:latin typeface="+mn-lt"/>
                <a:ea typeface="+mn-ea"/>
                <a:cs typeface="+mn-cs"/>
              </a:rPr>
              <a:t>Combining the former and latter together: </a:t>
            </a:r>
            <a:r>
              <a:rPr lang="en-GB" sz="1200" b="0" i="0" u="none" strike="noStrike" kern="1200" baseline="0" dirty="0">
                <a:solidFill>
                  <a:schemeClr val="tx1"/>
                </a:solidFill>
                <a:latin typeface="+mn-lt"/>
                <a:ea typeface="+mn-ea"/>
                <a:cs typeface="+mn-cs"/>
              </a:rPr>
              <a:t>Grammar that learners can produce in writing is often more complex and more accurate compared to the grammar they produce when speaking </a:t>
            </a:r>
            <a:r>
              <a:rPr lang="en-GB" sz="1200" b="0" i="1" u="none" strike="noStrike" kern="1200" baseline="0" dirty="0">
                <a:solidFill>
                  <a:schemeClr val="tx1"/>
                </a:solidFill>
                <a:latin typeface="+mn-lt"/>
                <a:ea typeface="+mn-ea"/>
                <a:cs typeface="+mn-cs"/>
              </a:rPr>
              <a:t>more spontaneously</a:t>
            </a:r>
            <a:r>
              <a:rPr lang="en-GB" sz="1200" b="0" i="0" u="none" strike="noStrike" kern="1200" baseline="0" dirty="0">
                <a:solidFill>
                  <a:schemeClr val="tx1"/>
                </a:solidFill>
                <a:latin typeface="+mn-lt"/>
                <a:ea typeface="+mn-ea"/>
                <a:cs typeface="+mn-cs"/>
              </a:rPr>
              <a:t>; grammar learners can understand when reading is often more complex than the grammar they can understand in listening. Note, however, that these are not hard and fast rules! </a:t>
            </a:r>
            <a:endParaRPr lang="en-GB" baseline="0" dirty="0"/>
          </a:p>
        </p:txBody>
      </p:sp>
      <p:sp>
        <p:nvSpPr>
          <p:cNvPr id="4" name="Slide Number Placeholder 3"/>
          <p:cNvSpPr>
            <a:spLocks noGrp="1"/>
          </p:cNvSpPr>
          <p:nvPr>
            <p:ph type="sldNum" sz="quarter" idx="10"/>
          </p:nvPr>
        </p:nvSpPr>
        <p:spPr/>
        <p:txBody>
          <a:bodyPr/>
          <a:lstStyle/>
          <a:p>
            <a:fld id="{E2F89250-5014-4615-AC2A-1FB8127268DA}" type="slidenum">
              <a:rPr lang="en-GB" smtClean="0"/>
              <a:t>6</a:t>
            </a:fld>
            <a:endParaRPr lang="en-GB"/>
          </a:p>
        </p:txBody>
      </p:sp>
    </p:spTree>
    <p:extLst>
      <p:ext uri="{BB962C8B-B14F-4D97-AF65-F5344CB8AC3E}">
        <p14:creationId xmlns:p14="http://schemas.microsoft.com/office/powerpoint/2010/main" val="4272105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Specifically in terms of task complexity: varying the cognitive load: different demands of an activity influence what learners can do with grammar (Bui &amp; </a:t>
            </a:r>
            <a:r>
              <a:rPr lang="en-GB" sz="1200" b="0" i="0" u="none" strike="noStrike" kern="1200" baseline="0" dirty="0" err="1">
                <a:solidFill>
                  <a:schemeClr val="tx1"/>
                </a:solidFill>
                <a:latin typeface="+mn-lt"/>
                <a:ea typeface="+mn-ea"/>
                <a:cs typeface="+mn-cs"/>
              </a:rPr>
              <a:t>Skehan</a:t>
            </a:r>
            <a:r>
              <a:rPr lang="en-GB" sz="1200" b="0" i="0" u="none" strike="noStrike" kern="1200" baseline="0" dirty="0">
                <a:solidFill>
                  <a:schemeClr val="tx1"/>
                </a:solidFill>
                <a:latin typeface="+mn-lt"/>
                <a:ea typeface="+mn-ea"/>
                <a:cs typeface="+mn-cs"/>
              </a:rPr>
              <a:t>, 2018). Some activities place a higher cognitive load on learners than other activities. </a:t>
            </a:r>
            <a:r>
              <a:rPr lang="en-GB" sz="1200" b="0" i="1" u="none" strike="noStrike" kern="1200" baseline="0" dirty="0">
                <a:solidFill>
                  <a:schemeClr val="tx1"/>
                </a:solidFill>
                <a:latin typeface="+mn-lt"/>
                <a:ea typeface="+mn-ea"/>
                <a:cs typeface="+mn-cs"/>
              </a:rPr>
              <a:t>Varying </a:t>
            </a:r>
            <a:r>
              <a:rPr lang="en-GB" sz="1200" b="0" i="0" u="none" strike="noStrike" kern="1200" baseline="0" dirty="0">
                <a:solidFill>
                  <a:schemeClr val="tx1"/>
                </a:solidFill>
                <a:latin typeface="+mn-lt"/>
                <a:ea typeface="+mn-ea"/>
                <a:cs typeface="+mn-cs"/>
              </a:rPr>
              <a:t>this cognitive load, by varying task demands, is important. It can show where learners need more practice. Also, varying task demands provides opportunities for learners to encounter ‘desirable difficulty’ (Bjork &amp; Bjork, 2014), where they are really pushed to recall some language. Let’s explore this idea in more depth over the next four slides.</a:t>
            </a:r>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E2F89250-5014-4615-AC2A-1FB8127268DA}" type="slidenum">
              <a:rPr lang="en-GB" smtClean="0"/>
              <a:t>7</a:t>
            </a:fld>
            <a:endParaRPr lang="en-GB"/>
          </a:p>
        </p:txBody>
      </p:sp>
    </p:spTree>
    <p:extLst>
      <p:ext uri="{BB962C8B-B14F-4D97-AF65-F5344CB8AC3E}">
        <p14:creationId xmlns:p14="http://schemas.microsoft.com/office/powerpoint/2010/main" val="2495551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NCELP tasks already avoid mechanical task completion by compelling students to contrast at least two parts of one grammatical system.  For example, a speaking pair task requires learners to listen out for the verb ending that indicates the person of the verb (I vs s/he, or you all vs we, for example), or alternatively the tense, present or past.  However, recognising that this is challenging in spoken modality, tasks are usually designed to scaffold other aspects of language production, e.g. by providing the vocabulary.  The challenge of these activities can be increased by requiring higher proficiency learners to work without this support.  This requires them to spread their attention over multiple elements within spontaneous production.</a:t>
            </a:r>
          </a:p>
        </p:txBody>
      </p:sp>
      <p:sp>
        <p:nvSpPr>
          <p:cNvPr id="4" name="Slide Number Placeholder 3"/>
          <p:cNvSpPr>
            <a:spLocks noGrp="1"/>
          </p:cNvSpPr>
          <p:nvPr>
            <p:ph type="sldNum" sz="quarter" idx="5"/>
          </p:nvPr>
        </p:nvSpPr>
        <p:spPr/>
        <p:txBody>
          <a:bodyPr/>
          <a:lstStyle/>
          <a:p>
            <a:fld id="{E2F89250-5014-4615-AC2A-1FB8127268DA}" type="slidenum">
              <a:rPr lang="en-GB" smtClean="0"/>
              <a:t>8</a:t>
            </a:fld>
            <a:endParaRPr lang="en-GB"/>
          </a:p>
        </p:txBody>
      </p:sp>
    </p:spTree>
    <p:extLst>
      <p:ext uri="{BB962C8B-B14F-4D97-AF65-F5344CB8AC3E}">
        <p14:creationId xmlns:p14="http://schemas.microsoft.com/office/powerpoint/2010/main" val="304515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know, NCELP tasks deliberately contrast pairs of features to build in desirable difficulty.</a:t>
            </a:r>
            <a:br>
              <a:rPr lang="en-GB" dirty="0"/>
            </a:br>
            <a:r>
              <a:rPr lang="en-GB" dirty="0"/>
              <a:t>Where higher proficiency learners could benefit from additional challenge, teachers can prompt them to include additional features, in their written or spoken production.</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E2F89250-5014-4615-AC2A-1FB8127268DA}" type="slidenum">
              <a:rPr lang="en-GB" smtClean="0"/>
              <a:t>9</a:t>
            </a:fld>
            <a:endParaRPr lang="en-GB"/>
          </a:p>
        </p:txBody>
      </p:sp>
    </p:spTree>
    <p:extLst>
      <p:ext uri="{BB962C8B-B14F-4D97-AF65-F5344CB8AC3E}">
        <p14:creationId xmlns:p14="http://schemas.microsoft.com/office/powerpoint/2010/main" val="5011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6600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7887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9988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6425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8242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2349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2750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7949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87569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0740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0075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272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63188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8194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8192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641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1731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89291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1309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083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4076810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08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2807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16487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3190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3755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44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9985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158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8150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30172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867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01/06/2021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95525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478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159171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99157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image" Target="../media/image15.jfi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hyperlink" Target="https://quizlet.com/gb/572584489/year-9-german-term-11-week-3-flash-cards/"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hyperlink" Target="https://resources.ncelp.org/concern/parent/gt54kp02t/file_sets/nz8060615"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resources.ncelp.org/concern/resources/p8418p212?locale=en" TargetMode="External"/><Relationship Id="rId5" Type="http://schemas.openxmlformats.org/officeDocument/2006/relationships/hyperlink" Target="https://resources.ncelp.org/concern/resources/j9602150j?locale=en"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audio" Target="../media/media21.m4a"/><Relationship Id="rId7" Type="http://schemas.openxmlformats.org/officeDocument/2006/relationships/image" Target="../media/image23.tiff"/><Relationship Id="rId2" Type="http://schemas.microsoft.com/office/2007/relationships/media" Target="../media/media21.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notesSlide" Target="../notesSlides/notesSlide21.xml"/><Relationship Id="rId10" Type="http://schemas.openxmlformats.org/officeDocument/2006/relationships/image" Target="../media/image5.png"/><Relationship Id="rId4" Type="http://schemas.openxmlformats.org/officeDocument/2006/relationships/slideLayout" Target="../slideLayouts/slideLayout13.xml"/><Relationship Id="rId9" Type="http://schemas.openxmlformats.org/officeDocument/2006/relationships/image" Target="../media/image25.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23.tiff"/><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25.tiff"/><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24.tiff"/><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5.png"/><Relationship Id="rId2" Type="http://schemas.microsoft.com/office/2007/relationships/media" Target="../media/media22.m4a"/><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hyperlink" Target="https://resources.ncelp.org/concern/resources/mw22v639n?locale=en"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hyperlink" Target="https://resources.ncelp.org/concern/resources/2j62s568q?locale=en"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hyperlink" Target="https://resources.ncelp.org/concern/resources/zk51vh23h?locale=en"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resources.ncelp.org/concern/resources/gt54kp02t?locale=en" TargetMode="External"/><Relationship Id="rId5" Type="http://schemas.openxmlformats.org/officeDocument/2006/relationships/hyperlink" Target="https://resources.ncelp.org/concern/resources/3j333333m?locale=en"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5.png"/><Relationship Id="rId2" Type="http://schemas.microsoft.com/office/2007/relationships/media" Target="../media/media27.m4a"/><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0" y="1685162"/>
            <a:ext cx="10363200" cy="2387600"/>
          </a:xfrm>
        </p:spPr>
        <p:txBody>
          <a:bodyPr/>
          <a:lstStyle/>
          <a:p>
            <a:pPr lvl="0" algn="l">
              <a:lnSpc>
                <a:spcPct val="100000"/>
              </a:lnSpc>
              <a:spcBef>
                <a:spcPts val="0"/>
              </a:spcBef>
            </a:pPr>
            <a:r>
              <a:rPr lang="en-GB" sz="4000" b="1" dirty="0">
                <a:solidFill>
                  <a:prstClr val="white"/>
                </a:solidFill>
                <a:ea typeface="+mn-ea"/>
                <a:cs typeface="+mn-cs"/>
              </a:rPr>
              <a:t>Differentiation in the NCELP </a:t>
            </a:r>
            <a:r>
              <a:rPr lang="en-GB" sz="4000" b="1" dirty="0" err="1">
                <a:solidFill>
                  <a:prstClr val="white"/>
                </a:solidFill>
                <a:ea typeface="+mn-ea"/>
                <a:cs typeface="+mn-cs"/>
              </a:rPr>
              <a:t>SoW</a:t>
            </a:r>
            <a:r>
              <a:rPr lang="en-GB" sz="4000" b="1" dirty="0">
                <a:solidFill>
                  <a:prstClr val="white"/>
                </a:solidFill>
                <a:ea typeface="+mn-ea"/>
                <a:cs typeface="+mn-cs"/>
              </a:rPr>
              <a:t> </a:t>
            </a:r>
            <a:br>
              <a:rPr lang="en-GB" sz="4000" b="1" dirty="0">
                <a:solidFill>
                  <a:prstClr val="white"/>
                </a:solidFill>
                <a:ea typeface="+mn-ea"/>
                <a:cs typeface="+mn-cs"/>
              </a:rPr>
            </a:br>
            <a:endParaRPr lang="en-GB" dirty="0"/>
          </a:p>
        </p:txBody>
      </p:sp>
      <p:sp>
        <p:nvSpPr>
          <p:cNvPr id="6" name="TextBox 5"/>
          <p:cNvSpPr txBox="1"/>
          <p:nvPr/>
        </p:nvSpPr>
        <p:spPr>
          <a:xfrm>
            <a:off x="11289" y="6100190"/>
            <a:ext cx="4294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B0502020202020204" pitchFamily="34" charset="0"/>
              </a:rPr>
              <a:t>Rachel Hawkes / Victoria Hobson</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Date updated: </a:t>
            </a:r>
            <a:r>
              <a:rPr lang="en-GB" dirty="0">
                <a:solidFill>
                  <a:prstClr val="white"/>
                </a:solidFill>
                <a:latin typeface="Century Gothic" panose="020B0502020202020204" pitchFamily="34" charset="0"/>
              </a:rPr>
              <a:t>31</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/05/21</a:t>
            </a:r>
          </a:p>
        </p:txBody>
      </p:sp>
      <p:pic>
        <p:nvPicPr>
          <p:cNvPr id="15" name="Picture 14" descr="NCELP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Subtitle 2"/>
          <p:cNvSpPr>
            <a:spLocks noGrp="1"/>
          </p:cNvSpPr>
          <p:nvPr>
            <p:ph type="subTitle" idx="1"/>
          </p:nvPr>
        </p:nvSpPr>
        <p:spPr>
          <a:xfrm>
            <a:off x="22577" y="3244881"/>
            <a:ext cx="9144000" cy="1655762"/>
          </a:xfrm>
        </p:spPr>
        <p:txBody>
          <a:bodyPr/>
          <a:lstStyle/>
          <a:p>
            <a:pPr algn="l"/>
            <a:r>
              <a:rPr lang="en-GB" dirty="0">
                <a:solidFill>
                  <a:schemeClr val="bg1">
                    <a:lumMod val="95000"/>
                  </a:schemeClr>
                </a:solidFill>
              </a:rPr>
              <a:t>Stretch and challenge</a:t>
            </a:r>
          </a:p>
        </p:txBody>
      </p:sp>
      <p:pic>
        <p:nvPicPr>
          <p:cNvPr id="16" name="Audio 15">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5414358"/>
      </p:ext>
    </p:extLst>
  </p:cSld>
  <p:clrMapOvr>
    <a:masterClrMapping/>
  </p:clrMapOvr>
  <mc:AlternateContent xmlns:mc="http://schemas.openxmlformats.org/markup-compatibility/2006" xmlns:p14="http://schemas.microsoft.com/office/powerpoint/2010/main">
    <mc:Choice Requires="p14">
      <p:transition spd="slow" p14:dur="2000" advTm="14126"/>
    </mc:Choice>
    <mc:Fallback xmlns="">
      <p:transition spd="slow" advTm="1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a:extLst>
              <a:ext uri="{C183D7F6-B498-43B3-948B-1728B52AA6E4}">
                <adec:decorative xmlns:adec="http://schemas.microsoft.com/office/drawing/2017/decorative" val="1"/>
              </a:ext>
            </a:extLst>
          </p:cNvPr>
          <p:cNvSpPr/>
          <p:nvPr/>
        </p:nvSpPr>
        <p:spPr>
          <a:xfrm>
            <a:off x="323083" y="1680754"/>
            <a:ext cx="6965991" cy="4336869"/>
          </a:xfrm>
          <a:prstGeom prst="wedgeRoundRectCallout">
            <a:avLst>
              <a:gd name="adj1" fmla="val -35085"/>
              <a:gd name="adj2" fmla="val 57078"/>
              <a:gd name="adj3" fmla="val 16667"/>
            </a:avLst>
          </a:prstGeom>
          <a:solidFill>
            <a:schemeClr val="accent4">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3083" y="109373"/>
            <a:ext cx="11320276" cy="1325563"/>
          </a:xfrm>
        </p:spPr>
        <p:txBody>
          <a:bodyPr>
            <a:normAutofit/>
          </a:bodyPr>
          <a:lstStyle/>
          <a:p>
            <a:r>
              <a:rPr lang="en-GB" b="1" dirty="0">
                <a:solidFill>
                  <a:srgbClr val="4472C4">
                    <a:lumMod val="75000"/>
                  </a:srgbClr>
                </a:solidFill>
              </a:rPr>
              <a:t>Opportunities for students to encounter ‘desirable difficulty’ </a:t>
            </a:r>
            <a:endParaRPr lang="en-GB"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8356" t="8786" r="26429" b="14453"/>
          <a:stretch/>
        </p:blipFill>
        <p:spPr>
          <a:xfrm>
            <a:off x="7419702" y="772155"/>
            <a:ext cx="4772297" cy="2197468"/>
          </a:xfrm>
          <a:prstGeom prst="rect">
            <a:avLst/>
          </a:prstGeom>
        </p:spPr>
      </p:pic>
      <p:sp>
        <p:nvSpPr>
          <p:cNvPr id="6" name="Rectangle 5"/>
          <p:cNvSpPr/>
          <p:nvPr/>
        </p:nvSpPr>
        <p:spPr>
          <a:xfrm rot="20342807">
            <a:off x="7439327" y="1398281"/>
            <a:ext cx="1903085" cy="461665"/>
          </a:xfrm>
          <a:prstGeom prst="rect">
            <a:avLst/>
          </a:prstGeom>
          <a:noFill/>
        </p:spPr>
        <p:txBody>
          <a:bodyPr wrap="none" lIns="91440" tIns="45720" rIns="91440" bIns="45720">
            <a:spAutoFit/>
          </a:bodyPr>
          <a:lstStyle/>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Complexity</a:t>
            </a:r>
          </a:p>
        </p:txBody>
      </p:sp>
      <p:sp>
        <p:nvSpPr>
          <p:cNvPr id="7" name="Rectangle 6"/>
          <p:cNvSpPr/>
          <p:nvPr/>
        </p:nvSpPr>
        <p:spPr>
          <a:xfrm rot="194310">
            <a:off x="9193602" y="1488108"/>
            <a:ext cx="1792477" cy="492443"/>
          </a:xfrm>
          <a:prstGeom prst="rect">
            <a:avLst/>
          </a:prstGeom>
          <a:noFill/>
        </p:spPr>
        <p:txBody>
          <a:bodyPr wrap="none" lIns="91440" tIns="45720" rIns="91440" bIns="45720">
            <a:spAutoFit/>
          </a:bodyPr>
          <a:lstStyle/>
          <a:p>
            <a:pPr algn="ctr"/>
            <a:r>
              <a:rPr lang="en-US" sz="2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Accurac</a:t>
            </a:r>
            <a:r>
              <a:rPr lang="en-US" sz="2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8" name="Rectangle 7"/>
          <p:cNvSpPr/>
          <p:nvPr/>
        </p:nvSpPr>
        <p:spPr>
          <a:xfrm rot="486287">
            <a:off x="10690075" y="878157"/>
            <a:ext cx="1540806" cy="523220"/>
          </a:xfrm>
          <a:prstGeom prst="rect">
            <a:avLst/>
          </a:prstGeom>
          <a:noFill/>
        </p:spPr>
        <p:txBody>
          <a:bodyPr wrap="none" lIns="91440" tIns="45720" rIns="91440" bIns="45720">
            <a:spAutoFit/>
          </a:bodyPr>
          <a:lstStyle/>
          <a:p>
            <a:pPr algn="ct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Fluenc</a:t>
            </a: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10" name="Rectangle 9"/>
          <p:cNvSpPr/>
          <p:nvPr/>
        </p:nvSpPr>
        <p:spPr>
          <a:xfrm>
            <a:off x="505603" y="2030789"/>
            <a:ext cx="6783471" cy="3477875"/>
          </a:xfrm>
          <a:prstGeom prst="rect">
            <a:avLst/>
          </a:prstGeom>
        </p:spPr>
        <p:txBody>
          <a:bodyPr wrap="square">
            <a:spAutoFit/>
          </a:bodyPr>
          <a:lstStyle/>
          <a:p>
            <a:r>
              <a:rPr lang="en-GB" sz="2200" dirty="0">
                <a:solidFill>
                  <a:schemeClr val="accent5">
                    <a:lumMod val="50000"/>
                  </a:schemeClr>
                </a:solidFill>
                <a:latin typeface="Century Gothic" panose="020B0502020202020204" pitchFamily="34" charset="0"/>
              </a:rPr>
              <a:t>If learners have to talk spontaneously about an event that is ‘there and then’ (e.g., future, in another place), rather than ‘here and now’, their grammar is likely to be more </a:t>
            </a:r>
            <a:r>
              <a:rPr lang="en-GB" sz="2200" b="1" i="1" dirty="0">
                <a:solidFill>
                  <a:schemeClr val="accent5">
                    <a:lumMod val="50000"/>
                  </a:schemeClr>
                </a:solidFill>
                <a:latin typeface="Century Gothic" panose="020B0502020202020204" pitchFamily="34" charset="0"/>
              </a:rPr>
              <a:t>complex </a:t>
            </a:r>
            <a:r>
              <a:rPr lang="en-GB" sz="2200" dirty="0">
                <a:solidFill>
                  <a:schemeClr val="accent5">
                    <a:lumMod val="50000"/>
                  </a:schemeClr>
                </a:solidFill>
                <a:latin typeface="Century Gothic" panose="020B0502020202020204" pitchFamily="34" charset="0"/>
              </a:rPr>
              <a:t>but less </a:t>
            </a:r>
            <a:r>
              <a:rPr lang="en-GB" sz="2200" b="1" i="1" dirty="0">
                <a:solidFill>
                  <a:schemeClr val="accent5">
                    <a:lumMod val="50000"/>
                  </a:schemeClr>
                </a:solidFill>
                <a:latin typeface="Century Gothic" panose="020B0502020202020204" pitchFamily="34" charset="0"/>
              </a:rPr>
              <a:t>fluent</a:t>
            </a:r>
            <a:r>
              <a:rPr lang="en-GB" sz="2200" dirty="0">
                <a:solidFill>
                  <a:schemeClr val="accent5">
                    <a:lumMod val="50000"/>
                  </a:schemeClr>
                </a:solidFill>
                <a:latin typeface="Century Gothic" panose="020B0502020202020204" pitchFamily="34" charset="0"/>
              </a:rPr>
              <a:t>. Also, if events are not linear in time or do not happen in just one place, the task will require learners to use </a:t>
            </a:r>
            <a:r>
              <a:rPr lang="en-GB" sz="2200" b="1" i="1" dirty="0">
                <a:solidFill>
                  <a:schemeClr val="accent5">
                    <a:lumMod val="50000"/>
                  </a:schemeClr>
                </a:solidFill>
                <a:latin typeface="Century Gothic" panose="020B0502020202020204" pitchFamily="34" charset="0"/>
              </a:rPr>
              <a:t>complex </a:t>
            </a:r>
            <a:r>
              <a:rPr lang="en-GB" sz="2200" dirty="0">
                <a:solidFill>
                  <a:schemeClr val="accent5">
                    <a:lumMod val="50000"/>
                  </a:schemeClr>
                </a:solidFill>
                <a:latin typeface="Century Gothic" panose="020B0502020202020204" pitchFamily="34" charset="0"/>
              </a:rPr>
              <a:t>language such as different tenses to switch between time frames, or use prepositional phrases to express different movement or change of location.</a:t>
            </a:r>
          </a:p>
        </p:txBody>
      </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817829"/>
      </p:ext>
    </p:extLst>
  </p:cSld>
  <p:clrMapOvr>
    <a:masterClrMapping/>
  </p:clrMapOvr>
  <mc:AlternateContent xmlns:mc="http://schemas.openxmlformats.org/markup-compatibility/2006" xmlns:p14="http://schemas.microsoft.com/office/powerpoint/2010/main">
    <mc:Choice Requires="p14">
      <p:transition spd="slow" p14:dur="2000" advTm="48276"/>
    </mc:Choice>
    <mc:Fallback xmlns="">
      <p:transition spd="slow" advTm="4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ular Callout 10">
            <a:extLst>
              <a:ext uri="{C183D7F6-B498-43B3-948B-1728B52AA6E4}">
                <adec:decorative xmlns:adec="http://schemas.microsoft.com/office/drawing/2017/decorative" val="1"/>
              </a:ext>
            </a:extLst>
          </p:cNvPr>
          <p:cNvSpPr/>
          <p:nvPr/>
        </p:nvSpPr>
        <p:spPr>
          <a:xfrm>
            <a:off x="323083" y="1759131"/>
            <a:ext cx="6965991" cy="4206240"/>
          </a:xfrm>
          <a:prstGeom prst="wedgeRectCallout">
            <a:avLst>
              <a:gd name="adj1" fmla="val 33549"/>
              <a:gd name="adj2" fmla="val 56496"/>
            </a:avLst>
          </a:prstGeom>
          <a:solidFill>
            <a:schemeClr val="accent4">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3083" y="109373"/>
            <a:ext cx="11320276" cy="1325563"/>
          </a:xfrm>
        </p:spPr>
        <p:txBody>
          <a:bodyPr>
            <a:normAutofit/>
          </a:bodyPr>
          <a:lstStyle/>
          <a:p>
            <a:r>
              <a:rPr lang="en-GB" b="1" dirty="0">
                <a:solidFill>
                  <a:srgbClr val="4472C4">
                    <a:lumMod val="75000"/>
                  </a:srgbClr>
                </a:solidFill>
              </a:rPr>
              <a:t>Opportunities for students to encounter ‘desirable difficulty’</a:t>
            </a:r>
            <a:endParaRPr lang="en-GB"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8356" t="8786" r="26429" b="14453"/>
          <a:stretch/>
        </p:blipFill>
        <p:spPr>
          <a:xfrm>
            <a:off x="7419702" y="772155"/>
            <a:ext cx="4772297" cy="2197468"/>
          </a:xfrm>
          <a:prstGeom prst="rect">
            <a:avLst/>
          </a:prstGeom>
        </p:spPr>
      </p:pic>
      <p:sp>
        <p:nvSpPr>
          <p:cNvPr id="6" name="Rectangle 5"/>
          <p:cNvSpPr/>
          <p:nvPr/>
        </p:nvSpPr>
        <p:spPr>
          <a:xfrm rot="20342807">
            <a:off x="7439327" y="1398281"/>
            <a:ext cx="1903085" cy="461665"/>
          </a:xfrm>
          <a:prstGeom prst="rect">
            <a:avLst/>
          </a:prstGeom>
          <a:noFill/>
        </p:spPr>
        <p:txBody>
          <a:bodyPr wrap="none" lIns="91440" tIns="45720" rIns="91440" bIns="45720">
            <a:spAutoFit/>
          </a:bodyPr>
          <a:lstStyle/>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Complexity</a:t>
            </a:r>
          </a:p>
        </p:txBody>
      </p:sp>
      <p:sp>
        <p:nvSpPr>
          <p:cNvPr id="7" name="Rectangle 6"/>
          <p:cNvSpPr/>
          <p:nvPr/>
        </p:nvSpPr>
        <p:spPr>
          <a:xfrm rot="194310">
            <a:off x="9193602" y="1488108"/>
            <a:ext cx="1792477" cy="492443"/>
          </a:xfrm>
          <a:prstGeom prst="rect">
            <a:avLst/>
          </a:prstGeom>
          <a:noFill/>
        </p:spPr>
        <p:txBody>
          <a:bodyPr wrap="none" lIns="91440" tIns="45720" rIns="91440" bIns="45720">
            <a:spAutoFit/>
          </a:bodyPr>
          <a:lstStyle/>
          <a:p>
            <a:pPr algn="ctr"/>
            <a:r>
              <a:rPr lang="en-US" sz="2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Accurac</a:t>
            </a:r>
            <a:r>
              <a:rPr lang="en-US" sz="2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8" name="Rectangle 7"/>
          <p:cNvSpPr/>
          <p:nvPr/>
        </p:nvSpPr>
        <p:spPr>
          <a:xfrm rot="486287">
            <a:off x="10690075" y="878157"/>
            <a:ext cx="1540806" cy="523220"/>
          </a:xfrm>
          <a:prstGeom prst="rect">
            <a:avLst/>
          </a:prstGeom>
          <a:noFill/>
        </p:spPr>
        <p:txBody>
          <a:bodyPr wrap="none" lIns="91440" tIns="45720" rIns="91440" bIns="45720">
            <a:spAutoFit/>
          </a:bodyPr>
          <a:lstStyle/>
          <a:p>
            <a:pPr algn="ct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Fluenc</a:t>
            </a: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10" name="Rectangle 9"/>
          <p:cNvSpPr/>
          <p:nvPr/>
        </p:nvSpPr>
        <p:spPr>
          <a:xfrm>
            <a:off x="505603" y="2030789"/>
            <a:ext cx="6783471" cy="3816429"/>
          </a:xfrm>
          <a:prstGeom prst="rect">
            <a:avLst/>
          </a:prstGeom>
        </p:spPr>
        <p:txBody>
          <a:bodyPr wrap="square">
            <a:spAutoFit/>
          </a:bodyPr>
          <a:lstStyle/>
          <a:p>
            <a:r>
              <a:rPr lang="en-GB" sz="2200" dirty="0">
                <a:solidFill>
                  <a:schemeClr val="accent5">
                    <a:lumMod val="50000"/>
                  </a:schemeClr>
                </a:solidFill>
                <a:latin typeface="Century Gothic" panose="020B0502020202020204" pitchFamily="34" charset="0"/>
              </a:rPr>
              <a:t>If learners plan what they are going to say or write, this can improve the </a:t>
            </a:r>
            <a:r>
              <a:rPr lang="en-GB" sz="2200" b="1" i="1" dirty="0">
                <a:solidFill>
                  <a:schemeClr val="accent5">
                    <a:lumMod val="50000"/>
                  </a:schemeClr>
                </a:solidFill>
                <a:latin typeface="Century Gothic" panose="020B0502020202020204" pitchFamily="34" charset="0"/>
              </a:rPr>
              <a:t>accuracy </a:t>
            </a:r>
            <a:r>
              <a:rPr lang="en-GB" sz="2200" dirty="0">
                <a:solidFill>
                  <a:schemeClr val="accent5">
                    <a:lumMod val="50000"/>
                  </a:schemeClr>
                </a:solidFill>
                <a:latin typeface="Century Gothic" panose="020B0502020202020204" pitchFamily="34" charset="0"/>
              </a:rPr>
              <a:t>of their grammar and the </a:t>
            </a:r>
            <a:r>
              <a:rPr lang="en-GB" sz="2200" b="1" i="1" dirty="0">
                <a:solidFill>
                  <a:schemeClr val="accent5">
                    <a:lumMod val="50000"/>
                  </a:schemeClr>
                </a:solidFill>
                <a:latin typeface="Century Gothic" panose="020B0502020202020204" pitchFamily="34" charset="0"/>
              </a:rPr>
              <a:t>fluency </a:t>
            </a:r>
            <a:r>
              <a:rPr lang="en-GB" sz="2200" dirty="0">
                <a:solidFill>
                  <a:schemeClr val="accent5">
                    <a:lumMod val="50000"/>
                  </a:schemeClr>
                </a:solidFill>
                <a:latin typeface="Century Gothic" panose="020B0502020202020204" pitchFamily="34" charset="0"/>
              </a:rPr>
              <a:t>(increase speed and reduce certain types of pauses), compared to not planning. But planning does not necessarily increase </a:t>
            </a:r>
            <a:r>
              <a:rPr lang="en-GB" sz="2200" b="1" i="1" dirty="0">
                <a:solidFill>
                  <a:schemeClr val="accent5">
                    <a:lumMod val="50000"/>
                  </a:schemeClr>
                </a:solidFill>
                <a:latin typeface="Century Gothic" panose="020B0502020202020204" pitchFamily="34" charset="0"/>
              </a:rPr>
              <a:t>complexity. </a:t>
            </a:r>
            <a:r>
              <a:rPr lang="en-GB" sz="2200" dirty="0">
                <a:solidFill>
                  <a:schemeClr val="accent5">
                    <a:lumMod val="50000"/>
                  </a:schemeClr>
                </a:solidFill>
                <a:latin typeface="Century Gothic" panose="020B0502020202020204" pitchFamily="34" charset="0"/>
              </a:rPr>
              <a:t>Also, the fluency gained by planning is a very distinctive type of fluency that can reveal that the language was planned – with few pauses </a:t>
            </a:r>
            <a:r>
              <a:rPr lang="en-GB" sz="2200" i="1" dirty="0">
                <a:solidFill>
                  <a:schemeClr val="accent5">
                    <a:lumMod val="50000"/>
                  </a:schemeClr>
                </a:solidFill>
                <a:latin typeface="Century Gothic" panose="020B0502020202020204" pitchFamily="34" charset="0"/>
              </a:rPr>
              <a:t>between </a:t>
            </a:r>
            <a:r>
              <a:rPr lang="en-GB" sz="2200" dirty="0">
                <a:solidFill>
                  <a:schemeClr val="accent5">
                    <a:lumMod val="50000"/>
                  </a:schemeClr>
                </a:solidFill>
                <a:latin typeface="Century Gothic" panose="020B0502020202020204" pitchFamily="34" charset="0"/>
              </a:rPr>
              <a:t>sentences or clauses, where in fact it is </a:t>
            </a:r>
            <a:r>
              <a:rPr lang="en-GB" sz="2200" i="1" dirty="0">
                <a:solidFill>
                  <a:schemeClr val="accent5">
                    <a:lumMod val="50000"/>
                  </a:schemeClr>
                </a:solidFill>
                <a:latin typeface="Century Gothic" panose="020B0502020202020204" pitchFamily="34" charset="0"/>
              </a:rPr>
              <a:t>normal </a:t>
            </a:r>
            <a:r>
              <a:rPr lang="en-GB" sz="2200" dirty="0">
                <a:solidFill>
                  <a:schemeClr val="accent5">
                    <a:lumMod val="50000"/>
                  </a:schemeClr>
                </a:solidFill>
                <a:latin typeface="Century Gothic" panose="020B0502020202020204" pitchFamily="34" charset="0"/>
              </a:rPr>
              <a:t>to pause while we think about what to say. </a:t>
            </a:r>
          </a:p>
        </p:txBody>
      </p:sp>
      <p:pic>
        <p:nvPicPr>
          <p:cNvPr id="13" name="Audio 1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9017086"/>
      </p:ext>
    </p:extLst>
  </p:cSld>
  <p:clrMapOvr>
    <a:masterClrMapping/>
  </p:clrMapOvr>
  <mc:AlternateContent xmlns:mc="http://schemas.openxmlformats.org/markup-compatibility/2006" xmlns:p14="http://schemas.microsoft.com/office/powerpoint/2010/main">
    <mc:Choice Requires="p14">
      <p:transition spd="slow" p14:dur="2000" advTm="95616"/>
    </mc:Choice>
    <mc:Fallback xmlns="">
      <p:transition spd="slow" advTm="9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95939"/>
            <a:ext cx="5805714" cy="1325563"/>
          </a:xfrm>
        </p:spPr>
        <p:txBody>
          <a:bodyPr>
            <a:normAutofit/>
          </a:bodyPr>
          <a:lstStyle/>
          <a:p>
            <a:r>
              <a:rPr lang="en-US" sz="2900" b="1">
                <a:solidFill>
                  <a:schemeClr val="bg1"/>
                </a:solidFill>
                <a:latin typeface="Century Gothic" panose="020F0302020204030204"/>
              </a:rPr>
              <a:t>Las vacaciones de verano</a:t>
            </a:r>
            <a:br>
              <a:rPr lang="en-GB" sz="2900" b="1" dirty="0">
                <a:solidFill>
                  <a:schemeClr val="bg1"/>
                </a:solidFill>
              </a:rPr>
            </a:br>
            <a:endParaRPr lang="en-GB" sz="2900" dirty="0"/>
          </a:p>
        </p:txBody>
      </p:sp>
      <p:pic>
        <p:nvPicPr>
          <p:cNvPr id="26" name="Picture 2" descr="aerial view of beach and city behind it"/>
          <p:cNvPicPr>
            <a:picLocks noChangeAspect="1" noChangeArrowheads="1"/>
          </p:cNvPicPr>
          <p:nvPr/>
        </p:nvPicPr>
        <p:blipFill rotWithShape="1">
          <a:blip r:embed="rId6">
            <a:extLst>
              <a:ext uri="{28A0092B-C50C-407E-A947-70E740481C1C}">
                <a14:useLocalDpi xmlns:a14="http://schemas.microsoft.com/office/drawing/2010/main" val="0"/>
              </a:ext>
            </a:extLst>
          </a:blip>
          <a:srcRect l="17596" r="11912" b="42817"/>
          <a:stretch/>
        </p:blipFill>
        <p:spPr bwMode="auto">
          <a:xfrm>
            <a:off x="6977110" y="128194"/>
            <a:ext cx="3461091" cy="161159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977110" y="122736"/>
            <a:ext cx="3142207"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002060"/>
                </a:solidFill>
                <a:effectLst/>
                <a:uLnTx/>
                <a:uFillTx/>
                <a:latin typeface="Century Gothic" panose="020F0302020204030204"/>
                <a:ea typeface="+mn-ea"/>
                <a:cs typeface="+mn-cs"/>
              </a:rPr>
              <a:t>La playa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de </a:t>
            </a:r>
            <a:r>
              <a:rPr kumimoji="0" lang="es-ES_tradnl" sz="2000" b="0" i="0" u="none" strike="noStrike" kern="1200" cap="none" spc="0" normalizeH="0" baseline="0" noProof="0">
                <a:ln>
                  <a:noFill/>
                </a:ln>
                <a:solidFill>
                  <a:srgbClr val="002060"/>
                </a:solidFill>
                <a:effectLst/>
                <a:uLnTx/>
                <a:uFillTx/>
                <a:latin typeface="Century Gothic" panose="020F0302020204030204"/>
                <a:ea typeface="+mn-ea"/>
                <a:cs typeface="+mn-cs"/>
              </a:rPr>
              <a:t>La Concha</a:t>
            </a:r>
          </a:p>
        </p:txBody>
      </p:sp>
      <p:pic>
        <p:nvPicPr>
          <p:cNvPr id="29" name="Picture 28" descr="Two children on a bench talking">
            <a:extLst>
              <a:ext uri="{FF2B5EF4-FFF2-40B4-BE49-F238E27FC236}">
                <a16:creationId xmlns:a16="http://schemas.microsoft.com/office/drawing/2014/main" id="{EF5E8E2D-3B80-42EB-AF27-B5427DFB0F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882" r="20888"/>
          <a:stretch/>
        </p:blipFill>
        <p:spPr>
          <a:xfrm>
            <a:off x="10441002" y="427053"/>
            <a:ext cx="1593669" cy="1464065"/>
          </a:xfrm>
          <a:prstGeom prst="rect">
            <a:avLst/>
          </a:prstGeom>
        </p:spPr>
      </p:pic>
      <p:sp>
        <p:nvSpPr>
          <p:cNvPr id="15"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p:cNvSpPr txBox="1"/>
          <p:nvPr/>
        </p:nvSpPr>
        <p:spPr>
          <a:xfrm>
            <a:off x="36295" y="1144274"/>
            <a:ext cx="69408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Lee el texto en inglés y completa el texto en español.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116975" y="1948419"/>
            <a:ext cx="6063384" cy="4358116"/>
          </a:xfrm>
          <a:prstGeom prst="rect">
            <a:avLst/>
          </a:prstGeom>
          <a:noFill/>
          <a:ln w="57150">
            <a:solidFill>
              <a:schemeClr val="accent5">
                <a:lumMod val="50000"/>
              </a:schemeClr>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100" b="1" i="0" u="none" strike="noStrike" kern="1200" cap="none" spc="0" normalizeH="0" baseline="0" noProof="0">
                <a:ln>
                  <a:noFill/>
                </a:ln>
                <a:solidFill>
                  <a:srgbClr val="203864"/>
                </a:solidFill>
                <a:effectLst/>
                <a:uLnTx/>
                <a:uFillTx/>
                <a:latin typeface="Century Gothic" panose="020F0302020204030204"/>
                <a:ea typeface="+mn-ea"/>
                <a:cs typeface="+mn-cs"/>
              </a:rPr>
              <a:t>D: </a:t>
            </a:r>
            <a:r>
              <a:rPr kumimoji="0" lang="es-ES_tradnl" sz="2100" b="0" i="0" u="none" strike="noStrike" kern="1200" cap="none" spc="0" normalizeH="0" baseline="0" noProof="0">
                <a:ln>
                  <a:noFill/>
                </a:ln>
                <a:solidFill>
                  <a:srgbClr val="203864"/>
                </a:solidFill>
                <a:effectLst/>
                <a:uLnTx/>
                <a:uFillTx/>
                <a:latin typeface="Century Gothic" panose="020F0302020204030204"/>
                <a:ea typeface="+mn-ea"/>
                <a:cs typeface="+mn-cs"/>
              </a:rPr>
              <a:t>Hi </a:t>
            </a:r>
            <a:r>
              <a:rPr kumimoji="0" lang="es-ES_tradnl" sz="2100" b="0" i="0" u="none" strike="noStrike" kern="1200" cap="none" spc="0" normalizeH="0" baseline="0" noProof="0" dirty="0">
                <a:ln>
                  <a:noFill/>
                </a:ln>
                <a:solidFill>
                  <a:srgbClr val="203864"/>
                </a:solidFill>
                <a:effectLst/>
                <a:uLnTx/>
                <a:uFillTx/>
                <a:latin typeface="Century Gothic" panose="020F0302020204030204"/>
                <a:ea typeface="+mn-ea"/>
                <a:cs typeface="+mn-cs"/>
              </a:rPr>
              <a:t>Hugo</a:t>
            </a:r>
            <a:r>
              <a:rPr kumimoji="0" lang="es-ES_tradnl" sz="21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203864"/>
                </a:solidFill>
                <a:effectLst/>
                <a:uLnTx/>
                <a:uFillTx/>
                <a:latin typeface="Century Gothic" panose="020F0302020204030204"/>
                <a:ea typeface="+mn-ea"/>
                <a:cs typeface="+mn-cs"/>
              </a:rPr>
              <a:t>(1)</a:t>
            </a:r>
            <a:r>
              <a:rPr kumimoji="0" lang="es-ES_tradnl" sz="21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203864"/>
                </a:solidFill>
                <a:effectLst/>
                <a:uLnTx/>
                <a:uFillTx/>
                <a:latin typeface="Century Gothic" panose="020F0302020204030204"/>
                <a:ea typeface="+mn-ea"/>
                <a:cs typeface="+mn-cs"/>
              </a:rPr>
              <a:t>Did </a:t>
            </a:r>
            <a:r>
              <a:rPr kumimoji="0" lang="es-ES_tradnl" sz="2100" b="1" i="0" u="none" strike="noStrike" kern="1200" cap="none" spc="0" normalizeH="0" baseline="0" noProof="0" dirty="0" err="1">
                <a:ln>
                  <a:noFill/>
                </a:ln>
                <a:solidFill>
                  <a:srgbClr val="203864"/>
                </a:solidFill>
                <a:effectLst/>
                <a:uLnTx/>
                <a:uFillTx/>
                <a:latin typeface="Century Gothic" panose="020F0302020204030204"/>
                <a:ea typeface="+mn-ea"/>
                <a:cs typeface="+mn-cs"/>
              </a:rPr>
              <a:t>you</a:t>
            </a:r>
            <a:r>
              <a:rPr kumimoji="0" lang="es-ES_tradnl" sz="21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100" b="1" i="0" u="none" strike="noStrike" kern="1200" cap="none" spc="0" normalizeH="0" baseline="0" noProof="0" err="1">
                <a:ln>
                  <a:noFill/>
                </a:ln>
                <a:solidFill>
                  <a:srgbClr val="203864"/>
                </a:solidFill>
                <a:effectLst/>
                <a:uLnTx/>
                <a:uFillTx/>
                <a:latin typeface="Century Gothic" panose="020F0302020204030204"/>
                <a:ea typeface="+mn-ea"/>
                <a:cs typeface="+mn-cs"/>
              </a:rPr>
              <a:t>travel</a:t>
            </a:r>
            <a:r>
              <a:rPr kumimoji="0" lang="es-ES_tradnl" sz="2100" b="1"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_tradnl" sz="2100" b="0" i="0" u="none" strike="noStrike" kern="1200" cap="none" spc="0" normalizeH="0" baseline="0" noProof="0">
                <a:ln>
                  <a:noFill/>
                </a:ln>
                <a:solidFill>
                  <a:srgbClr val="203864"/>
                </a:solidFill>
                <a:effectLst/>
                <a:uLnTx/>
                <a:uFillTx/>
                <a:latin typeface="Century Gothic" panose="020F0302020204030204"/>
                <a:ea typeface="+mn-ea"/>
                <a:cs typeface="+mn-cs"/>
              </a:rPr>
              <a:t>last summer?</a:t>
            </a:r>
            <a:endParaRPr kumimoji="0" lang="es-ES_tradnl" sz="21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100" b="1" i="0" u="none" strike="noStrike" kern="1200" cap="none" spc="0" normalizeH="0" baseline="0" noProof="0">
                <a:ln>
                  <a:noFill/>
                </a:ln>
                <a:solidFill>
                  <a:srgbClr val="203864"/>
                </a:solidFill>
                <a:effectLst/>
                <a:uLnTx/>
                <a:uFillTx/>
                <a:latin typeface="Century Gothic" panose="020F0302020204030204"/>
                <a:ea typeface="+mn-ea"/>
                <a:cs typeface="+mn-cs"/>
              </a:rPr>
              <a:t>H:</a:t>
            </a:r>
            <a:r>
              <a:rPr kumimoji="0" lang="es-ES_tradnl" sz="2100" b="0" i="0" u="none" strike="noStrike" kern="1200" cap="none" spc="0" normalizeH="0" baseline="0" noProof="0">
                <a:ln>
                  <a:noFill/>
                </a:ln>
                <a:solidFill>
                  <a:srgbClr val="203864"/>
                </a:solidFill>
                <a:effectLst/>
                <a:uLnTx/>
                <a:uFillTx/>
                <a:latin typeface="Century Gothic" panose="020F0302020204030204"/>
                <a:ea typeface="+mn-ea"/>
                <a:cs typeface="+mn-cs"/>
              </a:rPr>
              <a:t> I </a:t>
            </a:r>
            <a:r>
              <a:rPr kumimoji="0" lang="es-ES_tradnl" sz="2100" b="0" i="0" u="none" strike="noStrike" kern="1200" cap="none" spc="0" normalizeH="0" baseline="0" noProof="0" dirty="0" err="1">
                <a:ln>
                  <a:noFill/>
                </a:ln>
                <a:solidFill>
                  <a:srgbClr val="203864"/>
                </a:solidFill>
                <a:effectLst/>
                <a:uLnTx/>
                <a:uFillTx/>
                <a:latin typeface="Century Gothic" panose="020F0302020204030204"/>
                <a:ea typeface="+mn-ea"/>
                <a:cs typeface="+mn-cs"/>
              </a:rPr>
              <a:t>didn’t</a:t>
            </a:r>
            <a:r>
              <a:rPr kumimoji="0" lang="es-ES_tradnl" sz="21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100" b="0" i="0" u="none" strike="noStrike" kern="1200" cap="none" spc="0" normalizeH="0" baseline="0" noProof="0" dirty="0" err="1">
                <a:ln>
                  <a:noFill/>
                </a:ln>
                <a:solidFill>
                  <a:srgbClr val="203864"/>
                </a:solidFill>
                <a:effectLst/>
                <a:uLnTx/>
                <a:uFillTx/>
                <a:latin typeface="Century Gothic" panose="020F0302020204030204"/>
                <a:ea typeface="+mn-ea"/>
                <a:cs typeface="+mn-cs"/>
              </a:rPr>
              <a:t>but</a:t>
            </a:r>
            <a:r>
              <a:rPr kumimoji="0" lang="es-ES_tradnl" sz="2100" b="0" i="0" u="none" strike="noStrike" kern="1200" cap="none" spc="0" normalizeH="0" baseline="0" noProof="0" dirty="0">
                <a:ln>
                  <a:noFill/>
                </a:ln>
                <a:solidFill>
                  <a:srgbClr val="203864"/>
                </a:solidFill>
                <a:effectLst/>
                <a:uLnTx/>
                <a:uFillTx/>
                <a:latin typeface="Century Gothic" panose="020F0302020204030204"/>
                <a:ea typeface="+mn-ea"/>
                <a:cs typeface="+mn-cs"/>
              </a:rPr>
              <a:t> Nadia </a:t>
            </a:r>
            <a:r>
              <a:rPr kumimoji="0" lang="es-ES_tradnl" sz="2100" b="0" i="0" u="none" strike="noStrike" kern="1200" cap="none" spc="0" normalizeH="0" baseline="0" noProof="0" dirty="0" err="1">
                <a:ln>
                  <a:noFill/>
                </a:ln>
                <a:solidFill>
                  <a:srgbClr val="203864"/>
                </a:solidFill>
                <a:effectLst/>
                <a:uLnTx/>
                <a:uFillTx/>
                <a:latin typeface="Century Gothic" panose="020F0302020204030204"/>
                <a:ea typeface="+mn-ea"/>
                <a:cs typeface="+mn-cs"/>
              </a:rPr>
              <a:t>did</a:t>
            </a:r>
            <a:r>
              <a:rPr kumimoji="0" lang="es-ES_tradnl" sz="21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203864"/>
                </a:solidFill>
                <a:effectLst/>
                <a:uLnTx/>
                <a:uFillTx/>
                <a:latin typeface="Century Gothic" panose="020F0302020204030204"/>
                <a:ea typeface="+mn-ea"/>
                <a:cs typeface="+mn-cs"/>
              </a:rPr>
              <a:t>(2)</a:t>
            </a:r>
            <a:r>
              <a:rPr kumimoji="0" lang="es-ES_tradnl" sz="21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203864"/>
                </a:solidFill>
                <a:effectLst/>
                <a:uLnTx/>
                <a:uFillTx/>
                <a:latin typeface="Century Gothic" panose="020F0302020204030204"/>
                <a:ea typeface="+mn-ea"/>
                <a:cs typeface="+mn-cs"/>
              </a:rPr>
              <a:t>She </a:t>
            </a:r>
            <a:r>
              <a:rPr kumimoji="0" lang="es-ES_tradnl" sz="2100" b="1" i="0" u="none" strike="noStrike" kern="1200" cap="none" spc="0" normalizeH="0" baseline="0" noProof="0" dirty="0" err="1">
                <a:ln>
                  <a:noFill/>
                </a:ln>
                <a:solidFill>
                  <a:srgbClr val="203864"/>
                </a:solidFill>
                <a:effectLst/>
                <a:uLnTx/>
                <a:uFillTx/>
                <a:latin typeface="Century Gothic" panose="020F0302020204030204"/>
                <a:ea typeface="+mn-ea"/>
                <a:cs typeface="+mn-cs"/>
              </a:rPr>
              <a:t>travelled</a:t>
            </a:r>
            <a:r>
              <a:rPr kumimoji="0" lang="es-ES_tradnl" sz="21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100" b="0" i="0" u="none" strike="noStrike" kern="1200" cap="none" spc="0" normalizeH="0" baseline="0" noProof="0" dirty="0" err="1">
                <a:ln>
                  <a:noFill/>
                </a:ln>
                <a:solidFill>
                  <a:srgbClr val="203864"/>
                </a:solidFill>
                <a:effectLst/>
                <a:uLnTx/>
                <a:uFillTx/>
                <a:latin typeface="Century Gothic" panose="020F0302020204030204"/>
                <a:ea typeface="+mn-ea"/>
                <a:cs typeface="+mn-cs"/>
              </a:rPr>
              <a:t>to</a:t>
            </a:r>
            <a:r>
              <a:rPr kumimoji="0" lang="es-ES_tradnl" sz="21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100" b="0" i="0" u="none" strike="noStrike" kern="1200" cap="none" spc="0" normalizeH="0" baseline="0" noProof="0" err="1">
                <a:ln>
                  <a:noFill/>
                </a:ln>
                <a:solidFill>
                  <a:srgbClr val="002060"/>
                </a:solidFill>
                <a:effectLst/>
                <a:uLnTx/>
                <a:uFillTx/>
                <a:latin typeface="Century Gothic" panose="020F0302020204030204"/>
                <a:ea typeface="+mn-ea"/>
                <a:cs typeface="+mn-cs"/>
              </a:rPr>
              <a:t>England</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(in order) to </a:t>
            </a:r>
            <a:r>
              <a:rPr kumimoji="0" lang="es-ES_tradnl" sz="2100" b="0" i="0" u="none" strike="noStrike" kern="1200" cap="none" spc="0" normalizeH="0" baseline="0" noProof="0" dirty="0" err="1">
                <a:ln>
                  <a:noFill/>
                </a:ln>
                <a:solidFill>
                  <a:srgbClr val="002060"/>
                </a:solidFill>
                <a:effectLst/>
                <a:uLnTx/>
                <a:uFillTx/>
                <a:latin typeface="Century Gothic" panose="020F0302020204030204"/>
                <a:ea typeface="+mn-ea"/>
                <a:cs typeface="+mn-cs"/>
              </a:rPr>
              <a:t>visit</a:t>
            </a:r>
            <a:r>
              <a:rPr kumimoji="0" lang="es-ES_tradnl" sz="21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a cousin whereas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(3)</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I spent the holidays here </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in San Sebastián on the Concha beach.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(4)</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And you? Did you meet up</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with other friends?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D: </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Yes, but</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 (5) without</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Lucía!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(6)</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She</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walked</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in the mountains near the border with France to see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(7) the</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beautiful</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views</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(8)                      I participated </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in a music festival in Vitoria with Pablo and Alba.</a:t>
            </a:r>
          </a:p>
        </p:txBody>
      </p:sp>
      <p:sp>
        <p:nvSpPr>
          <p:cNvPr id="11" name="TextBox 10"/>
          <p:cNvSpPr txBox="1"/>
          <p:nvPr/>
        </p:nvSpPr>
        <p:spPr>
          <a:xfrm>
            <a:off x="6318176" y="1681703"/>
            <a:ext cx="5609967" cy="474591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D:</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¡Hola Hugo!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 (1) </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Tú _________ el verano pasado?</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H: </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Yo no, pero Nadia sí.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(2)</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_________ a Inglaterra para visitar a un primo mientras que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(3)</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___________________________ en San Sebastián en la playa de La Concha.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(4)</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 ________________ con otros amigos?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D:</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¡Sí, pero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(5)</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____ Lucía!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(6)</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____________</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en las montañas cerca de la frontera con Francia para ver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(7)</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___________________.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(8)</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100" b="1" i="0" u="none" strike="noStrike" kern="1200" cap="none" spc="0" normalizeH="0" baseline="0" noProof="0">
                <a:ln>
                  <a:noFill/>
                </a:ln>
                <a:solidFill>
                  <a:srgbClr val="002060"/>
                </a:solidFill>
                <a:effectLst/>
                <a:uLnTx/>
                <a:uFillTx/>
                <a:latin typeface="Century Gothic" panose="020F0302020204030204"/>
                <a:ea typeface="+mn-ea"/>
                <a:cs typeface="+mn-cs"/>
              </a:rPr>
              <a:t>_____________ </a:t>
            </a:r>
            <a:r>
              <a:rPr kumimoji="0" lang="es-ES_tradnl" sz="2100" b="0" i="0" u="none" strike="noStrike" kern="1200" cap="none" spc="0" normalizeH="0" baseline="0" noProof="0">
                <a:ln>
                  <a:noFill/>
                </a:ln>
                <a:solidFill>
                  <a:srgbClr val="002060"/>
                </a:solidFill>
                <a:effectLst/>
                <a:uLnTx/>
                <a:uFillTx/>
                <a:latin typeface="Century Gothic" panose="020F0302020204030204"/>
                <a:ea typeface="+mn-ea"/>
                <a:cs typeface="+mn-cs"/>
              </a:rPr>
              <a:t>en un festival de música en Vitoria con Pablo y Alba.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6339016" y="1716226"/>
            <a:ext cx="5609968" cy="4590309"/>
          </a:xfrm>
          <a:prstGeom prst="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AAD83873-31AE-BC40-BCE2-923AE24106AC}"/>
              </a:ext>
            </a:extLst>
          </p:cNvPr>
          <p:cNvSpPr/>
          <p:nvPr/>
        </p:nvSpPr>
        <p:spPr>
          <a:xfrm>
            <a:off x="9466734" y="1716226"/>
            <a:ext cx="117051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Viajaste</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BC33FBD-C71E-E14F-ADD6-77FDD754ED6F}"/>
              </a:ext>
            </a:extLst>
          </p:cNvPr>
          <p:cNvSpPr/>
          <p:nvPr/>
        </p:nvSpPr>
        <p:spPr>
          <a:xfrm>
            <a:off x="7473050" y="3264625"/>
            <a:ext cx="388217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yo pasé las vacaciones aquí</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7819EE1B-B944-084F-855D-E46BCA0D0607}"/>
              </a:ext>
            </a:extLst>
          </p:cNvPr>
          <p:cNvSpPr/>
          <p:nvPr/>
        </p:nvSpPr>
        <p:spPr>
          <a:xfrm>
            <a:off x="9934107" y="2474378"/>
            <a:ext cx="130372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Ella viajó</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EA98EA26-09E4-D44E-9505-3EABC18ACBC3}"/>
              </a:ext>
            </a:extLst>
          </p:cNvPr>
          <p:cNvSpPr/>
          <p:nvPr/>
        </p:nvSpPr>
        <p:spPr>
          <a:xfrm>
            <a:off x="6977110" y="4012710"/>
            <a:ext cx="28508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Y tú? ¿Quedaste</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5D26452A-4BEC-474E-9274-0726D7077005}"/>
              </a:ext>
            </a:extLst>
          </p:cNvPr>
          <p:cNvSpPr/>
          <p:nvPr/>
        </p:nvSpPr>
        <p:spPr>
          <a:xfrm>
            <a:off x="8295597" y="4405311"/>
            <a:ext cx="49244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sin</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50AE0328-DAE5-0243-8E08-F6E123169AE6}"/>
              </a:ext>
            </a:extLst>
          </p:cNvPr>
          <p:cNvSpPr/>
          <p:nvPr/>
        </p:nvSpPr>
        <p:spPr>
          <a:xfrm>
            <a:off x="10221765" y="4374323"/>
            <a:ext cx="16289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Ella caminó</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A55BCF0F-DF66-1F43-9D05-DCC0ADE4C712}"/>
              </a:ext>
            </a:extLst>
          </p:cNvPr>
          <p:cNvSpPr/>
          <p:nvPr/>
        </p:nvSpPr>
        <p:spPr>
          <a:xfrm>
            <a:off x="9123159" y="5189574"/>
            <a:ext cx="25506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las vistas preciosas</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2376FB23-A8A6-894E-B903-1006D9C1F12F}"/>
              </a:ext>
            </a:extLst>
          </p:cNvPr>
          <p:cNvSpPr/>
          <p:nvPr/>
        </p:nvSpPr>
        <p:spPr>
          <a:xfrm>
            <a:off x="6840396" y="5546945"/>
            <a:ext cx="170142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Yo participé</a:t>
            </a:r>
            <a:endParaRPr kumimoji="0" lang="en-GB" sz="2000" b="0"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272724"/>
      </p:ext>
    </p:extLst>
  </p:cSld>
  <p:clrMapOvr>
    <a:masterClrMapping/>
  </p:clrMapOvr>
  <mc:AlternateContent xmlns:mc="http://schemas.openxmlformats.org/markup-compatibility/2006" xmlns:p14="http://schemas.microsoft.com/office/powerpoint/2010/main">
    <mc:Choice Requires="p14">
      <p:transition spd="slow" p14:dur="2000" advTm="12179"/>
    </mc:Choice>
    <mc:Fallback xmlns="">
      <p:transition spd="slow" advTm="12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12" grpId="0"/>
      <p:bldP spid="13" grpId="0"/>
      <p:bldP spid="14" grpId="0"/>
      <p:bldP spid="16" grpId="0"/>
      <p:bldP spid="18" grpId="0"/>
      <p:bldP spid="19" grpId="0"/>
      <p:bldP spid="20"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US" sz="2900" b="1">
                <a:solidFill>
                  <a:schemeClr val="bg1"/>
                </a:solidFill>
                <a:latin typeface="Century Gothic" panose="020F0302020204030204"/>
              </a:rPr>
              <a:t>Las vacaciones de verano</a:t>
            </a:r>
            <a:endParaRPr lang="en-GB" sz="2900" b="1" dirty="0">
              <a:solidFill>
                <a:schemeClr val="bg1"/>
              </a:solidFill>
            </a:endParaRPr>
          </a:p>
        </p:txBody>
      </p:sp>
      <p:pic>
        <p:nvPicPr>
          <p:cNvPr id="37" name="Picture 2" descr="green trees on island during daytime"/>
          <p:cNvPicPr>
            <a:picLocks noChangeAspect="1" noChangeArrowheads="1"/>
          </p:cNvPicPr>
          <p:nvPr/>
        </p:nvPicPr>
        <p:blipFill rotWithShape="1">
          <a:blip r:embed="rId6">
            <a:extLst>
              <a:ext uri="{28A0092B-C50C-407E-A947-70E740481C1C}">
                <a14:useLocalDpi xmlns:a14="http://schemas.microsoft.com/office/drawing/2010/main" val="0"/>
              </a:ext>
            </a:extLst>
          </a:blip>
          <a:srcRect l="17596" r="11912" b="42817"/>
          <a:stretch/>
        </p:blipFill>
        <p:spPr bwMode="auto">
          <a:xfrm>
            <a:off x="6566870" y="304972"/>
            <a:ext cx="4037006" cy="187975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6566870" y="303170"/>
            <a:ext cx="3142207"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a:ln>
                  <a:noFill/>
                </a:ln>
                <a:solidFill>
                  <a:srgbClr val="002060"/>
                </a:solidFill>
                <a:effectLst/>
                <a:uLnTx/>
                <a:uFillTx/>
                <a:latin typeface="Century Gothic" panose="020F0302020204030204"/>
                <a:ea typeface="+mn-ea"/>
                <a:cs typeface="+mn-cs"/>
              </a:rPr>
              <a:t>La playa </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de </a:t>
            </a:r>
            <a:r>
              <a:rPr kumimoji="0" lang="es-ES_tradnl" sz="2000" b="0" i="0" u="none" strike="noStrike" kern="1200" cap="none" spc="0" normalizeH="0" baseline="0" noProof="0">
                <a:ln>
                  <a:noFill/>
                </a:ln>
                <a:solidFill>
                  <a:srgbClr val="002060"/>
                </a:solidFill>
                <a:effectLst/>
                <a:uLnTx/>
                <a:uFillTx/>
                <a:latin typeface="Century Gothic" panose="020F0302020204030204"/>
                <a:ea typeface="+mn-ea"/>
                <a:cs typeface="+mn-cs"/>
              </a:rPr>
              <a:t>La Concha</a:t>
            </a:r>
          </a:p>
        </p:txBody>
      </p:sp>
      <p:pic>
        <p:nvPicPr>
          <p:cNvPr id="46" name="Picture 45" descr="two children on a bench">
            <a:extLst>
              <a:ext uri="{FF2B5EF4-FFF2-40B4-BE49-F238E27FC236}">
                <a16:creationId xmlns:a16="http://schemas.microsoft.com/office/drawing/2014/main" id="{EF5E8E2D-3B80-42EB-AF27-B5427DFB0F19}"/>
              </a:ext>
              <a:ext uri="{C183D7F6-B498-43B3-948B-1728B52AA6E4}">
                <adec:decorative xmlns:adec="http://schemas.microsoft.com/office/drawing/2017/decorative" val="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882" r="20888"/>
          <a:stretch/>
        </p:blipFill>
        <p:spPr>
          <a:xfrm>
            <a:off x="10419369" y="714834"/>
            <a:ext cx="1593669" cy="1464065"/>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TextBox 37"/>
          <p:cNvSpPr txBox="1"/>
          <p:nvPr/>
        </p:nvSpPr>
        <p:spPr>
          <a:xfrm>
            <a:off x="36295" y="1288055"/>
            <a:ext cx="69408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Lee el texto en inglés y escribe el texto en español.</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p:cNvSpPr txBox="1"/>
          <p:nvPr/>
        </p:nvSpPr>
        <p:spPr>
          <a:xfrm>
            <a:off x="94896" y="2341643"/>
            <a:ext cx="5664169" cy="3647152"/>
          </a:xfrm>
          <a:prstGeom prst="rect">
            <a:avLst/>
          </a:prstGeom>
          <a:noFill/>
          <a:ln w="57150">
            <a:solidFill>
              <a:schemeClr val="accent5">
                <a:lumMod val="50000"/>
              </a:scheme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203864"/>
                </a:solidFill>
                <a:effectLst/>
                <a:uLnTx/>
                <a:uFillTx/>
                <a:latin typeface="Century Gothic" panose="020F0302020204030204"/>
                <a:ea typeface="+mn-ea"/>
                <a:cs typeface="+mn-cs"/>
              </a:rPr>
              <a:t>D: </a:t>
            </a:r>
            <a:r>
              <a:rPr kumimoji="0" lang="es-ES_tradnl" sz="2200" b="0" i="0" u="none" strike="noStrike" kern="1200" cap="none" spc="0" normalizeH="0" baseline="0" noProof="0">
                <a:ln>
                  <a:noFill/>
                </a:ln>
                <a:solidFill>
                  <a:srgbClr val="203864"/>
                </a:solidFill>
                <a:effectLst/>
                <a:uLnTx/>
                <a:uFillTx/>
                <a:latin typeface="Century Gothic" panose="020F0302020204030204"/>
                <a:ea typeface="+mn-ea"/>
                <a:cs typeface="+mn-cs"/>
              </a:rPr>
              <a:t>Hi </a:t>
            </a:r>
            <a:r>
              <a:rPr kumimoji="0" lang="es-ES_tradnl" sz="2200" b="0" i="0" u="none" strike="noStrike" kern="1200" cap="none" spc="0" normalizeH="0" baseline="0" noProof="0" dirty="0">
                <a:ln>
                  <a:noFill/>
                </a:ln>
                <a:solidFill>
                  <a:srgbClr val="203864"/>
                </a:solidFill>
                <a:effectLst/>
                <a:uLnTx/>
                <a:uFillTx/>
                <a:latin typeface="Century Gothic" panose="020F0302020204030204"/>
                <a:ea typeface="+mn-ea"/>
                <a:cs typeface="+mn-cs"/>
              </a:rPr>
              <a:t>Hugo</a:t>
            </a:r>
            <a:r>
              <a:rPr kumimoji="0" lang="es-ES_tradnl" sz="2200" b="0" i="0" u="none" strike="noStrike" kern="1200" cap="none" spc="0" normalizeH="0" baseline="0" noProof="0">
                <a:ln>
                  <a:noFill/>
                </a:ln>
                <a:solidFill>
                  <a:srgbClr val="203864"/>
                </a:solidFill>
                <a:effectLst/>
                <a:uLnTx/>
                <a:uFillTx/>
                <a:latin typeface="Century Gothic" panose="020F0302020204030204"/>
                <a:ea typeface="+mn-ea"/>
                <a:cs typeface="+mn-cs"/>
              </a:rPr>
              <a:t>! Did </a:t>
            </a:r>
            <a:r>
              <a:rPr kumimoji="0" lang="es-ES_tradnl"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you</a:t>
            </a:r>
            <a:r>
              <a:rPr kumimoji="0" lang="es-ES_tradnl"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200" b="0" i="0" u="none" strike="noStrike" kern="1200" cap="none" spc="0" normalizeH="0" baseline="0" noProof="0" err="1">
                <a:ln>
                  <a:noFill/>
                </a:ln>
                <a:solidFill>
                  <a:srgbClr val="203864"/>
                </a:solidFill>
                <a:effectLst/>
                <a:uLnTx/>
                <a:uFillTx/>
                <a:latin typeface="Century Gothic" panose="020F0302020204030204"/>
                <a:ea typeface="+mn-ea"/>
                <a:cs typeface="+mn-cs"/>
              </a:rPr>
              <a:t>travel</a:t>
            </a:r>
            <a:r>
              <a:rPr kumimoji="0" lang="es-ES_tradnl" sz="2200" b="0" i="0" u="none" strike="noStrike" kern="1200" cap="none" spc="0" normalizeH="0" baseline="0" noProof="0">
                <a:ln>
                  <a:noFill/>
                </a:ln>
                <a:solidFill>
                  <a:srgbClr val="203864"/>
                </a:solidFill>
                <a:effectLst/>
                <a:uLnTx/>
                <a:uFillTx/>
                <a:latin typeface="Century Gothic" panose="020F0302020204030204"/>
                <a:ea typeface="+mn-ea"/>
                <a:cs typeface="+mn-cs"/>
              </a:rPr>
              <a:t> last summer? </a:t>
            </a:r>
            <a:endParaRPr kumimoji="0" lang="es-ES_tradnl"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203864"/>
                </a:solidFill>
                <a:effectLst/>
                <a:uLnTx/>
                <a:uFillTx/>
                <a:latin typeface="Century Gothic" panose="020F0302020204030204"/>
                <a:ea typeface="+mn-ea"/>
                <a:cs typeface="+mn-cs"/>
              </a:rPr>
              <a:t>H:</a:t>
            </a:r>
            <a:r>
              <a:rPr kumimoji="0" lang="es-ES_tradnl" sz="2200" b="0" i="0" u="none" strike="noStrike" kern="1200" cap="none" spc="0" normalizeH="0" baseline="0" noProof="0">
                <a:ln>
                  <a:noFill/>
                </a:ln>
                <a:solidFill>
                  <a:srgbClr val="203864"/>
                </a:solidFill>
                <a:effectLst/>
                <a:uLnTx/>
                <a:uFillTx/>
                <a:latin typeface="Century Gothic" panose="020F0302020204030204"/>
                <a:ea typeface="+mn-ea"/>
                <a:cs typeface="+mn-cs"/>
              </a:rPr>
              <a:t> I </a:t>
            </a:r>
            <a:r>
              <a:rPr kumimoji="0" lang="es-ES_tradnl"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didn’t</a:t>
            </a:r>
            <a:r>
              <a:rPr kumimoji="0" lang="es-ES_tradnl"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but</a:t>
            </a:r>
            <a:r>
              <a:rPr kumimoji="0" lang="es-ES_tradnl" sz="2200" b="0" i="0" u="none" strike="noStrike" kern="1200" cap="none" spc="0" normalizeH="0" baseline="0" noProof="0" dirty="0">
                <a:ln>
                  <a:noFill/>
                </a:ln>
                <a:solidFill>
                  <a:srgbClr val="203864"/>
                </a:solidFill>
                <a:effectLst/>
                <a:uLnTx/>
                <a:uFillTx/>
                <a:latin typeface="Century Gothic" panose="020F0302020204030204"/>
                <a:ea typeface="+mn-ea"/>
                <a:cs typeface="+mn-cs"/>
              </a:rPr>
              <a:t> Nadia </a:t>
            </a:r>
            <a:r>
              <a:rPr kumimoji="0" lang="es-ES_tradnl"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did</a:t>
            </a:r>
            <a:r>
              <a:rPr kumimoji="0" lang="es-ES_tradnl" sz="2200" b="0" i="0" u="none" strike="noStrike" kern="1200" cap="none" spc="0" normalizeH="0" baseline="0" noProof="0">
                <a:ln>
                  <a:noFill/>
                </a:ln>
                <a:solidFill>
                  <a:srgbClr val="203864"/>
                </a:solidFill>
                <a:effectLst/>
                <a:uLnTx/>
                <a:uFillTx/>
                <a:latin typeface="Century Gothic" panose="020F0302020204030204"/>
                <a:ea typeface="+mn-ea"/>
                <a:cs typeface="+mn-cs"/>
              </a:rPr>
              <a:t>. She </a:t>
            </a:r>
            <a:r>
              <a:rPr kumimoji="0" lang="es-ES_tradnl"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travelled</a:t>
            </a:r>
            <a:r>
              <a:rPr kumimoji="0" lang="es-ES_tradnl"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to</a:t>
            </a:r>
            <a:r>
              <a:rPr kumimoji="0" lang="es-ES_tradnl"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_tradnl" sz="2200" b="0" i="0" u="none" strike="noStrike" kern="1200" cap="none" spc="0" normalizeH="0" baseline="0" noProof="0" err="1">
                <a:ln>
                  <a:noFill/>
                </a:ln>
                <a:solidFill>
                  <a:srgbClr val="002060"/>
                </a:solidFill>
                <a:effectLst/>
                <a:uLnTx/>
                <a:uFillTx/>
                <a:latin typeface="Century Gothic" panose="020F0302020204030204"/>
                <a:ea typeface="+mn-ea"/>
                <a:cs typeface="+mn-cs"/>
              </a:rPr>
              <a:t>England</a:t>
            </a:r>
            <a:r>
              <a:rPr kumimoji="0" lang="es-ES_tradnl" sz="2200" b="0" i="0" u="none" strike="noStrike" kern="1200" cap="none" spc="0" normalizeH="0" baseline="0" noProof="0">
                <a:ln>
                  <a:noFill/>
                </a:ln>
                <a:solidFill>
                  <a:srgbClr val="002060"/>
                </a:solidFill>
                <a:effectLst/>
                <a:uLnTx/>
                <a:uFillTx/>
                <a:latin typeface="Century Gothic" panose="020F0302020204030204"/>
                <a:ea typeface="+mn-ea"/>
                <a:cs typeface="+mn-cs"/>
              </a:rPr>
              <a:t> (in order) to </a:t>
            </a:r>
            <a:r>
              <a:rPr kumimoji="0" lang="es-ES_tradnl"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visit</a:t>
            </a:r>
            <a:r>
              <a:rPr kumimoji="0" lang="es-ES_tradnl"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_tradnl" sz="2200" b="0" i="0" u="none" strike="noStrike" kern="1200" cap="none" spc="0" normalizeH="0" baseline="0" noProof="0">
                <a:ln>
                  <a:noFill/>
                </a:ln>
                <a:solidFill>
                  <a:srgbClr val="002060"/>
                </a:solidFill>
                <a:effectLst/>
                <a:uLnTx/>
                <a:uFillTx/>
                <a:latin typeface="Century Gothic" panose="020F0302020204030204"/>
                <a:ea typeface="+mn-ea"/>
                <a:cs typeface="+mn-cs"/>
              </a:rPr>
              <a:t>a cousin whereas I spent the holidays here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200" b="0" i="0" u="none" strike="noStrike" kern="1200" cap="none" spc="0" normalizeH="0" baseline="0" noProof="0">
                <a:ln>
                  <a:noFill/>
                </a:ln>
                <a:solidFill>
                  <a:srgbClr val="002060"/>
                </a:solidFill>
                <a:effectLst/>
                <a:uLnTx/>
                <a:uFillTx/>
                <a:latin typeface="Century Gothic" panose="020F0302020204030204"/>
                <a:ea typeface="+mn-ea"/>
                <a:cs typeface="+mn-cs"/>
              </a:rPr>
              <a:t>in San Sebastián on the Concha beach. Did you meet up with other friends?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002060"/>
                </a:solidFill>
                <a:effectLst/>
                <a:uLnTx/>
                <a:uFillTx/>
                <a:latin typeface="Century Gothic" panose="020F0302020204030204"/>
                <a:ea typeface="+mn-ea"/>
                <a:cs typeface="+mn-cs"/>
              </a:rPr>
              <a:t>D: </a:t>
            </a:r>
            <a:r>
              <a:rPr kumimoji="0" lang="es-ES_tradnl" sz="2200" b="0" i="0" u="none" strike="noStrike" kern="1200" cap="none" spc="0" normalizeH="0" baseline="0" noProof="0">
                <a:ln>
                  <a:noFill/>
                </a:ln>
                <a:solidFill>
                  <a:srgbClr val="002060"/>
                </a:solidFill>
                <a:effectLst/>
                <a:uLnTx/>
                <a:uFillTx/>
                <a:latin typeface="Century Gothic" panose="020F0302020204030204"/>
                <a:ea typeface="+mn-ea"/>
                <a:cs typeface="+mn-cs"/>
              </a:rPr>
              <a:t>Yes, but without Lucía!</a:t>
            </a:r>
          </a:p>
        </p:txBody>
      </p:sp>
      <p:sp>
        <p:nvSpPr>
          <p:cNvPr id="21" name="Rectangle 20">
            <a:extLst>
              <a:ext uri="{C183D7F6-B498-43B3-948B-1728B52AA6E4}">
                <adec:decorative xmlns:adec="http://schemas.microsoft.com/office/drawing/2017/decorative" val="1"/>
              </a:ext>
            </a:extLst>
          </p:cNvPr>
          <p:cNvSpPr/>
          <p:nvPr/>
        </p:nvSpPr>
        <p:spPr>
          <a:xfrm>
            <a:off x="5938027" y="2341642"/>
            <a:ext cx="6075011" cy="3647153"/>
          </a:xfrm>
          <a:prstGeom prst="rect">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AAD83873-31AE-BC40-BCE2-923AE24106AC}"/>
              </a:ext>
            </a:extLst>
          </p:cNvPr>
          <p:cNvSpPr/>
          <p:nvPr/>
        </p:nvSpPr>
        <p:spPr>
          <a:xfrm>
            <a:off x="5938027" y="2429873"/>
            <a:ext cx="644447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F66400"/>
                </a:solidFill>
                <a:effectLst/>
                <a:uLnTx/>
                <a:uFillTx/>
                <a:latin typeface="Century Gothic" panose="020B0502020202020204" pitchFamily="34" charset="0"/>
                <a:ea typeface="+mn-ea"/>
                <a:cs typeface="+mn-cs"/>
              </a:rPr>
              <a:t>¡Hola Hugo! ¿Tú viajaste el verano pasado?</a:t>
            </a:r>
            <a:endParaRPr kumimoji="0" lang="en-GB" sz="22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2" name="TextBox 21"/>
          <p:cNvSpPr txBox="1"/>
          <p:nvPr/>
        </p:nvSpPr>
        <p:spPr>
          <a:xfrm>
            <a:off x="5938027" y="2925088"/>
            <a:ext cx="5589127" cy="4985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EE6000"/>
                </a:solidFill>
                <a:effectLst/>
                <a:uLnTx/>
                <a:uFillTx/>
                <a:latin typeface="Century Gothic" panose="020F0302020204030204"/>
                <a:ea typeface="+mn-ea"/>
                <a:cs typeface="+mn-cs"/>
              </a:rPr>
              <a:t>Yo no, pero Nadia sí. Ella viajó a</a:t>
            </a:r>
            <a:endPar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9" name="TextBox 38"/>
          <p:cNvSpPr txBox="1"/>
          <p:nvPr/>
        </p:nvSpPr>
        <p:spPr>
          <a:xfrm>
            <a:off x="5917186" y="3393864"/>
            <a:ext cx="5589127" cy="458523"/>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EE6000"/>
                </a:solidFill>
                <a:effectLst/>
                <a:uLnTx/>
                <a:uFillTx/>
                <a:latin typeface="Century Gothic" panose="020F0302020204030204"/>
                <a:ea typeface="+mn-ea"/>
                <a:cs typeface="+mn-cs"/>
              </a:rPr>
              <a:t>Inglaterra para visitar a un primo</a:t>
            </a:r>
            <a:endPar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0" name="TextBox 39"/>
          <p:cNvSpPr txBox="1"/>
          <p:nvPr/>
        </p:nvSpPr>
        <p:spPr>
          <a:xfrm>
            <a:off x="5929011" y="3911303"/>
            <a:ext cx="6020172" cy="4985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EE6000"/>
                </a:solidFill>
                <a:effectLst/>
                <a:uLnTx/>
                <a:uFillTx/>
                <a:latin typeface="Century Gothic" panose="020F0302020204030204"/>
                <a:ea typeface="+mn-ea"/>
                <a:cs typeface="+mn-cs"/>
              </a:rPr>
              <a:t>mientras que yo pasé las vacaciones aquí</a:t>
            </a:r>
            <a:endPar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2" name="TextBox 41"/>
          <p:cNvSpPr txBox="1"/>
          <p:nvPr/>
        </p:nvSpPr>
        <p:spPr>
          <a:xfrm>
            <a:off x="5917185" y="4408766"/>
            <a:ext cx="6253973" cy="4985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EE6000"/>
                </a:solidFill>
                <a:effectLst/>
                <a:uLnTx/>
                <a:uFillTx/>
                <a:latin typeface="Century Gothic" panose="020F0302020204030204"/>
                <a:ea typeface="+mn-ea"/>
                <a:cs typeface="+mn-cs"/>
              </a:rPr>
              <a:t>en San Sebastián en la playa de La Concha.</a:t>
            </a:r>
            <a:endPar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3" name="TextBox 42"/>
          <p:cNvSpPr txBox="1"/>
          <p:nvPr/>
        </p:nvSpPr>
        <p:spPr>
          <a:xfrm>
            <a:off x="5911687" y="4939327"/>
            <a:ext cx="6253973" cy="4985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EE6000"/>
                </a:solidFill>
                <a:effectLst/>
                <a:uLnTx/>
                <a:uFillTx/>
                <a:latin typeface="Century Gothic" panose="020F0302020204030204"/>
                <a:ea typeface="+mn-ea"/>
                <a:cs typeface="+mn-cs"/>
              </a:rPr>
              <a:t>¿Tú quedaste con otros amigos?</a:t>
            </a:r>
            <a:endPar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4" name="TextBox 43"/>
          <p:cNvSpPr txBox="1"/>
          <p:nvPr/>
        </p:nvSpPr>
        <p:spPr>
          <a:xfrm>
            <a:off x="5938027" y="5469972"/>
            <a:ext cx="6253973" cy="4985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200" b="1" i="0" u="none" strike="noStrike" kern="1200" cap="none" spc="0" normalizeH="0" baseline="0" noProof="0">
                <a:ln>
                  <a:noFill/>
                </a:ln>
                <a:solidFill>
                  <a:srgbClr val="EE6000"/>
                </a:solidFill>
                <a:effectLst/>
                <a:uLnTx/>
                <a:uFillTx/>
                <a:latin typeface="Century Gothic" panose="020F0302020204030204"/>
                <a:ea typeface="+mn-ea"/>
                <a:cs typeface="+mn-cs"/>
              </a:rPr>
              <a:t>¡Sí, pero sin Lucía!</a:t>
            </a:r>
            <a:endPar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37418673"/>
      </p:ext>
    </p:extLst>
  </p:cSld>
  <p:clrMapOvr>
    <a:masterClrMapping/>
  </p:clrMapOvr>
  <mc:AlternateContent xmlns:mc="http://schemas.openxmlformats.org/markup-compatibility/2006" xmlns:p14="http://schemas.microsoft.com/office/powerpoint/2010/main">
    <mc:Choice Requires="p14">
      <p:transition spd="slow" p14:dur="2000" advTm="18209"/>
    </mc:Choice>
    <mc:Fallback xmlns="">
      <p:transition spd="slow" advTm="1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23" grpId="0"/>
      <p:bldP spid="22" grpId="0"/>
      <p:bldP spid="39" grpId="0"/>
      <p:bldP spid="40" grpId="0"/>
      <p:bldP spid="42" grpId="0"/>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221567" y="120184"/>
            <a:ext cx="9387128" cy="739967"/>
          </a:xfrm>
        </p:spPr>
        <p:txBody>
          <a:bodyPr>
            <a:noAutofit/>
          </a:bodyPr>
          <a:lstStyle/>
          <a:p>
            <a:pPr>
              <a:lnSpc>
                <a:spcPct val="100000"/>
              </a:lnSpc>
            </a:pPr>
            <a:r>
              <a:rPr lang="es-ES" sz="2600" b="1" dirty="0"/>
              <a:t>Lee el texto con tu compañero/a de clase.  </a:t>
            </a:r>
            <a:br>
              <a:rPr lang="es-ES" sz="2600" b="1" dirty="0"/>
            </a:br>
            <a:r>
              <a:rPr lang="es-ES" sz="2600" b="1" dirty="0"/>
              <a:t>Traduce los verbos y los pronombres al español</a:t>
            </a:r>
            <a:r>
              <a:rPr lang="es-ES" sz="2600" dirty="0"/>
              <a:t>.</a:t>
            </a:r>
            <a:endParaRPr lang="es-GB" sz="2600" dirty="0"/>
          </a:p>
        </p:txBody>
      </p:sp>
      <p:sp>
        <p:nvSpPr>
          <p:cNvPr id="21" name="Llamada rectangular 20">
            <a:extLst>
              <a:ext uri="{FF2B5EF4-FFF2-40B4-BE49-F238E27FC236}">
                <a16:creationId xmlns:a16="http://schemas.microsoft.com/office/drawing/2014/main" id="{35645CC6-857B-7B4E-8D35-D6E5F82C8F0C}"/>
              </a:ext>
            </a:extLst>
          </p:cNvPr>
          <p:cNvSpPr/>
          <p:nvPr/>
        </p:nvSpPr>
        <p:spPr>
          <a:xfrm>
            <a:off x="221567" y="1019367"/>
            <a:ext cx="9855231" cy="5248617"/>
          </a:xfrm>
          <a:prstGeom prst="wedgeRectCallout">
            <a:avLst>
              <a:gd name="adj1" fmla="val 55517"/>
              <a:gd name="adj2" fmla="val -13826"/>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2060"/>
                </a:solidFill>
                <a:effectLst/>
                <a:uLnTx/>
                <a:uFillTx/>
                <a:latin typeface="Century Gothic" panose="020F0302020204030204"/>
                <a:ea typeface="+mn-ea"/>
                <a:cs typeface="+mn-cs"/>
              </a:rPr>
              <a:t>D: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¡Hola Hugo! ¿</a:t>
            </a:r>
            <a:r>
              <a:rPr kumimoji="0" lang="es-ES_tradnl" sz="2400" b="1" i="1" u="none" strike="noStrike" kern="1200" cap="none" spc="0" normalizeH="0" baseline="0" noProof="0">
                <a:ln>
                  <a:noFill/>
                </a:ln>
                <a:solidFill>
                  <a:srgbClr val="002060"/>
                </a:solidFill>
                <a:effectLst/>
                <a:uLnTx/>
                <a:uFillTx/>
                <a:latin typeface="Century Gothic" panose="020F0302020204030204"/>
                <a:ea typeface="+mn-ea"/>
                <a:cs typeface="+mn-cs"/>
              </a:rPr>
              <a:t>[Did you travel]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el verano pasado?</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2060"/>
                </a:solidFill>
                <a:effectLst/>
                <a:uLnTx/>
                <a:uFillTx/>
                <a:latin typeface="Century Gothic" panose="020F0302020204030204"/>
                <a:ea typeface="+mn-ea"/>
                <a:cs typeface="+mn-cs"/>
              </a:rPr>
              <a:t>H: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Yo no, pero Nadia sí. </a:t>
            </a:r>
            <a:r>
              <a:rPr kumimoji="0" lang="es-ES_tradnl" sz="2400" b="1" i="0" u="none" strike="noStrike" kern="1200" cap="none" spc="0" normalizeH="0" baseline="0" noProof="0">
                <a:ln>
                  <a:noFill/>
                </a:ln>
                <a:solidFill>
                  <a:srgbClr val="002060"/>
                </a:solidFill>
                <a:effectLst/>
                <a:uLnTx/>
                <a:uFillTx/>
                <a:latin typeface="Century Gothic" panose="020F0302020204030204"/>
                <a:ea typeface="+mn-ea"/>
                <a:cs typeface="+mn-cs"/>
              </a:rPr>
              <a:t>[</a:t>
            </a:r>
            <a:r>
              <a:rPr kumimoji="0" lang="es-ES_tradnl" sz="2400" b="1" i="1" u="none" strike="noStrike" kern="1200" cap="none" spc="0" normalizeH="0" baseline="0" noProof="0">
                <a:ln>
                  <a:noFill/>
                </a:ln>
                <a:solidFill>
                  <a:srgbClr val="002060"/>
                </a:solidFill>
                <a:effectLst/>
                <a:uLnTx/>
                <a:uFillTx/>
                <a:latin typeface="Century Gothic" panose="020F0302020204030204"/>
                <a:ea typeface="+mn-ea"/>
                <a:cs typeface="+mn-cs"/>
              </a:rPr>
              <a:t>She travelled]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a Inglaterra para visitar a un primo mientras que </a:t>
            </a:r>
            <a:r>
              <a:rPr kumimoji="0" lang="es-ES_tradnl" sz="2400" b="1" i="1" u="none" strike="noStrike" kern="1200" cap="none" spc="0" normalizeH="0" baseline="0" noProof="0">
                <a:ln>
                  <a:noFill/>
                </a:ln>
                <a:solidFill>
                  <a:srgbClr val="002060"/>
                </a:solidFill>
                <a:effectLst/>
                <a:uLnTx/>
                <a:uFillTx/>
                <a:latin typeface="Century Gothic" panose="020F0302020204030204"/>
                <a:ea typeface="+mn-ea"/>
                <a:cs typeface="+mn-cs"/>
              </a:rPr>
              <a:t>[I spent]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las vacaciones aquí en San Sebastián en la playa de La Concha. ¿</a:t>
            </a:r>
            <a:r>
              <a:rPr kumimoji="0" lang="es-ES_tradnl" sz="2400" b="1" i="1" u="none" strike="noStrike" kern="1200" cap="none" spc="0" normalizeH="0" baseline="0" noProof="0">
                <a:ln>
                  <a:noFill/>
                </a:ln>
                <a:solidFill>
                  <a:srgbClr val="002060"/>
                </a:solidFill>
                <a:effectLst/>
                <a:uLnTx/>
                <a:uFillTx/>
                <a:latin typeface="Century Gothic" panose="020F0302020204030204"/>
                <a:ea typeface="+mn-ea"/>
                <a:cs typeface="+mn-cs"/>
              </a:rPr>
              <a:t>[Did you meet up]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con otros amigos?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2060"/>
                </a:solidFill>
                <a:effectLst/>
                <a:uLnTx/>
                <a:uFillTx/>
                <a:latin typeface="Century Gothic" panose="020F0302020204030204"/>
                <a:ea typeface="+mn-ea"/>
                <a:cs typeface="+mn-cs"/>
              </a:rPr>
              <a:t>D: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¡Sí, pero sin Lucía! </a:t>
            </a:r>
            <a:r>
              <a:rPr kumimoji="0" lang="es-ES_tradnl" sz="2400" b="1" i="1" u="none" strike="noStrike" kern="1200" cap="none" spc="0" normalizeH="0" baseline="0" noProof="0">
                <a:ln>
                  <a:noFill/>
                </a:ln>
                <a:solidFill>
                  <a:srgbClr val="002060"/>
                </a:solidFill>
                <a:effectLst/>
                <a:uLnTx/>
                <a:uFillTx/>
                <a:latin typeface="Century Gothic" panose="020F0302020204030204"/>
                <a:ea typeface="+mn-ea"/>
                <a:cs typeface="+mn-cs"/>
              </a:rPr>
              <a:t>[She walked]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en las montañas cerca de la frontera con Francia para ver las vistas preciosas. </a:t>
            </a:r>
            <a:r>
              <a:rPr kumimoji="0" lang="es-ES_tradnl" sz="2400" b="1" i="1" u="none" strike="noStrike" kern="1200" cap="none" spc="0" normalizeH="0" baseline="0" noProof="0">
                <a:ln>
                  <a:noFill/>
                </a:ln>
                <a:solidFill>
                  <a:srgbClr val="002060"/>
                </a:solidFill>
                <a:effectLst/>
                <a:uLnTx/>
                <a:uFillTx/>
                <a:latin typeface="Century Gothic" panose="020F0302020204030204"/>
                <a:ea typeface="+mn-ea"/>
                <a:cs typeface="+mn-cs"/>
              </a:rPr>
              <a:t>[I participated]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en un festival de música en Vitoria con Pablo y Alba.</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2060"/>
                </a:solidFill>
                <a:effectLst/>
                <a:uLnTx/>
                <a:uFillTx/>
                <a:latin typeface="Century Gothic" panose="020F0302020204030204"/>
                <a:ea typeface="+mn-ea"/>
                <a:cs typeface="+mn-cs"/>
              </a:rPr>
              <a:t>H: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¿De verdad? ¿</a:t>
            </a:r>
            <a:r>
              <a:rPr kumimoji="0" lang="es-ES_tradnl" sz="2400" b="1" i="1" u="none" strike="noStrike" kern="1200" cap="none" spc="0" normalizeH="0" baseline="0" noProof="0">
                <a:ln>
                  <a:noFill/>
                </a:ln>
                <a:solidFill>
                  <a:srgbClr val="002060"/>
                </a:solidFill>
                <a:effectLst/>
                <a:uLnTx/>
                <a:uFillTx/>
                <a:latin typeface="Century Gothic" panose="020F0302020204030204"/>
                <a:ea typeface="+mn-ea"/>
                <a:cs typeface="+mn-cs"/>
              </a:rPr>
              <a:t>[Did you sing]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en el festival?</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2060"/>
                </a:solidFill>
                <a:effectLst/>
                <a:uLnTx/>
                <a:uFillTx/>
                <a:latin typeface="Century Gothic" panose="020F0302020204030204"/>
                <a:ea typeface="+mn-ea"/>
                <a:cs typeface="+mn-cs"/>
              </a:rPr>
              <a:t>D: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Ja, ja, ja. No, solo fui para escuchar a unos grupos, pero tuve suerte porque gané</a:t>
            </a:r>
            <a:r>
              <a:rPr kumimoji="0" lang="es-ES_tradnl" sz="2400" b="1"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un premio en el festival.</a:t>
            </a:r>
            <a:r>
              <a:rPr kumimoji="0" lang="es-GB" sz="2400" b="0" i="0" u="none" strike="noStrike" kern="1200" cap="none" spc="0" normalizeH="0" baseline="0" noProof="0">
                <a:ln>
                  <a:noFill/>
                </a:ln>
                <a:solidFill>
                  <a:srgbClr val="002060"/>
                </a:solidFill>
                <a:effectLst/>
                <a:uLnTx/>
                <a:uFillTx/>
                <a:latin typeface="Century Gothic" panose="020F0302020204030204"/>
                <a:ea typeface="+mn-ea"/>
                <a:cs typeface="+mn-cs"/>
              </a:rPr>
              <a:t> </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En cambio Lucía no pasó un buen día. ¡</a:t>
            </a:r>
            <a:r>
              <a:rPr kumimoji="0" lang="es-ES_tradnl" sz="2400" b="1" i="1" u="none" strike="noStrike" kern="1200" cap="none" spc="0" normalizeH="0" baseline="0" noProof="0">
                <a:ln>
                  <a:noFill/>
                </a:ln>
                <a:solidFill>
                  <a:srgbClr val="002060"/>
                </a:solidFill>
                <a:effectLst/>
                <a:uLnTx/>
                <a:uFillTx/>
                <a:latin typeface="Century Gothic" panose="020F0302020204030204"/>
                <a:ea typeface="+mn-ea"/>
                <a:cs typeface="+mn-cs"/>
              </a:rPr>
              <a:t>[She cried]</a:t>
            </a:r>
            <a:r>
              <a:rPr kumimoji="0" lang="es-ES_tradnl" sz="2400" b="0" i="0" u="none" strike="noStrike" kern="1200" cap="none" spc="0" normalizeH="0" baseline="0" noProof="0">
                <a:ln>
                  <a:noFill/>
                </a:ln>
                <a:solidFill>
                  <a:srgbClr val="002060"/>
                </a:solidFill>
                <a:effectLst/>
                <a:uLnTx/>
                <a:uFillTx/>
                <a:latin typeface="Century Gothic" panose="020F0302020204030204"/>
                <a:ea typeface="+mn-ea"/>
                <a:cs typeface="+mn-cs"/>
              </a:rPr>
              <a:t> porque olvidó la cámara!</a:t>
            </a:r>
            <a:endParaRPr kumimoji="0" lang="es-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ítulo 1">
            <a:extLst>
              <a:ext uri="{FF2B5EF4-FFF2-40B4-BE49-F238E27FC236}">
                <a16:creationId xmlns:a16="http://schemas.microsoft.com/office/drawing/2014/main" id="{8F9C45EF-BD30-1940-9666-7A9B3EECFEE5}"/>
              </a:ext>
              <a:ext uri="{C183D7F6-B498-43B3-948B-1728B52AA6E4}">
                <adec:decorative xmlns:adec="http://schemas.microsoft.com/office/drawing/2017/decorative" val="1"/>
              </a:ext>
            </a:extLst>
          </p:cNvPr>
          <p:cNvSpPr txBox="1">
            <a:spLocks/>
          </p:cNvSpPr>
          <p:nvPr/>
        </p:nvSpPr>
        <p:spPr>
          <a:xfrm>
            <a:off x="246711" y="780501"/>
            <a:ext cx="6446686" cy="438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9744075" y="188855"/>
            <a:ext cx="2203249" cy="420746"/>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erial view of beach and coastline">
            <a:extLst>
              <a:ext uri="{FF2B5EF4-FFF2-40B4-BE49-F238E27FC236}">
                <a16:creationId xmlns:a16="http://schemas.microsoft.com/office/drawing/2014/main" id="{A4DCBE55-A09F-4114-9B2F-1C0BB55262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5315" y="1019367"/>
            <a:ext cx="1529974" cy="1147481"/>
          </a:xfrm>
          <a:prstGeom prst="rect">
            <a:avLst/>
          </a:prstGeom>
        </p:spPr>
      </p:pic>
      <p:pic>
        <p:nvPicPr>
          <p:cNvPr id="10" name="Picture 9" descr="two children sitting on bench">
            <a:extLst>
              <a:ext uri="{FF2B5EF4-FFF2-40B4-BE49-F238E27FC236}">
                <a16:creationId xmlns:a16="http://schemas.microsoft.com/office/drawing/2014/main" id="{354D1074-66D2-422F-9886-26789E3BA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8849" y="2606655"/>
            <a:ext cx="2602782" cy="1464065"/>
          </a:xfrm>
          <a:prstGeom prst="rect">
            <a:avLst/>
          </a:prstGeom>
        </p:spPr>
      </p:pic>
      <p:pic>
        <p:nvPicPr>
          <p:cNvPr id="11" name="Picture 10" descr="Beach scene with palm trees, umbrellas, buckets and spades">
            <a:extLst>
              <a:ext uri="{FF2B5EF4-FFF2-40B4-BE49-F238E27FC236}">
                <a16:creationId xmlns:a16="http://schemas.microsoft.com/office/drawing/2014/main" id="{01EA45E8-BF06-4671-AAF2-6D0F7D0A0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5191" y="4640822"/>
            <a:ext cx="1530098" cy="1236085"/>
          </a:xfrm>
          <a:prstGeom prst="rect">
            <a:avLst/>
          </a:prstGeom>
        </p:spPr>
      </p:pic>
      <p:sp>
        <p:nvSpPr>
          <p:cNvPr id="5" name="Rectangle 4">
            <a:extLst>
              <a:ext uri="{FF2B5EF4-FFF2-40B4-BE49-F238E27FC236}">
                <a16:creationId xmlns:a16="http://schemas.microsoft.com/office/drawing/2014/main" id="{4BD69F81-38C1-4FD8-8901-C01021CBDBC8}"/>
              </a:ext>
            </a:extLst>
          </p:cNvPr>
          <p:cNvSpPr/>
          <p:nvPr/>
        </p:nvSpPr>
        <p:spPr>
          <a:xfrm>
            <a:off x="2696126" y="1062890"/>
            <a:ext cx="2219005" cy="35685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Tú viajaste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44529ACA-5B03-4B95-84F4-18026FF538B7}"/>
              </a:ext>
            </a:extLst>
          </p:cNvPr>
          <p:cNvSpPr/>
          <p:nvPr/>
        </p:nvSpPr>
        <p:spPr>
          <a:xfrm>
            <a:off x="3854681" y="1484666"/>
            <a:ext cx="2120900" cy="397237"/>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Ella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viajó</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E2BCD031-A5C0-48F5-8BF4-B0FD547F5EC4}"/>
              </a:ext>
            </a:extLst>
          </p:cNvPr>
          <p:cNvSpPr/>
          <p:nvPr/>
        </p:nvSpPr>
        <p:spPr>
          <a:xfrm>
            <a:off x="3657600" y="1933191"/>
            <a:ext cx="1384300" cy="40996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yo pasé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522937A-D356-412D-9705-8A1EA971B108}"/>
              </a:ext>
            </a:extLst>
          </p:cNvPr>
          <p:cNvSpPr/>
          <p:nvPr/>
        </p:nvSpPr>
        <p:spPr>
          <a:xfrm>
            <a:off x="7620779" y="3641129"/>
            <a:ext cx="2258069" cy="429591"/>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Yo participé</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9118AB1-C029-4A4F-8AC9-C047AA4584B2}"/>
              </a:ext>
            </a:extLst>
          </p:cNvPr>
          <p:cNvSpPr/>
          <p:nvPr/>
        </p:nvSpPr>
        <p:spPr>
          <a:xfrm>
            <a:off x="6099554" y="2343151"/>
            <a:ext cx="2650259" cy="429591"/>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Tú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quedaste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9BEF6D97-DB39-45A9-ACBF-69F006ECA74C}"/>
              </a:ext>
            </a:extLst>
          </p:cNvPr>
          <p:cNvSpPr/>
          <p:nvPr/>
        </p:nvSpPr>
        <p:spPr>
          <a:xfrm>
            <a:off x="3335111" y="3206780"/>
            <a:ext cx="1976029" cy="43689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F0302020204030204"/>
                <a:ea typeface="+mn-ea"/>
                <a:cs typeface="+mn-cs"/>
              </a:rPr>
              <a:t>Ella caminó</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299EB55-837C-458D-97F3-D76B2B8F97E0}"/>
              </a:ext>
            </a:extLst>
          </p:cNvPr>
          <p:cNvSpPr/>
          <p:nvPr/>
        </p:nvSpPr>
        <p:spPr>
          <a:xfrm>
            <a:off x="2908766" y="4560874"/>
            <a:ext cx="2006365" cy="35685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Tú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cantaste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0D6B86A7-3CC3-4836-89A1-BE4FE28F5A5E}"/>
              </a:ext>
            </a:extLst>
          </p:cNvPr>
          <p:cNvSpPr/>
          <p:nvPr/>
        </p:nvSpPr>
        <p:spPr>
          <a:xfrm>
            <a:off x="3188200" y="5870061"/>
            <a:ext cx="1631994" cy="391314"/>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Ella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lloró</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9947823"/>
      </p:ext>
    </p:extLst>
  </p:cSld>
  <p:clrMapOvr>
    <a:masterClrMapping/>
  </p:clrMapOvr>
  <mc:AlternateContent xmlns:mc="http://schemas.openxmlformats.org/markup-compatibility/2006" xmlns:p14="http://schemas.microsoft.com/office/powerpoint/2010/main">
    <mc:Choice Requires="p14">
      <p:transition spd="slow" p14:dur="2000" advTm="17199"/>
    </mc:Choice>
    <mc:Fallback xmlns="">
      <p:transition spd="slow" advTm="1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5" grpId="0" animBg="1"/>
      <p:bldP spid="14" grpId="0" animBg="1"/>
      <p:bldP spid="16" grpId="0" animBg="1"/>
      <p:bldP spid="18" grpId="0" animBg="1"/>
      <p:bldP spid="19" grpId="0" animBg="1"/>
      <p:bldP spid="20"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105" y="0"/>
            <a:ext cx="10928684" cy="1325563"/>
          </a:xfrm>
        </p:spPr>
        <p:txBody>
          <a:bodyPr/>
          <a:lstStyle/>
          <a:p>
            <a:r>
              <a:rPr lang="en-GB" b="1" dirty="0">
                <a:solidFill>
                  <a:schemeClr val="accent5">
                    <a:lumMod val="75000"/>
                  </a:schemeClr>
                </a:solidFill>
              </a:rPr>
              <a:t>A framework for stretch and challenge</a:t>
            </a:r>
            <a:endParaRPr lang="en-GB" dirty="0"/>
          </a:p>
        </p:txBody>
      </p:sp>
      <p:grpSp>
        <p:nvGrpSpPr>
          <p:cNvPr id="17" name="Group 16">
            <a:extLst>
              <a:ext uri="{C183D7F6-B498-43B3-948B-1728B52AA6E4}">
                <adec:decorative xmlns:adec="http://schemas.microsoft.com/office/drawing/2017/decorative" val="1"/>
              </a:ext>
            </a:extLst>
          </p:cNvPr>
          <p:cNvGrpSpPr/>
          <p:nvPr/>
        </p:nvGrpSpPr>
        <p:grpSpPr>
          <a:xfrm>
            <a:off x="1521994" y="1081319"/>
            <a:ext cx="4768516" cy="4822568"/>
            <a:chOff x="2159668" y="1105854"/>
            <a:chExt cx="4768516" cy="4822568"/>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497" t="14942" r="14971" b="14737"/>
            <a:stretch/>
          </p:blipFill>
          <p:spPr>
            <a:xfrm>
              <a:off x="2159668" y="1105854"/>
              <a:ext cx="4768516" cy="4822568"/>
            </a:xfrm>
            <a:prstGeom prst="rect">
              <a:avLst/>
            </a:prstGeom>
          </p:spPr>
        </p:pic>
        <p:sp>
          <p:nvSpPr>
            <p:cNvPr id="11" name="Rectangle 10"/>
            <p:cNvSpPr/>
            <p:nvPr/>
          </p:nvSpPr>
          <p:spPr>
            <a:xfrm>
              <a:off x="2817578" y="2644964"/>
              <a:ext cx="1903085" cy="461665"/>
            </a:xfrm>
            <a:prstGeom prst="rect">
              <a:avLst/>
            </a:prstGeom>
            <a:noFill/>
          </p:spPr>
          <p:txBody>
            <a:bodyPr wrap="none" lIns="91440" tIns="45720" rIns="91440" bIns="45720">
              <a:spAutoFit/>
            </a:bodyPr>
            <a:lstStyle/>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Complexity</a:t>
              </a:r>
            </a:p>
          </p:txBody>
        </p:sp>
        <p:sp>
          <p:nvSpPr>
            <p:cNvPr id="12" name="Rectangle 11"/>
            <p:cNvSpPr/>
            <p:nvPr/>
          </p:nvSpPr>
          <p:spPr>
            <a:xfrm>
              <a:off x="3960260" y="4325047"/>
              <a:ext cx="1792477" cy="492443"/>
            </a:xfrm>
            <a:prstGeom prst="rect">
              <a:avLst/>
            </a:prstGeom>
            <a:noFill/>
          </p:spPr>
          <p:txBody>
            <a:bodyPr wrap="none" lIns="91440" tIns="45720" rIns="91440" bIns="45720">
              <a:spAutoFit/>
            </a:bodyPr>
            <a:lstStyle/>
            <a:p>
              <a:pPr algn="ctr"/>
              <a:r>
                <a:rPr lang="en-US" sz="2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Accurac</a:t>
              </a:r>
              <a:r>
                <a:rPr lang="en-US" sz="2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13" name="Rectangle 12"/>
            <p:cNvSpPr/>
            <p:nvPr/>
          </p:nvSpPr>
          <p:spPr>
            <a:xfrm>
              <a:off x="4720663" y="3219434"/>
              <a:ext cx="1540806" cy="523220"/>
            </a:xfrm>
            <a:prstGeom prst="rect">
              <a:avLst/>
            </a:prstGeom>
            <a:noFill/>
          </p:spPr>
          <p:txBody>
            <a:bodyPr wrap="none" lIns="91440" tIns="45720" rIns="91440" bIns="45720">
              <a:spAutoFit/>
            </a:bodyPr>
            <a:lstStyle/>
            <a:p>
              <a:pPr algn="ct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Fluenc</a:t>
              </a: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grpSp>
      <p:grpSp>
        <p:nvGrpSpPr>
          <p:cNvPr id="16" name="Group 15" descr="Two heads with question marks and lightbulbs"/>
          <p:cNvGrpSpPr/>
          <p:nvPr/>
        </p:nvGrpSpPr>
        <p:grpSpPr>
          <a:xfrm>
            <a:off x="6643984" y="1081319"/>
            <a:ext cx="4849254" cy="4849254"/>
            <a:chOff x="7162456" y="1079168"/>
            <a:chExt cx="4849254" cy="4849254"/>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456" y="1079168"/>
              <a:ext cx="4849254" cy="484925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86880" flipH="1">
              <a:off x="7858355" y="4129250"/>
              <a:ext cx="1285748" cy="1113248"/>
            </a:xfrm>
            <a:prstGeom prst="rect">
              <a:avLst/>
            </a:prstGeom>
          </p:spPr>
        </p:pic>
      </p:gr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2089094"/>
      </p:ext>
    </p:extLst>
  </p:cSld>
  <p:clrMapOvr>
    <a:masterClrMapping/>
  </p:clrMapOvr>
  <mc:AlternateContent xmlns:mc="http://schemas.openxmlformats.org/markup-compatibility/2006" xmlns:p14="http://schemas.microsoft.com/office/powerpoint/2010/main">
    <mc:Choice Requires="p14">
      <p:transition spd="slow" p14:dur="2000" advTm="13795"/>
    </mc:Choice>
    <mc:Fallback xmlns="">
      <p:transition spd="slow" advTm="1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6"/>
            <a:ext cx="10515600" cy="1325563"/>
          </a:xfrm>
        </p:spPr>
        <p:txBody>
          <a:bodyPr/>
          <a:lstStyle/>
          <a:p>
            <a:r>
              <a:rPr lang="en-GB" b="1" dirty="0">
                <a:solidFill>
                  <a:schemeClr val="accent5">
                    <a:lumMod val="75000"/>
                  </a:schemeClr>
                </a:solidFill>
                <a:latin typeface="Century Gothic" panose="020B0502020202020204" pitchFamily="34" charset="0"/>
              </a:rPr>
              <a:t>This session</a:t>
            </a:r>
          </a:p>
        </p:txBody>
      </p:sp>
      <p:sp>
        <p:nvSpPr>
          <p:cNvPr id="3" name="Content Placeholder 2"/>
          <p:cNvSpPr>
            <a:spLocks noGrp="1"/>
          </p:cNvSpPr>
          <p:nvPr>
            <p:ph idx="1"/>
          </p:nvPr>
        </p:nvSpPr>
        <p:spPr>
          <a:xfrm>
            <a:off x="565372" y="1403603"/>
            <a:ext cx="10788428" cy="4881449"/>
          </a:xfrm>
        </p:spPr>
        <p:txBody>
          <a:bodyPr>
            <a:normAutofit/>
          </a:bodyPr>
          <a:lstStyle/>
          <a:p>
            <a:pPr>
              <a:lnSpc>
                <a:spcPct val="150000"/>
              </a:lnSpc>
              <a:buClr>
                <a:schemeClr val="accent2"/>
              </a:buClr>
            </a:pPr>
            <a:r>
              <a:rPr lang="en-GB" b="1" dirty="0">
                <a:solidFill>
                  <a:schemeClr val="accent5">
                    <a:lumMod val="75000"/>
                  </a:schemeClr>
                </a:solidFill>
              </a:rPr>
              <a:t>Determining the difficulty of grammar – a springboard to offering increased challenge</a:t>
            </a:r>
          </a:p>
          <a:p>
            <a:pPr>
              <a:lnSpc>
                <a:spcPct val="150000"/>
              </a:lnSpc>
              <a:buClr>
                <a:schemeClr val="accent2"/>
              </a:buClr>
            </a:pPr>
            <a:r>
              <a:rPr lang="en-GB" dirty="0">
                <a:solidFill>
                  <a:schemeClr val="accent5">
                    <a:lumMod val="75000"/>
                  </a:schemeClr>
                </a:solidFill>
              </a:rPr>
              <a:t>Exploring word knowledge to create challenge</a:t>
            </a:r>
          </a:p>
          <a:p>
            <a:pPr>
              <a:lnSpc>
                <a:spcPct val="150000"/>
              </a:lnSpc>
              <a:buClr>
                <a:schemeClr val="accent2"/>
              </a:buClr>
            </a:pPr>
            <a:r>
              <a:rPr lang="en-GB" dirty="0">
                <a:solidFill>
                  <a:schemeClr val="accent5">
                    <a:lumMod val="75000"/>
                  </a:schemeClr>
                </a:solidFill>
              </a:rPr>
              <a:t>Explore stretch and challenge within a selection of NCELP lesson resources</a:t>
            </a:r>
          </a:p>
          <a:p>
            <a:pPr>
              <a:lnSpc>
                <a:spcPct val="150000"/>
              </a:lnSpc>
              <a:buClr>
                <a:schemeClr val="accent2"/>
              </a:buClr>
            </a:pPr>
            <a:endParaRPr lang="en-GB" dirty="0">
              <a:solidFill>
                <a:schemeClr val="accent5">
                  <a:lumMod val="75000"/>
                </a:schemeClr>
              </a:solidFill>
            </a:endParaRPr>
          </a:p>
        </p:txBody>
      </p:sp>
      <p:pic>
        <p:nvPicPr>
          <p:cNvPr id="4" name="Picture 3" descr="green checkmark">
            <a:extLst>
              <a:ext uri="{FF2B5EF4-FFF2-40B4-BE49-F238E27FC236}">
                <a16:creationId xmlns:a16="http://schemas.microsoft.com/office/drawing/2014/main" id="{E062C38F-1C30-4D71-A721-F334F4820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995579"/>
            <a:ext cx="581918" cy="606165"/>
          </a:xfrm>
          <a:prstGeom prst="rect">
            <a:avLst/>
          </a:prstGeom>
        </p:spPr>
      </p:pic>
      <p:pic>
        <p:nvPicPr>
          <p:cNvPr id="5" name="Audio 4">
            <a:hlinkClick r:id="" action="ppaction://media"/>
            <a:extLs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11855418"/>
      </p:ext>
    </p:extLst>
  </p:cSld>
  <p:clrMapOvr>
    <a:masterClrMapping/>
  </p:clrMapOvr>
  <mc:AlternateContent xmlns:mc="http://schemas.openxmlformats.org/markup-compatibility/2006" xmlns:p14="http://schemas.microsoft.com/office/powerpoint/2010/main">
    <mc:Choice Requires="p14">
      <p:transition spd="slow" p14:dur="2000" advTm="8604"/>
    </mc:Choice>
    <mc:Fallback xmlns="">
      <p:transition spd="slow" advTm="8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64572" y="0"/>
            <a:ext cx="6484584" cy="1325563"/>
          </a:xfrm>
        </p:spPr>
        <p:txBody>
          <a:bodyPr>
            <a:normAutofit/>
          </a:bodyPr>
          <a:lstStyle/>
          <a:p>
            <a:r>
              <a:rPr lang="en-GB" sz="3200" b="1" dirty="0">
                <a:solidFill>
                  <a:schemeClr val="bg1"/>
                </a:solidFill>
              </a:rPr>
              <a:t>Word knowledge</a:t>
            </a:r>
          </a:p>
        </p:txBody>
      </p:sp>
      <p:sp>
        <p:nvSpPr>
          <p:cNvPr id="7" name="TextBox 6">
            <a:extLst>
              <a:ext uri="{FF2B5EF4-FFF2-40B4-BE49-F238E27FC236}">
                <a16:creationId xmlns:a16="http://schemas.microsoft.com/office/drawing/2014/main" id="{5665603E-3657-4D3D-A31D-BFB07EA8E7E5}"/>
              </a:ext>
            </a:extLst>
          </p:cNvPr>
          <p:cNvSpPr txBox="1"/>
          <p:nvPr/>
        </p:nvSpPr>
        <p:spPr>
          <a:xfrm>
            <a:off x="7465702" y="231464"/>
            <a:ext cx="456172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Nation 2013, p. 538 </a:t>
            </a:r>
          </a:p>
        </p:txBody>
      </p:sp>
      <p:sp>
        <p:nvSpPr>
          <p:cNvPr id="3" name="TextBox 2">
            <a:extLst>
              <a:ext uri="{FF2B5EF4-FFF2-40B4-BE49-F238E27FC236}">
                <a16:creationId xmlns:a16="http://schemas.microsoft.com/office/drawing/2014/main" id="{6600BF0F-C21D-45DE-92F3-0EEAC0BC397B}"/>
              </a:ext>
            </a:extLst>
          </p:cNvPr>
          <p:cNvSpPr txBox="1"/>
          <p:nvPr/>
        </p:nvSpPr>
        <p:spPr>
          <a:xfrm>
            <a:off x="82193" y="1269570"/>
            <a:ext cx="11945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Nation divides word knowledge into three main areas: form, meaning and use.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 name="Picture 3" descr="table 13.4 showing the aspects of word knowledge">
            <a:extLst>
              <a:ext uri="{FF2B5EF4-FFF2-40B4-BE49-F238E27FC236}">
                <a16:creationId xmlns:a16="http://schemas.microsoft.com/office/drawing/2014/main" id="{DB4C9584-9670-4DA7-B99C-32E694C4C09E}"/>
              </a:ext>
            </a:extLst>
          </p:cNvPr>
          <p:cNvPicPr>
            <a:picLocks noChangeAspect="1"/>
          </p:cNvPicPr>
          <p:nvPr/>
        </p:nvPicPr>
        <p:blipFill>
          <a:blip r:embed="rId6"/>
          <a:stretch>
            <a:fillRect/>
          </a:stretch>
        </p:blipFill>
        <p:spPr>
          <a:xfrm>
            <a:off x="164572" y="1837777"/>
            <a:ext cx="8445121" cy="4490480"/>
          </a:xfrm>
          <a:prstGeom prst="rect">
            <a:avLst/>
          </a:prstGeom>
        </p:spPr>
      </p:pic>
      <p:grpSp>
        <p:nvGrpSpPr>
          <p:cNvPr id="27" name="Group 26" descr="highlighting what is tested in year 8 ">
            <a:extLst>
              <a:ext uri="{FF2B5EF4-FFF2-40B4-BE49-F238E27FC236}">
                <a16:creationId xmlns:a16="http://schemas.microsoft.com/office/drawing/2014/main" id="{72B6765D-38AB-49FD-9125-E14A6BBBEF6C}"/>
              </a:ext>
            </a:extLst>
          </p:cNvPr>
          <p:cNvGrpSpPr/>
          <p:nvPr/>
        </p:nvGrpSpPr>
        <p:grpSpPr>
          <a:xfrm>
            <a:off x="1204733" y="3077986"/>
            <a:ext cx="9782534" cy="385116"/>
            <a:chOff x="1335641" y="2698293"/>
            <a:chExt cx="10337278" cy="407285"/>
          </a:xfrm>
        </p:grpSpPr>
        <p:sp>
          <p:nvSpPr>
            <p:cNvPr id="24" name="TextBox 23">
              <a:extLst>
                <a:ext uri="{FF2B5EF4-FFF2-40B4-BE49-F238E27FC236}">
                  <a16:creationId xmlns:a16="http://schemas.microsoft.com/office/drawing/2014/main" id="{A7C385A0-69EC-466D-8B34-5F9CA494499D}"/>
                </a:ext>
              </a:extLst>
            </p:cNvPr>
            <p:cNvSpPr txBox="1"/>
            <p:nvPr/>
          </p:nvSpPr>
          <p:spPr>
            <a:xfrm>
              <a:off x="9741378" y="2698293"/>
              <a:ext cx="1931541" cy="338731"/>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 8+</a:t>
              </a:r>
            </a:p>
          </p:txBody>
        </p:sp>
        <p:sp>
          <p:nvSpPr>
            <p:cNvPr id="25" name="Rectangle 24">
              <a:extLst>
                <a:ext uri="{FF2B5EF4-FFF2-40B4-BE49-F238E27FC236}">
                  <a16:creationId xmlns:a16="http://schemas.microsoft.com/office/drawing/2014/main" id="{C828E578-9702-4A9E-8E17-A93679B87767}"/>
                </a:ext>
              </a:extLst>
            </p:cNvPr>
            <p:cNvSpPr/>
            <p:nvPr/>
          </p:nvSpPr>
          <p:spPr>
            <a:xfrm>
              <a:off x="1335641" y="2705468"/>
              <a:ext cx="8046141" cy="400110"/>
            </a:xfrm>
            <a:prstGeom prst="rect">
              <a:avLst/>
            </a:prstGeom>
            <a:noFill/>
            <a:ln w="190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 name="Straight Connector 25">
              <a:extLst>
                <a:ext uri="{FF2B5EF4-FFF2-40B4-BE49-F238E27FC236}">
                  <a16:creationId xmlns:a16="http://schemas.microsoft.com/office/drawing/2014/main" id="{98B0FACD-AB01-410E-BC20-5E4601DFD7A0}"/>
                </a:ext>
              </a:extLst>
            </p:cNvPr>
            <p:cNvCxnSpPr/>
            <p:nvPr/>
          </p:nvCxnSpPr>
          <p:spPr>
            <a:xfrm>
              <a:off x="9381782" y="2916869"/>
              <a:ext cx="359596" cy="0"/>
            </a:xfrm>
            <a:prstGeom prst="line">
              <a:avLst/>
            </a:prstGeom>
            <a:ln w="19050">
              <a:solidFill>
                <a:srgbClr val="E56700"/>
              </a:solidFill>
            </a:ln>
          </p:spPr>
          <p:style>
            <a:lnRef idx="1">
              <a:schemeClr val="accent1"/>
            </a:lnRef>
            <a:fillRef idx="0">
              <a:schemeClr val="accent1"/>
            </a:fillRef>
            <a:effectRef idx="0">
              <a:schemeClr val="accent1"/>
            </a:effectRef>
            <a:fontRef idx="minor">
              <a:schemeClr val="tx1"/>
            </a:fontRef>
          </p:style>
        </p:cxnSp>
      </p:grpSp>
      <p:grpSp>
        <p:nvGrpSpPr>
          <p:cNvPr id="14" name="Group 13" descr="hihglighed what is test in year 8">
            <a:extLst>
              <a:ext uri="{FF2B5EF4-FFF2-40B4-BE49-F238E27FC236}">
                <a16:creationId xmlns:a16="http://schemas.microsoft.com/office/drawing/2014/main" id="{C853EF9F-DDAE-47F2-B633-87B4A93ED009}"/>
              </a:ext>
            </a:extLst>
          </p:cNvPr>
          <p:cNvGrpSpPr/>
          <p:nvPr/>
        </p:nvGrpSpPr>
        <p:grpSpPr>
          <a:xfrm>
            <a:off x="1204733" y="5446825"/>
            <a:ext cx="9782534" cy="378332"/>
            <a:chOff x="1335641" y="4479462"/>
            <a:chExt cx="10337278" cy="472611"/>
          </a:xfrm>
        </p:grpSpPr>
        <p:sp>
          <p:nvSpPr>
            <p:cNvPr id="15" name="TextBox 14">
              <a:extLst>
                <a:ext uri="{FF2B5EF4-FFF2-40B4-BE49-F238E27FC236}">
                  <a16:creationId xmlns:a16="http://schemas.microsoft.com/office/drawing/2014/main" id="{038EC88B-8255-4C47-9D12-62B7BFF6367C}"/>
                </a:ext>
              </a:extLst>
            </p:cNvPr>
            <p:cNvSpPr txBox="1"/>
            <p:nvPr/>
          </p:nvSpPr>
          <p:spPr>
            <a:xfrm>
              <a:off x="9741378" y="4479462"/>
              <a:ext cx="1931541" cy="400110"/>
            </a:xfrm>
            <a:prstGeom prst="rect">
              <a:avLst/>
            </a:prstGeom>
            <a:no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Year 8+</a:t>
              </a:r>
            </a:p>
          </p:txBody>
        </p:sp>
        <p:sp>
          <p:nvSpPr>
            <p:cNvPr id="16" name="Rectangle 15">
              <a:extLst>
                <a:ext uri="{FF2B5EF4-FFF2-40B4-BE49-F238E27FC236}">
                  <a16:creationId xmlns:a16="http://schemas.microsoft.com/office/drawing/2014/main" id="{A66B1552-8F5F-4E61-ABD0-42765AAE9EF3}"/>
                </a:ext>
              </a:extLst>
            </p:cNvPr>
            <p:cNvSpPr/>
            <p:nvPr/>
          </p:nvSpPr>
          <p:spPr>
            <a:xfrm>
              <a:off x="1335641" y="4479462"/>
              <a:ext cx="8046141" cy="472611"/>
            </a:xfrm>
            <a:prstGeom prst="rect">
              <a:avLst/>
            </a:prstGeom>
            <a:noFill/>
            <a:ln w="190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 name="Straight Connector 16">
              <a:extLst>
                <a:ext uri="{FF2B5EF4-FFF2-40B4-BE49-F238E27FC236}">
                  <a16:creationId xmlns:a16="http://schemas.microsoft.com/office/drawing/2014/main" id="{48B10CEA-96BD-43E8-8514-62B4F152A9A2}"/>
                </a:ext>
              </a:extLst>
            </p:cNvPr>
            <p:cNvCxnSpPr/>
            <p:nvPr/>
          </p:nvCxnSpPr>
          <p:spPr>
            <a:xfrm>
              <a:off x="9381782" y="4729169"/>
              <a:ext cx="359596" cy="0"/>
            </a:xfrm>
            <a:prstGeom prst="line">
              <a:avLst/>
            </a:prstGeom>
            <a:ln w="19050">
              <a:solidFill>
                <a:srgbClr val="E56700"/>
              </a:solidFill>
            </a:ln>
          </p:spPr>
          <p:style>
            <a:lnRef idx="1">
              <a:schemeClr val="accent1"/>
            </a:lnRef>
            <a:fillRef idx="0">
              <a:schemeClr val="accent1"/>
            </a:fillRef>
            <a:effectRef idx="0">
              <a:schemeClr val="accent1"/>
            </a:effectRef>
            <a:fontRef idx="minor">
              <a:schemeClr val="tx1"/>
            </a:fontRef>
          </p:style>
        </p:cxnSp>
      </p:grpSp>
      <p:pic>
        <p:nvPicPr>
          <p:cNvPr id="6" name="Audio 5">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1311936"/>
      </p:ext>
    </p:extLst>
  </p:cSld>
  <p:clrMapOvr>
    <a:masterClrMapping/>
  </p:clrMapOvr>
  <mc:AlternateContent xmlns:mc="http://schemas.openxmlformats.org/markup-compatibility/2006" xmlns:p14="http://schemas.microsoft.com/office/powerpoint/2010/main">
    <mc:Choice Requires="p14">
      <p:transition spd="slow" p14:dur="2000" advTm="43508"/>
    </mc:Choice>
    <mc:Fallback xmlns="">
      <p:transition spd="slow" advTm="4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5">
                    <a:lumMod val="75000"/>
                  </a:schemeClr>
                </a:solidFill>
              </a:rPr>
              <a:t>Year 9 Homework Tasks</a:t>
            </a:r>
            <a:endParaRPr lang="en-GB" dirty="0"/>
          </a:p>
        </p:txBody>
      </p:sp>
      <p:sp>
        <p:nvSpPr>
          <p:cNvPr id="3" name="Content Placeholder 2"/>
          <p:cNvSpPr>
            <a:spLocks noGrp="1"/>
          </p:cNvSpPr>
          <p:nvPr>
            <p:ph idx="1"/>
          </p:nvPr>
        </p:nvSpPr>
        <p:spPr/>
        <p:txBody>
          <a:bodyPr>
            <a:normAutofit/>
          </a:bodyPr>
          <a:lstStyle/>
          <a:p>
            <a:pPr marL="0" indent="0">
              <a:buNone/>
            </a:pPr>
            <a:endParaRPr lang="en-GB" dirty="0"/>
          </a:p>
          <a:p>
            <a:pPr marL="0" indent="0">
              <a:buNone/>
            </a:pPr>
            <a:endParaRPr lang="en-GB" sz="2400" b="1" dirty="0"/>
          </a:p>
          <a:p>
            <a:pPr marL="0" indent="0">
              <a:buNone/>
            </a:pPr>
            <a:r>
              <a:rPr lang="en-GB" sz="2400" b="1" dirty="0"/>
              <a:t>Part 1:</a:t>
            </a:r>
            <a:r>
              <a:rPr lang="en-GB" sz="2400" dirty="0"/>
              <a:t> Practise on </a:t>
            </a:r>
            <a:r>
              <a:rPr lang="en-GB" sz="2400" b="1" u="sng" dirty="0">
                <a:hlinkClick r:id="rId5"/>
              </a:rPr>
              <a:t>Quizlet</a:t>
            </a:r>
            <a:r>
              <a:rPr lang="en-GB" sz="2400" dirty="0"/>
              <a:t> for </a:t>
            </a:r>
            <a:r>
              <a:rPr lang="en-GB" sz="2400" b="1" i="1" dirty="0"/>
              <a:t>15 minutes</a:t>
            </a:r>
            <a:r>
              <a:rPr lang="en-GB" sz="2400" dirty="0"/>
              <a:t>. Do the following tasks: Write (both translating into English and into German); Spell (hear &amp; type); Test (all questions).</a:t>
            </a:r>
          </a:p>
          <a:p>
            <a:pPr marL="0" indent="0">
              <a:buNone/>
            </a:pPr>
            <a:r>
              <a:rPr lang="en-GB" sz="2400" b="1" dirty="0"/>
              <a:t>Part 2:</a:t>
            </a:r>
            <a:r>
              <a:rPr lang="en-GB" sz="2400" dirty="0"/>
              <a:t> Using the words around the edge of the text, make </a:t>
            </a:r>
            <a:r>
              <a:rPr lang="en-GB" sz="2400" u="sng" dirty="0"/>
              <a:t>at least 10 replacements</a:t>
            </a:r>
            <a:r>
              <a:rPr lang="en-GB" sz="2400" dirty="0"/>
              <a:t> (or as many as you can) in </a:t>
            </a:r>
            <a:r>
              <a:rPr lang="en-GB" sz="2400" b="1" i="1" dirty="0"/>
              <a:t>13 minutes</a:t>
            </a:r>
            <a:r>
              <a:rPr lang="en-GB" sz="2400" dirty="0"/>
              <a:t>.</a:t>
            </a:r>
          </a:p>
          <a:p>
            <a:r>
              <a:rPr lang="en-GB" sz="2400" dirty="0"/>
              <a:t>Note: you may need to make changes to the form or position of other words.</a:t>
            </a:r>
          </a:p>
        </p:txBody>
      </p:sp>
      <p:sp>
        <p:nvSpPr>
          <p:cNvPr id="12" name="Text Box 10"/>
          <p:cNvSpPr txBox="1">
            <a:spLocks noChangeArrowheads="1"/>
          </p:cNvSpPr>
          <p:nvPr/>
        </p:nvSpPr>
        <p:spPr bwMode="auto">
          <a:xfrm>
            <a:off x="838200" y="2251936"/>
            <a:ext cx="2429624"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zh-CN" sz="2000" b="1" i="0" u="none" strike="noStrike" cap="none" normalizeH="0" baseline="0" dirty="0" err="1">
                <a:ln>
                  <a:noFill/>
                </a:ln>
                <a:solidFill>
                  <a:srgbClr val="1F3864"/>
                </a:solidFill>
                <a:effectLst/>
                <a:latin typeface="Century Gothic" panose="020B0502020202020204" pitchFamily="34" charset="0"/>
                <a:ea typeface="SimSun" panose="02010600030101010101" pitchFamily="2" charset="-122"/>
                <a:cs typeface="Calibri" panose="020F0502020204030204" pitchFamily="34" charset="0"/>
              </a:rPr>
              <a:t>Quizlet</a:t>
            </a:r>
            <a:r>
              <a:rPr kumimoji="0" lang="fr-FR" altLang="zh-CN" sz="2000" b="1"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Calibri" panose="020F0502020204030204" pitchFamily="34" charset="0"/>
              </a:rPr>
              <a:t> QR Code</a:t>
            </a:r>
            <a:endParaRPr kumimoji="0" lang="fr-FR" altLang="zh-CN" sz="2000" b="0" i="0" u="none" strike="noStrike" cap="none" normalizeH="0" baseline="0" dirty="0">
              <a:ln>
                <a:noFill/>
              </a:ln>
              <a:solidFill>
                <a:schemeClr val="tx1"/>
              </a:solidFill>
              <a:effectLst/>
              <a:latin typeface="Arial" panose="020B0604020202020204" pitchFamily="34" charset="0"/>
            </a:endParaRPr>
          </a:p>
        </p:txBody>
      </p:sp>
      <p:pic>
        <p:nvPicPr>
          <p:cNvPr id="3086" name="Picture 2" descr="QR co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799" y="1582092"/>
            <a:ext cx="641350" cy="6413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5">
            <a:extLst>
              <a:ext uri="{C183D7F6-B498-43B3-948B-1728B52AA6E4}">
                <adec:decorative xmlns:adec="http://schemas.microsoft.com/office/drawing/2017/decorative" val="1"/>
              </a:ext>
            </a:extLst>
          </p:cNvPr>
          <p:cNvSpPr>
            <a:spLocks noChangeArrowheads="1"/>
          </p:cNvSpPr>
          <p:nvPr/>
        </p:nvSpPr>
        <p:spPr bwMode="auto">
          <a:xfrm>
            <a:off x="1371600" y="124785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16"/>
          <p:cNvSpPr>
            <a:spLocks noChangeArrowheads="1"/>
          </p:cNvSpPr>
          <p:nvPr/>
        </p:nvSpPr>
        <p:spPr bwMode="auto">
          <a:xfrm>
            <a:off x="3267824" y="1524226"/>
            <a:ext cx="416492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730875" algn="r"/>
              </a:tabLst>
            </a:pPr>
            <a:r>
              <a:rPr kumimoji="0" lang="en-GB" altLang="en-US" sz="2000" b="1" i="0" u="none" strike="noStrike" cap="none" normalizeH="0" baseline="0" dirty="0">
                <a:ln>
                  <a:noFill/>
                </a:ln>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Homework Worksheet</a:t>
            </a:r>
            <a:endParaRPr kumimoji="0" lang="en-GB"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730875" algn="r"/>
              </a:tabLst>
            </a:pPr>
            <a:r>
              <a:rPr kumimoji="0" lang="en-GB" altLang="en-US" sz="2000" b="1" i="0" u="none" strike="noStrike" cap="none" normalizeH="0" baseline="0" dirty="0">
                <a:ln>
                  <a:noFill/>
                </a:ln>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Year 9 German Term 1.1 Week 3</a:t>
            </a:r>
            <a:endParaRPr kumimoji="0" lang="en-GB"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730875" algn="r"/>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7564153"/>
      </p:ext>
    </p:extLst>
  </p:cSld>
  <p:clrMapOvr>
    <a:masterClrMapping/>
  </p:clrMapOvr>
  <mc:AlternateContent xmlns:mc="http://schemas.openxmlformats.org/markup-compatibility/2006" xmlns:p14="http://schemas.microsoft.com/office/powerpoint/2010/main">
    <mc:Choice Requires="p14">
      <p:transition spd="slow" p14:dur="2000" advTm="28282"/>
    </mc:Choice>
    <mc:Fallback xmlns="">
      <p:transition spd="slow" advTm="2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79376492"/>
              </p:ext>
            </p:extLst>
          </p:nvPr>
        </p:nvGraphicFramePr>
        <p:xfrm>
          <a:off x="500332" y="443073"/>
          <a:ext cx="11343735" cy="5866832"/>
        </p:xfrm>
        <a:graphic>
          <a:graphicData uri="http://schemas.openxmlformats.org/drawingml/2006/table">
            <a:tbl>
              <a:tblPr firstRow="1" firstCol="1" bandRow="1"/>
              <a:tblGrid>
                <a:gridCol w="1676990">
                  <a:extLst>
                    <a:ext uri="{9D8B030D-6E8A-4147-A177-3AD203B41FA5}">
                      <a16:colId xmlns:a16="http://schemas.microsoft.com/office/drawing/2014/main" val="2547521569"/>
                    </a:ext>
                  </a:extLst>
                </a:gridCol>
                <a:gridCol w="2348071">
                  <a:extLst>
                    <a:ext uri="{9D8B030D-6E8A-4147-A177-3AD203B41FA5}">
                      <a16:colId xmlns:a16="http://schemas.microsoft.com/office/drawing/2014/main" val="3718754279"/>
                    </a:ext>
                  </a:extLst>
                </a:gridCol>
                <a:gridCol w="1786331">
                  <a:extLst>
                    <a:ext uri="{9D8B030D-6E8A-4147-A177-3AD203B41FA5}">
                      <a16:colId xmlns:a16="http://schemas.microsoft.com/office/drawing/2014/main" val="357584938"/>
                    </a:ext>
                  </a:extLst>
                </a:gridCol>
                <a:gridCol w="139222">
                  <a:extLst>
                    <a:ext uri="{9D8B030D-6E8A-4147-A177-3AD203B41FA5}">
                      <a16:colId xmlns:a16="http://schemas.microsoft.com/office/drawing/2014/main" val="1871465014"/>
                    </a:ext>
                  </a:extLst>
                </a:gridCol>
                <a:gridCol w="1678819">
                  <a:extLst>
                    <a:ext uri="{9D8B030D-6E8A-4147-A177-3AD203B41FA5}">
                      <a16:colId xmlns:a16="http://schemas.microsoft.com/office/drawing/2014/main" val="3544375345"/>
                    </a:ext>
                  </a:extLst>
                </a:gridCol>
                <a:gridCol w="2152922">
                  <a:extLst>
                    <a:ext uri="{9D8B030D-6E8A-4147-A177-3AD203B41FA5}">
                      <a16:colId xmlns:a16="http://schemas.microsoft.com/office/drawing/2014/main" val="1132389429"/>
                    </a:ext>
                  </a:extLst>
                </a:gridCol>
                <a:gridCol w="1561380">
                  <a:extLst>
                    <a:ext uri="{9D8B030D-6E8A-4147-A177-3AD203B41FA5}">
                      <a16:colId xmlns:a16="http://schemas.microsoft.com/office/drawing/2014/main" val="3552194426"/>
                    </a:ext>
                  </a:extLst>
                </a:gridCol>
              </a:tblGrid>
              <a:tr h="764126">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morgen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nächste</a:t>
                      </a: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0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Woche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n-GB" sz="20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Unternehmen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07000"/>
                        </a:lnSpc>
                        <a:spcAft>
                          <a:spcPts val="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billig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backe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und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970240"/>
                  </a:ext>
                </a:extLst>
              </a:tr>
              <a:tr h="765462">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Keks [x2]</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gridSpan="5">
                  <a:txBody>
                    <a:bodyPr/>
                    <a:lstStyle/>
                    <a:p>
                      <a:pPr algn="ctr">
                        <a:lnSpc>
                          <a:spcPct val="150000"/>
                        </a:lnSpc>
                        <a:spcAft>
                          <a:spcPts val="0"/>
                        </a:spcAft>
                      </a:pPr>
                      <a:endParaRPr lang="de-DE" sz="1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endParaRPr>
                    </a:p>
                    <a:p>
                      <a:pPr>
                        <a:spcAft>
                          <a:spcPts val="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Ich habe mein eigenes Geburtstagskuchen</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geschäft</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Meine Produkte sind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teuer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aber</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immer mehr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Menschen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kaufen bei mir ein,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weil</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es schön ist, einen leckeren Kuchen als Geschenk mitzubringen. Heute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bereite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ich in meiner Küche für eine Frau einen Geburtstags</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kuchen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vor. Ihr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Sohn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ist morgen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dreißig</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Jahre alt und hat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heute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Abend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zu Hause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eine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Party</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mit Live-Musik. Frau Meyer kommt heute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früh</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am Nachmittag, um den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Kuchen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mitzunehmen, also muss ich schon um acht Uhr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anfangen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spcAft>
                          <a:spcPts val="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 ist</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schwierig</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nicht zu viel zu essen, wenn man als Beruf kocht. Deshalb gehe ich jeden Abend um zwanzig Uhr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laufen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Ich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finde</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das hilft auch beim*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Schlafen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Wichtig, wenn ich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morgen </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noch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zwei</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Kuchen </a:t>
                      </a:r>
                      <a:r>
                        <a:rPr lang="de-DE"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vorbereiten</a:t>
                      </a:r>
                      <a:r>
                        <a:rPr lang="de-DE"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muss!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hMerge="1">
                  <a:txBody>
                    <a:bodyPr/>
                    <a:lstStyle/>
                    <a:p>
                      <a:endParaRPr lang="en-GB"/>
                    </a:p>
                  </a:txBody>
                  <a:tcPr/>
                </a:tc>
                <a:tc rowSpan="5" hMerge="1">
                  <a:txBody>
                    <a:bodyPr/>
                    <a:lstStyle/>
                    <a:p>
                      <a:endParaRPr lang="en-GB"/>
                    </a:p>
                  </a:txBody>
                  <a:tcPr/>
                </a:tc>
                <a:tc rowSpan="5" hMerge="1">
                  <a:txBody>
                    <a:bodyPr/>
                    <a:lstStyle/>
                    <a:p>
                      <a:endParaRPr lang="en-GB"/>
                    </a:p>
                  </a:txBody>
                  <a:tcPr/>
                </a:tc>
                <a:tc rowSpan="5" hMerge="1">
                  <a:txBody>
                    <a:bodyPr/>
                    <a:lstStyle/>
                    <a:p>
                      <a:endParaRPr lang="en-GB"/>
                    </a:p>
                  </a:txBody>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 einem Restaurant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8768022"/>
                  </a:ext>
                </a:extLst>
              </a:tr>
              <a:tr h="921294">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Freund</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später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460409"/>
                  </a:ext>
                </a:extLst>
              </a:tr>
              <a:tr h="857185">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schwimmen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nicht einfach</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028760"/>
                  </a:ext>
                </a:extLst>
              </a:tr>
              <a:tr h="823896">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danach</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neun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6428386"/>
                  </a:ext>
                </a:extLst>
              </a:tr>
              <a:tr h="969407">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glaube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denn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882121"/>
                  </a:ext>
                </a:extLst>
              </a:tr>
              <a:tr h="765462">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beginnen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vierzig</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Feier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Personen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Fitbleiben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2000" b="1"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backen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58626" marR="586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652957"/>
                  </a:ext>
                </a:extLst>
              </a:tr>
            </a:tbl>
          </a:graphicData>
        </a:graphic>
      </p:graphicFrame>
      <p:sp>
        <p:nvSpPr>
          <p:cNvPr id="2" name="Title 1"/>
          <p:cNvSpPr>
            <a:spLocks noGrp="1"/>
          </p:cNvSpPr>
          <p:nvPr>
            <p:ph type="title"/>
          </p:nvPr>
        </p:nvSpPr>
        <p:spPr>
          <a:xfrm>
            <a:off x="500332" y="-434182"/>
            <a:ext cx="10515600" cy="1325563"/>
          </a:xfrm>
        </p:spPr>
        <p:txBody>
          <a:bodyPr>
            <a:normAutofit/>
          </a:bodyPr>
          <a:lstStyle/>
          <a:p>
            <a:r>
              <a:rPr lang="en-GB" sz="2000" b="1" dirty="0">
                <a:solidFill>
                  <a:schemeClr val="accent5">
                    <a:lumMod val="75000"/>
                  </a:schemeClr>
                </a:solidFill>
              </a:rPr>
              <a:t>Year 9 Homework T1.1 W3</a:t>
            </a:r>
            <a:endParaRPr lang="en-GB" sz="2000" dirty="0"/>
          </a:p>
        </p:txBody>
      </p:sp>
      <p:sp>
        <p:nvSpPr>
          <p:cNvPr id="6" name="TextBox 5"/>
          <p:cNvSpPr txBox="1"/>
          <p:nvPr/>
        </p:nvSpPr>
        <p:spPr>
          <a:xfrm>
            <a:off x="7467601" y="0"/>
            <a:ext cx="4943708" cy="369332"/>
          </a:xfrm>
          <a:prstGeom prst="rect">
            <a:avLst/>
          </a:prstGeom>
          <a:noFill/>
        </p:spPr>
        <p:txBody>
          <a:bodyPr wrap="square" rtlCol="0">
            <a:spAutoFit/>
          </a:bodyPr>
          <a:lstStyle/>
          <a:p>
            <a:r>
              <a:rPr lang="en-GB"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r>
              <a:rPr lang="en-GB"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beim</a:t>
            </a:r>
            <a:r>
              <a:rPr lang="en-GB"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 with/when |der Kuchen – cake) </a:t>
            </a:r>
            <a:endParaRPr lang="en-GB" dirty="0">
              <a:latin typeface="Century Gothic" panose="020B0502020202020204" pitchFamily="34" charset="0"/>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2191842"/>
      </p:ext>
    </p:extLst>
  </p:cSld>
  <p:clrMapOvr>
    <a:masterClrMapping/>
  </p:clrMapOvr>
  <mc:AlternateContent xmlns:mc="http://schemas.openxmlformats.org/markup-compatibility/2006" xmlns:p14="http://schemas.microsoft.com/office/powerpoint/2010/main">
    <mc:Choice Requires="p14">
      <p:transition spd="slow" p14:dur="2000" advTm="22266"/>
    </mc:Choice>
    <mc:Fallback xmlns="">
      <p:transition spd="slow" advTm="22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6"/>
            <a:ext cx="10515600" cy="1325563"/>
          </a:xfrm>
        </p:spPr>
        <p:txBody>
          <a:bodyPr/>
          <a:lstStyle/>
          <a:p>
            <a:r>
              <a:rPr lang="en-GB" b="1" dirty="0">
                <a:solidFill>
                  <a:schemeClr val="accent5">
                    <a:lumMod val="75000"/>
                  </a:schemeClr>
                </a:solidFill>
                <a:latin typeface="Century Gothic" panose="020B0502020202020204" pitchFamily="34" charset="0"/>
              </a:rPr>
              <a:t>This session</a:t>
            </a:r>
          </a:p>
        </p:txBody>
      </p:sp>
      <p:sp>
        <p:nvSpPr>
          <p:cNvPr id="3" name="Content Placeholder 2"/>
          <p:cNvSpPr>
            <a:spLocks noGrp="1"/>
          </p:cNvSpPr>
          <p:nvPr>
            <p:ph idx="1"/>
          </p:nvPr>
        </p:nvSpPr>
        <p:spPr>
          <a:xfrm>
            <a:off x="565372" y="1403603"/>
            <a:ext cx="10788428" cy="4881449"/>
          </a:xfrm>
        </p:spPr>
        <p:txBody>
          <a:bodyPr>
            <a:normAutofit/>
          </a:bodyPr>
          <a:lstStyle/>
          <a:p>
            <a:pPr>
              <a:lnSpc>
                <a:spcPct val="150000"/>
              </a:lnSpc>
              <a:buClr>
                <a:schemeClr val="accent2"/>
              </a:buClr>
            </a:pPr>
            <a:r>
              <a:rPr lang="en-GB" dirty="0">
                <a:solidFill>
                  <a:schemeClr val="accent5">
                    <a:lumMod val="75000"/>
                  </a:schemeClr>
                </a:solidFill>
              </a:rPr>
              <a:t>Determining the difficulty of grammar – a springboard to offering increased challenge</a:t>
            </a:r>
          </a:p>
          <a:p>
            <a:pPr>
              <a:lnSpc>
                <a:spcPct val="150000"/>
              </a:lnSpc>
              <a:buClr>
                <a:schemeClr val="accent2"/>
              </a:buClr>
            </a:pPr>
            <a:r>
              <a:rPr lang="en-GB" dirty="0">
                <a:solidFill>
                  <a:schemeClr val="accent5">
                    <a:lumMod val="75000"/>
                  </a:schemeClr>
                </a:solidFill>
              </a:rPr>
              <a:t>Exploring levels of word knowledge to create challenge</a:t>
            </a:r>
          </a:p>
          <a:p>
            <a:pPr>
              <a:lnSpc>
                <a:spcPct val="150000"/>
              </a:lnSpc>
              <a:buClr>
                <a:schemeClr val="accent2"/>
              </a:buClr>
            </a:pPr>
            <a:r>
              <a:rPr lang="en-GB" dirty="0">
                <a:solidFill>
                  <a:schemeClr val="accent5">
                    <a:lumMod val="75000"/>
                  </a:schemeClr>
                </a:solidFill>
              </a:rPr>
              <a:t>Explore stretch and challenge within a selection of NCELP lesson resources</a:t>
            </a:r>
          </a:p>
          <a:p>
            <a:pPr>
              <a:lnSpc>
                <a:spcPct val="150000"/>
              </a:lnSpc>
              <a:buClr>
                <a:schemeClr val="accent2"/>
              </a:buClr>
            </a:pPr>
            <a:endParaRPr lang="en-GB" dirty="0">
              <a:solidFill>
                <a:schemeClr val="accent5">
                  <a:lumMod val="75000"/>
                </a:schemeClr>
              </a:solidFill>
            </a:endParaRPr>
          </a:p>
        </p:txBody>
      </p:sp>
      <p:pic>
        <p:nvPicPr>
          <p:cNvPr id="14" name="Audio 13">
            <a:hlinkClick r:id="" action="ppaction://media"/>
            <a:extLs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48983314"/>
      </p:ext>
    </p:extLst>
  </p:cSld>
  <p:clrMapOvr>
    <a:masterClrMapping/>
  </p:clrMapOvr>
  <mc:AlternateContent xmlns:mc="http://schemas.openxmlformats.org/markup-compatibility/2006" xmlns:p14="http://schemas.microsoft.com/office/powerpoint/2010/main">
    <mc:Choice Requires="p14">
      <p:transition spd="slow" p14:dur="2000" advTm="33144"/>
    </mc:Choice>
    <mc:Fallback xmlns="">
      <p:transition spd="slow" advTm="3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5">
                    <a:lumMod val="75000"/>
                  </a:schemeClr>
                </a:solidFill>
              </a:rPr>
              <a:t>Year 9 Homework Tasks</a:t>
            </a:r>
            <a:endParaRPr lang="en-GB" dirty="0"/>
          </a:p>
        </p:txBody>
      </p:sp>
      <p:sp>
        <p:nvSpPr>
          <p:cNvPr id="3" name="Content Placeholder 2"/>
          <p:cNvSpPr>
            <a:spLocks noGrp="1"/>
          </p:cNvSpPr>
          <p:nvPr>
            <p:ph idx="1"/>
          </p:nvPr>
        </p:nvSpPr>
        <p:spPr/>
        <p:txBody>
          <a:bodyPr>
            <a:normAutofit/>
          </a:bodyPr>
          <a:lstStyle/>
          <a:p>
            <a:r>
              <a:rPr lang="en-GB" dirty="0"/>
              <a:t>Now complete either Part 3a</a:t>
            </a:r>
            <a:r>
              <a:rPr lang="en-GB" b="1" dirty="0"/>
              <a:t> OR </a:t>
            </a:r>
            <a:r>
              <a:rPr lang="en-GB" dirty="0"/>
              <a:t>Part 3b</a:t>
            </a:r>
            <a:r>
              <a:rPr lang="en-GB" b="1" dirty="0"/>
              <a:t> (</a:t>
            </a:r>
            <a:r>
              <a:rPr lang="en-GB" b="1" i="1" dirty="0"/>
              <a:t>12 minutes</a:t>
            </a:r>
            <a:r>
              <a:rPr lang="en-GB" b="1" dirty="0"/>
              <a:t>).</a:t>
            </a:r>
            <a:endParaRPr lang="en-GB" dirty="0"/>
          </a:p>
          <a:p>
            <a:r>
              <a:rPr lang="en-GB" b="1" dirty="0"/>
              <a:t>Part 3a: </a:t>
            </a:r>
            <a:r>
              <a:rPr lang="en-GB" dirty="0"/>
              <a:t>Now translate your </a:t>
            </a:r>
            <a:r>
              <a:rPr lang="en-GB" u="sng" dirty="0"/>
              <a:t>adapted text</a:t>
            </a:r>
            <a:r>
              <a:rPr lang="en-GB" dirty="0"/>
              <a:t> into English.</a:t>
            </a:r>
          </a:p>
          <a:p>
            <a:r>
              <a:rPr lang="en-GB" b="1" dirty="0"/>
              <a:t>Part 3b: </a:t>
            </a:r>
            <a:r>
              <a:rPr lang="en-GB" dirty="0"/>
              <a:t>Rewrite the original text from the point of view of another person, either a boy [he/</a:t>
            </a:r>
            <a:r>
              <a:rPr lang="en-GB" dirty="0" err="1"/>
              <a:t>er</a:t>
            </a:r>
            <a:r>
              <a:rPr lang="en-GB" dirty="0"/>
              <a:t>] or a girl [she/</a:t>
            </a:r>
            <a:r>
              <a:rPr lang="en-GB" dirty="0" err="1"/>
              <a:t>sie</a:t>
            </a:r>
            <a:r>
              <a:rPr lang="en-GB" dirty="0"/>
              <a:t>]. Make all the necessary changes of pronoun (I, s/he, we, they), verb form and possessive adjective (my, his/her, our, their)</a:t>
            </a:r>
          </a:p>
          <a:p>
            <a:pPr marL="0" indent="0">
              <a:buNone/>
            </a:pPr>
            <a:r>
              <a:rPr lang="en-GB" dirty="0">
                <a:hlinkClick r:id="rId5"/>
              </a:rPr>
              <a:t>Homework sheet  </a:t>
            </a:r>
            <a:r>
              <a:rPr lang="en-GB" dirty="0"/>
              <a:t>  </a:t>
            </a:r>
            <a:r>
              <a:rPr lang="en-GB" dirty="0">
                <a:hlinkClick r:id="rId6"/>
              </a:rPr>
              <a:t>Answer sheet </a:t>
            </a:r>
            <a:endParaRPr lang="en-GB" dirty="0"/>
          </a:p>
          <a:p>
            <a:pPr marL="0" indent="0">
              <a:buNone/>
            </a:pPr>
            <a:r>
              <a:rPr lang="en-GB" dirty="0">
                <a:hlinkClick r:id="rId7"/>
              </a:rPr>
              <a:t>Spanish homework sheet</a:t>
            </a:r>
            <a:endParaRPr lang="en-GB" dirty="0">
              <a:solidFill>
                <a:srgbClr val="FF0000"/>
              </a:solidFill>
            </a:endParaRPr>
          </a:p>
        </p:txBody>
      </p:sp>
      <p:pic>
        <p:nvPicPr>
          <p:cNvPr id="5" name="Audio 4">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1350928"/>
      </p:ext>
    </p:extLst>
  </p:cSld>
  <p:clrMapOvr>
    <a:masterClrMapping/>
  </p:clrMapOvr>
  <mc:AlternateContent xmlns:mc="http://schemas.openxmlformats.org/markup-compatibility/2006" xmlns:p14="http://schemas.microsoft.com/office/powerpoint/2010/main">
    <mc:Choice Requires="p14">
      <p:transition spd="slow" p14:dur="2000" advTm="59590"/>
    </mc:Choice>
    <mc:Fallback xmlns="">
      <p:transition spd="slow" advTm="5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87" y="40063"/>
            <a:ext cx="10515600" cy="1325563"/>
          </a:xfrm>
        </p:spPr>
        <p:txBody>
          <a:bodyPr/>
          <a:lstStyle/>
          <a:p>
            <a:r>
              <a:rPr lang="en-GB" b="1" dirty="0">
                <a:solidFill>
                  <a:schemeClr val="accent5">
                    <a:lumMod val="75000"/>
                  </a:schemeClr>
                </a:solidFill>
              </a:rPr>
              <a:t>Learner profiles</a:t>
            </a:r>
            <a:endParaRPr lang="en-GB" b="1" dirty="0">
              <a:solidFill>
                <a:schemeClr val="accent5">
                  <a:lumMod val="75000"/>
                </a:schemeClr>
              </a:solidFill>
              <a:latin typeface="Century Gothic" panose="020B0502020202020204" pitchFamily="34" charset="0"/>
            </a:endParaRPr>
          </a:p>
        </p:txBody>
      </p:sp>
      <p:sp>
        <p:nvSpPr>
          <p:cNvPr id="7" name="TextBox 6"/>
          <p:cNvSpPr txBox="1"/>
          <p:nvPr/>
        </p:nvSpPr>
        <p:spPr>
          <a:xfrm>
            <a:off x="809787" y="989971"/>
            <a:ext cx="10639696" cy="1323439"/>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Read the student profiles.  In each case, what could you likely deduce about their areas of relative strength? What considerations should be given to mode and modality when designing learning activities for these learners? What types of activity will create ‘desirable difficulty’? </a:t>
            </a:r>
          </a:p>
        </p:txBody>
      </p:sp>
      <p:grpSp>
        <p:nvGrpSpPr>
          <p:cNvPr id="3" name="Group 2">
            <a:extLst>
              <a:ext uri="{C183D7F6-B498-43B3-948B-1728B52AA6E4}">
                <adec:decorative xmlns:adec="http://schemas.microsoft.com/office/drawing/2017/decorative" val="1"/>
              </a:ext>
            </a:extLst>
          </p:cNvPr>
          <p:cNvGrpSpPr/>
          <p:nvPr/>
        </p:nvGrpSpPr>
        <p:grpSpPr>
          <a:xfrm>
            <a:off x="185771" y="2255649"/>
            <a:ext cx="3665907" cy="4097587"/>
            <a:chOff x="276528" y="1979036"/>
            <a:chExt cx="3665907" cy="4097587"/>
          </a:xfrm>
        </p:grpSpPr>
        <p:sp>
          <p:nvSpPr>
            <p:cNvPr id="6" name="Rounded Rectangle 5">
              <a:extLst>
                <a:ext uri="{FF2B5EF4-FFF2-40B4-BE49-F238E27FC236}">
                  <a16:creationId xmlns:a16="http://schemas.microsoft.com/office/drawing/2014/main" id="{C4DDB314-1583-4041-844A-D2206E553E3D}"/>
                </a:ext>
              </a:extLst>
            </p:cNvPr>
            <p:cNvSpPr/>
            <p:nvPr/>
          </p:nvSpPr>
          <p:spPr>
            <a:xfrm>
              <a:off x="276528" y="2162780"/>
              <a:ext cx="3665907" cy="3913843"/>
            </a:xfrm>
            <a:prstGeom prst="round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b="1" dirty="0">
                <a:solidFill>
                  <a:prstClr val="white"/>
                </a:solidFill>
                <a:latin typeface="Century Gothic" panose="020B050202020202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419" y="2935302"/>
              <a:ext cx="433948" cy="377331"/>
            </a:xfrm>
            <a:prstGeom prst="rect">
              <a:avLst/>
            </a:prstGeom>
          </p:spPr>
        </p:pic>
        <p:sp>
          <p:nvSpPr>
            <p:cNvPr id="9" name="TextBox 8"/>
            <p:cNvSpPr txBox="1"/>
            <p:nvPr/>
          </p:nvSpPr>
          <p:spPr>
            <a:xfrm>
              <a:off x="652709" y="2567588"/>
              <a:ext cx="2929800" cy="2554545"/>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Amie</a:t>
              </a:r>
            </a:p>
            <a:p>
              <a:r>
                <a:rPr lang="en-GB" sz="2000" dirty="0">
                  <a:solidFill>
                    <a:schemeClr val="bg1"/>
                  </a:solidFill>
                  <a:latin typeface="Century Gothic" panose="020B0502020202020204" pitchFamily="34" charset="0"/>
                </a:rPr>
                <a:t>Bilingual home (mum speaks French, Amie answers in English).</a:t>
              </a:r>
            </a:p>
            <a:p>
              <a:r>
                <a:rPr lang="en-GB" sz="2000" dirty="0">
                  <a:solidFill>
                    <a:schemeClr val="bg1"/>
                  </a:solidFill>
                  <a:latin typeface="Century Gothic" panose="020B0502020202020204" pitchFamily="34" charset="0"/>
                </a:rPr>
                <a:t>Frequent holidays to France, stays with grandparents who speak no English.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419" y="3832163"/>
              <a:ext cx="433948" cy="377331"/>
            </a:xfrm>
            <a:prstGeom prst="rect">
              <a:avLst/>
            </a:prstGeom>
          </p:spPr>
        </p:pic>
        <p:grpSp>
          <p:nvGrpSpPr>
            <p:cNvPr id="29" name="Group 28"/>
            <p:cNvGrpSpPr/>
            <p:nvPr/>
          </p:nvGrpSpPr>
          <p:grpSpPr>
            <a:xfrm>
              <a:off x="3007497" y="1979036"/>
              <a:ext cx="929899" cy="772297"/>
              <a:chOff x="2360438" y="1999596"/>
              <a:chExt cx="929899" cy="772297"/>
            </a:xfrm>
          </p:grpSpPr>
          <p:sp>
            <p:nvSpPr>
              <p:cNvPr id="22" name="Oval 21">
                <a:extLst>
                  <a:ext uri="{FF2B5EF4-FFF2-40B4-BE49-F238E27FC236}">
                    <a16:creationId xmlns:a16="http://schemas.microsoft.com/office/drawing/2014/main" id="{817F19BB-CCDB-EB49-93B8-955E99A4C2CA}"/>
                  </a:ext>
                </a:extLst>
              </p:cNvPr>
              <p:cNvSpPr/>
              <p:nvPr/>
            </p:nvSpPr>
            <p:spPr>
              <a:xfrm>
                <a:off x="2360438" y="1999596"/>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3" name="Picture 22">
                <a:extLst>
                  <a:ext uri="{FF2B5EF4-FFF2-40B4-BE49-F238E27FC236}">
                    <a16:creationId xmlns:a16="http://schemas.microsoft.com/office/drawing/2014/main" id="{F533D634-C7F9-E24E-B427-47CE6FACEBE1}"/>
                  </a:ext>
                </a:extLst>
              </p:cNvPr>
              <p:cNvPicPr>
                <a:picLocks noChangeAspect="1"/>
              </p:cNvPicPr>
              <p:nvPr/>
            </p:nvPicPr>
            <p:blipFill>
              <a:blip r:embed="rId7"/>
              <a:stretch>
                <a:fillRect/>
              </a:stretch>
            </p:blipFill>
            <p:spPr>
              <a:xfrm>
                <a:off x="2511450" y="2064527"/>
                <a:ext cx="610283" cy="668155"/>
              </a:xfrm>
              <a:prstGeom prst="rect">
                <a:avLst/>
              </a:prstGeom>
            </p:spPr>
          </p:pic>
        </p:grpSp>
      </p:grpSp>
      <p:grpSp>
        <p:nvGrpSpPr>
          <p:cNvPr id="18" name="Group 17">
            <a:extLst>
              <a:ext uri="{C183D7F6-B498-43B3-948B-1728B52AA6E4}">
                <adec:decorative xmlns:adec="http://schemas.microsoft.com/office/drawing/2017/decorative" val="1"/>
              </a:ext>
            </a:extLst>
          </p:cNvPr>
          <p:cNvGrpSpPr/>
          <p:nvPr/>
        </p:nvGrpSpPr>
        <p:grpSpPr>
          <a:xfrm>
            <a:off x="8317708" y="2216964"/>
            <a:ext cx="3688866" cy="4358699"/>
            <a:chOff x="8361686" y="2174122"/>
            <a:chExt cx="3688866" cy="4358699"/>
          </a:xfrm>
        </p:grpSpPr>
        <p:sp>
          <p:nvSpPr>
            <p:cNvPr id="11" name="Rounded Rectangle 10">
              <a:extLst>
                <a:ext uri="{FF2B5EF4-FFF2-40B4-BE49-F238E27FC236}">
                  <a16:creationId xmlns:a16="http://schemas.microsoft.com/office/drawing/2014/main" id="{C4DDB314-1583-4041-844A-D2206E553E3D}"/>
                </a:ext>
              </a:extLst>
            </p:cNvPr>
            <p:cNvSpPr/>
            <p:nvPr/>
          </p:nvSpPr>
          <p:spPr>
            <a:xfrm>
              <a:off x="8361686" y="2439393"/>
              <a:ext cx="3688866" cy="3913843"/>
            </a:xfrm>
            <a:prstGeom prst="round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b="1" dirty="0">
                <a:solidFill>
                  <a:prstClr val="white"/>
                </a:solidFill>
                <a:latin typeface="Century Gothic" panose="020B0502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7231" y="3102789"/>
              <a:ext cx="433948" cy="377331"/>
            </a:xfrm>
            <a:prstGeom prst="rect">
              <a:avLst/>
            </a:prstGeom>
          </p:spPr>
        </p:pic>
        <p:sp>
          <p:nvSpPr>
            <p:cNvPr id="17" name="TextBox 16"/>
            <p:cNvSpPr txBox="1"/>
            <p:nvPr/>
          </p:nvSpPr>
          <p:spPr>
            <a:xfrm>
              <a:off x="8744011" y="2439393"/>
              <a:ext cx="2924217" cy="4093428"/>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Roman</a:t>
              </a:r>
            </a:p>
            <a:p>
              <a:r>
                <a:rPr lang="en-GB" sz="2000" dirty="0">
                  <a:solidFill>
                    <a:schemeClr val="bg1"/>
                  </a:solidFill>
                  <a:latin typeface="Century Gothic" panose="020B0502020202020204" pitchFamily="34" charset="0"/>
                </a:rPr>
                <a:t>Strong literacy skills:</a:t>
              </a:r>
            </a:p>
            <a:p>
              <a:r>
                <a:rPr lang="en-GB" sz="2000" dirty="0">
                  <a:solidFill>
                    <a:schemeClr val="bg1"/>
                  </a:solidFill>
                  <a:latin typeface="Century Gothic" panose="020B0502020202020204" pitchFamily="34" charset="0"/>
                </a:rPr>
                <a:t>Avid reader, highly developed comprehension skills.</a:t>
              </a:r>
            </a:p>
            <a:p>
              <a:r>
                <a:rPr lang="en-GB" sz="2000" dirty="0">
                  <a:solidFill>
                    <a:schemeClr val="bg1"/>
                  </a:solidFill>
                  <a:latin typeface="Century Gothic" panose="020B0502020202020204" pitchFamily="34" charset="0"/>
                </a:rPr>
                <a:t>Very wide vocabulary in English.</a:t>
              </a:r>
            </a:p>
            <a:p>
              <a:r>
                <a:rPr lang="en-GB" sz="2000" dirty="0">
                  <a:solidFill>
                    <a:schemeClr val="bg1"/>
                  </a:solidFill>
                  <a:latin typeface="Century Gothic" panose="020B0502020202020204" pitchFamily="34" charset="0"/>
                </a:rPr>
                <a:t>Strong written ability, can express complex ideas clearly and present them coherently.</a:t>
              </a:r>
            </a:p>
            <a:p>
              <a:endParaRPr lang="en-GB" sz="2000" dirty="0">
                <a:solidFill>
                  <a:schemeClr val="bg1"/>
                </a:solidFill>
                <a:latin typeface="Century Gothic" panose="020B050202020202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7348" y="4013528"/>
              <a:ext cx="433948" cy="37733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7348" y="4654790"/>
              <a:ext cx="433948" cy="377331"/>
            </a:xfrm>
            <a:prstGeom prst="rect">
              <a:avLst/>
            </a:prstGeom>
          </p:spPr>
        </p:pic>
        <p:grpSp>
          <p:nvGrpSpPr>
            <p:cNvPr id="5" name="Group 4"/>
            <p:cNvGrpSpPr/>
            <p:nvPr/>
          </p:nvGrpSpPr>
          <p:grpSpPr>
            <a:xfrm>
              <a:off x="11090696" y="2174122"/>
              <a:ext cx="929899" cy="772297"/>
              <a:chOff x="11090696" y="2174122"/>
              <a:chExt cx="929899" cy="772297"/>
            </a:xfrm>
          </p:grpSpPr>
          <p:sp>
            <p:nvSpPr>
              <p:cNvPr id="24" name="Oval 23">
                <a:extLst>
                  <a:ext uri="{FF2B5EF4-FFF2-40B4-BE49-F238E27FC236}">
                    <a16:creationId xmlns:a16="http://schemas.microsoft.com/office/drawing/2014/main" id="{817F19BB-CCDB-EB49-93B8-955E99A4C2CA}"/>
                  </a:ext>
                </a:extLst>
              </p:cNvPr>
              <p:cNvSpPr/>
              <p:nvPr/>
            </p:nvSpPr>
            <p:spPr>
              <a:xfrm>
                <a:off x="11090696" y="2174122"/>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6" name="Picture 25">
                <a:extLst>
                  <a:ext uri="{FF2B5EF4-FFF2-40B4-BE49-F238E27FC236}">
                    <a16:creationId xmlns:a16="http://schemas.microsoft.com/office/drawing/2014/main" id="{F1CD377B-05B1-5145-ACEA-5998D7FAD61C}"/>
                  </a:ext>
                </a:extLst>
              </p:cNvPr>
              <p:cNvPicPr>
                <a:picLocks noChangeAspect="1"/>
              </p:cNvPicPr>
              <p:nvPr/>
            </p:nvPicPr>
            <p:blipFill>
              <a:blip r:embed="rId8"/>
              <a:stretch>
                <a:fillRect/>
              </a:stretch>
            </p:blipFill>
            <p:spPr>
              <a:xfrm>
                <a:off x="11243096" y="2174122"/>
                <a:ext cx="596900" cy="716280"/>
              </a:xfrm>
              <a:prstGeom prst="rect">
                <a:avLst/>
              </a:prstGeom>
            </p:spPr>
          </p:pic>
        </p:grpSp>
      </p:grpSp>
      <p:grpSp>
        <p:nvGrpSpPr>
          <p:cNvPr id="4" name="Group 3">
            <a:extLst>
              <a:ext uri="{C183D7F6-B498-43B3-948B-1728B52AA6E4}">
                <adec:decorative xmlns:adec="http://schemas.microsoft.com/office/drawing/2017/decorative" val="1"/>
              </a:ext>
            </a:extLst>
          </p:cNvPr>
          <p:cNvGrpSpPr/>
          <p:nvPr/>
        </p:nvGrpSpPr>
        <p:grpSpPr>
          <a:xfrm>
            <a:off x="4217965" y="2255649"/>
            <a:ext cx="3730732" cy="4115057"/>
            <a:chOff x="4372984" y="1943108"/>
            <a:chExt cx="3730732" cy="4115057"/>
          </a:xfrm>
        </p:grpSpPr>
        <p:sp>
          <p:nvSpPr>
            <p:cNvPr id="15" name="Rounded Rectangle 14">
              <a:extLst>
                <a:ext uri="{FF2B5EF4-FFF2-40B4-BE49-F238E27FC236}">
                  <a16:creationId xmlns:a16="http://schemas.microsoft.com/office/drawing/2014/main" id="{C4DDB314-1583-4041-844A-D2206E553E3D}"/>
                </a:ext>
              </a:extLst>
            </p:cNvPr>
            <p:cNvSpPr/>
            <p:nvPr/>
          </p:nvSpPr>
          <p:spPr>
            <a:xfrm>
              <a:off x="4372984" y="2144322"/>
              <a:ext cx="3686876" cy="3913843"/>
            </a:xfrm>
            <a:prstGeom prst="round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b="1" dirty="0">
                <a:solidFill>
                  <a:prstClr val="white"/>
                </a:solidFill>
                <a:latin typeface="Century Gothic" panose="020B050202020202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7778" y="2881620"/>
              <a:ext cx="433948" cy="377331"/>
            </a:xfrm>
            <a:prstGeom prst="rect">
              <a:avLst/>
            </a:prstGeom>
          </p:spPr>
        </p:pic>
        <p:sp>
          <p:nvSpPr>
            <p:cNvPr id="13" name="TextBox 12"/>
            <p:cNvSpPr txBox="1"/>
            <p:nvPr/>
          </p:nvSpPr>
          <p:spPr>
            <a:xfrm>
              <a:off x="4785235" y="2506122"/>
              <a:ext cx="2786711" cy="2246769"/>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Alex</a:t>
              </a:r>
            </a:p>
            <a:p>
              <a:r>
                <a:rPr lang="en-GB" sz="2000" dirty="0">
                  <a:solidFill>
                    <a:schemeClr val="bg1"/>
                  </a:solidFill>
                  <a:latin typeface="Century Gothic" panose="020B0502020202020204" pitchFamily="34" charset="0"/>
                </a:rPr>
                <a:t>Highly analytical, can spot patterns quickly and produce highly accurate verb forms.</a:t>
              </a:r>
            </a:p>
            <a:p>
              <a:r>
                <a:rPr lang="en-GB" sz="2000" dirty="0">
                  <a:solidFill>
                    <a:schemeClr val="bg1"/>
                  </a:solidFill>
                  <a:latin typeface="Century Gothic" panose="020B0502020202020204" pitchFamily="34" charset="0"/>
                </a:rPr>
                <a:t>Strong memory.</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6307" y="4375560"/>
              <a:ext cx="433948" cy="377331"/>
            </a:xfrm>
            <a:prstGeom prst="rect">
              <a:avLst/>
            </a:prstGeom>
          </p:spPr>
        </p:pic>
        <p:grpSp>
          <p:nvGrpSpPr>
            <p:cNvPr id="28" name="Group 27"/>
            <p:cNvGrpSpPr/>
            <p:nvPr/>
          </p:nvGrpSpPr>
          <p:grpSpPr>
            <a:xfrm>
              <a:off x="7173817" y="1943108"/>
              <a:ext cx="929899" cy="772297"/>
              <a:chOff x="6732265" y="2125567"/>
              <a:chExt cx="929899" cy="772297"/>
            </a:xfrm>
          </p:grpSpPr>
          <p:sp>
            <p:nvSpPr>
              <p:cNvPr id="25" name="Oval 24">
                <a:extLst>
                  <a:ext uri="{FF2B5EF4-FFF2-40B4-BE49-F238E27FC236}">
                    <a16:creationId xmlns:a16="http://schemas.microsoft.com/office/drawing/2014/main" id="{817F19BB-CCDB-EB49-93B8-955E99A4C2CA}"/>
                  </a:ext>
                </a:extLst>
              </p:cNvPr>
              <p:cNvSpPr/>
              <p:nvPr/>
            </p:nvSpPr>
            <p:spPr>
              <a:xfrm>
                <a:off x="6732265" y="2125567"/>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7" name="Picture 26">
                <a:extLst>
                  <a:ext uri="{FF2B5EF4-FFF2-40B4-BE49-F238E27FC236}">
                    <a16:creationId xmlns:a16="http://schemas.microsoft.com/office/drawing/2014/main" id="{134506A3-3B89-2F4E-A027-6098162A1AA6}"/>
                  </a:ext>
                </a:extLst>
              </p:cNvPr>
              <p:cNvPicPr>
                <a:picLocks noChangeAspect="1"/>
              </p:cNvPicPr>
              <p:nvPr/>
            </p:nvPicPr>
            <p:blipFill>
              <a:blip r:embed="rId9"/>
              <a:stretch>
                <a:fillRect/>
              </a:stretch>
            </p:blipFill>
            <p:spPr>
              <a:xfrm>
                <a:off x="6905512" y="2134945"/>
                <a:ext cx="631876" cy="723600"/>
              </a:xfrm>
              <a:prstGeom prst="rect">
                <a:avLst/>
              </a:prstGeom>
            </p:spPr>
          </p:pic>
        </p:grpSp>
      </p:grpSp>
      <p:pic>
        <p:nvPicPr>
          <p:cNvPr id="31" name="Audio 30">
            <a:hlinkClick r:id="" action="ppaction://media"/>
            <a:extLs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554949700"/>
      </p:ext>
    </p:extLst>
  </p:cSld>
  <p:clrMapOvr>
    <a:masterClrMapping/>
  </p:clrMapOvr>
  <mc:AlternateContent xmlns:mc="http://schemas.openxmlformats.org/markup-compatibility/2006" xmlns:p14="http://schemas.microsoft.com/office/powerpoint/2010/main">
    <mc:Choice Requires="p14">
      <p:transition spd="slow" p14:dur="2000" advTm="43035"/>
    </mc:Choice>
    <mc:Fallback xmlns="">
      <p:transition spd="slow" advTm="4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87" y="40063"/>
            <a:ext cx="1668718" cy="1325563"/>
          </a:xfrm>
        </p:spPr>
        <p:txBody>
          <a:bodyPr/>
          <a:lstStyle/>
          <a:p>
            <a:r>
              <a:rPr lang="en-GB" b="1" dirty="0">
                <a:solidFill>
                  <a:schemeClr val="accent5">
                    <a:lumMod val="75000"/>
                  </a:schemeClr>
                </a:solidFill>
              </a:rPr>
              <a:t>Amie</a:t>
            </a:r>
            <a:endParaRPr lang="en-GB" b="1" dirty="0">
              <a:solidFill>
                <a:schemeClr val="accent5">
                  <a:lumMod val="75000"/>
                </a:schemeClr>
              </a:solidFill>
              <a:latin typeface="Century Gothic" panose="020B0502020202020204" pitchFamily="34" charset="0"/>
            </a:endParaRPr>
          </a:p>
        </p:txBody>
      </p:sp>
      <p:grpSp>
        <p:nvGrpSpPr>
          <p:cNvPr id="3" name="Group 2">
            <a:extLst>
              <a:ext uri="{C183D7F6-B498-43B3-948B-1728B52AA6E4}">
                <adec:decorative xmlns:adec="http://schemas.microsoft.com/office/drawing/2017/decorative" val="1"/>
              </a:ext>
            </a:extLst>
          </p:cNvPr>
          <p:cNvGrpSpPr/>
          <p:nvPr/>
        </p:nvGrpSpPr>
        <p:grpSpPr>
          <a:xfrm>
            <a:off x="161708" y="1160775"/>
            <a:ext cx="3665907" cy="4097587"/>
            <a:chOff x="276528" y="1979036"/>
            <a:chExt cx="3665907" cy="4097587"/>
          </a:xfrm>
        </p:grpSpPr>
        <p:sp>
          <p:nvSpPr>
            <p:cNvPr id="6" name="Rounded Rectangle 5">
              <a:extLst>
                <a:ext uri="{FF2B5EF4-FFF2-40B4-BE49-F238E27FC236}">
                  <a16:creationId xmlns:a16="http://schemas.microsoft.com/office/drawing/2014/main" id="{C4DDB314-1583-4041-844A-D2206E553E3D}"/>
                </a:ext>
              </a:extLst>
            </p:cNvPr>
            <p:cNvSpPr/>
            <p:nvPr/>
          </p:nvSpPr>
          <p:spPr>
            <a:xfrm>
              <a:off x="276528" y="2162780"/>
              <a:ext cx="3665907" cy="3913843"/>
            </a:xfrm>
            <a:prstGeom prst="round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b="1" dirty="0">
                <a:solidFill>
                  <a:prstClr val="white"/>
                </a:solidFill>
                <a:latin typeface="Century Gothic" panose="020B0502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19" y="2935302"/>
              <a:ext cx="433948" cy="377331"/>
            </a:xfrm>
            <a:prstGeom prst="rect">
              <a:avLst/>
            </a:prstGeom>
          </p:spPr>
        </p:pic>
        <p:sp>
          <p:nvSpPr>
            <p:cNvPr id="9" name="TextBox 8"/>
            <p:cNvSpPr txBox="1"/>
            <p:nvPr/>
          </p:nvSpPr>
          <p:spPr>
            <a:xfrm>
              <a:off x="652709" y="2567588"/>
              <a:ext cx="2929800" cy="2554545"/>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Amie</a:t>
              </a:r>
            </a:p>
            <a:p>
              <a:r>
                <a:rPr lang="en-GB" sz="2000" dirty="0">
                  <a:solidFill>
                    <a:schemeClr val="bg1"/>
                  </a:solidFill>
                  <a:latin typeface="Century Gothic" panose="020B0502020202020204" pitchFamily="34" charset="0"/>
                </a:rPr>
                <a:t>Bilingual home (mum speaks French, Amie answers in English).</a:t>
              </a:r>
            </a:p>
            <a:p>
              <a:r>
                <a:rPr lang="en-GB" sz="2000" dirty="0">
                  <a:solidFill>
                    <a:schemeClr val="bg1"/>
                  </a:solidFill>
                  <a:latin typeface="Century Gothic" panose="020B0502020202020204" pitchFamily="34" charset="0"/>
                </a:rPr>
                <a:t>Yearly holiday to France stay with grandparents who speak no English.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19" y="3832163"/>
              <a:ext cx="433948" cy="377331"/>
            </a:xfrm>
            <a:prstGeom prst="rect">
              <a:avLst/>
            </a:prstGeom>
          </p:spPr>
        </p:pic>
        <p:grpSp>
          <p:nvGrpSpPr>
            <p:cNvPr id="29" name="Group 28"/>
            <p:cNvGrpSpPr/>
            <p:nvPr/>
          </p:nvGrpSpPr>
          <p:grpSpPr>
            <a:xfrm>
              <a:off x="3007497" y="1979036"/>
              <a:ext cx="929899" cy="772297"/>
              <a:chOff x="2360438" y="1999596"/>
              <a:chExt cx="929899" cy="772297"/>
            </a:xfrm>
          </p:grpSpPr>
          <p:sp>
            <p:nvSpPr>
              <p:cNvPr id="22" name="Oval 21">
                <a:extLst>
                  <a:ext uri="{FF2B5EF4-FFF2-40B4-BE49-F238E27FC236}">
                    <a16:creationId xmlns:a16="http://schemas.microsoft.com/office/drawing/2014/main" id="{817F19BB-CCDB-EB49-93B8-955E99A4C2CA}"/>
                  </a:ext>
                </a:extLst>
              </p:cNvPr>
              <p:cNvSpPr/>
              <p:nvPr/>
            </p:nvSpPr>
            <p:spPr>
              <a:xfrm>
                <a:off x="2360438" y="1999596"/>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3" name="Picture 22">
                <a:extLst>
                  <a:ext uri="{FF2B5EF4-FFF2-40B4-BE49-F238E27FC236}">
                    <a16:creationId xmlns:a16="http://schemas.microsoft.com/office/drawing/2014/main" id="{F533D634-C7F9-E24E-B427-47CE6FACEBE1}"/>
                  </a:ext>
                </a:extLst>
              </p:cNvPr>
              <p:cNvPicPr>
                <a:picLocks noChangeAspect="1"/>
              </p:cNvPicPr>
              <p:nvPr/>
            </p:nvPicPr>
            <p:blipFill>
              <a:blip r:embed="rId5"/>
              <a:stretch>
                <a:fillRect/>
              </a:stretch>
            </p:blipFill>
            <p:spPr>
              <a:xfrm>
                <a:off x="2511450" y="2064527"/>
                <a:ext cx="610283" cy="668155"/>
              </a:xfrm>
              <a:prstGeom prst="rect">
                <a:avLst/>
              </a:prstGeom>
            </p:spPr>
          </p:pic>
        </p:grpSp>
      </p:grpSp>
      <p:graphicFrame>
        <p:nvGraphicFramePr>
          <p:cNvPr id="19" name="Table 18"/>
          <p:cNvGraphicFramePr>
            <a:graphicFrameLocks noGrp="1"/>
          </p:cNvGraphicFramePr>
          <p:nvPr>
            <p:extLst>
              <p:ext uri="{D42A27DB-BD31-4B8C-83A1-F6EECF244321}">
                <p14:modId xmlns:p14="http://schemas.microsoft.com/office/powerpoint/2010/main" val="3227540193"/>
              </p:ext>
            </p:extLst>
          </p:nvPr>
        </p:nvGraphicFramePr>
        <p:xfrm>
          <a:off x="3973588" y="662892"/>
          <a:ext cx="8082054" cy="5384150"/>
        </p:xfrm>
        <a:graphic>
          <a:graphicData uri="http://schemas.openxmlformats.org/drawingml/2006/table">
            <a:tbl>
              <a:tblPr firstRow="1" bandRow="1">
                <a:tableStyleId>{5C22544A-7EE6-4342-B048-85BDC9FD1C3A}</a:tableStyleId>
              </a:tblPr>
              <a:tblGrid>
                <a:gridCol w="4041027">
                  <a:extLst>
                    <a:ext uri="{9D8B030D-6E8A-4147-A177-3AD203B41FA5}">
                      <a16:colId xmlns:a16="http://schemas.microsoft.com/office/drawing/2014/main" val="1737497035"/>
                    </a:ext>
                  </a:extLst>
                </a:gridCol>
                <a:gridCol w="4041027">
                  <a:extLst>
                    <a:ext uri="{9D8B030D-6E8A-4147-A177-3AD203B41FA5}">
                      <a16:colId xmlns:a16="http://schemas.microsoft.com/office/drawing/2014/main" val="1762227579"/>
                    </a:ext>
                  </a:extLst>
                </a:gridCol>
              </a:tblGrid>
              <a:tr h="415910">
                <a:tc>
                  <a:txBody>
                    <a:bodyPr/>
                    <a:lstStyle/>
                    <a:p>
                      <a:r>
                        <a:rPr lang="en-GB" sz="2000" dirty="0">
                          <a:solidFill>
                            <a:schemeClr val="accent5">
                              <a:lumMod val="50000"/>
                            </a:schemeClr>
                          </a:solidFill>
                          <a:latin typeface="Century Gothic" panose="020B0502020202020204" pitchFamily="34" charset="0"/>
                        </a:rPr>
                        <a:t>Areas of strength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latin typeface="Century Gothic" panose="020B0502020202020204" pitchFamily="34" charset="0"/>
                        </a:rPr>
                        <a:t>Considerations</a:t>
                      </a:r>
                      <a:r>
                        <a:rPr lang="en-GB" sz="1800" baseline="0" dirty="0">
                          <a:solidFill>
                            <a:schemeClr val="accent5">
                              <a:lumMod val="50000"/>
                            </a:schemeClr>
                          </a:solidFill>
                          <a:latin typeface="Century Gothic" panose="020B0502020202020204" pitchFamily="34" charset="0"/>
                        </a:rPr>
                        <a:t> for task design</a:t>
                      </a:r>
                      <a:endParaRPr lang="en-GB" sz="18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32913"/>
                  </a:ext>
                </a:extLst>
              </a:tr>
              <a:tr h="3615216">
                <a:tc>
                  <a:txBody>
                    <a:bodyPr/>
                    <a:lstStyle/>
                    <a:p>
                      <a:r>
                        <a:rPr lang="en-GB" sz="2000" dirty="0">
                          <a:solidFill>
                            <a:schemeClr val="accent5">
                              <a:lumMod val="50000"/>
                            </a:schemeClr>
                          </a:solidFill>
                          <a:latin typeface="Century Gothic" panose="020B0502020202020204" pitchFamily="34" charset="0"/>
                        </a:rPr>
                        <a:t>Ability to understand</a:t>
                      </a:r>
                      <a:r>
                        <a:rPr lang="en-GB" sz="2000" baseline="0" dirty="0">
                          <a:solidFill>
                            <a:schemeClr val="accent5">
                              <a:lumMod val="50000"/>
                            </a:schemeClr>
                          </a:solidFill>
                          <a:latin typeface="Century Gothic" panose="020B0502020202020204" pitchFamily="34" charset="0"/>
                        </a:rPr>
                        <a:t> target language in the classroom, certainly orally.</a:t>
                      </a:r>
                    </a:p>
                    <a:p>
                      <a:r>
                        <a:rPr lang="en-GB" sz="2000" dirty="0">
                          <a:solidFill>
                            <a:schemeClr val="accent5">
                              <a:lumMod val="50000"/>
                            </a:schemeClr>
                          </a:solidFill>
                          <a:latin typeface="Century Gothic" panose="020B0502020202020204" pitchFamily="34" charset="0"/>
                        </a:rPr>
                        <a:t>Potential</a:t>
                      </a:r>
                      <a:r>
                        <a:rPr lang="en-GB" sz="2000" baseline="0" dirty="0">
                          <a:solidFill>
                            <a:schemeClr val="accent5">
                              <a:lumMod val="50000"/>
                            </a:schemeClr>
                          </a:solidFill>
                          <a:latin typeface="Century Gothic" panose="020B0502020202020204" pitchFamily="34" charset="0"/>
                        </a:rPr>
                        <a:t> wide (receptive) vocabulary.</a:t>
                      </a:r>
                    </a:p>
                    <a:p>
                      <a:r>
                        <a:rPr lang="en-GB" sz="2000" baseline="0" dirty="0">
                          <a:solidFill>
                            <a:schemeClr val="accent5">
                              <a:lumMod val="50000"/>
                            </a:schemeClr>
                          </a:solidFill>
                          <a:latin typeface="Century Gothic" panose="020B0502020202020204" pitchFamily="34" charset="0"/>
                        </a:rPr>
                        <a:t>Likely understands complex grammar structures. </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Intermittent</a:t>
                      </a:r>
                      <a:r>
                        <a:rPr lang="en-GB" sz="2000" baseline="0" dirty="0">
                          <a:solidFill>
                            <a:schemeClr val="accent5">
                              <a:lumMod val="50000"/>
                            </a:schemeClr>
                          </a:solidFill>
                          <a:latin typeface="Century Gothic" panose="020B0502020202020204" pitchFamily="34" charset="0"/>
                        </a:rPr>
                        <a:t> practice with communicating for real purposes, fluency likely peaks after holiday periods.</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Amie’s learning will benefit</a:t>
                      </a:r>
                      <a:r>
                        <a:rPr lang="en-GB" sz="2000" baseline="0" dirty="0">
                          <a:solidFill>
                            <a:schemeClr val="accent5">
                              <a:lumMod val="50000"/>
                            </a:schemeClr>
                          </a:solidFill>
                          <a:latin typeface="Century Gothic" panose="020B0502020202020204" pitchFamily="34" charset="0"/>
                        </a:rPr>
                        <a:t> from:</a:t>
                      </a:r>
                    </a:p>
                    <a:p>
                      <a:r>
                        <a:rPr lang="en-GB" sz="2000" baseline="0" dirty="0">
                          <a:solidFill>
                            <a:schemeClr val="accent5">
                              <a:lumMod val="50000"/>
                            </a:schemeClr>
                          </a:solidFill>
                          <a:latin typeface="Century Gothic" panose="020B0502020202020204" pitchFamily="34" charset="0"/>
                        </a:rPr>
                        <a:t>Productive vocabulary practice in both oral and written modalities.</a:t>
                      </a:r>
                    </a:p>
                    <a:p>
                      <a:r>
                        <a:rPr lang="en-GB" sz="2000" baseline="0" dirty="0">
                          <a:solidFill>
                            <a:schemeClr val="accent5">
                              <a:lumMod val="50000"/>
                            </a:schemeClr>
                          </a:solidFill>
                          <a:latin typeface="Century Gothic" panose="020B0502020202020204" pitchFamily="34" charset="0"/>
                        </a:rPr>
                        <a:t>Transcription practice.</a:t>
                      </a:r>
                    </a:p>
                    <a:p>
                      <a:r>
                        <a:rPr lang="en-GB" sz="2000" baseline="0" dirty="0">
                          <a:solidFill>
                            <a:schemeClr val="accent5">
                              <a:lumMod val="50000"/>
                            </a:schemeClr>
                          </a:solidFill>
                          <a:latin typeface="Century Gothic" panose="020B0502020202020204" pitchFamily="34" charset="0"/>
                        </a:rPr>
                        <a:t>Regular focus on spoken production practice to promote fluency, using complex language to ensure desirable difficulty.</a:t>
                      </a:r>
                    </a:p>
                    <a:p>
                      <a:r>
                        <a:rPr lang="en-GB" sz="2000" baseline="0" dirty="0">
                          <a:solidFill>
                            <a:schemeClr val="accent5">
                              <a:lumMod val="50000"/>
                            </a:schemeClr>
                          </a:solidFill>
                          <a:latin typeface="Century Gothic" panose="020B0502020202020204" pitchFamily="34" charset="0"/>
                        </a:rPr>
                        <a:t>Dedicated written production tasks to target accuracy, maintaining desirable difficulty by making practice meaningful, not mechanical.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643492"/>
                  </a:ext>
                </a:extLst>
              </a:tr>
            </a:tbl>
          </a:graphicData>
        </a:graphic>
      </p:graphicFrame>
      <p:sp>
        <p:nvSpPr>
          <p:cNvPr id="4" name="Rectangle 3">
            <a:extLst>
              <a:ext uri="{C183D7F6-B498-43B3-948B-1728B52AA6E4}">
                <adec:decorative xmlns:adec="http://schemas.microsoft.com/office/drawing/2017/decorative" val="1"/>
              </a:ext>
            </a:extLst>
          </p:cNvPr>
          <p:cNvSpPr/>
          <p:nvPr/>
        </p:nvSpPr>
        <p:spPr>
          <a:xfrm>
            <a:off x="3978626" y="1112904"/>
            <a:ext cx="4001591" cy="4934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C183D7F6-B498-43B3-948B-1728B52AA6E4}">
                <adec:decorative xmlns:adec="http://schemas.microsoft.com/office/drawing/2017/decorative" val="1"/>
              </a:ext>
            </a:extLst>
          </p:cNvPr>
          <p:cNvSpPr/>
          <p:nvPr/>
        </p:nvSpPr>
        <p:spPr>
          <a:xfrm>
            <a:off x="8014615" y="1112904"/>
            <a:ext cx="4001591" cy="4934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788178545"/>
      </p:ext>
    </p:extLst>
  </p:cSld>
  <p:clrMapOvr>
    <a:masterClrMapping/>
  </p:clrMapOvr>
  <mc:AlternateContent xmlns:mc="http://schemas.openxmlformats.org/markup-compatibility/2006" xmlns:p14="http://schemas.microsoft.com/office/powerpoint/2010/main">
    <mc:Choice Requires="p14">
      <p:transition spd="slow" p14:dur="2000" advTm="68165"/>
    </mc:Choice>
    <mc:Fallback xmlns="">
      <p:transition spd="slow" advTm="681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3" nodeType="clickEffect">
                                  <p:stCondLst>
                                    <p:cond delay="0"/>
                                  </p:stCondLst>
                                  <p:childTnLst>
                                    <p:animEffect transition="out" filter="fade">
                                      <p:cBhvr>
                                        <p:cTn id="6" dur="3000"/>
                                        <p:tgtEl>
                                          <p:spTgt spid="4"/>
                                        </p:tgtEl>
                                      </p:cBhvr>
                                    </p:animEffect>
                                    <p:anim calcmode="lin" valueType="num">
                                      <p:cBhvr>
                                        <p:cTn id="7" dur="3000"/>
                                        <p:tgtEl>
                                          <p:spTgt spid="4"/>
                                        </p:tgtEl>
                                        <p:attrNameLst>
                                          <p:attrName>ppt_x</p:attrName>
                                        </p:attrNameLst>
                                      </p:cBhvr>
                                      <p:tavLst>
                                        <p:tav tm="0">
                                          <p:val>
                                            <p:strVal val="ppt_x"/>
                                          </p:val>
                                        </p:tav>
                                        <p:tav tm="100000">
                                          <p:val>
                                            <p:strVal val="ppt_x"/>
                                          </p:val>
                                        </p:tav>
                                      </p:tavLst>
                                    </p:anim>
                                    <p:anim calcmode="lin" valueType="num">
                                      <p:cBhvr>
                                        <p:cTn id="8" dur="3000"/>
                                        <p:tgtEl>
                                          <p:spTgt spid="4"/>
                                        </p:tgtEl>
                                        <p:attrNameLst>
                                          <p:attrName>ppt_y</p:attrName>
                                        </p:attrNameLst>
                                      </p:cBhvr>
                                      <p:tavLst>
                                        <p:tav tm="0">
                                          <p:val>
                                            <p:strVal val="ppt_y"/>
                                          </p:val>
                                        </p:tav>
                                        <p:tav tm="100000">
                                          <p:val>
                                            <p:strVal val="ppt_y+.1"/>
                                          </p:val>
                                        </p:tav>
                                      </p:tavLst>
                                    </p:anim>
                                    <p:set>
                                      <p:cBhvr>
                                        <p:cTn id="9" dur="1" fill="hold">
                                          <p:stCondLst>
                                            <p:cond delay="2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3000"/>
                                        <p:tgtEl>
                                          <p:spTgt spid="13"/>
                                        </p:tgtEl>
                                      </p:cBhvr>
                                    </p:animEffect>
                                    <p:anim calcmode="lin" valueType="num">
                                      <p:cBhvr>
                                        <p:cTn id="14" dur="3000"/>
                                        <p:tgtEl>
                                          <p:spTgt spid="13"/>
                                        </p:tgtEl>
                                        <p:attrNameLst>
                                          <p:attrName>ppt_x</p:attrName>
                                        </p:attrNameLst>
                                      </p:cBhvr>
                                      <p:tavLst>
                                        <p:tav tm="0">
                                          <p:val>
                                            <p:strVal val="ppt_x"/>
                                          </p:val>
                                        </p:tav>
                                        <p:tav tm="100000">
                                          <p:val>
                                            <p:strVal val="ppt_x"/>
                                          </p:val>
                                        </p:tav>
                                      </p:tavLst>
                                    </p:anim>
                                    <p:anim calcmode="lin" valueType="num">
                                      <p:cBhvr>
                                        <p:cTn id="15" dur="3000"/>
                                        <p:tgtEl>
                                          <p:spTgt spid="13"/>
                                        </p:tgtEl>
                                        <p:attrNameLst>
                                          <p:attrName>ppt_y</p:attrName>
                                        </p:attrNameLst>
                                      </p:cBhvr>
                                      <p:tavLst>
                                        <p:tav tm="0">
                                          <p:val>
                                            <p:strVal val="ppt_y"/>
                                          </p:val>
                                        </p:tav>
                                        <p:tav tm="100000">
                                          <p:val>
                                            <p:strVal val="ppt_y+.1"/>
                                          </p:val>
                                        </p:tav>
                                      </p:tavLst>
                                    </p:anim>
                                    <p:set>
                                      <p:cBhvr>
                                        <p:cTn id="16" dur="1" fill="hold">
                                          <p:stCondLst>
                                            <p:cond delay="2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3"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528" y="120648"/>
            <a:ext cx="1686362" cy="1325563"/>
          </a:xfrm>
        </p:spPr>
        <p:txBody>
          <a:bodyPr/>
          <a:lstStyle/>
          <a:p>
            <a:r>
              <a:rPr lang="en-GB" b="1" dirty="0">
                <a:solidFill>
                  <a:schemeClr val="accent5">
                    <a:lumMod val="75000"/>
                  </a:schemeClr>
                </a:solidFill>
              </a:rPr>
              <a:t>Alex</a:t>
            </a:r>
            <a:endParaRPr lang="en-GB" b="1" dirty="0">
              <a:solidFill>
                <a:schemeClr val="accent5">
                  <a:lumMod val="75000"/>
                </a:schemeClr>
              </a:solidFill>
              <a:latin typeface="Century Gothic" panose="020B050202020202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642232925"/>
              </p:ext>
            </p:extLst>
          </p:nvPr>
        </p:nvGraphicFramePr>
        <p:xfrm>
          <a:off x="3952962" y="413838"/>
          <a:ext cx="8082054" cy="5993750"/>
        </p:xfrm>
        <a:graphic>
          <a:graphicData uri="http://schemas.openxmlformats.org/drawingml/2006/table">
            <a:tbl>
              <a:tblPr firstRow="1" bandRow="1">
                <a:tableStyleId>{5C22544A-7EE6-4342-B048-85BDC9FD1C3A}</a:tableStyleId>
              </a:tblPr>
              <a:tblGrid>
                <a:gridCol w="4041027">
                  <a:extLst>
                    <a:ext uri="{9D8B030D-6E8A-4147-A177-3AD203B41FA5}">
                      <a16:colId xmlns:a16="http://schemas.microsoft.com/office/drawing/2014/main" val="1737497035"/>
                    </a:ext>
                  </a:extLst>
                </a:gridCol>
                <a:gridCol w="4041027">
                  <a:extLst>
                    <a:ext uri="{9D8B030D-6E8A-4147-A177-3AD203B41FA5}">
                      <a16:colId xmlns:a16="http://schemas.microsoft.com/office/drawing/2014/main" val="1762227579"/>
                    </a:ext>
                  </a:extLst>
                </a:gridCol>
              </a:tblGrid>
              <a:tr h="415910">
                <a:tc>
                  <a:txBody>
                    <a:bodyPr/>
                    <a:lstStyle/>
                    <a:p>
                      <a:r>
                        <a:rPr lang="en-GB" sz="2000" dirty="0">
                          <a:solidFill>
                            <a:schemeClr val="accent5">
                              <a:lumMod val="50000"/>
                            </a:schemeClr>
                          </a:solidFill>
                          <a:latin typeface="Century Gothic" panose="020B0502020202020204" pitchFamily="34" charset="0"/>
                        </a:rPr>
                        <a:t>Areas of strength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latin typeface="Century Gothic" panose="020B0502020202020204" pitchFamily="34" charset="0"/>
                        </a:rPr>
                        <a:t>Considerations</a:t>
                      </a:r>
                      <a:r>
                        <a:rPr lang="en-GB" sz="1800" baseline="0" dirty="0">
                          <a:solidFill>
                            <a:schemeClr val="accent5">
                              <a:lumMod val="50000"/>
                            </a:schemeClr>
                          </a:solidFill>
                          <a:latin typeface="Century Gothic" panose="020B0502020202020204" pitchFamily="34" charset="0"/>
                        </a:rPr>
                        <a:t> for task design</a:t>
                      </a:r>
                      <a:endParaRPr lang="en-GB" sz="18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32913"/>
                  </a:ext>
                </a:extLst>
              </a:tr>
              <a:tr h="3615216">
                <a:tc>
                  <a:txBody>
                    <a:bodyPr/>
                    <a:lstStyle/>
                    <a:p>
                      <a:r>
                        <a:rPr lang="en-GB" sz="2000" dirty="0">
                          <a:solidFill>
                            <a:schemeClr val="accent5">
                              <a:lumMod val="50000"/>
                            </a:schemeClr>
                          </a:solidFill>
                          <a:latin typeface="Century Gothic" panose="020B0502020202020204" pitchFamily="34" charset="0"/>
                        </a:rPr>
                        <a:t>Capable</a:t>
                      </a:r>
                      <a:r>
                        <a:rPr lang="en-GB" sz="2000" baseline="0" dirty="0">
                          <a:solidFill>
                            <a:schemeClr val="accent5">
                              <a:lumMod val="50000"/>
                            </a:schemeClr>
                          </a:solidFill>
                          <a:latin typeface="Century Gothic" panose="020B0502020202020204" pitchFamily="34" charset="0"/>
                        </a:rPr>
                        <a:t> of achieving a high degree of grammatical accuracy.</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Potential</a:t>
                      </a:r>
                      <a:r>
                        <a:rPr lang="en-GB" sz="2000" baseline="0" dirty="0">
                          <a:solidFill>
                            <a:schemeClr val="accent5">
                              <a:lumMod val="50000"/>
                            </a:schemeClr>
                          </a:solidFill>
                          <a:latin typeface="Century Gothic" panose="020B0502020202020204" pitchFamily="34" charset="0"/>
                        </a:rPr>
                        <a:t> ability to acquire a large vocabulary in the L2.</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Alex’s learning will benefit</a:t>
                      </a:r>
                      <a:r>
                        <a:rPr lang="en-GB" sz="2000" baseline="0" dirty="0">
                          <a:solidFill>
                            <a:schemeClr val="accent5">
                              <a:lumMod val="50000"/>
                            </a:schemeClr>
                          </a:solidFill>
                          <a:latin typeface="Century Gothic" panose="020B0502020202020204" pitchFamily="34" charset="0"/>
                        </a:rPr>
                        <a:t> from:</a:t>
                      </a:r>
                    </a:p>
                    <a:p>
                      <a:r>
                        <a:rPr lang="en-GB" sz="2000" baseline="0" dirty="0">
                          <a:solidFill>
                            <a:schemeClr val="accent5">
                              <a:lumMod val="50000"/>
                            </a:schemeClr>
                          </a:solidFill>
                          <a:latin typeface="Century Gothic" panose="020B0502020202020204" pitchFamily="34" charset="0"/>
                        </a:rPr>
                        <a:t>Opportunities to apply learning of grammar structures across all modes and modalities and use this knowledge to create responses above the initial task design. E.g. increased/different verb lexicon; different/multiple persons of the verb; tense transposition.</a:t>
                      </a:r>
                    </a:p>
                    <a:p>
                      <a:r>
                        <a:rPr lang="en-GB" sz="2000" baseline="0" dirty="0">
                          <a:solidFill>
                            <a:schemeClr val="accent5">
                              <a:lumMod val="50000"/>
                            </a:schemeClr>
                          </a:solidFill>
                          <a:latin typeface="Century Gothic" panose="020B0502020202020204" pitchFamily="34" charset="0"/>
                        </a:rPr>
                        <a:t>Opportunities to build a large vocabulary (e.g. maximise incidental vocab learning), promoting desirable difficulty with tasks at paragraph level which incorporate complex 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643492"/>
                  </a:ext>
                </a:extLst>
              </a:tr>
            </a:tbl>
          </a:graphicData>
        </a:graphic>
      </p:graphicFrame>
      <p:grpSp>
        <p:nvGrpSpPr>
          <p:cNvPr id="12" name="Group 11">
            <a:extLst>
              <a:ext uri="{C183D7F6-B498-43B3-948B-1728B52AA6E4}">
                <adec:decorative xmlns:adec="http://schemas.microsoft.com/office/drawing/2017/decorative" val="1"/>
              </a:ext>
            </a:extLst>
          </p:cNvPr>
          <p:cNvGrpSpPr/>
          <p:nvPr/>
        </p:nvGrpSpPr>
        <p:grpSpPr>
          <a:xfrm>
            <a:off x="151292" y="1244997"/>
            <a:ext cx="3730732" cy="4115057"/>
            <a:chOff x="4372984" y="1943108"/>
            <a:chExt cx="3730732" cy="4115057"/>
          </a:xfrm>
        </p:grpSpPr>
        <p:sp>
          <p:nvSpPr>
            <p:cNvPr id="13" name="Rounded Rectangle 12">
              <a:extLst>
                <a:ext uri="{FF2B5EF4-FFF2-40B4-BE49-F238E27FC236}">
                  <a16:creationId xmlns:a16="http://schemas.microsoft.com/office/drawing/2014/main" id="{C4DDB314-1583-4041-844A-D2206E553E3D}"/>
                </a:ext>
              </a:extLst>
            </p:cNvPr>
            <p:cNvSpPr/>
            <p:nvPr/>
          </p:nvSpPr>
          <p:spPr>
            <a:xfrm>
              <a:off x="4372984" y="2144322"/>
              <a:ext cx="3686876" cy="3913843"/>
            </a:xfrm>
            <a:prstGeom prst="round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b="1" dirty="0">
                <a:solidFill>
                  <a:prstClr val="white"/>
                </a:solidFill>
                <a:latin typeface="Century Gothic" panose="020B0502020202020204" pitchFamily="34"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7778" y="2881620"/>
              <a:ext cx="433948" cy="377331"/>
            </a:xfrm>
            <a:prstGeom prst="rect">
              <a:avLst/>
            </a:prstGeom>
          </p:spPr>
        </p:pic>
        <p:sp>
          <p:nvSpPr>
            <p:cNvPr id="15" name="TextBox 14"/>
            <p:cNvSpPr txBox="1"/>
            <p:nvPr/>
          </p:nvSpPr>
          <p:spPr>
            <a:xfrm>
              <a:off x="4785235" y="2506122"/>
              <a:ext cx="2786711" cy="2246769"/>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Alex</a:t>
              </a:r>
            </a:p>
            <a:p>
              <a:r>
                <a:rPr lang="en-GB" sz="2000" dirty="0">
                  <a:solidFill>
                    <a:schemeClr val="bg1"/>
                  </a:solidFill>
                  <a:latin typeface="Century Gothic" panose="020B0502020202020204" pitchFamily="34" charset="0"/>
                </a:rPr>
                <a:t>Highly analytical, can spot patterns quickly and produce highly accurate verb forms.</a:t>
              </a:r>
            </a:p>
            <a:p>
              <a:r>
                <a:rPr lang="en-GB" sz="2000" dirty="0">
                  <a:solidFill>
                    <a:schemeClr val="bg1"/>
                  </a:solidFill>
                  <a:latin typeface="Century Gothic" panose="020B0502020202020204" pitchFamily="34" charset="0"/>
                </a:rPr>
                <a:t>Strong memory.</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6307" y="4375560"/>
              <a:ext cx="433948" cy="377331"/>
            </a:xfrm>
            <a:prstGeom prst="rect">
              <a:avLst/>
            </a:prstGeom>
          </p:spPr>
        </p:pic>
        <p:grpSp>
          <p:nvGrpSpPr>
            <p:cNvPr id="17" name="Group 16"/>
            <p:cNvGrpSpPr/>
            <p:nvPr/>
          </p:nvGrpSpPr>
          <p:grpSpPr>
            <a:xfrm>
              <a:off x="7173817" y="1943108"/>
              <a:ext cx="929899" cy="772297"/>
              <a:chOff x="6732265" y="2125567"/>
              <a:chExt cx="929899" cy="772297"/>
            </a:xfrm>
          </p:grpSpPr>
          <p:sp>
            <p:nvSpPr>
              <p:cNvPr id="18" name="Oval 17">
                <a:extLst>
                  <a:ext uri="{FF2B5EF4-FFF2-40B4-BE49-F238E27FC236}">
                    <a16:creationId xmlns:a16="http://schemas.microsoft.com/office/drawing/2014/main" id="{817F19BB-CCDB-EB49-93B8-955E99A4C2CA}"/>
                  </a:ext>
                </a:extLst>
              </p:cNvPr>
              <p:cNvSpPr/>
              <p:nvPr/>
            </p:nvSpPr>
            <p:spPr>
              <a:xfrm>
                <a:off x="6732265" y="2125567"/>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0" name="Picture 19">
                <a:extLst>
                  <a:ext uri="{FF2B5EF4-FFF2-40B4-BE49-F238E27FC236}">
                    <a16:creationId xmlns:a16="http://schemas.microsoft.com/office/drawing/2014/main" id="{134506A3-3B89-2F4E-A027-6098162A1AA6}"/>
                  </a:ext>
                </a:extLst>
              </p:cNvPr>
              <p:cNvPicPr>
                <a:picLocks noChangeAspect="1"/>
              </p:cNvPicPr>
              <p:nvPr/>
            </p:nvPicPr>
            <p:blipFill>
              <a:blip r:embed="rId5"/>
              <a:stretch>
                <a:fillRect/>
              </a:stretch>
            </p:blipFill>
            <p:spPr>
              <a:xfrm>
                <a:off x="6905512" y="2134945"/>
                <a:ext cx="631876" cy="723600"/>
              </a:xfrm>
              <a:prstGeom prst="rect">
                <a:avLst/>
              </a:prstGeom>
            </p:spPr>
          </p:pic>
        </p:grpSp>
      </p:grpSp>
      <p:sp>
        <p:nvSpPr>
          <p:cNvPr id="21" name="Rectangle 20">
            <a:extLst>
              <a:ext uri="{C183D7F6-B498-43B3-948B-1728B52AA6E4}">
                <adec:decorative xmlns:adec="http://schemas.microsoft.com/office/drawing/2017/decorative" val="1"/>
              </a:ext>
            </a:extLst>
          </p:cNvPr>
          <p:cNvSpPr/>
          <p:nvPr/>
        </p:nvSpPr>
        <p:spPr>
          <a:xfrm>
            <a:off x="3996818" y="863522"/>
            <a:ext cx="4001591" cy="554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C183D7F6-B498-43B3-948B-1728B52AA6E4}">
                <adec:decorative xmlns:adec="http://schemas.microsoft.com/office/drawing/2017/decorative" val="1"/>
              </a:ext>
            </a:extLst>
          </p:cNvPr>
          <p:cNvSpPr/>
          <p:nvPr/>
        </p:nvSpPr>
        <p:spPr>
          <a:xfrm>
            <a:off x="8032807" y="863522"/>
            <a:ext cx="4001591" cy="5544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63505498"/>
      </p:ext>
    </p:extLst>
  </p:cSld>
  <p:clrMapOvr>
    <a:masterClrMapping/>
  </p:clrMapOvr>
  <mc:AlternateContent xmlns:mc="http://schemas.openxmlformats.org/markup-compatibility/2006" xmlns:p14="http://schemas.microsoft.com/office/powerpoint/2010/main">
    <mc:Choice Requires="p14">
      <p:transition spd="slow" p14:dur="2000" advTm="68165"/>
    </mc:Choice>
    <mc:Fallback xmlns="">
      <p:transition spd="slow" advTm="681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3000"/>
                                        <p:tgtEl>
                                          <p:spTgt spid="21"/>
                                        </p:tgtEl>
                                      </p:cBhvr>
                                    </p:animEffect>
                                    <p:anim calcmode="lin" valueType="num">
                                      <p:cBhvr>
                                        <p:cTn id="7" dur="3000"/>
                                        <p:tgtEl>
                                          <p:spTgt spid="21"/>
                                        </p:tgtEl>
                                        <p:attrNameLst>
                                          <p:attrName>ppt_x</p:attrName>
                                        </p:attrNameLst>
                                      </p:cBhvr>
                                      <p:tavLst>
                                        <p:tav tm="0">
                                          <p:val>
                                            <p:strVal val="ppt_x"/>
                                          </p:val>
                                        </p:tav>
                                        <p:tav tm="100000">
                                          <p:val>
                                            <p:strVal val="ppt_x"/>
                                          </p:val>
                                        </p:tav>
                                      </p:tavLst>
                                    </p:anim>
                                    <p:anim calcmode="lin" valueType="num">
                                      <p:cBhvr>
                                        <p:cTn id="8" dur="3000"/>
                                        <p:tgtEl>
                                          <p:spTgt spid="21"/>
                                        </p:tgtEl>
                                        <p:attrNameLst>
                                          <p:attrName>ppt_y</p:attrName>
                                        </p:attrNameLst>
                                      </p:cBhvr>
                                      <p:tavLst>
                                        <p:tav tm="0">
                                          <p:val>
                                            <p:strVal val="ppt_y"/>
                                          </p:val>
                                        </p:tav>
                                        <p:tav tm="100000">
                                          <p:val>
                                            <p:strVal val="ppt_y+.1"/>
                                          </p:val>
                                        </p:tav>
                                      </p:tavLst>
                                    </p:anim>
                                    <p:set>
                                      <p:cBhvr>
                                        <p:cTn id="9" dur="1" fill="hold">
                                          <p:stCondLst>
                                            <p:cond delay="2999"/>
                                          </p:stCondLst>
                                        </p:cTn>
                                        <p:tgtEl>
                                          <p:spTgt spid="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3000"/>
                                        <p:tgtEl>
                                          <p:spTgt spid="22"/>
                                        </p:tgtEl>
                                      </p:cBhvr>
                                    </p:animEffect>
                                    <p:anim calcmode="lin" valueType="num">
                                      <p:cBhvr>
                                        <p:cTn id="14" dur="3000"/>
                                        <p:tgtEl>
                                          <p:spTgt spid="22"/>
                                        </p:tgtEl>
                                        <p:attrNameLst>
                                          <p:attrName>ppt_x</p:attrName>
                                        </p:attrNameLst>
                                      </p:cBhvr>
                                      <p:tavLst>
                                        <p:tav tm="0">
                                          <p:val>
                                            <p:strVal val="ppt_x"/>
                                          </p:val>
                                        </p:tav>
                                        <p:tav tm="100000">
                                          <p:val>
                                            <p:strVal val="ppt_x"/>
                                          </p:val>
                                        </p:tav>
                                      </p:tavLst>
                                    </p:anim>
                                    <p:anim calcmode="lin" valueType="num">
                                      <p:cBhvr>
                                        <p:cTn id="15" dur="3000"/>
                                        <p:tgtEl>
                                          <p:spTgt spid="22"/>
                                        </p:tgtEl>
                                        <p:attrNameLst>
                                          <p:attrName>ppt_y</p:attrName>
                                        </p:attrNameLst>
                                      </p:cBhvr>
                                      <p:tavLst>
                                        <p:tav tm="0">
                                          <p:val>
                                            <p:strVal val="ppt_y"/>
                                          </p:val>
                                        </p:tav>
                                        <p:tav tm="100000">
                                          <p:val>
                                            <p:strVal val="ppt_y+.1"/>
                                          </p:val>
                                        </p:tav>
                                      </p:tavLst>
                                    </p:anim>
                                    <p:set>
                                      <p:cBhvr>
                                        <p:cTn id="16" dur="1" fill="hold">
                                          <p:stCondLst>
                                            <p:cond delay="2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527" y="120648"/>
            <a:ext cx="2118821" cy="1325563"/>
          </a:xfrm>
        </p:spPr>
        <p:txBody>
          <a:bodyPr/>
          <a:lstStyle/>
          <a:p>
            <a:r>
              <a:rPr lang="en-GB" b="1" dirty="0">
                <a:solidFill>
                  <a:schemeClr val="accent5">
                    <a:lumMod val="75000"/>
                  </a:schemeClr>
                </a:solidFill>
              </a:rPr>
              <a:t>Roman</a:t>
            </a:r>
            <a:endParaRPr lang="en-GB" b="1" dirty="0">
              <a:solidFill>
                <a:schemeClr val="accent5">
                  <a:lumMod val="75000"/>
                </a:schemeClr>
              </a:solidFill>
              <a:latin typeface="Century Gothic" panose="020B050202020202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4292468324"/>
              </p:ext>
            </p:extLst>
          </p:nvPr>
        </p:nvGraphicFramePr>
        <p:xfrm>
          <a:off x="3953437" y="783429"/>
          <a:ext cx="8082054" cy="5079350"/>
        </p:xfrm>
        <a:graphic>
          <a:graphicData uri="http://schemas.openxmlformats.org/drawingml/2006/table">
            <a:tbl>
              <a:tblPr firstRow="1" bandRow="1">
                <a:tableStyleId>{5C22544A-7EE6-4342-B048-85BDC9FD1C3A}</a:tableStyleId>
              </a:tblPr>
              <a:tblGrid>
                <a:gridCol w="4041027">
                  <a:extLst>
                    <a:ext uri="{9D8B030D-6E8A-4147-A177-3AD203B41FA5}">
                      <a16:colId xmlns:a16="http://schemas.microsoft.com/office/drawing/2014/main" val="1737497035"/>
                    </a:ext>
                  </a:extLst>
                </a:gridCol>
                <a:gridCol w="4041027">
                  <a:extLst>
                    <a:ext uri="{9D8B030D-6E8A-4147-A177-3AD203B41FA5}">
                      <a16:colId xmlns:a16="http://schemas.microsoft.com/office/drawing/2014/main" val="1762227579"/>
                    </a:ext>
                  </a:extLst>
                </a:gridCol>
              </a:tblGrid>
              <a:tr h="415910">
                <a:tc>
                  <a:txBody>
                    <a:bodyPr/>
                    <a:lstStyle/>
                    <a:p>
                      <a:r>
                        <a:rPr lang="en-GB" sz="2000" dirty="0">
                          <a:solidFill>
                            <a:schemeClr val="accent5">
                              <a:lumMod val="50000"/>
                            </a:schemeClr>
                          </a:solidFill>
                          <a:latin typeface="Century Gothic" panose="020B0502020202020204" pitchFamily="34" charset="0"/>
                        </a:rPr>
                        <a:t>Areas of strength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5">
                              <a:lumMod val="50000"/>
                            </a:schemeClr>
                          </a:solidFill>
                          <a:latin typeface="Century Gothic" panose="020B0502020202020204" pitchFamily="34" charset="0"/>
                        </a:rPr>
                        <a:t>Considerations</a:t>
                      </a:r>
                      <a:r>
                        <a:rPr lang="en-GB" sz="1800" baseline="0" dirty="0">
                          <a:solidFill>
                            <a:schemeClr val="accent5">
                              <a:lumMod val="50000"/>
                            </a:schemeClr>
                          </a:solidFill>
                          <a:latin typeface="Century Gothic" panose="020B0502020202020204" pitchFamily="34" charset="0"/>
                        </a:rPr>
                        <a:t> for task design</a:t>
                      </a:r>
                      <a:endParaRPr lang="en-GB" sz="18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32913"/>
                  </a:ext>
                </a:extLst>
              </a:tr>
              <a:tr h="3615216">
                <a:tc>
                  <a:txBody>
                    <a:bodyPr/>
                    <a:lstStyle/>
                    <a:p>
                      <a:r>
                        <a:rPr lang="en-GB" sz="2000" dirty="0">
                          <a:solidFill>
                            <a:schemeClr val="accent5">
                              <a:lumMod val="50000"/>
                            </a:schemeClr>
                          </a:solidFill>
                          <a:latin typeface="Century Gothic" panose="020B0502020202020204" pitchFamily="34" charset="0"/>
                        </a:rPr>
                        <a:t>Strong</a:t>
                      </a:r>
                      <a:r>
                        <a:rPr lang="en-GB" sz="2000" baseline="0" dirty="0">
                          <a:solidFill>
                            <a:schemeClr val="accent5">
                              <a:lumMod val="50000"/>
                            </a:schemeClr>
                          </a:solidFill>
                          <a:latin typeface="Century Gothic" panose="020B0502020202020204" pitchFamily="34" charset="0"/>
                        </a:rPr>
                        <a:t> comprehension skills likely transfer to L2 (ability to deduce, infer meaning etc.)</a:t>
                      </a:r>
                      <a:endParaRPr lang="en-GB" sz="2000" dirty="0">
                        <a:solidFill>
                          <a:schemeClr val="accent5">
                            <a:lumMod val="50000"/>
                          </a:schemeClr>
                        </a:solidFill>
                        <a:latin typeface="Century Gothic" panose="020B0502020202020204" pitchFamily="34" charset="0"/>
                      </a:endParaRPr>
                    </a:p>
                    <a:p>
                      <a:r>
                        <a:rPr lang="en-GB" sz="2000" dirty="0">
                          <a:solidFill>
                            <a:schemeClr val="accent5">
                              <a:lumMod val="50000"/>
                            </a:schemeClr>
                          </a:solidFill>
                          <a:latin typeface="Century Gothic" panose="020B0502020202020204" pitchFamily="34" charset="0"/>
                        </a:rPr>
                        <a:t>Potential</a:t>
                      </a:r>
                      <a:r>
                        <a:rPr lang="en-GB" sz="2000" baseline="0" dirty="0">
                          <a:solidFill>
                            <a:schemeClr val="accent5">
                              <a:lumMod val="50000"/>
                            </a:schemeClr>
                          </a:solidFill>
                          <a:latin typeface="Century Gothic" panose="020B0502020202020204" pitchFamily="34" charset="0"/>
                        </a:rPr>
                        <a:t> ability to acquire a large vocabulary in the L2.</a:t>
                      </a:r>
                    </a:p>
                    <a:p>
                      <a:r>
                        <a:rPr lang="en-GB" sz="2000" baseline="0" dirty="0">
                          <a:solidFill>
                            <a:schemeClr val="accent5">
                              <a:lumMod val="50000"/>
                            </a:schemeClr>
                          </a:solidFill>
                          <a:latin typeface="Century Gothic" panose="020B0502020202020204" pitchFamily="34" charset="0"/>
                        </a:rPr>
                        <a:t>Potential to understand and produce complex language.</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Roman’s learning will benefit</a:t>
                      </a:r>
                      <a:r>
                        <a:rPr lang="en-GB" sz="2000" baseline="0" dirty="0">
                          <a:solidFill>
                            <a:schemeClr val="accent5">
                              <a:lumMod val="50000"/>
                            </a:schemeClr>
                          </a:solidFill>
                          <a:latin typeface="Century Gothic" panose="020B0502020202020204" pitchFamily="34" charset="0"/>
                        </a:rPr>
                        <a:t> from:</a:t>
                      </a:r>
                    </a:p>
                    <a:p>
                      <a:r>
                        <a:rPr lang="en-GB" sz="2000" baseline="0" dirty="0">
                          <a:solidFill>
                            <a:schemeClr val="accent5">
                              <a:lumMod val="50000"/>
                            </a:schemeClr>
                          </a:solidFill>
                          <a:latin typeface="Century Gothic" panose="020B0502020202020204" pitchFamily="34" charset="0"/>
                        </a:rPr>
                        <a:t>Opportunities to develop understanding and accurate use of a wide variety of grammar structures in the L2. </a:t>
                      </a:r>
                    </a:p>
                    <a:p>
                      <a:r>
                        <a:rPr lang="en-GB" sz="2000" baseline="0" dirty="0">
                          <a:solidFill>
                            <a:schemeClr val="accent5">
                              <a:lumMod val="50000"/>
                            </a:schemeClr>
                          </a:solidFill>
                          <a:latin typeface="Century Gothic" panose="020B0502020202020204" pitchFamily="34" charset="0"/>
                        </a:rPr>
                        <a:t>Opportunities to build a large vocabulary (e.g. incidental vocab learning perhaps from reading for pleasure in L2).  </a:t>
                      </a:r>
                    </a:p>
                    <a:p>
                      <a:r>
                        <a:rPr lang="en-GB" sz="2000" baseline="0" dirty="0">
                          <a:solidFill>
                            <a:schemeClr val="accent5">
                              <a:lumMod val="50000"/>
                            </a:schemeClr>
                          </a:solidFill>
                          <a:latin typeface="Century Gothic" panose="020B0502020202020204" pitchFamily="34" charset="0"/>
                        </a:rPr>
                        <a:t>Opportunities to develop fluency in production, promoting desirable difficulty by working in the oral modality with complex 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643492"/>
                  </a:ext>
                </a:extLst>
              </a:tr>
            </a:tbl>
          </a:graphicData>
        </a:graphic>
      </p:graphicFrame>
      <p:grpSp>
        <p:nvGrpSpPr>
          <p:cNvPr id="21" name="Group 20">
            <a:extLst>
              <a:ext uri="{C183D7F6-B498-43B3-948B-1728B52AA6E4}">
                <adec:decorative xmlns:adec="http://schemas.microsoft.com/office/drawing/2017/decorative" val="1"/>
              </a:ext>
            </a:extLst>
          </p:cNvPr>
          <p:cNvGrpSpPr/>
          <p:nvPr/>
        </p:nvGrpSpPr>
        <p:grpSpPr>
          <a:xfrm>
            <a:off x="112171" y="1314596"/>
            <a:ext cx="3688866" cy="4358699"/>
            <a:chOff x="8361686" y="2174122"/>
            <a:chExt cx="3688866" cy="4358699"/>
          </a:xfrm>
        </p:grpSpPr>
        <p:sp>
          <p:nvSpPr>
            <p:cNvPr id="22" name="Rounded Rectangle 21">
              <a:extLst>
                <a:ext uri="{FF2B5EF4-FFF2-40B4-BE49-F238E27FC236}">
                  <a16:creationId xmlns:a16="http://schemas.microsoft.com/office/drawing/2014/main" id="{C4DDB314-1583-4041-844A-D2206E553E3D}"/>
                </a:ext>
              </a:extLst>
            </p:cNvPr>
            <p:cNvSpPr/>
            <p:nvPr/>
          </p:nvSpPr>
          <p:spPr>
            <a:xfrm>
              <a:off x="8361686" y="2439393"/>
              <a:ext cx="3688866" cy="3913843"/>
            </a:xfrm>
            <a:prstGeom prst="round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8900000" scaled="1"/>
              <a:tileRect/>
            </a:gra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b="1" dirty="0">
                <a:solidFill>
                  <a:prstClr val="white"/>
                </a:solidFill>
                <a:latin typeface="Century Gothic" panose="020B0502020202020204"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7231" y="3102789"/>
              <a:ext cx="433948" cy="377331"/>
            </a:xfrm>
            <a:prstGeom prst="rect">
              <a:avLst/>
            </a:prstGeom>
          </p:spPr>
        </p:pic>
        <p:sp>
          <p:nvSpPr>
            <p:cNvPr id="24" name="TextBox 23"/>
            <p:cNvSpPr txBox="1"/>
            <p:nvPr/>
          </p:nvSpPr>
          <p:spPr>
            <a:xfrm>
              <a:off x="8744011" y="2439393"/>
              <a:ext cx="2924217" cy="4093428"/>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Roman</a:t>
              </a:r>
            </a:p>
            <a:p>
              <a:r>
                <a:rPr lang="en-GB" sz="2000" dirty="0">
                  <a:solidFill>
                    <a:schemeClr val="bg1"/>
                  </a:solidFill>
                  <a:latin typeface="Century Gothic" panose="020B0502020202020204" pitchFamily="34" charset="0"/>
                </a:rPr>
                <a:t>Strong literacy skills:</a:t>
              </a:r>
            </a:p>
            <a:p>
              <a:r>
                <a:rPr lang="en-GB" sz="2000" dirty="0">
                  <a:solidFill>
                    <a:schemeClr val="bg1"/>
                  </a:solidFill>
                  <a:latin typeface="Century Gothic" panose="020B0502020202020204" pitchFamily="34" charset="0"/>
                </a:rPr>
                <a:t>Avid reader, highly developed comprehension skills.</a:t>
              </a:r>
            </a:p>
            <a:p>
              <a:r>
                <a:rPr lang="en-GB" sz="2000" dirty="0">
                  <a:solidFill>
                    <a:schemeClr val="bg1"/>
                  </a:solidFill>
                  <a:latin typeface="Century Gothic" panose="020B0502020202020204" pitchFamily="34" charset="0"/>
                </a:rPr>
                <a:t>Very wide vocabulary in English.</a:t>
              </a:r>
            </a:p>
            <a:p>
              <a:r>
                <a:rPr lang="en-GB" sz="2000" dirty="0">
                  <a:solidFill>
                    <a:schemeClr val="bg1"/>
                  </a:solidFill>
                  <a:latin typeface="Century Gothic" panose="020B0502020202020204" pitchFamily="34" charset="0"/>
                </a:rPr>
                <a:t>Strong written ability, can express complex ideas clearly and present them coherently.</a:t>
              </a:r>
            </a:p>
            <a:p>
              <a:endParaRPr lang="en-GB" sz="2000" dirty="0">
                <a:solidFill>
                  <a:schemeClr val="bg1"/>
                </a:solidFill>
                <a:latin typeface="Century Gothic" panose="020B0502020202020204" pitchFamily="34"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7348" y="4013528"/>
              <a:ext cx="433948" cy="37733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7348" y="4654790"/>
              <a:ext cx="433948" cy="377331"/>
            </a:xfrm>
            <a:prstGeom prst="rect">
              <a:avLst/>
            </a:prstGeom>
          </p:spPr>
        </p:pic>
        <p:grpSp>
          <p:nvGrpSpPr>
            <p:cNvPr id="27" name="Group 26"/>
            <p:cNvGrpSpPr/>
            <p:nvPr/>
          </p:nvGrpSpPr>
          <p:grpSpPr>
            <a:xfrm>
              <a:off x="11090696" y="2174122"/>
              <a:ext cx="929899" cy="772297"/>
              <a:chOff x="11090696" y="2174122"/>
              <a:chExt cx="929899" cy="772297"/>
            </a:xfrm>
          </p:grpSpPr>
          <p:sp>
            <p:nvSpPr>
              <p:cNvPr id="28" name="Oval 27">
                <a:extLst>
                  <a:ext uri="{FF2B5EF4-FFF2-40B4-BE49-F238E27FC236}">
                    <a16:creationId xmlns:a16="http://schemas.microsoft.com/office/drawing/2014/main" id="{817F19BB-CCDB-EB49-93B8-955E99A4C2CA}"/>
                  </a:ext>
                </a:extLst>
              </p:cNvPr>
              <p:cNvSpPr/>
              <p:nvPr/>
            </p:nvSpPr>
            <p:spPr>
              <a:xfrm>
                <a:off x="11090696" y="2174122"/>
                <a:ext cx="929899" cy="772297"/>
              </a:xfrm>
              <a:prstGeom prst="ellipse">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29" name="Picture 28">
                <a:extLst>
                  <a:ext uri="{FF2B5EF4-FFF2-40B4-BE49-F238E27FC236}">
                    <a16:creationId xmlns:a16="http://schemas.microsoft.com/office/drawing/2014/main" id="{F1CD377B-05B1-5145-ACEA-5998D7FAD61C}"/>
                  </a:ext>
                </a:extLst>
              </p:cNvPr>
              <p:cNvPicPr>
                <a:picLocks noChangeAspect="1"/>
              </p:cNvPicPr>
              <p:nvPr/>
            </p:nvPicPr>
            <p:blipFill>
              <a:blip r:embed="rId5"/>
              <a:stretch>
                <a:fillRect/>
              </a:stretch>
            </p:blipFill>
            <p:spPr>
              <a:xfrm>
                <a:off x="11243096" y="2174122"/>
                <a:ext cx="596900" cy="716280"/>
              </a:xfrm>
              <a:prstGeom prst="rect">
                <a:avLst/>
              </a:prstGeom>
            </p:spPr>
          </p:pic>
        </p:grpSp>
      </p:grpSp>
      <p:sp>
        <p:nvSpPr>
          <p:cNvPr id="13" name="Rectangle 12">
            <a:extLst>
              <a:ext uri="{C183D7F6-B498-43B3-948B-1728B52AA6E4}">
                <adec:decorative xmlns:adec="http://schemas.microsoft.com/office/drawing/2017/decorative" val="1"/>
              </a:ext>
            </a:extLst>
          </p:cNvPr>
          <p:cNvSpPr/>
          <p:nvPr/>
        </p:nvSpPr>
        <p:spPr>
          <a:xfrm>
            <a:off x="3978626" y="1112904"/>
            <a:ext cx="4001591" cy="4934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C183D7F6-B498-43B3-948B-1728B52AA6E4}">
                <adec:decorative xmlns:adec="http://schemas.microsoft.com/office/drawing/2017/decorative" val="1"/>
              </a:ext>
            </a:extLst>
          </p:cNvPr>
          <p:cNvSpPr/>
          <p:nvPr/>
        </p:nvSpPr>
        <p:spPr>
          <a:xfrm>
            <a:off x="8014615" y="1112904"/>
            <a:ext cx="4001591" cy="4934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080920982"/>
      </p:ext>
    </p:extLst>
  </p:cSld>
  <p:clrMapOvr>
    <a:masterClrMapping/>
  </p:clrMapOvr>
  <mc:AlternateContent xmlns:mc="http://schemas.openxmlformats.org/markup-compatibility/2006" xmlns:p14="http://schemas.microsoft.com/office/powerpoint/2010/main">
    <mc:Choice Requires="p14">
      <p:transition spd="slow" p14:dur="2000" advTm="68165"/>
    </mc:Choice>
    <mc:Fallback xmlns="">
      <p:transition spd="slow" advTm="681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3000"/>
                                        <p:tgtEl>
                                          <p:spTgt spid="13"/>
                                        </p:tgtEl>
                                      </p:cBhvr>
                                    </p:animEffect>
                                    <p:anim calcmode="lin" valueType="num">
                                      <p:cBhvr>
                                        <p:cTn id="7" dur="3000"/>
                                        <p:tgtEl>
                                          <p:spTgt spid="13"/>
                                        </p:tgtEl>
                                        <p:attrNameLst>
                                          <p:attrName>ppt_x</p:attrName>
                                        </p:attrNameLst>
                                      </p:cBhvr>
                                      <p:tavLst>
                                        <p:tav tm="0">
                                          <p:val>
                                            <p:strVal val="ppt_x"/>
                                          </p:val>
                                        </p:tav>
                                        <p:tav tm="100000">
                                          <p:val>
                                            <p:strVal val="ppt_x"/>
                                          </p:val>
                                        </p:tav>
                                      </p:tavLst>
                                    </p:anim>
                                    <p:anim calcmode="lin" valueType="num">
                                      <p:cBhvr>
                                        <p:cTn id="8" dur="3000"/>
                                        <p:tgtEl>
                                          <p:spTgt spid="13"/>
                                        </p:tgtEl>
                                        <p:attrNameLst>
                                          <p:attrName>ppt_y</p:attrName>
                                        </p:attrNameLst>
                                      </p:cBhvr>
                                      <p:tavLst>
                                        <p:tav tm="0">
                                          <p:val>
                                            <p:strVal val="ppt_y"/>
                                          </p:val>
                                        </p:tav>
                                        <p:tav tm="100000">
                                          <p:val>
                                            <p:strVal val="ppt_y+.1"/>
                                          </p:val>
                                        </p:tav>
                                      </p:tavLst>
                                    </p:anim>
                                    <p:set>
                                      <p:cBhvr>
                                        <p:cTn id="9" dur="1" fill="hold">
                                          <p:stCondLst>
                                            <p:cond delay="29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3000"/>
                                        <p:tgtEl>
                                          <p:spTgt spid="14"/>
                                        </p:tgtEl>
                                      </p:cBhvr>
                                    </p:animEffect>
                                    <p:anim calcmode="lin" valueType="num">
                                      <p:cBhvr>
                                        <p:cTn id="14" dur="3000"/>
                                        <p:tgtEl>
                                          <p:spTgt spid="14"/>
                                        </p:tgtEl>
                                        <p:attrNameLst>
                                          <p:attrName>ppt_x</p:attrName>
                                        </p:attrNameLst>
                                      </p:cBhvr>
                                      <p:tavLst>
                                        <p:tav tm="0">
                                          <p:val>
                                            <p:strVal val="ppt_x"/>
                                          </p:val>
                                        </p:tav>
                                        <p:tav tm="100000">
                                          <p:val>
                                            <p:strVal val="ppt_x"/>
                                          </p:val>
                                        </p:tav>
                                      </p:tavLst>
                                    </p:anim>
                                    <p:anim calcmode="lin" valueType="num">
                                      <p:cBhvr>
                                        <p:cTn id="15" dur="3000"/>
                                        <p:tgtEl>
                                          <p:spTgt spid="14"/>
                                        </p:tgtEl>
                                        <p:attrNameLst>
                                          <p:attrName>ppt_y</p:attrName>
                                        </p:attrNameLst>
                                      </p:cBhvr>
                                      <p:tavLst>
                                        <p:tav tm="0">
                                          <p:val>
                                            <p:strVal val="ppt_y"/>
                                          </p:val>
                                        </p:tav>
                                        <p:tav tm="100000">
                                          <p:val>
                                            <p:strVal val="ppt_y+.1"/>
                                          </p:val>
                                        </p:tav>
                                      </p:tavLst>
                                    </p:anim>
                                    <p:set>
                                      <p:cBhvr>
                                        <p:cTn id="16" dur="1" fill="hold">
                                          <p:stCondLst>
                                            <p:cond delay="2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6"/>
            <a:ext cx="10515600" cy="1325563"/>
          </a:xfrm>
        </p:spPr>
        <p:txBody>
          <a:bodyPr/>
          <a:lstStyle/>
          <a:p>
            <a:r>
              <a:rPr lang="en-GB" b="1" dirty="0">
                <a:solidFill>
                  <a:schemeClr val="accent5">
                    <a:lumMod val="75000"/>
                  </a:schemeClr>
                </a:solidFill>
                <a:latin typeface="Century Gothic" panose="020B0502020202020204" pitchFamily="34" charset="0"/>
              </a:rPr>
              <a:t>This session</a:t>
            </a:r>
          </a:p>
        </p:txBody>
      </p:sp>
      <p:sp>
        <p:nvSpPr>
          <p:cNvPr id="3" name="Content Placeholder 2"/>
          <p:cNvSpPr>
            <a:spLocks noGrp="1"/>
          </p:cNvSpPr>
          <p:nvPr>
            <p:ph idx="1"/>
          </p:nvPr>
        </p:nvSpPr>
        <p:spPr>
          <a:xfrm>
            <a:off x="565372" y="1403603"/>
            <a:ext cx="10788428" cy="4881449"/>
          </a:xfrm>
        </p:spPr>
        <p:txBody>
          <a:bodyPr>
            <a:normAutofit/>
          </a:bodyPr>
          <a:lstStyle/>
          <a:p>
            <a:pPr>
              <a:lnSpc>
                <a:spcPct val="150000"/>
              </a:lnSpc>
              <a:buClr>
                <a:schemeClr val="accent2"/>
              </a:buClr>
            </a:pPr>
            <a:r>
              <a:rPr lang="en-GB" dirty="0">
                <a:solidFill>
                  <a:schemeClr val="accent5">
                    <a:lumMod val="75000"/>
                  </a:schemeClr>
                </a:solidFill>
              </a:rPr>
              <a:t>Determining the difficulty of grammar – a springboard to offering increased challenge</a:t>
            </a:r>
          </a:p>
          <a:p>
            <a:pPr>
              <a:lnSpc>
                <a:spcPct val="150000"/>
              </a:lnSpc>
              <a:buClr>
                <a:schemeClr val="accent2"/>
              </a:buClr>
            </a:pPr>
            <a:r>
              <a:rPr lang="en-GB" b="1" dirty="0">
                <a:solidFill>
                  <a:schemeClr val="accent5">
                    <a:lumMod val="75000"/>
                  </a:schemeClr>
                </a:solidFill>
              </a:rPr>
              <a:t>Exploring word knowledge to create challenge</a:t>
            </a:r>
          </a:p>
          <a:p>
            <a:pPr>
              <a:lnSpc>
                <a:spcPct val="150000"/>
              </a:lnSpc>
              <a:buClr>
                <a:schemeClr val="accent2"/>
              </a:buClr>
            </a:pPr>
            <a:r>
              <a:rPr lang="en-GB" dirty="0">
                <a:solidFill>
                  <a:schemeClr val="accent5">
                    <a:lumMod val="75000"/>
                  </a:schemeClr>
                </a:solidFill>
              </a:rPr>
              <a:t>Explore stretch and challenge within a selection of NCELP lesson resources</a:t>
            </a:r>
          </a:p>
          <a:p>
            <a:pPr>
              <a:lnSpc>
                <a:spcPct val="150000"/>
              </a:lnSpc>
              <a:buClr>
                <a:schemeClr val="accent2"/>
              </a:buClr>
            </a:pPr>
            <a:endParaRPr lang="en-GB" dirty="0">
              <a:solidFill>
                <a:schemeClr val="accent5">
                  <a:lumMod val="75000"/>
                </a:schemeClr>
              </a:solidFill>
            </a:endParaRPr>
          </a:p>
        </p:txBody>
      </p:sp>
      <p:pic>
        <p:nvPicPr>
          <p:cNvPr id="4" name="Picture 3" descr="green checkmark">
            <a:extLst>
              <a:ext uri="{FF2B5EF4-FFF2-40B4-BE49-F238E27FC236}">
                <a16:creationId xmlns:a16="http://schemas.microsoft.com/office/drawing/2014/main" id="{E062C38F-1C30-4D71-A721-F334F4820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995579"/>
            <a:ext cx="581918" cy="606165"/>
          </a:xfrm>
          <a:prstGeom prst="rect">
            <a:avLst/>
          </a:prstGeom>
        </p:spPr>
      </p:pic>
      <p:pic>
        <p:nvPicPr>
          <p:cNvPr id="5" name="Picture 4" descr="green checkmark">
            <a:extLst>
              <a:ext uri="{FF2B5EF4-FFF2-40B4-BE49-F238E27FC236}">
                <a16:creationId xmlns:a16="http://schemas.microsoft.com/office/drawing/2014/main" id="{E062C38F-1C30-4D71-A721-F334F4820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5978" y="2845810"/>
            <a:ext cx="581918" cy="606165"/>
          </a:xfrm>
          <a:prstGeom prst="rect">
            <a:avLst/>
          </a:prstGeom>
        </p:spPr>
      </p:pic>
      <p:pic>
        <p:nvPicPr>
          <p:cNvPr id="6" name="Audio 5">
            <a:hlinkClick r:id="" action="ppaction://media"/>
            <a:extLs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88178382"/>
      </p:ext>
    </p:extLst>
  </p:cSld>
  <p:clrMapOvr>
    <a:masterClrMapping/>
  </p:clrMapOvr>
  <mc:AlternateContent xmlns:mc="http://schemas.openxmlformats.org/markup-compatibility/2006" xmlns:p14="http://schemas.microsoft.com/office/powerpoint/2010/main">
    <mc:Choice Requires="p14">
      <p:transition spd="slow" p14:dur="2000" advTm="14195"/>
    </mc:Choice>
    <mc:Fallback xmlns="">
      <p:transition spd="slow" advTm="14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5">
                    <a:lumMod val="75000"/>
                  </a:schemeClr>
                </a:solidFill>
              </a:rPr>
              <a:t>Stretch and challenge within lesson resources</a:t>
            </a:r>
            <a:endParaRPr lang="en-GB" dirty="0"/>
          </a:p>
        </p:txBody>
      </p:sp>
      <p:sp>
        <p:nvSpPr>
          <p:cNvPr id="4" name="Content Placeholder 2"/>
          <p:cNvSpPr>
            <a:spLocks noGrp="1"/>
          </p:cNvSpPr>
          <p:nvPr>
            <p:ph idx="1"/>
          </p:nvPr>
        </p:nvSpPr>
        <p:spPr/>
        <p:txBody>
          <a:bodyPr>
            <a:normAutofit/>
          </a:bodyPr>
          <a:lstStyle/>
          <a:p>
            <a:pPr>
              <a:lnSpc>
                <a:spcPct val="150000"/>
              </a:lnSpc>
              <a:buClr>
                <a:schemeClr val="accent2"/>
              </a:buClr>
            </a:pPr>
            <a:r>
              <a:rPr lang="en-GB" dirty="0">
                <a:solidFill>
                  <a:schemeClr val="accent5">
                    <a:lumMod val="75000"/>
                  </a:schemeClr>
                </a:solidFill>
                <a:hlinkClick r:id="rId5"/>
              </a:rPr>
              <a:t>Spanish Y8 T3.1 W1 </a:t>
            </a:r>
            <a:r>
              <a:rPr lang="en-GB" dirty="0">
                <a:solidFill>
                  <a:schemeClr val="accent5">
                    <a:lumMod val="75000"/>
                  </a:schemeClr>
                </a:solidFill>
              </a:rPr>
              <a:t>– this is a Consolidation Week designed to reinforce singular persons of regular -</a:t>
            </a:r>
            <a:r>
              <a:rPr lang="en-GB" dirty="0" err="1">
                <a:solidFill>
                  <a:schemeClr val="accent5">
                    <a:lumMod val="75000"/>
                  </a:schemeClr>
                </a:solidFill>
              </a:rPr>
              <a:t>ar</a:t>
            </a:r>
            <a:r>
              <a:rPr lang="en-GB" dirty="0">
                <a:solidFill>
                  <a:schemeClr val="accent5">
                    <a:lumMod val="75000"/>
                  </a:schemeClr>
                </a:solidFill>
              </a:rPr>
              <a:t>/-</a:t>
            </a:r>
            <a:r>
              <a:rPr lang="en-GB" dirty="0" err="1">
                <a:solidFill>
                  <a:schemeClr val="accent5">
                    <a:lumMod val="75000"/>
                  </a:schemeClr>
                </a:solidFill>
              </a:rPr>
              <a:t>er</a:t>
            </a:r>
            <a:r>
              <a:rPr lang="en-GB" dirty="0">
                <a:solidFill>
                  <a:schemeClr val="accent5">
                    <a:lumMod val="75000"/>
                  </a:schemeClr>
                </a:solidFill>
              </a:rPr>
              <a:t> /-</a:t>
            </a:r>
            <a:r>
              <a:rPr lang="en-GB" dirty="0" err="1">
                <a:solidFill>
                  <a:schemeClr val="accent5">
                    <a:lumMod val="75000"/>
                  </a:schemeClr>
                </a:solidFill>
              </a:rPr>
              <a:t>ir</a:t>
            </a:r>
            <a:r>
              <a:rPr lang="en-GB" dirty="0">
                <a:solidFill>
                  <a:schemeClr val="accent5">
                    <a:lumMod val="75000"/>
                  </a:schemeClr>
                </a:solidFill>
              </a:rPr>
              <a:t>  verbs and subject pronouns.  Within this two lesson sequence, there are ample opportunities for differentiation for higher proficiency students.  Such ideas are detailed in the Notes field.</a:t>
            </a:r>
          </a:p>
          <a:p>
            <a:pPr marL="0" indent="0">
              <a:lnSpc>
                <a:spcPct val="150000"/>
              </a:lnSpc>
              <a:buClr>
                <a:schemeClr val="accent2"/>
              </a:buClr>
              <a:buNone/>
            </a:pPr>
            <a:endParaRPr lang="en-GB" dirty="0">
              <a:solidFill>
                <a:schemeClr val="accent5">
                  <a:lumMod val="75000"/>
                </a:schemeClr>
              </a:solidFill>
            </a:endParaRPr>
          </a:p>
        </p:txBody>
      </p:sp>
      <p:pic>
        <p:nvPicPr>
          <p:cNvPr id="5" name="Audio 4">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8136231"/>
      </p:ext>
    </p:extLst>
  </p:cSld>
  <p:clrMapOvr>
    <a:masterClrMapping/>
  </p:clrMapOvr>
  <mc:AlternateContent xmlns:mc="http://schemas.openxmlformats.org/markup-compatibility/2006" xmlns:p14="http://schemas.microsoft.com/office/powerpoint/2010/main">
    <mc:Choice Requires="p14">
      <p:transition spd="slow" p14:dur="2000" advTm="19099"/>
    </mc:Choice>
    <mc:Fallback xmlns="">
      <p:transition spd="slow" advTm="1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5">
                    <a:lumMod val="75000"/>
                  </a:schemeClr>
                </a:solidFill>
              </a:rPr>
              <a:t>Stretch and challenge within lesson resources</a:t>
            </a:r>
            <a:endParaRPr lang="en-GB" dirty="0"/>
          </a:p>
        </p:txBody>
      </p:sp>
      <p:sp>
        <p:nvSpPr>
          <p:cNvPr id="4" name="Content Placeholder 2"/>
          <p:cNvSpPr>
            <a:spLocks noGrp="1"/>
          </p:cNvSpPr>
          <p:nvPr>
            <p:ph idx="1"/>
          </p:nvPr>
        </p:nvSpPr>
        <p:spPr/>
        <p:txBody>
          <a:bodyPr>
            <a:normAutofit fontScale="92500" lnSpcReduction="20000"/>
          </a:bodyPr>
          <a:lstStyle/>
          <a:p>
            <a:pPr>
              <a:lnSpc>
                <a:spcPct val="150000"/>
              </a:lnSpc>
              <a:buClr>
                <a:schemeClr val="accent2"/>
              </a:buClr>
            </a:pPr>
            <a:r>
              <a:rPr lang="en-GB" dirty="0">
                <a:solidFill>
                  <a:schemeClr val="accent5">
                    <a:lumMod val="75000"/>
                  </a:schemeClr>
                </a:solidFill>
                <a:hlinkClick r:id="rId5"/>
              </a:rPr>
              <a:t>German Y8 T3.1 W5 </a:t>
            </a:r>
            <a:r>
              <a:rPr lang="en-GB" dirty="0">
                <a:solidFill>
                  <a:schemeClr val="accent5">
                    <a:lumMod val="75000"/>
                  </a:schemeClr>
                </a:solidFill>
              </a:rPr>
              <a:t>– the context is a move to a new house and area which sets students up to describe attributes.  Within this two lesson sequence, there are opportunities provided that offer scope for differentiation for higher proficiency students through differentiated tasks.  The final two activities of Lesson 2 bring together listening, reading and writing in a </a:t>
            </a:r>
            <a:r>
              <a:rPr lang="en-GB" dirty="0" err="1">
                <a:solidFill>
                  <a:schemeClr val="accent5">
                    <a:lumMod val="75000"/>
                  </a:schemeClr>
                </a:solidFill>
              </a:rPr>
              <a:t>Dictogloss</a:t>
            </a:r>
            <a:r>
              <a:rPr lang="en-GB" dirty="0">
                <a:solidFill>
                  <a:schemeClr val="accent5">
                    <a:lumMod val="75000"/>
                  </a:schemeClr>
                </a:solidFill>
              </a:rPr>
              <a:t> activity and a speaking activity – Q &amp; A practising WO2 to emphasise different ideas.</a:t>
            </a:r>
          </a:p>
          <a:p>
            <a:pPr marL="0" indent="0">
              <a:lnSpc>
                <a:spcPct val="150000"/>
              </a:lnSpc>
              <a:buClr>
                <a:schemeClr val="accent2"/>
              </a:buClr>
              <a:buNone/>
            </a:pPr>
            <a:endParaRPr lang="en-GB" dirty="0">
              <a:solidFill>
                <a:schemeClr val="accent5">
                  <a:lumMod val="75000"/>
                </a:schemeClr>
              </a:solidFill>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5514031"/>
      </p:ext>
    </p:extLst>
  </p:cSld>
  <p:clrMapOvr>
    <a:masterClrMapping/>
  </p:clrMapOvr>
  <mc:AlternateContent xmlns:mc="http://schemas.openxmlformats.org/markup-compatibility/2006" xmlns:p14="http://schemas.microsoft.com/office/powerpoint/2010/main">
    <mc:Choice Requires="p14">
      <p:transition spd="slow" p14:dur="2000" advTm="46167"/>
    </mc:Choice>
    <mc:Fallback xmlns="">
      <p:transition spd="slow" advTm="46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5">
                    <a:lumMod val="75000"/>
                  </a:schemeClr>
                </a:solidFill>
              </a:rPr>
              <a:t>Stretch and challenge within lesson resources</a:t>
            </a:r>
            <a:endParaRPr lang="en-GB" dirty="0"/>
          </a:p>
        </p:txBody>
      </p:sp>
      <p:sp>
        <p:nvSpPr>
          <p:cNvPr id="4" name="Content Placeholder 2"/>
          <p:cNvSpPr>
            <a:spLocks noGrp="1"/>
          </p:cNvSpPr>
          <p:nvPr>
            <p:ph idx="1"/>
          </p:nvPr>
        </p:nvSpPr>
        <p:spPr/>
        <p:txBody>
          <a:bodyPr>
            <a:normAutofit/>
          </a:bodyPr>
          <a:lstStyle/>
          <a:p>
            <a:pPr>
              <a:lnSpc>
                <a:spcPct val="150000"/>
              </a:lnSpc>
              <a:buClr>
                <a:schemeClr val="accent2"/>
              </a:buClr>
            </a:pPr>
            <a:r>
              <a:rPr lang="en-GB" dirty="0">
                <a:solidFill>
                  <a:schemeClr val="accent5">
                    <a:lumMod val="75000"/>
                  </a:schemeClr>
                </a:solidFill>
                <a:hlinkClick r:id="rId5"/>
              </a:rPr>
              <a:t>French Y8 T1.2 W5 </a:t>
            </a:r>
            <a:r>
              <a:rPr lang="en-GB" dirty="0">
                <a:solidFill>
                  <a:schemeClr val="accent5">
                    <a:lumMod val="75000"/>
                  </a:schemeClr>
                </a:solidFill>
              </a:rPr>
              <a:t>– this is the first of two text exploitation weeks in Year 8.</a:t>
            </a:r>
            <a:r>
              <a:rPr lang="en-GB" dirty="0">
                <a:solidFill>
                  <a:srgbClr val="FF0000"/>
                </a:solidFill>
              </a:rPr>
              <a:t>  </a:t>
            </a:r>
            <a:r>
              <a:rPr lang="en-GB" dirty="0">
                <a:solidFill>
                  <a:schemeClr val="accent5">
                    <a:lumMod val="75000"/>
                  </a:schemeClr>
                </a:solidFill>
              </a:rPr>
              <a:t>Within this two lesson sequence, students are guided through a series of structured activities to assist their understanding of a longer text which acts as a springboard to a final creative production exercise. </a:t>
            </a: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3311447"/>
      </p:ext>
    </p:extLst>
  </p:cSld>
  <p:clrMapOvr>
    <a:masterClrMapping/>
  </p:clrMapOvr>
  <mc:AlternateContent xmlns:mc="http://schemas.openxmlformats.org/markup-compatibility/2006" xmlns:p14="http://schemas.microsoft.com/office/powerpoint/2010/main">
    <mc:Choice Requires="p14">
      <p:transition spd="slow" p14:dur="2000" advTm="58742"/>
    </mc:Choice>
    <mc:Fallback xmlns="">
      <p:transition spd="slow" advTm="5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5">
                    <a:lumMod val="75000"/>
                  </a:schemeClr>
                </a:solidFill>
              </a:rPr>
              <a:t>Stretch and challenge within lesson resources</a:t>
            </a:r>
            <a:endParaRPr lang="en-GB" dirty="0"/>
          </a:p>
        </p:txBody>
      </p:sp>
      <p:sp>
        <p:nvSpPr>
          <p:cNvPr id="4" name="Content Placeholder 2"/>
          <p:cNvSpPr>
            <a:spLocks noGrp="1"/>
          </p:cNvSpPr>
          <p:nvPr>
            <p:ph idx="1"/>
          </p:nvPr>
        </p:nvSpPr>
        <p:spPr/>
        <p:txBody>
          <a:bodyPr>
            <a:normAutofit fontScale="70000" lnSpcReduction="20000"/>
          </a:bodyPr>
          <a:lstStyle/>
          <a:p>
            <a:pPr>
              <a:lnSpc>
                <a:spcPct val="150000"/>
              </a:lnSpc>
              <a:buClr>
                <a:schemeClr val="accent2"/>
              </a:buClr>
            </a:pPr>
            <a:r>
              <a:rPr lang="en-GB" dirty="0">
                <a:solidFill>
                  <a:schemeClr val="accent5">
                    <a:lumMod val="75000"/>
                  </a:schemeClr>
                </a:solidFill>
                <a:hlinkClick r:id="rId5"/>
              </a:rPr>
              <a:t>German Y9 T1.1 W1 </a:t>
            </a:r>
            <a:r>
              <a:rPr lang="en-GB" dirty="0">
                <a:solidFill>
                  <a:schemeClr val="accent5">
                    <a:lumMod val="75000"/>
                  </a:schemeClr>
                </a:solidFill>
              </a:rPr>
              <a:t>– within lesson two there are three ideas to use one aural text, depending on the learning focus the teachers want to develop.  See slides 30,31&amp;32.</a:t>
            </a:r>
          </a:p>
          <a:p>
            <a:pPr>
              <a:lnSpc>
                <a:spcPct val="150000"/>
              </a:lnSpc>
              <a:buClr>
                <a:schemeClr val="accent2"/>
              </a:buClr>
            </a:pPr>
            <a:r>
              <a:rPr lang="en-GB" dirty="0">
                <a:solidFill>
                  <a:schemeClr val="accent5">
                    <a:lumMod val="75000"/>
                  </a:schemeClr>
                </a:solidFill>
                <a:hlinkClick r:id="rId6"/>
              </a:rPr>
              <a:t>Spanish Y9 T1.1 W1 </a:t>
            </a:r>
            <a:r>
              <a:rPr lang="en-GB" dirty="0">
                <a:solidFill>
                  <a:schemeClr val="accent5">
                    <a:lumMod val="75000"/>
                  </a:schemeClr>
                </a:solidFill>
              </a:rPr>
              <a:t>-  as well as aiming to help students connect the spoken and written forms of the language more securely, the listening activity on slide 28 offers an opportunity to develop understanding, vocabulary and grammar knowledge, by pausing at key points and asking students to suggest an alternative word that could replace the next word. This is a chance to draw on previously taught grammar and vocabulary knowledge. Students will need to think about the kinds of words they can use in context, depending on where the audio stops. </a:t>
            </a: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5353082"/>
      </p:ext>
    </p:extLst>
  </p:cSld>
  <p:clrMapOvr>
    <a:masterClrMapping/>
  </p:clrMapOvr>
  <mc:AlternateContent xmlns:mc="http://schemas.openxmlformats.org/markup-compatibility/2006" xmlns:p14="http://schemas.microsoft.com/office/powerpoint/2010/main">
    <mc:Choice Requires="p14">
      <p:transition spd="slow" p14:dur="2000" advTm="17640"/>
    </mc:Choice>
    <mc:Fallback xmlns="">
      <p:transition spd="slow" advTm="1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09" y="2952900"/>
            <a:ext cx="10731731" cy="563290"/>
          </a:xfrm>
          <a:solidFill>
            <a:schemeClr val="accent4">
              <a:lumMod val="20000"/>
              <a:lumOff val="80000"/>
            </a:schemeClr>
          </a:solidFill>
          <a:ln w="28575">
            <a:solidFill>
              <a:schemeClr val="accent5">
                <a:lumMod val="50000"/>
              </a:schemeClr>
            </a:solidFill>
          </a:ln>
        </p:spPr>
        <p:txBody>
          <a:bodyPr>
            <a:normAutofit fontScale="90000"/>
          </a:bodyPr>
          <a:lstStyle/>
          <a:p>
            <a:pPr algn="ctr"/>
            <a:r>
              <a:rPr lang="en-GB" sz="3600" b="1" dirty="0">
                <a:solidFill>
                  <a:srgbClr val="4472C4">
                    <a:lumMod val="75000"/>
                  </a:srgbClr>
                </a:solidFill>
              </a:rPr>
              <a:t>Factors that influence the difficulty of grammar</a:t>
            </a:r>
            <a:endParaRPr lang="en-GB" sz="3400" b="1" dirty="0"/>
          </a:p>
        </p:txBody>
      </p:sp>
      <p:sp>
        <p:nvSpPr>
          <p:cNvPr id="4" name="TextBox 3"/>
          <p:cNvSpPr txBox="1"/>
          <p:nvPr/>
        </p:nvSpPr>
        <p:spPr>
          <a:xfrm>
            <a:off x="9220200" y="6030546"/>
            <a:ext cx="2913611" cy="307777"/>
          </a:xfrm>
          <a:prstGeom prst="rect">
            <a:avLst/>
          </a:prstGeom>
          <a:noFill/>
          <a:ln>
            <a:solidFill>
              <a:schemeClr val="accent5">
                <a:lumMod val="50000"/>
              </a:schemeClr>
            </a:solidFill>
          </a:ln>
        </p:spPr>
        <p:txBody>
          <a:bodyPr wrap="square" rtlCol="0">
            <a:spAutoFit/>
          </a:bodyPr>
          <a:lstStyle/>
          <a:p>
            <a:pPr algn="r"/>
            <a:r>
              <a:rPr lang="en-GB" sz="1400" dirty="0">
                <a:solidFill>
                  <a:schemeClr val="accent5">
                    <a:lumMod val="50000"/>
                  </a:schemeClr>
                </a:solidFill>
                <a:latin typeface="Century Gothic" panose="020B0502020202020204" pitchFamily="34" charset="0"/>
              </a:rPr>
              <a:t>Mitchell, Myles &amp; Marsden, 2019</a:t>
            </a:r>
          </a:p>
        </p:txBody>
      </p:sp>
      <p:grpSp>
        <p:nvGrpSpPr>
          <p:cNvPr id="20" name="Group 19">
            <a:extLst>
              <a:ext uri="{C183D7F6-B498-43B3-948B-1728B52AA6E4}">
                <adec:decorative xmlns:adec="http://schemas.microsoft.com/office/drawing/2017/decorative" val="1"/>
              </a:ext>
            </a:extLst>
          </p:cNvPr>
          <p:cNvGrpSpPr/>
          <p:nvPr/>
        </p:nvGrpSpPr>
        <p:grpSpPr>
          <a:xfrm>
            <a:off x="818108" y="602748"/>
            <a:ext cx="5237019" cy="2154834"/>
            <a:chOff x="818109" y="447048"/>
            <a:chExt cx="5237019" cy="2154834"/>
          </a:xfrm>
        </p:grpSpPr>
        <p:sp>
          <p:nvSpPr>
            <p:cNvPr id="6" name="TextBox 5"/>
            <p:cNvSpPr txBox="1"/>
            <p:nvPr/>
          </p:nvSpPr>
          <p:spPr>
            <a:xfrm>
              <a:off x="818109" y="2078662"/>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ea typeface="+mj-ea"/>
                  <a:cs typeface="+mj-cs"/>
                </a:rPr>
                <a:t>Language Factors</a:t>
              </a:r>
              <a:endParaRPr lang="en-GB" sz="2800" b="1" dirty="0">
                <a:solidFill>
                  <a:schemeClr val="accent5">
                    <a:lumMod val="50000"/>
                  </a:schemeClr>
                </a:solidFill>
                <a:latin typeface="Century Gothic" panose="020B0502020202020204" pitchFamily="34" charset="0"/>
              </a:endParaRPr>
            </a:p>
          </p:txBody>
        </p:sp>
        <p:sp>
          <p:nvSpPr>
            <p:cNvPr id="8" name="TextBox 7"/>
            <p:cNvSpPr txBox="1"/>
            <p:nvPr/>
          </p:nvSpPr>
          <p:spPr>
            <a:xfrm>
              <a:off x="818109" y="447048"/>
              <a:ext cx="5237019" cy="1631216"/>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Salience of the grammar</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Communicative value, reliability and overshadowing </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Frequency of the grammar</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Similarity to/ distance from the L1 </a:t>
              </a:r>
            </a:p>
          </p:txBody>
        </p:sp>
      </p:grpSp>
      <p:grpSp>
        <p:nvGrpSpPr>
          <p:cNvPr id="21" name="Group 20">
            <a:extLst>
              <a:ext uri="{C183D7F6-B498-43B3-948B-1728B52AA6E4}">
                <adec:decorative xmlns:adec="http://schemas.microsoft.com/office/drawing/2017/decorative" val="1"/>
              </a:ext>
            </a:extLst>
          </p:cNvPr>
          <p:cNvGrpSpPr/>
          <p:nvPr/>
        </p:nvGrpSpPr>
        <p:grpSpPr>
          <a:xfrm>
            <a:off x="6312821" y="598830"/>
            <a:ext cx="5237019" cy="2157699"/>
            <a:chOff x="6312819" y="437411"/>
            <a:chExt cx="5237019" cy="2157699"/>
          </a:xfrm>
        </p:grpSpPr>
        <p:sp>
          <p:nvSpPr>
            <p:cNvPr id="5" name="TextBox 4"/>
            <p:cNvSpPr txBox="1"/>
            <p:nvPr/>
          </p:nvSpPr>
          <p:spPr>
            <a:xfrm>
              <a:off x="6312819" y="2071890"/>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rPr>
                <a:t>Learner Factors</a:t>
              </a:r>
              <a:endParaRPr lang="en-GB" sz="2800" b="1" dirty="0">
                <a:solidFill>
                  <a:schemeClr val="accent5">
                    <a:lumMod val="50000"/>
                  </a:schemeClr>
                </a:solidFill>
                <a:latin typeface="Century Gothic" panose="020B0502020202020204" pitchFamily="34" charset="0"/>
              </a:endParaRPr>
            </a:p>
          </p:txBody>
        </p:sp>
        <p:sp>
          <p:nvSpPr>
            <p:cNvPr id="11" name="TextBox 10"/>
            <p:cNvSpPr txBox="1"/>
            <p:nvPr/>
          </p:nvSpPr>
          <p:spPr>
            <a:xfrm>
              <a:off x="6312819" y="437411"/>
              <a:ext cx="5237019" cy="1631216"/>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Vocabulary knowledge</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Analytic ability </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Working memory</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Learner capacities/types of memory relied on </a:t>
              </a:r>
            </a:p>
          </p:txBody>
        </p:sp>
      </p:grpSp>
      <p:sp>
        <p:nvSpPr>
          <p:cNvPr id="7" name="TextBox 6"/>
          <p:cNvSpPr txBox="1"/>
          <p:nvPr/>
        </p:nvSpPr>
        <p:spPr>
          <a:xfrm>
            <a:off x="3565465" y="3713615"/>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rPr>
              <a:t>Content and Task Factors</a:t>
            </a:r>
            <a:endParaRPr lang="en-GB" sz="2800" b="1" dirty="0">
              <a:solidFill>
                <a:schemeClr val="accent5">
                  <a:lumMod val="50000"/>
                </a:schemeClr>
              </a:solidFill>
              <a:latin typeface="Century Gothic" panose="020B0502020202020204" pitchFamily="34" charset="0"/>
            </a:endParaRPr>
          </a:p>
        </p:txBody>
      </p:sp>
      <p:sp>
        <p:nvSpPr>
          <p:cNvPr id="12" name="TextBox 11"/>
          <p:cNvSpPr txBox="1"/>
          <p:nvPr/>
        </p:nvSpPr>
        <p:spPr>
          <a:xfrm>
            <a:off x="3565465" y="4236835"/>
            <a:ext cx="5237019" cy="1631216"/>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Modality: oral or written?</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Mode: comprehension or production? </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Task complexity: varying the cognitive load  </a:t>
            </a:r>
            <a:r>
              <a:rPr lang="en-GB" sz="2000" dirty="0">
                <a:solidFill>
                  <a:srgbClr val="4472C4">
                    <a:lumMod val="75000"/>
                  </a:srgbClr>
                </a:solidFill>
                <a:latin typeface="Century Gothic" panose="020B0502020202020204" pitchFamily="34" charset="0"/>
                <a:sym typeface="Wingdings" panose="05000000000000000000" pitchFamily="2" charset="2"/>
              </a:rPr>
              <a:t> ‘desirable difficulty’ </a:t>
            </a:r>
            <a:endParaRPr lang="en-GB" sz="2000" dirty="0">
              <a:solidFill>
                <a:srgbClr val="4472C4">
                  <a:lumMod val="75000"/>
                </a:srgbClr>
              </a:solidFill>
              <a:latin typeface="Century Gothic" panose="020B0502020202020204" pitchFamily="34" charset="0"/>
            </a:endParaRPr>
          </a:p>
          <a:p>
            <a:pPr marL="228600" lvl="0" indent="-228600">
              <a:buClr>
                <a:srgbClr val="ED7D31"/>
              </a:buClr>
              <a:buFont typeface="Arial" panose="020B0604020202020204" pitchFamily="34" charset="0"/>
              <a:buChar char="•"/>
            </a:pPr>
            <a:endParaRPr lang="en-GB" sz="2000" dirty="0">
              <a:solidFill>
                <a:srgbClr val="4472C4">
                  <a:lumMod val="75000"/>
                </a:srgbClr>
              </a:solidFill>
              <a:latin typeface="Century Gothic" panose="020B0502020202020204" pitchFamily="34" charset="0"/>
            </a:endParaRPr>
          </a:p>
        </p:txBody>
      </p:sp>
      <p:pic>
        <p:nvPicPr>
          <p:cNvPr id="9" name="Audio 8">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6355007"/>
      </p:ext>
    </p:extLst>
  </p:cSld>
  <p:clrMapOvr>
    <a:masterClrMapping/>
  </p:clrMapOvr>
  <mc:AlternateContent xmlns:mc="http://schemas.openxmlformats.org/markup-compatibility/2006" xmlns:p14="http://schemas.microsoft.com/office/powerpoint/2010/main">
    <mc:Choice Requires="p14">
      <p:transition spd="slow" p14:dur="2000" advTm="33131"/>
    </mc:Choice>
    <mc:Fallback xmlns="">
      <p:transition spd="slow" advTm="3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3236"/>
            <a:ext cx="10515600" cy="1325563"/>
          </a:xfrm>
        </p:spPr>
        <p:txBody>
          <a:bodyPr/>
          <a:lstStyle/>
          <a:p>
            <a:r>
              <a:rPr lang="en-GB" b="1" dirty="0">
                <a:solidFill>
                  <a:schemeClr val="accent5">
                    <a:lumMod val="75000"/>
                  </a:schemeClr>
                </a:solidFill>
                <a:latin typeface="Century Gothic" panose="020B0502020202020204" pitchFamily="34" charset="0"/>
              </a:rPr>
              <a:t>This session</a:t>
            </a:r>
          </a:p>
        </p:txBody>
      </p:sp>
      <p:sp>
        <p:nvSpPr>
          <p:cNvPr id="3" name="Content Placeholder 2"/>
          <p:cNvSpPr>
            <a:spLocks noGrp="1"/>
          </p:cNvSpPr>
          <p:nvPr>
            <p:ph idx="1"/>
          </p:nvPr>
        </p:nvSpPr>
        <p:spPr>
          <a:xfrm>
            <a:off x="565372" y="1403603"/>
            <a:ext cx="10788428" cy="4881449"/>
          </a:xfrm>
        </p:spPr>
        <p:txBody>
          <a:bodyPr>
            <a:normAutofit/>
          </a:bodyPr>
          <a:lstStyle/>
          <a:p>
            <a:pPr>
              <a:lnSpc>
                <a:spcPct val="150000"/>
              </a:lnSpc>
              <a:buClr>
                <a:schemeClr val="accent2"/>
              </a:buClr>
            </a:pPr>
            <a:r>
              <a:rPr lang="en-GB" dirty="0">
                <a:solidFill>
                  <a:schemeClr val="accent5">
                    <a:lumMod val="75000"/>
                  </a:schemeClr>
                </a:solidFill>
              </a:rPr>
              <a:t>Determining the difficulty of grammar – a springboard to offering increased challenge</a:t>
            </a:r>
          </a:p>
          <a:p>
            <a:pPr>
              <a:lnSpc>
                <a:spcPct val="150000"/>
              </a:lnSpc>
              <a:buClr>
                <a:schemeClr val="accent2"/>
              </a:buClr>
            </a:pPr>
            <a:r>
              <a:rPr lang="en-GB" dirty="0">
                <a:solidFill>
                  <a:schemeClr val="accent5">
                    <a:lumMod val="75000"/>
                  </a:schemeClr>
                </a:solidFill>
              </a:rPr>
              <a:t>Exploring word knowledge to create challenge</a:t>
            </a:r>
          </a:p>
          <a:p>
            <a:pPr>
              <a:lnSpc>
                <a:spcPct val="150000"/>
              </a:lnSpc>
              <a:buClr>
                <a:schemeClr val="accent2"/>
              </a:buClr>
            </a:pPr>
            <a:r>
              <a:rPr lang="en-GB" b="1" dirty="0">
                <a:solidFill>
                  <a:schemeClr val="accent5">
                    <a:lumMod val="75000"/>
                  </a:schemeClr>
                </a:solidFill>
              </a:rPr>
              <a:t>Explore stretch and challenge within a selection of NCELP lesson resources</a:t>
            </a:r>
          </a:p>
          <a:p>
            <a:pPr>
              <a:lnSpc>
                <a:spcPct val="150000"/>
              </a:lnSpc>
              <a:buClr>
                <a:schemeClr val="accent2"/>
              </a:buClr>
            </a:pPr>
            <a:endParaRPr lang="en-GB" dirty="0">
              <a:solidFill>
                <a:schemeClr val="accent5">
                  <a:lumMod val="75000"/>
                </a:schemeClr>
              </a:solidFill>
            </a:endParaRPr>
          </a:p>
        </p:txBody>
      </p:sp>
      <p:pic>
        <p:nvPicPr>
          <p:cNvPr id="4" name="Picture 3" descr="green checkmark">
            <a:extLst>
              <a:ext uri="{FF2B5EF4-FFF2-40B4-BE49-F238E27FC236}">
                <a16:creationId xmlns:a16="http://schemas.microsoft.com/office/drawing/2014/main" id="{E062C38F-1C30-4D71-A721-F334F4820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995579"/>
            <a:ext cx="581918" cy="606165"/>
          </a:xfrm>
          <a:prstGeom prst="rect">
            <a:avLst/>
          </a:prstGeom>
        </p:spPr>
      </p:pic>
      <p:pic>
        <p:nvPicPr>
          <p:cNvPr id="5" name="Picture 4" descr="green checkmark">
            <a:extLst>
              <a:ext uri="{FF2B5EF4-FFF2-40B4-BE49-F238E27FC236}">
                <a16:creationId xmlns:a16="http://schemas.microsoft.com/office/drawing/2014/main" id="{E062C38F-1C30-4D71-A721-F334F4820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5978" y="2845810"/>
            <a:ext cx="581918" cy="606165"/>
          </a:xfrm>
          <a:prstGeom prst="rect">
            <a:avLst/>
          </a:prstGeom>
        </p:spPr>
      </p:pic>
      <p:pic>
        <p:nvPicPr>
          <p:cNvPr id="6" name="Picture 5" descr="green checkmark">
            <a:extLst>
              <a:ext uri="{FF2B5EF4-FFF2-40B4-BE49-F238E27FC236}">
                <a16:creationId xmlns:a16="http://schemas.microsoft.com/office/drawing/2014/main" id="{E062C38F-1C30-4D71-A721-F334F4820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2294" y="4237463"/>
            <a:ext cx="581918" cy="606165"/>
          </a:xfrm>
          <a:prstGeom prst="rect">
            <a:avLst/>
          </a:prstGeom>
        </p:spPr>
      </p:pic>
      <p:pic>
        <p:nvPicPr>
          <p:cNvPr id="10" name="Audio 9">
            <a:hlinkClick r:id="" action="ppaction://media"/>
            <a:extLs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91758547"/>
      </p:ext>
    </p:extLst>
  </p:cSld>
  <p:clrMapOvr>
    <a:masterClrMapping/>
  </p:clrMapOvr>
  <mc:AlternateContent xmlns:mc="http://schemas.openxmlformats.org/markup-compatibility/2006" xmlns:p14="http://schemas.microsoft.com/office/powerpoint/2010/main">
    <mc:Choice Requires="p14">
      <p:transition spd="slow" p14:dur="2000" advTm="68165"/>
    </mc:Choice>
    <mc:Fallback xmlns="">
      <p:transition spd="slow" advTm="6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09" y="2952900"/>
            <a:ext cx="10731731" cy="563290"/>
          </a:xfrm>
          <a:solidFill>
            <a:schemeClr val="accent4">
              <a:lumMod val="20000"/>
              <a:lumOff val="80000"/>
            </a:schemeClr>
          </a:solidFill>
          <a:ln w="28575">
            <a:solidFill>
              <a:schemeClr val="accent5">
                <a:lumMod val="50000"/>
              </a:schemeClr>
            </a:solidFill>
          </a:ln>
        </p:spPr>
        <p:txBody>
          <a:bodyPr>
            <a:normAutofit fontScale="90000"/>
          </a:bodyPr>
          <a:lstStyle/>
          <a:p>
            <a:pPr algn="ctr"/>
            <a:r>
              <a:rPr lang="en-GB" sz="3600" b="1" dirty="0">
                <a:solidFill>
                  <a:srgbClr val="4472C4">
                    <a:lumMod val="75000"/>
                  </a:srgbClr>
                </a:solidFill>
              </a:rPr>
              <a:t>Factors that influence the difficulty of grammar</a:t>
            </a:r>
            <a:endParaRPr lang="en-GB" sz="3400" b="1" dirty="0"/>
          </a:p>
        </p:txBody>
      </p:sp>
      <p:sp>
        <p:nvSpPr>
          <p:cNvPr id="4" name="TextBox 3"/>
          <p:cNvSpPr txBox="1"/>
          <p:nvPr/>
        </p:nvSpPr>
        <p:spPr>
          <a:xfrm>
            <a:off x="9220200" y="6030546"/>
            <a:ext cx="2913611" cy="307777"/>
          </a:xfrm>
          <a:prstGeom prst="rect">
            <a:avLst/>
          </a:prstGeom>
          <a:noFill/>
          <a:ln>
            <a:solidFill>
              <a:schemeClr val="accent5">
                <a:lumMod val="50000"/>
              </a:schemeClr>
            </a:solidFill>
          </a:ln>
        </p:spPr>
        <p:txBody>
          <a:bodyPr wrap="square" rtlCol="0">
            <a:spAutoFit/>
          </a:bodyPr>
          <a:lstStyle/>
          <a:p>
            <a:pPr algn="r"/>
            <a:r>
              <a:rPr lang="en-GB" sz="1400" dirty="0">
                <a:solidFill>
                  <a:schemeClr val="accent5">
                    <a:lumMod val="50000"/>
                  </a:schemeClr>
                </a:solidFill>
                <a:latin typeface="Century Gothic" panose="020B0502020202020204" pitchFamily="34" charset="0"/>
              </a:rPr>
              <a:t>Mitchell, Myles &amp; Marsden, 2019</a:t>
            </a:r>
          </a:p>
        </p:txBody>
      </p:sp>
      <p:grpSp>
        <p:nvGrpSpPr>
          <p:cNvPr id="20" name="Group 19">
            <a:extLst>
              <a:ext uri="{C183D7F6-B498-43B3-948B-1728B52AA6E4}">
                <adec:decorative xmlns:adec="http://schemas.microsoft.com/office/drawing/2017/decorative" val="1"/>
              </a:ext>
            </a:extLst>
          </p:cNvPr>
          <p:cNvGrpSpPr/>
          <p:nvPr/>
        </p:nvGrpSpPr>
        <p:grpSpPr>
          <a:xfrm>
            <a:off x="818108" y="602748"/>
            <a:ext cx="5237019" cy="2154834"/>
            <a:chOff x="818109" y="447048"/>
            <a:chExt cx="5237019" cy="2154834"/>
          </a:xfrm>
        </p:grpSpPr>
        <p:sp>
          <p:nvSpPr>
            <p:cNvPr id="6" name="TextBox 5"/>
            <p:cNvSpPr txBox="1"/>
            <p:nvPr/>
          </p:nvSpPr>
          <p:spPr>
            <a:xfrm>
              <a:off x="818109" y="2078662"/>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ea typeface="+mj-ea"/>
                  <a:cs typeface="+mj-cs"/>
                </a:rPr>
                <a:t>Language Factors</a:t>
              </a:r>
              <a:endParaRPr lang="en-GB" sz="2800" b="1" dirty="0">
                <a:solidFill>
                  <a:schemeClr val="accent5">
                    <a:lumMod val="50000"/>
                  </a:schemeClr>
                </a:solidFill>
                <a:latin typeface="Century Gothic" panose="020B0502020202020204" pitchFamily="34" charset="0"/>
              </a:endParaRPr>
            </a:p>
          </p:txBody>
        </p:sp>
        <p:sp>
          <p:nvSpPr>
            <p:cNvPr id="8" name="TextBox 7"/>
            <p:cNvSpPr txBox="1"/>
            <p:nvPr/>
          </p:nvSpPr>
          <p:spPr>
            <a:xfrm>
              <a:off x="818109" y="447048"/>
              <a:ext cx="5237019" cy="1631216"/>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Salience of the grammar</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Communicative value, reliability and overshadowing </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Frequency of the grammar</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Similarity to/ distance from the L1 </a:t>
              </a:r>
            </a:p>
          </p:txBody>
        </p:sp>
      </p:grpSp>
      <p:grpSp>
        <p:nvGrpSpPr>
          <p:cNvPr id="21" name="Group 20">
            <a:extLst>
              <a:ext uri="{C183D7F6-B498-43B3-948B-1728B52AA6E4}">
                <adec:decorative xmlns:adec="http://schemas.microsoft.com/office/drawing/2017/decorative" val="1"/>
              </a:ext>
            </a:extLst>
          </p:cNvPr>
          <p:cNvGrpSpPr/>
          <p:nvPr/>
        </p:nvGrpSpPr>
        <p:grpSpPr>
          <a:xfrm>
            <a:off x="6312821" y="598830"/>
            <a:ext cx="5237019" cy="2157699"/>
            <a:chOff x="6312819" y="437411"/>
            <a:chExt cx="5237019" cy="2157699"/>
          </a:xfrm>
        </p:grpSpPr>
        <p:sp>
          <p:nvSpPr>
            <p:cNvPr id="5" name="TextBox 4"/>
            <p:cNvSpPr txBox="1"/>
            <p:nvPr/>
          </p:nvSpPr>
          <p:spPr>
            <a:xfrm>
              <a:off x="6312819" y="2071890"/>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rPr>
                <a:t>Learner Factors</a:t>
              </a:r>
              <a:endParaRPr lang="en-GB" sz="2800" b="1" dirty="0">
                <a:solidFill>
                  <a:schemeClr val="accent5">
                    <a:lumMod val="50000"/>
                  </a:schemeClr>
                </a:solidFill>
                <a:latin typeface="Century Gothic" panose="020B0502020202020204" pitchFamily="34" charset="0"/>
              </a:endParaRPr>
            </a:p>
          </p:txBody>
        </p:sp>
        <p:sp>
          <p:nvSpPr>
            <p:cNvPr id="11" name="TextBox 10"/>
            <p:cNvSpPr txBox="1"/>
            <p:nvPr/>
          </p:nvSpPr>
          <p:spPr>
            <a:xfrm>
              <a:off x="6312819" y="437411"/>
              <a:ext cx="5237019" cy="1631216"/>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Vocabulary knowledge</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Analytic ability </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Working memory</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Learner capacities/types of memory relied on </a:t>
              </a:r>
            </a:p>
          </p:txBody>
        </p:sp>
      </p:grpSp>
      <p:sp>
        <p:nvSpPr>
          <p:cNvPr id="7" name="TextBox 6"/>
          <p:cNvSpPr txBox="1"/>
          <p:nvPr/>
        </p:nvSpPr>
        <p:spPr>
          <a:xfrm>
            <a:off x="3565465" y="3713615"/>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rPr>
              <a:t>Content and Task Factors</a:t>
            </a:r>
            <a:endParaRPr lang="en-GB" sz="2800" b="1" dirty="0">
              <a:solidFill>
                <a:schemeClr val="accent5">
                  <a:lumMod val="50000"/>
                </a:schemeClr>
              </a:solidFill>
              <a:latin typeface="Century Gothic" panose="020B0502020202020204" pitchFamily="34" charset="0"/>
            </a:endParaRPr>
          </a:p>
        </p:txBody>
      </p:sp>
      <p:sp>
        <p:nvSpPr>
          <p:cNvPr id="12" name="TextBox 11"/>
          <p:cNvSpPr txBox="1"/>
          <p:nvPr/>
        </p:nvSpPr>
        <p:spPr>
          <a:xfrm>
            <a:off x="3565465" y="4236835"/>
            <a:ext cx="5237019" cy="1631216"/>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Modality: oral or written?</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Mode: comprehension or production? </a:t>
            </a:r>
          </a:p>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Task complexity: varying the cognitive load  </a:t>
            </a:r>
            <a:r>
              <a:rPr lang="en-GB" sz="2000" dirty="0">
                <a:solidFill>
                  <a:srgbClr val="4472C4">
                    <a:lumMod val="75000"/>
                  </a:srgbClr>
                </a:solidFill>
                <a:latin typeface="Century Gothic" panose="020B0502020202020204" pitchFamily="34" charset="0"/>
                <a:sym typeface="Wingdings" panose="05000000000000000000" pitchFamily="2" charset="2"/>
              </a:rPr>
              <a:t> ‘desirable difficulty’ </a:t>
            </a:r>
            <a:endParaRPr lang="en-GB" sz="2000" dirty="0">
              <a:solidFill>
                <a:srgbClr val="4472C4">
                  <a:lumMod val="75000"/>
                </a:srgbClr>
              </a:solidFill>
              <a:latin typeface="Century Gothic" panose="020B0502020202020204" pitchFamily="34" charset="0"/>
            </a:endParaRPr>
          </a:p>
          <a:p>
            <a:pPr marL="228600" lvl="0" indent="-228600">
              <a:buClr>
                <a:srgbClr val="ED7D31"/>
              </a:buClr>
              <a:buFont typeface="Arial" panose="020B0604020202020204" pitchFamily="34" charset="0"/>
              <a:buChar char="•"/>
            </a:pPr>
            <a:endParaRPr lang="en-GB" sz="2000" dirty="0">
              <a:solidFill>
                <a:srgbClr val="4472C4">
                  <a:lumMod val="75000"/>
                </a:srgbClr>
              </a:solidFill>
              <a:latin typeface="Century Gothic" panose="020B0502020202020204" pitchFamily="34" charset="0"/>
            </a:endParaRPr>
          </a:p>
        </p:txBody>
      </p:sp>
      <p:sp>
        <p:nvSpPr>
          <p:cNvPr id="25" name="Rectangle 24"/>
          <p:cNvSpPr/>
          <p:nvPr/>
        </p:nvSpPr>
        <p:spPr>
          <a:xfrm>
            <a:off x="106860" y="3548151"/>
            <a:ext cx="3329758"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Complexity</a:t>
            </a:r>
          </a:p>
        </p:txBody>
      </p:sp>
      <p:sp>
        <p:nvSpPr>
          <p:cNvPr id="26" name="Rectangle 25"/>
          <p:cNvSpPr/>
          <p:nvPr/>
        </p:nvSpPr>
        <p:spPr>
          <a:xfrm>
            <a:off x="534863" y="4242556"/>
            <a:ext cx="2901755"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Accurac</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27" name="Rectangle 26"/>
          <p:cNvSpPr/>
          <p:nvPr/>
        </p:nvSpPr>
        <p:spPr>
          <a:xfrm>
            <a:off x="1121561" y="4936961"/>
            <a:ext cx="2315057" cy="769441"/>
          </a:xfrm>
          <a:prstGeom prst="rect">
            <a:avLst/>
          </a:prstGeom>
          <a:noFill/>
        </p:spPr>
        <p:txBody>
          <a:bodyPr wrap="none" lIns="91440" tIns="45720" rIns="91440" bIns="45720">
            <a:spAutoFit/>
          </a:bodyPr>
          <a:lstStyle/>
          <a:p>
            <a:pPr algn="ct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Fluenc</a:t>
            </a: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pic>
        <p:nvPicPr>
          <p:cNvPr id="10" name="Audio 9">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9972440"/>
      </p:ext>
    </p:extLst>
  </p:cSld>
  <p:clrMapOvr>
    <a:masterClrMapping/>
  </p:clrMapOvr>
  <mc:AlternateContent xmlns:mc="http://schemas.openxmlformats.org/markup-compatibility/2006" xmlns:p14="http://schemas.microsoft.com/office/powerpoint/2010/main">
    <mc:Choice Requires="p14">
      <p:transition spd="slow" p14:dur="2000" advTm="42825"/>
    </mc:Choice>
    <mc:Fallback xmlns="">
      <p:transition spd="slow" advTm="4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3000" fill="hold"/>
                                        <p:tgtEl>
                                          <p:spTgt spid="7">
                                            <p:txEl>
                                              <p:pRg st="0" end="0"/>
                                            </p:txEl>
                                          </p:spTgt>
                                        </p:tgtEl>
                                        <p:attrNameLst>
                                          <p:attrName>style.color</p:attrName>
                                        </p:attrNameLst>
                                      </p:cBhvr>
                                      <p:to>
                                        <p:clrVal>
                                          <a:schemeClr val="accent2"/>
                                        </p:clrVal>
                                      </p:to>
                                    </p:set>
                                    <p:set>
                                      <p:cBhvr>
                                        <p:cTn id="11" dur="3000" fill="hold"/>
                                        <p:tgtEl>
                                          <p:spTgt spid="7">
                                            <p:txEl>
                                              <p:pRg st="0" end="0"/>
                                            </p:txEl>
                                          </p:spTgt>
                                        </p:tgtEl>
                                        <p:attrNameLst>
                                          <p:attrName>fillcolor</p:attrName>
                                        </p:attrNameLst>
                                      </p:cBhvr>
                                      <p:to>
                                        <p:clrVal>
                                          <a:schemeClr val="accent2"/>
                                        </p:clrVal>
                                      </p:to>
                                    </p:set>
                                    <p:set>
                                      <p:cBhvr>
                                        <p:cTn id="12" dur="3000" fill="hold"/>
                                        <p:tgtEl>
                                          <p:spTgt spid="7">
                                            <p:txEl>
                                              <p:pRg st="0" end="0"/>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bldLst>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08" y="286974"/>
            <a:ext cx="10731731" cy="563290"/>
          </a:xfrm>
          <a:solidFill>
            <a:schemeClr val="accent4">
              <a:lumMod val="20000"/>
              <a:lumOff val="80000"/>
            </a:schemeClr>
          </a:solidFill>
          <a:ln w="28575">
            <a:solidFill>
              <a:schemeClr val="accent5">
                <a:lumMod val="50000"/>
              </a:schemeClr>
            </a:solidFill>
          </a:ln>
        </p:spPr>
        <p:txBody>
          <a:bodyPr>
            <a:normAutofit fontScale="90000"/>
          </a:bodyPr>
          <a:lstStyle/>
          <a:p>
            <a:pPr algn="ctr"/>
            <a:r>
              <a:rPr lang="en-GB" sz="3600" b="1" dirty="0">
                <a:solidFill>
                  <a:srgbClr val="4472C4">
                    <a:lumMod val="75000"/>
                  </a:srgbClr>
                </a:solidFill>
              </a:rPr>
              <a:t>Factors that influence the difficulty of grammar</a:t>
            </a:r>
            <a:endParaRPr lang="en-GB" sz="3400" b="1" dirty="0"/>
          </a:p>
        </p:txBody>
      </p:sp>
      <p:sp>
        <p:nvSpPr>
          <p:cNvPr id="7" name="TextBox 6"/>
          <p:cNvSpPr txBox="1"/>
          <p:nvPr/>
        </p:nvSpPr>
        <p:spPr>
          <a:xfrm>
            <a:off x="3462434" y="1202234"/>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rPr>
              <a:t>Content and Task Factors</a:t>
            </a:r>
            <a:endParaRPr lang="en-GB" sz="2800" b="1" dirty="0">
              <a:solidFill>
                <a:schemeClr val="accent5">
                  <a:lumMod val="50000"/>
                </a:schemeClr>
              </a:solidFill>
              <a:latin typeface="Century Gothic" panose="020B0502020202020204" pitchFamily="34" charset="0"/>
            </a:endParaRPr>
          </a:p>
        </p:txBody>
      </p:sp>
      <p:sp>
        <p:nvSpPr>
          <p:cNvPr id="12" name="TextBox 11"/>
          <p:cNvSpPr txBox="1"/>
          <p:nvPr/>
        </p:nvSpPr>
        <p:spPr>
          <a:xfrm>
            <a:off x="3462434" y="2077424"/>
            <a:ext cx="5237019" cy="400110"/>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Modality: oral or written?</a:t>
            </a:r>
          </a:p>
        </p:txBody>
      </p:sp>
      <p:pic>
        <p:nvPicPr>
          <p:cNvPr id="9" name="Picture 8" descr="Pencil symbol in a blue circ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05196" y="3102693"/>
            <a:ext cx="2094257" cy="2077424"/>
          </a:xfrm>
          <a:prstGeom prst="rect">
            <a:avLst/>
          </a:prstGeom>
        </p:spPr>
      </p:pic>
      <p:grpSp>
        <p:nvGrpSpPr>
          <p:cNvPr id="14" name="Group 13" descr="Speech bubbles and though bubbles"/>
          <p:cNvGrpSpPr/>
          <p:nvPr/>
        </p:nvGrpSpPr>
        <p:grpSpPr>
          <a:xfrm>
            <a:off x="3223500" y="2661168"/>
            <a:ext cx="2960473" cy="2960473"/>
            <a:chOff x="3142445" y="2829504"/>
            <a:chExt cx="2960473" cy="2960473"/>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2445" y="2829504"/>
              <a:ext cx="2960473" cy="2960473"/>
            </a:xfrm>
            <a:prstGeom prst="rect">
              <a:avLst/>
            </a:prstGeom>
          </p:spPr>
        </p:pic>
        <p:sp>
          <p:nvSpPr>
            <p:cNvPr id="13" name="Oval 12"/>
            <p:cNvSpPr/>
            <p:nvPr/>
          </p:nvSpPr>
          <p:spPr>
            <a:xfrm>
              <a:off x="3609782" y="3224052"/>
              <a:ext cx="640246" cy="502276"/>
            </a:xfrm>
            <a:prstGeom prst="ellipse">
              <a:avLst/>
            </a:prstGeom>
            <a:solidFill>
              <a:srgbClr val="4C85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5691110"/>
      </p:ext>
    </p:extLst>
  </p:cSld>
  <p:clrMapOvr>
    <a:masterClrMapping/>
  </p:clrMapOvr>
  <mc:AlternateContent xmlns:mc="http://schemas.openxmlformats.org/markup-compatibility/2006" xmlns:p14="http://schemas.microsoft.com/office/powerpoint/2010/main">
    <mc:Choice Requires="p14">
      <p:transition spd="slow" p14:dur="2000" advTm="29289"/>
    </mc:Choice>
    <mc:Fallback xmlns="">
      <p:transition spd="slow" advTm="2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08" y="286974"/>
            <a:ext cx="10731731" cy="563290"/>
          </a:xfrm>
          <a:solidFill>
            <a:schemeClr val="accent4">
              <a:lumMod val="20000"/>
              <a:lumOff val="80000"/>
            </a:schemeClr>
          </a:solidFill>
          <a:ln w="28575">
            <a:solidFill>
              <a:schemeClr val="accent5">
                <a:lumMod val="50000"/>
              </a:schemeClr>
            </a:solidFill>
          </a:ln>
        </p:spPr>
        <p:txBody>
          <a:bodyPr>
            <a:normAutofit fontScale="90000"/>
          </a:bodyPr>
          <a:lstStyle/>
          <a:p>
            <a:pPr algn="ctr"/>
            <a:r>
              <a:rPr lang="en-GB" sz="3600" b="1" dirty="0">
                <a:solidFill>
                  <a:srgbClr val="4472C4">
                    <a:lumMod val="75000"/>
                  </a:srgbClr>
                </a:solidFill>
              </a:rPr>
              <a:t>Factors that influence the difficulty of grammar</a:t>
            </a:r>
            <a:endParaRPr lang="en-GB" sz="3400" b="1" dirty="0"/>
          </a:p>
        </p:txBody>
      </p:sp>
      <p:sp>
        <p:nvSpPr>
          <p:cNvPr id="7" name="TextBox 6"/>
          <p:cNvSpPr txBox="1"/>
          <p:nvPr/>
        </p:nvSpPr>
        <p:spPr>
          <a:xfrm>
            <a:off x="3462434" y="1202234"/>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rPr>
              <a:t>Content and Task Factors</a:t>
            </a:r>
            <a:endParaRPr lang="en-GB" sz="2800" b="1" dirty="0">
              <a:solidFill>
                <a:schemeClr val="accent5">
                  <a:lumMod val="50000"/>
                </a:schemeClr>
              </a:solidFill>
              <a:latin typeface="Century Gothic" panose="020B0502020202020204" pitchFamily="34" charset="0"/>
            </a:endParaRPr>
          </a:p>
        </p:txBody>
      </p:sp>
      <p:sp>
        <p:nvSpPr>
          <p:cNvPr id="12" name="TextBox 11"/>
          <p:cNvSpPr txBox="1"/>
          <p:nvPr/>
        </p:nvSpPr>
        <p:spPr>
          <a:xfrm>
            <a:off x="3462434" y="2077424"/>
            <a:ext cx="5237019" cy="400110"/>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Mode: comprehension or production? </a:t>
            </a:r>
          </a:p>
        </p:txBody>
      </p:sp>
      <p:pic>
        <p:nvPicPr>
          <p:cNvPr id="3" name="Picture 2" descr="Person with lightbulb speech bubble"/>
          <p:cNvPicPr>
            <a:picLocks noChangeAspect="1"/>
          </p:cNvPicPr>
          <p:nvPr/>
        </p:nvPicPr>
        <p:blipFill rotWithShape="1">
          <a:blip r:embed="rId5">
            <a:extLst>
              <a:ext uri="{28A0092B-C50C-407E-A947-70E740481C1C}">
                <a14:useLocalDpi xmlns:a14="http://schemas.microsoft.com/office/drawing/2010/main" val="0"/>
              </a:ext>
            </a:extLst>
          </a:blip>
          <a:srcRect l="41258" t="-1" r="39308" b="70517"/>
          <a:stretch/>
        </p:blipFill>
        <p:spPr>
          <a:xfrm>
            <a:off x="3954570" y="3045432"/>
            <a:ext cx="1326525" cy="2021983"/>
          </a:xfrm>
          <a:prstGeom prst="rect">
            <a:avLst/>
          </a:prstGeom>
        </p:spPr>
      </p:pic>
      <p:grpSp>
        <p:nvGrpSpPr>
          <p:cNvPr id="17" name="Group 16" descr="People with speech bubbles"/>
          <p:cNvGrpSpPr/>
          <p:nvPr/>
        </p:nvGrpSpPr>
        <p:grpSpPr>
          <a:xfrm>
            <a:off x="6300182" y="2690555"/>
            <a:ext cx="2739475" cy="2601691"/>
            <a:chOff x="6300182" y="2690555"/>
            <a:chExt cx="2739475" cy="2601691"/>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1061" t="8383" r="8027" b="60927"/>
            <a:stretch/>
          </p:blipFill>
          <p:spPr>
            <a:xfrm rot="19522277">
              <a:off x="6929690" y="2690555"/>
              <a:ext cx="2109967" cy="2104747"/>
            </a:xfrm>
            <a:prstGeom prst="rect">
              <a:avLst/>
            </a:prstGeom>
          </p:spPr>
        </p:pic>
        <p:grpSp>
          <p:nvGrpSpPr>
            <p:cNvPr id="11" name="Group 10"/>
            <p:cNvGrpSpPr/>
            <p:nvPr/>
          </p:nvGrpSpPr>
          <p:grpSpPr>
            <a:xfrm>
              <a:off x="6300182" y="3045433"/>
              <a:ext cx="1326525" cy="2021983"/>
              <a:chOff x="6300182" y="3045433"/>
              <a:chExt cx="1326525" cy="2021983"/>
            </a:xfrm>
          </p:grpSpPr>
          <p:grpSp>
            <p:nvGrpSpPr>
              <p:cNvPr id="9" name="Group 8"/>
              <p:cNvGrpSpPr/>
              <p:nvPr/>
            </p:nvGrpSpPr>
            <p:grpSpPr>
              <a:xfrm>
                <a:off x="6300182" y="3045433"/>
                <a:ext cx="1326525" cy="2021983"/>
                <a:chOff x="6300182" y="3045433"/>
                <a:chExt cx="1326525" cy="2021983"/>
              </a:xfrm>
            </p:grpSpPr>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1258" t="-1" r="39308" b="70517"/>
                <a:stretch/>
              </p:blipFill>
              <p:spPr>
                <a:xfrm rot="20931134">
                  <a:off x="6300182" y="3045433"/>
                  <a:ext cx="1326525" cy="2021983"/>
                </a:xfrm>
                <a:prstGeom prst="rect">
                  <a:avLst/>
                </a:prstGeom>
              </p:spPr>
            </p:pic>
            <p:sp>
              <p:nvSpPr>
                <p:cNvPr id="6" name="Rounded Rectangle 5"/>
                <p:cNvSpPr/>
                <p:nvPr/>
              </p:nvSpPr>
              <p:spPr>
                <a:xfrm rot="20814557">
                  <a:off x="6410843" y="3142895"/>
                  <a:ext cx="800924" cy="6865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Oval Callout 9"/>
              <p:cNvSpPr/>
              <p:nvPr/>
            </p:nvSpPr>
            <p:spPr>
              <a:xfrm rot="20943418">
                <a:off x="6464410" y="3176497"/>
                <a:ext cx="662068" cy="507093"/>
              </a:xfrm>
              <a:prstGeom prst="wedgeEllipseCallout">
                <a:avLst>
                  <a:gd name="adj1" fmla="val 47675"/>
                  <a:gd name="adj2" fmla="val 5634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Flowchart: Stored Data 15"/>
            <p:cNvSpPr/>
            <p:nvPr/>
          </p:nvSpPr>
          <p:spPr>
            <a:xfrm rot="5906527">
              <a:off x="7584826" y="4712483"/>
              <a:ext cx="449662" cy="709863"/>
            </a:xfrm>
            <a:prstGeom prst="flowChartOnlineStora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3510316"/>
      </p:ext>
    </p:extLst>
  </p:cSld>
  <p:clrMapOvr>
    <a:masterClrMapping/>
  </p:clrMapOvr>
  <mc:AlternateContent xmlns:mc="http://schemas.openxmlformats.org/markup-compatibility/2006" xmlns:p14="http://schemas.microsoft.com/office/powerpoint/2010/main">
    <mc:Choice Requires="p14">
      <p:transition spd="slow" p14:dur="2000" advTm="57487"/>
    </mc:Choice>
    <mc:Fallback xmlns="">
      <p:transition spd="slow" advTm="5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08" y="286974"/>
            <a:ext cx="10731731" cy="563290"/>
          </a:xfrm>
          <a:solidFill>
            <a:schemeClr val="accent4">
              <a:lumMod val="20000"/>
              <a:lumOff val="80000"/>
            </a:schemeClr>
          </a:solidFill>
          <a:ln w="28575">
            <a:solidFill>
              <a:schemeClr val="accent5">
                <a:lumMod val="50000"/>
              </a:schemeClr>
            </a:solidFill>
          </a:ln>
        </p:spPr>
        <p:txBody>
          <a:bodyPr>
            <a:normAutofit fontScale="90000"/>
          </a:bodyPr>
          <a:lstStyle/>
          <a:p>
            <a:pPr algn="ctr"/>
            <a:r>
              <a:rPr lang="en-GB" sz="3600" b="1" dirty="0">
                <a:solidFill>
                  <a:srgbClr val="4472C4">
                    <a:lumMod val="75000"/>
                  </a:srgbClr>
                </a:solidFill>
              </a:rPr>
              <a:t>Factors that influence the difficulty of grammar</a:t>
            </a:r>
            <a:endParaRPr lang="en-GB" sz="3400" b="1" dirty="0"/>
          </a:p>
        </p:txBody>
      </p:sp>
      <p:sp>
        <p:nvSpPr>
          <p:cNvPr id="7" name="TextBox 6"/>
          <p:cNvSpPr txBox="1"/>
          <p:nvPr/>
        </p:nvSpPr>
        <p:spPr>
          <a:xfrm>
            <a:off x="3462434" y="1202234"/>
            <a:ext cx="5237019" cy="523220"/>
          </a:xfrm>
          <a:prstGeom prst="rect">
            <a:avLst/>
          </a:prstGeom>
          <a:solidFill>
            <a:schemeClr val="accent4">
              <a:lumMod val="20000"/>
              <a:lumOff val="80000"/>
            </a:schemeClr>
          </a:solidFill>
          <a:ln w="28575">
            <a:solidFill>
              <a:schemeClr val="accent5">
                <a:lumMod val="50000"/>
              </a:schemeClr>
            </a:solidFill>
          </a:ln>
        </p:spPr>
        <p:txBody>
          <a:bodyPr wrap="square" rtlCol="0">
            <a:spAutoFit/>
          </a:bodyPr>
          <a:lstStyle/>
          <a:p>
            <a:pPr algn="ctr"/>
            <a:r>
              <a:rPr lang="en-GB" sz="2800" b="1" dirty="0">
                <a:solidFill>
                  <a:srgbClr val="4472C4">
                    <a:lumMod val="75000"/>
                  </a:srgbClr>
                </a:solidFill>
                <a:latin typeface="Century Gothic" panose="020B0502020202020204" pitchFamily="34" charset="0"/>
              </a:rPr>
              <a:t>Content and Task Factors</a:t>
            </a:r>
            <a:endParaRPr lang="en-GB" sz="2800" b="1" dirty="0">
              <a:solidFill>
                <a:schemeClr val="accent5">
                  <a:lumMod val="50000"/>
                </a:schemeClr>
              </a:solidFill>
              <a:latin typeface="Century Gothic" panose="020B0502020202020204" pitchFamily="34" charset="0"/>
            </a:endParaRPr>
          </a:p>
        </p:txBody>
      </p:sp>
      <p:sp>
        <p:nvSpPr>
          <p:cNvPr id="12" name="TextBox 11"/>
          <p:cNvSpPr txBox="1"/>
          <p:nvPr/>
        </p:nvSpPr>
        <p:spPr>
          <a:xfrm>
            <a:off x="3462434" y="2077424"/>
            <a:ext cx="5237019" cy="707886"/>
          </a:xfrm>
          <a:prstGeom prst="rect">
            <a:avLst/>
          </a:prstGeom>
          <a:noFill/>
          <a:ln w="28575">
            <a:solidFill>
              <a:schemeClr val="accent5">
                <a:lumMod val="50000"/>
              </a:schemeClr>
            </a:solidFill>
          </a:ln>
        </p:spPr>
        <p:txBody>
          <a:bodyPr wrap="square" rtlCol="0">
            <a:spAutoFit/>
          </a:bodyPr>
          <a:lstStyle/>
          <a:p>
            <a:pPr marL="228600" lvl="0" indent="-228600">
              <a:buClr>
                <a:srgbClr val="ED7D31"/>
              </a:buClr>
              <a:buFont typeface="Arial" panose="020B0604020202020204" pitchFamily="34" charset="0"/>
              <a:buChar char="•"/>
            </a:pPr>
            <a:r>
              <a:rPr lang="en-GB" sz="2000" dirty="0">
                <a:solidFill>
                  <a:srgbClr val="4472C4">
                    <a:lumMod val="75000"/>
                  </a:srgbClr>
                </a:solidFill>
                <a:latin typeface="Century Gothic" panose="020B0502020202020204" pitchFamily="34" charset="0"/>
              </a:rPr>
              <a:t>Task complexity: varying the cognitive load  </a:t>
            </a:r>
            <a:r>
              <a:rPr lang="en-GB" sz="2000" dirty="0">
                <a:solidFill>
                  <a:srgbClr val="4472C4">
                    <a:lumMod val="75000"/>
                  </a:srgbClr>
                </a:solidFill>
                <a:latin typeface="Century Gothic" panose="020B0502020202020204" pitchFamily="34" charset="0"/>
                <a:sym typeface="Wingdings" panose="05000000000000000000" pitchFamily="2" charset="2"/>
              </a:rPr>
              <a:t> ‘desirable difficulty’ </a:t>
            </a:r>
            <a:endParaRPr lang="en-GB" sz="2000" dirty="0">
              <a:solidFill>
                <a:srgbClr val="4472C4">
                  <a:lumMod val="75000"/>
                </a:srgbClr>
              </a:solidFill>
              <a:latin typeface="Century Gothic" panose="020B0502020202020204" pitchFamily="34" charset="0"/>
            </a:endParaRPr>
          </a:p>
        </p:txBody>
      </p:sp>
      <p:pic>
        <p:nvPicPr>
          <p:cNvPr id="3" name="Picture 2" descr="Scales weighing question mark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434" y="2992864"/>
            <a:ext cx="5192639" cy="2882996"/>
          </a:xfrm>
          <a:prstGeom prst="rect">
            <a:avLst/>
          </a:prstGeom>
        </p:spPr>
      </p:pic>
      <p:pic>
        <p:nvPicPr>
          <p:cNvPr id="8" name="Audio 7">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8119100"/>
      </p:ext>
    </p:extLst>
  </p:cSld>
  <p:clrMapOvr>
    <a:masterClrMapping/>
  </p:clrMapOvr>
  <mc:AlternateContent xmlns:mc="http://schemas.openxmlformats.org/markup-compatibility/2006" xmlns:p14="http://schemas.microsoft.com/office/powerpoint/2010/main">
    <mc:Choice Requires="p14">
      <p:transition spd="slow" p14:dur="2000" advTm="43238"/>
    </mc:Choice>
    <mc:Fallback xmlns="">
      <p:transition spd="slow" advTm="43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a:extLst>
              <a:ext uri="{C183D7F6-B498-43B3-948B-1728B52AA6E4}">
                <adec:decorative xmlns:adec="http://schemas.microsoft.com/office/drawing/2017/decorative" val="1"/>
              </a:ext>
            </a:extLst>
          </p:cNvPr>
          <p:cNvSpPr/>
          <p:nvPr/>
        </p:nvSpPr>
        <p:spPr>
          <a:xfrm>
            <a:off x="323083" y="1680754"/>
            <a:ext cx="6965991" cy="4336869"/>
          </a:xfrm>
          <a:prstGeom prst="wedgeRoundRectCallout">
            <a:avLst>
              <a:gd name="adj1" fmla="val 35799"/>
              <a:gd name="adj2" fmla="val 56476"/>
              <a:gd name="adj3" fmla="val 16667"/>
            </a:avLst>
          </a:prstGeom>
          <a:solidFill>
            <a:schemeClr val="accent4">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3083" y="109373"/>
            <a:ext cx="11320276" cy="1325563"/>
          </a:xfrm>
        </p:spPr>
        <p:txBody>
          <a:bodyPr>
            <a:normAutofit/>
          </a:bodyPr>
          <a:lstStyle/>
          <a:p>
            <a:r>
              <a:rPr lang="en-GB" b="1" dirty="0">
                <a:solidFill>
                  <a:srgbClr val="4472C4">
                    <a:lumMod val="75000"/>
                  </a:srgbClr>
                </a:solidFill>
              </a:rPr>
              <a:t>Opportunities for students to encounter ‘desirable difficulty’</a:t>
            </a:r>
            <a:endParaRPr lang="en-GB"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8356" t="8786" r="26429" b="14453"/>
          <a:stretch/>
        </p:blipFill>
        <p:spPr>
          <a:xfrm>
            <a:off x="7419702" y="772155"/>
            <a:ext cx="4772297" cy="2197468"/>
          </a:xfrm>
          <a:prstGeom prst="rect">
            <a:avLst/>
          </a:prstGeom>
        </p:spPr>
      </p:pic>
      <p:sp>
        <p:nvSpPr>
          <p:cNvPr id="6" name="Rectangle 5"/>
          <p:cNvSpPr/>
          <p:nvPr/>
        </p:nvSpPr>
        <p:spPr>
          <a:xfrm rot="20342807">
            <a:off x="7439327" y="1398281"/>
            <a:ext cx="1903085" cy="461665"/>
          </a:xfrm>
          <a:prstGeom prst="rect">
            <a:avLst/>
          </a:prstGeom>
          <a:noFill/>
        </p:spPr>
        <p:txBody>
          <a:bodyPr wrap="none" lIns="91440" tIns="45720" rIns="91440" bIns="45720">
            <a:spAutoFit/>
          </a:bodyPr>
          <a:lstStyle/>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Complexity</a:t>
            </a:r>
          </a:p>
        </p:txBody>
      </p:sp>
      <p:sp>
        <p:nvSpPr>
          <p:cNvPr id="7" name="Rectangle 6"/>
          <p:cNvSpPr/>
          <p:nvPr/>
        </p:nvSpPr>
        <p:spPr>
          <a:xfrm rot="194310">
            <a:off x="9193602" y="1488108"/>
            <a:ext cx="1792477" cy="492443"/>
          </a:xfrm>
          <a:prstGeom prst="rect">
            <a:avLst/>
          </a:prstGeom>
          <a:noFill/>
        </p:spPr>
        <p:txBody>
          <a:bodyPr wrap="none" lIns="91440" tIns="45720" rIns="91440" bIns="45720">
            <a:spAutoFit/>
          </a:bodyPr>
          <a:lstStyle/>
          <a:p>
            <a:pPr algn="ctr"/>
            <a:r>
              <a:rPr lang="en-US" sz="2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Accurac</a:t>
            </a:r>
            <a:r>
              <a:rPr lang="en-US" sz="2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8" name="Rectangle 7"/>
          <p:cNvSpPr/>
          <p:nvPr/>
        </p:nvSpPr>
        <p:spPr>
          <a:xfrm rot="486287">
            <a:off x="10690075" y="878157"/>
            <a:ext cx="1540806" cy="523220"/>
          </a:xfrm>
          <a:prstGeom prst="rect">
            <a:avLst/>
          </a:prstGeom>
          <a:noFill/>
        </p:spPr>
        <p:txBody>
          <a:bodyPr wrap="none" lIns="91440" tIns="45720" rIns="91440" bIns="45720">
            <a:spAutoFit/>
          </a:bodyPr>
          <a:lstStyle/>
          <a:p>
            <a:pPr algn="ct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Fluenc</a:t>
            </a: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10" name="Rectangle 9"/>
          <p:cNvSpPr/>
          <p:nvPr/>
        </p:nvSpPr>
        <p:spPr>
          <a:xfrm>
            <a:off x="505603" y="2030789"/>
            <a:ext cx="6783471" cy="3816429"/>
          </a:xfrm>
          <a:prstGeom prst="rect">
            <a:avLst/>
          </a:prstGeom>
        </p:spPr>
        <p:txBody>
          <a:bodyPr wrap="square">
            <a:spAutoFit/>
          </a:bodyPr>
          <a:lstStyle/>
          <a:p>
            <a:r>
              <a:rPr lang="en-GB" sz="2200" dirty="0">
                <a:solidFill>
                  <a:schemeClr val="accent5">
                    <a:lumMod val="50000"/>
                  </a:schemeClr>
                </a:solidFill>
                <a:latin typeface="Century Gothic" panose="020B0502020202020204" pitchFamily="34" charset="0"/>
              </a:rPr>
              <a:t>If learners have to produce just one grammatical feature repeatedly in one task (e.g., a gap fill practising just the past tense, or a description of just last weekend), their language is more likely to be </a:t>
            </a:r>
            <a:r>
              <a:rPr lang="en-GB" sz="2200" b="1" dirty="0">
                <a:solidFill>
                  <a:schemeClr val="accent5">
                    <a:lumMod val="50000"/>
                  </a:schemeClr>
                </a:solidFill>
                <a:latin typeface="Century Gothic" panose="020B0502020202020204" pitchFamily="34" charset="0"/>
              </a:rPr>
              <a:t>accurate</a:t>
            </a:r>
            <a:r>
              <a:rPr lang="en-GB" sz="2200" dirty="0">
                <a:solidFill>
                  <a:schemeClr val="accent5">
                    <a:lumMod val="50000"/>
                  </a:schemeClr>
                </a:solidFill>
                <a:latin typeface="Century Gothic" panose="020B0502020202020204" pitchFamily="34" charset="0"/>
              </a:rPr>
              <a:t> than if they had to choose between different grammar systems (e.g., compare past and present events). When using just one grammar system, the </a:t>
            </a:r>
            <a:r>
              <a:rPr lang="en-GB" sz="2200" b="1" dirty="0">
                <a:solidFill>
                  <a:schemeClr val="accent5">
                    <a:lumMod val="50000"/>
                  </a:schemeClr>
                </a:solidFill>
                <a:latin typeface="Century Gothic" panose="020B0502020202020204" pitchFamily="34" charset="0"/>
              </a:rPr>
              <a:t>complexity</a:t>
            </a:r>
            <a:r>
              <a:rPr lang="en-GB" sz="2200" dirty="0">
                <a:solidFill>
                  <a:schemeClr val="accent5">
                    <a:lumMod val="50000"/>
                  </a:schemeClr>
                </a:solidFill>
                <a:latin typeface="Century Gothic" panose="020B0502020202020204" pitchFamily="34" charset="0"/>
              </a:rPr>
              <a:t> of language is very low, as learners can follow a mechanical pattern without choosing between different grammatical systems. </a:t>
            </a:r>
          </a:p>
        </p:txBody>
      </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552511"/>
      </p:ext>
    </p:extLst>
  </p:cSld>
  <p:clrMapOvr>
    <a:masterClrMapping/>
  </p:clrMapOvr>
  <mc:AlternateContent xmlns:mc="http://schemas.openxmlformats.org/markup-compatibility/2006" xmlns:p14="http://schemas.microsoft.com/office/powerpoint/2010/main">
    <mc:Choice Requires="p14">
      <p:transition spd="slow" p14:dur="2000" advTm="58142"/>
    </mc:Choice>
    <mc:Fallback xmlns="">
      <p:transition spd="slow" advTm="5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a:extLst>
              <a:ext uri="{C183D7F6-B498-43B3-948B-1728B52AA6E4}">
                <adec:decorative xmlns:adec="http://schemas.microsoft.com/office/drawing/2017/decorative" val="1"/>
              </a:ext>
            </a:extLst>
          </p:cNvPr>
          <p:cNvSpPr/>
          <p:nvPr/>
        </p:nvSpPr>
        <p:spPr>
          <a:xfrm>
            <a:off x="121622" y="1637210"/>
            <a:ext cx="7201483" cy="3953693"/>
          </a:xfrm>
          <a:prstGeom prst="wedgeEllipseCallout">
            <a:avLst>
              <a:gd name="adj1" fmla="val 41944"/>
              <a:gd name="adj2" fmla="val 49840"/>
            </a:avLst>
          </a:prstGeom>
          <a:solidFill>
            <a:schemeClr val="accent4">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23083" y="109373"/>
            <a:ext cx="11320276" cy="1325563"/>
          </a:xfrm>
        </p:spPr>
        <p:txBody>
          <a:bodyPr>
            <a:normAutofit/>
          </a:bodyPr>
          <a:lstStyle/>
          <a:p>
            <a:r>
              <a:rPr lang="en-GB" b="1" dirty="0">
                <a:solidFill>
                  <a:srgbClr val="4472C4">
                    <a:lumMod val="75000"/>
                  </a:srgbClr>
                </a:solidFill>
              </a:rPr>
              <a:t>Opportunities for students to encounter ‘desirable difficulty’</a:t>
            </a:r>
            <a:endParaRPr lang="en-GB" dirty="0"/>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8356" t="8786" r="26429" b="14453"/>
          <a:stretch/>
        </p:blipFill>
        <p:spPr>
          <a:xfrm>
            <a:off x="7419702" y="772155"/>
            <a:ext cx="4772297" cy="2197468"/>
          </a:xfrm>
          <a:prstGeom prst="rect">
            <a:avLst/>
          </a:prstGeom>
        </p:spPr>
      </p:pic>
      <p:sp>
        <p:nvSpPr>
          <p:cNvPr id="6" name="Rectangle 5"/>
          <p:cNvSpPr/>
          <p:nvPr/>
        </p:nvSpPr>
        <p:spPr>
          <a:xfrm rot="20342807">
            <a:off x="7439327" y="1398281"/>
            <a:ext cx="1903085" cy="461665"/>
          </a:xfrm>
          <a:prstGeom prst="rect">
            <a:avLst/>
          </a:prstGeom>
          <a:noFill/>
        </p:spPr>
        <p:txBody>
          <a:bodyPr wrap="none" lIns="91440" tIns="45720" rIns="91440" bIns="45720">
            <a:spAutoFit/>
          </a:bodyPr>
          <a:lstStyle/>
          <a:p>
            <a:pPr algn="ct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Complexity</a:t>
            </a:r>
          </a:p>
        </p:txBody>
      </p:sp>
      <p:sp>
        <p:nvSpPr>
          <p:cNvPr id="7" name="Rectangle 6"/>
          <p:cNvSpPr/>
          <p:nvPr/>
        </p:nvSpPr>
        <p:spPr>
          <a:xfrm rot="194310">
            <a:off x="9193602" y="1488108"/>
            <a:ext cx="1792477" cy="492443"/>
          </a:xfrm>
          <a:prstGeom prst="rect">
            <a:avLst/>
          </a:prstGeom>
          <a:noFill/>
        </p:spPr>
        <p:txBody>
          <a:bodyPr wrap="none" lIns="91440" tIns="45720" rIns="91440" bIns="45720">
            <a:spAutoFit/>
          </a:bodyPr>
          <a:lstStyle/>
          <a:p>
            <a:pPr algn="ctr"/>
            <a:r>
              <a:rPr lang="en-US" sz="2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Accurac</a:t>
            </a:r>
            <a:r>
              <a:rPr lang="en-US" sz="2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8" name="Rectangle 7"/>
          <p:cNvSpPr/>
          <p:nvPr/>
        </p:nvSpPr>
        <p:spPr>
          <a:xfrm rot="486287">
            <a:off x="10690075" y="878157"/>
            <a:ext cx="1540806" cy="523220"/>
          </a:xfrm>
          <a:prstGeom prst="rect">
            <a:avLst/>
          </a:prstGeom>
          <a:noFill/>
        </p:spPr>
        <p:txBody>
          <a:bodyPr wrap="none" lIns="91440" tIns="45720" rIns="91440" bIns="45720">
            <a:spAutoFit/>
          </a:bodyPr>
          <a:lstStyle/>
          <a:p>
            <a:pPr algn="ct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Fluenc</a:t>
            </a: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entury Gothic" panose="020B0502020202020204" pitchFamily="34" charset="0"/>
              </a:rPr>
              <a:t>y</a:t>
            </a:r>
          </a:p>
        </p:txBody>
      </p:sp>
      <p:sp>
        <p:nvSpPr>
          <p:cNvPr id="10" name="Rectangle 9"/>
          <p:cNvSpPr/>
          <p:nvPr/>
        </p:nvSpPr>
        <p:spPr>
          <a:xfrm>
            <a:off x="682924" y="2350423"/>
            <a:ext cx="6078877" cy="2800767"/>
          </a:xfrm>
          <a:prstGeom prst="rect">
            <a:avLst/>
          </a:prstGeom>
        </p:spPr>
        <p:txBody>
          <a:bodyPr wrap="square">
            <a:spAutoFit/>
          </a:bodyPr>
          <a:lstStyle/>
          <a:p>
            <a:pPr algn="ctr"/>
            <a:r>
              <a:rPr lang="en-GB" sz="2200" dirty="0">
                <a:solidFill>
                  <a:schemeClr val="accent5">
                    <a:lumMod val="50000"/>
                  </a:schemeClr>
                </a:solidFill>
                <a:latin typeface="Century Gothic" panose="020B0502020202020204" pitchFamily="34" charset="0"/>
              </a:rPr>
              <a:t>If learners have to provide rich descriptions </a:t>
            </a:r>
          </a:p>
          <a:p>
            <a:pPr algn="ctr"/>
            <a:r>
              <a:rPr lang="en-GB" sz="2200" dirty="0">
                <a:solidFill>
                  <a:schemeClr val="accent5">
                    <a:lumMod val="50000"/>
                  </a:schemeClr>
                </a:solidFill>
                <a:latin typeface="Century Gothic" panose="020B0502020202020204" pitchFamily="34" charset="0"/>
              </a:rPr>
              <a:t>that force them to distinguish one entity (or event) from another, their grammar is more likely to be more </a:t>
            </a:r>
            <a:r>
              <a:rPr lang="en-GB" sz="2200" b="1" i="1" dirty="0">
                <a:solidFill>
                  <a:schemeClr val="accent5">
                    <a:lumMod val="50000"/>
                  </a:schemeClr>
                </a:solidFill>
                <a:latin typeface="Century Gothic" panose="020B0502020202020204" pitchFamily="34" charset="0"/>
              </a:rPr>
              <a:t>complex </a:t>
            </a:r>
            <a:r>
              <a:rPr lang="en-GB" sz="2200" dirty="0">
                <a:solidFill>
                  <a:schemeClr val="accent5">
                    <a:lumMod val="50000"/>
                  </a:schemeClr>
                </a:solidFill>
                <a:latin typeface="Century Gothic" panose="020B0502020202020204" pitchFamily="34" charset="0"/>
              </a:rPr>
              <a:t>than when talking about one entity, as the task will require the use of comparisons or relative clauses. However, language may not be as </a:t>
            </a:r>
          </a:p>
          <a:p>
            <a:pPr algn="ctr"/>
            <a:r>
              <a:rPr lang="en-GB" sz="2200" b="1" i="1" dirty="0">
                <a:solidFill>
                  <a:schemeClr val="accent5">
                    <a:lumMod val="50000"/>
                  </a:schemeClr>
                </a:solidFill>
                <a:latin typeface="Century Gothic" panose="020B0502020202020204" pitchFamily="34" charset="0"/>
              </a:rPr>
              <a:t>accurate</a:t>
            </a:r>
            <a:r>
              <a:rPr lang="en-GB" sz="2200" dirty="0">
                <a:solidFill>
                  <a:schemeClr val="accent5">
                    <a:lumMod val="50000"/>
                  </a:schemeClr>
                </a:solidFill>
                <a:latin typeface="Century Gothic" panose="020B0502020202020204" pitchFamily="34" charset="0"/>
              </a:rPr>
              <a:t>. </a:t>
            </a:r>
          </a:p>
        </p:txBody>
      </p:sp>
      <p:pic>
        <p:nvPicPr>
          <p:cNvPr id="9" name="Audio 8">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617917"/>
      </p:ext>
    </p:extLst>
  </p:cSld>
  <p:clrMapOvr>
    <a:masterClrMapping/>
  </p:clrMapOvr>
  <mc:AlternateContent xmlns:mc="http://schemas.openxmlformats.org/markup-compatibility/2006" xmlns:p14="http://schemas.microsoft.com/office/powerpoint/2010/main">
    <mc:Choice Requires="p14">
      <p:transition spd="slow" p14:dur="2000" advTm="22763"/>
    </mc:Choice>
    <mc:Fallback xmlns="">
      <p:transition spd="slow" advTm="2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7"/>
</p:tagLst>
</file>

<file path=ppt/tags/tag2.xml><?xml version="1.0" encoding="utf-8"?>
<p:tagLst xmlns:a="http://schemas.openxmlformats.org/drawingml/2006/main" xmlns:r="http://schemas.openxmlformats.org/officeDocument/2006/relationships" xmlns:p="http://schemas.openxmlformats.org/presentationml/2006/main">
  <p:tag name="TIMING" val="|3.4|14.3|12.2|12.1|20.4"/>
</p:tagLst>
</file>

<file path=ppt/tags/tag3.xml><?xml version="1.0" encoding="utf-8"?>
<p:tagLst xmlns:a="http://schemas.openxmlformats.org/drawingml/2006/main" xmlns:r="http://schemas.openxmlformats.org/officeDocument/2006/relationships" xmlns:p="http://schemas.openxmlformats.org/presentationml/2006/main">
  <p:tag name="TIMING" val="|3.4|14.3|12.2|12.1|20.4"/>
</p:tagLst>
</file>

<file path=ppt/tags/tag4.xml><?xml version="1.0" encoding="utf-8"?>
<p:tagLst xmlns:a="http://schemas.openxmlformats.org/drawingml/2006/main" xmlns:r="http://schemas.openxmlformats.org/officeDocument/2006/relationships" xmlns:p="http://schemas.openxmlformats.org/presentationml/2006/main">
  <p:tag name="TIMING" val="|3.4|14.3|12.2|12.1|20.4"/>
</p:tagLst>
</file>

<file path=ppt/tags/tag5.xml><?xml version="1.0" encoding="utf-8"?>
<p:tagLst xmlns:a="http://schemas.openxmlformats.org/drawingml/2006/main" xmlns:r="http://schemas.openxmlformats.org/officeDocument/2006/relationships" xmlns:p="http://schemas.openxmlformats.org/presentationml/2006/main">
  <p:tag name="TIMING" val="|3.4|14.3|12.2|12.1|20.4"/>
</p:tagLst>
</file>

<file path=ppt/tags/tag6.xml><?xml version="1.0" encoding="utf-8"?>
<p:tagLst xmlns:a="http://schemas.openxmlformats.org/drawingml/2006/main" xmlns:r="http://schemas.openxmlformats.org/officeDocument/2006/relationships" xmlns:p="http://schemas.openxmlformats.org/presentationml/2006/main">
  <p:tag name="TIMING" val="|3.4|14.3|12.2|12.1|20.4"/>
</p:tagLst>
</file>

<file path=ppt/tags/tag7.xml><?xml version="1.0" encoding="utf-8"?>
<p:tagLst xmlns:a="http://schemas.openxmlformats.org/drawingml/2006/main" xmlns:r="http://schemas.openxmlformats.org/officeDocument/2006/relationships" xmlns:p="http://schemas.openxmlformats.org/presentationml/2006/main">
  <p:tag name="TIMING" val="|3.4|14.3|12.2|12.1|20.4"/>
</p:tagLst>
</file>

<file path=ppt/tags/tag8.xml><?xml version="1.0" encoding="utf-8"?>
<p:tagLst xmlns:a="http://schemas.openxmlformats.org/drawingml/2006/main" xmlns:r="http://schemas.openxmlformats.org/officeDocument/2006/relationships" xmlns:p="http://schemas.openxmlformats.org/presentationml/2006/main">
  <p:tag name="TIMING" val="|3.4|14.3|12.2|12.1|20.4"/>
</p:tagLst>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1992</TotalTime>
  <Words>5302</Words>
  <Application>Microsoft Office PowerPoint</Application>
  <PresentationFormat>Widescreen</PresentationFormat>
  <Paragraphs>362</Paragraphs>
  <Slides>30</Slides>
  <Notes>30</Notes>
  <HiddenSlides>0</HiddenSlides>
  <MMClips>27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30</vt:i4>
      </vt:variant>
    </vt:vector>
  </HeadingPairs>
  <TitlesOfParts>
    <vt:vector size="37" baseType="lpstr">
      <vt:lpstr>Arial</vt:lpstr>
      <vt:lpstr>Calibri</vt:lpstr>
      <vt:lpstr>Century Gothic</vt:lpstr>
      <vt:lpstr>Tw Cen MT</vt:lpstr>
      <vt:lpstr>3_Office Theme</vt:lpstr>
      <vt:lpstr>1_Office Theme</vt:lpstr>
      <vt:lpstr>6_Office Theme</vt:lpstr>
      <vt:lpstr>Differentiation in the NCELP SoW  </vt:lpstr>
      <vt:lpstr>This session</vt:lpstr>
      <vt:lpstr>Factors that influence the difficulty of grammar</vt:lpstr>
      <vt:lpstr>Factors that influence the difficulty of grammar</vt:lpstr>
      <vt:lpstr>Factors that influence the difficulty of grammar</vt:lpstr>
      <vt:lpstr>Factors that influence the difficulty of grammar</vt:lpstr>
      <vt:lpstr>Factors that influence the difficulty of grammar</vt:lpstr>
      <vt:lpstr>Opportunities for students to encounter ‘desirable difficulty’</vt:lpstr>
      <vt:lpstr>Opportunities for students to encounter ‘desirable difficulty’</vt:lpstr>
      <vt:lpstr>Opportunities for students to encounter ‘desirable difficulty’ </vt:lpstr>
      <vt:lpstr>Opportunities for students to encounter ‘desirable difficulty’</vt:lpstr>
      <vt:lpstr>Las vacaciones de verano </vt:lpstr>
      <vt:lpstr>Las vacaciones de verano</vt:lpstr>
      <vt:lpstr>Lee el texto con tu compañero/a de clase.   Traduce los verbos y los pronombres al español.</vt:lpstr>
      <vt:lpstr>A framework for stretch and challenge</vt:lpstr>
      <vt:lpstr>This session</vt:lpstr>
      <vt:lpstr>Word knowledge</vt:lpstr>
      <vt:lpstr>Year 9 Homework Tasks</vt:lpstr>
      <vt:lpstr>Year 9 Homework T1.1 W3</vt:lpstr>
      <vt:lpstr>Year 9 Homework Tasks</vt:lpstr>
      <vt:lpstr>Learner profiles</vt:lpstr>
      <vt:lpstr>Amie</vt:lpstr>
      <vt:lpstr>Alex</vt:lpstr>
      <vt:lpstr>Roman</vt:lpstr>
      <vt:lpstr>This session</vt:lpstr>
      <vt:lpstr>Stretch and challenge within lesson resources</vt:lpstr>
      <vt:lpstr>Stretch and challenge within lesson resources</vt:lpstr>
      <vt:lpstr>Stretch and challenge within lesson resources</vt:lpstr>
      <vt:lpstr>Stretch and challenge within lesson resources</vt:lpstr>
      <vt:lpstr>This session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Differentiation in the NCELP SoW</dc:title>
  <dc:creator>Victoria Hobson</dc:creator>
  <cp:lastModifiedBy>Catherine Morris</cp:lastModifiedBy>
  <cp:revision>192</cp:revision>
  <dcterms:created xsi:type="dcterms:W3CDTF">2021-05-04T08:01:51Z</dcterms:created>
  <dcterms:modified xsi:type="dcterms:W3CDTF">2021-06-01T13:11:56Z</dcterms:modified>
</cp:coreProperties>
</file>