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346" r:id="rId3"/>
    <p:sldId id="269" r:id="rId4"/>
    <p:sldId id="270" r:id="rId5"/>
    <p:sldId id="271" r:id="rId6"/>
    <p:sldId id="272" r:id="rId7"/>
    <p:sldId id="273" r:id="rId8"/>
    <p:sldId id="274" r:id="rId9"/>
    <p:sldId id="336" r:id="rId10"/>
    <p:sldId id="337" r:id="rId11"/>
    <p:sldId id="338" r:id="rId12"/>
    <p:sldId id="339" r:id="rId13"/>
    <p:sldId id="340" r:id="rId14"/>
    <p:sldId id="341" r:id="rId15"/>
    <p:sldId id="317"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6" clrIdx="0">
    <p:extLst>
      <p:ext uri="{19B8F6BF-5375-455C-9EA6-DF929625EA0E}">
        <p15:presenceInfo xmlns:p15="http://schemas.microsoft.com/office/powerpoint/2012/main" userId="S::Natalie.Finlayson@glasgow.ac.uk::fffa9436-0c20-47f6-a103-b85039ead72e" providerId="AD"/>
      </p:ext>
    </p:extLst>
  </p:cmAuthor>
  <p:cmAuthor id="2" name="Natalie Finlayson" initials="NF [2]" lastIdx="16" clrIdx="1">
    <p:extLst>
      <p:ext uri="{19B8F6BF-5375-455C-9EA6-DF929625EA0E}">
        <p15:presenceInfo xmlns:p15="http://schemas.microsoft.com/office/powerpoint/2012/main" userId="Natalie Finlay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F4E79"/>
    <a:srgbClr val="DAA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343" autoAdjust="0"/>
  </p:normalViewPr>
  <p:slideViewPr>
    <p:cSldViewPr snapToGrid="0">
      <p:cViewPr varScale="1">
        <p:scale>
          <a:sx n="73" d="100"/>
          <a:sy n="73" d="100"/>
        </p:scale>
        <p:origin x="804" y="72"/>
      </p:cViewPr>
      <p:guideLst/>
    </p:cSldViewPr>
  </p:slideViewPr>
  <p:notesTextViewPr>
    <p:cViewPr>
      <p:scale>
        <a:sx n="100" d="100"/>
        <a:sy n="100" d="100"/>
      </p:scale>
      <p:origin x="0" y="0"/>
    </p:cViewPr>
  </p:notesTextViewPr>
  <p:sorterViewPr>
    <p:cViewPr>
      <p:scale>
        <a:sx n="100" d="100"/>
        <a:sy n="100" d="100"/>
      </p:scale>
      <p:origin x="0" y="-6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FC099-3076-41B5-BDCC-F1DC0EFB5988}" type="datetimeFigureOut">
              <a:rPr lang="en-GB" smtClean="0"/>
              <a:t>25/11/2019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7BA26-074C-42EA-B0E4-CCD2016AEC26}" type="slidenum">
              <a:rPr lang="en-GB" smtClean="0"/>
              <a:t>‹#›</a:t>
            </a:fld>
            <a:endParaRPr lang="en-GB"/>
          </a:p>
        </p:txBody>
      </p:sp>
    </p:spTree>
    <p:extLst>
      <p:ext uri="{BB962C8B-B14F-4D97-AF65-F5344CB8AC3E}">
        <p14:creationId xmlns:p14="http://schemas.microsoft.com/office/powerpoint/2010/main" val="138580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61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sound</a:t>
            </a:r>
            <a:r>
              <a:rPr lang="en-GB" baseline="0" dirty="0" smtClean="0"/>
              <a:t> to elicit the pronunciation.</a:t>
            </a:r>
            <a:endParaRPr lang="en-GB" i="1" dirty="0" smtClean="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10</a:t>
            </a:fld>
            <a:endParaRPr lang="en-GB"/>
          </a:p>
        </p:txBody>
      </p:sp>
    </p:spTree>
    <p:extLst>
      <p:ext uri="{BB962C8B-B14F-4D97-AF65-F5344CB8AC3E}">
        <p14:creationId xmlns:p14="http://schemas.microsoft.com/office/powerpoint/2010/main" val="37786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t>
            </a:r>
            <a:r>
              <a:rPr lang="en-GB" b="1" baseline="0" dirty="0" err="1" smtClean="0"/>
              <a:t>ch</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positioned within a variety of syllables within the words (e.g. initial, 2</a:t>
            </a:r>
            <a:r>
              <a:rPr lang="en-GB" baseline="30000" dirty="0" smtClean="0"/>
              <a:t>nd</a:t>
            </a:r>
            <a:r>
              <a:rPr lang="en-GB" baseline="0" dirty="0" smtClean="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Buch</a:t>
            </a:r>
            <a:r>
              <a:rPr lang="en-GB" b="1" baseline="0" dirty="0" smtClean="0"/>
              <a:t> </a:t>
            </a:r>
            <a:r>
              <a:rPr lang="en-GB" baseline="0" dirty="0" smtClean="0"/>
              <a:t>[195]; </a:t>
            </a:r>
            <a:r>
              <a:rPr lang="en-GB" b="1" baseline="0" dirty="0" err="1" smtClean="0"/>
              <a:t>machen</a:t>
            </a:r>
            <a:r>
              <a:rPr lang="en-GB" b="1" baseline="0" dirty="0" smtClean="0"/>
              <a:t> </a:t>
            </a:r>
            <a:r>
              <a:rPr lang="en-GB" b="0" baseline="0" dirty="0" smtClean="0"/>
              <a:t>[49]</a:t>
            </a:r>
            <a:r>
              <a:rPr lang="en-GB" baseline="0" dirty="0" smtClean="0"/>
              <a:t> </a:t>
            </a:r>
            <a:r>
              <a:rPr lang="en-GB" b="1" baseline="0" dirty="0" err="1" smtClean="0"/>
              <a:t>nochmal</a:t>
            </a:r>
            <a:r>
              <a:rPr lang="en-GB" baseline="0" dirty="0" smtClean="0"/>
              <a:t> [773]; </a:t>
            </a:r>
            <a:r>
              <a:rPr lang="en-GB" b="1" baseline="0" dirty="0" err="1" smtClean="0"/>
              <a:t>acht</a:t>
            </a:r>
            <a:r>
              <a:rPr lang="en-GB" b="1" baseline="0" dirty="0" smtClean="0"/>
              <a:t> </a:t>
            </a:r>
            <a:r>
              <a:rPr lang="en-GB" baseline="0" dirty="0" smtClean="0"/>
              <a:t>[458]; </a:t>
            </a:r>
            <a:r>
              <a:rPr lang="en-GB" b="1" baseline="0" dirty="0" err="1" smtClean="0"/>
              <a:t>Fach</a:t>
            </a:r>
            <a:r>
              <a:rPr lang="en-GB" b="1" baseline="0" dirty="0" smtClean="0"/>
              <a:t> </a:t>
            </a:r>
            <a:r>
              <a:rPr lang="en-GB" baseline="0" dirty="0" smtClean="0"/>
              <a:t>[698]; </a:t>
            </a:r>
            <a:r>
              <a:rPr lang="en-GB" b="1" baseline="0" dirty="0" err="1" smtClean="0"/>
              <a:t>Nacht</a:t>
            </a:r>
            <a:r>
              <a:rPr lang="en-GB" b="1" baseline="0" dirty="0" smtClean="0"/>
              <a:t> </a:t>
            </a:r>
            <a:r>
              <a:rPr lang="en-GB" baseline="0" dirty="0" smtClean="0"/>
              <a:t>[335].</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11</a:t>
            </a:fld>
            <a:endParaRPr lang="en-GB"/>
          </a:p>
        </p:txBody>
      </p:sp>
    </p:spTree>
    <p:extLst>
      <p:ext uri="{BB962C8B-B14F-4D97-AF65-F5344CB8AC3E}">
        <p14:creationId xmlns:p14="http://schemas.microsoft.com/office/powerpoint/2010/main" val="15305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pictures to focus on the SSC alone.</a:t>
            </a:r>
            <a:endParaRPr lang="en-GB" i="1" dirty="0" smtClean="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12</a:t>
            </a:fld>
            <a:endParaRPr lang="en-GB"/>
          </a:p>
        </p:txBody>
      </p:sp>
    </p:spTree>
    <p:extLst>
      <p:ext uri="{BB962C8B-B14F-4D97-AF65-F5344CB8AC3E}">
        <p14:creationId xmlns:p14="http://schemas.microsoft.com/office/powerpoint/2010/main" val="308594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sound</a:t>
            </a:r>
            <a:r>
              <a:rPr lang="en-GB" baseline="0" dirty="0" smtClean="0"/>
              <a:t> to elicit the pronunciation.</a:t>
            </a:r>
            <a:endParaRPr lang="en-GB" i="1" dirty="0" smtClean="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13</a:t>
            </a:fld>
            <a:endParaRPr lang="en-GB"/>
          </a:p>
        </p:txBody>
      </p:sp>
    </p:spTree>
    <p:extLst>
      <p:ext uri="{BB962C8B-B14F-4D97-AF65-F5344CB8AC3E}">
        <p14:creationId xmlns:p14="http://schemas.microsoft.com/office/powerpoint/2010/main" val="106752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Students</a:t>
            </a:r>
            <a:r>
              <a:rPr lang="en-GB" b="0" baseline="0" dirty="0" smtClean="0"/>
              <a:t> have encountered all words used as examples here with the exception of </a:t>
            </a:r>
            <a:r>
              <a:rPr kumimoji="0" lang="en-GB" sz="1200" b="1" i="0" u="none" strike="noStrike" kern="1200" cap="none" spc="0" normalizeH="0" baseline="0" noProof="0" dirty="0" err="1" smtClean="0">
                <a:ln>
                  <a:noFill/>
                </a:ln>
                <a:solidFill>
                  <a:srgbClr val="5B9BD5">
                    <a:lumMod val="50000"/>
                  </a:srgbClr>
                </a:solidFill>
                <a:effectLst/>
                <a:uLnTx/>
                <a:uFillTx/>
                <a:latin typeface="Century Gothic" panose="020B0502020202020204" pitchFamily="34" charset="0"/>
                <a:ea typeface="+mn-ea"/>
                <a:cs typeface="+mn-cs"/>
              </a:rPr>
              <a:t>auch</a:t>
            </a:r>
            <a:r>
              <a:rPr kumimoji="0" lang="en-GB" sz="12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 [16].</a:t>
            </a:r>
            <a:endParaRPr lang="en-GB" sz="1200" b="0" i="0" kern="1200" dirty="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Note:</a:t>
            </a:r>
            <a:r>
              <a:rPr lang="en-GB" sz="1200" b="1" i="0" kern="1200" baseline="0" dirty="0" smtClean="0">
                <a:solidFill>
                  <a:schemeClr val="tx1"/>
                </a:solidFill>
                <a:effectLst/>
                <a:latin typeface="+mn-lt"/>
                <a:ea typeface="+mn-ea"/>
                <a:cs typeface="+mn-cs"/>
              </a:rPr>
              <a:t> </a:t>
            </a:r>
            <a:r>
              <a:rPr lang="en-GB" sz="1200" b="0" i="1" kern="1200" baseline="0" dirty="0" smtClean="0">
                <a:solidFill>
                  <a:schemeClr val="tx1"/>
                </a:solidFill>
                <a:effectLst/>
                <a:latin typeface="+mn-lt"/>
                <a:ea typeface="+mn-ea"/>
                <a:cs typeface="+mn-cs"/>
              </a:rPr>
              <a:t>hard</a:t>
            </a:r>
            <a:r>
              <a:rPr lang="en-GB" sz="1200" b="0" i="0" kern="1200" baseline="0" dirty="0" smtClean="0">
                <a:solidFill>
                  <a:schemeClr val="tx1"/>
                </a:solidFill>
                <a:effectLst/>
                <a:latin typeface="+mn-lt"/>
                <a:ea typeface="+mn-ea"/>
                <a:cs typeface="+mn-cs"/>
              </a:rPr>
              <a:t> and </a:t>
            </a:r>
            <a:r>
              <a:rPr lang="en-GB" sz="1200" b="0" i="1" kern="1200" baseline="0" dirty="0" smtClean="0">
                <a:solidFill>
                  <a:schemeClr val="tx1"/>
                </a:solidFill>
                <a:effectLst/>
                <a:latin typeface="+mn-lt"/>
                <a:ea typeface="+mn-ea"/>
                <a:cs typeface="+mn-cs"/>
              </a:rPr>
              <a:t>soft </a:t>
            </a:r>
            <a:r>
              <a:rPr lang="en-GB" sz="1200" b="0" i="0" kern="1200" baseline="0" dirty="0" smtClean="0">
                <a:solidFill>
                  <a:schemeClr val="tx1"/>
                </a:solidFill>
                <a:effectLst/>
                <a:latin typeface="+mn-lt"/>
                <a:ea typeface="+mn-ea"/>
                <a:cs typeface="+mn-cs"/>
              </a:rPr>
              <a:t>here refer to the physiological differences in </a:t>
            </a:r>
            <a:r>
              <a:rPr lang="en-GB" sz="1200" kern="1200" dirty="0" smtClean="0">
                <a:solidFill>
                  <a:schemeClr val="tx1"/>
                </a:solidFill>
                <a:effectLst/>
                <a:latin typeface="+mn-lt"/>
                <a:ea typeface="+mn-ea"/>
                <a:cs typeface="+mn-cs"/>
              </a:rPr>
              <a:t>sound production, i.e.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whether the air is forced through the soft palette (‘soft’) or from a place lower in the throat (‘hard’).</a:t>
            </a: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242798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Here, students practise sounding out new words and recognising the different versions of the SSC that result from the different mouth positions.  </a:t>
            </a: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endParaRPr lang="en-GB" sz="1200" b="1"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First,</a:t>
            </a:r>
            <a:r>
              <a:rPr lang="en-GB" sz="1200" b="0" i="0" kern="1200" baseline="0" dirty="0" smtClean="0">
                <a:solidFill>
                  <a:schemeClr val="tx1"/>
                </a:solidFill>
                <a:effectLst/>
                <a:latin typeface="+mn-lt"/>
                <a:ea typeface="+mn-ea"/>
                <a:cs typeface="+mn-cs"/>
              </a:rPr>
              <a:t> students read the words and decide based on spelling with the /</a:t>
            </a:r>
            <a:r>
              <a:rPr lang="en-GB" sz="1200" b="0" i="0" kern="1200" baseline="0" dirty="0" err="1" smtClean="0">
                <a:solidFill>
                  <a:schemeClr val="tx1"/>
                </a:solidFill>
                <a:effectLst/>
                <a:latin typeface="+mn-lt"/>
                <a:ea typeface="+mn-ea"/>
                <a:cs typeface="+mn-cs"/>
              </a:rPr>
              <a:t>ch</a:t>
            </a:r>
            <a:r>
              <a:rPr lang="en-GB" sz="1200" b="0" i="0" kern="1200" baseline="0" dirty="0" smtClean="0">
                <a:solidFill>
                  <a:schemeClr val="tx1"/>
                </a:solidFill>
                <a:effectLst/>
                <a:latin typeface="+mn-lt"/>
                <a:ea typeface="+mn-ea"/>
                <a:cs typeface="+mn-cs"/>
              </a:rPr>
              <a:t>/ is soft or hard. The teacher then reads the words out loud. Students check their answers based on what they hear. </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Answers revealed on clicks. Teacher elicits oral pronunciation of the words. The words are comprised of </a:t>
            </a:r>
            <a:r>
              <a:rPr lang="en-GB" dirty="0" smtClean="0"/>
              <a:t>previously studied SSCs and transferable consonants with the exception of /au/ </a:t>
            </a:r>
            <a:r>
              <a:rPr lang="en-GB" dirty="0" err="1" smtClean="0"/>
              <a:t>br</a:t>
            </a:r>
            <a:r>
              <a:rPr lang="en-GB" b="1" dirty="0" err="1" smtClean="0"/>
              <a:t>au</a:t>
            </a:r>
            <a:r>
              <a:rPr lang="en-GB" b="0" dirty="0" err="1" smtClean="0"/>
              <a:t>chen</a:t>
            </a:r>
            <a:r>
              <a:rPr lang="en-GB" b="0" baseline="0" dirty="0" smtClean="0"/>
              <a:t> and /</a:t>
            </a:r>
            <a:r>
              <a:rPr lang="en-GB" b="0" baseline="0" dirty="0" err="1" smtClean="0"/>
              <a:t>sp</a:t>
            </a:r>
            <a:r>
              <a:rPr lang="en-GB" b="0" baseline="0" dirty="0" smtClean="0"/>
              <a:t>/ in </a:t>
            </a:r>
            <a:r>
              <a:rPr lang="en-GB" b="0" baseline="0" dirty="0" err="1" smtClean="0"/>
              <a:t>Fremd</a:t>
            </a:r>
            <a:r>
              <a:rPr lang="en-GB" b="1" baseline="0" dirty="0" err="1" smtClean="0"/>
              <a:t>sp</a:t>
            </a:r>
            <a:r>
              <a:rPr lang="en-GB" b="0" baseline="0" dirty="0" err="1" smtClean="0"/>
              <a:t>rache</a:t>
            </a:r>
            <a:r>
              <a:rPr lang="en-GB" b="0" baseline="0" dirty="0" smtClean="0"/>
              <a:t>.</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Unknown words have been chosen so that students must focus on the sound.  The words are all </a:t>
            </a:r>
            <a:r>
              <a:rPr lang="en-GB" sz="1200" b="1" i="0" kern="1200" dirty="0">
                <a:solidFill>
                  <a:schemeClr val="tx1"/>
                </a:solidFill>
                <a:effectLst/>
                <a:latin typeface="+mn-lt"/>
                <a:ea typeface="+mn-ea"/>
                <a:cs typeface="+mn-cs"/>
              </a:rPr>
              <a:t>highly frequent</a:t>
            </a:r>
            <a:r>
              <a:rPr lang="en-GB" sz="1200" b="0" i="0" kern="1200" dirty="0">
                <a:solidFill>
                  <a:schemeClr val="tx1"/>
                </a:solidFill>
                <a:effectLst/>
                <a:latin typeface="+mn-lt"/>
                <a:ea typeface="+mn-ea"/>
                <a:cs typeface="+mn-cs"/>
              </a:rPr>
              <a:t> and will be introduced over the coming </a:t>
            </a:r>
            <a:r>
              <a:rPr lang="en-GB" sz="1200" b="0" i="0" kern="1200" dirty="0" smtClean="0">
                <a:solidFill>
                  <a:schemeClr val="tx1"/>
                </a:solidFill>
                <a:effectLst/>
                <a:latin typeface="+mn-lt"/>
                <a:ea typeface="+mn-ea"/>
                <a:cs typeface="+mn-cs"/>
              </a:rPr>
              <a:t>weeks.</a:t>
            </a:r>
            <a:r>
              <a:rPr lang="en-GB" sz="1200" b="0" i="0" kern="1200" baseline="0" dirty="0" smtClean="0">
                <a:solidFill>
                  <a:schemeClr val="tx1"/>
                </a:solidFill>
                <a:effectLst/>
                <a:latin typeface="+mn-lt"/>
                <a:ea typeface="+mn-ea"/>
                <a:cs typeface="+mn-cs"/>
              </a:rPr>
              <a:t> </a:t>
            </a:r>
            <a:r>
              <a:rPr kumimoji="0" lang="en-GB" sz="1800" b="1" i="0" u="none" strike="noStrike" kern="1200" cap="none" spc="0" normalizeH="0" baseline="0" noProof="0" dirty="0" err="1" smtClean="0">
                <a:ln>
                  <a:noFill/>
                </a:ln>
                <a:solidFill>
                  <a:srgbClr val="5B9BD5">
                    <a:lumMod val="50000"/>
                  </a:srgbClr>
                </a:solidFill>
                <a:effectLst/>
                <a:uLnTx/>
                <a:uFillTx/>
                <a:latin typeface="Century Gothic" panose="020B0502020202020204" pitchFamily="34" charset="0"/>
                <a:ea typeface="+mn-ea"/>
                <a:cs typeface="+mn-cs"/>
              </a:rPr>
              <a:t>leicht</a:t>
            </a:r>
            <a:r>
              <a:rPr kumimoji="0" lang="en-GB"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[285]; </a:t>
            </a:r>
            <a:r>
              <a:rPr kumimoji="0" lang="en-GB" sz="12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danach</a:t>
            </a:r>
            <a:r>
              <a:rPr kumimoji="0" lang="en-GB" sz="1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1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[437]; </a:t>
            </a:r>
            <a:r>
              <a:rPr kumimoji="0" lang="en-GB" sz="12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brauchen</a:t>
            </a:r>
            <a:r>
              <a:rPr kumimoji="0" lang="en-GB" sz="1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[201]; </a:t>
            </a:r>
            <a:r>
              <a:rPr lang="en-GB" sz="1200" b="1" i="0" kern="1200" dirty="0" err="1">
                <a:solidFill>
                  <a:schemeClr val="tx1"/>
                </a:solidFill>
                <a:effectLst/>
                <a:latin typeface="+mn-lt"/>
                <a:ea typeface="+mn-ea"/>
                <a:cs typeface="+mn-cs"/>
              </a:rPr>
              <a:t>ziemlich</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[443]; </a:t>
            </a: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schlecht</a:t>
            </a: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[332]; </a:t>
            </a: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lachen</a:t>
            </a: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[561]; </a:t>
            </a:r>
            <a:r>
              <a:rPr lang="en-GB" sz="1200" b="1" i="0" kern="1200" dirty="0" err="1">
                <a:solidFill>
                  <a:schemeClr val="tx1"/>
                </a:solidFill>
                <a:effectLst/>
                <a:latin typeface="+mn-lt"/>
                <a:ea typeface="+mn-ea"/>
                <a:cs typeface="+mn-cs"/>
              </a:rPr>
              <a:t>Fremdsprache</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[1791]</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330247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The </a:t>
            </a:r>
            <a:r>
              <a:rPr lang="en-GB" b="1" dirty="0" err="1" smtClean="0"/>
              <a:t>Buch</a:t>
            </a:r>
            <a:r>
              <a:rPr lang="en-GB" b="1" dirty="0" smtClean="0"/>
              <a:t>/</a:t>
            </a:r>
            <a:r>
              <a:rPr lang="en-GB" b="1" dirty="0" err="1" smtClean="0"/>
              <a:t>ich</a:t>
            </a:r>
            <a:r>
              <a:rPr lang="en-GB" b="1" dirty="0" smtClean="0"/>
              <a:t> slides from last week (1.2.3)</a:t>
            </a:r>
            <a:r>
              <a:rPr lang="en-GB" b="1" baseline="0" dirty="0" smtClean="0"/>
              <a:t> are included here to cycle through once more as an introduction to this week’s clusters.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and those that follow alternate between </a:t>
            </a:r>
            <a:r>
              <a:rPr lang="en-GB" b="1" i="1" dirty="0"/>
              <a:t>Buch </a:t>
            </a:r>
            <a:r>
              <a:rPr lang="en-GB" b="1" dirty="0"/>
              <a:t>and </a:t>
            </a:r>
            <a:r>
              <a:rPr lang="en-GB" b="1" i="1" dirty="0"/>
              <a:t>ich </a:t>
            </a:r>
            <a:r>
              <a:rPr lang="en-GB" b="1" i="0" dirty="0"/>
              <a:t>to focus on the physical production of the two /</a:t>
            </a:r>
            <a:r>
              <a:rPr lang="en-GB" b="1" i="0" dirty="0" err="1"/>
              <a:t>ch</a:t>
            </a:r>
            <a:r>
              <a:rPr lang="en-GB" b="1" i="0" dirty="0"/>
              <a:t>/ sounds.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Teacher to highlight that </a:t>
            </a:r>
            <a:r>
              <a:rPr lang="en-GB" b="0" i="1" dirty="0"/>
              <a:t>Buch</a:t>
            </a:r>
            <a:r>
              <a:rPr lang="en-GB" b="0" i="0" dirty="0"/>
              <a:t> is formed at the at the back – ask students to feel the vibration in their throats.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ch</a:t>
            </a:r>
            <a:r>
              <a:rPr lang="en-GB" b="1" baseline="0" dirty="0"/>
              <a:t>’ </a:t>
            </a:r>
            <a:r>
              <a:rPr lang="en-GB" baseline="0" dirty="0"/>
              <a:t>and then present and practise the pronunciation of the </a:t>
            </a:r>
            <a:r>
              <a:rPr lang="en-GB" b="1" baseline="0" dirty="0"/>
              <a:t>source word ‘Buch’.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mime opening the pages of a book with both hands.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60503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smtClean="0"/>
              <a:t>Teacher </a:t>
            </a:r>
            <a:r>
              <a:rPr lang="en-GB" b="1" i="0" dirty="0"/>
              <a:t>to highlight that</a:t>
            </a:r>
            <a:r>
              <a:rPr lang="en-GB" b="1" i="1" dirty="0"/>
              <a:t> ich </a:t>
            </a:r>
            <a:r>
              <a:rPr lang="en-GB" b="1" i="0" dirty="0"/>
              <a:t>is formed at front, with a closed throat - ask students to feel the air on the soft palette.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ch</a:t>
            </a:r>
            <a:r>
              <a:rPr lang="en-GB" b="1" baseline="0" dirty="0"/>
              <a:t>’ </a:t>
            </a:r>
            <a:r>
              <a:rPr lang="en-GB" baseline="0" dirty="0"/>
              <a:t>and then present and practise the pronunciation of the </a:t>
            </a:r>
            <a:r>
              <a:rPr lang="en-GB" b="1" baseline="0" dirty="0"/>
              <a:t>source word ‘ich’.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make an exaggerated gesture of pointing to yourself.</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89507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smtClean="0"/>
              <a:t>Teacher </a:t>
            </a:r>
            <a:r>
              <a:rPr lang="en-GB" b="1" i="0" dirty="0"/>
              <a:t>to highlight that </a:t>
            </a:r>
            <a:r>
              <a:rPr lang="en-GB" b="1" i="1" dirty="0"/>
              <a:t>Buch</a:t>
            </a:r>
            <a:r>
              <a:rPr lang="en-GB" b="1" i="0" dirty="0"/>
              <a:t> is formed at the at the back – ask students to feel the vibration in their throats.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209440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smtClean="0"/>
              <a:t>Teacher </a:t>
            </a:r>
            <a:r>
              <a:rPr lang="en-GB" b="1" i="0" dirty="0"/>
              <a:t>to highlight that</a:t>
            </a:r>
            <a:r>
              <a:rPr lang="en-GB" b="1" i="1" dirty="0"/>
              <a:t> ich </a:t>
            </a:r>
            <a:r>
              <a:rPr lang="en-GB" b="1" i="0" dirty="0"/>
              <a:t>is formed at front, with a closed throat - ask students to feel the air on the soft palette.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285214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smtClean="0"/>
              <a:t>Teacher </a:t>
            </a:r>
            <a:r>
              <a:rPr lang="en-GB" b="1" i="0" dirty="0"/>
              <a:t>to highlight that </a:t>
            </a:r>
            <a:r>
              <a:rPr lang="en-GB" b="1" i="1" dirty="0"/>
              <a:t>Buch</a:t>
            </a:r>
            <a:r>
              <a:rPr lang="en-GB" b="1" i="0" dirty="0"/>
              <a:t> is formed at the at the back – ask students to feel the vibration in their throats.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08622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smtClean="0"/>
              <a:t>Teacher </a:t>
            </a:r>
            <a:r>
              <a:rPr lang="en-GB" b="1" i="0" dirty="0"/>
              <a:t>to highlight that</a:t>
            </a:r>
            <a:r>
              <a:rPr lang="en-GB" b="1" i="1" dirty="0"/>
              <a:t> ich </a:t>
            </a:r>
            <a:r>
              <a:rPr lang="en-GB" b="1" i="0" dirty="0"/>
              <a:t>is formed at front, with a closed throat - ask students to feel the air on the soft palette. </a:t>
            </a:r>
            <a:endParaRPr lang="en-GB" dirty="0"/>
          </a:p>
          <a:p>
            <a:endParaRPr lang="en-GB" dirty="0"/>
          </a:p>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04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t>
            </a:r>
            <a:r>
              <a:rPr lang="en-GB" b="1" baseline="0" dirty="0" err="1" smtClean="0"/>
              <a:t>ch</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positioned within a variety of syllables within the words (e.g. initial, 2</a:t>
            </a:r>
            <a:r>
              <a:rPr lang="en-GB" baseline="30000" dirty="0" smtClean="0"/>
              <a:t>nd</a:t>
            </a:r>
            <a:r>
              <a:rPr lang="en-GB" baseline="0" dirty="0" smtClean="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ich</a:t>
            </a:r>
            <a:r>
              <a:rPr lang="en-GB" b="1" baseline="0" dirty="0" smtClean="0"/>
              <a:t> </a:t>
            </a:r>
            <a:r>
              <a:rPr lang="en-GB" baseline="0" dirty="0" smtClean="0"/>
              <a:t>[8]; </a:t>
            </a:r>
            <a:r>
              <a:rPr lang="en-GB" b="1" baseline="0" dirty="0" smtClean="0"/>
              <a:t>Licht </a:t>
            </a:r>
            <a:r>
              <a:rPr lang="en-GB" b="0" baseline="0" dirty="0" smtClean="0"/>
              <a:t>[503]</a:t>
            </a:r>
            <a:r>
              <a:rPr lang="en-GB" baseline="0" dirty="0" smtClean="0"/>
              <a:t> </a:t>
            </a:r>
            <a:r>
              <a:rPr lang="en-GB" b="1" baseline="0" dirty="0" err="1" smtClean="0"/>
              <a:t>Kirche</a:t>
            </a:r>
            <a:r>
              <a:rPr lang="en-GB" baseline="0" dirty="0" smtClean="0"/>
              <a:t> [519]; </a:t>
            </a:r>
            <a:r>
              <a:rPr lang="en-GB" b="1" baseline="0" dirty="0" err="1" smtClean="0"/>
              <a:t>endlich</a:t>
            </a:r>
            <a:r>
              <a:rPr lang="en-GB" b="1" baseline="0" dirty="0" smtClean="0"/>
              <a:t> </a:t>
            </a:r>
            <a:r>
              <a:rPr lang="en-GB" baseline="0" dirty="0" smtClean="0"/>
              <a:t>[496]; </a:t>
            </a:r>
            <a:r>
              <a:rPr lang="en-GB" b="1" baseline="0" dirty="0" err="1" smtClean="0"/>
              <a:t>manchmal</a:t>
            </a:r>
            <a:r>
              <a:rPr lang="en-GB" b="1" baseline="0" dirty="0" smtClean="0"/>
              <a:t> </a:t>
            </a:r>
            <a:r>
              <a:rPr lang="en-GB" baseline="0" dirty="0" smtClean="0"/>
              <a:t>[394]; </a:t>
            </a:r>
            <a:r>
              <a:rPr lang="en-GB" b="1" baseline="0" dirty="0" err="1" smtClean="0"/>
              <a:t>nicht</a:t>
            </a:r>
            <a:r>
              <a:rPr lang="en-GB" b="1" baseline="0" dirty="0" smtClean="0"/>
              <a:t> </a:t>
            </a:r>
            <a:r>
              <a:rPr lang="en-GB" baseline="0" dirty="0" smtClean="0"/>
              <a:t>[12].</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8</a:t>
            </a:fld>
            <a:endParaRPr lang="en-GB"/>
          </a:p>
        </p:txBody>
      </p:sp>
    </p:spTree>
    <p:extLst>
      <p:ext uri="{BB962C8B-B14F-4D97-AF65-F5344CB8AC3E}">
        <p14:creationId xmlns:p14="http://schemas.microsoft.com/office/powerpoint/2010/main" val="34956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pictures to focus on the SSC alone.</a:t>
            </a:r>
            <a:endParaRPr lang="en-GB" i="1" dirty="0" smtClean="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9</a:t>
            </a:fld>
            <a:endParaRPr lang="en-GB"/>
          </a:p>
        </p:txBody>
      </p:sp>
    </p:spTree>
    <p:extLst>
      <p:ext uri="{BB962C8B-B14F-4D97-AF65-F5344CB8AC3E}">
        <p14:creationId xmlns:p14="http://schemas.microsoft.com/office/powerpoint/2010/main" val="392739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96939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7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9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7044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2"/>
        <p:cNvGrpSpPr/>
        <p:nvPr/>
      </p:nvGrpSpPr>
      <p:grpSpPr>
        <a:xfrm>
          <a:off x="0" y="0"/>
          <a:ext cx="0" cy="0"/>
          <a:chOff x="0" y="0"/>
          <a:chExt cx="0" cy="0"/>
        </a:xfrm>
      </p:grpSpPr>
      <p:sp>
        <p:nvSpPr>
          <p:cNvPr id="63" name="Google Shape;63;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725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357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7796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002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41889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961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46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3" name="Google Shape;103;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94066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Google Shape;110;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30002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69966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1344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965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35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965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799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7674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34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8158659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12.wav"/><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0.png"/><Relationship Id="rId5" Type="http://schemas.openxmlformats.org/officeDocument/2006/relationships/audio" Target="../media/audio10.wav"/><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audio" Target="../media/audio14.wav"/><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audio" Target="../media/audio14.wav"/></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6.png"/><Relationship Id="rId5" Type="http://schemas.openxmlformats.org/officeDocument/2006/relationships/audio" Target="../media/audio5.wav"/><Relationship Id="rId10" Type="http://schemas.openxmlformats.org/officeDocument/2006/relationships/image" Target="../media/image5.jpeg"/><Relationship Id="rId4" Type="http://schemas.openxmlformats.org/officeDocument/2006/relationships/audio" Target="../media/audio4.wav"/><Relationship Id="rId9" Type="http://schemas.openxmlformats.org/officeDocument/2006/relationships/audio" Target="../media/audio9.wav"/></Relationships>
</file>

<file path=ppt/slides/_rels/slide9.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5.jpeg"/><Relationship Id="rId4" Type="http://schemas.openxmlformats.org/officeDocument/2006/relationships/audio" Target="../media/audio4.wav"/><Relationship Id="rId9"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12"/>
          <p:cNvGrpSpPr/>
          <p:nvPr/>
        </p:nvGrpSpPr>
        <p:grpSpPr>
          <a:xfrm>
            <a:off x="-56445" y="0"/>
            <a:ext cx="12192000" cy="6858000"/>
            <a:chOff x="-56445" y="0"/>
            <a:chExt cx="12192000" cy="6858000"/>
          </a:xfrm>
        </p:grpSpPr>
        <p:grpSp>
          <p:nvGrpSpPr>
            <p:cNvPr id="352" name="Google Shape;352;p12"/>
            <p:cNvGrpSpPr/>
            <p:nvPr/>
          </p:nvGrpSpPr>
          <p:grpSpPr>
            <a:xfrm>
              <a:off x="-56445" y="0"/>
              <a:ext cx="12192000" cy="6858000"/>
              <a:chOff x="0" y="0"/>
              <a:chExt cx="12192000" cy="6858000"/>
            </a:xfrm>
          </p:grpSpPr>
          <p:sp>
            <p:nvSpPr>
              <p:cNvPr id="353" name="Google Shape;353;p12"/>
              <p:cNvSpPr/>
              <p:nvPr/>
            </p:nvSpPr>
            <p:spPr>
              <a:xfrm rot="5400000">
                <a:off x="4992512" y="-341488"/>
                <a:ext cx="6857998" cy="7540978"/>
              </a:xfrm>
              <a:prstGeom prst="triangle">
                <a:avLst>
                  <a:gd name="adj" fmla="val 0"/>
                </a:avLst>
              </a:prstGeom>
              <a:solidFill>
                <a:srgbClr val="FBF0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4" name="Google Shape;354;p12"/>
              <p:cNvSpPr/>
              <p:nvPr/>
            </p:nvSpPr>
            <p:spPr>
              <a:xfrm>
                <a:off x="0" y="0"/>
                <a:ext cx="4651022" cy="6858000"/>
              </a:xfrm>
              <a:prstGeom prst="rect">
                <a:avLst/>
              </a:prstGeom>
              <a:solidFill>
                <a:srgbClr val="FBF0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55" name="Google Shape;355;p12"/>
            <p:cNvSpPr/>
            <p:nvPr/>
          </p:nvSpPr>
          <p:spPr>
            <a:xfrm rot="5400000">
              <a:off x="4636029" y="-341488"/>
              <a:ext cx="6857998" cy="7540978"/>
            </a:xfrm>
            <a:prstGeom prst="triangle">
              <a:avLst>
                <a:gd name="adj" fmla="val 0"/>
              </a:avLst>
            </a:prstGeom>
            <a:solidFill>
              <a:srgbClr val="DAA5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6" name="Google Shape;356;p12"/>
            <p:cNvSpPr/>
            <p:nvPr/>
          </p:nvSpPr>
          <p:spPr>
            <a:xfrm>
              <a:off x="-56445" y="0"/>
              <a:ext cx="4350984" cy="6858000"/>
            </a:xfrm>
            <a:prstGeom prst="rect">
              <a:avLst/>
            </a:prstGeom>
            <a:solidFill>
              <a:srgbClr val="DAA5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57" name="Google Shape;357;p12"/>
          <p:cNvSpPr txBox="1">
            <a:spLocks noGrp="1"/>
          </p:cNvSpPr>
          <p:nvPr>
            <p:ph type="ctrTitle"/>
          </p:nvPr>
        </p:nvSpPr>
        <p:spPr>
          <a:xfrm>
            <a:off x="172596" y="2281470"/>
            <a:ext cx="9144000" cy="65187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Phonics</a:t>
            </a:r>
            <a:endParaRPr sz="5400"/>
          </a:p>
        </p:txBody>
      </p:sp>
      <p:sp>
        <p:nvSpPr>
          <p:cNvPr id="358" name="Google Shape;358;p12"/>
          <p:cNvSpPr txBox="1">
            <a:spLocks noGrp="1"/>
          </p:cNvSpPr>
          <p:nvPr>
            <p:ph type="subTitle" idx="1"/>
          </p:nvPr>
        </p:nvSpPr>
        <p:spPr>
          <a:xfrm>
            <a:off x="172596" y="3015420"/>
            <a:ext cx="5900928" cy="7687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200"/>
              <a:buNone/>
            </a:pPr>
            <a:r>
              <a:rPr lang="en-GB" sz="3200" dirty="0">
                <a:solidFill>
                  <a:srgbClr val="FFFFFF"/>
                </a:solidFill>
                <a:latin typeface="Century Gothic"/>
                <a:ea typeface="Century Gothic"/>
                <a:cs typeface="Century Gothic"/>
                <a:sym typeface="Century Gothic"/>
              </a:rPr>
              <a:t>SSC </a:t>
            </a:r>
            <a:r>
              <a:rPr lang="en-GB" sz="3200" dirty="0" smtClean="0">
                <a:solidFill>
                  <a:srgbClr val="FFFFFF"/>
                </a:solidFill>
                <a:latin typeface="Century Gothic"/>
                <a:ea typeface="Century Gothic"/>
                <a:cs typeface="Century Gothic"/>
                <a:sym typeface="Century Gothic"/>
              </a:rPr>
              <a:t>/</a:t>
            </a:r>
            <a:r>
              <a:rPr lang="en-GB" sz="3200" dirty="0" err="1" smtClean="0">
                <a:solidFill>
                  <a:srgbClr val="FFFFFF"/>
                </a:solidFill>
                <a:latin typeface="Century Gothic"/>
                <a:ea typeface="Century Gothic"/>
                <a:cs typeface="Century Gothic"/>
                <a:sym typeface="Century Gothic"/>
              </a:rPr>
              <a:t>ch</a:t>
            </a:r>
            <a:r>
              <a:rPr lang="en-GB" sz="3200" dirty="0" smtClean="0">
                <a:solidFill>
                  <a:srgbClr val="FFFFFF"/>
                </a:solidFill>
                <a:latin typeface="Century Gothic"/>
                <a:ea typeface="Century Gothic"/>
                <a:cs typeface="Century Gothic"/>
                <a:sym typeface="Century Gothic"/>
              </a:rPr>
              <a:t>/</a:t>
            </a:r>
            <a:endParaRPr dirty="0">
              <a:solidFill>
                <a:srgbClr val="FFFFFF"/>
              </a:solidFill>
              <a:latin typeface="Century Gothic"/>
              <a:ea typeface="Century Gothic"/>
              <a:cs typeface="Century Gothic"/>
              <a:sym typeface="Century Gothic"/>
            </a:endParaRPr>
          </a:p>
        </p:txBody>
      </p:sp>
      <p:pic>
        <p:nvPicPr>
          <p:cNvPr id="359" name="Google Shape;359;p12"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360" name="Google Shape;360;p12"/>
          <p:cNvSpPr txBox="1"/>
          <p:nvPr/>
        </p:nvSpPr>
        <p:spPr>
          <a:xfrm>
            <a:off x="138532" y="4946214"/>
            <a:ext cx="5784900" cy="99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Y7 German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Term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1.2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Week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4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Lesson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21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1" name="Google Shape;361;p12"/>
          <p:cNvSpPr txBox="1"/>
          <p:nvPr/>
        </p:nvSpPr>
        <p:spPr>
          <a:xfrm>
            <a:off x="138495" y="5801705"/>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Natalie Finlayson / Rachel Hawkes</a:t>
            </a:r>
            <a: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62" name="Google Shape;362;p12"/>
          <p:cNvSpPr txBox="1"/>
          <p:nvPr/>
        </p:nvSpPr>
        <p:spPr>
          <a:xfrm>
            <a:off x="138495" y="6152230"/>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smtClean="0">
                <a:ln>
                  <a:noFill/>
                </a:ln>
                <a:solidFill>
                  <a:srgbClr val="FFFFFF"/>
                </a:solidFill>
                <a:effectLst/>
                <a:uLnTx/>
                <a:uFillTx/>
                <a:latin typeface="Century Gothic"/>
                <a:ea typeface="Century Gothic"/>
                <a:cs typeface="Century Gothic"/>
                <a:sym typeface="Century Gothic"/>
              </a:rPr>
              <a:t>25/11/19</a:t>
            </a:r>
            <a:r>
              <a:rPr kumimoji="0" lang="en-GB" sz="16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89285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21694" y="1879245"/>
            <a:ext cx="3802879" cy="283897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88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ch</a:t>
            </a:r>
            <a:endPar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p:cNvSpPr/>
          <p:nvPr/>
        </p:nvSpPr>
        <p:spPr>
          <a:xfrm>
            <a:off x="9267118" y="3637846"/>
            <a:ext cx="184698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4862" y="1855840"/>
            <a:ext cx="2578620" cy="17702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675" y="4609442"/>
            <a:ext cx="1198562" cy="1198562"/>
          </a:xfrm>
          <a:prstGeom prst="rect">
            <a:avLst/>
          </a:prstGeom>
        </p:spPr>
      </p:pic>
      <p:sp>
        <p:nvSpPr>
          <p:cNvPr id="6" name="Rectangle 5"/>
          <p:cNvSpPr/>
          <p:nvPr/>
        </p:nvSpPr>
        <p:spPr>
          <a:xfrm>
            <a:off x="9003014" y="692281"/>
            <a:ext cx="225895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Kir</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1232548" y="692281"/>
            <a:ext cx="174599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a:t>
            </a:r>
            <a:r>
              <a:rPr kumimoji="0" lang="en-GB" sz="54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ch</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167427" y="4884674"/>
            <a:ext cx="385714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man</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mal</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726170" y="4147777"/>
            <a:ext cx="267573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endli</a:t>
            </a:r>
            <a:r>
              <a:rPr kumimoji="0" lang="en-GB" sz="54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ch</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3056" y="1615611"/>
            <a:ext cx="2284202" cy="1587520"/>
          </a:xfrm>
          <a:prstGeom prst="rect">
            <a:avLst/>
          </a:prstGeom>
        </p:spPr>
      </p:pic>
      <p:pic>
        <p:nvPicPr>
          <p:cNvPr id="11" name="Picture 6" descr="http://www.clker.com/cliparts/e/3/0/f/11949896971812381266light_bulb_karl_bartel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7844" y="1690707"/>
            <a:ext cx="1295399" cy="1299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25245" y="4923043"/>
            <a:ext cx="1367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[finally]</a:t>
            </a:r>
          </a:p>
        </p:txBody>
      </p:sp>
      <p:sp>
        <p:nvSpPr>
          <p:cNvPr id="13" name="TextBox 12"/>
          <p:cNvSpPr txBox="1"/>
          <p:nvPr/>
        </p:nvSpPr>
        <p:spPr>
          <a:xfrm>
            <a:off x="5062482" y="5711077"/>
            <a:ext cx="20670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[sometimes]</a:t>
            </a:r>
          </a:p>
        </p:txBody>
      </p:sp>
      <p:sp>
        <p:nvSpPr>
          <p:cNvPr id="14" name="TextBox 13"/>
          <p:cNvSpPr txBox="1"/>
          <p:nvPr/>
        </p:nvSpPr>
        <p:spPr>
          <a:xfrm>
            <a:off x="4967138" y="-59747"/>
            <a:ext cx="225772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ch</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0225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21344" y="1726023"/>
            <a:ext cx="3367572" cy="274814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Bu</a:t>
            </a:r>
            <a:r>
              <a:rPr lang="en-GB" sz="8800" dirty="0" err="1">
                <a:solidFill>
                  <a:srgbClr val="FFCC00"/>
                </a:solidFill>
                <a:latin typeface="Century Gothic" panose="020B0502020202020204" pitchFamily="34" charset="0"/>
              </a:rPr>
              <a:t>ch</a:t>
            </a:r>
            <a:endParaRPr lang="en-GB" sz="8800" dirty="0">
              <a:solidFill>
                <a:srgbClr val="002060"/>
              </a:solidFill>
              <a:latin typeface="Century Gothic" panose="020B0502020202020204" pitchFamily="34" charset="0"/>
            </a:endParaRPr>
          </a:p>
        </p:txBody>
      </p:sp>
      <p:sp>
        <p:nvSpPr>
          <p:cNvPr id="3" name="Rectangle 2"/>
          <p:cNvSpPr/>
          <p:nvPr/>
        </p:nvSpPr>
        <p:spPr>
          <a:xfrm>
            <a:off x="784694" y="690251"/>
            <a:ext cx="3047630"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ma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4" name="Rectangle 3"/>
          <p:cNvSpPr/>
          <p:nvPr/>
        </p:nvSpPr>
        <p:spPr>
          <a:xfrm>
            <a:off x="8893280" y="3495122"/>
            <a:ext cx="2273379"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5" name="Rectangle 4"/>
          <p:cNvSpPr/>
          <p:nvPr/>
        </p:nvSpPr>
        <p:spPr>
          <a:xfrm>
            <a:off x="8481511" y="690251"/>
            <a:ext cx="3188693"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no</a:t>
            </a:r>
            <a:r>
              <a:rPr lang="en-GB" sz="5400" dirty="0" err="1">
                <a:solidFill>
                  <a:srgbClr val="FFCC00"/>
                </a:solidFill>
                <a:latin typeface="Century Gothic" panose="020B0502020202020204" pitchFamily="34" charset="0"/>
              </a:rPr>
              <a:t>ch</a:t>
            </a:r>
            <a:r>
              <a:rPr lang="en-GB" sz="5400" dirty="0" err="1">
                <a:solidFill>
                  <a:srgbClr val="002060"/>
                </a:solidFill>
                <a:latin typeface="Century Gothic" panose="020B0502020202020204" pitchFamily="34" charset="0"/>
              </a:rPr>
              <a:t>mal</a:t>
            </a:r>
            <a:endParaRPr lang="en-GB" sz="5400" dirty="0">
              <a:solidFill>
                <a:srgbClr val="002060"/>
              </a:solidFill>
              <a:latin typeface="Century Gothic" panose="020B0502020202020204" pitchFamily="34" charset="0"/>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693" y="1600228"/>
            <a:ext cx="1492328" cy="149986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6158" y="1924389"/>
            <a:ext cx="1259683" cy="1175704"/>
          </a:xfrm>
          <a:prstGeom prst="rect">
            <a:avLst/>
          </a:prstGeom>
        </p:spPr>
      </p:pic>
      <p:pic>
        <p:nvPicPr>
          <p:cNvPr id="8" name="Picture 7"/>
          <p:cNvPicPr>
            <a:picLocks noChangeAspect="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65519" y="1386272"/>
            <a:ext cx="1782857" cy="178285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33112" y="4474163"/>
            <a:ext cx="1685492" cy="1508516"/>
          </a:xfrm>
          <a:prstGeom prst="rect">
            <a:avLst/>
          </a:prstGeom>
        </p:spPr>
      </p:pic>
      <p:sp>
        <p:nvSpPr>
          <p:cNvPr id="10" name="Rectangle 9"/>
          <p:cNvSpPr/>
          <p:nvPr/>
        </p:nvSpPr>
        <p:spPr>
          <a:xfrm>
            <a:off x="1428300" y="3495122"/>
            <a:ext cx="176041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11" name="Rectangle 10"/>
          <p:cNvSpPr/>
          <p:nvPr/>
        </p:nvSpPr>
        <p:spPr>
          <a:xfrm>
            <a:off x="5162976" y="4581222"/>
            <a:ext cx="18614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a:t>
            </a:r>
            <a:r>
              <a:rPr lang="en-GB" sz="5400" dirty="0" err="1">
                <a:solidFill>
                  <a:srgbClr val="FFC000"/>
                </a:solidFill>
                <a:latin typeface="Century Gothic" panose="020B0502020202020204" pitchFamily="34" charset="0"/>
              </a:rPr>
              <a:t>ch</a:t>
            </a:r>
            <a:endParaRPr lang="en-GB" sz="5400" dirty="0">
              <a:solidFill>
                <a:srgbClr val="002060"/>
              </a:solidFill>
              <a:latin typeface="Century Gothic" panose="020B0502020202020204" pitchFamily="34" charset="0"/>
            </a:endParaRPr>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4768" y="4477995"/>
            <a:ext cx="1027482" cy="1606460"/>
          </a:xfrm>
          <a:prstGeom prst="rect">
            <a:avLst/>
          </a:prstGeom>
        </p:spPr>
      </p:pic>
      <p:grpSp>
        <p:nvGrpSpPr>
          <p:cNvPr id="13" name="Group 12"/>
          <p:cNvGrpSpPr/>
          <p:nvPr/>
        </p:nvGrpSpPr>
        <p:grpSpPr>
          <a:xfrm>
            <a:off x="4762787" y="5401325"/>
            <a:ext cx="2666426" cy="850095"/>
            <a:chOff x="4671520" y="5253611"/>
            <a:chExt cx="2994272" cy="964603"/>
          </a:xfrm>
        </p:grpSpPr>
        <p:pic>
          <p:nvPicPr>
            <p:cNvPr id="14" name="Picture 2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6582" y="5253611"/>
              <a:ext cx="909210" cy="96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520" y="5370743"/>
              <a:ext cx="866581" cy="84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6549" y="5305147"/>
              <a:ext cx="1105849" cy="91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4967180" y="-121662"/>
            <a:ext cx="22492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ch</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1248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_har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Buch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mach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5" name="mac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6" name="nochmal.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6" name="nochm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7" name="acht.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7" name="acht.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subTnLst>
                                    <p:audio>
                                      <p:cMediaNode>
                                        <p:cTn display="0" masterRel="sameClick">
                                          <p:stCondLst>
                                            <p:cond evt="begin" delay="0">
                                              <p:tn val="48"/>
                                            </p:cond>
                                          </p:stCondLst>
                                          <p:endCondLst>
                                            <p:cond evt="onStopAudio" delay="0">
                                              <p:tgtEl>
                                                <p:sldTgt/>
                                              </p:tgtEl>
                                            </p:cond>
                                          </p:endCondLst>
                                        </p:cTn>
                                        <p:tgtEl>
                                          <p:sndTgt r:embed="rId8" name="FAch.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FAch.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subTnLst>
                                    <p:audio>
                                      <p:cMediaNode>
                                        <p:cTn display="0" masterRel="sameClick">
                                          <p:stCondLst>
                                            <p:cond evt="begin" delay="0">
                                              <p:tn val="58"/>
                                            </p:cond>
                                          </p:stCondLst>
                                          <p:endCondLst>
                                            <p:cond evt="onStopAudio" delay="0">
                                              <p:tgtEl>
                                                <p:sldTgt/>
                                              </p:tgtEl>
                                            </p:cond>
                                          </p:endCondLst>
                                        </p:cTn>
                                        <p:tgtEl>
                                          <p:sndTgt r:embed="rId9" name="Nacht.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subTnLst>
                                    <p:audio>
                                      <p:cMediaNode>
                                        <p:cTn display="0" masterRel="sameClick">
                                          <p:stCondLst>
                                            <p:cond evt="begin" delay="0">
                                              <p:tn val="63"/>
                                            </p:cond>
                                          </p:stCondLst>
                                          <p:endCondLst>
                                            <p:cond evt="onStopAudio" delay="0">
                                              <p:tgtEl>
                                                <p:sldTgt/>
                                              </p:tgtEl>
                                            </p:cond>
                                          </p:endCondLst>
                                        </p:cTn>
                                        <p:tgtEl>
                                          <p:sndTgt r:embed="rId9" name="Na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21344" y="1726023"/>
            <a:ext cx="3367572" cy="274814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Bu</a:t>
            </a:r>
            <a:r>
              <a:rPr lang="en-GB" sz="8800" dirty="0" err="1">
                <a:solidFill>
                  <a:srgbClr val="FFCC00"/>
                </a:solidFill>
                <a:latin typeface="Century Gothic" panose="020B0502020202020204" pitchFamily="34" charset="0"/>
              </a:rPr>
              <a:t>ch</a:t>
            </a:r>
            <a:endParaRPr lang="en-GB" sz="8800" dirty="0">
              <a:solidFill>
                <a:srgbClr val="002060"/>
              </a:solidFill>
              <a:latin typeface="Century Gothic" panose="020B0502020202020204" pitchFamily="34" charset="0"/>
            </a:endParaRPr>
          </a:p>
        </p:txBody>
      </p:sp>
      <p:sp>
        <p:nvSpPr>
          <p:cNvPr id="3" name="Rectangle 2"/>
          <p:cNvSpPr/>
          <p:nvPr/>
        </p:nvSpPr>
        <p:spPr>
          <a:xfrm>
            <a:off x="784694" y="690251"/>
            <a:ext cx="3047630"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ma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4" name="Rectangle 3"/>
          <p:cNvSpPr/>
          <p:nvPr/>
        </p:nvSpPr>
        <p:spPr>
          <a:xfrm>
            <a:off x="8893280" y="3495122"/>
            <a:ext cx="2273379"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5" name="Rectangle 4"/>
          <p:cNvSpPr/>
          <p:nvPr/>
        </p:nvSpPr>
        <p:spPr>
          <a:xfrm>
            <a:off x="8481511" y="690251"/>
            <a:ext cx="3188693"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no</a:t>
            </a:r>
            <a:r>
              <a:rPr lang="en-GB" sz="5400" dirty="0" err="1">
                <a:solidFill>
                  <a:srgbClr val="FFCC00"/>
                </a:solidFill>
                <a:latin typeface="Century Gothic" panose="020B0502020202020204" pitchFamily="34" charset="0"/>
              </a:rPr>
              <a:t>ch</a:t>
            </a:r>
            <a:r>
              <a:rPr lang="en-GB" sz="5400" dirty="0" err="1">
                <a:solidFill>
                  <a:srgbClr val="002060"/>
                </a:solidFill>
                <a:latin typeface="Century Gothic" panose="020B0502020202020204" pitchFamily="34" charset="0"/>
              </a:rPr>
              <a:t>mal</a:t>
            </a:r>
            <a:endParaRPr lang="en-GB" sz="5400" dirty="0">
              <a:solidFill>
                <a:srgbClr val="002060"/>
              </a:solidFill>
              <a:latin typeface="Century Gothic" panose="020B0502020202020204" pitchFamily="34" charset="0"/>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6158" y="1924389"/>
            <a:ext cx="1259683" cy="1175704"/>
          </a:xfrm>
          <a:prstGeom prst="rect">
            <a:avLst/>
          </a:prstGeom>
        </p:spPr>
      </p:pic>
      <p:sp>
        <p:nvSpPr>
          <p:cNvPr id="7" name="Rectangle 6"/>
          <p:cNvSpPr/>
          <p:nvPr/>
        </p:nvSpPr>
        <p:spPr>
          <a:xfrm>
            <a:off x="1428300" y="3495122"/>
            <a:ext cx="176041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8" name="Rectangle 7"/>
          <p:cNvSpPr/>
          <p:nvPr/>
        </p:nvSpPr>
        <p:spPr>
          <a:xfrm>
            <a:off x="5162976" y="4581222"/>
            <a:ext cx="18614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a:t>
            </a:r>
            <a:r>
              <a:rPr lang="en-GB" sz="5400" dirty="0" err="1">
                <a:solidFill>
                  <a:srgbClr val="FFC000"/>
                </a:solidFill>
                <a:latin typeface="Century Gothic" panose="020B0502020202020204" pitchFamily="34" charset="0"/>
              </a:rPr>
              <a:t>ch</a:t>
            </a:r>
            <a:endParaRPr lang="en-GB" sz="5400" dirty="0">
              <a:solidFill>
                <a:srgbClr val="002060"/>
              </a:solidFill>
              <a:latin typeface="Century Gothic" panose="020B0502020202020204" pitchFamily="34" charset="0"/>
            </a:endParaRPr>
          </a:p>
        </p:txBody>
      </p:sp>
      <p:sp>
        <p:nvSpPr>
          <p:cNvPr id="9" name="TextBox 8"/>
          <p:cNvSpPr txBox="1"/>
          <p:nvPr/>
        </p:nvSpPr>
        <p:spPr>
          <a:xfrm>
            <a:off x="4967180" y="-121662"/>
            <a:ext cx="22492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ch</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5138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_har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Buch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mach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nochma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acht.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FAch.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9" name="Na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21344" y="1726023"/>
            <a:ext cx="3367572" cy="274814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Bu</a:t>
            </a:r>
            <a:r>
              <a:rPr lang="en-GB" sz="8800" dirty="0" err="1">
                <a:solidFill>
                  <a:srgbClr val="FFCC00"/>
                </a:solidFill>
                <a:latin typeface="Century Gothic" panose="020B0502020202020204" pitchFamily="34" charset="0"/>
              </a:rPr>
              <a:t>ch</a:t>
            </a:r>
            <a:endParaRPr lang="en-GB" sz="8800" dirty="0">
              <a:solidFill>
                <a:srgbClr val="002060"/>
              </a:solidFill>
              <a:latin typeface="Century Gothic" panose="020B0502020202020204" pitchFamily="34" charset="0"/>
            </a:endParaRPr>
          </a:p>
        </p:txBody>
      </p:sp>
      <p:sp>
        <p:nvSpPr>
          <p:cNvPr id="3" name="Rectangle 2"/>
          <p:cNvSpPr/>
          <p:nvPr/>
        </p:nvSpPr>
        <p:spPr>
          <a:xfrm>
            <a:off x="784694" y="690251"/>
            <a:ext cx="3047630"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ma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4" name="Rectangle 3"/>
          <p:cNvSpPr/>
          <p:nvPr/>
        </p:nvSpPr>
        <p:spPr>
          <a:xfrm>
            <a:off x="8893280" y="3495122"/>
            <a:ext cx="2273379"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5" name="Rectangle 4"/>
          <p:cNvSpPr/>
          <p:nvPr/>
        </p:nvSpPr>
        <p:spPr>
          <a:xfrm>
            <a:off x="8481511" y="690251"/>
            <a:ext cx="3188693"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no</a:t>
            </a:r>
            <a:r>
              <a:rPr lang="en-GB" sz="5400" dirty="0" err="1">
                <a:solidFill>
                  <a:srgbClr val="FFCC00"/>
                </a:solidFill>
                <a:latin typeface="Century Gothic" panose="020B0502020202020204" pitchFamily="34" charset="0"/>
              </a:rPr>
              <a:t>ch</a:t>
            </a:r>
            <a:r>
              <a:rPr lang="en-GB" sz="5400" dirty="0" err="1">
                <a:solidFill>
                  <a:srgbClr val="002060"/>
                </a:solidFill>
                <a:latin typeface="Century Gothic" panose="020B0502020202020204" pitchFamily="34" charset="0"/>
              </a:rPr>
              <a:t>mal</a:t>
            </a:r>
            <a:endParaRPr lang="en-GB" sz="5400" dirty="0">
              <a:solidFill>
                <a:srgbClr val="002060"/>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693" y="1600228"/>
            <a:ext cx="1492328" cy="14998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158" y="1924389"/>
            <a:ext cx="1259683" cy="1175704"/>
          </a:xfrm>
          <a:prstGeom prst="rect">
            <a:avLst/>
          </a:prstGeom>
        </p:spPr>
      </p:pic>
      <p:pic>
        <p:nvPicPr>
          <p:cNvPr id="8" name="Pictur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65519" y="1386272"/>
            <a:ext cx="1782857" cy="17828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3112" y="4474163"/>
            <a:ext cx="1685492" cy="1508516"/>
          </a:xfrm>
          <a:prstGeom prst="rect">
            <a:avLst/>
          </a:prstGeom>
        </p:spPr>
      </p:pic>
      <p:sp>
        <p:nvSpPr>
          <p:cNvPr id="10" name="Rectangle 9"/>
          <p:cNvSpPr/>
          <p:nvPr/>
        </p:nvSpPr>
        <p:spPr>
          <a:xfrm>
            <a:off x="1428300" y="3495122"/>
            <a:ext cx="176041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11" name="Rectangle 10"/>
          <p:cNvSpPr/>
          <p:nvPr/>
        </p:nvSpPr>
        <p:spPr>
          <a:xfrm>
            <a:off x="5162976" y="4581222"/>
            <a:ext cx="18614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a:t>
            </a:r>
            <a:r>
              <a:rPr lang="en-GB" sz="5400" dirty="0" err="1">
                <a:solidFill>
                  <a:srgbClr val="FFC000"/>
                </a:solidFill>
                <a:latin typeface="Century Gothic" panose="020B0502020202020204" pitchFamily="34" charset="0"/>
              </a:rPr>
              <a:t>ch</a:t>
            </a:r>
            <a:endParaRPr lang="en-GB" sz="5400" dirty="0">
              <a:solidFill>
                <a:srgbClr val="002060"/>
              </a:solidFill>
              <a:latin typeface="Century Gothic" panose="020B0502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4768" y="4477995"/>
            <a:ext cx="1027482" cy="1606460"/>
          </a:xfrm>
          <a:prstGeom prst="rect">
            <a:avLst/>
          </a:prstGeom>
        </p:spPr>
      </p:pic>
      <p:grpSp>
        <p:nvGrpSpPr>
          <p:cNvPr id="13" name="Group 12"/>
          <p:cNvGrpSpPr/>
          <p:nvPr/>
        </p:nvGrpSpPr>
        <p:grpSpPr>
          <a:xfrm>
            <a:off x="4762787" y="5401325"/>
            <a:ext cx="2666426" cy="850095"/>
            <a:chOff x="4671520" y="5253611"/>
            <a:chExt cx="2994272" cy="964603"/>
          </a:xfrm>
        </p:grpSpPr>
        <p:pic>
          <p:nvPicPr>
            <p:cNvPr id="14" name="Picture 2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6582" y="5253611"/>
              <a:ext cx="909210" cy="96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520" y="5370743"/>
              <a:ext cx="866581" cy="84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6549" y="5305147"/>
              <a:ext cx="1105849" cy="91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4967180" y="-121662"/>
            <a:ext cx="2249279"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ch</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0133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1"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2990"/>
            <a:ext cx="6807200" cy="869950"/>
          </a:xfrm>
          <a:prstGeom prst="rect">
            <a:avLst/>
          </a:prstGeom>
        </p:spPr>
      </p:pic>
      <p:sp>
        <p:nvSpPr>
          <p:cNvPr id="4" name="Title 3"/>
          <p:cNvSpPr>
            <a:spLocks noGrp="1"/>
          </p:cNvSpPr>
          <p:nvPr>
            <p:ph type="title"/>
          </p:nvPr>
        </p:nvSpPr>
        <p:spPr>
          <a:xfrm>
            <a:off x="192058" y="212990"/>
            <a:ext cx="4105622" cy="707849"/>
          </a:xfrm>
        </p:spPr>
        <p:txBody>
          <a:bodyPr>
            <a:normAutofit/>
          </a:bodyPr>
          <a:lstStyle/>
          <a:p>
            <a:r>
              <a:rPr lang="en-GB" sz="3600" b="1" dirty="0">
                <a:solidFill>
                  <a:schemeClr val="bg1"/>
                </a:solidFill>
              </a:rPr>
              <a:t>S</a:t>
            </a:r>
            <a:r>
              <a:rPr lang="en-GB" sz="3600" b="1" dirty="0" smtClean="0">
                <a:solidFill>
                  <a:schemeClr val="bg1"/>
                </a:solidFill>
              </a:rPr>
              <a:t>oft or hard /</a:t>
            </a:r>
            <a:r>
              <a:rPr lang="en-GB" sz="3600" b="1" dirty="0" err="1" smtClean="0">
                <a:solidFill>
                  <a:schemeClr val="bg1"/>
                </a:solidFill>
              </a:rPr>
              <a:t>ch</a:t>
            </a:r>
            <a:r>
              <a:rPr lang="en-GB" sz="3600" b="1" dirty="0" smtClean="0">
                <a:solidFill>
                  <a:schemeClr val="bg1"/>
                </a:solidFill>
              </a:rPr>
              <a:t>/?</a:t>
            </a:r>
            <a:endParaRPr lang="en-GB" sz="3600" b="1" dirty="0">
              <a:solidFill>
                <a:schemeClr val="bg1"/>
              </a:solidFill>
            </a:endParaRPr>
          </a:p>
        </p:txBody>
      </p:sp>
      <p:sp>
        <p:nvSpPr>
          <p:cNvPr id="6" name="TextBox 5">
            <a:extLst>
              <a:ext uri="{FF2B5EF4-FFF2-40B4-BE49-F238E27FC236}">
                <a16:creationId xmlns:a16="http://schemas.microsoft.com/office/drawing/2014/main" id="{F5DF30DE-5E35-4CDE-8452-25B1D5B754B1}"/>
              </a:ext>
            </a:extLst>
          </p:cNvPr>
          <p:cNvSpPr txBox="1"/>
          <p:nvPr/>
        </p:nvSpPr>
        <p:spPr>
          <a:xfrm>
            <a:off x="192058" y="1176515"/>
            <a:ext cx="11807883" cy="5262979"/>
          </a:xfrm>
          <a:prstGeom prst="rect">
            <a:avLst/>
          </a:prstGeom>
          <a:noFill/>
        </p:spPr>
        <p:txBody>
          <a:bodyPr wrap="square" rtlCol="0">
            <a:spAutoFit/>
          </a:bodyPr>
          <a:lstStyle/>
          <a:p>
            <a:r>
              <a:rPr lang="en-GB" sz="2400" dirty="0" smtClean="0">
                <a:solidFill>
                  <a:srgbClr val="115076"/>
                </a:solidFill>
                <a:latin typeface="Century Gothic" panose="020B0502020202020204" pitchFamily="34" charset="0"/>
                <a:cs typeface="Calibri" panose="020F0502020204030204" pitchFamily="34" charset="0"/>
              </a:rPr>
              <a:t>The German /</a:t>
            </a:r>
            <a:r>
              <a:rPr lang="en-GB" sz="2400" b="1" dirty="0" err="1" smtClean="0">
                <a:solidFill>
                  <a:srgbClr val="115076"/>
                </a:solidFill>
                <a:latin typeface="Century Gothic" panose="020B0502020202020204" pitchFamily="34" charset="0"/>
                <a:cs typeface="Calibri" panose="020F0502020204030204" pitchFamily="34" charset="0"/>
              </a:rPr>
              <a:t>ch</a:t>
            </a:r>
            <a:r>
              <a:rPr lang="en-GB" sz="2400" b="1" dirty="0" smtClean="0">
                <a:solidFill>
                  <a:srgbClr val="115076"/>
                </a:solidFill>
                <a:latin typeface="Century Gothic" panose="020B0502020202020204" pitchFamily="34" charset="0"/>
                <a:cs typeface="Calibri" panose="020F0502020204030204" pitchFamily="34" charset="0"/>
              </a:rPr>
              <a:t>/</a:t>
            </a:r>
            <a:r>
              <a:rPr lang="en-GB" sz="2400" dirty="0" smtClean="0">
                <a:solidFill>
                  <a:srgbClr val="115076"/>
                </a:solidFill>
                <a:latin typeface="Century Gothic" panose="020B0502020202020204" pitchFamily="34" charset="0"/>
                <a:cs typeface="Calibri" panose="020F0502020204030204" pitchFamily="34" charset="0"/>
              </a:rPr>
              <a:t> can be </a:t>
            </a:r>
            <a:r>
              <a:rPr lang="en-GB" sz="2400" b="1" dirty="0" smtClean="0">
                <a:solidFill>
                  <a:srgbClr val="115076"/>
                </a:solidFill>
                <a:latin typeface="Century Gothic" panose="020B0502020202020204" pitchFamily="34" charset="0"/>
                <a:cs typeface="Calibri" panose="020F0502020204030204" pitchFamily="34" charset="0"/>
              </a:rPr>
              <a:t>soft </a:t>
            </a:r>
            <a:r>
              <a:rPr lang="en-GB" sz="2400" dirty="0" smtClean="0">
                <a:solidFill>
                  <a:srgbClr val="115076"/>
                </a:solidFill>
                <a:latin typeface="Century Gothic" panose="020B0502020202020204" pitchFamily="34" charset="0"/>
                <a:cs typeface="Calibri" panose="020F0502020204030204" pitchFamily="34" charset="0"/>
              </a:rPr>
              <a:t>or </a:t>
            </a:r>
            <a:r>
              <a:rPr lang="en-GB" sz="2400" b="1" dirty="0" smtClean="0">
                <a:solidFill>
                  <a:srgbClr val="115076"/>
                </a:solidFill>
                <a:latin typeface="Century Gothic" panose="020B0502020202020204" pitchFamily="34" charset="0"/>
                <a:cs typeface="Calibri" panose="020F0502020204030204" pitchFamily="34" charset="0"/>
              </a:rPr>
              <a:t>hard.</a:t>
            </a:r>
            <a:endParaRPr lang="en-GB" sz="2400" dirty="0" smtClean="0">
              <a:solidFill>
                <a:srgbClr val="115076"/>
              </a:solidFill>
              <a:latin typeface="Century Gothic" panose="020B0502020202020204" pitchFamily="34" charset="0"/>
              <a:cs typeface="Calibri" panose="020F0502020204030204" pitchFamily="34" charset="0"/>
            </a:endParaRPr>
          </a:p>
          <a:p>
            <a:endParaRPr lang="en-GB" sz="2400" dirty="0" smtClean="0">
              <a:solidFill>
                <a:srgbClr val="115076"/>
              </a:solidFill>
              <a:latin typeface="Century Gothic" panose="020B0502020202020204" pitchFamily="34" charset="0"/>
              <a:cs typeface="Calibri" panose="020F0502020204030204" pitchFamily="34" charset="0"/>
            </a:endParaRPr>
          </a:p>
          <a:p>
            <a:r>
              <a:rPr lang="en-GB" sz="2400" dirty="0" smtClean="0">
                <a:solidFill>
                  <a:srgbClr val="115076"/>
                </a:solidFill>
                <a:latin typeface="Century Gothic" panose="020B0502020202020204" pitchFamily="34" charset="0"/>
                <a:cs typeface="Calibri" panose="020F0502020204030204" pitchFamily="34" charset="0"/>
              </a:rPr>
              <a:t>It is </a:t>
            </a:r>
            <a:r>
              <a:rPr lang="en-GB" sz="2400" b="1" dirty="0" smtClean="0">
                <a:solidFill>
                  <a:srgbClr val="115076"/>
                </a:solidFill>
                <a:latin typeface="Century Gothic" panose="020B0502020202020204" pitchFamily="34" charset="0"/>
                <a:cs typeface="Calibri" panose="020F0502020204030204" pitchFamily="34" charset="0"/>
              </a:rPr>
              <a:t>hard</a:t>
            </a:r>
            <a:r>
              <a:rPr lang="en-GB" sz="2400" dirty="0" smtClean="0">
                <a:solidFill>
                  <a:srgbClr val="115076"/>
                </a:solidFill>
                <a:latin typeface="Century Gothic" panose="020B0502020202020204" pitchFamily="34" charset="0"/>
                <a:cs typeface="Calibri" panose="020F0502020204030204" pitchFamily="34" charset="0"/>
              </a:rPr>
              <a:t> after these sounds:</a:t>
            </a:r>
          </a:p>
          <a:p>
            <a:endParaRPr lang="en-GB" sz="2400" dirty="0" smtClean="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/a/</a:t>
            </a:r>
            <a:r>
              <a:rPr lang="en-GB" sz="2400" dirty="0" smtClean="0">
                <a:solidFill>
                  <a:srgbClr val="115076"/>
                </a:solidFill>
                <a:latin typeface="Century Gothic" panose="020B0502020202020204" pitchFamily="34" charset="0"/>
                <a:cs typeface="Calibri" panose="020F0502020204030204" pitchFamily="34" charset="0"/>
              </a:rPr>
              <a:t> (</a:t>
            </a:r>
            <a:r>
              <a:rPr lang="en-GB" sz="2400" dirty="0" err="1" smtClean="0">
                <a:solidFill>
                  <a:srgbClr val="115076"/>
                </a:solidFill>
                <a:latin typeface="Century Gothic" panose="020B0502020202020204" pitchFamily="34" charset="0"/>
                <a:cs typeface="Calibri" panose="020F0502020204030204" pitchFamily="34" charset="0"/>
              </a:rPr>
              <a:t>m</a:t>
            </a:r>
            <a:r>
              <a:rPr lang="en-GB" sz="2400" b="1" dirty="0" err="1" smtClean="0">
                <a:solidFill>
                  <a:srgbClr val="115076"/>
                </a:solidFill>
                <a:latin typeface="Century Gothic" panose="020B0502020202020204" pitchFamily="34" charset="0"/>
                <a:cs typeface="Calibri" panose="020F0502020204030204" pitchFamily="34" charset="0"/>
              </a:rPr>
              <a:t>a</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rgbClr val="115076"/>
                </a:solidFill>
                <a:latin typeface="Century Gothic" panose="020B0502020202020204" pitchFamily="34" charset="0"/>
                <a:cs typeface="Calibri" panose="020F0502020204030204" pitchFamily="34" charset="0"/>
              </a:rPr>
              <a:t>en</a:t>
            </a:r>
            <a:r>
              <a:rPr lang="en-GB" sz="2400" dirty="0" smtClean="0">
                <a:solidFill>
                  <a:srgbClr val="115076"/>
                </a:solidFill>
                <a:latin typeface="Century Gothic" panose="020B0502020202020204" pitchFamily="34" charset="0"/>
                <a:cs typeface="Calibri" panose="020F0502020204030204" pitchFamily="34" charset="0"/>
              </a:rPr>
              <a:t>, </a:t>
            </a:r>
            <a:r>
              <a:rPr lang="en-GB" sz="2400" b="1" dirty="0" err="1" smtClean="0">
                <a:solidFill>
                  <a:srgbClr val="115076"/>
                </a:solidFill>
                <a:latin typeface="Century Gothic" panose="020B0502020202020204" pitchFamily="34" charset="0"/>
                <a:cs typeface="Calibri" panose="020F0502020204030204" pitchFamily="34" charset="0"/>
              </a:rPr>
              <a:t>a</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chemeClr val="tx2"/>
                </a:solidFill>
                <a:latin typeface="Century Gothic" panose="020B0502020202020204" pitchFamily="34" charset="0"/>
                <a:cs typeface="Calibri" panose="020F0502020204030204" pitchFamily="34" charset="0"/>
              </a:rPr>
              <a:t>t</a:t>
            </a:r>
            <a:r>
              <a:rPr lang="en-GB" sz="2400" dirty="0" smtClean="0">
                <a:solidFill>
                  <a:schemeClr val="accent2"/>
                </a:solidFill>
                <a:latin typeface="Century Gothic" panose="020B0502020202020204" pitchFamily="34" charset="0"/>
                <a:cs typeface="Calibri" panose="020F0502020204030204" pitchFamily="34" charset="0"/>
              </a:rPr>
              <a:t>, </a:t>
            </a:r>
            <a:r>
              <a:rPr lang="en-GB" sz="2400" dirty="0" err="1" smtClean="0">
                <a:solidFill>
                  <a:schemeClr val="tx2"/>
                </a:solidFill>
                <a:latin typeface="Century Gothic" panose="020B0502020202020204" pitchFamily="34" charset="0"/>
                <a:cs typeface="Calibri" panose="020F0502020204030204" pitchFamily="34" charset="0"/>
              </a:rPr>
              <a:t>S</a:t>
            </a:r>
            <a:r>
              <a:rPr lang="en-GB" sz="2400" b="1" dirty="0" err="1" smtClean="0">
                <a:solidFill>
                  <a:srgbClr val="115076"/>
                </a:solidFill>
                <a:latin typeface="Century Gothic" panose="020B0502020202020204" pitchFamily="34" charset="0"/>
                <a:cs typeface="Calibri" panose="020F0502020204030204" pitchFamily="34" charset="0"/>
              </a:rPr>
              <a:t>a</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chemeClr val="tx2"/>
                </a:solidFill>
                <a:latin typeface="Century Gothic" panose="020B0502020202020204" pitchFamily="34" charset="0"/>
                <a:cs typeface="Calibri" panose="020F0502020204030204" pitchFamily="34" charset="0"/>
              </a:rPr>
              <a:t>en</a:t>
            </a:r>
            <a:r>
              <a:rPr lang="en-GB" sz="2400" dirty="0" smtClean="0">
                <a:solidFill>
                  <a:srgbClr val="115076"/>
                </a:solidFill>
                <a:latin typeface="Century Gothic" panose="020B0502020202020204" pitchFamily="34" charset="0"/>
                <a:cs typeface="Calibri" panose="020F0502020204030204" pitchFamily="34" charset="0"/>
              </a:rPr>
              <a:t>)</a:t>
            </a:r>
            <a:endParaRPr lang="en-GB" sz="2400" b="1" dirty="0" smtClean="0">
              <a:solidFill>
                <a:srgbClr val="115076"/>
              </a:solidFill>
              <a:latin typeface="Century Gothic" panose="020B0502020202020204" pitchFamily="34" charset="0"/>
              <a:cs typeface="Calibri" panose="020F0502020204030204" pitchFamily="34" charset="0"/>
            </a:endParaRPr>
          </a:p>
          <a:p>
            <a:endParaRPr lang="en-GB" sz="2400" b="1" dirty="0" smtClean="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/o/ </a:t>
            </a:r>
            <a:r>
              <a:rPr lang="en-GB" sz="2400" dirty="0" smtClean="0">
                <a:solidFill>
                  <a:srgbClr val="115076"/>
                </a:solidFill>
                <a:latin typeface="Century Gothic" panose="020B0502020202020204" pitchFamily="34" charset="0"/>
                <a:cs typeface="Calibri" panose="020F0502020204030204" pitchFamily="34" charset="0"/>
              </a:rPr>
              <a:t>(die </a:t>
            </a:r>
            <a:r>
              <a:rPr lang="en-GB" sz="2400" dirty="0" err="1" smtClean="0">
                <a:solidFill>
                  <a:srgbClr val="115076"/>
                </a:solidFill>
                <a:latin typeface="Century Gothic" panose="020B0502020202020204" pitchFamily="34" charset="0"/>
                <a:cs typeface="Calibri" panose="020F0502020204030204" pitchFamily="34" charset="0"/>
              </a:rPr>
              <a:t>W</a:t>
            </a:r>
            <a:r>
              <a:rPr lang="en-GB" sz="2400" b="1" dirty="0" err="1" smtClean="0">
                <a:solidFill>
                  <a:srgbClr val="115076"/>
                </a:solidFill>
                <a:latin typeface="Century Gothic" panose="020B0502020202020204" pitchFamily="34" charset="0"/>
                <a:cs typeface="Calibri" panose="020F0502020204030204" pitchFamily="34" charset="0"/>
              </a:rPr>
              <a:t>o</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rgbClr val="115076"/>
                </a:solidFill>
                <a:latin typeface="Century Gothic" panose="020B0502020202020204" pitchFamily="34" charset="0"/>
                <a:cs typeface="Calibri" panose="020F0502020204030204" pitchFamily="34" charset="0"/>
              </a:rPr>
              <a:t>e</a:t>
            </a:r>
            <a:r>
              <a:rPr lang="en-GB" sz="2400" dirty="0" smtClean="0">
                <a:solidFill>
                  <a:srgbClr val="115076"/>
                </a:solidFill>
                <a:latin typeface="Century Gothic" panose="020B0502020202020204" pitchFamily="34" charset="0"/>
                <a:cs typeface="Calibri" panose="020F0502020204030204" pitchFamily="34" charset="0"/>
              </a:rPr>
              <a:t>, </a:t>
            </a:r>
            <a:r>
              <a:rPr lang="en-GB" sz="2400" dirty="0" err="1" smtClean="0">
                <a:solidFill>
                  <a:srgbClr val="115076"/>
                </a:solidFill>
                <a:latin typeface="Century Gothic" panose="020B0502020202020204" pitchFamily="34" charset="0"/>
                <a:cs typeface="Calibri" panose="020F0502020204030204" pitchFamily="34" charset="0"/>
              </a:rPr>
              <a:t>k</a:t>
            </a:r>
            <a:r>
              <a:rPr lang="en-GB" sz="2400" b="1" dirty="0" err="1" smtClean="0">
                <a:solidFill>
                  <a:srgbClr val="115076"/>
                </a:solidFill>
                <a:latin typeface="Century Gothic" panose="020B0502020202020204" pitchFamily="34" charset="0"/>
                <a:cs typeface="Calibri" panose="020F0502020204030204" pitchFamily="34" charset="0"/>
              </a:rPr>
              <a:t>o</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rgbClr val="115076"/>
                </a:solidFill>
                <a:latin typeface="Century Gothic" panose="020B0502020202020204" pitchFamily="34" charset="0"/>
                <a:cs typeface="Calibri" panose="020F0502020204030204" pitchFamily="34" charset="0"/>
              </a:rPr>
              <a:t>en</a:t>
            </a:r>
            <a:r>
              <a:rPr lang="en-GB" sz="2400" dirty="0" smtClean="0">
                <a:solidFill>
                  <a:srgbClr val="115076"/>
                </a:solidFill>
                <a:latin typeface="Century Gothic" panose="020B0502020202020204" pitchFamily="34" charset="0"/>
                <a:cs typeface="Calibri" panose="020F0502020204030204" pitchFamily="34" charset="0"/>
              </a:rPr>
              <a:t>, </a:t>
            </a:r>
            <a:r>
              <a:rPr lang="en-GB" sz="2400" dirty="0" err="1" smtClean="0">
                <a:solidFill>
                  <a:srgbClr val="115076"/>
                </a:solidFill>
                <a:latin typeface="Century Gothic" panose="020B0502020202020204" pitchFamily="34" charset="0"/>
                <a:cs typeface="Calibri" panose="020F0502020204030204" pitchFamily="34" charset="0"/>
              </a:rPr>
              <a:t>n</a:t>
            </a:r>
            <a:r>
              <a:rPr lang="en-GB" sz="2400" b="1" dirty="0" err="1" smtClean="0">
                <a:solidFill>
                  <a:srgbClr val="115076"/>
                </a:solidFill>
                <a:latin typeface="Century Gothic" panose="020B0502020202020204" pitchFamily="34" charset="0"/>
                <a:cs typeface="Calibri" panose="020F0502020204030204" pitchFamily="34" charset="0"/>
              </a:rPr>
              <a:t>o</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chemeClr val="tx2"/>
                </a:solidFill>
                <a:latin typeface="Century Gothic" panose="020B0502020202020204" pitchFamily="34" charset="0"/>
                <a:cs typeface="Calibri" panose="020F0502020204030204" pitchFamily="34" charset="0"/>
              </a:rPr>
              <a:t>mal</a:t>
            </a:r>
            <a:r>
              <a:rPr lang="en-GB" sz="2400" dirty="0" smtClean="0">
                <a:solidFill>
                  <a:srgbClr val="115076"/>
                </a:solidFill>
                <a:latin typeface="Century Gothic" panose="020B0502020202020204" pitchFamily="34" charset="0"/>
                <a:cs typeface="Calibri" panose="020F0502020204030204" pitchFamily="34" charset="0"/>
              </a:rPr>
              <a:t>)</a:t>
            </a:r>
            <a:endParaRPr lang="en-GB" sz="2400" b="1" dirty="0" smtClean="0">
              <a:solidFill>
                <a:srgbClr val="115076"/>
              </a:solidFill>
              <a:latin typeface="Century Gothic" panose="020B0502020202020204" pitchFamily="34" charset="0"/>
              <a:cs typeface="Calibri" panose="020F0502020204030204" pitchFamily="34" charset="0"/>
            </a:endParaRPr>
          </a:p>
          <a:p>
            <a:endParaRPr lang="en-GB" sz="2400" b="1" dirty="0" smtClean="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/u/ </a:t>
            </a:r>
            <a:r>
              <a:rPr lang="en-GB" sz="2400" dirty="0" smtClean="0">
                <a:solidFill>
                  <a:srgbClr val="115076"/>
                </a:solidFill>
                <a:latin typeface="Century Gothic" panose="020B0502020202020204" pitchFamily="34" charset="0"/>
                <a:cs typeface="Calibri" panose="020F0502020204030204" pitchFamily="34" charset="0"/>
              </a:rPr>
              <a:t>(das </a:t>
            </a:r>
            <a:r>
              <a:rPr lang="en-GB" sz="2400" dirty="0" err="1" smtClean="0">
                <a:solidFill>
                  <a:srgbClr val="115076"/>
                </a:solidFill>
                <a:latin typeface="Century Gothic" panose="020B0502020202020204" pitchFamily="34" charset="0"/>
                <a:cs typeface="Calibri" panose="020F0502020204030204" pitchFamily="34" charset="0"/>
              </a:rPr>
              <a:t>B</a:t>
            </a:r>
            <a:r>
              <a:rPr lang="en-GB" sz="2400" b="1" dirty="0" err="1" smtClean="0">
                <a:solidFill>
                  <a:srgbClr val="115076"/>
                </a:solidFill>
                <a:latin typeface="Century Gothic" panose="020B0502020202020204" pitchFamily="34" charset="0"/>
                <a:cs typeface="Calibri" panose="020F0502020204030204" pitchFamily="34" charset="0"/>
              </a:rPr>
              <a:t>u</a:t>
            </a:r>
            <a:r>
              <a:rPr lang="en-GB" sz="2400" b="1" dirty="0" err="1" smtClean="0">
                <a:solidFill>
                  <a:srgbClr val="E65D00"/>
                </a:solidFill>
                <a:latin typeface="Century Gothic" panose="020B0502020202020204" pitchFamily="34" charset="0"/>
                <a:cs typeface="Calibri" panose="020F0502020204030204" pitchFamily="34" charset="0"/>
              </a:rPr>
              <a:t>ch</a:t>
            </a:r>
            <a:r>
              <a:rPr lang="en-GB" sz="2400" dirty="0" smtClean="0">
                <a:solidFill>
                  <a:srgbClr val="115076"/>
                </a:solidFill>
                <a:latin typeface="Century Gothic" panose="020B0502020202020204" pitchFamily="34" charset="0"/>
                <a:cs typeface="Calibri" panose="020F0502020204030204" pitchFamily="34" charset="0"/>
              </a:rPr>
              <a:t>)</a:t>
            </a:r>
          </a:p>
          <a:p>
            <a:pPr marL="342900" indent="-342900">
              <a:buFont typeface="Arial" panose="020B0604020202020204" pitchFamily="34" charset="0"/>
              <a:buChar char="•"/>
            </a:pPr>
            <a:endParaRPr lang="en-GB" sz="2400" dirty="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/au/ </a:t>
            </a:r>
            <a:r>
              <a:rPr lang="en-GB" sz="2400" dirty="0" smtClean="0">
                <a:solidFill>
                  <a:srgbClr val="115076"/>
                </a:solidFill>
                <a:latin typeface="Century Gothic" panose="020B0502020202020204" pitchFamily="34" charset="0"/>
                <a:cs typeface="Calibri" panose="020F0502020204030204" pitchFamily="34" charset="0"/>
              </a:rPr>
              <a:t>(</a:t>
            </a:r>
            <a:r>
              <a:rPr lang="en-GB" sz="2400" dirty="0" err="1">
                <a:solidFill>
                  <a:srgbClr val="115076"/>
                </a:solidFill>
                <a:latin typeface="Century Gothic" panose="020B0502020202020204" pitchFamily="34" charset="0"/>
                <a:cs typeface="Calibri" panose="020F0502020204030204" pitchFamily="34" charset="0"/>
              </a:rPr>
              <a:t>a</a:t>
            </a:r>
            <a:r>
              <a:rPr lang="en-GB" sz="2400" b="1" dirty="0" err="1" smtClean="0">
                <a:solidFill>
                  <a:srgbClr val="115076"/>
                </a:solidFill>
                <a:latin typeface="Century Gothic" panose="020B0502020202020204" pitchFamily="34" charset="0"/>
                <a:cs typeface="Calibri" panose="020F0502020204030204" pitchFamily="34" charset="0"/>
              </a:rPr>
              <a:t>u</a:t>
            </a:r>
            <a:r>
              <a:rPr lang="en-GB" sz="2400" b="1" dirty="0" err="1" smtClean="0">
                <a:solidFill>
                  <a:srgbClr val="E65D00"/>
                </a:solidFill>
                <a:latin typeface="Century Gothic" panose="020B0502020202020204" pitchFamily="34" charset="0"/>
                <a:cs typeface="Calibri" panose="020F0502020204030204" pitchFamily="34" charset="0"/>
              </a:rPr>
              <a:t>ch</a:t>
            </a:r>
            <a:r>
              <a:rPr lang="en-GB" sz="2400" dirty="0" smtClean="0">
                <a:solidFill>
                  <a:srgbClr val="115076"/>
                </a:solidFill>
                <a:latin typeface="Century Gothic" panose="020B0502020202020204" pitchFamily="34" charset="0"/>
                <a:cs typeface="Calibri" panose="020F0502020204030204" pitchFamily="34" charset="0"/>
              </a:rPr>
              <a:t>)</a:t>
            </a:r>
            <a:endParaRPr lang="en-GB" sz="2400" b="1" dirty="0" smtClean="0">
              <a:solidFill>
                <a:srgbClr val="115076"/>
              </a:solidFill>
              <a:latin typeface="Century Gothic" panose="020B0502020202020204" pitchFamily="34" charset="0"/>
              <a:cs typeface="Calibri" panose="020F0502020204030204" pitchFamily="34" charset="0"/>
            </a:endParaRPr>
          </a:p>
          <a:p>
            <a:endParaRPr lang="en-GB" sz="2400" b="1" dirty="0" smtClean="0">
              <a:solidFill>
                <a:srgbClr val="115076"/>
              </a:solidFill>
              <a:latin typeface="Century Gothic" panose="020B0502020202020204" pitchFamily="34" charset="0"/>
              <a:cs typeface="Calibri" panose="020F0502020204030204" pitchFamily="34" charset="0"/>
            </a:endParaRPr>
          </a:p>
          <a:p>
            <a:r>
              <a:rPr lang="en-GB" sz="2400" dirty="0" smtClean="0">
                <a:solidFill>
                  <a:srgbClr val="115076"/>
                </a:solidFill>
                <a:latin typeface="Century Gothic" panose="020B0502020202020204" pitchFamily="34" charset="0"/>
                <a:cs typeface="Calibri" panose="020F0502020204030204" pitchFamily="34" charset="0"/>
              </a:rPr>
              <a:t>It is </a:t>
            </a:r>
            <a:r>
              <a:rPr lang="en-GB" sz="2400" b="1" dirty="0" smtClean="0">
                <a:solidFill>
                  <a:srgbClr val="115076"/>
                </a:solidFill>
                <a:latin typeface="Century Gothic" panose="020B0502020202020204" pitchFamily="34" charset="0"/>
                <a:cs typeface="Calibri" panose="020F0502020204030204" pitchFamily="34" charset="0"/>
              </a:rPr>
              <a:t>soft</a:t>
            </a:r>
            <a:r>
              <a:rPr lang="en-GB" sz="2400" dirty="0" smtClean="0">
                <a:solidFill>
                  <a:srgbClr val="115076"/>
                </a:solidFill>
                <a:latin typeface="Century Gothic" panose="020B0502020202020204" pitchFamily="34" charset="0"/>
                <a:cs typeface="Calibri" panose="020F0502020204030204" pitchFamily="34" charset="0"/>
              </a:rPr>
              <a:t> after other sounds: (</a:t>
            </a:r>
            <a:r>
              <a:rPr lang="en-GB" sz="2400" dirty="0" err="1">
                <a:solidFill>
                  <a:srgbClr val="115076"/>
                </a:solidFill>
                <a:latin typeface="Century Gothic" panose="020B0502020202020204" pitchFamily="34" charset="0"/>
                <a:cs typeface="Calibri" panose="020F0502020204030204" pitchFamily="34" charset="0"/>
              </a:rPr>
              <a:t>m</a:t>
            </a:r>
            <a:r>
              <a:rPr lang="en-GB" sz="2400" b="1" dirty="0" err="1">
                <a:solidFill>
                  <a:srgbClr val="115076"/>
                </a:solidFill>
                <a:latin typeface="Century Gothic" panose="020B0502020202020204" pitchFamily="34" charset="0"/>
                <a:cs typeface="Calibri" panose="020F0502020204030204" pitchFamily="34" charset="0"/>
              </a:rPr>
              <a:t>an</a:t>
            </a:r>
            <a:r>
              <a:rPr lang="en-GB" sz="2400" b="1" dirty="0" err="1">
                <a:solidFill>
                  <a:schemeClr val="accent2"/>
                </a:solidFill>
                <a:latin typeface="Century Gothic" panose="020B0502020202020204" pitchFamily="34" charset="0"/>
                <a:cs typeface="Calibri" panose="020F0502020204030204" pitchFamily="34" charset="0"/>
              </a:rPr>
              <a:t>ch</a:t>
            </a:r>
            <a:r>
              <a:rPr lang="en-GB" sz="2400" dirty="0" err="1">
                <a:solidFill>
                  <a:srgbClr val="115076"/>
                </a:solidFill>
                <a:latin typeface="Century Gothic" panose="020B0502020202020204" pitchFamily="34" charset="0"/>
                <a:cs typeface="Calibri" panose="020F0502020204030204" pitchFamily="34" charset="0"/>
              </a:rPr>
              <a:t>mal</a:t>
            </a:r>
            <a:r>
              <a:rPr lang="en-GB" sz="2400" dirty="0">
                <a:solidFill>
                  <a:srgbClr val="115076"/>
                </a:solidFill>
                <a:latin typeface="Century Gothic" panose="020B0502020202020204" pitchFamily="34" charset="0"/>
                <a:cs typeface="Calibri" panose="020F0502020204030204" pitchFamily="34" charset="0"/>
              </a:rPr>
              <a:t>, </a:t>
            </a:r>
            <a:r>
              <a:rPr lang="en-GB" sz="2400" dirty="0" err="1">
                <a:solidFill>
                  <a:srgbClr val="115076"/>
                </a:solidFill>
                <a:latin typeface="Century Gothic" panose="020B0502020202020204" pitchFamily="34" charset="0"/>
                <a:cs typeface="Calibri" panose="020F0502020204030204" pitchFamily="34" charset="0"/>
              </a:rPr>
              <a:t>n</a:t>
            </a:r>
            <a:r>
              <a:rPr lang="en-GB" sz="2400" b="1" dirty="0" err="1">
                <a:solidFill>
                  <a:srgbClr val="115076"/>
                </a:solidFill>
                <a:latin typeface="Century Gothic" panose="020B0502020202020204" pitchFamily="34" charset="0"/>
                <a:cs typeface="Calibri" panose="020F0502020204030204" pitchFamily="34" charset="0"/>
              </a:rPr>
              <a:t>i</a:t>
            </a:r>
            <a:r>
              <a:rPr lang="en-GB" sz="2400" b="1" dirty="0" err="1">
                <a:solidFill>
                  <a:schemeClr val="accent2"/>
                </a:solidFill>
                <a:latin typeface="Century Gothic" panose="020B0502020202020204" pitchFamily="34" charset="0"/>
                <a:cs typeface="Calibri" panose="020F0502020204030204" pitchFamily="34" charset="0"/>
              </a:rPr>
              <a:t>ch</a:t>
            </a:r>
            <a:r>
              <a:rPr lang="en-GB" sz="2400" dirty="0" err="1">
                <a:solidFill>
                  <a:srgbClr val="115076"/>
                </a:solidFill>
                <a:latin typeface="Century Gothic" panose="020B0502020202020204" pitchFamily="34" charset="0"/>
                <a:cs typeface="Calibri" panose="020F0502020204030204" pitchFamily="34" charset="0"/>
              </a:rPr>
              <a:t>t</a:t>
            </a:r>
            <a:r>
              <a:rPr lang="en-GB" sz="2400" dirty="0">
                <a:solidFill>
                  <a:srgbClr val="115076"/>
                </a:solidFill>
                <a:latin typeface="Century Gothic" panose="020B0502020202020204" pitchFamily="34" charset="0"/>
                <a:cs typeface="Calibri" panose="020F0502020204030204" pitchFamily="34" charset="0"/>
              </a:rPr>
              <a:t>, </a:t>
            </a:r>
            <a:r>
              <a:rPr lang="en-GB" sz="2400" dirty="0" err="1" smtClean="0">
                <a:solidFill>
                  <a:srgbClr val="115076"/>
                </a:solidFill>
                <a:latin typeface="Century Gothic" panose="020B0502020202020204" pitchFamily="34" charset="0"/>
                <a:cs typeface="Calibri" panose="020F0502020204030204" pitchFamily="34" charset="0"/>
              </a:rPr>
              <a:t>r</a:t>
            </a:r>
            <a:r>
              <a:rPr lang="en-GB" sz="2400" b="1" dirty="0" err="1" smtClean="0">
                <a:solidFill>
                  <a:srgbClr val="115076"/>
                </a:solidFill>
                <a:latin typeface="Century Gothic" panose="020B0502020202020204" pitchFamily="34" charset="0"/>
                <a:cs typeface="Calibri" panose="020F0502020204030204" pitchFamily="34" charset="0"/>
              </a:rPr>
              <a:t>i</a:t>
            </a:r>
            <a:r>
              <a:rPr lang="en-GB" sz="2400" b="1" dirty="0" err="1" smtClean="0">
                <a:solidFill>
                  <a:schemeClr val="accent2"/>
                </a:solidFill>
                <a:latin typeface="Century Gothic" panose="020B0502020202020204" pitchFamily="34" charset="0"/>
                <a:cs typeface="Calibri" panose="020F0502020204030204" pitchFamily="34" charset="0"/>
              </a:rPr>
              <a:t>ch</a:t>
            </a:r>
            <a:r>
              <a:rPr lang="en-GB" sz="2400" dirty="0" err="1" smtClean="0">
                <a:solidFill>
                  <a:srgbClr val="115076"/>
                </a:solidFill>
                <a:latin typeface="Century Gothic" panose="020B0502020202020204" pitchFamily="34" charset="0"/>
                <a:cs typeface="Calibri" panose="020F0502020204030204" pitchFamily="34" charset="0"/>
              </a:rPr>
              <a:t>tig</a:t>
            </a:r>
            <a:r>
              <a:rPr lang="en-GB" sz="2400" dirty="0">
                <a:solidFill>
                  <a:srgbClr val="115076"/>
                </a:solidFill>
                <a:latin typeface="Century Gothic" panose="020B0502020202020204" pitchFamily="34" charset="0"/>
                <a:cs typeface="Calibri" panose="020F0502020204030204" pitchFamily="34" charset="0"/>
              </a:rPr>
              <a:t>)</a:t>
            </a:r>
            <a:r>
              <a:rPr lang="en-GB" sz="2400" dirty="0" smtClean="0">
                <a:solidFill>
                  <a:srgbClr val="115076"/>
                </a:solidFill>
                <a:latin typeface="Century Gothic" panose="020B0502020202020204" pitchFamily="34" charset="0"/>
                <a:cs typeface="Calibri" panose="020F0502020204030204" pitchFamily="34" charset="0"/>
              </a:rPr>
              <a:t>.</a:t>
            </a:r>
            <a:endParaRPr lang="en-GB" sz="2400" dirty="0">
              <a:solidFill>
                <a:srgbClr val="115076"/>
              </a:solidFill>
              <a:latin typeface="Century Gothic" panose="020B0502020202020204" pitchFamily="34" charset="0"/>
              <a:cs typeface="Calibri" panose="020F0502020204030204" pitchFamily="34" charset="0"/>
            </a:endParaRPr>
          </a:p>
          <a:p>
            <a:endParaRPr lang="en-GB" sz="2400" dirty="0">
              <a:solidFill>
                <a:srgbClr val="115076"/>
              </a:solidFill>
              <a:latin typeface="Century Gothic" panose="020B0502020202020204" pitchFamily="34" charset="0"/>
              <a:cs typeface="Calibri" panose="020F0502020204030204" pitchFamily="34" charset="0"/>
            </a:endParaRPr>
          </a:p>
        </p:txBody>
      </p:sp>
      <p:sp>
        <p:nvSpPr>
          <p:cNvPr id="7" name="Rounded Rectangle 11">
            <a:extLst>
              <a:ext uri="{FF2B5EF4-FFF2-40B4-BE49-F238E27FC236}">
                <a16:creationId xmlns:a16="http://schemas.microsoft.com/office/drawing/2014/main" id="{FF9D5FC3-2828-4A20-AB45-539B08625342}"/>
              </a:ext>
            </a:extLst>
          </p:cNvPr>
          <p:cNvSpPr/>
          <p:nvPr/>
        </p:nvSpPr>
        <p:spPr>
          <a:xfrm>
            <a:off x="10680192" y="158831"/>
            <a:ext cx="1319749" cy="408083"/>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smtClean="0">
                <a:solidFill>
                  <a:prstClr val="white"/>
                </a:solidFill>
                <a:latin typeface="Century Gothic" panose="020B0502020202020204" pitchFamily="34" charset="0"/>
              </a:rPr>
              <a:t>Phonetik</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6611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2990"/>
            <a:ext cx="3745089" cy="707849"/>
          </a:xfrm>
        </p:spPr>
        <p:txBody>
          <a:bodyPr>
            <a:normAutofit/>
          </a:bodyPr>
          <a:lstStyle/>
          <a:p>
            <a:r>
              <a:rPr lang="en-GB" sz="3600" b="1" dirty="0" err="1">
                <a:solidFill>
                  <a:schemeClr val="bg1"/>
                </a:solidFill>
              </a:rPr>
              <a:t>Phonetik</a:t>
            </a:r>
            <a:endParaRPr lang="en-GB" sz="3600" b="1" dirty="0">
              <a:solidFill>
                <a:schemeClr val="bg1"/>
              </a:solidFill>
            </a:endParaRPr>
          </a:p>
        </p:txBody>
      </p:sp>
      <p:sp>
        <p:nvSpPr>
          <p:cNvPr id="22" name="TextBox 21">
            <a:extLst>
              <a:ext uri="{FF2B5EF4-FFF2-40B4-BE49-F238E27FC236}">
                <a16:creationId xmlns:a16="http://schemas.microsoft.com/office/drawing/2014/main" id="{9A31BB9B-66AD-444F-89D0-63CD6C5A8D62}"/>
              </a:ext>
            </a:extLst>
          </p:cNvPr>
          <p:cNvSpPr txBox="1"/>
          <p:nvPr/>
        </p:nvSpPr>
        <p:spPr>
          <a:xfrm>
            <a:off x="268448" y="1149292"/>
            <a:ext cx="11807883" cy="461665"/>
          </a:xfrm>
          <a:prstGeom prst="rect">
            <a:avLst/>
          </a:prstGeom>
          <a:noFill/>
        </p:spPr>
        <p:txBody>
          <a:bodyPr wrap="square" rtlCol="0">
            <a:spAutoFit/>
          </a:bodyPr>
          <a:lstStyle/>
          <a:p>
            <a:r>
              <a:rPr lang="en-GB" sz="2400" dirty="0" smtClean="0">
                <a:solidFill>
                  <a:srgbClr val="115076"/>
                </a:solidFill>
                <a:latin typeface="Century Gothic" panose="020B0502020202020204" pitchFamily="34" charset="0"/>
                <a:cs typeface="Calibri" panose="020F0502020204030204" pitchFamily="34" charset="0"/>
              </a:rPr>
              <a:t>Consider </a:t>
            </a:r>
            <a:r>
              <a:rPr lang="en-GB" sz="2400" dirty="0">
                <a:solidFill>
                  <a:srgbClr val="115076"/>
                </a:solidFill>
                <a:latin typeface="Century Gothic" panose="020B0502020202020204" pitchFamily="34" charset="0"/>
                <a:cs typeface="Calibri" panose="020F0502020204030204" pitchFamily="34" charset="0"/>
              </a:rPr>
              <a:t>the </a:t>
            </a:r>
            <a:r>
              <a:rPr lang="en-GB" sz="2400" dirty="0" smtClean="0">
                <a:solidFill>
                  <a:srgbClr val="115076"/>
                </a:solidFill>
                <a:latin typeface="Century Gothic" panose="020B0502020202020204" pitchFamily="34" charset="0"/>
                <a:cs typeface="Calibri" panose="020F0502020204030204" pitchFamily="34" charset="0"/>
              </a:rPr>
              <a:t>words below. Is the /</a:t>
            </a:r>
            <a:r>
              <a:rPr lang="en-GB" sz="2400" b="1" dirty="0" err="1" smtClean="0">
                <a:solidFill>
                  <a:srgbClr val="115076"/>
                </a:solidFill>
                <a:latin typeface="Century Gothic" panose="020B0502020202020204" pitchFamily="34" charset="0"/>
                <a:cs typeface="Calibri" panose="020F0502020204030204" pitchFamily="34" charset="0"/>
              </a:rPr>
              <a:t>ch</a:t>
            </a:r>
            <a:r>
              <a:rPr lang="en-GB" sz="2400" dirty="0" smtClean="0">
                <a:solidFill>
                  <a:srgbClr val="115076"/>
                </a:solidFill>
                <a:latin typeface="Century Gothic" panose="020B0502020202020204" pitchFamily="34" charset="0"/>
                <a:cs typeface="Calibri" panose="020F0502020204030204" pitchFamily="34" charset="0"/>
              </a:rPr>
              <a:t>/ is soft </a:t>
            </a:r>
            <a:r>
              <a:rPr lang="en-GB" sz="2400" dirty="0">
                <a:solidFill>
                  <a:srgbClr val="115076"/>
                </a:solidFill>
                <a:latin typeface="Century Gothic" panose="020B0502020202020204" pitchFamily="34" charset="0"/>
                <a:cs typeface="Calibri" panose="020F0502020204030204" pitchFamily="34" charset="0"/>
              </a:rPr>
              <a:t>or hard?</a:t>
            </a:r>
          </a:p>
        </p:txBody>
      </p:sp>
      <p:graphicFrame>
        <p:nvGraphicFramePr>
          <p:cNvPr id="23" name="Table 22">
            <a:extLst>
              <a:ext uri="{FF2B5EF4-FFF2-40B4-BE49-F238E27FC236}">
                <a16:creationId xmlns:a16="http://schemas.microsoft.com/office/drawing/2014/main" id="{0ED2A710-5A78-4641-97D0-4E2022388725}"/>
              </a:ext>
            </a:extLst>
          </p:cNvPr>
          <p:cNvGraphicFramePr>
            <a:graphicFrameLocks noGrp="1"/>
          </p:cNvGraphicFramePr>
          <p:nvPr>
            <p:extLst>
              <p:ext uri="{D42A27DB-BD31-4B8C-83A1-F6EECF244321}">
                <p14:modId xmlns:p14="http://schemas.microsoft.com/office/powerpoint/2010/main" val="2062832049"/>
              </p:ext>
            </p:extLst>
          </p:nvPr>
        </p:nvGraphicFramePr>
        <p:xfrm>
          <a:off x="1412937" y="2161979"/>
          <a:ext cx="9518904" cy="3642360"/>
        </p:xfrm>
        <a:graphic>
          <a:graphicData uri="http://schemas.openxmlformats.org/drawingml/2006/table">
            <a:tbl>
              <a:tblPr firstRow="1" bandRow="1">
                <a:tableStyleId>{C4B1156A-380E-4F78-BDF5-A606A8083BF9}</a:tableStyleId>
              </a:tblPr>
              <a:tblGrid>
                <a:gridCol w="2888391">
                  <a:extLst>
                    <a:ext uri="{9D8B030D-6E8A-4147-A177-3AD203B41FA5}">
                      <a16:colId xmlns:a16="http://schemas.microsoft.com/office/drawing/2014/main" val="3684468001"/>
                    </a:ext>
                  </a:extLst>
                </a:gridCol>
                <a:gridCol w="931861">
                  <a:extLst>
                    <a:ext uri="{9D8B030D-6E8A-4147-A177-3AD203B41FA5}">
                      <a16:colId xmlns:a16="http://schemas.microsoft.com/office/drawing/2014/main" val="457694660"/>
                    </a:ext>
                  </a:extLst>
                </a:gridCol>
                <a:gridCol w="939199">
                  <a:extLst>
                    <a:ext uri="{9D8B030D-6E8A-4147-A177-3AD203B41FA5}">
                      <a16:colId xmlns:a16="http://schemas.microsoft.com/office/drawing/2014/main" val="2009946905"/>
                    </a:ext>
                  </a:extLst>
                </a:gridCol>
                <a:gridCol w="2888391">
                  <a:extLst>
                    <a:ext uri="{9D8B030D-6E8A-4147-A177-3AD203B41FA5}">
                      <a16:colId xmlns:a16="http://schemas.microsoft.com/office/drawing/2014/main" val="1063353207"/>
                    </a:ext>
                  </a:extLst>
                </a:gridCol>
                <a:gridCol w="935531">
                  <a:extLst>
                    <a:ext uri="{9D8B030D-6E8A-4147-A177-3AD203B41FA5}">
                      <a16:colId xmlns:a16="http://schemas.microsoft.com/office/drawing/2014/main" val="3743904083"/>
                    </a:ext>
                  </a:extLst>
                </a:gridCol>
                <a:gridCol w="935531">
                  <a:extLst>
                    <a:ext uri="{9D8B030D-6E8A-4147-A177-3AD203B41FA5}">
                      <a16:colId xmlns:a16="http://schemas.microsoft.com/office/drawing/2014/main" val="3894712272"/>
                    </a:ext>
                  </a:extLst>
                </a:gridCol>
              </a:tblGrid>
              <a:tr h="370840">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r>
                        <a:rPr lang="en-GB" sz="2200" dirty="0">
                          <a:solidFill>
                            <a:schemeClr val="accent1">
                              <a:lumMod val="50000"/>
                            </a:schemeClr>
                          </a:solidFill>
                          <a:latin typeface="+mj-lt"/>
                        </a:rPr>
                        <a:t>soft</a:t>
                      </a:r>
                    </a:p>
                  </a:txBody>
                  <a:tcPr/>
                </a:tc>
                <a:tc>
                  <a:txBody>
                    <a:bodyPr/>
                    <a:lstStyle/>
                    <a:p>
                      <a:pPr algn="ctr">
                        <a:lnSpc>
                          <a:spcPct val="150000"/>
                        </a:lnSpc>
                      </a:pPr>
                      <a:r>
                        <a:rPr lang="en-GB" sz="2200" dirty="0">
                          <a:solidFill>
                            <a:schemeClr val="accent1">
                              <a:lumMod val="50000"/>
                            </a:schemeClr>
                          </a:solidFill>
                          <a:latin typeface="+mj-lt"/>
                        </a:rPr>
                        <a:t>hard</a:t>
                      </a: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r>
                        <a:rPr lang="en-GB" sz="2200" dirty="0">
                          <a:solidFill>
                            <a:schemeClr val="accent1">
                              <a:lumMod val="50000"/>
                            </a:schemeClr>
                          </a:solidFill>
                          <a:latin typeface="+mj-lt"/>
                        </a:rPr>
                        <a:t>soft</a:t>
                      </a:r>
                    </a:p>
                  </a:txBody>
                  <a:tcPr/>
                </a:tc>
                <a:tc>
                  <a:txBody>
                    <a:bodyPr/>
                    <a:lstStyle/>
                    <a:p>
                      <a:pPr algn="ctr">
                        <a:lnSpc>
                          <a:spcPct val="150000"/>
                        </a:lnSpc>
                      </a:pPr>
                      <a:r>
                        <a:rPr lang="en-GB" sz="2200" dirty="0">
                          <a:solidFill>
                            <a:schemeClr val="accent1">
                              <a:lumMod val="50000"/>
                            </a:schemeClr>
                          </a:solidFill>
                          <a:latin typeface="+mj-lt"/>
                        </a:rPr>
                        <a:t>hard</a:t>
                      </a:r>
                    </a:p>
                  </a:txBody>
                  <a:tcPr/>
                </a:tc>
                <a:extLst>
                  <a:ext uri="{0D108BD9-81ED-4DB2-BD59-A6C34878D82A}">
                    <a16:rowId xmlns:a16="http://schemas.microsoft.com/office/drawing/2014/main" val="3508207670"/>
                  </a:ext>
                </a:extLst>
              </a:tr>
              <a:tr h="370840">
                <a:tc>
                  <a:txBody>
                    <a:bodyPr/>
                    <a:lstStyle/>
                    <a:p>
                      <a:pPr algn="l"/>
                      <a:r>
                        <a:rPr lang="en-GB" sz="2200" dirty="0" err="1" smtClean="0">
                          <a:solidFill>
                            <a:srgbClr val="115076"/>
                          </a:solidFill>
                          <a:latin typeface="+mj-lt"/>
                        </a:rPr>
                        <a:t>lei</a:t>
                      </a:r>
                      <a:r>
                        <a:rPr lang="en-GB" sz="2200" b="1" dirty="0" err="1" smtClean="0">
                          <a:solidFill>
                            <a:srgbClr val="115076"/>
                          </a:solidFill>
                          <a:latin typeface="+mj-lt"/>
                        </a:rPr>
                        <a:t>ch</a:t>
                      </a:r>
                      <a:r>
                        <a:rPr lang="en-GB" sz="2200" dirty="0" err="1" smtClean="0">
                          <a:solidFill>
                            <a:srgbClr val="115076"/>
                          </a:solidFill>
                          <a:latin typeface="+mj-lt"/>
                        </a:rPr>
                        <a:t>t</a:t>
                      </a:r>
                      <a:r>
                        <a:rPr lang="en-GB" sz="2200" dirty="0" smtClean="0">
                          <a:solidFill>
                            <a:srgbClr val="115076"/>
                          </a:solidFill>
                          <a:latin typeface="+mj-lt"/>
                        </a:rPr>
                        <a:t> </a:t>
                      </a:r>
                    </a:p>
                    <a:p>
                      <a:pPr algn="l"/>
                      <a:r>
                        <a:rPr lang="en-GB" sz="2200" dirty="0" smtClean="0">
                          <a:solidFill>
                            <a:srgbClr val="115076"/>
                          </a:solidFill>
                          <a:latin typeface="+mj-lt"/>
                        </a:rPr>
                        <a:t>(light, easy)</a:t>
                      </a: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smtClean="0">
                          <a:solidFill>
                            <a:srgbClr val="115076"/>
                          </a:solidFill>
                          <a:latin typeface="+mj-lt"/>
                        </a:rPr>
                        <a:t>ziemli</a:t>
                      </a:r>
                      <a:r>
                        <a:rPr lang="en-GB" sz="2200" b="1" dirty="0" err="1" smtClean="0">
                          <a:solidFill>
                            <a:srgbClr val="115076"/>
                          </a:solidFill>
                          <a:latin typeface="+mj-lt"/>
                        </a:rPr>
                        <a:t>ch</a:t>
                      </a:r>
                      <a:r>
                        <a:rPr lang="en-GB" sz="2200" dirty="0" smtClean="0">
                          <a:solidFill>
                            <a:srgbClr val="115076"/>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smtClean="0">
                          <a:solidFill>
                            <a:srgbClr val="115076"/>
                          </a:solidFill>
                          <a:latin typeface="+mj-lt"/>
                        </a:rPr>
                        <a:t>(quite, fairly)</a:t>
                      </a:r>
                      <a:endParaRPr lang="en-GB" sz="2200" dirty="0">
                        <a:solidFill>
                          <a:srgbClr val="115076"/>
                        </a:solidFill>
                        <a:latin typeface="+mj-lt"/>
                      </a:endParaRPr>
                    </a:p>
                  </a:txBody>
                  <a:tcPr/>
                </a:tc>
                <a:tc>
                  <a:txBody>
                    <a:bodyPr/>
                    <a:lstStyle/>
                    <a:p>
                      <a:pPr algn="ctr">
                        <a:lnSpc>
                          <a:spcPct val="150000"/>
                        </a:lnSpc>
                      </a:pPr>
                      <a:endParaRPr lang="en-GB" sz="220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extLst>
                  <a:ext uri="{0D108BD9-81ED-4DB2-BD59-A6C34878D82A}">
                    <a16:rowId xmlns:a16="http://schemas.microsoft.com/office/drawing/2014/main" val="2315172615"/>
                  </a:ext>
                </a:extLst>
              </a:tr>
              <a:tr h="370840">
                <a:tc>
                  <a:txBody>
                    <a:bodyPr/>
                    <a:lstStyle/>
                    <a:p>
                      <a:pPr algn="l"/>
                      <a:r>
                        <a:rPr lang="en-GB" sz="2200" dirty="0" err="1" smtClean="0">
                          <a:solidFill>
                            <a:srgbClr val="115076"/>
                          </a:solidFill>
                          <a:latin typeface="+mj-lt"/>
                        </a:rPr>
                        <a:t>brau</a:t>
                      </a:r>
                      <a:r>
                        <a:rPr lang="en-GB" sz="2200" b="1" dirty="0" err="1" smtClean="0">
                          <a:solidFill>
                            <a:srgbClr val="115076"/>
                          </a:solidFill>
                          <a:latin typeface="+mj-lt"/>
                        </a:rPr>
                        <a:t>ch</a:t>
                      </a:r>
                      <a:r>
                        <a:rPr lang="en-GB" sz="2200" dirty="0" err="1" smtClean="0">
                          <a:solidFill>
                            <a:srgbClr val="115076"/>
                          </a:solidFill>
                          <a:latin typeface="+mj-lt"/>
                        </a:rPr>
                        <a:t>en</a:t>
                      </a:r>
                      <a:r>
                        <a:rPr lang="en-GB" sz="2200" dirty="0" smtClean="0">
                          <a:solidFill>
                            <a:srgbClr val="115076"/>
                          </a:solidFill>
                          <a:latin typeface="+mj-lt"/>
                        </a:rPr>
                        <a:t> </a:t>
                      </a:r>
                    </a:p>
                    <a:p>
                      <a:pPr algn="l"/>
                      <a:r>
                        <a:rPr lang="en-GB" sz="2200" dirty="0" smtClean="0">
                          <a:solidFill>
                            <a:srgbClr val="115076"/>
                          </a:solidFill>
                          <a:latin typeface="+mj-lt"/>
                        </a:rPr>
                        <a:t>(to need)</a:t>
                      </a: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l"/>
                      <a:r>
                        <a:rPr lang="en-GB" sz="2200" dirty="0" err="1" smtClean="0">
                          <a:solidFill>
                            <a:srgbClr val="115076"/>
                          </a:solidFill>
                          <a:latin typeface="+mj-lt"/>
                        </a:rPr>
                        <a:t>ein</a:t>
                      </a:r>
                      <a:r>
                        <a:rPr lang="en-GB" sz="2200" dirty="0" smtClean="0">
                          <a:solidFill>
                            <a:srgbClr val="115076"/>
                          </a:solidFill>
                          <a:latin typeface="+mj-lt"/>
                        </a:rPr>
                        <a:t> </a:t>
                      </a:r>
                      <a:r>
                        <a:rPr lang="en-GB" sz="2200" dirty="0" err="1" smtClean="0">
                          <a:solidFill>
                            <a:srgbClr val="115076"/>
                          </a:solidFill>
                          <a:latin typeface="+mj-lt"/>
                        </a:rPr>
                        <a:t>biss</a:t>
                      </a:r>
                      <a:r>
                        <a:rPr lang="en-GB" sz="2200" b="1" dirty="0" err="1" smtClean="0">
                          <a:solidFill>
                            <a:srgbClr val="115076"/>
                          </a:solidFill>
                          <a:latin typeface="+mj-lt"/>
                        </a:rPr>
                        <a:t>ch</a:t>
                      </a:r>
                      <a:r>
                        <a:rPr lang="en-GB" sz="2200" dirty="0" err="1" smtClean="0">
                          <a:solidFill>
                            <a:srgbClr val="115076"/>
                          </a:solidFill>
                          <a:latin typeface="+mj-lt"/>
                        </a:rPr>
                        <a:t>en</a:t>
                      </a:r>
                      <a:endParaRPr lang="en-GB" sz="2200" dirty="0" smtClean="0">
                        <a:solidFill>
                          <a:srgbClr val="115076"/>
                        </a:solidFill>
                        <a:latin typeface="+mj-lt"/>
                      </a:endParaRPr>
                    </a:p>
                    <a:p>
                      <a:pPr algn="l"/>
                      <a:r>
                        <a:rPr lang="en-GB" sz="2200" dirty="0" smtClean="0">
                          <a:solidFill>
                            <a:srgbClr val="115076"/>
                          </a:solidFill>
                          <a:latin typeface="+mj-lt"/>
                        </a:rPr>
                        <a:t>(a bit)</a:t>
                      </a:r>
                      <a:endParaRPr lang="en-GB" sz="2200" dirty="0">
                        <a:solidFill>
                          <a:srgbClr val="115076"/>
                        </a:solidFill>
                        <a:latin typeface="+mj-lt"/>
                      </a:endParaRPr>
                    </a:p>
                  </a:txBody>
                  <a:tcPr/>
                </a:tc>
                <a:tc>
                  <a:txBody>
                    <a:bodyPr/>
                    <a:lstStyle/>
                    <a:p>
                      <a:pPr algn="ctr">
                        <a:lnSpc>
                          <a:spcPct val="150000"/>
                        </a:lnSpc>
                      </a:pPr>
                      <a:endParaRPr lang="en-GB" sz="220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extLst>
                  <a:ext uri="{0D108BD9-81ED-4DB2-BD59-A6C34878D82A}">
                    <a16:rowId xmlns:a16="http://schemas.microsoft.com/office/drawing/2014/main" val="159547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smtClean="0">
                          <a:solidFill>
                            <a:srgbClr val="115076"/>
                          </a:solidFill>
                          <a:latin typeface="+mj-lt"/>
                        </a:rPr>
                        <a:t>dana</a:t>
                      </a:r>
                      <a:r>
                        <a:rPr lang="en-GB" sz="2200" b="1" dirty="0" err="1" smtClean="0">
                          <a:solidFill>
                            <a:srgbClr val="115076"/>
                          </a:solidFill>
                          <a:latin typeface="+mj-lt"/>
                        </a:rPr>
                        <a:t>ch</a:t>
                      </a:r>
                      <a:r>
                        <a:rPr lang="en-GB" sz="2200" b="1" dirty="0" smtClean="0">
                          <a:solidFill>
                            <a:srgbClr val="115076"/>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smtClean="0">
                          <a:solidFill>
                            <a:srgbClr val="115076"/>
                          </a:solidFill>
                          <a:latin typeface="+mj-lt"/>
                        </a:rPr>
                        <a:t>(afterwards)</a:t>
                      </a:r>
                      <a:endParaRPr lang="en-GB" sz="2200" dirty="0">
                        <a:solidFill>
                          <a:srgbClr val="115076"/>
                        </a:solidFill>
                        <a:latin typeface="+mj-lt"/>
                      </a:endParaRPr>
                    </a:p>
                  </a:txBody>
                  <a:tcPr/>
                </a:tc>
                <a:tc>
                  <a:txBody>
                    <a:bodyPr/>
                    <a:lstStyle/>
                    <a:p>
                      <a:pPr algn="ctr">
                        <a:lnSpc>
                          <a:spcPct val="150000"/>
                        </a:lnSpc>
                      </a:pPr>
                      <a:endParaRPr lang="en-GB" sz="220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l"/>
                      <a:r>
                        <a:rPr lang="en-GB" sz="2200" dirty="0" smtClean="0">
                          <a:solidFill>
                            <a:srgbClr val="115076"/>
                          </a:solidFill>
                          <a:latin typeface="+mj-lt"/>
                        </a:rPr>
                        <a:t>die </a:t>
                      </a:r>
                      <a:r>
                        <a:rPr lang="en-GB" sz="2200" dirty="0" err="1" smtClean="0">
                          <a:solidFill>
                            <a:srgbClr val="115076"/>
                          </a:solidFill>
                          <a:latin typeface="+mj-lt"/>
                        </a:rPr>
                        <a:t>Fremdspra</a:t>
                      </a:r>
                      <a:r>
                        <a:rPr lang="en-GB" sz="2200" b="1" dirty="0" err="1" smtClean="0">
                          <a:solidFill>
                            <a:srgbClr val="115076"/>
                          </a:solidFill>
                          <a:latin typeface="+mj-lt"/>
                        </a:rPr>
                        <a:t>ch</a:t>
                      </a:r>
                      <a:r>
                        <a:rPr lang="en-GB" sz="2200" dirty="0" err="1" smtClean="0">
                          <a:solidFill>
                            <a:srgbClr val="115076"/>
                          </a:solidFill>
                          <a:latin typeface="+mj-lt"/>
                        </a:rPr>
                        <a:t>e</a:t>
                      </a:r>
                      <a:r>
                        <a:rPr lang="en-GB" sz="2200" dirty="0" smtClean="0">
                          <a:solidFill>
                            <a:srgbClr val="115076"/>
                          </a:solidFill>
                          <a:latin typeface="+mj-lt"/>
                        </a:rPr>
                        <a:t> (foreign language)</a:t>
                      </a:r>
                      <a:endParaRPr lang="en-GB" sz="2200" dirty="0">
                        <a:solidFill>
                          <a:srgbClr val="115076"/>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extLst>
                  <a:ext uri="{0D108BD9-81ED-4DB2-BD59-A6C34878D82A}">
                    <a16:rowId xmlns:a16="http://schemas.microsoft.com/office/drawing/2014/main" val="2011778380"/>
                  </a:ext>
                </a:extLst>
              </a:tr>
              <a:tr h="370840">
                <a:tc>
                  <a:txBody>
                    <a:bodyPr/>
                    <a:lstStyle/>
                    <a:p>
                      <a:pPr algn="l"/>
                      <a:r>
                        <a:rPr lang="en-GB" sz="2200" dirty="0" err="1" smtClean="0">
                          <a:solidFill>
                            <a:srgbClr val="115076"/>
                          </a:solidFill>
                          <a:latin typeface="+mj-lt"/>
                        </a:rPr>
                        <a:t>schle</a:t>
                      </a:r>
                      <a:r>
                        <a:rPr lang="en-GB" sz="2200" b="1" dirty="0" err="1" smtClean="0">
                          <a:solidFill>
                            <a:srgbClr val="115076"/>
                          </a:solidFill>
                          <a:latin typeface="+mj-lt"/>
                        </a:rPr>
                        <a:t>ch</a:t>
                      </a:r>
                      <a:r>
                        <a:rPr lang="en-GB" sz="2200" dirty="0" err="1" smtClean="0">
                          <a:solidFill>
                            <a:srgbClr val="115076"/>
                          </a:solidFill>
                          <a:latin typeface="+mj-lt"/>
                        </a:rPr>
                        <a:t>t</a:t>
                      </a:r>
                      <a:r>
                        <a:rPr lang="en-GB" sz="2200" dirty="0" smtClean="0">
                          <a:solidFill>
                            <a:srgbClr val="115076"/>
                          </a:solidFill>
                          <a:latin typeface="+mj-lt"/>
                        </a:rPr>
                        <a:t> </a:t>
                      </a:r>
                    </a:p>
                    <a:p>
                      <a:pPr algn="l"/>
                      <a:r>
                        <a:rPr lang="en-GB" sz="2200" dirty="0" smtClean="0">
                          <a:solidFill>
                            <a:srgbClr val="115076"/>
                          </a:solidFill>
                          <a:latin typeface="+mj-lt"/>
                        </a:rPr>
                        <a:t>(bad)</a:t>
                      </a:r>
                      <a:endParaRPr lang="en-GB" sz="2200" dirty="0">
                        <a:solidFill>
                          <a:srgbClr val="115076"/>
                        </a:solidFill>
                        <a:latin typeface="+mj-lt"/>
                      </a:endParaRPr>
                    </a:p>
                  </a:txBody>
                  <a:tcPr/>
                </a:tc>
                <a:tc>
                  <a:txBody>
                    <a:bodyPr/>
                    <a:lstStyle/>
                    <a:p>
                      <a:pPr algn="ctr">
                        <a:lnSpc>
                          <a:spcPct val="150000"/>
                        </a:lnSpc>
                      </a:pPr>
                      <a:endParaRPr lang="en-GB" sz="220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l"/>
                      <a:r>
                        <a:rPr lang="en-GB" sz="2200" dirty="0" err="1" smtClean="0">
                          <a:solidFill>
                            <a:srgbClr val="115076"/>
                          </a:solidFill>
                          <a:latin typeface="+mj-lt"/>
                        </a:rPr>
                        <a:t>la</a:t>
                      </a:r>
                      <a:r>
                        <a:rPr lang="en-GB" sz="2200" b="1" dirty="0" err="1" smtClean="0">
                          <a:solidFill>
                            <a:srgbClr val="115076"/>
                          </a:solidFill>
                          <a:latin typeface="+mj-lt"/>
                        </a:rPr>
                        <a:t>chen</a:t>
                      </a:r>
                      <a:r>
                        <a:rPr lang="en-GB" sz="2200" dirty="0" smtClean="0">
                          <a:solidFill>
                            <a:srgbClr val="115076"/>
                          </a:solidFill>
                          <a:latin typeface="+mj-lt"/>
                        </a:rPr>
                        <a:t> </a:t>
                      </a:r>
                    </a:p>
                    <a:p>
                      <a:pPr algn="l"/>
                      <a:r>
                        <a:rPr lang="en-GB" sz="2200" dirty="0" smtClean="0">
                          <a:solidFill>
                            <a:srgbClr val="115076"/>
                          </a:solidFill>
                          <a:latin typeface="+mj-lt"/>
                        </a:rPr>
                        <a:t>(to laugh)</a:t>
                      </a:r>
                      <a:endParaRPr lang="en-GB" sz="2200" dirty="0">
                        <a:solidFill>
                          <a:srgbClr val="115076"/>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tc>
                  <a:txBody>
                    <a:bodyPr/>
                    <a:lstStyle/>
                    <a:p>
                      <a:pPr algn="ctr">
                        <a:lnSpc>
                          <a:spcPct val="150000"/>
                        </a:lnSpc>
                      </a:pPr>
                      <a:endParaRPr lang="en-GB" sz="2200" dirty="0">
                        <a:solidFill>
                          <a:schemeClr val="accent1">
                            <a:lumMod val="50000"/>
                          </a:schemeClr>
                        </a:solidFill>
                        <a:latin typeface="+mj-lt"/>
                      </a:endParaRPr>
                    </a:p>
                  </a:txBody>
                  <a:tcPr/>
                </a:tc>
                <a:extLst>
                  <a:ext uri="{0D108BD9-81ED-4DB2-BD59-A6C34878D82A}">
                    <a16:rowId xmlns:a16="http://schemas.microsoft.com/office/drawing/2014/main" val="3367168994"/>
                  </a:ext>
                </a:extLst>
              </a:tr>
            </a:tbl>
          </a:graphicData>
        </a:graphic>
      </p:graphicFrame>
      <p:pic>
        <p:nvPicPr>
          <p:cNvPr id="24" name="Picture 23">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2" y="2876702"/>
            <a:ext cx="449565" cy="468297"/>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2990"/>
            <a:ext cx="6807200" cy="869950"/>
          </a:xfrm>
          <a:prstGeom prst="rect">
            <a:avLst/>
          </a:prstGeom>
        </p:spPr>
      </p:pic>
      <p:sp>
        <p:nvSpPr>
          <p:cNvPr id="35" name="Title 3"/>
          <p:cNvSpPr txBox="1">
            <a:spLocks/>
          </p:cNvSpPr>
          <p:nvPr/>
        </p:nvSpPr>
        <p:spPr>
          <a:xfrm>
            <a:off x="192058" y="212990"/>
            <a:ext cx="4105622"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smtClean="0">
                <a:solidFill>
                  <a:schemeClr val="bg1"/>
                </a:solidFill>
              </a:rPr>
              <a:t>Soft or hard /ch/?</a:t>
            </a:r>
            <a:endParaRPr lang="en-GB" sz="3600" b="1" dirty="0">
              <a:solidFill>
                <a:schemeClr val="bg1"/>
              </a:solidFill>
            </a:endParaRPr>
          </a:p>
        </p:txBody>
      </p:sp>
      <p:sp>
        <p:nvSpPr>
          <p:cNvPr id="36" name="Rounded Rectangle 11">
            <a:extLst>
              <a:ext uri="{FF2B5EF4-FFF2-40B4-BE49-F238E27FC236}">
                <a16:creationId xmlns:a16="http://schemas.microsoft.com/office/drawing/2014/main" id="{FF9D5FC3-2828-4A20-AB45-539B08625342}"/>
              </a:ext>
            </a:extLst>
          </p:cNvPr>
          <p:cNvSpPr/>
          <p:nvPr/>
        </p:nvSpPr>
        <p:spPr>
          <a:xfrm>
            <a:off x="9619489" y="212990"/>
            <a:ext cx="2223496" cy="43943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smtClean="0">
                <a:solidFill>
                  <a:prstClr val="white"/>
                </a:solidFill>
                <a:latin typeface="Century Gothic" panose="020B0502020202020204" pitchFamily="34" charset="0"/>
              </a:rPr>
              <a:t>lesen</a:t>
            </a:r>
            <a:r>
              <a:rPr lang="en-GB" b="1" dirty="0" smtClean="0">
                <a:solidFill>
                  <a:prstClr val="white"/>
                </a:solidFill>
                <a:latin typeface="Century Gothic" panose="020B0502020202020204" pitchFamily="34" charset="0"/>
              </a:rPr>
              <a:t> / </a:t>
            </a:r>
            <a:r>
              <a:rPr lang="en-GB" b="1" dirty="0" err="1" smtClean="0">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pic>
        <p:nvPicPr>
          <p:cNvPr id="37" name="Picture 36">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207" y="3687746"/>
            <a:ext cx="449565" cy="468297"/>
          </a:xfrm>
          <a:prstGeom prst="rect">
            <a:avLst/>
          </a:prstGeom>
        </p:spPr>
      </p:pic>
      <p:pic>
        <p:nvPicPr>
          <p:cNvPr id="38" name="Picture 37">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207" y="4431554"/>
            <a:ext cx="449565" cy="468297"/>
          </a:xfrm>
          <a:prstGeom prst="rect">
            <a:avLst/>
          </a:prstGeom>
        </p:spPr>
      </p:pic>
      <p:pic>
        <p:nvPicPr>
          <p:cNvPr id="39" name="Picture 38">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1" y="5150882"/>
            <a:ext cx="449565" cy="468297"/>
          </a:xfrm>
          <a:prstGeom prst="rect">
            <a:avLst/>
          </a:prstGeom>
        </p:spPr>
      </p:pic>
      <p:pic>
        <p:nvPicPr>
          <p:cNvPr id="40" name="Picture 39">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359" y="2876702"/>
            <a:ext cx="449565" cy="468297"/>
          </a:xfrm>
          <a:prstGeom prst="rect">
            <a:avLst/>
          </a:prstGeom>
        </p:spPr>
      </p:pic>
      <p:pic>
        <p:nvPicPr>
          <p:cNvPr id="41" name="Picture 40">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819" y="3661872"/>
            <a:ext cx="449565" cy="468297"/>
          </a:xfrm>
          <a:prstGeom prst="rect">
            <a:avLst/>
          </a:prstGeom>
        </p:spPr>
      </p:pic>
      <p:pic>
        <p:nvPicPr>
          <p:cNvPr id="42" name="Picture 41">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627" y="4420315"/>
            <a:ext cx="449565" cy="468297"/>
          </a:xfrm>
          <a:prstGeom prst="rect">
            <a:avLst/>
          </a:prstGeom>
        </p:spPr>
      </p:pic>
      <p:pic>
        <p:nvPicPr>
          <p:cNvPr id="43" name="Picture 42">
            <a:extLst>
              <a:ext uri="{FF2B5EF4-FFF2-40B4-BE49-F238E27FC236}">
                <a16:creationId xmlns:a16="http://schemas.microsoft.com/office/drawing/2014/main" id="{F317B3F5-E6E0-4092-ACEF-C9F84D945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627" y="5172907"/>
            <a:ext cx="449565" cy="468297"/>
          </a:xfrm>
          <a:prstGeom prst="rect">
            <a:avLst/>
          </a:prstGeom>
        </p:spPr>
      </p:pic>
    </p:spTree>
    <p:extLst>
      <p:ext uri="{BB962C8B-B14F-4D97-AF65-F5344CB8AC3E}">
        <p14:creationId xmlns:p14="http://schemas.microsoft.com/office/powerpoint/2010/main" val="997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7352" y="4403534"/>
            <a:ext cx="393729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Bu</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4" name="Rectangle 3"/>
          <p:cNvSpPr/>
          <p:nvPr/>
        </p:nvSpPr>
        <p:spPr>
          <a:xfrm>
            <a:off x="-50734" y="-524822"/>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691" y="1060227"/>
            <a:ext cx="3302617" cy="3082443"/>
          </a:xfrm>
          <a:prstGeom prst="rect">
            <a:avLst/>
          </a:prstGeom>
        </p:spPr>
      </p:pic>
      <p:sp>
        <p:nvSpPr>
          <p:cNvPr id="6" name="Rectangle 5"/>
          <p:cNvSpPr/>
          <p:nvPr/>
        </p:nvSpPr>
        <p:spPr>
          <a:xfrm>
            <a:off x="1347885" y="2172125"/>
            <a:ext cx="611065"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[x]</a:t>
            </a:r>
          </a:p>
        </p:txBody>
      </p:sp>
    </p:spTree>
    <p:extLst>
      <p:ext uri="{BB962C8B-B14F-4D97-AF65-F5344CB8AC3E}">
        <p14:creationId xmlns:p14="http://schemas.microsoft.com/office/powerpoint/2010/main" val="172377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_hard.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Buch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4" name="Buch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6193" y="1017314"/>
            <a:ext cx="5079613" cy="3487130"/>
          </a:xfrm>
          <a:prstGeom prst="rect">
            <a:avLst/>
          </a:prstGeom>
        </p:spPr>
      </p:pic>
      <p:sp>
        <p:nvSpPr>
          <p:cNvPr id="3" name="Rectangle 2"/>
          <p:cNvSpPr/>
          <p:nvPr/>
        </p:nvSpPr>
        <p:spPr>
          <a:xfrm>
            <a:off x="4883168" y="4309927"/>
            <a:ext cx="242566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i</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4" name="Rectangle 3"/>
          <p:cNvSpPr/>
          <p:nvPr/>
        </p:nvSpPr>
        <p:spPr>
          <a:xfrm>
            <a:off x="0" y="-602308"/>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sp>
        <p:nvSpPr>
          <p:cNvPr id="5" name="Rectangle 4"/>
          <p:cNvSpPr/>
          <p:nvPr/>
        </p:nvSpPr>
        <p:spPr>
          <a:xfrm>
            <a:off x="1368964" y="2044571"/>
            <a:ext cx="670376"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[ç]</a:t>
            </a:r>
          </a:p>
        </p:txBody>
      </p:sp>
    </p:spTree>
    <p:extLst>
      <p:ext uri="{BB962C8B-B14F-4D97-AF65-F5344CB8AC3E}">
        <p14:creationId xmlns:p14="http://schemas.microsoft.com/office/powerpoint/2010/main" val="7635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_sof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ich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4" name="ich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7352" y="4403534"/>
            <a:ext cx="393729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Bu</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4" name="Rectangle 3"/>
          <p:cNvSpPr/>
          <p:nvPr/>
        </p:nvSpPr>
        <p:spPr>
          <a:xfrm>
            <a:off x="-50734" y="-524822"/>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sp>
        <p:nvSpPr>
          <p:cNvPr id="6" name="Rectangle 5"/>
          <p:cNvSpPr/>
          <p:nvPr/>
        </p:nvSpPr>
        <p:spPr>
          <a:xfrm>
            <a:off x="1347885" y="2172125"/>
            <a:ext cx="611065"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[x]</a:t>
            </a:r>
          </a:p>
        </p:txBody>
      </p:sp>
    </p:spTree>
    <p:extLst>
      <p:ext uri="{BB962C8B-B14F-4D97-AF65-F5344CB8AC3E}">
        <p14:creationId xmlns:p14="http://schemas.microsoft.com/office/powerpoint/2010/main" val="31438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_hard.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Buch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3168" y="4309927"/>
            <a:ext cx="242566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i</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4" name="Rectangle 3"/>
          <p:cNvSpPr/>
          <p:nvPr/>
        </p:nvSpPr>
        <p:spPr>
          <a:xfrm>
            <a:off x="0" y="-602308"/>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sp>
        <p:nvSpPr>
          <p:cNvPr id="5" name="Rectangle 4"/>
          <p:cNvSpPr/>
          <p:nvPr/>
        </p:nvSpPr>
        <p:spPr>
          <a:xfrm>
            <a:off x="1368964" y="2044571"/>
            <a:ext cx="670376"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[ç]</a:t>
            </a:r>
          </a:p>
        </p:txBody>
      </p:sp>
    </p:spTree>
    <p:extLst>
      <p:ext uri="{BB962C8B-B14F-4D97-AF65-F5344CB8AC3E}">
        <p14:creationId xmlns:p14="http://schemas.microsoft.com/office/powerpoint/2010/main" val="25804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_sof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ich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34" y="-524822"/>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91" y="1060227"/>
            <a:ext cx="3302617" cy="3082443"/>
          </a:xfrm>
          <a:prstGeom prst="rect">
            <a:avLst/>
          </a:prstGeom>
        </p:spPr>
      </p:pic>
      <p:sp>
        <p:nvSpPr>
          <p:cNvPr id="6" name="Rectangle 5"/>
          <p:cNvSpPr/>
          <p:nvPr/>
        </p:nvSpPr>
        <p:spPr>
          <a:xfrm>
            <a:off x="1347885" y="2172125"/>
            <a:ext cx="611065"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[x]</a:t>
            </a:r>
          </a:p>
        </p:txBody>
      </p:sp>
    </p:spTree>
    <p:extLst>
      <p:ext uri="{BB962C8B-B14F-4D97-AF65-F5344CB8AC3E}">
        <p14:creationId xmlns:p14="http://schemas.microsoft.com/office/powerpoint/2010/main" val="24437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193" y="1017314"/>
            <a:ext cx="5079613" cy="3487130"/>
          </a:xfrm>
          <a:prstGeom prst="rect">
            <a:avLst/>
          </a:prstGeom>
        </p:spPr>
      </p:pic>
      <p:sp>
        <p:nvSpPr>
          <p:cNvPr id="3" name="Rectangle 2"/>
          <p:cNvSpPr/>
          <p:nvPr/>
        </p:nvSpPr>
        <p:spPr>
          <a:xfrm>
            <a:off x="4883168" y="4309927"/>
            <a:ext cx="242566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i</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4" name="Rectangle 3"/>
          <p:cNvSpPr/>
          <p:nvPr/>
        </p:nvSpPr>
        <p:spPr>
          <a:xfrm>
            <a:off x="0" y="-602308"/>
            <a:ext cx="3408305" cy="3170099"/>
          </a:xfrm>
          <a:prstGeom prst="rect">
            <a:avLst/>
          </a:prstGeom>
        </p:spPr>
        <p:txBody>
          <a:bodyPr wrap="none">
            <a:spAutoFit/>
          </a:bodyPr>
          <a:lstStyle/>
          <a:p>
            <a:r>
              <a:rPr lang="en-GB" sz="20000" b="1" dirty="0" err="1">
                <a:solidFill>
                  <a:srgbClr val="FFCC00"/>
                </a:solidFill>
                <a:latin typeface="Century Gothic" panose="020B0502020202020204" pitchFamily="34" charset="0"/>
              </a:rPr>
              <a:t>ch</a:t>
            </a:r>
            <a:endParaRPr lang="en-GB" sz="20000" b="1" dirty="0">
              <a:latin typeface="Century Gothic" panose="020B0502020202020204" pitchFamily="34" charset="0"/>
            </a:endParaRPr>
          </a:p>
        </p:txBody>
      </p:sp>
      <p:sp>
        <p:nvSpPr>
          <p:cNvPr id="5" name="Rectangle 4"/>
          <p:cNvSpPr/>
          <p:nvPr/>
        </p:nvSpPr>
        <p:spPr>
          <a:xfrm>
            <a:off x="1368964" y="2044571"/>
            <a:ext cx="670376"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[ç]</a:t>
            </a:r>
          </a:p>
        </p:txBody>
      </p:sp>
    </p:spTree>
    <p:extLst>
      <p:ext uri="{BB962C8B-B14F-4D97-AF65-F5344CB8AC3E}">
        <p14:creationId xmlns:p14="http://schemas.microsoft.com/office/powerpoint/2010/main" val="6196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21694" y="1879245"/>
            <a:ext cx="3802879" cy="283897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i</a:t>
            </a:r>
            <a:r>
              <a:rPr lang="en-GB" sz="8800" dirty="0" err="1">
                <a:solidFill>
                  <a:srgbClr val="FFCC00"/>
                </a:solidFill>
                <a:latin typeface="Century Gothic" panose="020B0502020202020204" pitchFamily="34" charset="0"/>
              </a:rPr>
              <a:t>ch</a:t>
            </a:r>
            <a:endParaRPr lang="en-GB" sz="8800" dirty="0">
              <a:solidFill>
                <a:srgbClr val="002060"/>
              </a:solidFill>
              <a:latin typeface="Century Gothic" panose="020B0502020202020204" pitchFamily="34" charset="0"/>
            </a:endParaRPr>
          </a:p>
        </p:txBody>
      </p:sp>
      <p:sp>
        <p:nvSpPr>
          <p:cNvPr id="3" name="Rectangle 2"/>
          <p:cNvSpPr/>
          <p:nvPr/>
        </p:nvSpPr>
        <p:spPr>
          <a:xfrm>
            <a:off x="9267118" y="3637846"/>
            <a:ext cx="1846980"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ni</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i="1" dirty="0">
              <a:solidFill>
                <a:srgbClr val="002060"/>
              </a:solidFill>
              <a:latin typeface="Century Gothic" panose="020B0502020202020204" pitchFamily="34" charset="0"/>
            </a:endParaRPr>
          </a:p>
        </p:txBody>
      </p:sp>
      <p:pic>
        <p:nvPicPr>
          <p:cNvPr id="4" name="Picture 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4862" y="1855840"/>
            <a:ext cx="2578620" cy="1770210"/>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3675" y="4609442"/>
            <a:ext cx="1198562" cy="1198562"/>
          </a:xfrm>
          <a:prstGeom prst="rect">
            <a:avLst/>
          </a:prstGeom>
        </p:spPr>
      </p:pic>
      <p:sp>
        <p:nvSpPr>
          <p:cNvPr id="6" name="Rectangle 5"/>
          <p:cNvSpPr/>
          <p:nvPr/>
        </p:nvSpPr>
        <p:spPr>
          <a:xfrm>
            <a:off x="9003014" y="692281"/>
            <a:ext cx="225895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Kir</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e</a:t>
            </a:r>
            <a:endParaRPr lang="en-GB" sz="5400" i="1" dirty="0">
              <a:solidFill>
                <a:srgbClr val="002060"/>
              </a:solidFill>
              <a:latin typeface="Century Gothic" panose="020B0502020202020204" pitchFamily="34" charset="0"/>
            </a:endParaRPr>
          </a:p>
        </p:txBody>
      </p:sp>
      <p:sp>
        <p:nvSpPr>
          <p:cNvPr id="7" name="Rectangle 6"/>
          <p:cNvSpPr/>
          <p:nvPr/>
        </p:nvSpPr>
        <p:spPr>
          <a:xfrm>
            <a:off x="1232548" y="692281"/>
            <a:ext cx="1745992"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Li</a:t>
            </a:r>
            <a:r>
              <a:rPr lang="en-GB" sz="5400" dirty="0">
                <a:solidFill>
                  <a:srgbClr val="FFC000"/>
                </a:solidFill>
                <a:latin typeface="Century Gothic" panose="020B0502020202020204" pitchFamily="34" charset="0"/>
              </a:rPr>
              <a:t>ch</a:t>
            </a:r>
            <a:r>
              <a:rPr lang="en-GB" sz="5400" dirty="0">
                <a:solidFill>
                  <a:srgbClr val="002060"/>
                </a:solidFill>
                <a:latin typeface="Century Gothic" panose="020B0502020202020204" pitchFamily="34" charset="0"/>
              </a:rPr>
              <a:t>t</a:t>
            </a:r>
            <a:endParaRPr lang="en-GB" sz="5400" i="1" dirty="0">
              <a:solidFill>
                <a:srgbClr val="002060"/>
              </a:solidFill>
              <a:latin typeface="Century Gothic" panose="020B0502020202020204" pitchFamily="34" charset="0"/>
            </a:endParaRPr>
          </a:p>
        </p:txBody>
      </p:sp>
      <p:sp>
        <p:nvSpPr>
          <p:cNvPr id="8" name="Rectangle 7"/>
          <p:cNvSpPr/>
          <p:nvPr/>
        </p:nvSpPr>
        <p:spPr>
          <a:xfrm>
            <a:off x="4167427" y="4884674"/>
            <a:ext cx="385714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man</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mal</a:t>
            </a:r>
            <a:endParaRPr lang="en-GB" sz="5400" i="1" dirty="0">
              <a:solidFill>
                <a:srgbClr val="002060"/>
              </a:solidFill>
              <a:latin typeface="Century Gothic" panose="020B0502020202020204" pitchFamily="34" charset="0"/>
            </a:endParaRPr>
          </a:p>
        </p:txBody>
      </p:sp>
      <p:sp>
        <p:nvSpPr>
          <p:cNvPr id="9" name="Rectangle 8"/>
          <p:cNvSpPr/>
          <p:nvPr/>
        </p:nvSpPr>
        <p:spPr>
          <a:xfrm>
            <a:off x="726170" y="4147777"/>
            <a:ext cx="267573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endli</a:t>
            </a:r>
            <a:r>
              <a:rPr lang="en-GB" sz="5400" dirty="0" err="1">
                <a:solidFill>
                  <a:srgbClr val="FFC000"/>
                </a:solidFill>
                <a:latin typeface="Century Gothic" panose="020B0502020202020204" pitchFamily="34" charset="0"/>
              </a:rPr>
              <a:t>ch</a:t>
            </a:r>
            <a:endParaRPr lang="en-GB" sz="5400" i="1"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53056" y="1615611"/>
            <a:ext cx="2284202" cy="1587520"/>
          </a:xfrm>
          <a:prstGeom prst="rect">
            <a:avLst/>
          </a:prstGeom>
        </p:spPr>
      </p:pic>
      <p:pic>
        <p:nvPicPr>
          <p:cNvPr id="11" name="Picture 6" descr="http://www.clker.com/cliparts/e/3/0/f/11949896971812381266light_bulb_karl_bartel_01.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57844" y="1690707"/>
            <a:ext cx="1295399" cy="1299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25245" y="4923043"/>
            <a:ext cx="1367246" cy="400110"/>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[finally]</a:t>
            </a:r>
          </a:p>
        </p:txBody>
      </p:sp>
      <p:sp>
        <p:nvSpPr>
          <p:cNvPr id="13" name="TextBox 12"/>
          <p:cNvSpPr txBox="1"/>
          <p:nvPr/>
        </p:nvSpPr>
        <p:spPr>
          <a:xfrm>
            <a:off x="5062482" y="5711077"/>
            <a:ext cx="2067036" cy="400110"/>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[sometimes]</a:t>
            </a:r>
          </a:p>
        </p:txBody>
      </p:sp>
      <p:sp>
        <p:nvSpPr>
          <p:cNvPr id="14" name="TextBox 13"/>
          <p:cNvSpPr txBox="1"/>
          <p:nvPr/>
        </p:nvSpPr>
        <p:spPr>
          <a:xfrm>
            <a:off x="4967138" y="-59747"/>
            <a:ext cx="2257724"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ch</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40575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_sof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ich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Licht.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5" name="Licht.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Kirch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6" name="Kirch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7" name="endlich.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7" name="endlich.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subTnLst>
                                    <p:audio>
                                      <p:cMediaNode>
                                        <p:cTn display="0" masterRel="sameClick">
                                          <p:stCondLst>
                                            <p:cond evt="begin" delay="0">
                                              <p:tn val="48"/>
                                            </p:cond>
                                          </p:stCondLst>
                                          <p:endCondLst>
                                            <p:cond evt="onStopAudio" delay="0">
                                              <p:tgtEl>
                                                <p:sldTgt/>
                                              </p:tgtEl>
                                            </p:cond>
                                          </p:endCondLst>
                                        </p:cTn>
                                        <p:tgtEl>
                                          <p:sndTgt r:embed="rId8" name="manchmal.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manchmal.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subTnLst>
                                    <p:audio>
                                      <p:cMediaNode>
                                        <p:cTn display="0" masterRel="sameClick">
                                          <p:stCondLst>
                                            <p:cond evt="begin" delay="0">
                                              <p:tn val="58"/>
                                            </p:cond>
                                          </p:stCondLst>
                                          <p:endCondLst>
                                            <p:cond evt="onStopAudio" delay="0">
                                              <p:tgtEl>
                                                <p:sldTgt/>
                                              </p:tgtEl>
                                            </p:cond>
                                          </p:endCondLst>
                                        </p:cTn>
                                        <p:tgtEl>
                                          <p:sndTgt r:embed="rId9" name="nicht.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subTnLst>
                                    <p:audio>
                                      <p:cMediaNode>
                                        <p:cTn display="0" masterRel="sameClick">
                                          <p:stCondLst>
                                            <p:cond evt="begin" delay="0">
                                              <p:tn val="63"/>
                                            </p:cond>
                                          </p:stCondLst>
                                          <p:endCondLst>
                                            <p:cond evt="onStopAudio" delay="0">
                                              <p:tgtEl>
                                                <p:sldTgt/>
                                              </p:tgtEl>
                                            </p:cond>
                                          </p:endCondLst>
                                        </p:cTn>
                                        <p:tgtEl>
                                          <p:sndTgt r:embed="rId9" name="ni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21694" y="1879245"/>
            <a:ext cx="3802879" cy="283897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i</a:t>
            </a:r>
            <a:r>
              <a:rPr lang="en-GB" sz="8800" dirty="0" err="1">
                <a:solidFill>
                  <a:srgbClr val="FFCC00"/>
                </a:solidFill>
                <a:latin typeface="Century Gothic" panose="020B0502020202020204" pitchFamily="34" charset="0"/>
              </a:rPr>
              <a:t>ch</a:t>
            </a:r>
            <a:endParaRPr lang="en-GB" sz="8800" dirty="0">
              <a:solidFill>
                <a:srgbClr val="002060"/>
              </a:solidFill>
              <a:latin typeface="Century Gothic" panose="020B0502020202020204" pitchFamily="34" charset="0"/>
            </a:endParaRPr>
          </a:p>
        </p:txBody>
      </p:sp>
      <p:sp>
        <p:nvSpPr>
          <p:cNvPr id="3" name="Rectangle 2"/>
          <p:cNvSpPr/>
          <p:nvPr/>
        </p:nvSpPr>
        <p:spPr>
          <a:xfrm>
            <a:off x="9267118" y="3637846"/>
            <a:ext cx="1846980" cy="923330"/>
          </a:xfrm>
          <a:prstGeom prst="rect">
            <a:avLst/>
          </a:prstGeom>
        </p:spPr>
        <p:txBody>
          <a:bodyPr wrap="none">
            <a:spAutoFit/>
          </a:bodyPr>
          <a:lstStyle/>
          <a:p>
            <a:pPr lvl="0" algn="ctr"/>
            <a:r>
              <a:rPr lang="en-GB" sz="5400" dirty="0" err="1">
                <a:solidFill>
                  <a:srgbClr val="002060"/>
                </a:solidFill>
                <a:latin typeface="Century Gothic" panose="020B0502020202020204" pitchFamily="34" charset="0"/>
              </a:rPr>
              <a:t>ni</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t</a:t>
            </a:r>
            <a:endParaRPr lang="en-GB" sz="5400" i="1" dirty="0">
              <a:solidFill>
                <a:srgbClr val="002060"/>
              </a:solidFill>
              <a:latin typeface="Century Gothic" panose="020B0502020202020204" pitchFamily="34" charset="0"/>
            </a:endParaRPr>
          </a:p>
        </p:txBody>
      </p:sp>
      <p:pic>
        <p:nvPicPr>
          <p:cNvPr id="4" name="Picture 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4862" y="1855840"/>
            <a:ext cx="2578620" cy="1770210"/>
          </a:xfrm>
          <a:prstGeom prst="rect">
            <a:avLst/>
          </a:prstGeom>
        </p:spPr>
      </p:pic>
      <p:sp>
        <p:nvSpPr>
          <p:cNvPr id="5" name="Rectangle 4"/>
          <p:cNvSpPr/>
          <p:nvPr/>
        </p:nvSpPr>
        <p:spPr>
          <a:xfrm>
            <a:off x="9003014" y="692281"/>
            <a:ext cx="225895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Kir</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e</a:t>
            </a:r>
            <a:endParaRPr lang="en-GB" sz="5400" i="1" dirty="0">
              <a:solidFill>
                <a:srgbClr val="002060"/>
              </a:solidFill>
              <a:latin typeface="Century Gothic" panose="020B0502020202020204" pitchFamily="34" charset="0"/>
            </a:endParaRPr>
          </a:p>
        </p:txBody>
      </p:sp>
      <p:sp>
        <p:nvSpPr>
          <p:cNvPr id="6" name="Rectangle 5"/>
          <p:cNvSpPr/>
          <p:nvPr/>
        </p:nvSpPr>
        <p:spPr>
          <a:xfrm>
            <a:off x="1232548" y="692281"/>
            <a:ext cx="1745992"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Li</a:t>
            </a:r>
            <a:r>
              <a:rPr lang="en-GB" sz="5400" dirty="0">
                <a:solidFill>
                  <a:srgbClr val="FFC000"/>
                </a:solidFill>
                <a:latin typeface="Century Gothic" panose="020B0502020202020204" pitchFamily="34" charset="0"/>
              </a:rPr>
              <a:t>ch</a:t>
            </a:r>
            <a:r>
              <a:rPr lang="en-GB" sz="5400" dirty="0">
                <a:solidFill>
                  <a:srgbClr val="002060"/>
                </a:solidFill>
                <a:latin typeface="Century Gothic" panose="020B0502020202020204" pitchFamily="34" charset="0"/>
              </a:rPr>
              <a:t>t</a:t>
            </a:r>
            <a:endParaRPr lang="en-GB" sz="5400" i="1" dirty="0">
              <a:solidFill>
                <a:srgbClr val="002060"/>
              </a:solidFill>
              <a:latin typeface="Century Gothic" panose="020B0502020202020204" pitchFamily="34" charset="0"/>
            </a:endParaRPr>
          </a:p>
        </p:txBody>
      </p:sp>
      <p:sp>
        <p:nvSpPr>
          <p:cNvPr id="7" name="Rectangle 6"/>
          <p:cNvSpPr/>
          <p:nvPr/>
        </p:nvSpPr>
        <p:spPr>
          <a:xfrm>
            <a:off x="4167427" y="4884674"/>
            <a:ext cx="385714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man</a:t>
            </a:r>
            <a:r>
              <a:rPr lang="en-GB" sz="5400" dirty="0" err="1">
                <a:solidFill>
                  <a:srgbClr val="FFC000"/>
                </a:solidFill>
                <a:latin typeface="Century Gothic" panose="020B0502020202020204" pitchFamily="34" charset="0"/>
              </a:rPr>
              <a:t>ch</a:t>
            </a:r>
            <a:r>
              <a:rPr lang="en-GB" sz="5400" dirty="0" err="1">
                <a:solidFill>
                  <a:srgbClr val="002060"/>
                </a:solidFill>
                <a:latin typeface="Century Gothic" panose="020B0502020202020204" pitchFamily="34" charset="0"/>
              </a:rPr>
              <a:t>mal</a:t>
            </a:r>
            <a:endParaRPr lang="en-GB" sz="5400" i="1" dirty="0">
              <a:solidFill>
                <a:srgbClr val="002060"/>
              </a:solidFill>
              <a:latin typeface="Century Gothic" panose="020B0502020202020204" pitchFamily="34" charset="0"/>
            </a:endParaRPr>
          </a:p>
        </p:txBody>
      </p:sp>
      <p:sp>
        <p:nvSpPr>
          <p:cNvPr id="8" name="Rectangle 7"/>
          <p:cNvSpPr/>
          <p:nvPr/>
        </p:nvSpPr>
        <p:spPr>
          <a:xfrm>
            <a:off x="726170" y="4147777"/>
            <a:ext cx="267573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endli</a:t>
            </a:r>
            <a:r>
              <a:rPr lang="en-GB" sz="5400" dirty="0" err="1">
                <a:solidFill>
                  <a:srgbClr val="FFC000"/>
                </a:solidFill>
                <a:latin typeface="Century Gothic" panose="020B0502020202020204" pitchFamily="34" charset="0"/>
              </a:rPr>
              <a:t>ch</a:t>
            </a:r>
            <a:endParaRPr lang="en-GB" sz="5400" i="1" dirty="0">
              <a:solidFill>
                <a:srgbClr val="002060"/>
              </a:solidFill>
              <a:latin typeface="Century Gothic" panose="020B0502020202020204" pitchFamily="34" charset="0"/>
            </a:endParaRPr>
          </a:p>
        </p:txBody>
      </p:sp>
      <p:sp>
        <p:nvSpPr>
          <p:cNvPr id="9" name="TextBox 8"/>
          <p:cNvSpPr txBox="1"/>
          <p:nvPr/>
        </p:nvSpPr>
        <p:spPr>
          <a:xfrm>
            <a:off x="4967138" y="-59747"/>
            <a:ext cx="2257724"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ch</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4664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_sof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ich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Licht.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Kirch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endlich.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manchm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9" name="ni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741</Words>
  <Application>Microsoft Office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Century Gothic</vt:lpstr>
      <vt:lpstr>1_Office Theme</vt:lpstr>
      <vt:lpstr>Office Theme</vt:lpstr>
      <vt:lpstr>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 or hard /ch/?</vt:lpstr>
      <vt:lpstr>Phonetik</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Natalie Finlayson</cp:lastModifiedBy>
  <cp:revision>250</cp:revision>
  <dcterms:created xsi:type="dcterms:W3CDTF">2019-11-01T18:00:28Z</dcterms:created>
  <dcterms:modified xsi:type="dcterms:W3CDTF">2019-11-25T11:10:04Z</dcterms:modified>
</cp:coreProperties>
</file>