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46"/>
  </p:notesMasterIdLst>
  <p:sldIdLst>
    <p:sldId id="257" r:id="rId7"/>
    <p:sldId id="276" r:id="rId8"/>
    <p:sldId id="628" r:id="rId9"/>
    <p:sldId id="774" r:id="rId10"/>
    <p:sldId id="805" r:id="rId11"/>
    <p:sldId id="776" r:id="rId12"/>
    <p:sldId id="809" r:id="rId13"/>
    <p:sldId id="843" r:id="rId14"/>
    <p:sldId id="825" r:id="rId15"/>
    <p:sldId id="850" r:id="rId16"/>
    <p:sldId id="851" r:id="rId17"/>
    <p:sldId id="504" r:id="rId18"/>
    <p:sldId id="507" r:id="rId19"/>
    <p:sldId id="724" r:id="rId20"/>
    <p:sldId id="726" r:id="rId21"/>
    <p:sldId id="725" r:id="rId22"/>
    <p:sldId id="844" r:id="rId23"/>
    <p:sldId id="846" r:id="rId24"/>
    <p:sldId id="845" r:id="rId25"/>
    <p:sldId id="847" r:id="rId26"/>
    <p:sldId id="258" r:id="rId27"/>
    <p:sldId id="259" r:id="rId28"/>
    <p:sldId id="848" r:id="rId29"/>
    <p:sldId id="260" r:id="rId30"/>
    <p:sldId id="358" r:id="rId31"/>
    <p:sldId id="852" r:id="rId32"/>
    <p:sldId id="1559" r:id="rId33"/>
    <p:sldId id="1565" r:id="rId34"/>
    <p:sldId id="1566" r:id="rId35"/>
    <p:sldId id="1569" r:id="rId36"/>
    <p:sldId id="1564" r:id="rId37"/>
    <p:sldId id="1560" r:id="rId38"/>
    <p:sldId id="782" r:id="rId39"/>
    <p:sldId id="1561" r:id="rId40"/>
    <p:sldId id="1563" r:id="rId41"/>
    <p:sldId id="1567" r:id="rId42"/>
    <p:sldId id="697" r:id="rId43"/>
    <p:sldId id="279" r:id="rId44"/>
    <p:sldId id="1568" r:id="rId45"/>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6000"/>
    <a:srgbClr val="E56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3478" autoAdjust="0"/>
  </p:normalViewPr>
  <p:slideViewPr>
    <p:cSldViewPr snapToGrid="0">
      <p:cViewPr varScale="1">
        <p:scale>
          <a:sx n="27" d="100"/>
          <a:sy n="27" d="100"/>
        </p:scale>
        <p:origin x="2298" y="60"/>
      </p:cViewPr>
      <p:guideLst/>
    </p:cSldViewPr>
  </p:slideViewPr>
  <p:notesTextViewPr>
    <p:cViewPr>
      <p:scale>
        <a:sx n="125" d="100"/>
        <a:sy n="125" d="100"/>
      </p:scale>
      <p:origin x="0" y="0"/>
    </p:cViewPr>
  </p:notesTextViewPr>
  <p:sorterViewPr>
    <p:cViewPr>
      <p:scale>
        <a:sx n="78" d="100"/>
        <a:sy n="7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D026F9E6-0854-4FF1-A22E-095EBE07EB1B}" type="datetimeFigureOut">
              <a:rPr lang="en-GB" smtClean="0"/>
              <a:t>12/11/2021</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EBDAFA62-C6F9-4416-8D32-8122E666A6E2}" type="slidenum">
              <a:rPr lang="en-GB" smtClean="0"/>
              <a:t>‹#›</a:t>
            </a:fld>
            <a:endParaRPr lang="en-GB"/>
          </a:p>
        </p:txBody>
      </p:sp>
    </p:spTree>
    <p:extLst>
      <p:ext uri="{BB962C8B-B14F-4D97-AF65-F5344CB8AC3E}">
        <p14:creationId xmlns:p14="http://schemas.microsoft.com/office/powerpoint/2010/main" val="3083349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tes.com/news/why-proposed-changes-mfl-get-it-all-wro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Hello. My name is Rachel Hawkes. I’m currently seconded from my school for four days a week to work as co-director at NCELP, and in this presentation I'm going to talk about some important ideas for classroom-based language teaching after nearly three years of work with NCELP (the National Centre for Excellence for Language Pedagogy).</a:t>
            </a:r>
          </a:p>
          <a:p>
            <a:endParaRPr lang="en-GB" sz="1300" dirty="0"/>
          </a:p>
          <a:p>
            <a:pPr defTabSz="966155">
              <a:defRPr/>
            </a:pPr>
            <a:r>
              <a:rPr lang="en-GB" dirty="0"/>
              <a:t>I’ve called this session myth-busting and meaning making because there is a lot of talk out there at the moment.</a:t>
            </a:r>
            <a:br>
              <a:rPr lang="en-GB" dirty="0"/>
            </a:br>
            <a:r>
              <a:rPr lang="en-GB" dirty="0"/>
              <a:t>Some of it seems worth unpacking a bit, because at the end of the day most of us are deeply committed to getting classroom language learning right for our students.</a:t>
            </a:r>
            <a:br>
              <a:rPr lang="en-GB" dirty="0"/>
            </a:br>
            <a:r>
              <a:rPr lang="en-GB" dirty="0"/>
              <a:t>And I think that to do that, we need to be really clear about what we say.</a:t>
            </a:r>
            <a:br>
              <a:rPr lang="en-GB" sz="1300" dirty="0"/>
            </a:br>
            <a:endParaRPr lang="en-GB" sz="1300" dirty="0"/>
          </a:p>
        </p:txBody>
      </p:sp>
      <p:sp>
        <p:nvSpPr>
          <p:cNvPr id="4" name="Slide Number Placeholder 3"/>
          <p:cNvSpPr>
            <a:spLocks noGrp="1"/>
          </p:cNvSpPr>
          <p:nvPr>
            <p:ph type="sldNum" sz="quarter" idx="10"/>
          </p:nvPr>
        </p:nvSpPr>
        <p:spPr/>
        <p:txBody>
          <a:bodyPr/>
          <a:lstStyle/>
          <a:p>
            <a:pPr defTabSz="966155">
              <a:defRPr/>
            </a:pPr>
            <a:fld id="{672843D9-4757-4631-B0CD-BAA271821DF5}" type="slidenum">
              <a:rPr lang="en-GB">
                <a:solidFill>
                  <a:prstClr val="black"/>
                </a:solidFill>
                <a:latin typeface="Calibri" panose="020F0502020204030204"/>
              </a:rPr>
              <a:pPr defTabSz="966155">
                <a:defRPr/>
              </a:pPr>
              <a:t>1</a:t>
            </a:fld>
            <a:endParaRPr lang="en-GB">
              <a:solidFill>
                <a:prstClr val="black"/>
              </a:solidFill>
              <a:latin typeface="Calibri" panose="020F0502020204030204"/>
            </a:endParaRPr>
          </a:p>
        </p:txBody>
      </p:sp>
    </p:spTree>
    <p:extLst>
      <p:ext uri="{BB962C8B-B14F-4D97-AF65-F5344CB8AC3E}">
        <p14:creationId xmlns:p14="http://schemas.microsoft.com/office/powerpoint/2010/main" val="29123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surely all of this systematic planning isn’t needed, is it?</a:t>
            </a:r>
            <a:br>
              <a:rPr lang="en-GB" dirty="0"/>
            </a:br>
            <a:r>
              <a:rPr lang="en-GB" dirty="0"/>
              <a:t>We can just draw attention to phonics as and when they come up in the classroom, incidentally.</a:t>
            </a:r>
            <a:br>
              <a:rPr lang="en-GB" dirty="0"/>
            </a:br>
            <a:r>
              <a:rPr lang="en-GB" dirty="0"/>
              <a:t>Or, on the other hand, starting with explicit phonics is the most important thing to go in Y7.</a:t>
            </a:r>
            <a:br>
              <a:rPr lang="en-GB" dirty="0"/>
            </a:br>
            <a:r>
              <a:rPr lang="en-GB" dirty="0"/>
              <a:t>There are loud voices on Twitter and busy teachers who are searching for definitive answers may be inclined to follow the strength of the voice.</a:t>
            </a:r>
            <a:br>
              <a:rPr lang="en-GB" dirty="0"/>
            </a:br>
            <a:r>
              <a:rPr lang="en-GB" dirty="0"/>
              <a:t>But I think that we need to accept as teachers that we have to evaluate critically what we are presented with.</a:t>
            </a:r>
            <a:br>
              <a:rPr lang="en-GB" dirty="0"/>
            </a:br>
            <a:r>
              <a:rPr lang="en-GB" dirty="0"/>
              <a:t>We need to ask questions, and get answers – the answers might not be categorical but they will inform our practice.</a:t>
            </a:r>
            <a:br>
              <a:rPr lang="en-GB" dirty="0"/>
            </a:br>
            <a:r>
              <a:rPr lang="en-GB" dirty="0"/>
              <a:t>So there’s what we have shared in terms of the policy documents, what we have to deliver in terms of knowledge, then the research, then of course there are various different views of experienced teachers and retired colleagues out there, which are also important to hear, particularly if they are backed up by classroom experience, and then there are the end points – the exams that conclude a phase of study, the GCSE.  Currently of course we’re waiting to have the final subject content confirmed, but I’d think it would feel a bit surprising if phonics were suddenly absent from the final version, given the strength of its representation in the KS2 and 3 NC, the pedagogy review and recent Ofsted research report.  </a:t>
            </a:r>
            <a:br>
              <a:rPr lang="en-GB" dirty="0"/>
            </a:br>
            <a:r>
              <a:rPr lang="en-GB" dirty="0"/>
              <a:t>So on that basis, we need to start weighing our current practice against all that and make pedagogy decisions.</a:t>
            </a:r>
          </a:p>
        </p:txBody>
      </p:sp>
      <p:sp>
        <p:nvSpPr>
          <p:cNvPr id="4" name="Slide Number Placeholder 3"/>
          <p:cNvSpPr>
            <a:spLocks noGrp="1"/>
          </p:cNvSpPr>
          <p:nvPr>
            <p:ph type="sldNum" sz="quarter" idx="10"/>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337850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554B495-4440-45E0-958D-AB1D87C1A852}"/>
              </a:ext>
            </a:extLst>
          </p:cNvPr>
          <p:cNvSpPr>
            <a:spLocks noGrp="1"/>
          </p:cNvSpPr>
          <p:nvPr>
            <p:ph type="body" idx="1"/>
          </p:nvPr>
        </p:nvSpPr>
        <p:spPr/>
        <p:txBody>
          <a:bodyPr/>
          <a:lstStyle/>
          <a:p>
            <a:r>
              <a:rPr lang="en-GB" dirty="0"/>
              <a:t>I’m not sure I’d be confident that this would be as good for my students’ learning.</a:t>
            </a:r>
            <a:br>
              <a:rPr lang="en-GB" dirty="0"/>
            </a:br>
            <a:endParaRPr lang="en-GB" dirty="0"/>
          </a:p>
        </p:txBody>
      </p:sp>
    </p:spTree>
    <p:extLst>
      <p:ext uri="{BB962C8B-B14F-4D97-AF65-F5344CB8AC3E}">
        <p14:creationId xmlns:p14="http://schemas.microsoft.com/office/powerpoint/2010/main" val="66701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 just have time for one example and I chose it because when I was reviewing the resource it struck me as a really good example of something that I wouldn’t just have come up with on the spur of the moment, if I’d noticed in a lesson that pupils were struggling with these two sounds.</a:t>
            </a:r>
          </a:p>
          <a:p>
            <a:r>
              <a:rPr lang="en-US" b="0" dirty="0"/>
              <a:t>So, I am fairly confident in saying that my students would be better served by this sets of slides than my spontaneously drawing their attention to the issue and casting around in the moment for a few examples to help them </a:t>
            </a:r>
            <a:r>
              <a:rPr lang="en-US" b="0" dirty="0" err="1"/>
              <a:t>practise</a:t>
            </a:r>
            <a:r>
              <a:rPr lang="en-US" b="0" dirty="0"/>
              <a:t>.</a:t>
            </a:r>
          </a:p>
          <a:p>
            <a:endParaRPr lang="en-US" b="1" dirty="0"/>
          </a:p>
          <a:p>
            <a:endParaRPr lang="en-US" b="1" dirty="0"/>
          </a:p>
          <a:p>
            <a:r>
              <a:rPr lang="en-US" b="1" dirty="0"/>
              <a:t>Timing: 1 minute</a:t>
            </a:r>
          </a:p>
          <a:p>
            <a:endParaRPr lang="en-US" b="1" dirty="0"/>
          </a:p>
          <a:p>
            <a:r>
              <a:rPr lang="en-US" b="1" dirty="0"/>
              <a:t>Aim: </a:t>
            </a:r>
            <a:r>
              <a:rPr lang="en-US" b="0" dirty="0"/>
              <a:t>Raising awareness of different sounds represented by the SSC [e].</a:t>
            </a:r>
            <a:endParaRPr lang="en-US" b="1" dirty="0"/>
          </a:p>
          <a:p>
            <a:endParaRPr lang="en-US" b="1" dirty="0"/>
          </a:p>
          <a:p>
            <a:r>
              <a:rPr lang="en-US" b="1" dirty="0"/>
              <a:t>Procedure:</a:t>
            </a:r>
          </a:p>
          <a:p>
            <a:pPr marL="241539" indent="-241539">
              <a:buAutoNum type="arabicPeriod"/>
            </a:pPr>
            <a:r>
              <a:rPr lang="en-US" b="0" dirty="0"/>
              <a:t>Explain that an e without an accent is not always pronounced like je, giving the example of avec.</a:t>
            </a:r>
          </a:p>
          <a:p>
            <a:pPr marL="241539" indent="-241539">
              <a:buAutoNum type="arabicPeriod"/>
            </a:pPr>
            <a:r>
              <a:rPr lang="en-US" b="0" dirty="0"/>
              <a:t>Listen to the audio, and students repeat the sentence, emphasizing the pronunciation of je and avec.</a:t>
            </a:r>
          </a:p>
          <a:p>
            <a:endParaRPr lang="en-US" b="0" dirty="0"/>
          </a:p>
          <a:p>
            <a:r>
              <a:rPr lang="en-US" b="1" dirty="0"/>
              <a:t>Transcript:</a:t>
            </a:r>
          </a:p>
          <a:p>
            <a:pPr marL="241539" indent="-241539">
              <a:buAutoNum type="arabicPeriod"/>
            </a:pPr>
            <a:r>
              <a:rPr lang="en-US" b="0" dirty="0"/>
              <a:t>Je </a:t>
            </a:r>
            <a:r>
              <a:rPr lang="en-US" b="0" dirty="0" err="1"/>
              <a:t>suis</a:t>
            </a:r>
            <a:r>
              <a:rPr lang="en-US" b="0" dirty="0"/>
              <a:t> avec </a:t>
            </a:r>
            <a:r>
              <a:rPr lang="en-US" b="0" dirty="0" err="1"/>
              <a:t>mon</a:t>
            </a:r>
            <a:r>
              <a:rPr lang="en-US" b="0" dirty="0"/>
              <a:t> chat, Pacha</a:t>
            </a:r>
          </a:p>
        </p:txBody>
      </p:sp>
      <p:sp>
        <p:nvSpPr>
          <p:cNvPr id="4" name="Slide Number Placeholder 3"/>
          <p:cNvSpPr>
            <a:spLocks noGrp="1"/>
          </p:cNvSpPr>
          <p:nvPr>
            <p:ph type="sldNum" sz="quarter" idx="5"/>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1862110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Timing: 8 minutes. Slide 1/3.</a:t>
            </a:r>
          </a:p>
          <a:p>
            <a:endParaRPr lang="en-US" b="1" dirty="0"/>
          </a:p>
          <a:p>
            <a:r>
              <a:rPr lang="en-US" b="1" dirty="0"/>
              <a:t>Aim: </a:t>
            </a:r>
            <a:r>
              <a:rPr lang="en-US" b="0" dirty="0"/>
              <a:t>to </a:t>
            </a:r>
            <a:r>
              <a:rPr lang="en-US" b="0" dirty="0" err="1"/>
              <a:t>practise</a:t>
            </a:r>
            <a:r>
              <a:rPr lang="en-US" b="0" dirty="0"/>
              <a:t> aural recognition of SSCs [e/ê/è].</a:t>
            </a:r>
          </a:p>
          <a:p>
            <a:r>
              <a:rPr lang="en-US" b="1" dirty="0"/>
              <a:t>NB: </a:t>
            </a:r>
            <a:r>
              <a:rPr lang="en-US" b="0" dirty="0"/>
              <a:t>unknown words</a:t>
            </a:r>
            <a:endParaRPr lang="en-US" b="1" dirty="0"/>
          </a:p>
          <a:p>
            <a:endParaRPr lang="en-US" b="1" dirty="0"/>
          </a:p>
          <a:p>
            <a:r>
              <a:rPr lang="en-US" b="1" dirty="0"/>
              <a:t>Procedure:</a:t>
            </a:r>
          </a:p>
          <a:p>
            <a:r>
              <a:rPr lang="en-US" b="0" dirty="0"/>
              <a:t>1. Click numbers to hear a word.</a:t>
            </a:r>
          </a:p>
          <a:p>
            <a:r>
              <a:rPr lang="en-US" b="0" dirty="0"/>
              <a:t>2. Students tick whether they hear the [e] or [ê/è] sound</a:t>
            </a:r>
            <a:r>
              <a:rPr lang="en-US" b="0" i="0" dirty="0"/>
              <a:t>.</a:t>
            </a:r>
            <a:endParaRPr lang="en-US" b="0" dirty="0"/>
          </a:p>
          <a:p>
            <a:r>
              <a:rPr lang="en-US" b="0" dirty="0"/>
              <a:t>3. Click to reveal answers.</a:t>
            </a:r>
          </a:p>
          <a:p>
            <a:r>
              <a:rPr lang="en-US" b="0" dirty="0"/>
              <a:t>4. Listen again, this time drawing attention to the e sounds. Students repeat.</a:t>
            </a:r>
          </a:p>
          <a:p>
            <a:r>
              <a:rPr lang="en-US" b="0" dirty="0"/>
              <a:t>5. Students say the words one more time, emphasizing the correct e sound.</a:t>
            </a:r>
          </a:p>
          <a:p>
            <a:endParaRPr lang="en-US" b="0" dirty="0"/>
          </a:p>
          <a:p>
            <a:r>
              <a:rPr lang="en-US" b="1" dirty="0"/>
              <a:t>Transcript:</a:t>
            </a:r>
          </a:p>
          <a:p>
            <a:pPr marL="241539" indent="-241539">
              <a:buAutoNum type="arabicPeriod"/>
            </a:pPr>
            <a:r>
              <a:rPr lang="en-US" b="0" dirty="0"/>
              <a:t>tunnel</a:t>
            </a:r>
          </a:p>
          <a:p>
            <a:pPr marL="241539" indent="-241539">
              <a:buAutoNum type="arabicPeriod"/>
            </a:pPr>
            <a:r>
              <a:rPr lang="en-US" b="0" dirty="0"/>
              <a:t>chenille</a:t>
            </a:r>
          </a:p>
          <a:p>
            <a:pPr marL="241539" indent="-241539">
              <a:buAutoNum type="arabicPeriod"/>
            </a:pPr>
            <a:r>
              <a:rPr lang="en-US" b="0" dirty="0"/>
              <a:t>melon</a:t>
            </a:r>
          </a:p>
          <a:p>
            <a:pPr marL="241539" indent="-241539">
              <a:buAutoNum type="arabicPeriod"/>
            </a:pPr>
            <a:r>
              <a:rPr lang="en-US" b="0" dirty="0" err="1"/>
              <a:t>échecs</a:t>
            </a:r>
            <a:r>
              <a:rPr lang="en-US" b="0" dirty="0"/>
              <a:t> </a:t>
            </a:r>
          </a:p>
          <a:p>
            <a:endParaRPr lang="en-US" b="1" dirty="0"/>
          </a:p>
          <a:p>
            <a:pPr marL="241539" indent="-241539">
              <a:buAutoNum type="arabicPeriod"/>
            </a:pPr>
            <a:r>
              <a:rPr lang="en-GB" b="1" baseline="0" dirty="0">
                <a:solidFill>
                  <a:srgbClr val="C00000"/>
                </a:solidFill>
              </a:rPr>
              <a:t>Word frequency of unknown words used (1 is the most frequent word in French): </a:t>
            </a:r>
          </a:p>
          <a:p>
            <a:r>
              <a:rPr lang="en-US" b="0" dirty="0"/>
              <a:t>chenille </a:t>
            </a:r>
            <a:r>
              <a:rPr lang="en-GB" b="0" baseline="0" dirty="0">
                <a:latin typeface="Century Gothic" panose="020B0502020202020204" pitchFamily="34" charset="0"/>
              </a:rPr>
              <a:t>[&gt;5000], </a:t>
            </a:r>
            <a:r>
              <a:rPr lang="en-US" b="0" dirty="0" err="1"/>
              <a:t>échecs</a:t>
            </a:r>
            <a:r>
              <a:rPr lang="en-US" b="0" dirty="0"/>
              <a:t> </a:t>
            </a:r>
            <a:r>
              <a:rPr lang="en-GB" b="0" baseline="0" dirty="0">
                <a:latin typeface="Century Gothic" panose="020B0502020202020204" pitchFamily="34" charset="0"/>
              </a:rPr>
              <a:t>[&gt;5000]</a:t>
            </a:r>
            <a:endParaRPr lang="en-US" b="0" dirty="0"/>
          </a:p>
          <a:p>
            <a:pPr defTabSz="966155">
              <a:defRPr/>
            </a:pPr>
            <a:r>
              <a:rPr lang="de-DE" sz="1300" dirty="0">
                <a:solidFill>
                  <a:srgbClr val="C00000"/>
                </a:solidFill>
                <a:latin typeface="Century Gothic" panose="020B0502020202020204" pitchFamily="34" charset="0"/>
              </a:rPr>
              <a:t>Source: </a:t>
            </a:r>
            <a:r>
              <a:rPr lang="en-GB" sz="1300" dirty="0">
                <a:solidFill>
                  <a:srgbClr val="C00000"/>
                </a:solidFill>
                <a:latin typeface="Century Gothic" panose="020B0502020202020204" pitchFamily="34" charset="0"/>
              </a:rPr>
              <a:t>Lonsdale, D., &amp; Le Bras, Y.  (2009). </a:t>
            </a:r>
            <a:r>
              <a:rPr lang="en-GB" sz="1300" i="1" dirty="0">
                <a:solidFill>
                  <a:srgbClr val="C00000"/>
                </a:solidFill>
                <a:latin typeface="Century Gothic" panose="020B0502020202020204" pitchFamily="34" charset="0"/>
              </a:rPr>
              <a:t>A Frequency Dictionary of French: Core vocabulary for learners </a:t>
            </a:r>
            <a:r>
              <a:rPr lang="en-GB" sz="1300" dirty="0">
                <a:solidFill>
                  <a:srgbClr val="C00000"/>
                </a:solidFill>
                <a:latin typeface="Century Gothic" panose="020B0502020202020204" pitchFamily="34" charset="0"/>
              </a:rPr>
              <a:t>London: Routledge.</a:t>
            </a:r>
          </a:p>
          <a:p>
            <a:pPr defTabSz="966155">
              <a:defRPr/>
            </a:pPr>
            <a:endParaRPr lang="en-GB" sz="1300" dirty="0">
              <a:solidFill>
                <a:srgbClr val="C00000"/>
              </a:solidFill>
              <a:latin typeface="Century Gothic" panose="020B0502020202020204" pitchFamily="34" charset="0"/>
            </a:endParaRPr>
          </a:p>
          <a:p>
            <a:pPr defTabSz="966155">
              <a:defRPr/>
            </a:pPr>
            <a:r>
              <a:rPr lang="en-GB" b="1" baseline="0" dirty="0">
                <a:solidFill>
                  <a:srgbClr val="C00000"/>
                </a:solidFill>
              </a:rPr>
              <a:t>Word frequency of cognates used (1 is the most frequent word in French): </a:t>
            </a:r>
            <a:br>
              <a:rPr lang="en-GB" baseline="0" dirty="0">
                <a:solidFill>
                  <a:srgbClr val="C00000"/>
                </a:solidFill>
              </a:rPr>
            </a:br>
            <a:r>
              <a:rPr lang="en-US" b="0" dirty="0"/>
              <a:t>tunnel [3386], </a:t>
            </a:r>
            <a:r>
              <a:rPr lang="en-GB" b="0" baseline="0" dirty="0">
                <a:latin typeface="Century Gothic" panose="020B0502020202020204" pitchFamily="34" charset="0"/>
              </a:rPr>
              <a:t>m</a:t>
            </a:r>
            <a:r>
              <a:rPr lang="en-US" b="0" dirty="0" err="1"/>
              <a:t>elon</a:t>
            </a:r>
            <a:r>
              <a:rPr lang="en-US" b="0" dirty="0"/>
              <a:t> </a:t>
            </a:r>
            <a:r>
              <a:rPr lang="en-GB" b="0" baseline="0" dirty="0">
                <a:latin typeface="Century Gothic" panose="020B0502020202020204" pitchFamily="34" charset="0"/>
              </a:rPr>
              <a:t>[&gt;5000]</a:t>
            </a:r>
          </a:p>
          <a:p>
            <a:pPr defTabSz="966155">
              <a:defRPr/>
            </a:pPr>
            <a:r>
              <a:rPr lang="de-DE" sz="1300" dirty="0">
                <a:solidFill>
                  <a:srgbClr val="C00000"/>
                </a:solidFill>
                <a:latin typeface="Century Gothic" panose="020B0502020202020204" pitchFamily="34" charset="0"/>
              </a:rPr>
              <a:t>Source: </a:t>
            </a:r>
            <a:r>
              <a:rPr lang="en-GB" sz="1300" dirty="0">
                <a:solidFill>
                  <a:srgbClr val="C00000"/>
                </a:solidFill>
                <a:latin typeface="Century Gothic" panose="020B0502020202020204" pitchFamily="34" charset="0"/>
              </a:rPr>
              <a:t>Lonsdale, D., &amp; Le Bras, Y.  (2009). </a:t>
            </a:r>
            <a:r>
              <a:rPr lang="en-GB" sz="1300" i="1" dirty="0">
                <a:solidFill>
                  <a:srgbClr val="C00000"/>
                </a:solidFill>
                <a:latin typeface="Century Gothic" panose="020B0502020202020204" pitchFamily="34" charset="0"/>
              </a:rPr>
              <a:t>A Frequency Dictionary of French: Core vocabulary for learners </a:t>
            </a:r>
            <a:r>
              <a:rPr lang="en-GB" sz="1300" dirty="0">
                <a:solidFill>
                  <a:srgbClr val="C00000"/>
                </a:solidFill>
                <a:latin typeface="Century Gothic" panose="020B0502020202020204" pitchFamily="34" charset="0"/>
              </a:rPr>
              <a:t>London: Routledge.</a:t>
            </a:r>
          </a:p>
          <a:p>
            <a:pPr defTabSz="966155">
              <a:defRPr/>
            </a:pPr>
            <a:endParaRPr lang="en-GB" sz="1300" dirty="0">
              <a:latin typeface="Century Gothic" panose="020B0502020202020204" pitchFamily="34" charset="0"/>
            </a:endParaRPr>
          </a:p>
          <a:p>
            <a:endParaRPr lang="en-US" b="1" dirty="0"/>
          </a:p>
        </p:txBody>
      </p:sp>
      <p:sp>
        <p:nvSpPr>
          <p:cNvPr id="4" name="Slide Number Placeholder 3"/>
          <p:cNvSpPr>
            <a:spLocks noGrp="1"/>
          </p:cNvSpPr>
          <p:nvPr>
            <p:ph type="sldNum" sz="quarter" idx="5"/>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3594848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Slide 2/3</a:t>
            </a:r>
          </a:p>
          <a:p>
            <a:endParaRPr lang="en-US" b="1" dirty="0"/>
          </a:p>
          <a:p>
            <a:r>
              <a:rPr lang="en-US" b="1" dirty="0"/>
              <a:t>Transcript:</a:t>
            </a:r>
          </a:p>
          <a:p>
            <a:pPr marL="241539" indent="-241539">
              <a:buAutoNum type="arabicPeriod"/>
            </a:pPr>
            <a:r>
              <a:rPr lang="en-US" b="0" dirty="0" err="1"/>
              <a:t>renard</a:t>
            </a:r>
            <a:endParaRPr lang="en-US" b="0" dirty="0"/>
          </a:p>
          <a:p>
            <a:pPr marL="241539" indent="-241539">
              <a:buAutoNum type="arabicPeriod"/>
            </a:pPr>
            <a:r>
              <a:rPr lang="en-US" b="0" dirty="0"/>
              <a:t>cheval</a:t>
            </a:r>
          </a:p>
          <a:p>
            <a:pPr marL="241539" indent="-241539">
              <a:buAutoNum type="arabicPeriod"/>
            </a:pPr>
            <a:r>
              <a:rPr lang="en-US" b="0" dirty="0" err="1"/>
              <a:t>bec</a:t>
            </a:r>
            <a:endParaRPr lang="en-US" b="0" dirty="0"/>
          </a:p>
          <a:p>
            <a:pPr marL="241539" indent="-241539">
              <a:buAutoNum type="arabicPeriod"/>
            </a:pPr>
            <a:r>
              <a:rPr lang="en-US" b="0" dirty="0"/>
              <a:t>carrousel </a:t>
            </a:r>
          </a:p>
          <a:p>
            <a:endParaRPr lang="en-US" b="1" dirty="0"/>
          </a:p>
          <a:p>
            <a:pPr defTabSz="966155">
              <a:defRPr/>
            </a:pPr>
            <a:r>
              <a:rPr lang="en-GB" b="1" baseline="0" dirty="0">
                <a:solidFill>
                  <a:srgbClr val="C00000"/>
                </a:solidFill>
              </a:rPr>
              <a:t>Word frequency of unknown words used (1 is the most frequent word in French): </a:t>
            </a:r>
            <a:br>
              <a:rPr lang="en-GB" baseline="0" dirty="0">
                <a:solidFill>
                  <a:srgbClr val="C00000"/>
                </a:solidFill>
              </a:rPr>
            </a:br>
            <a:r>
              <a:rPr lang="en-GB" baseline="0" dirty="0" err="1">
                <a:solidFill>
                  <a:srgbClr val="C00000"/>
                </a:solidFill>
              </a:rPr>
              <a:t>renard</a:t>
            </a:r>
            <a:r>
              <a:rPr lang="en-GB" baseline="0" dirty="0">
                <a:solidFill>
                  <a:srgbClr val="C00000"/>
                </a:solidFill>
              </a:rPr>
              <a:t> </a:t>
            </a:r>
            <a:r>
              <a:rPr lang="en-GB" b="0" baseline="0" dirty="0">
                <a:latin typeface="Century Gothic" panose="020B0502020202020204" pitchFamily="34" charset="0"/>
              </a:rPr>
              <a:t>[&gt;5000], </a:t>
            </a:r>
            <a:r>
              <a:rPr lang="en-GB" baseline="0" dirty="0">
                <a:solidFill>
                  <a:srgbClr val="C00000"/>
                </a:solidFill>
              </a:rPr>
              <a:t>cheval [2220], </a:t>
            </a:r>
            <a:r>
              <a:rPr lang="en-GB" baseline="0" dirty="0" err="1">
                <a:solidFill>
                  <a:srgbClr val="C00000"/>
                </a:solidFill>
              </a:rPr>
              <a:t>bec</a:t>
            </a:r>
            <a:r>
              <a:rPr lang="en-GB" baseline="0" dirty="0">
                <a:solidFill>
                  <a:srgbClr val="C00000"/>
                </a:solidFill>
              </a:rPr>
              <a:t> </a:t>
            </a:r>
            <a:r>
              <a:rPr lang="en-GB" b="0" baseline="0" dirty="0">
                <a:latin typeface="Century Gothic" panose="020B0502020202020204" pitchFamily="34" charset="0"/>
              </a:rPr>
              <a:t>[&gt;5000]</a:t>
            </a:r>
          </a:p>
          <a:p>
            <a:pPr defTabSz="966155">
              <a:defRPr/>
            </a:pPr>
            <a:r>
              <a:rPr lang="de-DE" sz="1300" dirty="0">
                <a:solidFill>
                  <a:srgbClr val="C00000"/>
                </a:solidFill>
                <a:latin typeface="Century Gothic" panose="020B0502020202020204" pitchFamily="34" charset="0"/>
              </a:rPr>
              <a:t>Source: </a:t>
            </a:r>
            <a:r>
              <a:rPr lang="en-GB" sz="1300" dirty="0">
                <a:solidFill>
                  <a:srgbClr val="C00000"/>
                </a:solidFill>
                <a:latin typeface="Century Gothic" panose="020B0502020202020204" pitchFamily="34" charset="0"/>
              </a:rPr>
              <a:t>Lonsdale, D., &amp; Le Bras, Y.  (2009). </a:t>
            </a:r>
            <a:r>
              <a:rPr lang="en-GB" sz="1300" i="1" dirty="0">
                <a:solidFill>
                  <a:srgbClr val="C00000"/>
                </a:solidFill>
                <a:latin typeface="Century Gothic" panose="020B0502020202020204" pitchFamily="34" charset="0"/>
              </a:rPr>
              <a:t>A Frequency Dictionary of French: Core vocabulary for learners </a:t>
            </a:r>
            <a:r>
              <a:rPr lang="en-GB" sz="1300" dirty="0">
                <a:solidFill>
                  <a:srgbClr val="C00000"/>
                </a:solidFill>
                <a:latin typeface="Century Gothic" panose="020B0502020202020204" pitchFamily="34" charset="0"/>
              </a:rPr>
              <a:t>London: Routledge.</a:t>
            </a:r>
          </a:p>
          <a:p>
            <a:pPr defTabSz="966155">
              <a:defRPr/>
            </a:pPr>
            <a:endParaRPr lang="en-GB" sz="1300" dirty="0">
              <a:solidFill>
                <a:srgbClr val="C00000"/>
              </a:solidFill>
              <a:latin typeface="Century Gothic" panose="020B0502020202020204" pitchFamily="34" charset="0"/>
            </a:endParaRPr>
          </a:p>
          <a:p>
            <a:pPr defTabSz="966155">
              <a:defRPr/>
            </a:pPr>
            <a:r>
              <a:rPr lang="en-GB" b="1" baseline="0" dirty="0">
                <a:solidFill>
                  <a:srgbClr val="C00000"/>
                </a:solidFill>
              </a:rPr>
              <a:t>Word frequency of cognates used (1 is the most frequent word in French): </a:t>
            </a:r>
            <a:br>
              <a:rPr lang="en-GB" baseline="0" dirty="0">
                <a:solidFill>
                  <a:srgbClr val="C00000"/>
                </a:solidFill>
              </a:rPr>
            </a:br>
            <a:r>
              <a:rPr lang="en-GB" b="0" baseline="0" dirty="0">
                <a:latin typeface="Century Gothic" panose="020B0502020202020204" pitchFamily="34" charset="0"/>
              </a:rPr>
              <a:t>carrousel [&gt;5000]</a:t>
            </a:r>
          </a:p>
          <a:p>
            <a:pPr defTabSz="966155">
              <a:defRPr/>
            </a:pPr>
            <a:r>
              <a:rPr lang="de-DE" sz="1300" dirty="0">
                <a:solidFill>
                  <a:srgbClr val="C00000"/>
                </a:solidFill>
                <a:latin typeface="Century Gothic" panose="020B0502020202020204" pitchFamily="34" charset="0"/>
              </a:rPr>
              <a:t>Source: </a:t>
            </a:r>
            <a:r>
              <a:rPr lang="en-GB" sz="1300" dirty="0">
                <a:solidFill>
                  <a:srgbClr val="C00000"/>
                </a:solidFill>
                <a:latin typeface="Century Gothic" panose="020B0502020202020204" pitchFamily="34" charset="0"/>
              </a:rPr>
              <a:t>Lonsdale, D., &amp; Le Bras, Y.  (2009). </a:t>
            </a:r>
            <a:r>
              <a:rPr lang="en-GB" sz="1300" i="1" dirty="0">
                <a:solidFill>
                  <a:srgbClr val="C00000"/>
                </a:solidFill>
                <a:latin typeface="Century Gothic" panose="020B0502020202020204" pitchFamily="34" charset="0"/>
              </a:rPr>
              <a:t>A Frequency Dictionary of French: Core vocabulary for learners </a:t>
            </a:r>
            <a:r>
              <a:rPr lang="en-GB" sz="1300" dirty="0">
                <a:solidFill>
                  <a:srgbClr val="C00000"/>
                </a:solidFill>
                <a:latin typeface="Century Gothic" panose="020B0502020202020204" pitchFamily="34" charset="0"/>
              </a:rPr>
              <a:t>London: Routledge.</a:t>
            </a:r>
          </a:p>
          <a:p>
            <a:pPr defTabSz="966155">
              <a:defRPr/>
            </a:pPr>
            <a:endParaRPr lang="en-GB" sz="1300" dirty="0">
              <a:latin typeface="Century Gothic" panose="020B0502020202020204" pitchFamily="34" charset="0"/>
            </a:endParaRPr>
          </a:p>
          <a:p>
            <a:endParaRPr lang="en-US" b="1" dirty="0"/>
          </a:p>
        </p:txBody>
      </p:sp>
      <p:sp>
        <p:nvSpPr>
          <p:cNvPr id="4" name="Slide Number Placeholder 3"/>
          <p:cNvSpPr>
            <a:spLocks noGrp="1"/>
          </p:cNvSpPr>
          <p:nvPr>
            <p:ph type="sldNum" sz="quarter" idx="5"/>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37412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Slide 3/3</a:t>
            </a:r>
          </a:p>
          <a:p>
            <a:endParaRPr lang="en-US" b="0" dirty="0"/>
          </a:p>
          <a:p>
            <a:r>
              <a:rPr lang="en-US" b="1" dirty="0"/>
              <a:t>Differentiation option for higher level students: </a:t>
            </a:r>
            <a:r>
              <a:rPr lang="en-US" b="0" dirty="0"/>
              <a:t>Do you notice any patterns emerging for words containing an e which is not pronounced like </a:t>
            </a:r>
            <a:r>
              <a:rPr lang="en-US" b="0" i="1" dirty="0"/>
              <a:t>je</a:t>
            </a:r>
            <a:r>
              <a:rPr lang="en-US" b="0" dirty="0"/>
              <a:t>?</a:t>
            </a:r>
          </a:p>
          <a:p>
            <a:r>
              <a:rPr lang="en-US" b="0" dirty="0"/>
              <a:t>Point out there is a rule in French for this: This pronunciation comes before double consonants e.g. –</a:t>
            </a:r>
            <a:r>
              <a:rPr lang="en-US" b="0" dirty="0" err="1"/>
              <a:t>ette</a:t>
            </a:r>
            <a:r>
              <a:rPr lang="en-US" b="0" dirty="0"/>
              <a:t>, and when it is a closed syllable (a syllable ending in a consonant sound), e.g. </a:t>
            </a:r>
            <a:r>
              <a:rPr lang="en-US" b="0" i="1" dirty="0"/>
              <a:t>caramel</a:t>
            </a:r>
            <a:r>
              <a:rPr lang="en-US" b="0" dirty="0"/>
              <a:t>,</a:t>
            </a:r>
            <a:r>
              <a:rPr lang="en-US" b="0" i="1" dirty="0"/>
              <a:t> </a:t>
            </a:r>
            <a:r>
              <a:rPr lang="en-US" b="0" i="1" dirty="0" err="1"/>
              <a:t>bec</a:t>
            </a:r>
            <a:r>
              <a:rPr lang="en-US" b="0" dirty="0"/>
              <a:t>. Can use following slide for add-on activity.</a:t>
            </a:r>
          </a:p>
          <a:p>
            <a:endParaRPr lang="en-US" b="0" dirty="0"/>
          </a:p>
          <a:p>
            <a:r>
              <a:rPr lang="en-US" b="1" dirty="0"/>
              <a:t>Transcript:</a:t>
            </a:r>
          </a:p>
          <a:p>
            <a:pPr marL="241539" indent="-241539">
              <a:buAutoNum type="arabicPeriod"/>
            </a:pPr>
            <a:r>
              <a:rPr lang="en-US" b="0" dirty="0"/>
              <a:t>caramel</a:t>
            </a:r>
          </a:p>
          <a:p>
            <a:pPr marL="241539" indent="-241539">
              <a:buAutoNum type="arabicPeriod"/>
            </a:pPr>
            <a:r>
              <a:rPr lang="en-US" b="0" dirty="0" err="1"/>
              <a:t>chaussette</a:t>
            </a:r>
            <a:endParaRPr lang="en-US" b="0" dirty="0"/>
          </a:p>
          <a:p>
            <a:pPr marL="241539" indent="-241539">
              <a:buAutoNum type="arabicPeriod"/>
            </a:pPr>
            <a:r>
              <a:rPr lang="en-US" b="0" dirty="0" err="1"/>
              <a:t>vitesse</a:t>
            </a:r>
            <a:endParaRPr lang="en-US" b="0" dirty="0"/>
          </a:p>
          <a:p>
            <a:pPr marL="241539" indent="-241539">
              <a:buAutoNum type="arabicPeriod"/>
            </a:pPr>
            <a:r>
              <a:rPr lang="en-US" b="0" dirty="0" err="1"/>
              <a:t>peluche</a:t>
            </a:r>
            <a:r>
              <a:rPr lang="en-US" b="0" dirty="0"/>
              <a:t> </a:t>
            </a:r>
          </a:p>
          <a:p>
            <a:endParaRPr lang="en-US" b="1" dirty="0"/>
          </a:p>
          <a:p>
            <a:pPr defTabSz="966155">
              <a:defRPr/>
            </a:pPr>
            <a:r>
              <a:rPr lang="en-GB" b="1" baseline="0" dirty="0">
                <a:solidFill>
                  <a:srgbClr val="C00000"/>
                </a:solidFill>
              </a:rPr>
              <a:t>Word frequency of unknown words used (1 is the most frequent word in French): </a:t>
            </a:r>
            <a:br>
              <a:rPr lang="en-GB" baseline="0" dirty="0">
                <a:solidFill>
                  <a:srgbClr val="C00000"/>
                </a:solidFill>
              </a:rPr>
            </a:br>
            <a:r>
              <a:rPr lang="en-GB" b="0" baseline="0" dirty="0" err="1">
                <a:latin typeface="Century Gothic" panose="020B0502020202020204" pitchFamily="34" charset="0"/>
              </a:rPr>
              <a:t>chaussette</a:t>
            </a:r>
            <a:r>
              <a:rPr lang="en-GB" b="0" baseline="0" dirty="0">
                <a:latin typeface="Century Gothic" panose="020B0502020202020204" pitchFamily="34" charset="0"/>
              </a:rPr>
              <a:t> [&gt;5000], </a:t>
            </a:r>
            <a:r>
              <a:rPr lang="en-GB" b="0" baseline="0" dirty="0" err="1">
                <a:latin typeface="Century Gothic" panose="020B0502020202020204" pitchFamily="34" charset="0"/>
              </a:rPr>
              <a:t>vitesse</a:t>
            </a:r>
            <a:r>
              <a:rPr lang="en-GB" b="0" baseline="0" dirty="0">
                <a:latin typeface="Century Gothic" panose="020B0502020202020204" pitchFamily="34" charset="0"/>
              </a:rPr>
              <a:t> [1065], </a:t>
            </a:r>
            <a:r>
              <a:rPr lang="en-GB" b="0" baseline="0" dirty="0" err="1">
                <a:latin typeface="Century Gothic" panose="020B0502020202020204" pitchFamily="34" charset="0"/>
              </a:rPr>
              <a:t>peluche</a:t>
            </a:r>
            <a:r>
              <a:rPr lang="en-GB" b="0" baseline="0" dirty="0">
                <a:latin typeface="Century Gothic" panose="020B0502020202020204" pitchFamily="34" charset="0"/>
              </a:rPr>
              <a:t> [&gt;5000]</a:t>
            </a:r>
          </a:p>
          <a:p>
            <a:pPr defTabSz="966155">
              <a:defRPr/>
            </a:pPr>
            <a:r>
              <a:rPr lang="de-DE" sz="1300" dirty="0">
                <a:solidFill>
                  <a:srgbClr val="C00000"/>
                </a:solidFill>
                <a:latin typeface="Century Gothic" panose="020B0502020202020204" pitchFamily="34" charset="0"/>
              </a:rPr>
              <a:t>Source: </a:t>
            </a:r>
            <a:r>
              <a:rPr lang="en-GB" sz="1300" dirty="0">
                <a:solidFill>
                  <a:srgbClr val="C00000"/>
                </a:solidFill>
                <a:latin typeface="Century Gothic" panose="020B0502020202020204" pitchFamily="34" charset="0"/>
              </a:rPr>
              <a:t>Lonsdale, D., &amp; Le Bras, Y.  (2009). </a:t>
            </a:r>
            <a:r>
              <a:rPr lang="en-GB" sz="1300" i="1" dirty="0">
                <a:solidFill>
                  <a:srgbClr val="C00000"/>
                </a:solidFill>
                <a:latin typeface="Century Gothic" panose="020B0502020202020204" pitchFamily="34" charset="0"/>
              </a:rPr>
              <a:t>A Frequency Dictionary of French: Core vocabulary for learners </a:t>
            </a:r>
            <a:r>
              <a:rPr lang="en-GB" sz="1300" dirty="0">
                <a:solidFill>
                  <a:srgbClr val="C00000"/>
                </a:solidFill>
                <a:latin typeface="Century Gothic" panose="020B0502020202020204" pitchFamily="34" charset="0"/>
              </a:rPr>
              <a:t>London: Routledge.</a:t>
            </a:r>
          </a:p>
          <a:p>
            <a:pPr defTabSz="966155">
              <a:defRPr/>
            </a:pPr>
            <a:endParaRPr lang="en-GB" sz="1300" dirty="0">
              <a:solidFill>
                <a:srgbClr val="C00000"/>
              </a:solidFill>
              <a:latin typeface="Century Gothic" panose="020B0502020202020204" pitchFamily="34" charset="0"/>
            </a:endParaRPr>
          </a:p>
          <a:p>
            <a:pPr defTabSz="966155">
              <a:defRPr/>
            </a:pPr>
            <a:r>
              <a:rPr lang="en-GB" b="1" baseline="0" dirty="0">
                <a:solidFill>
                  <a:srgbClr val="C00000"/>
                </a:solidFill>
              </a:rPr>
              <a:t>Word frequency of cognates used (1 is the most frequent word in French): </a:t>
            </a:r>
            <a:br>
              <a:rPr lang="en-GB" baseline="0" dirty="0">
                <a:solidFill>
                  <a:srgbClr val="C00000"/>
                </a:solidFill>
              </a:rPr>
            </a:br>
            <a:r>
              <a:rPr lang="en-GB" b="0" baseline="0" dirty="0">
                <a:latin typeface="Century Gothic" panose="020B0502020202020204" pitchFamily="34" charset="0"/>
              </a:rPr>
              <a:t>caramel [&gt;5000]</a:t>
            </a:r>
          </a:p>
          <a:p>
            <a:pPr defTabSz="966155">
              <a:defRPr/>
            </a:pPr>
            <a:r>
              <a:rPr lang="de-DE" sz="1300" dirty="0">
                <a:solidFill>
                  <a:srgbClr val="C00000"/>
                </a:solidFill>
                <a:latin typeface="Century Gothic" panose="020B0502020202020204" pitchFamily="34" charset="0"/>
              </a:rPr>
              <a:t>Source: </a:t>
            </a:r>
            <a:r>
              <a:rPr lang="en-GB" sz="1300" dirty="0">
                <a:solidFill>
                  <a:srgbClr val="C00000"/>
                </a:solidFill>
                <a:latin typeface="Century Gothic" panose="020B0502020202020204" pitchFamily="34" charset="0"/>
              </a:rPr>
              <a:t>Lonsdale, D., &amp; Le Bras, Y.  (2009). </a:t>
            </a:r>
            <a:r>
              <a:rPr lang="en-GB" sz="1300" i="1" dirty="0">
                <a:solidFill>
                  <a:srgbClr val="C00000"/>
                </a:solidFill>
                <a:latin typeface="Century Gothic" panose="020B0502020202020204" pitchFamily="34" charset="0"/>
              </a:rPr>
              <a:t>A Frequency Dictionary of French: Core vocabulary for learners </a:t>
            </a:r>
            <a:r>
              <a:rPr lang="en-GB" sz="1300" dirty="0">
                <a:solidFill>
                  <a:srgbClr val="C00000"/>
                </a:solidFill>
                <a:latin typeface="Century Gothic" panose="020B0502020202020204" pitchFamily="34" charset="0"/>
              </a:rPr>
              <a:t>London: Routledge.</a:t>
            </a:r>
          </a:p>
          <a:p>
            <a:pPr defTabSz="966155">
              <a:defRPr/>
            </a:pPr>
            <a:endParaRPr lang="en-GB" sz="1300" dirty="0">
              <a:latin typeface="Century Gothic" panose="020B0502020202020204" pitchFamily="34" charset="0"/>
            </a:endParaRPr>
          </a:p>
          <a:p>
            <a:endParaRPr lang="en-US" b="1" dirty="0"/>
          </a:p>
        </p:txBody>
      </p:sp>
      <p:sp>
        <p:nvSpPr>
          <p:cNvPr id="4" name="Slide Number Placeholder 3"/>
          <p:cNvSpPr>
            <a:spLocks noGrp="1"/>
          </p:cNvSpPr>
          <p:nvPr>
            <p:ph type="sldNum" sz="quarter" idx="5"/>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15</a:t>
            </a:fld>
            <a:endParaRPr lang="en-GB">
              <a:solidFill>
                <a:prstClr val="black"/>
              </a:solidFill>
              <a:latin typeface="Calibri" panose="020F0502020204030204"/>
            </a:endParaRPr>
          </a:p>
        </p:txBody>
      </p:sp>
    </p:spTree>
    <p:extLst>
      <p:ext uri="{BB962C8B-B14F-4D97-AF65-F5344CB8AC3E}">
        <p14:creationId xmlns:p14="http://schemas.microsoft.com/office/powerpoint/2010/main" val="403653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Timing: 3 minutes</a:t>
            </a:r>
          </a:p>
          <a:p>
            <a:endParaRPr lang="en-US" b="1" dirty="0"/>
          </a:p>
          <a:p>
            <a:r>
              <a:rPr lang="en-US" b="1" dirty="0"/>
              <a:t>Aim: Differentiation: additional slide for higher level students: </a:t>
            </a:r>
            <a:r>
              <a:rPr lang="en-US" b="0" dirty="0"/>
              <a:t>Raising awareness of differences between different ‘e’ sounds.</a:t>
            </a:r>
            <a:endParaRPr lang="en-US" b="1" dirty="0"/>
          </a:p>
          <a:p>
            <a:endParaRPr lang="en-US" b="1" dirty="0"/>
          </a:p>
          <a:p>
            <a:r>
              <a:rPr lang="en-US" b="1" dirty="0"/>
              <a:t>Procedure:</a:t>
            </a:r>
          </a:p>
          <a:p>
            <a:pPr lvl="0">
              <a:defRPr/>
            </a:pPr>
            <a:r>
              <a:rPr lang="en-US" sz="1300" dirty="0">
                <a:solidFill>
                  <a:srgbClr val="4472C4">
                    <a:lumMod val="50000"/>
                  </a:srgbClr>
                </a:solidFill>
              </a:rPr>
              <a:t>In French, the </a:t>
            </a:r>
            <a:r>
              <a:rPr lang="en-US" sz="1300" b="1" dirty="0">
                <a:solidFill>
                  <a:srgbClr val="EE6000"/>
                </a:solidFill>
              </a:rPr>
              <a:t>e</a:t>
            </a:r>
            <a:r>
              <a:rPr lang="en-US" sz="1300" dirty="0">
                <a:solidFill>
                  <a:srgbClr val="4472C4">
                    <a:lumMod val="50000"/>
                  </a:srgbClr>
                </a:solidFill>
              </a:rPr>
              <a:t> is </a:t>
            </a:r>
            <a:r>
              <a:rPr lang="en-US" sz="1300" b="1" dirty="0">
                <a:solidFill>
                  <a:srgbClr val="4472C4">
                    <a:lumMod val="50000"/>
                  </a:srgbClr>
                </a:solidFill>
              </a:rPr>
              <a:t>usually</a:t>
            </a:r>
            <a:r>
              <a:rPr lang="en-US" sz="1300" dirty="0">
                <a:solidFill>
                  <a:srgbClr val="4472C4">
                    <a:lumMod val="50000"/>
                  </a:srgbClr>
                </a:solidFill>
              </a:rPr>
              <a:t> pronounced as in av</a:t>
            </a:r>
            <a:r>
              <a:rPr lang="en-US" sz="1300" b="1" dirty="0">
                <a:solidFill>
                  <a:srgbClr val="EE6000"/>
                </a:solidFill>
              </a:rPr>
              <a:t>e</a:t>
            </a:r>
            <a:r>
              <a:rPr lang="en-US" sz="1300" dirty="0">
                <a:solidFill>
                  <a:srgbClr val="4472C4">
                    <a:lumMod val="50000"/>
                  </a:srgbClr>
                </a:solidFill>
              </a:rPr>
              <a:t>c </a:t>
            </a:r>
            <a:r>
              <a:rPr lang="en-US" sz="1300" b="1" dirty="0">
                <a:solidFill>
                  <a:srgbClr val="EE6000"/>
                </a:solidFill>
              </a:rPr>
              <a:t>[ê/è]</a:t>
            </a:r>
            <a:r>
              <a:rPr lang="en-US" sz="1300" dirty="0">
                <a:solidFill>
                  <a:srgbClr val="4472C4">
                    <a:lumMod val="50000"/>
                  </a:srgbClr>
                </a:solidFill>
              </a:rPr>
              <a:t> when:</a:t>
            </a:r>
          </a:p>
          <a:p>
            <a:pPr marL="966155" lvl="1" indent="-483078">
              <a:buAutoNum type="arabicPeriod"/>
              <a:defRPr/>
            </a:pPr>
            <a:r>
              <a:rPr lang="en-US" sz="1300" dirty="0">
                <a:solidFill>
                  <a:srgbClr val="4472C4">
                    <a:lumMod val="50000"/>
                  </a:srgbClr>
                </a:solidFill>
              </a:rPr>
              <a:t>It comes before a </a:t>
            </a:r>
            <a:r>
              <a:rPr lang="en-US" sz="1300" b="1" dirty="0">
                <a:solidFill>
                  <a:srgbClr val="4472C4">
                    <a:lumMod val="50000"/>
                  </a:srgbClr>
                </a:solidFill>
              </a:rPr>
              <a:t>double consonant</a:t>
            </a:r>
            <a:r>
              <a:rPr lang="en-US" sz="1300" dirty="0">
                <a:solidFill>
                  <a:srgbClr val="4472C4">
                    <a:lumMod val="50000"/>
                  </a:srgbClr>
                </a:solidFill>
              </a:rPr>
              <a:t>, such as </a:t>
            </a:r>
            <a:r>
              <a:rPr lang="fr-FR" sz="1300" dirty="0">
                <a:solidFill>
                  <a:srgbClr val="4472C4">
                    <a:lumMod val="50000"/>
                  </a:srgbClr>
                </a:solidFill>
              </a:rPr>
              <a:t>vit</a:t>
            </a:r>
            <a:r>
              <a:rPr lang="fr-FR" sz="1300" b="1" dirty="0">
                <a:solidFill>
                  <a:srgbClr val="EE6000"/>
                </a:solidFill>
              </a:rPr>
              <a:t>e</a:t>
            </a:r>
            <a:r>
              <a:rPr lang="fr-FR" sz="1300" dirty="0">
                <a:solidFill>
                  <a:srgbClr val="4472C4">
                    <a:lumMod val="50000"/>
                  </a:srgbClr>
                </a:solidFill>
              </a:rPr>
              <a:t>sse [speed]</a:t>
            </a:r>
          </a:p>
          <a:p>
            <a:pPr marL="966155" lvl="1" indent="-483078">
              <a:buAutoNum type="arabicPeriod"/>
              <a:defRPr/>
            </a:pPr>
            <a:r>
              <a:rPr lang="en-US" sz="1300" dirty="0">
                <a:solidFill>
                  <a:srgbClr val="4472C4">
                    <a:lumMod val="50000"/>
                  </a:srgbClr>
                </a:solidFill>
              </a:rPr>
              <a:t>It comes before a ‘</a:t>
            </a:r>
            <a:r>
              <a:rPr lang="en-US" sz="1300" b="1" dirty="0">
                <a:solidFill>
                  <a:srgbClr val="4472C4">
                    <a:lumMod val="50000"/>
                  </a:srgbClr>
                </a:solidFill>
              </a:rPr>
              <a:t>c</a:t>
            </a:r>
            <a:r>
              <a:rPr lang="en-US" sz="1300" dirty="0">
                <a:solidFill>
                  <a:srgbClr val="4472C4">
                    <a:lumMod val="50000"/>
                  </a:srgbClr>
                </a:solidFill>
              </a:rPr>
              <a:t>’ or ‘</a:t>
            </a:r>
            <a:r>
              <a:rPr lang="en-US" sz="1300" b="1" dirty="0">
                <a:solidFill>
                  <a:srgbClr val="4472C4">
                    <a:lumMod val="50000"/>
                  </a:srgbClr>
                </a:solidFill>
              </a:rPr>
              <a:t>l</a:t>
            </a:r>
            <a:r>
              <a:rPr lang="en-US" sz="1300" dirty="0">
                <a:solidFill>
                  <a:srgbClr val="4472C4">
                    <a:lumMod val="50000"/>
                  </a:srgbClr>
                </a:solidFill>
              </a:rPr>
              <a:t>’ in the </a:t>
            </a:r>
            <a:r>
              <a:rPr lang="en-US" sz="1300" b="1" dirty="0">
                <a:solidFill>
                  <a:srgbClr val="4472C4">
                    <a:lumMod val="50000"/>
                  </a:srgbClr>
                </a:solidFill>
              </a:rPr>
              <a:t>last syllable</a:t>
            </a:r>
            <a:r>
              <a:rPr lang="en-US" sz="1300" dirty="0">
                <a:solidFill>
                  <a:srgbClr val="4472C4">
                    <a:lumMod val="50000"/>
                  </a:srgbClr>
                </a:solidFill>
              </a:rPr>
              <a:t>, such as </a:t>
            </a:r>
            <a:r>
              <a:rPr lang="fr-FR" sz="1300" dirty="0">
                <a:solidFill>
                  <a:srgbClr val="4472C4">
                    <a:lumMod val="50000"/>
                  </a:srgbClr>
                </a:solidFill>
              </a:rPr>
              <a:t>b</a:t>
            </a:r>
            <a:r>
              <a:rPr lang="fr-FR" sz="1300" b="1" dirty="0">
                <a:solidFill>
                  <a:srgbClr val="EE6000"/>
                </a:solidFill>
              </a:rPr>
              <a:t>e</a:t>
            </a:r>
            <a:r>
              <a:rPr lang="fr-FR" sz="1300" dirty="0">
                <a:solidFill>
                  <a:srgbClr val="4472C4">
                    <a:lumMod val="50000"/>
                  </a:srgbClr>
                </a:solidFill>
              </a:rPr>
              <a:t>c [</a:t>
            </a:r>
            <a:r>
              <a:rPr lang="en-GB" sz="1300" dirty="0">
                <a:solidFill>
                  <a:srgbClr val="4472C4">
                    <a:lumMod val="50000"/>
                  </a:srgbClr>
                </a:solidFill>
              </a:rPr>
              <a:t>beak</a:t>
            </a:r>
            <a:r>
              <a:rPr lang="fr-FR" sz="1300" dirty="0">
                <a:solidFill>
                  <a:srgbClr val="4472C4">
                    <a:lumMod val="50000"/>
                  </a:srgbClr>
                </a:solidFill>
              </a:rPr>
              <a:t>]</a:t>
            </a:r>
          </a:p>
          <a:p>
            <a:pPr marL="241539" indent="-241539">
              <a:buAutoNum type="arabicPeriod"/>
            </a:pPr>
            <a:r>
              <a:rPr lang="en-US" b="0" dirty="0"/>
              <a:t>Students say the words, applying the rule.</a:t>
            </a:r>
          </a:p>
          <a:p>
            <a:pPr marL="241539" indent="-241539">
              <a:buAutoNum type="arabicPeriod"/>
            </a:pPr>
            <a:r>
              <a:rPr lang="en-US" b="0" dirty="0"/>
              <a:t>Listen to the native speaker to check. </a:t>
            </a:r>
          </a:p>
          <a:p>
            <a:endParaRPr lang="en-US" b="0" dirty="0"/>
          </a:p>
          <a:p>
            <a:r>
              <a:rPr lang="en-US" b="1" dirty="0"/>
              <a:t>Transcript:</a:t>
            </a:r>
          </a:p>
          <a:p>
            <a:pPr marL="241539" indent="-241539">
              <a:buAutoNum type="arabicPeriod"/>
            </a:pPr>
            <a:r>
              <a:rPr lang="en-US" b="0" dirty="0"/>
              <a:t>assiette</a:t>
            </a:r>
          </a:p>
          <a:p>
            <a:pPr marL="241539" indent="-241539">
              <a:buAutoNum type="arabicPeriod"/>
            </a:pPr>
            <a:r>
              <a:rPr lang="en-US" b="0" dirty="0" err="1"/>
              <a:t>verre</a:t>
            </a:r>
            <a:endParaRPr lang="en-US" b="0" dirty="0"/>
          </a:p>
          <a:p>
            <a:pPr marL="241539" indent="-241539">
              <a:buAutoNum type="arabicPeriod"/>
            </a:pPr>
            <a:r>
              <a:rPr lang="en-US" b="0" dirty="0"/>
              <a:t>repos</a:t>
            </a:r>
          </a:p>
          <a:p>
            <a:pPr marL="241539" indent="-241539">
              <a:buAutoNum type="arabicPeriod"/>
            </a:pPr>
            <a:r>
              <a:rPr lang="en-US" b="0" dirty="0" err="1"/>
              <a:t>culturel</a:t>
            </a:r>
            <a:endParaRPr lang="en-US" b="0" dirty="0"/>
          </a:p>
          <a:p>
            <a:pPr marL="241539" indent="-241539" defTabSz="966155">
              <a:buFontTx/>
              <a:buAutoNum type="arabicPeriod"/>
              <a:defRPr/>
            </a:pPr>
            <a:r>
              <a:rPr lang="en-US" b="0" dirty="0" err="1"/>
              <a:t>vaisselle</a:t>
            </a:r>
            <a:endParaRPr lang="en-US" b="0" dirty="0"/>
          </a:p>
          <a:p>
            <a:pPr marL="241539" indent="-241539">
              <a:buAutoNum type="arabicPeriod"/>
            </a:pPr>
            <a:r>
              <a:rPr lang="en-US" b="0" dirty="0"/>
              <a:t>première</a:t>
            </a:r>
          </a:p>
          <a:p>
            <a:endParaRPr lang="en-US" b="0" baseline="0" dirty="0"/>
          </a:p>
          <a:p>
            <a:r>
              <a:rPr lang="en-GB" b="1" baseline="0" dirty="0"/>
              <a:t>Word frequency of unknown words used (1 is the most frequent word in French): </a:t>
            </a:r>
          </a:p>
          <a:p>
            <a:pPr defTabSz="966155">
              <a:defRPr/>
            </a:pPr>
            <a:r>
              <a:rPr lang="en-US" b="0" dirty="0"/>
              <a:t>assiette [3756], </a:t>
            </a:r>
            <a:r>
              <a:rPr lang="en-US" b="0" dirty="0" err="1"/>
              <a:t>verre</a:t>
            </a:r>
            <a:r>
              <a:rPr lang="en-US" b="0" dirty="0"/>
              <a:t> [2174], repos [2731], </a:t>
            </a:r>
            <a:r>
              <a:rPr lang="en-US" b="0" dirty="0" err="1"/>
              <a:t>vaisselle</a:t>
            </a:r>
            <a:r>
              <a:rPr lang="en-US" b="0" dirty="0"/>
              <a:t> [</a:t>
            </a:r>
            <a:r>
              <a:rPr lang="en-GB" b="0" baseline="0" dirty="0">
                <a:latin typeface="Century Gothic" panose="020B0502020202020204" pitchFamily="34" charset="0"/>
              </a:rPr>
              <a:t>&gt;5000], </a:t>
            </a:r>
            <a:r>
              <a:rPr lang="en-US" b="0" dirty="0"/>
              <a:t>première [56]</a:t>
            </a:r>
          </a:p>
          <a:p>
            <a:pPr defTabSz="966155">
              <a:defRPr/>
            </a:pPr>
            <a:r>
              <a:rPr lang="de-DE" sz="1300" dirty="0">
                <a:latin typeface="Century Gothic" panose="020B0502020202020204" pitchFamily="34" charset="0"/>
              </a:rPr>
              <a:t>Source: </a:t>
            </a:r>
            <a:r>
              <a:rPr lang="en-GB" sz="1300" dirty="0">
                <a:latin typeface="Century Gothic" panose="020B0502020202020204" pitchFamily="34" charset="0"/>
              </a:rPr>
              <a:t>Lonsdale, D., &amp; Le Bras, Y.  (2009). </a:t>
            </a:r>
            <a:r>
              <a:rPr lang="en-GB" sz="1300" i="1" dirty="0">
                <a:latin typeface="Century Gothic" panose="020B0502020202020204" pitchFamily="34" charset="0"/>
              </a:rPr>
              <a:t>A Frequency Dictionary of French: Core vocabulary for learners </a:t>
            </a:r>
            <a:r>
              <a:rPr lang="en-GB" sz="1300" dirty="0">
                <a:latin typeface="Century Gothic" panose="020B0502020202020204" pitchFamily="34" charset="0"/>
              </a:rPr>
              <a:t>London: Routledge.</a:t>
            </a:r>
            <a:endParaRPr lang="en-US" b="0" dirty="0"/>
          </a:p>
          <a:p>
            <a:endParaRPr lang="en-US" b="0" dirty="0"/>
          </a:p>
          <a:p>
            <a:pPr defTabSz="966155">
              <a:defRPr/>
            </a:pPr>
            <a:r>
              <a:rPr lang="en-GB" b="1" baseline="0" dirty="0"/>
              <a:t>Word frequency of cognates used (1 is the most frequent word in French): </a:t>
            </a:r>
            <a:br>
              <a:rPr lang="en-GB" baseline="0" dirty="0"/>
            </a:br>
            <a:r>
              <a:rPr lang="en-GB" baseline="0" dirty="0" err="1"/>
              <a:t>culturel</a:t>
            </a:r>
            <a:r>
              <a:rPr lang="en-GB" baseline="0" dirty="0"/>
              <a:t> [1495]</a:t>
            </a:r>
          </a:p>
          <a:p>
            <a:pPr defTabSz="966155">
              <a:defRPr/>
            </a:pPr>
            <a:r>
              <a:rPr lang="de-DE" sz="1300" dirty="0">
                <a:latin typeface="Century Gothic" panose="020B0502020202020204" pitchFamily="34" charset="0"/>
              </a:rPr>
              <a:t>Source: </a:t>
            </a:r>
            <a:r>
              <a:rPr lang="en-GB" sz="1300" dirty="0">
                <a:latin typeface="Century Gothic" panose="020B0502020202020204" pitchFamily="34" charset="0"/>
              </a:rPr>
              <a:t>Lonsdale, D., &amp; Le Bras, Y.  (2009). </a:t>
            </a:r>
            <a:r>
              <a:rPr lang="en-GB" sz="1300" i="1" dirty="0">
                <a:latin typeface="Century Gothic" panose="020B0502020202020204" pitchFamily="34" charset="0"/>
              </a:rPr>
              <a:t>A Frequency Dictionary of French: Core vocabulary for learners </a:t>
            </a:r>
            <a:r>
              <a:rPr lang="en-GB" sz="1300" dirty="0">
                <a:latin typeface="Century Gothic" panose="020B0502020202020204" pitchFamily="34" charset="0"/>
              </a:rPr>
              <a:t>London: Routledge.</a:t>
            </a:r>
          </a:p>
          <a:p>
            <a:endParaRPr lang="en-US" b="1" dirty="0"/>
          </a:p>
        </p:txBody>
      </p:sp>
      <p:sp>
        <p:nvSpPr>
          <p:cNvPr id="4" name="Slide Number Placeholder 3"/>
          <p:cNvSpPr>
            <a:spLocks noGrp="1"/>
          </p:cNvSpPr>
          <p:nvPr>
            <p:ph type="sldNum" sz="quarter" idx="5"/>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1019479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conclude then on phonics.</a:t>
            </a:r>
          </a:p>
          <a:p>
            <a:endParaRPr lang="en-GB" dirty="0"/>
          </a:p>
          <a:p>
            <a:r>
              <a:rPr lang="en-GB" dirty="0"/>
              <a:t>We can say that the teaching of phonics contributes to meaning making in several ways, too:</a:t>
            </a:r>
            <a:br>
              <a:rPr lang="en-GB" dirty="0"/>
            </a:br>
            <a:r>
              <a:rPr lang="en-GB" dirty="0" err="1"/>
              <a:t>i</a:t>
            </a:r>
            <a:r>
              <a:rPr lang="en-GB" dirty="0"/>
              <a:t>) students are able to read known and unknown words off the page more accurately</a:t>
            </a:r>
            <a:br>
              <a:rPr lang="en-GB" dirty="0"/>
            </a:br>
            <a:r>
              <a:rPr lang="en-GB" dirty="0"/>
              <a:t>ii) this can aid comprehension (in a similar way to how helpful I always used to find it as a learner, when my teacher read the words aloud – it suddenly seemed to make them so much easier to understand).</a:t>
            </a:r>
            <a:br>
              <a:rPr lang="en-GB" dirty="0"/>
            </a:br>
            <a:r>
              <a:rPr lang="en-GB" dirty="0"/>
              <a:t>iii) it supports autonomous learning (in class - students are able to work in pairs more effectively in the classroom (e.g., testing each other on vocabulary, providing a good source of peer input in the target language, for a whole range of activities, but also at home – students are able to sound out words accurately for themselves and are less likely to learn mispronunciations )</a:t>
            </a:r>
          </a:p>
        </p:txBody>
      </p:sp>
      <p:sp>
        <p:nvSpPr>
          <p:cNvPr id="4" name="Slide Number Placeholder 3"/>
          <p:cNvSpPr>
            <a:spLocks noGrp="1"/>
          </p:cNvSpPr>
          <p:nvPr>
            <p:ph type="sldNum" sz="quarter" idx="10"/>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17</a:t>
            </a:fld>
            <a:endParaRPr lang="en-GB">
              <a:solidFill>
                <a:prstClr val="black"/>
              </a:solidFill>
              <a:latin typeface="Calibri" panose="020F0502020204030204"/>
            </a:endParaRPr>
          </a:p>
        </p:txBody>
      </p:sp>
    </p:spTree>
    <p:extLst>
      <p:ext uri="{BB962C8B-B14F-4D97-AF65-F5344CB8AC3E}">
        <p14:creationId xmlns:p14="http://schemas.microsoft.com/office/powerpoint/2010/main" val="1326847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move on.</a:t>
            </a:r>
          </a:p>
        </p:txBody>
      </p:sp>
      <p:sp>
        <p:nvSpPr>
          <p:cNvPr id="4" name="Slide Number Placeholder 3"/>
          <p:cNvSpPr>
            <a:spLocks noGrp="1"/>
          </p:cNvSpPr>
          <p:nvPr>
            <p:ph type="sldNum" sz="quarter" idx="10"/>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1819029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144639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is something I’ve heard fairly recently.  Phonics isn’t in the national curriculum.</a:t>
            </a:r>
            <a:br>
              <a:rPr lang="en-GB" dirty="0"/>
            </a:br>
            <a:r>
              <a:rPr lang="en-GB" dirty="0"/>
              <a:t>The bracketed tag question at the end is mine.</a:t>
            </a:r>
            <a:br>
              <a:rPr lang="en-GB" dirty="0"/>
            </a:br>
            <a:r>
              <a:rPr lang="en-GB" dirty="0"/>
              <a:t>So I’m not sure where this idea comes from but…</a:t>
            </a:r>
            <a:br>
              <a:rPr lang="en-GB" dirty="0"/>
            </a:br>
            <a:endParaRPr lang="en-GB" dirty="0"/>
          </a:p>
        </p:txBody>
      </p:sp>
      <p:sp>
        <p:nvSpPr>
          <p:cNvPr id="4" name="Slide Number Placeholder 3"/>
          <p:cNvSpPr>
            <a:spLocks noGrp="1"/>
          </p:cNvSpPr>
          <p:nvPr>
            <p:ph type="sldNum" sz="quarter" idx="10"/>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171297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some facts about high frequency words.</a:t>
            </a:r>
          </a:p>
          <a:p>
            <a:r>
              <a:rPr lang="en-GB" dirty="0"/>
              <a:t>[Cue animation]</a:t>
            </a:r>
          </a:p>
          <a:p>
            <a:r>
              <a:rPr lang="en-GB" dirty="0"/>
              <a:t>Many (the majority, actually) of the words in a list of the 2000 most frequent are content rich and applicable in range of cultural and thematic contexts.  For that reason, if can be tricky to stick them in one particular topic-based list.</a:t>
            </a:r>
          </a:p>
          <a:p>
            <a:r>
              <a:rPr lang="en-GB" dirty="0"/>
              <a:t>[Cue animation]</a:t>
            </a:r>
          </a:p>
          <a:p>
            <a:pPr defTabSz="966155">
              <a:defRPr/>
            </a:pPr>
            <a:r>
              <a:rPr lang="en-GB" dirty="0"/>
              <a:t>For example, in </a:t>
            </a:r>
            <a:r>
              <a:rPr lang="en-GB" sz="1300" dirty="0">
                <a:solidFill>
                  <a:schemeClr val="accent2"/>
                </a:solidFill>
                <a:latin typeface="Ink Free" panose="03080402000500000000" pitchFamily="66" charset="0"/>
              </a:rPr>
              <a:t>which of the current GCSE topics would you put </a:t>
            </a:r>
            <a:r>
              <a:rPr lang="en-GB" sz="1300" i="1" dirty="0">
                <a:solidFill>
                  <a:schemeClr val="accent2"/>
                </a:solidFill>
                <a:latin typeface="Ink Free" panose="03080402000500000000" pitchFamily="66" charset="0"/>
              </a:rPr>
              <a:t>la </a:t>
            </a:r>
            <a:r>
              <a:rPr lang="en-GB" sz="1300" i="1" dirty="0" err="1">
                <a:solidFill>
                  <a:schemeClr val="accent2"/>
                </a:solidFill>
                <a:latin typeface="Ink Free" panose="03080402000500000000" pitchFamily="66" charset="0"/>
              </a:rPr>
              <a:t>forêt</a:t>
            </a:r>
            <a:r>
              <a:rPr lang="en-GB" sz="1300" i="1" dirty="0">
                <a:solidFill>
                  <a:schemeClr val="accent2"/>
                </a:solidFill>
                <a:latin typeface="Ink Free" panose="03080402000500000000" pitchFamily="66" charset="0"/>
              </a:rPr>
              <a:t> </a:t>
            </a:r>
            <a:r>
              <a:rPr lang="en-GB" sz="1300" dirty="0">
                <a:solidFill>
                  <a:schemeClr val="accent2"/>
                </a:solidFill>
                <a:latin typeface="Ink Free" panose="03080402000500000000" pitchFamily="66" charset="0"/>
              </a:rPr>
              <a:t>[1274], el </a:t>
            </a:r>
            <a:r>
              <a:rPr lang="en-GB" sz="1300" dirty="0" err="1">
                <a:solidFill>
                  <a:schemeClr val="accent2"/>
                </a:solidFill>
                <a:latin typeface="Ink Free" panose="03080402000500000000" pitchFamily="66" charset="0"/>
              </a:rPr>
              <a:t>bosque</a:t>
            </a:r>
            <a:r>
              <a:rPr lang="en-GB" sz="1300" dirty="0">
                <a:solidFill>
                  <a:schemeClr val="accent2"/>
                </a:solidFill>
                <a:latin typeface="Ink Free" panose="03080402000500000000" pitchFamily="66" charset="0"/>
              </a:rPr>
              <a:t> [] or der Wald []?</a:t>
            </a:r>
          </a:p>
          <a:p>
            <a:pPr defTabSz="966155">
              <a:defRPr/>
            </a:pPr>
            <a:r>
              <a:rPr lang="en-GB" sz="1300" dirty="0">
                <a:solidFill>
                  <a:schemeClr val="accent2"/>
                </a:solidFill>
                <a:latin typeface="Ink Free" panose="03080402000500000000" pitchFamily="66" charset="0"/>
              </a:rPr>
              <a:t>I think you could argue for its place on any one of these topic-based lists, and, ideally, by the end of Y11, we’d probably want to see it on all five. </a:t>
            </a:r>
          </a:p>
          <a:p>
            <a:pPr defTabSz="966155">
              <a:defRPr/>
            </a:pPr>
            <a:r>
              <a:rPr lang="en-GB" sz="1300" dirty="0">
                <a:solidFill>
                  <a:schemeClr val="accent2"/>
                </a:solidFill>
                <a:latin typeface="Ink Free" panose="03080402000500000000" pitchFamily="66" charset="0"/>
              </a:rPr>
              <a:t>The meaning of ‘forest’ and the associations that come to mind vary depending on the context in which it is encountered, and we would want students to be able to recall the word to talk about environmental issues just as readily as to talk about holidays in Switzerland. </a:t>
            </a:r>
          </a:p>
          <a:p>
            <a:pPr defTabSz="966155">
              <a:defRPr/>
            </a:pPr>
            <a:r>
              <a:rPr lang="en-GB" sz="1300" dirty="0">
                <a:solidFill>
                  <a:schemeClr val="accent2"/>
                </a:solidFill>
                <a:latin typeface="Ink Free" panose="03080402000500000000" pitchFamily="66" charset="0"/>
              </a:rPr>
              <a:t>This is the central idea behind NCELP’s work on vocabulary and topics. </a:t>
            </a:r>
            <a:r>
              <a:rPr lang="en-GB" sz="1300" b="1" i="1" dirty="0">
                <a:solidFill>
                  <a:schemeClr val="accent2"/>
                </a:solidFill>
                <a:latin typeface="Ink Free" panose="03080402000500000000" pitchFamily="66" charset="0"/>
              </a:rPr>
              <a:t>Rather than assigning words to topics, we assign </a:t>
            </a:r>
            <a:r>
              <a:rPr lang="en-GB" sz="1300" b="1" i="1" u="sng" dirty="0">
                <a:solidFill>
                  <a:schemeClr val="accent2"/>
                </a:solidFill>
                <a:latin typeface="Ink Free" panose="03080402000500000000" pitchFamily="66" charset="0"/>
              </a:rPr>
              <a:t>topics to words</a:t>
            </a:r>
            <a:r>
              <a:rPr lang="en-GB" sz="1300" b="1" i="1" dirty="0">
                <a:solidFill>
                  <a:schemeClr val="accent2"/>
                </a:solidFill>
                <a:latin typeface="Ink Free" panose="03080402000500000000" pitchFamily="66" charset="0"/>
              </a:rPr>
              <a:t>.</a:t>
            </a:r>
            <a:br>
              <a:rPr lang="en-GB" sz="1300" b="1" i="1" dirty="0">
                <a:solidFill>
                  <a:schemeClr val="accent2"/>
                </a:solidFill>
                <a:latin typeface="Ink Free" panose="03080402000500000000" pitchFamily="66" charset="0"/>
              </a:rPr>
            </a:br>
            <a:r>
              <a:rPr lang="en-GB" sz="1300" b="1" i="1" dirty="0">
                <a:solidFill>
                  <a:schemeClr val="accent2"/>
                </a:solidFill>
                <a:latin typeface="Ink Free" panose="03080402000500000000" pitchFamily="66" charset="0"/>
              </a:rPr>
              <a:t>Each content word is likely to have several topics, rather than just one.</a:t>
            </a:r>
          </a:p>
          <a:p>
            <a:pPr defTabSz="966155">
              <a:defRPr/>
            </a:pPr>
            <a:endParaRPr lang="en-GB" sz="1300" b="1" i="1" dirty="0">
              <a:solidFill>
                <a:schemeClr val="accent2"/>
              </a:solidFill>
              <a:latin typeface="Ink Free" panose="03080402000500000000" pitchFamily="66" charset="0"/>
            </a:endParaRPr>
          </a:p>
          <a:p>
            <a:pPr defTabSz="966155">
              <a:defRPr/>
            </a:pPr>
            <a:r>
              <a:rPr lang="en-GB" b="0" i="0" dirty="0"/>
              <a:t>At the beginning of the language learning process is when topics need to be at their most general,</a:t>
            </a:r>
            <a:r>
              <a:rPr lang="en-GB" b="0" i="0" baseline="0" dirty="0"/>
              <a:t> which is why the early </a:t>
            </a:r>
            <a:r>
              <a:rPr lang="en-GB" b="0" i="0" dirty="0"/>
              <a:t>Y7 NCELP resources are the most different from existing textbooks. Once students have built up a bunch of language themes can and do emerge and of course by the start of KS4 students will have more than 1000 words, many of which are content-rich.</a:t>
            </a:r>
            <a:br>
              <a:rPr lang="en-GB" b="0" i="0" dirty="0"/>
            </a:br>
            <a:br>
              <a:rPr lang="en-GB" b="0" i="0" dirty="0"/>
            </a:br>
            <a:r>
              <a:rPr lang="en-GB" b="0" i="0" dirty="0"/>
              <a:t>How do we know that the words in a list of the most frequent 2000 are content rich?</a:t>
            </a:r>
          </a:p>
        </p:txBody>
      </p:sp>
      <p:sp>
        <p:nvSpPr>
          <p:cNvPr id="4" name="Slide Number Placeholder 3"/>
          <p:cNvSpPr>
            <a:spLocks noGrp="1"/>
          </p:cNvSpPr>
          <p:nvPr>
            <p:ph type="sldNum" sz="quarter" idx="5"/>
          </p:nvPr>
        </p:nvSpPr>
        <p:spPr/>
        <p:txBody>
          <a:bodyPr/>
          <a:lstStyle/>
          <a:p>
            <a:pPr defTabSz="966155">
              <a:defRPr/>
            </a:pPr>
            <a:fld id="{1A225E17-E72C-4B13-894A-E5B787C2971E}" type="slidenum">
              <a:rPr lang="en-GB">
                <a:solidFill>
                  <a:prstClr val="black"/>
                </a:solidFill>
                <a:latin typeface="Calibri" panose="020F0502020204030204"/>
              </a:rPr>
              <a:pPr defTabSz="966155">
                <a:defRPr/>
              </a:pPr>
              <a:t>20</a:t>
            </a:fld>
            <a:endParaRPr lang="en-GB">
              <a:solidFill>
                <a:prstClr val="black"/>
              </a:solidFill>
              <a:latin typeface="Calibri" panose="020F0502020204030204"/>
            </a:endParaRPr>
          </a:p>
        </p:txBody>
      </p:sp>
    </p:spTree>
    <p:extLst>
      <p:ext uri="{BB962C8B-B14F-4D97-AF65-F5344CB8AC3E}">
        <p14:creationId xmlns:p14="http://schemas.microsoft.com/office/powerpoint/2010/main" val="985731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r>
              <a:rPr lang="en-GB" dirty="0"/>
              <a:t>Here is a snapshot of the French wordlist that we use at NCELP. As you can see, the words are listed in frequency order – those are the numbers on the left. Along the top, you can see some of the topic headings we identified as relevant to GCSE-level learners –  there are 51 in total. </a:t>
            </a:r>
          </a:p>
          <a:p>
            <a:endParaRPr lang="en-GB" dirty="0"/>
          </a:p>
          <a:p>
            <a:r>
              <a:rPr lang="en-GB" dirty="0"/>
              <a:t>The numbers that you can see in the boxes are semantic tags that 3 NCELP colleagues have assigned to each word. This was a time consuming process, with every word in the top 2000 reviewed and assessed as to whether it belonged  to each of the 51 categories. If there is a number two in the box, that means that two people agreed that this word belonged to the topic represented in that column, suggesting that there is a strong semantic connection to the word. </a:t>
            </a:r>
          </a:p>
          <a:p>
            <a:endParaRPr lang="en-GB" dirty="0"/>
          </a:p>
          <a:p>
            <a:r>
              <a:rPr lang="en-GB" dirty="0"/>
              <a:t>So, to find words that belong to each topic we can simply filter the column by semantic tag. Here is an example with the topic of family. If we filter by all of the words that have a ‘2’ attached to them, that gives us a nice set of words in the top 2000 that have a clear connection to this headword. The process is </a:t>
            </a:r>
            <a:r>
              <a:rPr lang="en-GB" b="1" dirty="0"/>
              <a:t>not exhaustive </a:t>
            </a:r>
            <a:r>
              <a:rPr lang="en-GB" b="0" dirty="0"/>
              <a:t> and is </a:t>
            </a:r>
            <a:r>
              <a:rPr lang="en-GB" b="1" dirty="0"/>
              <a:t>subjective </a:t>
            </a:r>
            <a:r>
              <a:rPr lang="en-GB" b="0" dirty="0"/>
              <a:t>(according to each </a:t>
            </a:r>
            <a:r>
              <a:rPr lang="en-GB" b="0" dirty="0" err="1"/>
              <a:t>rater’s</a:t>
            </a:r>
            <a:r>
              <a:rPr lang="en-GB" b="0" dirty="0"/>
              <a:t> </a:t>
            </a:r>
            <a:r>
              <a:rPr lang="en-GB" dirty="0"/>
              <a:t>life experiences and belief systems). And of course you could filter at level 1 or level 3, not filtering at level 2 shows you words that perhaps a larger majority of the population would generally agree belongs that category, which suits our purposes for beginner level quite well.</a:t>
            </a:r>
          </a:p>
          <a:p>
            <a:endParaRPr lang="en-GB" dirty="0"/>
          </a:p>
          <a:p>
            <a:r>
              <a:rPr lang="en-GB" dirty="0"/>
              <a:t>(The more </a:t>
            </a:r>
            <a:r>
              <a:rPr lang="en-GB" dirty="0" err="1"/>
              <a:t>raters</a:t>
            </a:r>
            <a:r>
              <a:rPr lang="en-GB" dirty="0"/>
              <a:t> you have, of course, the higher your cut-off number can be, and the more reflective of the general population your list becomes. But it’s worth bearing in mind that this is a subjective process, and cannot, of course, predict every word that every student is going to associate with every theme.)</a:t>
            </a:r>
          </a:p>
          <a:p>
            <a:endParaRPr lang="en-GB" dirty="0"/>
          </a:p>
        </p:txBody>
      </p:sp>
      <p:sp>
        <p:nvSpPr>
          <p:cNvPr id="4" name="Slide Number Placeholder 3"/>
          <p:cNvSpPr>
            <a:spLocks noGrp="1"/>
          </p:cNvSpPr>
          <p:nvPr>
            <p:ph type="sldNum" sz="quarter" idx="10"/>
          </p:nvPr>
        </p:nvSpPr>
        <p:spPr/>
        <p:txBody>
          <a:bodyPr/>
          <a:lstStyle/>
          <a:p>
            <a:pPr defTabSz="966155">
              <a:defRPr/>
            </a:pPr>
            <a:fld id="{672843D9-4757-4631-B0CD-BAA271821DF5}" type="slidenum">
              <a:rPr lang="en-GB">
                <a:solidFill>
                  <a:prstClr val="black"/>
                </a:solidFill>
                <a:latin typeface="Calibri" panose="020F0502020204030204"/>
              </a:rPr>
              <a:pPr defTabSz="966155">
                <a:defRPr/>
              </a:pPr>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383219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r>
              <a:rPr lang="en-GB" b="1" dirty="0"/>
              <a:t>CL notes:</a:t>
            </a:r>
          </a:p>
          <a:p>
            <a:endParaRPr lang="en-GB" b="1" dirty="0"/>
          </a:p>
          <a:p>
            <a:r>
              <a:rPr lang="en-GB" dirty="0"/>
              <a:t>So, if you would like to try this at home after this session, this is the rating scale we used. It's adapted from the work of Chung and Nation who originally used the method to identify technical vocabulary for more advanced learners, and we just tweaked the wording slightly to make it applicable to beginner and intermediate level topics. And it’s a really interesting exercise in terms of reviewing any vocabulary lists you are currently using.</a:t>
            </a:r>
          </a:p>
          <a:p>
            <a:endParaRPr lang="en-GB" dirty="0"/>
          </a:p>
          <a:p>
            <a:r>
              <a:rPr lang="en-GB" dirty="0"/>
              <a:t>More details on the rating system and some tips can be found in the notes under this slide.</a:t>
            </a:r>
          </a:p>
          <a:p>
            <a:endParaRPr lang="en-GB" dirty="0"/>
          </a:p>
          <a:p>
            <a:r>
              <a:rPr lang="en-GB" dirty="0"/>
              <a:t>…………………………………………………………………………………………………………………………………………………………………………………………..</a:t>
            </a:r>
          </a:p>
          <a:p>
            <a:r>
              <a:rPr lang="en-GB" b="1" dirty="0"/>
              <a:t>Participant notes: </a:t>
            </a:r>
          </a:p>
          <a:p>
            <a:endParaRPr lang="en-GB" dirty="0"/>
          </a:p>
          <a:p>
            <a:r>
              <a:rPr lang="en-GB" dirty="0"/>
              <a:t>So, if you would like to try this at home after this session, this is the rating scale we used. It's adapted from the work of Chung and Nation who originally used the method to identify technical vocabulary for more advanced learners, and we just tweaked the wording slightly to make it applicable to beginner and intermediate level topics.</a:t>
            </a:r>
          </a:p>
          <a:p>
            <a:endParaRPr lang="en-GB" dirty="0"/>
          </a:p>
          <a:p>
            <a:r>
              <a:rPr lang="en-GB" dirty="0"/>
              <a:t>We were working at step three, so only tagging words that had meanings </a:t>
            </a:r>
            <a:r>
              <a:rPr lang="en-GB" i="1" dirty="0"/>
              <a:t>closely</a:t>
            </a:r>
            <a:r>
              <a:rPr lang="en-GB" dirty="0"/>
              <a:t> related to the topic heading. Words at steps one and two that don't get tagged are things like function words that don't have any particular relationship to the topic at all, and words that are related to the theme but in a more general sense – for example, ‘long,’ ‘interesting’ and ‘kilometre’ are all words you would use to talk </a:t>
            </a:r>
            <a:r>
              <a:rPr lang="en-GB" i="1" dirty="0"/>
              <a:t>about</a:t>
            </a:r>
            <a:r>
              <a:rPr lang="en-GB" dirty="0"/>
              <a:t> travel, but they don’t necessarily scream ‘travel’ when you see them in isolated contexts as they are also used to talk about all sorts of other things. When performing semantic tagging, you’re looking specifically for words that make you recall the theme, by prompting images or memories related to it.</a:t>
            </a:r>
          </a:p>
          <a:p>
            <a:endParaRPr lang="en-GB" dirty="0"/>
          </a:p>
          <a:p>
            <a:r>
              <a:rPr lang="en-GB" dirty="0"/>
              <a:t>It took our </a:t>
            </a:r>
            <a:r>
              <a:rPr lang="en-GB" dirty="0" err="1"/>
              <a:t>raters</a:t>
            </a:r>
            <a:r>
              <a:rPr lang="en-GB" dirty="0"/>
              <a:t> about three days to get through the top 2000 list, but it is a process that is really worth doing with any vocabulary lists you are using (though you may wish to spread the work over a few weeks or months, perhaps!)</a:t>
            </a:r>
          </a:p>
        </p:txBody>
      </p:sp>
      <p:sp>
        <p:nvSpPr>
          <p:cNvPr id="4" name="Slide Number Placeholder 3"/>
          <p:cNvSpPr>
            <a:spLocks noGrp="1"/>
          </p:cNvSpPr>
          <p:nvPr>
            <p:ph type="sldNum" sz="quarter" idx="10"/>
          </p:nvPr>
        </p:nvSpPr>
        <p:spPr/>
        <p:txBody>
          <a:bodyPr/>
          <a:lstStyle/>
          <a:p>
            <a:pPr defTabSz="966155">
              <a:defRPr/>
            </a:pPr>
            <a:fld id="{672843D9-4757-4631-B0CD-BAA271821DF5}" type="slidenum">
              <a:rPr lang="en-GB">
                <a:solidFill>
                  <a:prstClr val="black"/>
                </a:solidFill>
                <a:latin typeface="Calibri" panose="020F0502020204030204"/>
              </a:rPr>
              <a:pPr defTabSz="966155">
                <a:defRPr/>
              </a:pPr>
              <a:t>22</a:t>
            </a:fld>
            <a:endParaRPr lang="en-GB">
              <a:solidFill>
                <a:prstClr val="black"/>
              </a:solidFill>
              <a:latin typeface="Calibri" panose="020F0502020204030204"/>
            </a:endParaRPr>
          </a:p>
        </p:txBody>
      </p:sp>
    </p:spTree>
    <p:extLst>
      <p:ext uri="{BB962C8B-B14F-4D97-AF65-F5344CB8AC3E}">
        <p14:creationId xmlns:p14="http://schemas.microsoft.com/office/powerpoint/2010/main" val="350162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2381839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 using the rating method for a list of all of the 2000 most frequent words, we found that:</a:t>
            </a:r>
          </a:p>
          <a:p>
            <a:r>
              <a:rPr lang="en-US" sz="1300" dirty="0"/>
              <a:t>[Cue animation]</a:t>
            </a:r>
          </a:p>
          <a:p>
            <a:r>
              <a:rPr lang="en-GB" dirty="0"/>
              <a:t>Around 60-65% of the words in the top 2000 have strong connections with one or more of the cultural themes that we considered to be relevant to GCSE-level learners.</a:t>
            </a:r>
          </a:p>
          <a:p>
            <a:r>
              <a:rPr lang="en-GB" dirty="0"/>
              <a:t>It is </a:t>
            </a:r>
            <a:r>
              <a:rPr lang="en-GB" i="1" dirty="0"/>
              <a:t>not</a:t>
            </a:r>
            <a:r>
              <a:rPr lang="en-GB" dirty="0"/>
              <a:t> the case that all high frequency words in a language are function words with no semantic richness. Some of them are, of course – some of the very highest frequency words are conjunctions and prepositions – but the </a:t>
            </a:r>
            <a:r>
              <a:rPr lang="en-GB" b="1" dirty="0"/>
              <a:t>vast majority are culturally, socially, personally-rich content words.</a:t>
            </a:r>
          </a:p>
          <a:p>
            <a:r>
              <a:rPr lang="en-GB" dirty="0"/>
              <a:t>[Cue animation]</a:t>
            </a:r>
          </a:p>
          <a:p>
            <a:r>
              <a:rPr lang="en-GB" dirty="0"/>
              <a:t>Some the words in the top 2000 aren’t assigned to topics not because not because they are function words, but because they are content words that don't belong to topics that are that considered suitable for GCSE (for example, legal words like </a:t>
            </a:r>
            <a:r>
              <a:rPr lang="en-GB" i="1" dirty="0" err="1"/>
              <a:t>juridique</a:t>
            </a:r>
            <a:r>
              <a:rPr lang="en-GB" i="0" dirty="0"/>
              <a:t>).</a:t>
            </a:r>
            <a:r>
              <a:rPr lang="en-GB" dirty="0"/>
              <a:t> Such words aren’t included in the NCELP vocabulary list, and don’t feature in NCELP lessons or SOW.</a:t>
            </a:r>
          </a:p>
          <a:p>
            <a:r>
              <a:rPr lang="en-GB" dirty="0"/>
              <a:t>[Cue animation]</a:t>
            </a:r>
          </a:p>
          <a:p>
            <a:r>
              <a:rPr lang="en-GB" dirty="0"/>
              <a:t>But many of the other words that aren't included in the figures that you see here are still important, useful words, despite not having a clear link to a particular theme. </a:t>
            </a:r>
            <a:br>
              <a:rPr lang="en-GB" dirty="0"/>
            </a:br>
            <a:r>
              <a:rPr lang="en-GB" dirty="0"/>
              <a:t>They might be highly descriptive words that can be used to talk generally about a range of topics, such as ‘must’ or ‘usual’ or ‘normally’. </a:t>
            </a:r>
            <a:br>
              <a:rPr lang="en-GB" dirty="0"/>
            </a:br>
            <a:r>
              <a:rPr lang="en-GB" dirty="0"/>
              <a:t>It is important that words like these are given just as much focus, in practice and revisiting, as the more overtly ‘</a:t>
            </a:r>
            <a:r>
              <a:rPr lang="en-GB" dirty="0" err="1"/>
              <a:t>topicky</a:t>
            </a:r>
            <a:r>
              <a:rPr lang="en-GB" dirty="0"/>
              <a:t>’ words.</a:t>
            </a:r>
          </a:p>
        </p:txBody>
      </p:sp>
      <p:sp>
        <p:nvSpPr>
          <p:cNvPr id="4" name="Slide Number Placeholder 3"/>
          <p:cNvSpPr>
            <a:spLocks noGrp="1"/>
          </p:cNvSpPr>
          <p:nvPr>
            <p:ph type="sldNum" sz="quarter" idx="5"/>
          </p:nvPr>
        </p:nvSpPr>
        <p:spPr/>
        <p:txBody>
          <a:bodyPr/>
          <a:lstStyle/>
          <a:p>
            <a:pPr defTabSz="966155">
              <a:defRPr/>
            </a:pPr>
            <a:fld id="{1A225E17-E72C-4B13-894A-E5B787C2971E}" type="slidenum">
              <a:rPr lang="en-GB">
                <a:solidFill>
                  <a:prstClr val="black"/>
                </a:solidFill>
                <a:latin typeface="Calibri" panose="020F0502020204030204"/>
              </a:rPr>
              <a:pPr defTabSz="966155">
                <a:defRPr/>
              </a:pPr>
              <a:t>24</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845736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dirty="0">
                <a:latin typeface="Calibri" panose="020F0502020204030204" pitchFamily="34" charset="0"/>
                <a:ea typeface="Calibri" panose="020F0502020204030204" pitchFamily="34" charset="0"/>
                <a:cs typeface="Arial" panose="020B0604020202020204" pitchFamily="34" charset="0"/>
              </a:rPr>
              <a:t>However, of course, factors other than frequency must be considered when choosing words for a vocabulary list for a specific target group – in this case, teenagers learning languages in the UK.</a:t>
            </a:r>
          </a:p>
          <a:p>
            <a:pPr defTabSz="966155">
              <a:defRPr/>
            </a:pPr>
            <a:endParaRPr lang="en-GB" sz="1300" dirty="0">
              <a:latin typeface="Calibri" panose="020F0502020204030204" pitchFamily="34" charset="0"/>
              <a:ea typeface="Calibri" panose="020F0502020204030204" pitchFamily="34" charset="0"/>
              <a:cs typeface="Arial" panose="020B0604020202020204" pitchFamily="34" charset="0"/>
            </a:endParaRPr>
          </a:p>
          <a:p>
            <a:pPr defTabSz="966155">
              <a:defRPr/>
            </a:pPr>
            <a:r>
              <a:rPr lang="en-GB" sz="1300" dirty="0">
                <a:latin typeface="Calibri" panose="020F0502020204030204" pitchFamily="34" charset="0"/>
                <a:ea typeface="Calibri" panose="020F0502020204030204" pitchFamily="34" charset="0"/>
                <a:cs typeface="Arial" panose="020B0604020202020204" pitchFamily="34" charset="0"/>
              </a:rPr>
              <a:t>As part of our word list evaluation process, </a:t>
            </a:r>
            <a:r>
              <a:rPr lang="en-US" sz="1300" dirty="0"/>
              <a:t>[cue animation] </a:t>
            </a:r>
            <a:r>
              <a:rPr lang="en-GB" sz="1300" dirty="0">
                <a:latin typeface="Calibri" panose="020F0502020204030204" pitchFamily="34" charset="0"/>
                <a:ea typeface="Calibri" panose="020F0502020204030204" pitchFamily="34" charset="0"/>
                <a:cs typeface="Arial" panose="020B0604020202020204" pitchFamily="34" charset="0"/>
              </a:rPr>
              <a:t>we assigned each word in the top 2000 a </a:t>
            </a:r>
            <a:r>
              <a:rPr lang="en-GB" sz="1300" b="1" dirty="0">
                <a:latin typeface="Calibri" panose="020F0502020204030204" pitchFamily="34" charset="0"/>
                <a:ea typeface="Calibri" panose="020F0502020204030204" pitchFamily="34" charset="0"/>
                <a:cs typeface="Arial" panose="020B0604020202020204" pitchFamily="34" charset="0"/>
              </a:rPr>
              <a:t>tier </a:t>
            </a:r>
            <a:r>
              <a:rPr lang="en-GB" sz="1300" dirty="0">
                <a:latin typeface="Calibri" panose="020F0502020204030204" pitchFamily="34" charset="0"/>
                <a:ea typeface="Calibri" panose="020F0502020204030204" pitchFamily="34" charset="0"/>
                <a:cs typeface="Arial" panose="020B0604020202020204" pitchFamily="34" charset="0"/>
              </a:rPr>
              <a:t>based on complexity of usage, </a:t>
            </a:r>
            <a:r>
              <a:rPr lang="en-US" sz="1300" dirty="0"/>
              <a:t>[cue animation] </a:t>
            </a:r>
            <a:r>
              <a:rPr lang="en-GB" sz="1300" dirty="0">
                <a:latin typeface="Calibri" panose="020F0502020204030204" pitchFamily="34" charset="0"/>
                <a:ea typeface="Calibri" panose="020F0502020204030204" pitchFamily="34" charset="0"/>
                <a:cs typeface="Arial" panose="020B0604020202020204" pitchFamily="34" charset="0"/>
              </a:rPr>
              <a:t>we considered the </a:t>
            </a:r>
            <a:r>
              <a:rPr lang="en-GB" sz="1300" b="1" dirty="0">
                <a:latin typeface="Calibri" panose="020F0502020204030204" pitchFamily="34" charset="0"/>
                <a:ea typeface="Calibri" panose="020F0502020204030204" pitchFamily="34" charset="0"/>
                <a:cs typeface="Arial" panose="020B0604020202020204" pitchFamily="34" charset="0"/>
              </a:rPr>
              <a:t>opinions </a:t>
            </a:r>
            <a:r>
              <a:rPr lang="en-GB" sz="1300" dirty="0">
                <a:latin typeface="Calibri" panose="020F0502020204030204" pitchFamily="34" charset="0"/>
                <a:ea typeface="Calibri" panose="020F0502020204030204" pitchFamily="34" charset="0"/>
                <a:cs typeface="Arial" panose="020B0604020202020204" pitchFamily="34" charset="0"/>
              </a:rPr>
              <a:t>of schoolteachers and test writers regarding the usefulness of the words for their cohorts, </a:t>
            </a:r>
            <a:r>
              <a:rPr lang="en-US" sz="1300" dirty="0"/>
              <a:t>[cue animation] </a:t>
            </a:r>
            <a:r>
              <a:rPr lang="en-GB" sz="1300" dirty="0">
                <a:latin typeface="Calibri" panose="020F0502020204030204" pitchFamily="34" charset="0"/>
                <a:ea typeface="Calibri" panose="020F0502020204030204" pitchFamily="34" charset="0"/>
                <a:cs typeface="Arial" panose="020B0604020202020204" pitchFamily="34" charset="0"/>
              </a:rPr>
              <a:t>looked at the </a:t>
            </a:r>
            <a:r>
              <a:rPr lang="en-GB" sz="1300" b="1" dirty="0">
                <a:latin typeface="Calibri" panose="020F0502020204030204" pitchFamily="34" charset="0"/>
                <a:ea typeface="Calibri" panose="020F0502020204030204" pitchFamily="34" charset="0"/>
                <a:cs typeface="Arial" panose="020B0604020202020204" pitchFamily="34" charset="0"/>
              </a:rPr>
              <a:t>frequency </a:t>
            </a:r>
            <a:r>
              <a:rPr lang="en-GB" sz="1300" dirty="0">
                <a:latin typeface="Calibri" panose="020F0502020204030204" pitchFamily="34" charset="0"/>
                <a:ea typeface="Calibri" panose="020F0502020204030204" pitchFamily="34" charset="0"/>
                <a:cs typeface="Arial" panose="020B0604020202020204" pitchFamily="34" charset="0"/>
              </a:rPr>
              <a:t>of the words in corpora of spoken and informal language and, </a:t>
            </a:r>
            <a:r>
              <a:rPr lang="en-US" sz="1300" dirty="0"/>
              <a:t>[cue animation] </a:t>
            </a:r>
            <a:r>
              <a:rPr lang="en-GB" sz="1300" dirty="0">
                <a:latin typeface="Calibri" panose="020F0502020204030204" pitchFamily="34" charset="0"/>
                <a:ea typeface="Calibri" panose="020F0502020204030204" pitchFamily="34" charset="0"/>
                <a:cs typeface="Arial" panose="020B0604020202020204" pitchFamily="34" charset="0"/>
              </a:rPr>
              <a:t>as discussed, ranked the </a:t>
            </a:r>
            <a:r>
              <a:rPr lang="en-GB" sz="1300" b="1" dirty="0">
                <a:latin typeface="Calibri" panose="020F0502020204030204" pitchFamily="34" charset="0"/>
                <a:ea typeface="Calibri" panose="020F0502020204030204" pitchFamily="34" charset="0"/>
                <a:cs typeface="Arial" panose="020B0604020202020204" pitchFamily="34" charset="0"/>
              </a:rPr>
              <a:t>applicability</a:t>
            </a:r>
            <a:r>
              <a:rPr lang="en-GB" sz="1300" dirty="0">
                <a:latin typeface="Calibri" panose="020F0502020204030204" pitchFamily="34" charset="0"/>
                <a:ea typeface="Calibri" panose="020F0502020204030204" pitchFamily="34" charset="0"/>
                <a:cs typeface="Arial" panose="020B0604020202020204" pitchFamily="34" charset="0"/>
              </a:rPr>
              <a:t> of the words for topics and themes relevant to school-age learners. </a:t>
            </a:r>
            <a:endParaRPr lang="fr-FR" sz="13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66155">
              <a:defRPr/>
            </a:pPr>
            <a:fld id="{82AA4E8D-5F08-4FCF-AD2D-6BADACD1ED2D}" type="slidenum">
              <a:rPr lang="en-GB">
                <a:solidFill>
                  <a:prstClr val="black"/>
                </a:solidFill>
                <a:latin typeface="Calibri" panose="020F0502020204030204"/>
              </a:rPr>
              <a:pPr defTabSz="966155">
                <a:defRPr/>
              </a:pPr>
              <a:t>25</a:t>
            </a:fld>
            <a:endParaRPr lang="en-GB">
              <a:solidFill>
                <a:prstClr val="black"/>
              </a:solidFill>
              <a:latin typeface="Calibri" panose="020F0502020204030204"/>
            </a:endParaRPr>
          </a:p>
        </p:txBody>
      </p:sp>
    </p:spTree>
    <p:extLst>
      <p:ext uri="{BB962C8B-B14F-4D97-AF65-F5344CB8AC3E}">
        <p14:creationId xmlns:p14="http://schemas.microsoft.com/office/powerpoint/2010/main" val="2131021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on the one hand we are hearing people saying the current GCSE is not broken.</a:t>
            </a:r>
            <a:br>
              <a:rPr lang="en-GB" dirty="0"/>
            </a:br>
            <a:r>
              <a:rPr lang="en-GB" dirty="0"/>
              <a:t>Whilst the indications we get from examiners’ reports suggest a different picture.</a:t>
            </a:r>
            <a:br>
              <a:rPr lang="en-GB" dirty="0"/>
            </a:br>
            <a:r>
              <a:rPr lang="en-GB" dirty="0"/>
              <a:t>And we don’t have anything like the government aspiration of 75% students taking a language at GCSE.</a:t>
            </a:r>
          </a:p>
          <a:p>
            <a:endParaRPr lang="en-GB" dirty="0"/>
          </a:p>
          <a:p>
            <a:r>
              <a:rPr lang="en-GB" dirty="0"/>
              <a:t>Change is always hard, and harder still when we feel it is not necessary.</a:t>
            </a:r>
            <a:br>
              <a:rPr lang="en-GB" dirty="0"/>
            </a:br>
            <a:r>
              <a:rPr lang="en-GB" dirty="0"/>
              <a:t>However…</a:t>
            </a:r>
            <a:br>
              <a:rPr lang="en-GB" dirty="0"/>
            </a:br>
            <a:endParaRPr lang="en-GB" dirty="0"/>
          </a:p>
        </p:txBody>
      </p:sp>
      <p:sp>
        <p:nvSpPr>
          <p:cNvPr id="4" name="Slide Number Placeholder 3"/>
          <p:cNvSpPr>
            <a:spLocks noGrp="1"/>
          </p:cNvSpPr>
          <p:nvPr>
            <p:ph type="sldNum" sz="quarter" idx="10"/>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2918754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pPr defTabSz="966155">
              <a:defRPr/>
            </a:pPr>
            <a:r>
              <a:rPr lang="en-GB" dirty="0"/>
              <a:t>It is broken, and a large part of what is broken is the connection between what is taught and tested.</a:t>
            </a:r>
          </a:p>
          <a:p>
            <a:pPr defTabSz="966155">
              <a:defRPr/>
            </a:pPr>
            <a:r>
              <a:rPr lang="en-GB" dirty="0"/>
              <a:t>Some of this we might have suspected as teachers, as we are the ones that pour over the exam papers as soon as we can, and we are the ones that try to convince our demoralised students that it will still be a good idea to do A level after they come out of the higher listening exam. And we are the ones that feel dreadful that we have taught our socks off and still there are many words on the papers that students don’t know because we didn’t know to teach them.  What is broken is the connection between learning effort and learning outcome.  Sure that is enough for us to consider the need to embrace change.</a:t>
            </a:r>
            <a:br>
              <a:rPr lang="en-GB" dirty="0"/>
            </a:br>
            <a:endParaRPr lang="en-GB" dirty="0"/>
          </a:p>
          <a:p>
            <a:pPr defTabSz="966155">
              <a:defRPr/>
            </a:pPr>
            <a:r>
              <a:rPr lang="en-GB" dirty="0"/>
              <a:t>Of course, without the tools to analyse all of the words in in all the papers across all of the awarding organisations, we had no way of knowing for sure.</a:t>
            </a:r>
          </a:p>
          <a:p>
            <a:pPr defTabSz="966155">
              <a:defRPr/>
            </a:pPr>
            <a:endParaRPr lang="en-GB" dirty="0"/>
          </a:p>
          <a:p>
            <a:pPr defTabSz="966155">
              <a:defRPr/>
            </a:pPr>
            <a:r>
              <a:rPr lang="en-GB" dirty="0"/>
              <a:t>But NCELP has recently done this analysis, and found that:</a:t>
            </a:r>
          </a:p>
          <a:p>
            <a:pPr marL="181154" indent="-181154" defTabSz="966155">
              <a:buFont typeface="Arial" panose="020B0604020202020204" pitchFamily="34" charset="0"/>
              <a:buChar char="•"/>
              <a:defRPr/>
            </a:pPr>
            <a:r>
              <a:rPr lang="en-GB" b="1" dirty="0"/>
              <a:t>About half of the words that are on the current GCSE word lists have not appeared in any GCSE exam from the current specification</a:t>
            </a:r>
          </a:p>
          <a:p>
            <a:pPr defTabSz="966155">
              <a:defRPr/>
            </a:pPr>
            <a:r>
              <a:rPr lang="en-GB" dirty="0"/>
              <a:t>Just think about that for a moment – these lists feed textbook creation.  I know that first-hand.  In any case we could never fit in all the words that were on them, but knowing now that even if we could have fitted them all in, almost 50% has not been used in any of the four years of exams.</a:t>
            </a:r>
            <a:br>
              <a:rPr lang="en-GB" dirty="0"/>
            </a:br>
            <a:endParaRPr lang="en-GB" dirty="0"/>
          </a:p>
          <a:p>
            <a:pPr marL="181154" indent="-181154" defTabSz="966155">
              <a:buFont typeface="Arial" panose="020B0604020202020204" pitchFamily="34" charset="0"/>
              <a:buChar char="•"/>
              <a:defRPr/>
            </a:pPr>
            <a:r>
              <a:rPr lang="en-GB" dirty="0"/>
              <a:t>Just over 20% of the words on the list have have been used just once. Also, though not shown here, </a:t>
            </a:r>
            <a:r>
              <a:rPr lang="en-GB" sz="1200" dirty="0">
                <a:solidFill>
                  <a:srgbClr val="222222"/>
                </a:solidFill>
                <a:highlight>
                  <a:srgbClr val="FFFFFF"/>
                </a:highlight>
                <a:latin typeface="Arial"/>
                <a:ea typeface="Arial"/>
                <a:cs typeface="Arial"/>
                <a:sym typeface="Arial"/>
              </a:rPr>
              <a:t>of the words that have only ever been used once over the four exams, 42% are on the word list, meaning that 58% of them are not. </a:t>
            </a:r>
            <a:endParaRPr lang="en-GB" dirty="0"/>
          </a:p>
          <a:p>
            <a:pPr marL="181154" indent="-181154" defTabSz="966155">
              <a:buFont typeface="Arial" panose="020B0604020202020204" pitchFamily="34" charset="0"/>
              <a:buChar char="•"/>
              <a:defRPr/>
            </a:pPr>
            <a:r>
              <a:rPr lang="en-GB" dirty="0"/>
              <a:t>There is a relatively low number of words that definitely will appear every year and 1 in 5 of them are not on the current lists (as the subject content states that some words must be tested off the list)</a:t>
            </a:r>
          </a:p>
          <a:p>
            <a:pPr marL="181154" indent="-181154" defTabSz="966155">
              <a:buFont typeface="Arial" panose="020B0604020202020204" pitchFamily="34" charset="0"/>
              <a:buChar char="•"/>
              <a:defRPr/>
            </a:pPr>
            <a:r>
              <a:rPr lang="en-GB" dirty="0"/>
              <a:t>The lower frequency words change year on year much more often than the high frequency words – this is to some extent inevitable – but it adds an extra layer of unpredictability – not only are the words low frequency so they are less likely to have turned up in books or in lessons, trips abroad, they are also not likely to turn up again in another exam. </a:t>
            </a:r>
          </a:p>
          <a:p>
            <a:pPr marL="181154" indent="-181154" defTabSz="966155">
              <a:buFont typeface="Arial" panose="020B0604020202020204" pitchFamily="34" charset="0"/>
              <a:buChar char="•"/>
              <a:defRPr/>
            </a:pPr>
            <a:endParaRPr lang="en-GB" dirty="0"/>
          </a:p>
          <a:p>
            <a:pPr defTabSz="966155">
              <a:defRPr/>
            </a:pPr>
            <a:r>
              <a:rPr lang="en-GB" dirty="0"/>
              <a:t>The awarding bodies are currently required to </a:t>
            </a:r>
            <a:r>
              <a:rPr lang="en-GB" b="1" dirty="0"/>
              <a:t>test words off the list. </a:t>
            </a:r>
            <a:r>
              <a:rPr lang="en-GB" b="0" dirty="0"/>
              <a:t>This, plus the fact that </a:t>
            </a:r>
            <a:r>
              <a:rPr lang="en-GB" dirty="0"/>
              <a:t>the use of the words on the list is not obligatory has led to this very high degree of unpredictability for teachers and pupils and therefore an emphasis on the skill of lexical inferencing – working out words from the words around them - an important component of language competence,  particularly once you reach intermediate proficiencies and beyond. This should of course be tested, too, but whilst also recognising that to do lexical inferencing, </a:t>
            </a:r>
            <a:r>
              <a:rPr lang="en-GB" b="1" dirty="0"/>
              <a:t>a really solid grasp of the core vocabulary is needed first.  It is about balance, and fairness.</a:t>
            </a:r>
          </a:p>
          <a:p>
            <a:pPr defTabSz="966155">
              <a:defRPr/>
            </a:pPr>
            <a:endParaRPr lang="en-GB" b="1" dirty="0"/>
          </a:p>
          <a:p>
            <a:pPr defTabSz="966155">
              <a:defRPr/>
            </a:pPr>
            <a:r>
              <a:rPr lang="en-GB" dirty="0"/>
              <a:t>So, whilst some low frequency words are of course useful and needed, a word list would allow us to identify these words, making the connection a bit more reliable between what is being taught and what is tested.  So a defined word list, where important high </a:t>
            </a:r>
            <a:r>
              <a:rPr lang="en-GB" b="1" dirty="0"/>
              <a:t>and</a:t>
            </a:r>
            <a:r>
              <a:rPr lang="en-GB" dirty="0"/>
              <a:t> low frequency words are identified has much to recommend it.  </a:t>
            </a:r>
          </a:p>
          <a:p>
            <a:pPr defTabSz="966155">
              <a:defRPr/>
            </a:pPr>
            <a:endParaRPr lang="en-GB" dirty="0"/>
          </a:p>
          <a:p>
            <a:pPr defTabSz="966155">
              <a:defRPr/>
            </a:pPr>
            <a:r>
              <a:rPr lang="en-GB" dirty="0"/>
              <a:t>How can we say that the randomness of word selection in current exams isn’t demoralising for students?</a:t>
            </a:r>
            <a:br>
              <a:rPr lang="en-GB" dirty="0"/>
            </a:br>
            <a:r>
              <a:rPr lang="en-GB" dirty="0"/>
              <a:t>And therefore the reverse.  How can we claim that having a defined word list won’t serve to strengthen the connection between effort and outcome for our students, and be motivating.</a:t>
            </a:r>
          </a:p>
          <a:p>
            <a:pPr defTabSz="966155">
              <a:defRPr/>
            </a:pPr>
            <a:endParaRPr lang="en-GB" dirty="0"/>
          </a:p>
          <a:p>
            <a:pPr defTabSz="966155">
              <a:defRPr/>
            </a:pPr>
            <a:endParaRPr lang="en-GB" dirty="0"/>
          </a:p>
        </p:txBody>
      </p:sp>
      <p:sp>
        <p:nvSpPr>
          <p:cNvPr id="4" name="Slide Number Placeholder 3"/>
          <p:cNvSpPr>
            <a:spLocks noGrp="1"/>
          </p:cNvSpPr>
          <p:nvPr>
            <p:ph type="sldNum" sz="quarter" idx="10"/>
          </p:nvPr>
        </p:nvSpPr>
        <p:spPr/>
        <p:txBody>
          <a:bodyPr/>
          <a:lstStyle/>
          <a:p>
            <a:pPr defTabSz="966155">
              <a:defRPr/>
            </a:pPr>
            <a:fld id="{672843D9-4757-4631-B0CD-BAA271821DF5}" type="slidenum">
              <a:rPr lang="en-GB">
                <a:solidFill>
                  <a:prstClr val="black"/>
                </a:solidFill>
                <a:latin typeface="Calibri" panose="020F0502020204030204"/>
              </a:rPr>
              <a:pPr defTabSz="966155">
                <a:defRPr/>
              </a:pPr>
              <a:t>27</a:t>
            </a:fld>
            <a:endParaRPr lang="en-GB">
              <a:solidFill>
                <a:prstClr val="black"/>
              </a:solidFill>
              <a:latin typeface="Calibri" panose="020F0502020204030204"/>
            </a:endParaRPr>
          </a:p>
        </p:txBody>
      </p:sp>
    </p:spTree>
    <p:extLst>
      <p:ext uri="{BB962C8B-B14F-4D97-AF65-F5344CB8AC3E}">
        <p14:creationId xmlns:p14="http://schemas.microsoft.com/office/powerpoint/2010/main" val="2033851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source for this myth was a TES article, where the author writes: </a:t>
            </a:r>
            <a:r>
              <a:rPr lang="en-GB" sz="1300" dirty="0"/>
              <a:t>“What kind of preparation is this (referring to the proposed GCSE subject content) for study beyond GCSE or use of the language in any real-world context?”</a:t>
            </a:r>
          </a:p>
          <a:p>
            <a:r>
              <a:rPr lang="en-GB" sz="1300" u="sng" dirty="0">
                <a:hlinkClick r:id="rId3"/>
              </a:rPr>
              <a:t>https://www.tes.com/news/why-proposed-changes-mfl-get-it-all-wrong</a:t>
            </a:r>
            <a:r>
              <a:rPr lang="en-GB" sz="1300" dirty="0"/>
              <a:t> </a:t>
            </a:r>
            <a:br>
              <a:rPr lang="en-GB" sz="1300" dirty="0"/>
            </a:br>
            <a:r>
              <a:rPr lang="en-GB" sz="1300" dirty="0"/>
              <a:t>John Claughton</a:t>
            </a:r>
            <a:br>
              <a:rPr lang="en-GB" dirty="0"/>
            </a:br>
            <a:endParaRPr lang="en-GB" dirty="0"/>
          </a:p>
        </p:txBody>
      </p:sp>
      <p:sp>
        <p:nvSpPr>
          <p:cNvPr id="4" name="Slide Number Placeholder 3"/>
          <p:cNvSpPr>
            <a:spLocks noGrp="1"/>
          </p:cNvSpPr>
          <p:nvPr>
            <p:ph type="sldNum" sz="quarter" idx="10"/>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28</a:t>
            </a:fld>
            <a:endParaRPr lang="en-GB">
              <a:solidFill>
                <a:prstClr val="black"/>
              </a:solidFill>
              <a:latin typeface="Calibri" panose="020F0502020204030204"/>
            </a:endParaRPr>
          </a:p>
        </p:txBody>
      </p:sp>
    </p:spTree>
    <p:extLst>
      <p:ext uri="{BB962C8B-B14F-4D97-AF65-F5344CB8AC3E}">
        <p14:creationId xmlns:p14="http://schemas.microsoft.com/office/powerpoint/2010/main" val="4052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OK, so I want to thank Dr Amber Dudley at NCELP for her work, here. To approach this question objectively, she set out to compare the coverage of different word lists for the current A level exams.</a:t>
            </a:r>
            <a:br>
              <a:rPr lang="en-GB" b="0" baseline="0" dirty="0"/>
            </a:br>
            <a:br>
              <a:rPr lang="en-GB" b="0" baseline="0" dirty="0"/>
            </a:br>
            <a:r>
              <a:rPr lang="en-GB" b="0" baseline="0" dirty="0"/>
              <a:t>By coverage we mean the % words that students would know in the texts and transcripts from all the A level exams put together (from the current specifications) if they had learnt the words on a particular word list.</a:t>
            </a:r>
            <a:br>
              <a:rPr lang="en-GB" b="0" baseline="0" dirty="0"/>
            </a:br>
            <a:br>
              <a:rPr lang="en-GB" b="0" baseline="0" dirty="0"/>
            </a:br>
            <a:r>
              <a:rPr lang="en-GB" b="0" baseline="0" dirty="0"/>
              <a:t>And here she compared 3 different lists:</a:t>
            </a:r>
          </a:p>
          <a:p>
            <a:pPr defTabSz="966155">
              <a:defRPr/>
            </a:pPr>
            <a:r>
              <a:rPr lang="en-US" sz="1300" dirty="0">
                <a:solidFill>
                  <a:schemeClr val="accent5">
                    <a:lumMod val="50000"/>
                  </a:schemeClr>
                </a:solidFill>
                <a:latin typeface="Century Gothic" panose="020B0502020202020204" pitchFamily="34" charset="0"/>
                <a:sym typeface="Wingdings" panose="05000000000000000000" pitchFamily="2" charset="2"/>
              </a:rPr>
              <a:t> </a:t>
            </a:r>
            <a:r>
              <a:rPr lang="en-US" sz="1300" dirty="0">
                <a:solidFill>
                  <a:schemeClr val="accent5">
                    <a:lumMod val="50000"/>
                  </a:schemeClr>
                </a:solidFill>
                <a:latin typeface="Century Gothic" panose="020B0502020202020204" pitchFamily="34" charset="0"/>
              </a:rPr>
              <a:t>Current GCSE word lists</a:t>
            </a:r>
          </a:p>
          <a:p>
            <a:pPr defTabSz="966155">
              <a:defRPr/>
            </a:pPr>
            <a:br>
              <a:rPr lang="en-US" sz="1300" dirty="0">
                <a:solidFill>
                  <a:schemeClr val="accent5">
                    <a:lumMod val="50000"/>
                  </a:schemeClr>
                </a:solidFill>
                <a:latin typeface="Century Gothic" panose="020B0502020202020204" pitchFamily="34" charset="0"/>
              </a:rPr>
            </a:br>
            <a:r>
              <a:rPr lang="en-US" sz="1300" dirty="0">
                <a:solidFill>
                  <a:schemeClr val="accent5">
                    <a:lumMod val="50000"/>
                  </a:schemeClr>
                </a:solidFill>
                <a:latin typeface="Century Gothic" panose="020B0502020202020204" pitchFamily="34" charset="0"/>
                <a:sym typeface="Wingdings" panose="05000000000000000000" pitchFamily="2" charset="2"/>
              </a:rPr>
              <a:t></a:t>
            </a:r>
            <a:r>
              <a:rPr lang="en-US" sz="1300" dirty="0">
                <a:solidFill>
                  <a:schemeClr val="accent5">
                    <a:lumMod val="50000"/>
                  </a:schemeClr>
                </a:solidFill>
                <a:latin typeface="Century Gothic" panose="020B0502020202020204" pitchFamily="34" charset="0"/>
              </a:rPr>
              <a:t> A list with an equivalent number of words based solely on frequency (literally frequency in order, ranked top to bottom)</a:t>
            </a:r>
          </a:p>
          <a:p>
            <a:pPr defTabSz="966155">
              <a:defRPr/>
            </a:pPr>
            <a:br>
              <a:rPr lang="en-US" sz="1300" dirty="0">
                <a:solidFill>
                  <a:schemeClr val="accent5">
                    <a:lumMod val="50000"/>
                  </a:schemeClr>
                </a:solidFill>
                <a:latin typeface="Century Gothic" panose="020B0502020202020204" pitchFamily="34" charset="0"/>
              </a:rPr>
            </a:br>
            <a:r>
              <a:rPr lang="en-US" sz="1300" dirty="0">
                <a:solidFill>
                  <a:schemeClr val="accent5">
                    <a:lumMod val="50000"/>
                  </a:schemeClr>
                </a:solidFill>
                <a:latin typeface="Century Gothic" panose="020B0502020202020204" pitchFamily="34" charset="0"/>
                <a:sym typeface="Wingdings" panose="05000000000000000000" pitchFamily="2" charset="2"/>
              </a:rPr>
              <a:t> </a:t>
            </a:r>
            <a:r>
              <a:rPr lang="en-US" sz="1300" dirty="0">
                <a:solidFill>
                  <a:schemeClr val="accent5">
                    <a:lumMod val="50000"/>
                  </a:schemeClr>
                </a:solidFill>
                <a:latin typeface="Century Gothic" panose="020B0502020202020204" pitchFamily="34" charset="0"/>
              </a:rPr>
              <a:t>Lists following revised new GCSE Subject Content parameters</a:t>
            </a:r>
            <a:br>
              <a:rPr lang="en-US" sz="1300" dirty="0">
                <a:solidFill>
                  <a:schemeClr val="accent5">
                    <a:lumMod val="50000"/>
                  </a:schemeClr>
                </a:solidFill>
                <a:latin typeface="Century Gothic" panose="020B0502020202020204" pitchFamily="34" charset="0"/>
              </a:rPr>
            </a:br>
            <a:r>
              <a:rPr lang="en-US" sz="1300" dirty="0">
                <a:solidFill>
                  <a:schemeClr val="accent5">
                    <a:lumMod val="50000"/>
                  </a:schemeClr>
                </a:solidFill>
                <a:latin typeface="Century Gothic" panose="020B0502020202020204" pitchFamily="34" charset="0"/>
              </a:rPr>
              <a:t>(i.e. we created a draft list of GCSE words according to the proposed new subject content)</a:t>
            </a:r>
          </a:p>
          <a:p>
            <a:br>
              <a:rPr lang="en-GB" b="0" baseline="0" dirty="0"/>
            </a:br>
            <a:br>
              <a:rPr lang="en-GB" b="0" baseline="0" dirty="0"/>
            </a:br>
            <a:endParaRPr lang="en-GB" b="0" baseline="0" dirty="0"/>
          </a:p>
          <a:p>
            <a:endParaRPr lang="en-GB" b="1" dirty="0"/>
          </a:p>
        </p:txBody>
      </p:sp>
      <p:sp>
        <p:nvSpPr>
          <p:cNvPr id="4" name="Slide Number Placeholder 3"/>
          <p:cNvSpPr>
            <a:spLocks noGrp="1"/>
          </p:cNvSpPr>
          <p:nvPr>
            <p:ph type="sldNum" sz="quarter" idx="10"/>
          </p:nvPr>
        </p:nvSpPr>
        <p:spPr/>
        <p:txBody>
          <a:bodyPr/>
          <a:lstStyle/>
          <a:p>
            <a:pPr defTabSz="966155">
              <a:defRPr/>
            </a:pPr>
            <a:fld id="{E4CBB0F0-5421-4DD3-A740-691E0B0480FB}" type="slidenum">
              <a:rPr lang="en-GB">
                <a:solidFill>
                  <a:prstClr val="black"/>
                </a:solidFill>
                <a:latin typeface="Calibri" panose="020F0502020204030204"/>
              </a:rPr>
              <a:pPr defTabSz="966155">
                <a:defRPr/>
              </a:pPr>
              <a:t>29</a:t>
            </a:fld>
            <a:endParaRPr lang="en-GB">
              <a:solidFill>
                <a:prstClr val="black"/>
              </a:solidFill>
              <a:latin typeface="Calibri" panose="020F0502020204030204"/>
            </a:endParaRPr>
          </a:p>
        </p:txBody>
      </p:sp>
    </p:spTree>
    <p:extLst>
      <p:ext uri="{BB962C8B-B14F-4D97-AF65-F5344CB8AC3E}">
        <p14:creationId xmlns:p14="http://schemas.microsoft.com/office/powerpoint/2010/main" val="332000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where I see phonics in the National Curriculum.  It seems to state clearly that pupils should (not may!) be taught to:</a:t>
            </a:r>
            <a:br>
              <a:rPr lang="en-GB" dirty="0"/>
            </a:br>
            <a:r>
              <a:rPr lang="en-GB" dirty="0"/>
              <a:t>[animation] </a:t>
            </a:r>
            <a:r>
              <a:rPr lang="en-GB" sz="1300" dirty="0"/>
              <a:t> …link the spelling, sound and meaning of words</a:t>
            </a:r>
          </a:p>
          <a:p>
            <a:r>
              <a:rPr lang="en-GB" dirty="0"/>
              <a:t>[animation] </a:t>
            </a:r>
            <a:r>
              <a:rPr lang="en-GB" sz="1300" dirty="0"/>
              <a:t>develop accurate pronunciation and intonation so that others understand when they are reading aloud</a:t>
            </a:r>
            <a:br>
              <a:rPr lang="en-GB" sz="1300" dirty="0"/>
            </a:br>
            <a:r>
              <a:rPr lang="en-GB" dirty="0"/>
              <a:t>[animation] </a:t>
            </a:r>
            <a:r>
              <a:rPr lang="en-GB" sz="1300" dirty="0"/>
              <a:t>…transcribe words and short sentences that they hear with increasing accuracy</a:t>
            </a:r>
          </a:p>
          <a:p>
            <a:r>
              <a:rPr lang="en-GB" dirty="0"/>
              <a:t>[animation] </a:t>
            </a:r>
            <a:r>
              <a:rPr lang="en-GB" sz="1300" dirty="0"/>
              <a:t>speak coherently and confidently, with increasingly accurate pronunciation and intonation</a:t>
            </a:r>
          </a:p>
          <a:p>
            <a:endParaRPr lang="en-GB" dirty="0"/>
          </a:p>
          <a:p>
            <a:r>
              <a:rPr lang="en-GB" sz="2500" dirty="0"/>
              <a:t>This is phonics knowledge. They are writ large in our national curriculum.  What it doesn’t say is ‘teach explicit phonics’.  </a:t>
            </a:r>
            <a:br>
              <a:rPr lang="en-GB" sz="2500" dirty="0"/>
            </a:br>
            <a:r>
              <a:rPr lang="en-GB" sz="2500" dirty="0"/>
              <a:t>That’s because t</a:t>
            </a:r>
            <a:r>
              <a:rPr lang="en-GB" dirty="0"/>
              <a:t>he teaching of phonics knowledge is curriculum, not pedagogy.  How it’s done though is pedagogy. </a:t>
            </a:r>
            <a:br>
              <a:rPr lang="en-GB" dirty="0"/>
            </a:br>
            <a:r>
              <a:rPr lang="en-GB" dirty="0"/>
              <a:t>Of course, curriculum content has pedagogical implications when teachers have to work out the optimum ways to teach the knowledge.</a:t>
            </a:r>
            <a:br>
              <a:rPr lang="en-GB" dirty="0"/>
            </a:br>
            <a:br>
              <a:rPr lang="en-GB" dirty="0"/>
            </a:br>
            <a:r>
              <a:rPr lang="en-GB" dirty="0"/>
              <a:t>I am not that wedded to one particular method.  I use the one I use because a) I tried it out first in the classroom and it works and b) I later learnt about some compelling research that reinforced my view that teaching phonics explicitly is beneficial, and also gave me some ideas about how we could make our phonics teaching better in the department.</a:t>
            </a:r>
            <a:br>
              <a:rPr lang="en-GB" dirty="0"/>
            </a:br>
            <a:r>
              <a:rPr lang="en-GB" dirty="0"/>
              <a:t>However, I stand to be convinced by anyone who is 100% happy with their students’ ability to:</a:t>
            </a:r>
            <a:br>
              <a:rPr lang="en-GB" dirty="0"/>
            </a:br>
            <a:r>
              <a:rPr lang="en-GB" dirty="0" err="1"/>
              <a:t>i</a:t>
            </a:r>
            <a:r>
              <a:rPr lang="en-GB" dirty="0"/>
              <a:t>) pronounce unknown words they read aloud and</a:t>
            </a:r>
            <a:br>
              <a:rPr lang="en-GB" dirty="0"/>
            </a:br>
            <a:r>
              <a:rPr lang="en-GB" dirty="0"/>
              <a:t>ii) transcribe words they hear with increasing accuracy</a:t>
            </a:r>
            <a:br>
              <a:rPr lang="en-GB" dirty="0"/>
            </a:br>
            <a:br>
              <a:rPr lang="en-GB" dirty="0"/>
            </a:br>
            <a:r>
              <a:rPr lang="en-GB" dirty="0"/>
              <a:t>As teachers this is the part we have to be confident about because this is part of the defined curriculum knowledge as set out in the NC </a:t>
            </a:r>
            <a:r>
              <a:rPr lang="en-GB" dirty="0" err="1"/>
              <a:t>PoS.</a:t>
            </a:r>
            <a:r>
              <a:rPr lang="en-GB" dirty="0"/>
              <a:t>  </a:t>
            </a:r>
            <a:br>
              <a:rPr lang="en-GB" dirty="0"/>
            </a:br>
            <a:r>
              <a:rPr lang="en-GB" dirty="0"/>
              <a:t>It is further supported by the recommendations of the Pedagogy Review, by the recent Ofsted languages research report, and by the </a:t>
            </a:r>
            <a:r>
              <a:rPr lang="en-GB" i="1" u="sng" dirty="0"/>
              <a:t>proposed</a:t>
            </a:r>
            <a:r>
              <a:rPr lang="en-GB" dirty="0"/>
              <a:t> Subject Content for GCSE, where we have this:</a:t>
            </a:r>
            <a:br>
              <a:rPr lang="en-GB" dirty="0"/>
            </a:br>
            <a:r>
              <a:rPr lang="en-GB" dirty="0"/>
              <a:t>[animation]</a:t>
            </a:r>
            <a:br>
              <a:rPr lang="en-GB" dirty="0"/>
            </a:br>
            <a:endParaRPr lang="en-GB" dirty="0"/>
          </a:p>
          <a:p>
            <a:r>
              <a:rPr lang="en-GB" dirty="0"/>
              <a:t>To ensure that we are confident that we are teaching students this knowledge to the best of our ability, in a well-planned and sequenced way, within the considerable time constraints that current languages teaching allocations represent, it seems fair enough to expect us as subject specialists to be informed about the research that exists in this field, to be aware of the different methods put forward for the teaching of phonics, and to evaluate these for ourselves as far as we can, in our classrooms.</a:t>
            </a:r>
          </a:p>
          <a:p>
            <a:endParaRPr lang="en-GB" dirty="0"/>
          </a:p>
          <a:p>
            <a:br>
              <a:rPr lang="en-GB" dirty="0"/>
            </a:br>
            <a:br>
              <a:rPr lang="en-GB" dirty="0"/>
            </a:br>
            <a:br>
              <a:rPr lang="en-GB" dirty="0"/>
            </a:br>
            <a:endParaRPr lang="en-GB" dirty="0"/>
          </a:p>
        </p:txBody>
      </p:sp>
      <p:sp>
        <p:nvSpPr>
          <p:cNvPr id="4" name="Slide Number Placeholder 3"/>
          <p:cNvSpPr>
            <a:spLocks noGrp="1"/>
          </p:cNvSpPr>
          <p:nvPr>
            <p:ph type="sldNum" sz="quarter" idx="5"/>
          </p:nvPr>
        </p:nvSpPr>
        <p:spPr/>
        <p:txBody>
          <a:bodyPr/>
          <a:lstStyle/>
          <a:p>
            <a:pPr defTabSz="966155">
              <a:defRPr/>
            </a:pPr>
            <a:fld id="{B83FB1C4-C82D-4611-BBC4-88CBCAC7FCC9}" type="slidenum">
              <a:rPr lang="en-GB">
                <a:solidFill>
                  <a:prstClr val="black"/>
                </a:solidFill>
                <a:latin typeface="Calibri" panose="020F0502020204030204"/>
              </a:rPr>
              <a:pPr defTabSz="966155">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1785084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New GCSE word lists: give more coverage that existing GCSE words lists.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‘new GCSE’ Higher word list has 13% fewer words, but provides 34% more coverage in a typical exam paper**</a:t>
            </a:r>
          </a:p>
          <a:p>
            <a:endParaRPr lang="en-GB" dirty="0"/>
          </a:p>
          <a:p>
            <a:r>
              <a:rPr lang="en-GB" dirty="0"/>
              <a:t>These analyses were carried out separately by year, by language and by awarding organisation, and for those that are interested in those individual, very detailed results, the slides will shortly be available on the NCELP resource portal.</a:t>
            </a:r>
            <a:br>
              <a:rPr lang="en-GB" dirty="0"/>
            </a:br>
            <a:r>
              <a:rPr lang="en-GB" dirty="0"/>
              <a:t>However, I’ve cut to the chase here with a slide that averages across languages and across awarding bodies.</a:t>
            </a:r>
          </a:p>
          <a:p>
            <a:endParaRPr lang="en-GB" dirty="0"/>
          </a:p>
          <a:p>
            <a:r>
              <a:rPr lang="en-GB" dirty="0"/>
              <a:t>The headline is that a draft new GCSE word list gives more coverage than current GCSE word lists. On average the lists have about </a:t>
            </a:r>
            <a:r>
              <a:rPr lang="en-GB" b="1" dirty="0"/>
              <a:t>13% fewer words, but provide 34% more coverage.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1582 words in the new GCSE word list column because this is an average across the three languages, and it’s not 1700 because a new GCSE word list will list some parts of word families (e.g., parts of highly irregular verbs such as </a:t>
            </a:r>
            <a:r>
              <a:rPr lang="en-GB" dirty="0" err="1"/>
              <a:t>etre</a:t>
            </a:r>
            <a:r>
              <a:rPr lang="en-GB" dirty="0"/>
              <a:t>/</a:t>
            </a:r>
            <a:r>
              <a:rPr lang="en-GB" dirty="0" err="1"/>
              <a:t>avoir</a:t>
            </a:r>
            <a:r>
              <a:rPr lang="en-GB" dirty="0"/>
              <a:t> as separate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a:p>
            <a:endParaRPr lang="en-GB" dirty="0"/>
          </a:p>
          <a:p>
            <a:r>
              <a:rPr lang="en-GB" dirty="0"/>
              <a:t>We also must remember that the current GCSE assumes knowledge of other words too (from KS3) so the exams use words every year in their exams which were not on the list.</a:t>
            </a:r>
            <a:r>
              <a:rPr lang="en-GB" baseline="0" dirty="0"/>
              <a:t> This </a:t>
            </a:r>
            <a:r>
              <a:rPr lang="en-GB" dirty="0"/>
              <a:t>makes up the difference between the NCELP lists and the current GCSE word lists, making the comparison fair: with the same number of words essentially on both lists, the frequency informed list provides better preparation for</a:t>
            </a:r>
            <a:r>
              <a:rPr lang="en-GB" baseline="0" dirty="0"/>
              <a:t> </a:t>
            </a:r>
            <a:r>
              <a:rPr lang="en-GB" dirty="0"/>
              <a:t>the words used on current A levels.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052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conclude this section on vocabulary…</a:t>
            </a:r>
          </a:p>
        </p:txBody>
      </p:sp>
      <p:sp>
        <p:nvSpPr>
          <p:cNvPr id="4" name="Slide Number Placeholder 3"/>
          <p:cNvSpPr>
            <a:spLocks noGrp="1"/>
          </p:cNvSpPr>
          <p:nvPr>
            <p:ph type="sldNum" sz="quarter" idx="10"/>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31</a:t>
            </a:fld>
            <a:endParaRPr lang="en-GB">
              <a:solidFill>
                <a:prstClr val="black"/>
              </a:solidFill>
              <a:latin typeface="Calibri" panose="020F0502020204030204"/>
            </a:endParaRPr>
          </a:p>
        </p:txBody>
      </p:sp>
    </p:spTree>
    <p:extLst>
      <p:ext uri="{BB962C8B-B14F-4D97-AF65-F5344CB8AC3E}">
        <p14:creationId xmlns:p14="http://schemas.microsoft.com/office/powerpoint/2010/main" val="1259011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now, finally, grammar.</a:t>
            </a:r>
            <a:br>
              <a:rPr lang="en-GB" dirty="0"/>
            </a:br>
            <a:r>
              <a:rPr lang="en-GB" dirty="0"/>
              <a:t>This is a direct quote from a session I recently attended.</a:t>
            </a:r>
          </a:p>
          <a:p>
            <a:r>
              <a:rPr lang="en-GB" dirty="0"/>
              <a:t>Again, the tag question is mine.</a:t>
            </a:r>
            <a:br>
              <a:rPr lang="en-GB" dirty="0"/>
            </a:br>
            <a:endParaRPr lang="en-GB" dirty="0"/>
          </a:p>
        </p:txBody>
      </p:sp>
      <p:sp>
        <p:nvSpPr>
          <p:cNvPr id="4" name="Slide Number Placeholder 3"/>
          <p:cNvSpPr>
            <a:spLocks noGrp="1"/>
          </p:cNvSpPr>
          <p:nvPr>
            <p:ph type="sldNum" sz="quarter" idx="10"/>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32</a:t>
            </a:fld>
            <a:endParaRPr lang="en-GB">
              <a:solidFill>
                <a:prstClr val="black"/>
              </a:solidFill>
              <a:latin typeface="Calibri" panose="020F0502020204030204"/>
            </a:endParaRPr>
          </a:p>
        </p:txBody>
      </p:sp>
    </p:spTree>
    <p:extLst>
      <p:ext uri="{BB962C8B-B14F-4D97-AF65-F5344CB8AC3E}">
        <p14:creationId xmlns:p14="http://schemas.microsoft.com/office/powerpoint/2010/main" val="502760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grammar?  Why explicit grammar?  Why explicit grammar in a particular way or with particular features in the teaching?</a:t>
            </a:r>
          </a:p>
          <a:p>
            <a:endParaRPr lang="en-GB" dirty="0"/>
          </a:p>
          <a:p>
            <a:pPr defTabSz="966155">
              <a:defRPr/>
            </a:pPr>
            <a:r>
              <a:rPr lang="en-GB" dirty="0"/>
              <a:t>Let’s start with a David Crystal definition of grammar’s importance.</a:t>
            </a:r>
            <a:br>
              <a:rPr lang="en-GB" dirty="0"/>
            </a:br>
            <a:br>
              <a:rPr lang="en-GB" dirty="0"/>
            </a:br>
            <a:r>
              <a:rPr lang="en-GB" dirty="0"/>
              <a:t>Words without sentences lack elements of meaning, are likely to be ambiguous, or the communication unclear.  Crystal gives example of jam  - two nouns, one verb – meanings completely different.</a:t>
            </a:r>
            <a:br>
              <a:rPr lang="en-GB" dirty="0"/>
            </a:br>
            <a:r>
              <a:rPr lang="en-GB" dirty="0"/>
              <a:t>Using grammar (</a:t>
            </a:r>
            <a:r>
              <a:rPr lang="en-GB" b="1" dirty="0"/>
              <a:t>both to understand and to create meaning</a:t>
            </a:r>
            <a:r>
              <a:rPr lang="en-GB" dirty="0"/>
              <a:t>) is about communicating meaning clearly, then.</a:t>
            </a:r>
            <a:br>
              <a:rPr lang="en-GB" dirty="0"/>
            </a:br>
            <a:r>
              <a:rPr lang="en-GB" dirty="0"/>
              <a:t>When we think about grammar, and grammatical accuracy, we’re often implicitly thinking about production, and then with 2</a:t>
            </a:r>
            <a:r>
              <a:rPr lang="en-GB" baseline="30000" dirty="0"/>
              <a:t>nd</a:t>
            </a:r>
            <a:r>
              <a:rPr lang="en-GB" dirty="0"/>
              <a:t> language learning, inevitably about mistakes.</a:t>
            </a:r>
            <a:br>
              <a:rPr lang="en-GB" dirty="0"/>
            </a:br>
            <a:r>
              <a:rPr lang="en-GB" dirty="0"/>
              <a:t>But actually knowing grammar well is just as much, if not more, about understanding meaning clearly.</a:t>
            </a:r>
          </a:p>
          <a:p>
            <a:r>
              <a:rPr lang="en-GB" dirty="0"/>
              <a:t>………………………………………………………………………………………………………………………………………</a:t>
            </a:r>
          </a:p>
          <a:p>
            <a:endParaRPr lang="en-GB" dirty="0"/>
          </a:p>
          <a:p>
            <a:r>
              <a:rPr lang="en-GB" dirty="0"/>
              <a:t>David Crystal: “Nobody would ever doubt the importance of ‘meaning’ in educational practice.  Meaning is why we communicate – to understand each other, enjoy each other’s company, build social rapport, obtain emotional support.  We need to follow and interpret what other people do when they talk or write, and make ourselves clear and effective when we carry out these tasks ourselves.  It’s sometimes thought that meaning is nothing to do with grammar, that it is just a matter of vocabulary. When we say we’re going to ‘look the meaning of a word up in a dictionary’ we give that impression. But it’s a misleading impression.  A word on its own conveys little meaning.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defTabSz="966155">
              <a:defRPr/>
            </a:pPr>
            <a:fld id="{77AC39C7-1695-4F81-98BE-36066165F432}" type="slidenum">
              <a:rPr lang="en-GB">
                <a:solidFill>
                  <a:prstClr val="black"/>
                </a:solidFill>
                <a:latin typeface="Calibri" panose="020F0502020204030204"/>
              </a:rPr>
              <a:pPr defTabSz="966155">
                <a:defRPr/>
              </a:pPr>
              <a:t>33</a:t>
            </a:fld>
            <a:endParaRPr lang="en-GB">
              <a:solidFill>
                <a:prstClr val="black"/>
              </a:solidFill>
              <a:latin typeface="Calibri" panose="020F0502020204030204"/>
            </a:endParaRPr>
          </a:p>
        </p:txBody>
      </p:sp>
    </p:spTree>
    <p:extLst>
      <p:ext uri="{BB962C8B-B14F-4D97-AF65-F5344CB8AC3E}">
        <p14:creationId xmlns:p14="http://schemas.microsoft.com/office/powerpoint/2010/main" val="1902111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question for me is about equality of opportunity.</a:t>
            </a:r>
          </a:p>
          <a:p>
            <a:endParaRPr lang="en-GB" dirty="0"/>
          </a:p>
          <a:p>
            <a:pPr defTabSz="966155">
              <a:defRPr/>
            </a:pPr>
            <a:r>
              <a:rPr lang="en-GB" sz="1300" dirty="0"/>
              <a:t>So, we often associate the ability to treat language as an object (i.e. analyse it, </a:t>
            </a:r>
            <a:r>
              <a:rPr lang="en-GB" sz="1300" b="1" dirty="0">
                <a:solidFill>
                  <a:srgbClr val="002060"/>
                </a:solidFill>
                <a:latin typeface="Century Gothic" panose="020B0502020202020204" pitchFamily="34" charset="0"/>
              </a:rPr>
              <a:t>spot patterns</a:t>
            </a:r>
            <a:r>
              <a:rPr lang="en-GB" sz="1300" dirty="0">
                <a:solidFill>
                  <a:srgbClr val="002060"/>
                </a:solidFill>
                <a:latin typeface="Century Gothic" panose="020B0502020202020204" pitchFamily="34" charset="0"/>
              </a:rPr>
              <a:t>, know </a:t>
            </a:r>
            <a:r>
              <a:rPr lang="en-GB" sz="1300" b="1" dirty="0">
                <a:solidFill>
                  <a:srgbClr val="002060"/>
                </a:solidFill>
                <a:latin typeface="Century Gothic" panose="020B0502020202020204" pitchFamily="34" charset="0"/>
              </a:rPr>
              <a:t>language rules</a:t>
            </a:r>
            <a:r>
              <a:rPr lang="en-GB" sz="1300" dirty="0">
                <a:solidFill>
                  <a:srgbClr val="002060"/>
                </a:solidFill>
                <a:latin typeface="Century Gothic" panose="020B0502020202020204" pitchFamily="34" charset="0"/>
              </a:rPr>
              <a:t>, and use </a:t>
            </a:r>
            <a:r>
              <a:rPr lang="en-GB" sz="1300" b="1" dirty="0">
                <a:solidFill>
                  <a:srgbClr val="002060"/>
                </a:solidFill>
                <a:latin typeface="Century Gothic" panose="020B0502020202020204" pitchFamily="34" charset="0"/>
              </a:rPr>
              <a:t>technical language </a:t>
            </a:r>
            <a:r>
              <a:rPr lang="en-GB" sz="1300" dirty="0">
                <a:solidFill>
                  <a:srgbClr val="002060"/>
                </a:solidFill>
                <a:latin typeface="Century Gothic" panose="020B0502020202020204" pitchFamily="34" charset="0"/>
              </a:rPr>
              <a:t>to describe linguistic phenomena.</a:t>
            </a:r>
            <a:endParaRPr lang="en-GB" sz="1300" b="1" dirty="0">
              <a:solidFill>
                <a:srgbClr val="002060"/>
              </a:solidFill>
              <a:latin typeface="Century Gothic" panose="020B0502020202020204" pitchFamily="34" charset="0"/>
            </a:endParaRPr>
          </a:p>
          <a:p>
            <a:pPr defTabSz="966155">
              <a:defRPr/>
            </a:pPr>
            <a:r>
              <a:rPr lang="en-GB" sz="1300" dirty="0"/>
              <a:t>with </a:t>
            </a:r>
            <a:r>
              <a:rPr lang="en-GB" sz="1300" b="1" i="1" dirty="0"/>
              <a:t>older learners</a:t>
            </a:r>
            <a:r>
              <a:rPr lang="en-GB" sz="1300" dirty="0"/>
              <a:t>.</a:t>
            </a:r>
            <a:br>
              <a:rPr lang="en-GB" sz="1300" dirty="0"/>
            </a:br>
            <a:r>
              <a:rPr lang="en-GB" sz="1300" dirty="0"/>
              <a:t>In fact, this knowledge is developing rapidly during middle childhood (age 7 – 11).</a:t>
            </a:r>
            <a:br>
              <a:rPr lang="en-GB" sz="1300" dirty="0"/>
            </a:br>
            <a:r>
              <a:rPr lang="en-GB" sz="1300" dirty="0"/>
              <a:t>This has some implications for how we see classroom language learning at KS2.</a:t>
            </a:r>
            <a:br>
              <a:rPr lang="en-GB" sz="1300" dirty="0"/>
            </a:br>
            <a:r>
              <a:rPr lang="en-GB" sz="1300" dirty="0"/>
              <a:t>There has been a tendency to see language learning at primary as more about memory than analysis.</a:t>
            </a:r>
            <a:br>
              <a:rPr lang="en-GB" sz="1300" dirty="0"/>
            </a:br>
            <a:r>
              <a:rPr lang="en-GB" sz="1300" dirty="0"/>
              <a:t>But there are some studies that show marked gains for young learners who engage in explicit, rule-based, analytic learning.</a:t>
            </a:r>
          </a:p>
          <a:p>
            <a:endParaRPr lang="en-GB" dirty="0"/>
          </a:p>
          <a:p>
            <a:r>
              <a:rPr lang="en-GB" sz="1300" dirty="0"/>
              <a:t> </a:t>
            </a:r>
          </a:p>
          <a:p>
            <a:endParaRPr lang="en-GB" dirty="0"/>
          </a:p>
        </p:txBody>
      </p:sp>
      <p:sp>
        <p:nvSpPr>
          <p:cNvPr id="4" name="Slide Number Placeholder 3"/>
          <p:cNvSpPr>
            <a:spLocks noGrp="1"/>
          </p:cNvSpPr>
          <p:nvPr>
            <p:ph type="sldNum" sz="quarter" idx="10"/>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34</a:t>
            </a:fld>
            <a:endParaRPr lang="en-GB">
              <a:solidFill>
                <a:prstClr val="black"/>
              </a:solidFill>
              <a:latin typeface="Calibri" panose="020F0502020204030204"/>
            </a:endParaRPr>
          </a:p>
        </p:txBody>
      </p:sp>
    </p:spTree>
    <p:extLst>
      <p:ext uri="{BB962C8B-B14F-4D97-AF65-F5344CB8AC3E}">
        <p14:creationId xmlns:p14="http://schemas.microsoft.com/office/powerpoint/2010/main" val="2733183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Two award winning articles have shown how important "</a:t>
            </a:r>
            <a:r>
              <a:rPr lang="en-GB" sz="1300" i="1" dirty="0"/>
              <a:t>analytic ability</a:t>
            </a:r>
            <a:r>
              <a:rPr lang="en-GB" sz="1300" dirty="0"/>
              <a:t>" is for foreign language learning</a:t>
            </a:r>
          </a:p>
          <a:p>
            <a:r>
              <a:rPr lang="en-GB" sz="1300" dirty="0"/>
              <a:t>(Roehr-Brackin in </a:t>
            </a:r>
            <a:r>
              <a:rPr lang="en-GB" sz="1300" i="1" dirty="0"/>
              <a:t>Studies in Second </a:t>
            </a:r>
            <a:r>
              <a:rPr lang="en-GB" sz="1300" i="1" dirty="0" err="1"/>
              <a:t>Langauge</a:t>
            </a:r>
            <a:r>
              <a:rPr lang="en-GB" sz="1300" i="1" dirty="0"/>
              <a:t> Acquisition</a:t>
            </a:r>
            <a:r>
              <a:rPr lang="en-GB" sz="1300" dirty="0"/>
              <a:t>, and Kasprowicz &amp; Marsden in </a:t>
            </a:r>
            <a:r>
              <a:rPr lang="en-GB" sz="1300" i="1" dirty="0"/>
              <a:t>The MLJ</a:t>
            </a:r>
            <a:r>
              <a:rPr lang="en-GB" sz="1300" dirty="0"/>
              <a:t>).</a:t>
            </a:r>
            <a:br>
              <a:rPr lang="en-GB" sz="1300" dirty="0"/>
            </a:br>
            <a:r>
              <a:rPr lang="en-GB" sz="1300" dirty="0"/>
              <a:t>The age of learners in both these studies was primary age (8 – 9, 9-11), so primary age learners who were taught grammar features explicitly, the outcomes showing that pupils at this age can learn grammatical patterns and that analytic ability predicts proficiency.  i.e. the better pupils are at pattern spotting, language rules, grammar essentially, the more language proficient they will be.</a:t>
            </a:r>
          </a:p>
          <a:p>
            <a:endParaRPr lang="en-GB" sz="1300" dirty="0"/>
          </a:p>
          <a:p>
            <a:r>
              <a:rPr lang="en-GB" sz="1300" dirty="0"/>
              <a:t>As I said, it seems to me to be about equality of opportunity, and at the appropriate time, i.e., when there is evidence that pupils can benefit from explicit grammar teaching.</a:t>
            </a:r>
            <a:br>
              <a:rPr lang="en-GB" sz="1300" dirty="0"/>
            </a:br>
            <a:endParaRPr lang="en-GB" sz="1300" dirty="0"/>
          </a:p>
          <a:p>
            <a:r>
              <a:rPr lang="en-GB" sz="1300" dirty="0"/>
              <a:t>In a nutshell:</a:t>
            </a:r>
          </a:p>
          <a:p>
            <a:r>
              <a:rPr lang="en-GB" sz="1300" b="1" dirty="0"/>
              <a:t>If we don't help learners work out the language system, we can't help level the playing field for those who don't naturally analyse language; </a:t>
            </a:r>
          </a:p>
          <a:p>
            <a:r>
              <a:rPr lang="en-GB" sz="1300" b="1" dirty="0"/>
              <a:t>those who are 'naturally gifted' with analytic ability will have a huge advantage if we don't help the others.</a:t>
            </a:r>
            <a:br>
              <a:rPr lang="en-GB" sz="1300" b="1" dirty="0"/>
            </a:br>
            <a:endParaRPr lang="en-GB" sz="1300" dirty="0"/>
          </a:p>
          <a:p>
            <a:r>
              <a:rPr lang="en-GB" dirty="0"/>
              <a:t>Kasprowicz, R.E. &amp; Marsden, E. (2017). Towards ecological validity in research into input-based practice: Form spotting can be as beneficial as form-meaning practice. Applied Linguistics (Advance Access), 1-27. http://dx.doi.org/10.1093/applin/amw051</a:t>
            </a:r>
          </a:p>
        </p:txBody>
      </p:sp>
      <p:sp>
        <p:nvSpPr>
          <p:cNvPr id="4" name="Slide Number Placeholder 3"/>
          <p:cNvSpPr>
            <a:spLocks noGrp="1"/>
          </p:cNvSpPr>
          <p:nvPr>
            <p:ph type="sldNum" sz="quarter" idx="5"/>
          </p:nvPr>
        </p:nvSpPr>
        <p:spPr/>
        <p:txBody>
          <a:bodyPr/>
          <a:lstStyle/>
          <a:p>
            <a:pPr defTabSz="966155">
              <a:defRPr/>
            </a:pPr>
            <a:fld id="{77AC39C7-1695-4F81-98BE-36066165F432}" type="slidenum">
              <a:rPr lang="en-GB">
                <a:solidFill>
                  <a:prstClr val="black"/>
                </a:solidFill>
                <a:latin typeface="Calibri" panose="020F0502020204030204"/>
              </a:rPr>
              <a:pPr defTabSz="966155">
                <a:defRPr/>
              </a:pPr>
              <a:t>35</a:t>
            </a:fld>
            <a:endParaRPr lang="en-GB">
              <a:solidFill>
                <a:prstClr val="black"/>
              </a:solidFill>
              <a:latin typeface="Calibri" panose="020F0502020204030204"/>
            </a:endParaRPr>
          </a:p>
        </p:txBody>
      </p:sp>
    </p:spTree>
    <p:extLst>
      <p:ext uri="{BB962C8B-B14F-4D97-AF65-F5344CB8AC3E}">
        <p14:creationId xmlns:p14="http://schemas.microsoft.com/office/powerpoint/2010/main" val="1031050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 terms of the principles guiding a redesign of the curriculum…</a:t>
            </a:r>
            <a:br>
              <a:rPr lang="en-GB" dirty="0"/>
            </a:br>
            <a:r>
              <a:rPr lang="en-GB" dirty="0"/>
              <a:t>(and this is important as the designated language lead in every primary school is now the one that the Ofsted inspector will want to talk to about curriculum design).</a:t>
            </a:r>
            <a:br>
              <a:rPr lang="en-GB" dirty="0"/>
            </a:br>
            <a:endParaRPr lang="en-GB" dirty="0"/>
          </a:p>
          <a:p>
            <a:r>
              <a:rPr lang="en-GB" dirty="0"/>
              <a:t>So this slide outlines the main thinking behind the structure of the SOW.</a:t>
            </a:r>
            <a:br>
              <a:rPr lang="en-GB" dirty="0"/>
            </a:br>
            <a:endParaRPr lang="en-GB" dirty="0"/>
          </a:p>
          <a:p>
            <a:r>
              <a:rPr lang="en-GB" dirty="0"/>
              <a:t>1. Time allocation</a:t>
            </a:r>
          </a:p>
          <a:p>
            <a:r>
              <a:rPr lang="en-GB" dirty="0"/>
              <a:t>Cutting to the chase a bit now, one of the developments from the French primary project was a consideration of overall structure and time allocation.</a:t>
            </a:r>
            <a:br>
              <a:rPr lang="en-GB" dirty="0"/>
            </a:br>
            <a:r>
              <a:rPr lang="en-GB" dirty="0"/>
              <a:t>As you saw in a previous meeting the recommendations for time settle on a (non-statutory) suggestion of 60 teaching time at KS2.</a:t>
            </a:r>
            <a:br>
              <a:rPr lang="en-GB" dirty="0"/>
            </a:br>
            <a:br>
              <a:rPr lang="en-GB" dirty="0"/>
            </a:br>
            <a:r>
              <a:rPr lang="en-GB" dirty="0"/>
              <a:t>With our primary partners in the project, it was clear this wasn’t always in place, and in some cases it was clear it wasn’t realistic to put 60 minutes teaching in.</a:t>
            </a:r>
            <a:br>
              <a:rPr lang="en-GB" dirty="0"/>
            </a:br>
            <a:r>
              <a:rPr lang="en-GB" dirty="0"/>
              <a:t>In any case it is not optimal to have this long as a single teaching slot as it leaves no room for the way languages are learned (frequent revisiting).</a:t>
            </a:r>
            <a:br>
              <a:rPr lang="en-GB" dirty="0"/>
            </a:br>
            <a:r>
              <a:rPr lang="en-GB" dirty="0"/>
              <a:t>So, we came up with a model that met the recommendation for overall time allocation, whilst being more realistic to achieve in terms of timetabling.</a:t>
            </a:r>
            <a:br>
              <a:rPr lang="en-GB" dirty="0"/>
            </a:br>
            <a:br>
              <a:rPr lang="en-GB" dirty="0"/>
            </a:br>
            <a:r>
              <a:rPr lang="en-GB" dirty="0"/>
              <a:t>Of course, this is a principle.  There are variations possible within it, by stretching/ cutting the material appropriately.</a:t>
            </a:r>
          </a:p>
          <a:p>
            <a:endParaRPr lang="en-GB" dirty="0"/>
          </a:p>
          <a:p>
            <a:r>
              <a:rPr lang="en-GB" dirty="0"/>
              <a:t>2. Structure</a:t>
            </a:r>
            <a:br>
              <a:rPr lang="en-GB" dirty="0"/>
            </a:br>
            <a:r>
              <a:rPr lang="en-GB" dirty="0"/>
              <a:t>The one big request from primaries within the trust was to have a SOW that could also be a 2-year rolling programme. Other primaries of course wanted to retain the 4-year consecutive model, so we needed to come up with one structure that fits both.</a:t>
            </a:r>
            <a:br>
              <a:rPr lang="en-GB" dirty="0"/>
            </a:br>
            <a:br>
              <a:rPr lang="en-GB" dirty="0"/>
            </a:br>
            <a:r>
              <a:rPr lang="en-GB" dirty="0"/>
              <a:t>3. The three knowledge strands phonics, vocabulary and grammar</a:t>
            </a:r>
            <a:br>
              <a:rPr lang="en-GB" dirty="0"/>
            </a:br>
            <a:r>
              <a:rPr lang="en-GB" dirty="0"/>
              <a:t>The answer to the structural issue was to hold phonics and grammar constant across the two years and vary the vocabulary.</a:t>
            </a:r>
            <a:br>
              <a:rPr lang="en-GB" dirty="0"/>
            </a:br>
            <a:r>
              <a:rPr lang="en-GB" dirty="0"/>
              <a:t>This means that the two years 3 &amp; 4 can be taught in either order, and the same for Y5 &amp; 6.</a:t>
            </a:r>
          </a:p>
          <a:p>
            <a:endParaRPr lang="en-GB" dirty="0"/>
          </a:p>
          <a:p>
            <a:endParaRPr lang="en-GB" dirty="0"/>
          </a:p>
        </p:txBody>
      </p:sp>
      <p:sp>
        <p:nvSpPr>
          <p:cNvPr id="4" name="Slide Number Placeholder 3"/>
          <p:cNvSpPr>
            <a:spLocks noGrp="1"/>
          </p:cNvSpPr>
          <p:nvPr>
            <p:ph type="sldNum" sz="quarter" idx="5"/>
          </p:nvPr>
        </p:nvSpPr>
        <p:spPr/>
        <p:txBody>
          <a:bodyPr/>
          <a:lstStyle/>
          <a:p>
            <a:pPr defTabSz="966155">
              <a:defRPr/>
            </a:pPr>
            <a:fld id="{4F46B77E-8564-4F55-9F83-3C701B93181E}" type="slidenum">
              <a:rPr lang="en-GB">
                <a:solidFill>
                  <a:prstClr val="black"/>
                </a:solidFill>
                <a:latin typeface="Calibri" panose="020F0502020204030204"/>
              </a:rPr>
              <a:pPr defTabSz="966155">
                <a:defRPr/>
              </a:pPr>
              <a:t>36</a:t>
            </a:fld>
            <a:endParaRPr lang="en-GB">
              <a:solidFill>
                <a:prstClr val="black"/>
              </a:solidFill>
              <a:latin typeface="Calibri" panose="020F0502020204030204"/>
            </a:endParaRPr>
          </a:p>
        </p:txBody>
      </p:sp>
    </p:spTree>
    <p:extLst>
      <p:ext uri="{BB962C8B-B14F-4D97-AF65-F5344CB8AC3E}">
        <p14:creationId xmlns:p14="http://schemas.microsoft.com/office/powerpoint/2010/main" val="873060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my trust we have re-designed the SOW for KS2 and we are sharing the resources as they are created to my website.</a:t>
            </a:r>
          </a:p>
          <a:p>
            <a:r>
              <a:rPr lang="en-GB" dirty="0"/>
              <a:t>A big thanks and shout out to Paula Vázquez-Valero who is lead author on the Spanish material, and Marie-Odile Guillou who is working with me on the French.</a:t>
            </a:r>
            <a:br>
              <a:rPr lang="en-GB" dirty="0"/>
            </a:br>
            <a:r>
              <a:rPr lang="en-GB" dirty="0"/>
              <a:t>I know that quite a few schools use the existing French and Spanish SOW and resources on the site, and I will be leaving those exactly as they are, for people to continue using, if they wish.</a:t>
            </a:r>
            <a:br>
              <a:rPr lang="en-GB" dirty="0"/>
            </a:br>
            <a:br>
              <a:rPr lang="en-GB" dirty="0"/>
            </a:br>
            <a:r>
              <a:rPr lang="en-GB" dirty="0"/>
              <a:t>However, I’m being asked why we have re-designed and what the key differences are, so I’ve done a summary slide here, because the principles tie in very much with some of the big ideas that we have looked at in this session.</a:t>
            </a:r>
          </a:p>
          <a:p>
            <a:endParaRPr lang="en-GB" dirty="0"/>
          </a:p>
          <a:p>
            <a:r>
              <a:rPr lang="en-GB" dirty="0"/>
              <a:t>So on the left you can see the key elements that have changed within each of the core language knowledge strands, and on the right you’ll see the elements of practice that are retained from previous resources.</a:t>
            </a:r>
            <a:br>
              <a:rPr lang="en-GB" dirty="0"/>
            </a:br>
            <a:br>
              <a:rPr lang="en-GB" dirty="0"/>
            </a:br>
            <a:r>
              <a:rPr lang="en-GB" dirty="0"/>
              <a:t>Essentially… (click through animations)</a:t>
            </a:r>
          </a:p>
          <a:p>
            <a:endParaRPr lang="en-GB" dirty="0"/>
          </a:p>
          <a:p>
            <a:r>
              <a:rPr lang="en-GB" dirty="0"/>
              <a:t>There is an hour’s worth of teaching material provided for each week.</a:t>
            </a:r>
            <a:br>
              <a:rPr lang="en-GB" dirty="0"/>
            </a:br>
            <a:r>
              <a:rPr lang="en-GB" dirty="0"/>
              <a:t>It is laid out as a 30-minute lesson and a supplementary follow up sequence with 5 short 5 minute activities. These are designed to be used by the classroom teacher.</a:t>
            </a:r>
            <a:br>
              <a:rPr lang="en-GB" dirty="0"/>
            </a:br>
            <a:r>
              <a:rPr lang="en-GB" dirty="0"/>
              <a:t>There are two versions of each week’s resources, one is fully </a:t>
            </a:r>
            <a:r>
              <a:rPr lang="en-GB" dirty="0" err="1"/>
              <a:t>audio’d</a:t>
            </a:r>
            <a:r>
              <a:rPr lang="en-GB" dirty="0"/>
              <a:t> by a native French/Spanish speaker.  The other just has audio for the listening tasks.</a:t>
            </a:r>
          </a:p>
        </p:txBody>
      </p:sp>
      <p:sp>
        <p:nvSpPr>
          <p:cNvPr id="4" name="Slide Number Placeholder 3"/>
          <p:cNvSpPr>
            <a:spLocks noGrp="1"/>
          </p:cNvSpPr>
          <p:nvPr>
            <p:ph type="sldNum" sz="quarter" idx="5"/>
          </p:nvPr>
        </p:nvSpPr>
        <p:spPr/>
        <p:txBody>
          <a:bodyPr/>
          <a:lstStyle/>
          <a:p>
            <a:pPr defTabSz="966155">
              <a:defRPr/>
            </a:pPr>
            <a:fld id="{4F46B77E-8564-4F55-9F83-3C701B93181E}" type="slidenum">
              <a:rPr lang="en-GB">
                <a:solidFill>
                  <a:prstClr val="black"/>
                </a:solidFill>
                <a:latin typeface="Calibri" panose="020F0502020204030204"/>
              </a:rPr>
              <a:pPr defTabSz="966155">
                <a:defRPr/>
              </a:pPr>
              <a:t>37</a:t>
            </a:fld>
            <a:endParaRPr lang="en-GB">
              <a:solidFill>
                <a:prstClr val="black"/>
              </a:solidFill>
              <a:latin typeface="Calibri" panose="020F0502020204030204"/>
            </a:endParaRPr>
          </a:p>
        </p:txBody>
      </p:sp>
    </p:spTree>
    <p:extLst>
      <p:ext uri="{BB962C8B-B14F-4D97-AF65-F5344CB8AC3E}">
        <p14:creationId xmlns:p14="http://schemas.microsoft.com/office/powerpoint/2010/main" val="2161997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interested in being on my primary mailing list, so that you will get updates when there are updates to the resources, and also in case you might like to be involved in a large-scale primary languages research project that is going to be led by Rowena Kasprowicz from the University of Reading, which is starting its school-based phase next September and will be exploring the learning outcomes of learners who are being taught with these SOW, then drop an email to www.rachelhawkes.com and I will put you on the list.</a:t>
            </a:r>
          </a:p>
        </p:txBody>
      </p:sp>
      <p:sp>
        <p:nvSpPr>
          <p:cNvPr id="4" name="Slide Number Placeholder 3"/>
          <p:cNvSpPr>
            <a:spLocks noGrp="1"/>
          </p:cNvSpPr>
          <p:nvPr>
            <p:ph type="sldNum" sz="quarter" idx="5"/>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38</a:t>
            </a:fld>
            <a:endParaRPr lang="en-GB">
              <a:solidFill>
                <a:prstClr val="black"/>
              </a:solidFill>
              <a:latin typeface="Calibri" panose="020F0502020204030204"/>
            </a:endParaRPr>
          </a:p>
        </p:txBody>
      </p:sp>
    </p:spTree>
    <p:extLst>
      <p:ext uri="{BB962C8B-B14F-4D97-AF65-F5344CB8AC3E}">
        <p14:creationId xmlns:p14="http://schemas.microsoft.com/office/powerpoint/2010/main" val="2243233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So I hope that whatever your teaching or learning context, there’s been something of interest and use to you in this session.</a:t>
            </a:r>
            <a:br>
              <a:rPr lang="en-GB" sz="1300" dirty="0"/>
            </a:br>
            <a:r>
              <a:rPr lang="en-GB" sz="1300" dirty="0"/>
              <a:t>As I say, each of the ideas we explored in this session really needs a longer exposition, so I really would recommend that you apply to do the NCELP CPD course (it’s 5 x twilight online sessions).  The first cohort starts in January.  You still have time to sign up now for that start.</a:t>
            </a:r>
          </a:p>
          <a:p>
            <a:r>
              <a:rPr lang="en-GB" sz="1300" dirty="0"/>
              <a:t>And get in touch.</a:t>
            </a:r>
          </a:p>
        </p:txBody>
      </p:sp>
      <p:sp>
        <p:nvSpPr>
          <p:cNvPr id="4" name="Slide Number Placeholder 3"/>
          <p:cNvSpPr>
            <a:spLocks noGrp="1"/>
          </p:cNvSpPr>
          <p:nvPr>
            <p:ph type="sldNum" sz="quarter" idx="10"/>
          </p:nvPr>
        </p:nvSpPr>
        <p:spPr/>
        <p:txBody>
          <a:bodyPr/>
          <a:lstStyle/>
          <a:p>
            <a:pPr defTabSz="966155">
              <a:defRPr/>
            </a:pPr>
            <a:fld id="{672843D9-4757-4631-B0CD-BAA271821DF5}" type="slidenum">
              <a:rPr lang="en-GB">
                <a:solidFill>
                  <a:prstClr val="black"/>
                </a:solidFill>
                <a:latin typeface="Calibri" panose="020F0502020204030204"/>
              </a:rPr>
              <a:pPr defTabSz="966155">
                <a:defRPr/>
              </a:pPr>
              <a:t>39</a:t>
            </a:fld>
            <a:endParaRPr lang="en-GB">
              <a:solidFill>
                <a:prstClr val="black"/>
              </a:solidFill>
              <a:latin typeface="Calibri" panose="020F0502020204030204"/>
            </a:endParaRPr>
          </a:p>
        </p:txBody>
      </p:sp>
    </p:spTree>
    <p:extLst>
      <p:ext uri="{BB962C8B-B14F-4D97-AF65-F5344CB8AC3E}">
        <p14:creationId xmlns:p14="http://schemas.microsoft.com/office/powerpoint/2010/main" val="261325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1350963"/>
            <a:ext cx="6494462" cy="3654425"/>
          </a:xfrm>
        </p:spPr>
      </p:sp>
      <p:sp>
        <p:nvSpPr>
          <p:cNvPr id="3" name="Notes Placeholder 2"/>
          <p:cNvSpPr>
            <a:spLocks noGrp="1"/>
          </p:cNvSpPr>
          <p:nvPr>
            <p:ph type="body" idx="1"/>
          </p:nvPr>
        </p:nvSpPr>
        <p:spPr/>
        <p:txBody>
          <a:bodyPr/>
          <a:lstStyle/>
          <a:p>
            <a:r>
              <a:rPr lang="en-GB" sz="1300" dirty="0"/>
              <a:t>And here we’re talking about ‘why teach it explicitly’ and many thanks here to Dr Robert Woore who has considerable experience of phonics research in UK languages classrooms and who advises and informs NCELP thinking on phonics teaching.</a:t>
            </a:r>
            <a:br>
              <a:rPr lang="en-GB" sz="1300" dirty="0"/>
            </a:br>
            <a:r>
              <a:rPr lang="en-GB" sz="1300" dirty="0"/>
              <a:t>ANIMATION</a:t>
            </a:r>
          </a:p>
          <a:p>
            <a:r>
              <a:rPr lang="en-GB" sz="1300" dirty="0"/>
              <a:t>Let’s look then at the importance of phonological decoding.  So, in L1, in a first language setting, children meet meet unfamiliar </a:t>
            </a:r>
            <a:r>
              <a:rPr lang="en-GB" sz="1300" i="1" dirty="0"/>
              <a:t>written</a:t>
            </a:r>
            <a:r>
              <a:rPr lang="en-GB" sz="1300" dirty="0"/>
              <a:t> forms, sound them out using their phonics knowledge, and thus </a:t>
            </a:r>
            <a:r>
              <a:rPr lang="en-GB" sz="1300" i="1" dirty="0"/>
              <a:t>discover</a:t>
            </a:r>
            <a:r>
              <a:rPr lang="en-GB" sz="1300" dirty="0"/>
              <a:t> (i.e., recognise) their meaning. So we can say that reading comprehension and discovering the meaning of words orally is a key part of the rationale for phonics teaching in a first language setting.  </a:t>
            </a:r>
            <a:br>
              <a:rPr lang="en-GB" sz="1300" dirty="0"/>
            </a:br>
            <a:endParaRPr lang="en-GB" sz="1300" dirty="0"/>
          </a:p>
          <a:p>
            <a:r>
              <a:rPr lang="en-GB" sz="1300" dirty="0"/>
              <a:t>ANIMATION</a:t>
            </a:r>
          </a:p>
          <a:p>
            <a:r>
              <a:rPr lang="en-GB" sz="1300" dirty="0"/>
              <a:t>But, what about teaching phonics in L2?</a:t>
            </a:r>
            <a:br>
              <a:rPr lang="en-GB" sz="1300" dirty="0"/>
            </a:br>
            <a:r>
              <a:rPr lang="en-GB" sz="1300" dirty="0"/>
              <a:t>Of course, if we think of our own classrooms, as in many other instructed contexts around the world, so classroom foreign language contexts around the world, learners start to encounter the written language pretty much at the same time as they start to learn the language itself.  </a:t>
            </a:r>
          </a:p>
          <a:p>
            <a:r>
              <a:rPr lang="en-GB" sz="1300" dirty="0"/>
              <a:t>If you think of a learner encountering the French word &lt;chat&gt;. Even if they could sound that out, even if they have secure phonic knowledge and can pronounce ‘chat’. If they don’t know ‘chat’ orally, then sounding that word out is not going to help them in terms of understanding or comprehension.</a:t>
            </a:r>
          </a:p>
          <a:p>
            <a:pPr defTabSz="966155">
              <a:defRPr/>
            </a:pPr>
            <a:endParaRPr lang="en-GB" b="0" baseline="0" dirty="0"/>
          </a:p>
        </p:txBody>
      </p:sp>
      <p:sp>
        <p:nvSpPr>
          <p:cNvPr id="4" name="Slide Number Placeholder 3"/>
          <p:cNvSpPr>
            <a:spLocks noGrp="1"/>
          </p:cNvSpPr>
          <p:nvPr>
            <p:ph type="sldNum" sz="quarter" idx="10"/>
          </p:nvPr>
        </p:nvSpPr>
        <p:spPr/>
        <p:txBody>
          <a:bodyPr/>
          <a:lstStyle/>
          <a:p>
            <a:pPr defTabSz="966155">
              <a:defRPr/>
            </a:pPr>
            <a:fld id="{672843D9-4757-4631-B0CD-BAA271821DF5}" type="slidenum">
              <a:rPr lang="en-GB">
                <a:solidFill>
                  <a:prstClr val="black"/>
                </a:solidFill>
                <a:latin typeface="Calibri" panose="020F0502020204030204"/>
              </a:rPr>
              <a:pPr defTabSz="966155">
                <a:defRPr/>
              </a:pPr>
              <a:t>4</a:t>
            </a:fld>
            <a:endParaRPr lang="en-GB">
              <a:solidFill>
                <a:prstClr val="black"/>
              </a:solidFill>
              <a:latin typeface="Calibri" panose="020F0502020204030204"/>
            </a:endParaRPr>
          </a:p>
        </p:txBody>
      </p:sp>
    </p:spTree>
    <p:extLst>
      <p:ext uri="{BB962C8B-B14F-4D97-AF65-F5344CB8AC3E}">
        <p14:creationId xmlns:p14="http://schemas.microsoft.com/office/powerpoint/2010/main" val="30224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1350963"/>
            <a:ext cx="6494462" cy="3654425"/>
          </a:xfrm>
        </p:spPr>
      </p:sp>
      <p:sp>
        <p:nvSpPr>
          <p:cNvPr id="3" name="Notes Placeholder 2"/>
          <p:cNvSpPr>
            <a:spLocks noGrp="1"/>
          </p:cNvSpPr>
          <p:nvPr>
            <p:ph type="body" idx="1"/>
          </p:nvPr>
        </p:nvSpPr>
        <p:spPr/>
        <p:txBody>
          <a:bodyPr/>
          <a:lstStyle/>
          <a:p>
            <a:r>
              <a:rPr lang="en-GB" sz="1300" dirty="0"/>
              <a:t>And on that basis, some people might argue that there’s no point in teaching phonics in a foreign language. But we would strongly disagree with that view for several reasons.  </a:t>
            </a:r>
          </a:p>
          <a:p>
            <a:r>
              <a:rPr lang="en-GB" sz="1300" dirty="0"/>
              <a:t>Firstly, in a large-scale study by </a:t>
            </a:r>
            <a:r>
              <a:rPr lang="en-GB" sz="1300" dirty="0" err="1"/>
              <a:t>Erler</a:t>
            </a:r>
            <a:r>
              <a:rPr lang="en-GB" sz="1300" dirty="0"/>
              <a:t> and </a:t>
            </a:r>
            <a:r>
              <a:rPr lang="en-GB" sz="1300" dirty="0" err="1"/>
              <a:t>Macaro</a:t>
            </a:r>
            <a:r>
              <a:rPr lang="en-GB" sz="1300" dirty="0"/>
              <a:t> looking at MFL learners in England learning French, they found that many learners did actually say that they try to sound out words they don’t know in written texts. There may be some words which they do know, it’s possible that there are some words that they know orally, and that by sounding them out they could discover the meaning. But that will only work obviously if they have the secure phonic knowledge to sound the word out accurately. Otherwise that strategy will misfire.</a:t>
            </a:r>
          </a:p>
          <a:p>
            <a:endParaRPr lang="en-GB" sz="1300" dirty="0"/>
          </a:p>
          <a:p>
            <a:r>
              <a:rPr lang="en-GB" sz="1300" dirty="0"/>
              <a:t>Beyond thinking about </a:t>
            </a:r>
            <a:r>
              <a:rPr lang="en-GB" sz="1300" b="1" dirty="0"/>
              <a:t>reading comprehension</a:t>
            </a:r>
            <a:r>
              <a:rPr lang="en-GB" sz="1300" dirty="0"/>
              <a:t>, there is evidence that accurate decoding in a foreign language may have a positive impact on various other aspects of language learning.  </a:t>
            </a:r>
          </a:p>
          <a:p>
            <a:r>
              <a:rPr lang="en-GB" sz="1300" dirty="0"/>
              <a:t>So, </a:t>
            </a:r>
            <a:r>
              <a:rPr lang="en-GB" sz="1300" b="1" dirty="0"/>
              <a:t>vocabulary learning </a:t>
            </a:r>
            <a:r>
              <a:rPr lang="en-GB" sz="1300" dirty="0"/>
              <a:t>being a key one and </a:t>
            </a:r>
            <a:r>
              <a:rPr lang="en-GB" sz="1300" b="1" dirty="0"/>
              <a:t>learner autonomy </a:t>
            </a:r>
            <a:r>
              <a:rPr lang="en-GB" sz="1300" dirty="0"/>
              <a:t>and those are linked because a learner who is able to sound out a word accurately and obtain an accurate phonological form for that word, is then less dependent on other spoken models.</a:t>
            </a:r>
          </a:p>
          <a:p>
            <a:r>
              <a:rPr lang="en-GB" sz="1300" b="1" dirty="0"/>
              <a:t>Grammar learning</a:t>
            </a:r>
            <a:r>
              <a:rPr lang="en-GB" sz="1300" dirty="0"/>
              <a:t>. </a:t>
            </a:r>
            <a:r>
              <a:rPr lang="en-GB" sz="1300" dirty="0" err="1"/>
              <a:t>Erler</a:t>
            </a:r>
            <a:r>
              <a:rPr lang="en-GB" sz="1300" dirty="0"/>
              <a:t> pointed out that if a learner is sounding out the word &lt;je&gt; and &lt;</a:t>
            </a:r>
            <a:r>
              <a:rPr lang="en-GB" sz="1300" dirty="0" err="1"/>
              <a:t>j’ai</a:t>
            </a:r>
            <a:r>
              <a:rPr lang="en-GB" sz="1300" dirty="0"/>
              <a:t>&gt; and is doing that inaccurately, those two words may sound the same to that learner, making them very difficult to distinguish between. The same with say a present tense and a past participle &lt;</a:t>
            </a:r>
            <a:r>
              <a:rPr lang="en-GB" sz="1300" dirty="0" err="1"/>
              <a:t>parle</a:t>
            </a:r>
            <a:r>
              <a:rPr lang="en-GB" sz="1300" dirty="0"/>
              <a:t>&gt; versus &lt;</a:t>
            </a:r>
            <a:r>
              <a:rPr lang="en-GB" sz="1300" dirty="0" err="1"/>
              <a:t>parlé</a:t>
            </a:r>
            <a:r>
              <a:rPr lang="en-GB" sz="1300" dirty="0"/>
              <a:t>&gt;, for some learners if they’re decoding inaccurately, those two words may sound the same, so making it very difficult then for them to distinguish between these two key grammatical forms.</a:t>
            </a:r>
          </a:p>
          <a:p>
            <a:r>
              <a:rPr lang="en-GB" sz="1300" dirty="0"/>
              <a:t>A link has been found between </a:t>
            </a:r>
            <a:r>
              <a:rPr lang="en-GB" sz="1300" b="1" dirty="0"/>
              <a:t>ability to decode accurately and motivation </a:t>
            </a:r>
            <a:r>
              <a:rPr lang="en-GB" sz="1300" dirty="0"/>
              <a:t>for studying the language and intention to continue studying that language.  </a:t>
            </a:r>
          </a:p>
          <a:p>
            <a:r>
              <a:rPr lang="en-GB" sz="1300" b="1" dirty="0"/>
              <a:t>Speaking</a:t>
            </a:r>
            <a:r>
              <a:rPr lang="en-GB" sz="1300" dirty="0"/>
              <a:t> obviously, children often speak from the basis of written models.  </a:t>
            </a:r>
          </a:p>
          <a:p>
            <a:r>
              <a:rPr lang="en-GB" sz="1300" b="1" dirty="0"/>
              <a:t>Listening</a:t>
            </a:r>
            <a:r>
              <a:rPr lang="en-GB" sz="1300" dirty="0"/>
              <a:t> because the link between spoken and written forms can help learners to segment the speech stream, which is one of the key challenges of listening comprehension.</a:t>
            </a:r>
          </a:p>
          <a:p>
            <a:r>
              <a:rPr lang="en-GB" sz="1300" dirty="0"/>
              <a:t>And finally</a:t>
            </a:r>
            <a:r>
              <a:rPr lang="en-GB" sz="1300" b="1" dirty="0"/>
              <a:t> writing. </a:t>
            </a:r>
            <a:r>
              <a:rPr lang="en-GB" sz="1300" dirty="0"/>
              <a:t>Again </a:t>
            </a:r>
            <a:r>
              <a:rPr lang="en-GB" sz="1300" dirty="0" err="1"/>
              <a:t>Macaro</a:t>
            </a:r>
            <a:r>
              <a:rPr lang="en-GB" sz="1300" dirty="0"/>
              <a:t> did a study of beginner learners’ writing strategies in French in an MFL context and found that when copying down from the board for example, they would as part of that process of copying them down sound words out inaccurately and then would reflect that inaccurate pronunciation in what they wrote down. So, they would not copy what was on the board, but it would be mediated by their decoding and it would lead to errors.</a:t>
            </a:r>
          </a:p>
          <a:p>
            <a:r>
              <a:rPr lang="en-GB" sz="1300" dirty="0"/>
              <a:t>So, we can see here, that the rationale for teaching phonics in an L2 may be different but is nonetheless a really strong one we would argue.</a:t>
            </a:r>
          </a:p>
          <a:p>
            <a:endParaRPr lang="en-GB" sz="1300" dirty="0"/>
          </a:p>
          <a:p>
            <a:pPr defTabSz="966155">
              <a:defRPr/>
            </a:pPr>
            <a:endParaRPr lang="en-GB" b="0" baseline="0" dirty="0"/>
          </a:p>
        </p:txBody>
      </p:sp>
      <p:sp>
        <p:nvSpPr>
          <p:cNvPr id="4" name="Slide Number Placeholder 3"/>
          <p:cNvSpPr>
            <a:spLocks noGrp="1"/>
          </p:cNvSpPr>
          <p:nvPr>
            <p:ph type="sldNum" sz="quarter" idx="10"/>
          </p:nvPr>
        </p:nvSpPr>
        <p:spPr/>
        <p:txBody>
          <a:bodyPr/>
          <a:lstStyle/>
          <a:p>
            <a:pPr defTabSz="966155">
              <a:defRPr/>
            </a:pPr>
            <a:fld id="{672843D9-4757-4631-B0CD-BAA271821DF5}" type="slidenum">
              <a:rPr lang="en-GB">
                <a:solidFill>
                  <a:prstClr val="black"/>
                </a:solidFill>
                <a:latin typeface="Calibri" panose="020F0502020204030204"/>
              </a:rPr>
              <a:pPr defTabSz="966155">
                <a:def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341264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1350963"/>
            <a:ext cx="6494462" cy="3654425"/>
          </a:xfrm>
        </p:spPr>
      </p:sp>
      <p:sp>
        <p:nvSpPr>
          <p:cNvPr id="3" name="Notes Placeholder 2"/>
          <p:cNvSpPr>
            <a:spLocks noGrp="1"/>
          </p:cNvSpPr>
          <p:nvPr>
            <p:ph type="body" idx="1"/>
          </p:nvPr>
        </p:nvSpPr>
        <p:spPr/>
        <p:txBody>
          <a:bodyPr/>
          <a:lstStyle/>
          <a:p>
            <a:r>
              <a:rPr lang="en-GB" sz="1300" dirty="0"/>
              <a:t>We’ve done quite a bit of research in MFL classrooms looking at progress in phonological decoding over time and I would say that there’s fairly strong evidence that in the absence of explicit instruction, so if they’re not taught phonics, on the whole students are not very good at phonological decoding and reading aloud. That’s obviously not to say that no students are any good at it and nobody makes any progress, but thinking about the average classroom, many learners are not very good at it, they don’t seem to make a great deal of progress over the course of Key Stage 3 and somehow they seem to just carry on reading many words as if they were English words, pronouncing them using the heuristic of English SSCs.</a:t>
            </a:r>
          </a:p>
          <a:p>
            <a:endParaRPr lang="en-GB" sz="1300" dirty="0"/>
          </a:p>
          <a:p>
            <a:r>
              <a:rPr lang="en-GB" sz="1300" dirty="0"/>
              <a:t>Of course, that’s not surprising because think how much MFL exposure they get per week compared to the vast amount of English texts that they are exposed to in a given week. So those English SSCs are continuously being reinforced.</a:t>
            </a:r>
          </a:p>
          <a:p>
            <a:endParaRPr lang="en-GB" sz="1300" dirty="0"/>
          </a:p>
          <a:p>
            <a:r>
              <a:rPr lang="en-GB" sz="1300" dirty="0"/>
              <a:t>What we also have found is that if you push students, saying come on how do you think this French word should sound, in many cases they do know when they stop to think about it that it should not be pronounced like English but they don’t have that secure phonic knowledge to know how it should be pronounced so they may come up with all kinds of different pronunciations which are incorrect but at least they’re not English. So that’s why we’ve got this analogy, it’s a bit like pin the tail on the donkey, as though they’ve got a blindfold on and they’re trying to think well how should I say this?</a:t>
            </a:r>
          </a:p>
          <a:p>
            <a:pPr defTabSz="966155">
              <a:defRPr/>
            </a:pPr>
            <a:endParaRPr lang="en-GB" b="0" baseline="0" dirty="0"/>
          </a:p>
        </p:txBody>
      </p:sp>
      <p:sp>
        <p:nvSpPr>
          <p:cNvPr id="4" name="Slide Number Placeholder 3"/>
          <p:cNvSpPr>
            <a:spLocks noGrp="1"/>
          </p:cNvSpPr>
          <p:nvPr>
            <p:ph type="sldNum" sz="quarter" idx="10"/>
          </p:nvPr>
        </p:nvSpPr>
        <p:spPr/>
        <p:txBody>
          <a:bodyPr/>
          <a:lstStyle/>
          <a:p>
            <a:pPr defTabSz="966155">
              <a:defRPr/>
            </a:pPr>
            <a:fld id="{672843D9-4757-4631-B0CD-BAA271821DF5}" type="slidenum">
              <a:rPr lang="en-GB">
                <a:solidFill>
                  <a:prstClr val="black"/>
                </a:solidFill>
                <a:latin typeface="Calibri" panose="020F0502020204030204"/>
              </a:rPr>
              <a:pPr defTabSz="966155">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183602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Robert Woore at the University of Oxford is currently understanding a meta-review of around 20 phonics studies.  It is not yet published but here is a summary of the findings of the analysis.</a:t>
            </a:r>
          </a:p>
        </p:txBody>
      </p:sp>
      <p:sp>
        <p:nvSpPr>
          <p:cNvPr id="4" name="Slide Number Placeholder 3"/>
          <p:cNvSpPr>
            <a:spLocks noGrp="1"/>
          </p:cNvSpPr>
          <p:nvPr>
            <p:ph type="sldNum" sz="quarter" idx="10"/>
          </p:nvPr>
        </p:nvSpPr>
        <p:spPr/>
        <p:txBody>
          <a:bodyPr/>
          <a:lstStyle/>
          <a:p>
            <a:pPr defTabSz="966155">
              <a:defRPr/>
            </a:pPr>
            <a:fld id="{051212F4-EB5A-464B-92EC-DACFCB1CC2CD}" type="slidenum">
              <a:rPr lang="en-GB">
                <a:solidFill>
                  <a:prstClr val="black"/>
                </a:solidFill>
                <a:latin typeface="Calibri" panose="020F0502020204030204"/>
              </a:rPr>
              <a:pPr defTabSz="966155">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210159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pPr defTabSz="966155">
              <a:defRPr/>
            </a:pPr>
            <a:r>
              <a:rPr lang="en-GB" dirty="0"/>
              <a:t>These are the SSC listed in the proposed GCSE Subject Content for French.</a:t>
            </a:r>
            <a:br>
              <a:rPr lang="en-GB" dirty="0"/>
            </a:br>
            <a:r>
              <a:rPr lang="en-GB" dirty="0"/>
              <a:t>As I mentioned, in my trust we have taught phonics explicitly since the early noughties.  However, in the last three years we have developed our practice in the light of NCELP’s work in this area.</a:t>
            </a:r>
            <a:br>
              <a:rPr lang="en-GB" dirty="0"/>
            </a:br>
            <a:r>
              <a:rPr lang="en-GB" dirty="0"/>
              <a:t>Many things are the same. However, we now:</a:t>
            </a:r>
            <a:br>
              <a:rPr lang="en-GB" dirty="0"/>
            </a:br>
            <a:r>
              <a:rPr lang="en-GB" dirty="0" err="1"/>
              <a:t>i</a:t>
            </a:r>
            <a:r>
              <a:rPr lang="en-GB" dirty="0"/>
              <a:t>) stagger the roll out of phonics more evenly across the year</a:t>
            </a:r>
            <a:br>
              <a:rPr lang="en-GB" dirty="0"/>
            </a:br>
            <a:r>
              <a:rPr lang="en-GB" dirty="0"/>
              <a:t>ii) revisit systematically</a:t>
            </a:r>
            <a:br>
              <a:rPr lang="en-GB" dirty="0"/>
            </a:br>
            <a:r>
              <a:rPr lang="en-GB" dirty="0"/>
              <a:t>iii) plan practice activities that use unknown words</a:t>
            </a:r>
            <a:br>
              <a:rPr lang="en-GB" dirty="0"/>
            </a:br>
            <a:r>
              <a:rPr lang="en-GB" dirty="0"/>
              <a:t>iv) make use of minimal pairs (use words that only differ by one phoneme)</a:t>
            </a:r>
            <a:br>
              <a:rPr lang="en-GB" dirty="0"/>
            </a:br>
            <a:r>
              <a:rPr lang="en-GB" dirty="0"/>
              <a:t>v) assess phonics knowledge</a:t>
            </a:r>
          </a:p>
          <a:p>
            <a:pPr defTabSz="966155">
              <a:defRPr/>
            </a:pPr>
            <a:endParaRPr lang="en-GB" dirty="0"/>
          </a:p>
          <a:p>
            <a:endParaRPr lang="en-GB" dirty="0"/>
          </a:p>
        </p:txBody>
      </p:sp>
      <p:sp>
        <p:nvSpPr>
          <p:cNvPr id="4" name="Slide Number Placeholder 3"/>
          <p:cNvSpPr>
            <a:spLocks noGrp="1"/>
          </p:cNvSpPr>
          <p:nvPr>
            <p:ph type="sldNum" sz="quarter" idx="10"/>
          </p:nvPr>
        </p:nvSpPr>
        <p:spPr/>
        <p:txBody>
          <a:bodyPr/>
          <a:lstStyle/>
          <a:p>
            <a:pPr defTabSz="966155">
              <a:defRPr/>
            </a:pPr>
            <a:fld id="{672843D9-4757-4631-B0CD-BAA271821DF5}" type="slidenum">
              <a:rPr lang="en-GB">
                <a:solidFill>
                  <a:prstClr val="black"/>
                </a:solidFill>
                <a:latin typeface="Calibri" panose="020F0502020204030204"/>
              </a:rPr>
              <a:pPr defTabSz="966155">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1940944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554B495-4440-45E0-958D-AB1D87C1A852}"/>
              </a:ext>
            </a:extLst>
          </p:cNvPr>
          <p:cNvSpPr>
            <a:spLocks noGrp="1"/>
          </p:cNvSpPr>
          <p:nvPr>
            <p:ph type="body" idx="1"/>
          </p:nvPr>
        </p:nvSpPr>
        <p:spPr/>
        <p:txBody>
          <a:bodyPr/>
          <a:lstStyle/>
          <a:p>
            <a:r>
              <a:rPr lang="en-GB" dirty="0"/>
              <a:t>NCELP plans the initial teaching, practice and spaced revisiting of phonics with all of the identified sound-symbol correspondences into its SOW at KS3.</a:t>
            </a:r>
            <a:br>
              <a:rPr lang="en-GB" dirty="0"/>
            </a:br>
            <a:r>
              <a:rPr lang="en-GB" dirty="0"/>
              <a:t>Its assessments also test them.</a:t>
            </a:r>
            <a:br>
              <a:rPr lang="en-GB" dirty="0"/>
            </a:br>
            <a:r>
              <a:rPr lang="en-GB" dirty="0"/>
              <a:t>All of these materials are available in phonics collections, easily accessed from the homepage of the resource portal.</a:t>
            </a:r>
          </a:p>
        </p:txBody>
      </p:sp>
    </p:spTree>
    <p:extLst>
      <p:ext uri="{BB962C8B-B14F-4D97-AF65-F5344CB8AC3E}">
        <p14:creationId xmlns:p14="http://schemas.microsoft.com/office/powerpoint/2010/main" val="25209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0563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0213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96697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12462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8260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70764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5942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9463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38210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86677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4981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9640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44954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5169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18980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28364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4959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0880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893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3993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02918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04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6490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45919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1830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642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3587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sp>
        <p:nvSpPr>
          <p:cNvPr id="13" name="Google Shape;13;p62"/>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6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281719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5"/>
        <p:cNvGrpSpPr/>
        <p:nvPr/>
      </p:nvGrpSpPr>
      <p:grpSpPr>
        <a:xfrm>
          <a:off x="0" y="0"/>
          <a:ext cx="0" cy="0"/>
          <a:chOff x="0" y="0"/>
          <a:chExt cx="0" cy="0"/>
        </a:xfrm>
      </p:grpSpPr>
      <p:sp>
        <p:nvSpPr>
          <p:cNvPr id="16" name="Google Shape;16;p6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73329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0"/>
        <p:cNvGrpSpPr/>
        <p:nvPr/>
      </p:nvGrpSpPr>
      <p:grpSpPr>
        <a:xfrm>
          <a:off x="0" y="0"/>
          <a:ext cx="0" cy="0"/>
          <a:chOff x="0" y="0"/>
          <a:chExt cx="0" cy="0"/>
        </a:xfrm>
      </p:grpSpPr>
      <p:sp>
        <p:nvSpPr>
          <p:cNvPr id="21" name="Google Shape;21;p6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 name="Google Shape;22;p6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6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0000"/>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rgbClr val="000000"/>
                </a:solidFill>
                <a:latin typeface="Century Gothic"/>
                <a:ea typeface="Century Gothic"/>
                <a:cs typeface="Century Gothic"/>
                <a:sym typeface="Century Gothic"/>
              </a:defRPr>
            </a:lvl2pPr>
            <a:lvl3pPr marL="0" marR="0" lvl="2" indent="0" algn="l" rtl="0">
              <a:spcBef>
                <a:spcPts val="0"/>
              </a:spcBef>
              <a:buNone/>
              <a:defRPr sz="1800" b="0" i="0" u="none" strike="noStrike" cap="none">
                <a:solidFill>
                  <a:srgbClr val="000000"/>
                </a:solidFill>
                <a:latin typeface="Century Gothic"/>
                <a:ea typeface="Century Gothic"/>
                <a:cs typeface="Century Gothic"/>
                <a:sym typeface="Century Gothic"/>
              </a:defRPr>
            </a:lvl3pPr>
            <a:lvl4pPr marL="0" marR="0" lvl="3" indent="0" algn="l" rtl="0">
              <a:spcBef>
                <a:spcPts val="0"/>
              </a:spcBef>
              <a:buNone/>
              <a:defRPr sz="1800" b="0" i="0" u="none" strike="noStrike" cap="none">
                <a:solidFill>
                  <a:srgbClr val="000000"/>
                </a:solidFill>
                <a:latin typeface="Century Gothic"/>
                <a:ea typeface="Century Gothic"/>
                <a:cs typeface="Century Gothic"/>
                <a:sym typeface="Century Gothic"/>
              </a:defRPr>
            </a:lvl4pPr>
            <a:lvl5pPr marL="0" marR="0" lvl="4" indent="0" algn="l" rtl="0">
              <a:spcBef>
                <a:spcPts val="0"/>
              </a:spcBef>
              <a:buNone/>
              <a:defRPr sz="1800" b="0" i="0" u="none" strike="noStrike" cap="none">
                <a:solidFill>
                  <a:srgbClr val="000000"/>
                </a:solidFill>
                <a:latin typeface="Century Gothic"/>
                <a:ea typeface="Century Gothic"/>
                <a:cs typeface="Century Gothic"/>
                <a:sym typeface="Century Gothic"/>
              </a:defRPr>
            </a:lvl5pPr>
            <a:lvl6pPr marL="0" marR="0" lvl="5" indent="0" algn="l" rtl="0">
              <a:spcBef>
                <a:spcPts val="0"/>
              </a:spcBef>
              <a:buNone/>
              <a:defRPr sz="1800" b="0" i="0" u="none" strike="noStrike" cap="none">
                <a:solidFill>
                  <a:srgbClr val="000000"/>
                </a:solidFill>
                <a:latin typeface="Century Gothic"/>
                <a:ea typeface="Century Gothic"/>
                <a:cs typeface="Century Gothic"/>
                <a:sym typeface="Century Gothic"/>
              </a:defRPr>
            </a:lvl6pPr>
            <a:lvl7pPr marL="0" marR="0" lvl="6" indent="0" algn="l" rtl="0">
              <a:spcBef>
                <a:spcPts val="0"/>
              </a:spcBef>
              <a:buNone/>
              <a:defRPr sz="1800" b="0" i="0" u="none" strike="noStrike" cap="none">
                <a:solidFill>
                  <a:srgbClr val="000000"/>
                </a:solidFill>
                <a:latin typeface="Century Gothic"/>
                <a:ea typeface="Century Gothic"/>
                <a:cs typeface="Century Gothic"/>
                <a:sym typeface="Century Gothic"/>
              </a:defRPr>
            </a:lvl7pPr>
            <a:lvl8pPr marL="0" marR="0" lvl="7" indent="0" algn="l" rtl="0">
              <a:spcBef>
                <a:spcPts val="0"/>
              </a:spcBef>
              <a:buNone/>
              <a:defRPr sz="1800" b="0" i="0" u="none" strike="noStrike" cap="none">
                <a:solidFill>
                  <a:srgbClr val="000000"/>
                </a:solidFill>
                <a:latin typeface="Century Gothic"/>
                <a:ea typeface="Century Gothic"/>
                <a:cs typeface="Century Gothic"/>
                <a:sym typeface="Century Gothic"/>
              </a:defRPr>
            </a:lvl8pPr>
            <a:lvl9pPr marL="0" marR="0" lvl="8" indent="0" algn="l" rtl="0">
              <a:spcBef>
                <a:spcPts val="0"/>
              </a:spcBef>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51718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4"/>
        <p:cNvGrpSpPr/>
        <p:nvPr/>
      </p:nvGrpSpPr>
      <p:grpSpPr>
        <a:xfrm>
          <a:off x="0" y="0"/>
          <a:ext cx="0" cy="0"/>
          <a:chOff x="0" y="0"/>
          <a:chExt cx="0" cy="0"/>
        </a:xfrm>
      </p:grpSpPr>
      <p:sp>
        <p:nvSpPr>
          <p:cNvPr id="25" name="Google Shape;25;p73"/>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3"/>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3422252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7"/>
        <p:cNvGrpSpPr/>
        <p:nvPr/>
      </p:nvGrpSpPr>
      <p:grpSpPr>
        <a:xfrm>
          <a:off x="0" y="0"/>
          <a:ext cx="0" cy="0"/>
          <a:chOff x="0" y="0"/>
          <a:chExt cx="0" cy="0"/>
        </a:xfrm>
      </p:grpSpPr>
      <p:sp>
        <p:nvSpPr>
          <p:cNvPr id="28" name="Google Shape;28;p74"/>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7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36837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31"/>
        <p:cNvGrpSpPr/>
        <p:nvPr/>
      </p:nvGrpSpPr>
      <p:grpSpPr>
        <a:xfrm>
          <a:off x="0" y="0"/>
          <a:ext cx="0" cy="0"/>
          <a:chOff x="0" y="0"/>
          <a:chExt cx="0" cy="0"/>
        </a:xfrm>
      </p:grpSpPr>
      <p:sp>
        <p:nvSpPr>
          <p:cNvPr id="32" name="Google Shape;32;p75"/>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5"/>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75"/>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75"/>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75"/>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0071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806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55786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8"/>
        <p:cNvGrpSpPr/>
        <p:nvPr/>
      </p:nvGrpSpPr>
      <p:grpSpPr>
        <a:xfrm>
          <a:off x="0" y="0"/>
          <a:ext cx="0" cy="0"/>
          <a:chOff x="0" y="0"/>
          <a:chExt cx="0" cy="0"/>
        </a:xfrm>
      </p:grpSpPr>
      <p:sp>
        <p:nvSpPr>
          <p:cNvPr id="39" name="Google Shape;39;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 name="Google Shape;41;p7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640561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42"/>
        <p:cNvGrpSpPr/>
        <p:nvPr/>
      </p:nvGrpSpPr>
      <p:grpSpPr>
        <a:xfrm>
          <a:off x="0" y="0"/>
          <a:ext cx="0" cy="0"/>
          <a:chOff x="0" y="0"/>
          <a:chExt cx="0" cy="0"/>
        </a:xfrm>
      </p:grpSpPr>
      <p:sp>
        <p:nvSpPr>
          <p:cNvPr id="43" name="Google Shape;43;p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8"/>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5" name="Google Shape;45;p7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2847049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46"/>
        <p:cNvGrpSpPr/>
        <p:nvPr/>
      </p:nvGrpSpPr>
      <p:grpSpPr>
        <a:xfrm>
          <a:off x="0" y="0"/>
          <a:ext cx="0" cy="0"/>
          <a:chOff x="0" y="0"/>
          <a:chExt cx="0" cy="0"/>
        </a:xfrm>
      </p:grpSpPr>
      <p:sp>
        <p:nvSpPr>
          <p:cNvPr id="47" name="Google Shape;47;p79"/>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634346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9"/>
        <p:cNvGrpSpPr/>
        <p:nvPr/>
      </p:nvGrpSpPr>
      <p:grpSpPr>
        <a:xfrm>
          <a:off x="0" y="0"/>
          <a:ext cx="0" cy="0"/>
          <a:chOff x="0" y="0"/>
          <a:chExt cx="0" cy="0"/>
        </a:xfrm>
      </p:grpSpPr>
      <p:sp>
        <p:nvSpPr>
          <p:cNvPr id="50" name="Google Shape;50;p80"/>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0"/>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05641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01590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9409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9450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8912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061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15452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8332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034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7447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067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07587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83582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F4AC7C-A0BC-4362-8FDC-EABAF255E05B}"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839698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4AC7C-A0BC-4362-8FDC-EABAF255E05B}"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2699857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F4AC7C-A0BC-4362-8FDC-EABAF255E05B}"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10341427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F4AC7C-A0BC-4362-8FDC-EABAF255E05B}"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20006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26371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F4AC7C-A0BC-4362-8FDC-EABAF255E05B}" type="datetimeFigureOut">
              <a:rPr lang="en-US" smtClean="0"/>
              <a:t>11/12/2021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3433420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F4AC7C-A0BC-4362-8FDC-EABAF255E05B}" type="datetimeFigureOut">
              <a:rPr lang="en-US" smtClean="0"/>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3204603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4AC7C-A0BC-4362-8FDC-EABAF255E05B}" type="datetimeFigureOut">
              <a:rPr lang="en-US" smtClean="0"/>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14740799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F4AC7C-A0BC-4362-8FDC-EABAF255E05B}"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4114224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F4AC7C-A0BC-4362-8FDC-EABAF255E05B}"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28087432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4AC7C-A0BC-4362-8FDC-EABAF255E05B}"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2851740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4AC7C-A0BC-4362-8FDC-EABAF255E05B}"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94C0-A1D9-4EE2-9EA4-DD26B5A50D47}" type="slidenum">
              <a:rPr lang="en-US" smtClean="0"/>
              <a:t>‹#›</a:t>
            </a:fld>
            <a:endParaRPr lang="en-US"/>
          </a:p>
        </p:txBody>
      </p:sp>
    </p:spTree>
    <p:extLst>
      <p:ext uri="{BB962C8B-B14F-4D97-AF65-F5344CB8AC3E}">
        <p14:creationId xmlns:p14="http://schemas.microsoft.com/office/powerpoint/2010/main" val="305720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1417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125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12/11/2021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4616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225143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1747015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20478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61"/>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524383527"/>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85777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4AC7C-A0BC-4362-8FDC-EABAF255E05B}" type="datetimeFigureOut">
              <a:rPr lang="en-US" smtClean="0"/>
              <a:t>11/12/2021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F94C0-A1D9-4EE2-9EA4-DD26B5A50D47}" type="slidenum">
              <a:rPr lang="en-US" smtClean="0"/>
              <a:t>‹#›</a:t>
            </a:fld>
            <a:endParaRPr lang="en-US"/>
          </a:p>
        </p:txBody>
      </p:sp>
    </p:spTree>
    <p:extLst>
      <p:ext uri="{BB962C8B-B14F-4D97-AF65-F5344CB8AC3E}">
        <p14:creationId xmlns:p14="http://schemas.microsoft.com/office/powerpoint/2010/main" val="38290325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6.xml"/><Relationship Id="rId5" Type="http://schemas.openxmlformats.org/officeDocument/2006/relationships/audio" Target="../media/audio1.wav"/><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11.png"/><Relationship Id="rId7" Type="http://schemas.openxmlformats.org/officeDocument/2006/relationships/audio" Target="../media/audio2.wav"/><Relationship Id="rId12"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21.png"/><Relationship Id="rId11"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audio" Target="../media/audio5.wav"/><Relationship Id="rId4" Type="http://schemas.openxmlformats.org/officeDocument/2006/relationships/image" Target="../media/image19.png"/><Relationship Id="rId9" Type="http://schemas.openxmlformats.org/officeDocument/2006/relationships/audio" Target="../media/audio4.wav"/></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audio" Target="../media/audio9.wav"/><Relationship Id="rId12"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audio" Target="../media/audio8.wav"/><Relationship Id="rId11" Type="http://schemas.openxmlformats.org/officeDocument/2006/relationships/image" Target="../media/image26.png"/><Relationship Id="rId5" Type="http://schemas.openxmlformats.org/officeDocument/2006/relationships/audio" Target="../media/audio7.wav"/><Relationship Id="rId10" Type="http://schemas.openxmlformats.org/officeDocument/2006/relationships/image" Target="../media/image25.png"/><Relationship Id="rId4" Type="http://schemas.openxmlformats.org/officeDocument/2006/relationships/audio" Target="../media/audio6.wav"/><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audio" Target="../media/audio13.wav"/><Relationship Id="rId12"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audio" Target="../media/audio12.wav"/><Relationship Id="rId11" Type="http://schemas.openxmlformats.org/officeDocument/2006/relationships/image" Target="../media/image30.png"/><Relationship Id="rId5" Type="http://schemas.openxmlformats.org/officeDocument/2006/relationships/audio" Target="../media/audio11.wav"/><Relationship Id="rId10" Type="http://schemas.openxmlformats.org/officeDocument/2006/relationships/image" Target="../media/image29.png"/><Relationship Id="rId4" Type="http://schemas.openxmlformats.org/officeDocument/2006/relationships/audio" Target="../media/audio10.wav"/><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audio" Target="../media/audio18.wav"/><Relationship Id="rId3" Type="http://schemas.openxmlformats.org/officeDocument/2006/relationships/image" Target="../media/image11.png"/><Relationship Id="rId7" Type="http://schemas.openxmlformats.org/officeDocument/2006/relationships/audio" Target="../media/audio17.wav"/><Relationship Id="rId2" Type="http://schemas.openxmlformats.org/officeDocument/2006/relationships/notesSlide" Target="../notesSlides/notesSlide16.xml"/><Relationship Id="rId1" Type="http://schemas.openxmlformats.org/officeDocument/2006/relationships/slideLayout" Target="../slideLayouts/slideLayout46.xml"/><Relationship Id="rId6" Type="http://schemas.openxmlformats.org/officeDocument/2006/relationships/audio" Target="../media/audio16.wav"/><Relationship Id="rId5" Type="http://schemas.openxmlformats.org/officeDocument/2006/relationships/audio" Target="../media/audio15.wav"/><Relationship Id="rId4" Type="http://schemas.openxmlformats.org/officeDocument/2006/relationships/audio" Target="../media/audio14.wav"/><Relationship Id="rId9" Type="http://schemas.openxmlformats.org/officeDocument/2006/relationships/audio" Target="../media/audio19.wav"/></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consult.education.gov.uk/ebacc-and-arts-and-humanities-team/gcse-mfl-subject-content-review/supporting_documents/GCSE%20MFL%20subject%20content%20document.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39.gif"/><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60.xml"/><Relationship Id="rId4" Type="http://schemas.openxmlformats.org/officeDocument/2006/relationships/hyperlink" Target="http://www.rachelhawkes.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www.rachelhawkes.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hyperlink" Target="https://ncelp.org/professional-development/" TargetMode="Externa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descr="background rectangle"/>
          <p:cNvSpPr/>
          <p:nvPr/>
        </p:nvSpPr>
        <p:spPr>
          <a:xfrm>
            <a:off x="-56445" y="-15658"/>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194512" y="1573498"/>
            <a:ext cx="10363200" cy="2387600"/>
          </a:xfrm>
        </p:spPr>
        <p:txBody>
          <a:bodyPr>
            <a:normAutofit fontScale="90000"/>
          </a:bodyPr>
          <a:lstStyle/>
          <a:p>
            <a:pPr lvl="0" algn="l">
              <a:lnSpc>
                <a:spcPct val="100000"/>
              </a:lnSpc>
              <a:spcBef>
                <a:spcPts val="0"/>
              </a:spcBef>
            </a:pPr>
            <a:r>
              <a:rPr lang="en-GB" sz="4000" b="1" dirty="0">
                <a:solidFill>
                  <a:prstClr val="white"/>
                </a:solidFill>
                <a:ea typeface="+mn-ea"/>
                <a:cs typeface="+mn-cs"/>
              </a:rPr>
              <a:t>Myth-busting and meaning making: </a:t>
            </a:r>
            <a:br>
              <a:rPr lang="en-GB" sz="4000" b="1" dirty="0">
                <a:solidFill>
                  <a:prstClr val="white"/>
                </a:solidFill>
                <a:ea typeface="+mn-ea"/>
                <a:cs typeface="+mn-cs"/>
              </a:rPr>
            </a:br>
            <a:r>
              <a:rPr lang="en-GB" sz="4000" b="1" dirty="0">
                <a:solidFill>
                  <a:prstClr val="white"/>
                </a:solidFill>
                <a:ea typeface="+mn-ea"/>
                <a:cs typeface="+mn-cs"/>
              </a:rPr>
              <a:t>important ideas for classroom-based language teaching</a:t>
            </a:r>
            <a:br>
              <a:rPr lang="en-GB" sz="4000" b="1" dirty="0">
                <a:solidFill>
                  <a:prstClr val="white"/>
                </a:solidFill>
                <a:ea typeface="+mn-ea"/>
                <a:cs typeface="+mn-cs"/>
              </a:rPr>
            </a:br>
            <a:endParaRPr lang="en-GB" dirty="0"/>
          </a:p>
        </p:txBody>
      </p:sp>
      <p:sp>
        <p:nvSpPr>
          <p:cNvPr id="3" name="Subtitle 2"/>
          <p:cNvSpPr>
            <a:spLocks noGrp="1"/>
          </p:cNvSpPr>
          <p:nvPr>
            <p:ph type="subTitle" idx="1"/>
          </p:nvPr>
        </p:nvSpPr>
        <p:spPr>
          <a:xfrm>
            <a:off x="123982" y="3230498"/>
            <a:ext cx="9144000" cy="1655762"/>
          </a:xfrm>
        </p:spPr>
        <p:txBody>
          <a:bodyPr/>
          <a:lstStyle/>
          <a:p>
            <a:pPr lvl="0" algn="l">
              <a:lnSpc>
                <a:spcPct val="100000"/>
              </a:lnSpc>
              <a:spcBef>
                <a:spcPts val="0"/>
              </a:spcBef>
            </a:pPr>
            <a:r>
              <a:rPr lang="en-GB" dirty="0">
                <a:solidFill>
                  <a:prstClr val="white"/>
                </a:solidFill>
              </a:rPr>
              <a:t>The Language Show 2021</a:t>
            </a:r>
          </a:p>
          <a:p>
            <a:endParaRPr lang="en-GB" dirty="0"/>
          </a:p>
        </p:txBody>
      </p:sp>
      <p:sp>
        <p:nvSpPr>
          <p:cNvPr id="6" name="TextBox 5"/>
          <p:cNvSpPr txBox="1"/>
          <p:nvPr/>
        </p:nvSpPr>
        <p:spPr>
          <a:xfrm>
            <a:off x="0" y="6190975"/>
            <a:ext cx="42945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Presenter: Rachel Hawkes</a:t>
            </a:r>
            <a:b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Date updated: 06/11/21</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pic>
        <p:nvPicPr>
          <p:cNvPr id="11" name="Picture 10" descr="Logo&#10;&#10;Description automatically generated">
            <a:extLst>
              <a:ext uri="{FF2B5EF4-FFF2-40B4-BE49-F238E27FC236}">
                <a16:creationId xmlns:a16="http://schemas.microsoft.com/office/drawing/2014/main" id="{01F9281F-A96B-4A18-B374-7C76781CFE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12" y="4848339"/>
            <a:ext cx="1062239" cy="1357745"/>
          </a:xfrm>
          <a:prstGeom prst="rect">
            <a:avLst/>
          </a:prstGeom>
        </p:spPr>
      </p:pic>
    </p:spTree>
    <p:extLst>
      <p:ext uri="{BB962C8B-B14F-4D97-AF65-F5344CB8AC3E}">
        <p14:creationId xmlns:p14="http://schemas.microsoft.com/office/powerpoint/2010/main" val="344578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background rectangle"/>
          <p:cNvSpPr/>
          <p:nvPr/>
        </p:nvSpPr>
        <p:spPr>
          <a:xfrm>
            <a:off x="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le 4">
            <a:extLst>
              <a:ext uri="{FF2B5EF4-FFF2-40B4-BE49-F238E27FC236}">
                <a16:creationId xmlns:a16="http://schemas.microsoft.com/office/drawing/2014/main" id="{957F6C70-31E7-499A-8EB9-FE845E5ABE5F}"/>
              </a:ext>
            </a:extLst>
          </p:cNvPr>
          <p:cNvSpPr>
            <a:spLocks noGrp="1"/>
          </p:cNvSpPr>
          <p:nvPr>
            <p:ph type="title"/>
          </p:nvPr>
        </p:nvSpPr>
        <p:spPr>
          <a:xfrm>
            <a:off x="238970" y="-234413"/>
            <a:ext cx="10515600" cy="1325563"/>
          </a:xfrm>
        </p:spPr>
        <p:txBody>
          <a:bodyPr>
            <a:normAutofit/>
          </a:bodyPr>
          <a:lstStyle/>
          <a:p>
            <a:r>
              <a:rPr lang="en-GB" sz="3600" b="1" dirty="0">
                <a:solidFill>
                  <a:schemeClr val="bg1"/>
                </a:solidFill>
              </a:rPr>
              <a:t>Myth-busting and </a:t>
            </a:r>
            <a:r>
              <a:rPr lang="en-GB" sz="3600" b="1" dirty="0">
                <a:solidFill>
                  <a:srgbClr val="E56700"/>
                </a:solidFill>
              </a:rPr>
              <a:t>meaning making</a:t>
            </a:r>
            <a:endParaRPr lang="en-GB" sz="3600" dirty="0">
              <a:solidFill>
                <a:srgbClr val="E56700"/>
              </a:solidFill>
            </a:endParaRPr>
          </a:p>
        </p:txBody>
      </p:sp>
      <p:sp>
        <p:nvSpPr>
          <p:cNvPr id="14" name="Title 1">
            <a:extLst>
              <a:ext uri="{FF2B5EF4-FFF2-40B4-BE49-F238E27FC236}">
                <a16:creationId xmlns:a16="http://schemas.microsoft.com/office/drawing/2014/main" id="{13B5F4E0-CE88-4518-987A-EBA3B387608E}"/>
              </a:ext>
            </a:extLst>
          </p:cNvPr>
          <p:cNvSpPr txBox="1">
            <a:spLocks/>
          </p:cNvSpPr>
          <p:nvPr/>
        </p:nvSpPr>
        <p:spPr>
          <a:xfrm>
            <a:off x="309280" y="2182300"/>
            <a:ext cx="11882719" cy="1551708"/>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2. All of this systematic planning isn’t needed, (is it?)</a:t>
            </a:r>
          </a:p>
        </p:txBody>
      </p:sp>
      <p:sp>
        <p:nvSpPr>
          <p:cNvPr id="8" name="Rectangle: Rounded Corners 7">
            <a:extLst>
              <a:ext uri="{FF2B5EF4-FFF2-40B4-BE49-F238E27FC236}">
                <a16:creationId xmlns:a16="http://schemas.microsoft.com/office/drawing/2014/main" id="{BC769D28-B24B-4D32-9D59-9FCE7D95C39D}"/>
              </a:ext>
            </a:extLst>
          </p:cNvPr>
          <p:cNvSpPr/>
          <p:nvPr/>
        </p:nvSpPr>
        <p:spPr>
          <a:xfrm rot="21037372">
            <a:off x="10057844" y="998367"/>
            <a:ext cx="1924863" cy="611579"/>
          </a:xfrm>
          <a:prstGeom prst="roundRect">
            <a:avLst/>
          </a:prstGeom>
          <a:solidFill>
            <a:srgbClr val="FFCF0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Phonics</a:t>
            </a:r>
          </a:p>
        </p:txBody>
      </p:sp>
      <p:pic>
        <p:nvPicPr>
          <p:cNvPr id="3" name="Picture 2" descr="Graphical user interface, text, application&#10;&#10;Description automatically generated">
            <a:extLst>
              <a:ext uri="{FF2B5EF4-FFF2-40B4-BE49-F238E27FC236}">
                <a16:creationId xmlns:a16="http://schemas.microsoft.com/office/drawing/2014/main" id="{16969130-F784-4E8A-8E75-C4C426AF0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70817">
            <a:off x="1693993" y="3785152"/>
            <a:ext cx="2925898" cy="1898786"/>
          </a:xfrm>
          <a:prstGeom prst="rect">
            <a:avLst/>
          </a:prstGeom>
          <a:ln>
            <a:solidFill>
              <a:srgbClr val="E56700"/>
            </a:solidFill>
          </a:ln>
        </p:spPr>
      </p:pic>
      <p:pic>
        <p:nvPicPr>
          <p:cNvPr id="6" name="Picture 5" descr="Graphical user interface, text, application&#10;&#10;Description automatically generated">
            <a:extLst>
              <a:ext uri="{FF2B5EF4-FFF2-40B4-BE49-F238E27FC236}">
                <a16:creationId xmlns:a16="http://schemas.microsoft.com/office/drawing/2014/main" id="{2400ACAF-D25D-41F3-8D3C-8A7427E236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993" y="3428999"/>
            <a:ext cx="2966858" cy="2738162"/>
          </a:xfrm>
          <a:prstGeom prst="rect">
            <a:avLst/>
          </a:prstGeom>
          <a:ln>
            <a:solidFill>
              <a:srgbClr val="E56700"/>
            </a:solidFill>
          </a:ln>
        </p:spPr>
      </p:pic>
    </p:spTree>
    <p:extLst>
      <p:ext uri="{BB962C8B-B14F-4D97-AF65-F5344CB8AC3E}">
        <p14:creationId xmlns:p14="http://schemas.microsoft.com/office/powerpoint/2010/main" val="252452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 descr="background rectangle"/>
          <p:cNvPicPr preferRelativeResize="0"/>
          <p:nvPr/>
        </p:nvPicPr>
        <p:blipFill rotWithShape="1">
          <a:blip r:embed="rId3">
            <a:alphaModFix/>
          </a:blip>
          <a:srcRect/>
          <a:stretch/>
        </p:blipFill>
        <p:spPr>
          <a:xfrm>
            <a:off x="-1" y="296864"/>
            <a:ext cx="6457246" cy="867128"/>
          </a:xfrm>
          <a:prstGeom prst="rect">
            <a:avLst/>
          </a:prstGeom>
          <a:noFill/>
          <a:ln>
            <a:noFill/>
          </a:ln>
        </p:spPr>
      </p:pic>
      <p:sp>
        <p:nvSpPr>
          <p:cNvPr id="317" name="Google Shape;317;p2"/>
          <p:cNvSpPr txBox="1">
            <a:spLocks noGrp="1"/>
          </p:cNvSpPr>
          <p:nvPr>
            <p:ph type="title"/>
          </p:nvPr>
        </p:nvSpPr>
        <p:spPr>
          <a:xfrm>
            <a:off x="0" y="296864"/>
            <a:ext cx="5265384" cy="707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dirty="0">
                <a:solidFill>
                  <a:schemeClr val="lt1"/>
                </a:solidFill>
              </a:rPr>
              <a:t>French phonics</a:t>
            </a:r>
            <a:endParaRPr dirty="0"/>
          </a:p>
        </p:txBody>
      </p:sp>
      <p:sp>
        <p:nvSpPr>
          <p:cNvPr id="318" name="Google Shape;318;p2"/>
          <p:cNvSpPr/>
          <p:nvPr/>
        </p:nvSpPr>
        <p:spPr>
          <a:xfrm>
            <a:off x="10095979" y="249869"/>
            <a:ext cx="1813942" cy="400919"/>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phonétique</a:t>
            </a:r>
            <a:endParaRPr kumimoji="0"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6" name="Picture 5">
            <a:extLst>
              <a:ext uri="{FF2B5EF4-FFF2-40B4-BE49-F238E27FC236}">
                <a16:creationId xmlns:a16="http://schemas.microsoft.com/office/drawing/2014/main" id="{D6A09C70-E028-448A-8264-FB75DC44B543}"/>
              </a:ext>
            </a:extLst>
          </p:cNvPr>
          <p:cNvPicPr>
            <a:picLocks noChangeAspect="1"/>
          </p:cNvPicPr>
          <p:nvPr/>
        </p:nvPicPr>
        <p:blipFill>
          <a:blip r:embed="rId4"/>
          <a:stretch>
            <a:fillRect/>
          </a:stretch>
        </p:blipFill>
        <p:spPr>
          <a:xfrm>
            <a:off x="2183567" y="1460856"/>
            <a:ext cx="7500079" cy="4726162"/>
          </a:xfrm>
          <a:prstGeom prst="rect">
            <a:avLst/>
          </a:prstGeom>
        </p:spPr>
      </p:pic>
      <p:sp>
        <p:nvSpPr>
          <p:cNvPr id="2" name="Rectangle: Rounded Corners 1">
            <a:extLst>
              <a:ext uri="{FF2B5EF4-FFF2-40B4-BE49-F238E27FC236}">
                <a16:creationId xmlns:a16="http://schemas.microsoft.com/office/drawing/2014/main" id="{98AF6457-CB10-4336-A916-121C06B6D6E4}"/>
              </a:ext>
            </a:extLst>
          </p:cNvPr>
          <p:cNvSpPr/>
          <p:nvPr/>
        </p:nvSpPr>
        <p:spPr>
          <a:xfrm>
            <a:off x="2183567" y="2455352"/>
            <a:ext cx="7500079" cy="147483"/>
          </a:xfrm>
          <a:prstGeom prst="roundRect">
            <a:avLst/>
          </a:prstGeom>
          <a:solidFill>
            <a:srgbClr val="FFFF00">
              <a:alpha val="1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no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50795336-2557-40CE-9CAE-4491C8AE3EC1}"/>
              </a:ext>
            </a:extLst>
          </p:cNvPr>
          <p:cNvSpPr/>
          <p:nvPr/>
        </p:nvSpPr>
        <p:spPr>
          <a:xfrm>
            <a:off x="2183566" y="3750195"/>
            <a:ext cx="7500079" cy="147483"/>
          </a:xfrm>
          <a:prstGeom prst="roundRect">
            <a:avLst/>
          </a:prstGeom>
          <a:solidFill>
            <a:srgbClr val="FFFF00">
              <a:alpha val="1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303734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80387" y="296864"/>
            <a:ext cx="5265384" cy="707849"/>
          </a:xfrm>
        </p:spPr>
        <p:txBody>
          <a:bodyPr>
            <a:normAutofit/>
          </a:bodyPr>
          <a:lstStyle/>
          <a:p>
            <a:r>
              <a:rPr lang="en-GB" sz="3600" b="1" dirty="0">
                <a:solidFill>
                  <a:schemeClr val="bg1"/>
                </a:solidFill>
              </a:rPr>
              <a:t>SSC [e] </a:t>
            </a:r>
            <a:r>
              <a:rPr lang="en-GB" sz="3600" b="1" dirty="0" err="1">
                <a:solidFill>
                  <a:schemeClr val="bg1"/>
                </a:solidFill>
              </a:rPr>
              <a:t>ou</a:t>
            </a:r>
            <a:r>
              <a:rPr lang="en-GB" sz="3600" b="1" dirty="0">
                <a:solidFill>
                  <a:schemeClr val="bg1"/>
                </a:solidFill>
              </a:rPr>
              <a:t> [ê/è] ? </a:t>
            </a:r>
          </a:p>
        </p:txBody>
      </p:sp>
      <p:sp>
        <p:nvSpPr>
          <p:cNvPr id="7" name="Rounded Rectangle 46">
            <a:extLst>
              <a:ext uri="{FF2B5EF4-FFF2-40B4-BE49-F238E27FC236}">
                <a16:creationId xmlns:a16="http://schemas.microsoft.com/office/drawing/2014/main" id="{D8FD21BC-390A-4670-B25B-FCC84EA9D543}"/>
              </a:ext>
            </a:extLst>
          </p:cNvPr>
          <p:cNvSpPr/>
          <p:nvPr/>
        </p:nvSpPr>
        <p:spPr>
          <a:xfrm>
            <a:off x="10070123" y="249870"/>
            <a:ext cx="1839797"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phonétique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2D2D2C66-11CF-4A9F-B8B4-CBCB61B2BD47}"/>
              </a:ext>
            </a:extLst>
          </p:cNvPr>
          <p:cNvSpPr txBox="1"/>
          <p:nvPr/>
        </p:nvSpPr>
        <p:spPr>
          <a:xfrm>
            <a:off x="297385" y="1982902"/>
            <a:ext cx="701829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As you have already learned, some French words containing an unaccented ‘e’ are not pronounced like j</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Some sound like </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ê/è</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such as in av</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c [with].</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b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Listen to the difference here between the ‘e’ in j</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 and the ‘e’ in av</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en-GB" sz="2400" b="0" i="0" u="none" strike="noStrike" kern="1200" cap="none" spc="0" normalizeH="0" baseline="0" noProof="0" dirty="0">
                <a:ln>
                  <a:noFill/>
                </a:ln>
                <a:solidFill>
                  <a:srgbClr val="115076"/>
                </a:solidFill>
                <a:effectLst/>
                <a:uLnTx/>
                <a:uFillTx/>
                <a:latin typeface="Century Gothic" panose="020F0302020204030204"/>
                <a:ea typeface="+mn-ea"/>
                <a:cs typeface="+mn-cs"/>
              </a:rPr>
              <a:t>c.</a:t>
            </a:r>
          </a:p>
        </p:txBody>
      </p:sp>
      <p:pic>
        <p:nvPicPr>
          <p:cNvPr id="5" name="Picture 4" descr="A picture containing text, vector graphics&#10;&#10;Description automatically generated">
            <a:extLst>
              <a:ext uri="{FF2B5EF4-FFF2-40B4-BE49-F238E27FC236}">
                <a16:creationId xmlns:a16="http://schemas.microsoft.com/office/drawing/2014/main" id="{23CB8177-ABD7-439B-9EA4-2EF36EF80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466" y="3429000"/>
            <a:ext cx="2600122" cy="2425502"/>
          </a:xfrm>
          <a:prstGeom prst="rect">
            <a:avLst/>
          </a:prstGeom>
        </p:spPr>
      </p:pic>
      <p:sp>
        <p:nvSpPr>
          <p:cNvPr id="10" name="Speech Bubble: Rectangle with Corners Rounded 9">
            <a:hlinkClick r:id="" action="ppaction://noaction">
              <a:snd r:embed="rId5" name="9.2.1.2-slide5.wav"/>
            </a:hlinkClick>
            <a:extLst>
              <a:ext uri="{FF2B5EF4-FFF2-40B4-BE49-F238E27FC236}">
                <a16:creationId xmlns:a16="http://schemas.microsoft.com/office/drawing/2014/main" id="{9710D978-9DAF-4B7D-8814-DFC43000B4EE}"/>
              </a:ext>
            </a:extLst>
          </p:cNvPr>
          <p:cNvSpPr/>
          <p:nvPr/>
        </p:nvSpPr>
        <p:spPr>
          <a:xfrm>
            <a:off x="8152070" y="1163991"/>
            <a:ext cx="3066915" cy="1637823"/>
          </a:xfrm>
          <a:prstGeom prst="wedgeRoundRectCallout">
            <a:avLst>
              <a:gd name="adj1" fmla="val -14354"/>
              <a:gd name="adj2" fmla="val 87785"/>
              <a:gd name="adj3" fmla="val 16667"/>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white"/>
                </a:solidFill>
                <a:effectLst/>
                <a:uLnTx/>
                <a:uFillTx/>
                <a:latin typeface="Century Gothic" panose="020F0302020204030204"/>
                <a:ea typeface="+mn-ea"/>
                <a:cs typeface="+mn-cs"/>
              </a:rPr>
              <a:t>J</a:t>
            </a:r>
            <a:r>
              <a:rPr kumimoji="0" lang="fr-FR" sz="32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fr-FR" sz="3200" b="0" i="0" u="none" strike="noStrike" kern="1200" cap="none" spc="0" normalizeH="0" baseline="0" noProof="0" dirty="0">
                <a:ln>
                  <a:noFill/>
                </a:ln>
                <a:solidFill>
                  <a:prstClr val="white"/>
                </a:solidFill>
                <a:effectLst/>
                <a:uLnTx/>
                <a:uFillTx/>
                <a:latin typeface="Century Gothic" panose="020F0302020204030204"/>
                <a:ea typeface="+mn-ea"/>
                <a:cs typeface="+mn-cs"/>
              </a:rPr>
              <a:t> suis av</a:t>
            </a:r>
            <a:r>
              <a:rPr kumimoji="0" lang="fr-FR" sz="32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fr-FR" sz="3200" b="0" i="0" u="none" strike="noStrike" kern="1200" cap="none" spc="0" normalizeH="0" baseline="0" noProof="0" dirty="0">
                <a:ln>
                  <a:noFill/>
                </a:ln>
                <a:solidFill>
                  <a:prstClr val="white"/>
                </a:solidFill>
                <a:effectLst/>
                <a:uLnTx/>
                <a:uFillTx/>
                <a:latin typeface="Century Gothic" panose="020F0302020204030204"/>
                <a:ea typeface="+mn-ea"/>
                <a:cs typeface="+mn-cs"/>
              </a:rPr>
              <a:t>c mon chat, Pacha</a:t>
            </a:r>
            <a:endParaRPr kumimoji="0" lang="fr-FR" sz="2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9805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SSC [e] </a:t>
            </a:r>
            <a:r>
              <a:rPr lang="fr-FR" sz="3600" b="1" dirty="0">
                <a:solidFill>
                  <a:schemeClr val="bg1"/>
                </a:solidFill>
              </a:rPr>
              <a:t>ou</a:t>
            </a:r>
            <a:r>
              <a:rPr lang="en-GB" sz="3600" b="1" dirty="0">
                <a:solidFill>
                  <a:schemeClr val="bg1"/>
                </a:solidFill>
              </a:rPr>
              <a:t> [ê/è] ? </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277475" y="249869"/>
            <a:ext cx="1632445"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écouter</a:t>
            </a:r>
          </a:p>
        </p:txBody>
      </p:sp>
      <p:sp>
        <p:nvSpPr>
          <p:cNvPr id="23" name="TextBox 22">
            <a:extLst>
              <a:ext uri="{FF2B5EF4-FFF2-40B4-BE49-F238E27FC236}">
                <a16:creationId xmlns:a16="http://schemas.microsoft.com/office/drawing/2014/main" id="{97DEECC4-737A-4B15-829A-00138F8AA9CF}"/>
              </a:ext>
            </a:extLst>
          </p:cNvPr>
          <p:cNvSpPr txBox="1"/>
          <p:nvPr/>
        </p:nvSpPr>
        <p:spPr>
          <a:xfrm>
            <a:off x="6502196" y="277288"/>
            <a:ext cx="37065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Listen carefully to the pronunciation. Do you hear [e] or [ê/è]? </a:t>
            </a:r>
          </a:p>
        </p:txBody>
      </p:sp>
      <p:pic>
        <p:nvPicPr>
          <p:cNvPr id="32" name="Picture 31" descr="A picture containing text, sign, vector graphics&#10;&#10;Description automatically generated">
            <a:extLst>
              <a:ext uri="{FF2B5EF4-FFF2-40B4-BE49-F238E27FC236}">
                <a16:creationId xmlns:a16="http://schemas.microsoft.com/office/drawing/2014/main" id="{6C67E555-C5B3-42A9-A013-9E4274508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69" y="1801136"/>
            <a:ext cx="1530423" cy="1341671"/>
          </a:xfrm>
          <a:prstGeom prst="rect">
            <a:avLst/>
          </a:prstGeom>
        </p:spPr>
      </p:pic>
      <p:pic>
        <p:nvPicPr>
          <p:cNvPr id="34" name="Picture 33" descr="Diagram&#10;&#10;Description automatically generated">
            <a:extLst>
              <a:ext uri="{FF2B5EF4-FFF2-40B4-BE49-F238E27FC236}">
                <a16:creationId xmlns:a16="http://schemas.microsoft.com/office/drawing/2014/main" id="{7D66C2D7-CCAE-47B5-A73D-8454997D8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2403" y="1848281"/>
            <a:ext cx="1527282" cy="1247377"/>
          </a:xfrm>
          <a:prstGeom prst="rect">
            <a:avLst/>
          </a:prstGeom>
        </p:spPr>
      </p:pic>
      <p:pic>
        <p:nvPicPr>
          <p:cNvPr id="36" name="Picture 35" descr="A picture containing aircraft, balloon, transport&#10;&#10;Description automatically generated">
            <a:extLst>
              <a:ext uri="{FF2B5EF4-FFF2-40B4-BE49-F238E27FC236}">
                <a16:creationId xmlns:a16="http://schemas.microsoft.com/office/drawing/2014/main" id="{62C8A0C8-2183-4C31-AC94-D60041AFB1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855" y="4256227"/>
            <a:ext cx="1569046" cy="1347160"/>
          </a:xfrm>
          <a:prstGeom prst="rect">
            <a:avLst/>
          </a:prstGeom>
        </p:spPr>
      </p:pic>
      <p:sp>
        <p:nvSpPr>
          <p:cNvPr id="48" name="TextBox 47">
            <a:extLst>
              <a:ext uri="{FF2B5EF4-FFF2-40B4-BE49-F238E27FC236}">
                <a16:creationId xmlns:a16="http://schemas.microsoft.com/office/drawing/2014/main" id="{FB90F391-1FC5-47CE-A43D-F1432587FB84}"/>
              </a:ext>
            </a:extLst>
          </p:cNvPr>
          <p:cNvSpPr txBox="1"/>
          <p:nvPr/>
        </p:nvSpPr>
        <p:spPr>
          <a:xfrm>
            <a:off x="2506599" y="1871806"/>
            <a:ext cx="322716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tunn</a:t>
            </a:r>
            <a:r>
              <a:rPr kumimoji="0" lang="fr-FR" sz="66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t>
            </a: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l</a:t>
            </a:r>
          </a:p>
        </p:txBody>
      </p:sp>
      <p:sp>
        <p:nvSpPr>
          <p:cNvPr id="49" name="TextBox 48">
            <a:extLst>
              <a:ext uri="{FF2B5EF4-FFF2-40B4-BE49-F238E27FC236}">
                <a16:creationId xmlns:a16="http://schemas.microsoft.com/office/drawing/2014/main" id="{A28656A0-9C55-4CAE-BF51-A3CB7BC2FC48}"/>
              </a:ext>
            </a:extLst>
          </p:cNvPr>
          <p:cNvSpPr txBox="1"/>
          <p:nvPr/>
        </p:nvSpPr>
        <p:spPr>
          <a:xfrm>
            <a:off x="8513671" y="4256227"/>
            <a:ext cx="360506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a:t>
            </a: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éch</a:t>
            </a:r>
            <a:r>
              <a:rPr kumimoji="0" lang="fr-FR" sz="66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t>
            </a: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cs</a:t>
            </a:r>
          </a:p>
        </p:txBody>
      </p:sp>
      <p:sp>
        <p:nvSpPr>
          <p:cNvPr id="50" name="TextBox 49">
            <a:extLst>
              <a:ext uri="{FF2B5EF4-FFF2-40B4-BE49-F238E27FC236}">
                <a16:creationId xmlns:a16="http://schemas.microsoft.com/office/drawing/2014/main" id="{BC8A71F3-24DC-4CBA-8F12-FB64BBB54245}"/>
              </a:ext>
            </a:extLst>
          </p:cNvPr>
          <p:cNvSpPr txBox="1"/>
          <p:nvPr/>
        </p:nvSpPr>
        <p:spPr>
          <a:xfrm>
            <a:off x="8367359" y="1821149"/>
            <a:ext cx="370653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ch</a:t>
            </a:r>
            <a:r>
              <a:rPr kumimoji="0" lang="en-GB" sz="66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t>
            </a:r>
            <a:r>
              <a:rPr kumimoji="0" lang="en-GB"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nille</a:t>
            </a:r>
          </a:p>
        </p:txBody>
      </p:sp>
      <p:sp>
        <p:nvSpPr>
          <p:cNvPr id="51" name="TextBox 50">
            <a:extLst>
              <a:ext uri="{FF2B5EF4-FFF2-40B4-BE49-F238E27FC236}">
                <a16:creationId xmlns:a16="http://schemas.microsoft.com/office/drawing/2014/main" id="{D5F83297-ED4E-4CFE-B2FC-3DF870FBD2D6}"/>
              </a:ext>
            </a:extLst>
          </p:cNvPr>
          <p:cNvSpPr txBox="1"/>
          <p:nvPr/>
        </p:nvSpPr>
        <p:spPr>
          <a:xfrm>
            <a:off x="2506599" y="4256227"/>
            <a:ext cx="322716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m</a:t>
            </a:r>
            <a:r>
              <a:rPr kumimoji="0" lang="en-GB" sz="66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t>
            </a:r>
            <a:r>
              <a:rPr kumimoji="0" lang="en-GB"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lon</a:t>
            </a:r>
          </a:p>
        </p:txBody>
      </p:sp>
      <p:graphicFrame>
        <p:nvGraphicFramePr>
          <p:cNvPr id="39" name="Table 38">
            <a:extLst>
              <a:ext uri="{FF2B5EF4-FFF2-40B4-BE49-F238E27FC236}">
                <a16:creationId xmlns:a16="http://schemas.microsoft.com/office/drawing/2014/main" id="{6FB414FC-9F0B-46B2-9F83-F7D2512F7C42}"/>
              </a:ext>
            </a:extLst>
          </p:cNvPr>
          <p:cNvGraphicFramePr>
            <a:graphicFrameLocks noGrp="1"/>
          </p:cNvGraphicFramePr>
          <p:nvPr/>
        </p:nvGraphicFramePr>
        <p:xfrm>
          <a:off x="2579664" y="3021479"/>
          <a:ext cx="2851806" cy="575162"/>
        </p:xfrm>
        <a:graphic>
          <a:graphicData uri="http://schemas.openxmlformats.org/drawingml/2006/table">
            <a:tbl>
              <a:tblPr firstRow="1" bandRow="1">
                <a:tableStyleId>{5C22544A-7EE6-4342-B048-85BDC9FD1C3A}</a:tableStyleId>
              </a:tblPr>
              <a:tblGrid>
                <a:gridCol w="1443696">
                  <a:extLst>
                    <a:ext uri="{9D8B030D-6E8A-4147-A177-3AD203B41FA5}">
                      <a16:colId xmlns:a16="http://schemas.microsoft.com/office/drawing/2014/main" val="430136452"/>
                    </a:ext>
                  </a:extLst>
                </a:gridCol>
                <a:gridCol w="1408110">
                  <a:extLst>
                    <a:ext uri="{9D8B030D-6E8A-4147-A177-3AD203B41FA5}">
                      <a16:colId xmlns:a16="http://schemas.microsoft.com/office/drawing/2014/main" val="1801338594"/>
                    </a:ext>
                  </a:extLst>
                </a:gridCol>
              </a:tblGrid>
              <a:tr h="575162">
                <a:tc>
                  <a:txBody>
                    <a:bodyPr/>
                    <a:lstStyle/>
                    <a:p>
                      <a:pPr algn="l"/>
                      <a:r>
                        <a:rPr lang="fr-FR" sz="2800" dirty="0">
                          <a:solidFill>
                            <a:srgbClr val="115076"/>
                          </a:solidFill>
                        </a:rPr>
                        <a:t>[e]</a:t>
                      </a:r>
                    </a:p>
                  </a:txBody>
                  <a:tcPr anchor="ctr">
                    <a:solidFill>
                      <a:schemeClr val="accent1">
                        <a:lumMod val="20000"/>
                        <a:lumOff val="80000"/>
                      </a:schemeClr>
                    </a:solidFill>
                  </a:tcPr>
                </a:tc>
                <a:tc>
                  <a:txBody>
                    <a:bodyPr/>
                    <a:lstStyle/>
                    <a:p>
                      <a:pPr algn="l"/>
                      <a:r>
                        <a:rPr lang="fr-FR" sz="2800" dirty="0">
                          <a:solidFill>
                            <a:srgbClr val="115076"/>
                          </a:solidFill>
                        </a:rPr>
                        <a:t>[ê/è]</a:t>
                      </a:r>
                    </a:p>
                  </a:txBody>
                  <a:tcPr anchor="ctr">
                    <a:solidFill>
                      <a:schemeClr val="accent1">
                        <a:lumMod val="40000"/>
                        <a:lumOff val="60000"/>
                      </a:schemeClr>
                    </a:solidFill>
                  </a:tcPr>
                </a:tc>
                <a:extLst>
                  <a:ext uri="{0D108BD9-81ED-4DB2-BD59-A6C34878D82A}">
                    <a16:rowId xmlns:a16="http://schemas.microsoft.com/office/drawing/2014/main" val="287572374"/>
                  </a:ext>
                </a:extLst>
              </a:tr>
            </a:tbl>
          </a:graphicData>
        </a:graphic>
      </p:graphicFrame>
      <p:sp>
        <p:nvSpPr>
          <p:cNvPr id="54" name="Rectangle 53">
            <a:hlinkClick r:id="" action="ppaction://noaction">
              <a:snd r:embed="rId7" name="tunnel.wav"/>
            </a:hlinkClick>
            <a:extLst>
              <a:ext uri="{FF2B5EF4-FFF2-40B4-BE49-F238E27FC236}">
                <a16:creationId xmlns:a16="http://schemas.microsoft.com/office/drawing/2014/main" id="{8680F2EB-8D21-431F-B4BD-A0EAE04BF876}"/>
              </a:ext>
            </a:extLst>
          </p:cNvPr>
          <p:cNvSpPr/>
          <p:nvPr/>
        </p:nvSpPr>
        <p:spPr>
          <a:xfrm>
            <a:off x="447669" y="1871806"/>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55" name="Rectangle 54">
            <a:hlinkClick r:id="" action="ppaction://noaction">
              <a:snd r:embed="rId8" name="chenille.wav"/>
            </a:hlinkClick>
            <a:extLst>
              <a:ext uri="{FF2B5EF4-FFF2-40B4-BE49-F238E27FC236}">
                <a16:creationId xmlns:a16="http://schemas.microsoft.com/office/drawing/2014/main" id="{120C40E8-AE1B-467C-A865-C1E5B3D9C5EC}"/>
              </a:ext>
            </a:extLst>
          </p:cNvPr>
          <p:cNvSpPr/>
          <p:nvPr/>
        </p:nvSpPr>
        <p:spPr>
          <a:xfrm>
            <a:off x="6070196" y="1800332"/>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56" name="Rectangle 55">
            <a:hlinkClick r:id="" action="ppaction://noaction">
              <a:snd r:embed="rId9" name="melon.wav"/>
            </a:hlinkClick>
            <a:extLst>
              <a:ext uri="{FF2B5EF4-FFF2-40B4-BE49-F238E27FC236}">
                <a16:creationId xmlns:a16="http://schemas.microsoft.com/office/drawing/2014/main" id="{B66BAE4B-9518-4623-82E7-16CEB0AEEA68}"/>
              </a:ext>
            </a:extLst>
          </p:cNvPr>
          <p:cNvSpPr/>
          <p:nvPr/>
        </p:nvSpPr>
        <p:spPr>
          <a:xfrm>
            <a:off x="447669" y="4256227"/>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57" name="Rectangle 56">
            <a:hlinkClick r:id="" action="ppaction://noaction">
              <a:snd r:embed="rId10" name="echecs.wav"/>
            </a:hlinkClick>
            <a:extLst>
              <a:ext uri="{FF2B5EF4-FFF2-40B4-BE49-F238E27FC236}">
                <a16:creationId xmlns:a16="http://schemas.microsoft.com/office/drawing/2014/main" id="{4EA3C632-7DDD-4A8D-97CD-353953F7CD80}"/>
              </a:ext>
            </a:extLst>
          </p:cNvPr>
          <p:cNvSpPr/>
          <p:nvPr/>
        </p:nvSpPr>
        <p:spPr>
          <a:xfrm>
            <a:off x="6096000" y="4256227"/>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pic>
        <p:nvPicPr>
          <p:cNvPr id="52" name="Picture 2" descr="Tick, Mark, Ok, Perfect, Check, Done, Sign, Good, Green">
            <a:extLst>
              <a:ext uri="{FF2B5EF4-FFF2-40B4-BE49-F238E27FC236}">
                <a16:creationId xmlns:a16="http://schemas.microsoft.com/office/drawing/2014/main" id="{9BEF0B07-DA2F-4646-9EDC-6AD018FD3C7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32176" y="2946522"/>
            <a:ext cx="701588" cy="6501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8" name="Table 57">
            <a:extLst>
              <a:ext uri="{FF2B5EF4-FFF2-40B4-BE49-F238E27FC236}">
                <a16:creationId xmlns:a16="http://schemas.microsoft.com/office/drawing/2014/main" id="{B4959155-C255-42EC-951A-414D605E1560}"/>
              </a:ext>
            </a:extLst>
          </p:cNvPr>
          <p:cNvGraphicFramePr>
            <a:graphicFrameLocks noGrp="1"/>
          </p:cNvGraphicFramePr>
          <p:nvPr/>
        </p:nvGraphicFramePr>
        <p:xfrm>
          <a:off x="8501344" y="3021479"/>
          <a:ext cx="2851806" cy="575162"/>
        </p:xfrm>
        <a:graphic>
          <a:graphicData uri="http://schemas.openxmlformats.org/drawingml/2006/table">
            <a:tbl>
              <a:tblPr firstRow="1" bandRow="1">
                <a:tableStyleId>{5C22544A-7EE6-4342-B048-85BDC9FD1C3A}</a:tableStyleId>
              </a:tblPr>
              <a:tblGrid>
                <a:gridCol w="1443696">
                  <a:extLst>
                    <a:ext uri="{9D8B030D-6E8A-4147-A177-3AD203B41FA5}">
                      <a16:colId xmlns:a16="http://schemas.microsoft.com/office/drawing/2014/main" val="430136452"/>
                    </a:ext>
                  </a:extLst>
                </a:gridCol>
                <a:gridCol w="1408110">
                  <a:extLst>
                    <a:ext uri="{9D8B030D-6E8A-4147-A177-3AD203B41FA5}">
                      <a16:colId xmlns:a16="http://schemas.microsoft.com/office/drawing/2014/main" val="1801338594"/>
                    </a:ext>
                  </a:extLst>
                </a:gridCol>
              </a:tblGrid>
              <a:tr h="575162">
                <a:tc>
                  <a:txBody>
                    <a:bodyPr/>
                    <a:lstStyle/>
                    <a:p>
                      <a:pPr algn="l"/>
                      <a:r>
                        <a:rPr lang="fr-FR" sz="2800" dirty="0">
                          <a:solidFill>
                            <a:srgbClr val="115076"/>
                          </a:solidFill>
                        </a:rPr>
                        <a:t>[e]</a:t>
                      </a:r>
                    </a:p>
                  </a:txBody>
                  <a:tcPr anchor="ctr">
                    <a:solidFill>
                      <a:schemeClr val="accent1">
                        <a:lumMod val="20000"/>
                        <a:lumOff val="80000"/>
                      </a:schemeClr>
                    </a:solidFill>
                  </a:tcPr>
                </a:tc>
                <a:tc>
                  <a:txBody>
                    <a:bodyPr/>
                    <a:lstStyle/>
                    <a:p>
                      <a:pPr algn="l"/>
                      <a:r>
                        <a:rPr lang="fr-FR" sz="2800" dirty="0">
                          <a:solidFill>
                            <a:srgbClr val="115076"/>
                          </a:solidFill>
                        </a:rPr>
                        <a:t>[ê/è]</a:t>
                      </a:r>
                    </a:p>
                  </a:txBody>
                  <a:tcPr anchor="ctr">
                    <a:solidFill>
                      <a:schemeClr val="accent1">
                        <a:lumMod val="40000"/>
                        <a:lumOff val="60000"/>
                      </a:schemeClr>
                    </a:solidFill>
                  </a:tcPr>
                </a:tc>
                <a:extLst>
                  <a:ext uri="{0D108BD9-81ED-4DB2-BD59-A6C34878D82A}">
                    <a16:rowId xmlns:a16="http://schemas.microsoft.com/office/drawing/2014/main" val="287572374"/>
                  </a:ext>
                </a:extLst>
              </a:tr>
            </a:tbl>
          </a:graphicData>
        </a:graphic>
      </p:graphicFrame>
      <p:pic>
        <p:nvPicPr>
          <p:cNvPr id="59" name="Picture 2" descr="Tick, Mark, Ok, Perfect, Check, Done, Sign, Good, Green">
            <a:extLst>
              <a:ext uri="{FF2B5EF4-FFF2-40B4-BE49-F238E27FC236}">
                <a16:creationId xmlns:a16="http://schemas.microsoft.com/office/drawing/2014/main" id="{AE903229-0FE6-4449-BAB1-33E7C740C13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68243" y="2963113"/>
            <a:ext cx="701588" cy="6501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0" name="Table 59">
            <a:extLst>
              <a:ext uri="{FF2B5EF4-FFF2-40B4-BE49-F238E27FC236}">
                <a16:creationId xmlns:a16="http://schemas.microsoft.com/office/drawing/2014/main" id="{FFEE40CB-F0D6-460A-A991-35F86DFFD7B3}"/>
              </a:ext>
            </a:extLst>
          </p:cNvPr>
          <p:cNvGraphicFramePr>
            <a:graphicFrameLocks noGrp="1"/>
          </p:cNvGraphicFramePr>
          <p:nvPr/>
        </p:nvGraphicFramePr>
        <p:xfrm>
          <a:off x="2539583" y="5414783"/>
          <a:ext cx="2851806" cy="575162"/>
        </p:xfrm>
        <a:graphic>
          <a:graphicData uri="http://schemas.openxmlformats.org/drawingml/2006/table">
            <a:tbl>
              <a:tblPr firstRow="1" bandRow="1">
                <a:tableStyleId>{5C22544A-7EE6-4342-B048-85BDC9FD1C3A}</a:tableStyleId>
              </a:tblPr>
              <a:tblGrid>
                <a:gridCol w="1443696">
                  <a:extLst>
                    <a:ext uri="{9D8B030D-6E8A-4147-A177-3AD203B41FA5}">
                      <a16:colId xmlns:a16="http://schemas.microsoft.com/office/drawing/2014/main" val="430136452"/>
                    </a:ext>
                  </a:extLst>
                </a:gridCol>
                <a:gridCol w="1408110">
                  <a:extLst>
                    <a:ext uri="{9D8B030D-6E8A-4147-A177-3AD203B41FA5}">
                      <a16:colId xmlns:a16="http://schemas.microsoft.com/office/drawing/2014/main" val="1801338594"/>
                    </a:ext>
                  </a:extLst>
                </a:gridCol>
              </a:tblGrid>
              <a:tr h="575162">
                <a:tc>
                  <a:txBody>
                    <a:bodyPr/>
                    <a:lstStyle/>
                    <a:p>
                      <a:pPr algn="l"/>
                      <a:r>
                        <a:rPr lang="fr-FR" sz="2800" dirty="0">
                          <a:solidFill>
                            <a:srgbClr val="115076"/>
                          </a:solidFill>
                        </a:rPr>
                        <a:t>[e]</a:t>
                      </a:r>
                    </a:p>
                  </a:txBody>
                  <a:tcPr anchor="ctr">
                    <a:solidFill>
                      <a:schemeClr val="accent1">
                        <a:lumMod val="20000"/>
                        <a:lumOff val="80000"/>
                      </a:schemeClr>
                    </a:solidFill>
                  </a:tcPr>
                </a:tc>
                <a:tc>
                  <a:txBody>
                    <a:bodyPr/>
                    <a:lstStyle/>
                    <a:p>
                      <a:pPr algn="l"/>
                      <a:r>
                        <a:rPr lang="fr-FR" sz="2800" dirty="0">
                          <a:solidFill>
                            <a:srgbClr val="115076"/>
                          </a:solidFill>
                        </a:rPr>
                        <a:t>[ê/è]</a:t>
                      </a:r>
                    </a:p>
                  </a:txBody>
                  <a:tcPr anchor="ctr">
                    <a:solidFill>
                      <a:schemeClr val="accent1">
                        <a:lumMod val="40000"/>
                        <a:lumOff val="60000"/>
                      </a:schemeClr>
                    </a:solidFill>
                  </a:tcPr>
                </a:tc>
                <a:extLst>
                  <a:ext uri="{0D108BD9-81ED-4DB2-BD59-A6C34878D82A}">
                    <a16:rowId xmlns:a16="http://schemas.microsoft.com/office/drawing/2014/main" val="287572374"/>
                  </a:ext>
                </a:extLst>
              </a:tr>
            </a:tbl>
          </a:graphicData>
        </a:graphic>
      </p:graphicFrame>
      <p:pic>
        <p:nvPicPr>
          <p:cNvPr id="61" name="Picture 2" descr="Tick, Mark, Ok, Perfect, Check, Done, Sign, Good, Green">
            <a:extLst>
              <a:ext uri="{FF2B5EF4-FFF2-40B4-BE49-F238E27FC236}">
                <a16:creationId xmlns:a16="http://schemas.microsoft.com/office/drawing/2014/main" id="{E20F0A62-21F3-4ECE-9670-D7AA28D781E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01588" y="5339826"/>
            <a:ext cx="701588" cy="6501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2" name="Table 61">
            <a:extLst>
              <a:ext uri="{FF2B5EF4-FFF2-40B4-BE49-F238E27FC236}">
                <a16:creationId xmlns:a16="http://schemas.microsoft.com/office/drawing/2014/main" id="{F5D725D8-66F4-458F-85C5-3B683975BFA4}"/>
              </a:ext>
            </a:extLst>
          </p:cNvPr>
          <p:cNvGraphicFramePr>
            <a:graphicFrameLocks noGrp="1"/>
          </p:cNvGraphicFramePr>
          <p:nvPr/>
        </p:nvGraphicFramePr>
        <p:xfrm>
          <a:off x="8501344" y="5414783"/>
          <a:ext cx="2851806" cy="575162"/>
        </p:xfrm>
        <a:graphic>
          <a:graphicData uri="http://schemas.openxmlformats.org/drawingml/2006/table">
            <a:tbl>
              <a:tblPr firstRow="1" bandRow="1">
                <a:tableStyleId>{5C22544A-7EE6-4342-B048-85BDC9FD1C3A}</a:tableStyleId>
              </a:tblPr>
              <a:tblGrid>
                <a:gridCol w="1443696">
                  <a:extLst>
                    <a:ext uri="{9D8B030D-6E8A-4147-A177-3AD203B41FA5}">
                      <a16:colId xmlns:a16="http://schemas.microsoft.com/office/drawing/2014/main" val="430136452"/>
                    </a:ext>
                  </a:extLst>
                </a:gridCol>
                <a:gridCol w="1408110">
                  <a:extLst>
                    <a:ext uri="{9D8B030D-6E8A-4147-A177-3AD203B41FA5}">
                      <a16:colId xmlns:a16="http://schemas.microsoft.com/office/drawing/2014/main" val="1801338594"/>
                    </a:ext>
                  </a:extLst>
                </a:gridCol>
              </a:tblGrid>
              <a:tr h="575162">
                <a:tc>
                  <a:txBody>
                    <a:bodyPr/>
                    <a:lstStyle/>
                    <a:p>
                      <a:pPr algn="l"/>
                      <a:r>
                        <a:rPr lang="fr-FR" sz="2800" dirty="0">
                          <a:solidFill>
                            <a:srgbClr val="115076"/>
                          </a:solidFill>
                        </a:rPr>
                        <a:t>[e]</a:t>
                      </a:r>
                    </a:p>
                  </a:txBody>
                  <a:tcPr anchor="ctr">
                    <a:solidFill>
                      <a:schemeClr val="accent1">
                        <a:lumMod val="20000"/>
                        <a:lumOff val="80000"/>
                      </a:schemeClr>
                    </a:solidFill>
                  </a:tcPr>
                </a:tc>
                <a:tc>
                  <a:txBody>
                    <a:bodyPr/>
                    <a:lstStyle/>
                    <a:p>
                      <a:pPr algn="l"/>
                      <a:r>
                        <a:rPr lang="fr-FR" sz="2800" dirty="0">
                          <a:solidFill>
                            <a:srgbClr val="115076"/>
                          </a:solidFill>
                        </a:rPr>
                        <a:t>[ê/è]</a:t>
                      </a:r>
                    </a:p>
                  </a:txBody>
                  <a:tcPr anchor="ctr">
                    <a:solidFill>
                      <a:schemeClr val="accent1">
                        <a:lumMod val="40000"/>
                        <a:lumOff val="60000"/>
                      </a:schemeClr>
                    </a:solidFill>
                  </a:tcPr>
                </a:tc>
                <a:extLst>
                  <a:ext uri="{0D108BD9-81ED-4DB2-BD59-A6C34878D82A}">
                    <a16:rowId xmlns:a16="http://schemas.microsoft.com/office/drawing/2014/main" val="287572374"/>
                  </a:ext>
                </a:extLst>
              </a:tr>
            </a:tbl>
          </a:graphicData>
        </a:graphic>
      </p:graphicFrame>
      <p:pic>
        <p:nvPicPr>
          <p:cNvPr id="63" name="Picture 2" descr="Tick, Mark, Ok, Perfect, Check, Done, Sign, Good, Green">
            <a:extLst>
              <a:ext uri="{FF2B5EF4-FFF2-40B4-BE49-F238E27FC236}">
                <a16:creationId xmlns:a16="http://schemas.microsoft.com/office/drawing/2014/main" id="{D19B1BD7-0345-4CE3-9CD1-65AF1CE177F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53856" y="5339826"/>
            <a:ext cx="701588" cy="6501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background pattern&#10;&#10;Description automatically generated">
            <a:extLst>
              <a:ext uri="{FF2B5EF4-FFF2-40B4-BE49-F238E27FC236}">
                <a16:creationId xmlns:a16="http://schemas.microsoft.com/office/drawing/2014/main" id="{1ADE44C1-5B59-432D-8362-DD6B9E77A1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57746" y="4215794"/>
            <a:ext cx="1569046" cy="1569046"/>
          </a:xfrm>
          <a:prstGeom prst="rect">
            <a:avLst/>
          </a:prstGeom>
        </p:spPr>
      </p:pic>
      <p:sp>
        <p:nvSpPr>
          <p:cNvPr id="33" name="TextBox 36">
            <a:extLst>
              <a:ext uri="{FF2B5EF4-FFF2-40B4-BE49-F238E27FC236}">
                <a16:creationId xmlns:a16="http://schemas.microsoft.com/office/drawing/2014/main" id="{679E29CB-4D1A-4A95-8109-B63285BDABFF}"/>
              </a:ext>
            </a:extLst>
          </p:cNvPr>
          <p:cNvSpPr txBox="1"/>
          <p:nvPr/>
        </p:nvSpPr>
        <p:spPr>
          <a:xfrm>
            <a:off x="73262" y="5882937"/>
            <a:ext cx="2279442" cy="442674"/>
          </a:xfrm>
          <a:prstGeom prst="wedgeRoundRectCallout">
            <a:avLst>
              <a:gd name="adj1" fmla="val -24911"/>
              <a:gd name="adj2" fmla="val -42274"/>
              <a:gd name="adj3" fmla="val 16667"/>
            </a:avLst>
          </a:prstGeom>
          <a:solidFill>
            <a:srgbClr val="115076"/>
          </a:solidFill>
          <a:ln>
            <a:solidFill>
              <a:srgbClr val="E65D00"/>
            </a:solidFill>
          </a:ln>
        </p:spPr>
        <p:txBody>
          <a:bodyPr wrap="squar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échecs</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chess</a:t>
            </a:r>
          </a:p>
        </p:txBody>
      </p:sp>
    </p:spTree>
    <p:extLst>
      <p:ext uri="{BB962C8B-B14F-4D97-AF65-F5344CB8AC3E}">
        <p14:creationId xmlns:p14="http://schemas.microsoft.com/office/powerpoint/2010/main" val="324649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SSC [e] </a:t>
            </a:r>
            <a:r>
              <a:rPr lang="fr-FR" sz="3600" b="1" dirty="0">
                <a:solidFill>
                  <a:schemeClr val="bg1"/>
                </a:solidFill>
              </a:rPr>
              <a:t>ou</a:t>
            </a:r>
            <a:r>
              <a:rPr lang="en-GB" sz="3600" b="1" dirty="0">
                <a:solidFill>
                  <a:schemeClr val="bg1"/>
                </a:solidFill>
              </a:rPr>
              <a:t> [ê/è] ? </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277475" y="249869"/>
            <a:ext cx="1632445"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écouter</a:t>
            </a:r>
          </a:p>
        </p:txBody>
      </p:sp>
      <p:sp>
        <p:nvSpPr>
          <p:cNvPr id="23" name="TextBox 22">
            <a:extLst>
              <a:ext uri="{FF2B5EF4-FFF2-40B4-BE49-F238E27FC236}">
                <a16:creationId xmlns:a16="http://schemas.microsoft.com/office/drawing/2014/main" id="{97DEECC4-737A-4B15-829A-00138F8AA9CF}"/>
              </a:ext>
            </a:extLst>
          </p:cNvPr>
          <p:cNvSpPr txBox="1"/>
          <p:nvPr/>
        </p:nvSpPr>
        <p:spPr>
          <a:xfrm>
            <a:off x="6607465" y="263959"/>
            <a:ext cx="35197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Listen carefully to the pronunciation. Do you hear [e] or [ê/è]? </a:t>
            </a:r>
          </a:p>
        </p:txBody>
      </p:sp>
      <p:sp>
        <p:nvSpPr>
          <p:cNvPr id="48" name="TextBox 47">
            <a:extLst>
              <a:ext uri="{FF2B5EF4-FFF2-40B4-BE49-F238E27FC236}">
                <a16:creationId xmlns:a16="http://schemas.microsoft.com/office/drawing/2014/main" id="{FB90F391-1FC5-47CE-A43D-F1432587FB84}"/>
              </a:ext>
            </a:extLst>
          </p:cNvPr>
          <p:cNvSpPr txBox="1"/>
          <p:nvPr/>
        </p:nvSpPr>
        <p:spPr>
          <a:xfrm>
            <a:off x="2380051" y="1871806"/>
            <a:ext cx="322716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r</a:t>
            </a:r>
            <a:r>
              <a:rPr kumimoji="0" lang="fr-FR" sz="66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t>
            </a: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nard</a:t>
            </a:r>
          </a:p>
        </p:txBody>
      </p:sp>
      <p:sp>
        <p:nvSpPr>
          <p:cNvPr id="49" name="TextBox 48">
            <a:extLst>
              <a:ext uri="{FF2B5EF4-FFF2-40B4-BE49-F238E27FC236}">
                <a16:creationId xmlns:a16="http://schemas.microsoft.com/office/drawing/2014/main" id="{A28656A0-9C55-4CAE-BF51-A3CB7BC2FC48}"/>
              </a:ext>
            </a:extLst>
          </p:cNvPr>
          <p:cNvSpPr txBox="1"/>
          <p:nvPr/>
        </p:nvSpPr>
        <p:spPr>
          <a:xfrm>
            <a:off x="7879644" y="4205276"/>
            <a:ext cx="431235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600" b="0" i="0" u="none" strike="noStrike" kern="1200" cap="none" spc="0" normalizeH="0" baseline="0" noProof="1">
                <a:ln>
                  <a:noFill/>
                </a:ln>
                <a:solidFill>
                  <a:srgbClr val="1F4E79"/>
                </a:solidFill>
                <a:effectLst/>
                <a:uLnTx/>
                <a:uFillTx/>
                <a:latin typeface="Century Gothic" panose="020B0502020202020204" pitchFamily="34" charset="0"/>
                <a:ea typeface="+mn-ea"/>
                <a:cs typeface="Calibri" panose="020F0502020204030204" pitchFamily="34" charset="0"/>
              </a:rPr>
              <a:t>carrous</a:t>
            </a:r>
            <a:r>
              <a:rPr kumimoji="0" lang="fr-FR" sz="66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t>
            </a: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l</a:t>
            </a:r>
          </a:p>
        </p:txBody>
      </p:sp>
      <p:sp>
        <p:nvSpPr>
          <p:cNvPr id="50" name="TextBox 49">
            <a:extLst>
              <a:ext uri="{FF2B5EF4-FFF2-40B4-BE49-F238E27FC236}">
                <a16:creationId xmlns:a16="http://schemas.microsoft.com/office/drawing/2014/main" id="{BC8A71F3-24DC-4CBA-8F12-FB64BBB54245}"/>
              </a:ext>
            </a:extLst>
          </p:cNvPr>
          <p:cNvSpPr txBox="1"/>
          <p:nvPr/>
        </p:nvSpPr>
        <p:spPr>
          <a:xfrm>
            <a:off x="8367359" y="1821149"/>
            <a:ext cx="370653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ch</a:t>
            </a:r>
            <a:r>
              <a:rPr kumimoji="0" lang="en-GB" sz="66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t>
            </a:r>
            <a:r>
              <a:rPr kumimoji="0" lang="en-GB"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val</a:t>
            </a:r>
          </a:p>
        </p:txBody>
      </p:sp>
      <p:sp>
        <p:nvSpPr>
          <p:cNvPr id="51" name="TextBox 50">
            <a:extLst>
              <a:ext uri="{FF2B5EF4-FFF2-40B4-BE49-F238E27FC236}">
                <a16:creationId xmlns:a16="http://schemas.microsoft.com/office/drawing/2014/main" id="{D5F83297-ED4E-4CFE-B2FC-3DF870FBD2D6}"/>
              </a:ext>
            </a:extLst>
          </p:cNvPr>
          <p:cNvSpPr txBox="1"/>
          <p:nvPr/>
        </p:nvSpPr>
        <p:spPr>
          <a:xfrm>
            <a:off x="2506599" y="4256227"/>
            <a:ext cx="267001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a:t>
            </a: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b</a:t>
            </a:r>
            <a:r>
              <a:rPr kumimoji="0" lang="fr-FR" sz="66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t>
            </a: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c</a:t>
            </a:r>
          </a:p>
        </p:txBody>
      </p:sp>
      <p:graphicFrame>
        <p:nvGraphicFramePr>
          <p:cNvPr id="39" name="Table 38">
            <a:extLst>
              <a:ext uri="{FF2B5EF4-FFF2-40B4-BE49-F238E27FC236}">
                <a16:creationId xmlns:a16="http://schemas.microsoft.com/office/drawing/2014/main" id="{6FB414FC-9F0B-46B2-9F83-F7D2512F7C42}"/>
              </a:ext>
            </a:extLst>
          </p:cNvPr>
          <p:cNvGraphicFramePr>
            <a:graphicFrameLocks noGrp="1"/>
          </p:cNvGraphicFramePr>
          <p:nvPr/>
        </p:nvGraphicFramePr>
        <p:xfrm>
          <a:off x="2453116" y="3021479"/>
          <a:ext cx="2851806" cy="575162"/>
        </p:xfrm>
        <a:graphic>
          <a:graphicData uri="http://schemas.openxmlformats.org/drawingml/2006/table">
            <a:tbl>
              <a:tblPr firstRow="1" bandRow="1">
                <a:tableStyleId>{5C22544A-7EE6-4342-B048-85BDC9FD1C3A}</a:tableStyleId>
              </a:tblPr>
              <a:tblGrid>
                <a:gridCol w="1443696">
                  <a:extLst>
                    <a:ext uri="{9D8B030D-6E8A-4147-A177-3AD203B41FA5}">
                      <a16:colId xmlns:a16="http://schemas.microsoft.com/office/drawing/2014/main" val="430136452"/>
                    </a:ext>
                  </a:extLst>
                </a:gridCol>
                <a:gridCol w="1408110">
                  <a:extLst>
                    <a:ext uri="{9D8B030D-6E8A-4147-A177-3AD203B41FA5}">
                      <a16:colId xmlns:a16="http://schemas.microsoft.com/office/drawing/2014/main" val="1801338594"/>
                    </a:ext>
                  </a:extLst>
                </a:gridCol>
              </a:tblGrid>
              <a:tr h="575162">
                <a:tc>
                  <a:txBody>
                    <a:bodyPr/>
                    <a:lstStyle/>
                    <a:p>
                      <a:pPr algn="l"/>
                      <a:r>
                        <a:rPr lang="fr-FR" sz="2800" dirty="0">
                          <a:solidFill>
                            <a:srgbClr val="115076"/>
                          </a:solidFill>
                        </a:rPr>
                        <a:t>[e]</a:t>
                      </a:r>
                    </a:p>
                  </a:txBody>
                  <a:tcPr anchor="ctr">
                    <a:solidFill>
                      <a:schemeClr val="accent1">
                        <a:lumMod val="20000"/>
                        <a:lumOff val="80000"/>
                      </a:schemeClr>
                    </a:solidFill>
                  </a:tcPr>
                </a:tc>
                <a:tc>
                  <a:txBody>
                    <a:bodyPr/>
                    <a:lstStyle/>
                    <a:p>
                      <a:pPr algn="l"/>
                      <a:r>
                        <a:rPr lang="fr-FR" sz="2800" dirty="0">
                          <a:solidFill>
                            <a:srgbClr val="115076"/>
                          </a:solidFill>
                        </a:rPr>
                        <a:t>[ê/è]</a:t>
                      </a:r>
                    </a:p>
                  </a:txBody>
                  <a:tcPr anchor="ctr">
                    <a:solidFill>
                      <a:schemeClr val="accent1">
                        <a:lumMod val="40000"/>
                        <a:lumOff val="60000"/>
                      </a:schemeClr>
                    </a:solidFill>
                  </a:tcPr>
                </a:tc>
                <a:extLst>
                  <a:ext uri="{0D108BD9-81ED-4DB2-BD59-A6C34878D82A}">
                    <a16:rowId xmlns:a16="http://schemas.microsoft.com/office/drawing/2014/main" val="287572374"/>
                  </a:ext>
                </a:extLst>
              </a:tr>
            </a:tbl>
          </a:graphicData>
        </a:graphic>
      </p:graphicFrame>
      <p:sp>
        <p:nvSpPr>
          <p:cNvPr id="54" name="Rectangle 53">
            <a:hlinkClick r:id="" action="ppaction://noaction">
              <a:snd r:embed="rId4" name="renard.wav"/>
            </a:hlinkClick>
            <a:extLst>
              <a:ext uri="{FF2B5EF4-FFF2-40B4-BE49-F238E27FC236}">
                <a16:creationId xmlns:a16="http://schemas.microsoft.com/office/drawing/2014/main" id="{8680F2EB-8D21-431F-B4BD-A0EAE04BF876}"/>
              </a:ext>
            </a:extLst>
          </p:cNvPr>
          <p:cNvSpPr/>
          <p:nvPr/>
        </p:nvSpPr>
        <p:spPr>
          <a:xfrm>
            <a:off x="447669" y="1871806"/>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55" name="Rectangle 54">
            <a:hlinkClick r:id="" action="ppaction://noaction">
              <a:snd r:embed="rId5" name="cheval.wav"/>
            </a:hlinkClick>
            <a:extLst>
              <a:ext uri="{FF2B5EF4-FFF2-40B4-BE49-F238E27FC236}">
                <a16:creationId xmlns:a16="http://schemas.microsoft.com/office/drawing/2014/main" id="{120C40E8-AE1B-467C-A865-C1E5B3D9C5EC}"/>
              </a:ext>
            </a:extLst>
          </p:cNvPr>
          <p:cNvSpPr/>
          <p:nvPr/>
        </p:nvSpPr>
        <p:spPr>
          <a:xfrm>
            <a:off x="5757106" y="1871806"/>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56" name="Rectangle 55">
            <a:hlinkClick r:id="" action="ppaction://noaction">
              <a:snd r:embed="rId6" name="bec.wav"/>
            </a:hlinkClick>
            <a:extLst>
              <a:ext uri="{FF2B5EF4-FFF2-40B4-BE49-F238E27FC236}">
                <a16:creationId xmlns:a16="http://schemas.microsoft.com/office/drawing/2014/main" id="{B66BAE4B-9518-4623-82E7-16CEB0AEEA68}"/>
              </a:ext>
            </a:extLst>
          </p:cNvPr>
          <p:cNvSpPr/>
          <p:nvPr/>
        </p:nvSpPr>
        <p:spPr>
          <a:xfrm>
            <a:off x="457391" y="4256227"/>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57" name="Rectangle 56">
            <a:hlinkClick r:id="" action="ppaction://noaction">
              <a:snd r:embed="rId7" name="carousel.wav"/>
            </a:hlinkClick>
            <a:extLst>
              <a:ext uri="{FF2B5EF4-FFF2-40B4-BE49-F238E27FC236}">
                <a16:creationId xmlns:a16="http://schemas.microsoft.com/office/drawing/2014/main" id="{4EA3C632-7DDD-4A8D-97CD-353953F7CD80}"/>
              </a:ext>
            </a:extLst>
          </p:cNvPr>
          <p:cNvSpPr/>
          <p:nvPr/>
        </p:nvSpPr>
        <p:spPr>
          <a:xfrm>
            <a:off x="5746694" y="4205907"/>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pic>
        <p:nvPicPr>
          <p:cNvPr id="52" name="Picture 2" descr="Tick, Mark, Ok, Perfect, Check, Done, Sign, Good, Green">
            <a:extLst>
              <a:ext uri="{FF2B5EF4-FFF2-40B4-BE49-F238E27FC236}">
                <a16:creationId xmlns:a16="http://schemas.microsoft.com/office/drawing/2014/main" id="{9BEF0B07-DA2F-4646-9EDC-6AD018FD3C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7350" y="2963112"/>
            <a:ext cx="701588" cy="6501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8" name="Table 57">
            <a:extLst>
              <a:ext uri="{FF2B5EF4-FFF2-40B4-BE49-F238E27FC236}">
                <a16:creationId xmlns:a16="http://schemas.microsoft.com/office/drawing/2014/main" id="{B4959155-C255-42EC-951A-414D605E1560}"/>
              </a:ext>
            </a:extLst>
          </p:cNvPr>
          <p:cNvGraphicFramePr>
            <a:graphicFrameLocks noGrp="1"/>
          </p:cNvGraphicFramePr>
          <p:nvPr/>
        </p:nvGraphicFramePr>
        <p:xfrm>
          <a:off x="8501344" y="3021479"/>
          <a:ext cx="2851806" cy="575162"/>
        </p:xfrm>
        <a:graphic>
          <a:graphicData uri="http://schemas.openxmlformats.org/drawingml/2006/table">
            <a:tbl>
              <a:tblPr firstRow="1" bandRow="1">
                <a:tableStyleId>{5C22544A-7EE6-4342-B048-85BDC9FD1C3A}</a:tableStyleId>
              </a:tblPr>
              <a:tblGrid>
                <a:gridCol w="1443696">
                  <a:extLst>
                    <a:ext uri="{9D8B030D-6E8A-4147-A177-3AD203B41FA5}">
                      <a16:colId xmlns:a16="http://schemas.microsoft.com/office/drawing/2014/main" val="430136452"/>
                    </a:ext>
                  </a:extLst>
                </a:gridCol>
                <a:gridCol w="1408110">
                  <a:extLst>
                    <a:ext uri="{9D8B030D-6E8A-4147-A177-3AD203B41FA5}">
                      <a16:colId xmlns:a16="http://schemas.microsoft.com/office/drawing/2014/main" val="1801338594"/>
                    </a:ext>
                  </a:extLst>
                </a:gridCol>
              </a:tblGrid>
              <a:tr h="575162">
                <a:tc>
                  <a:txBody>
                    <a:bodyPr/>
                    <a:lstStyle/>
                    <a:p>
                      <a:pPr algn="l"/>
                      <a:r>
                        <a:rPr lang="fr-FR" sz="2800" dirty="0">
                          <a:solidFill>
                            <a:srgbClr val="115076"/>
                          </a:solidFill>
                        </a:rPr>
                        <a:t>[e]</a:t>
                      </a:r>
                    </a:p>
                  </a:txBody>
                  <a:tcPr anchor="ctr">
                    <a:solidFill>
                      <a:schemeClr val="accent1">
                        <a:lumMod val="20000"/>
                        <a:lumOff val="80000"/>
                      </a:schemeClr>
                    </a:solidFill>
                  </a:tcPr>
                </a:tc>
                <a:tc>
                  <a:txBody>
                    <a:bodyPr/>
                    <a:lstStyle/>
                    <a:p>
                      <a:pPr algn="l"/>
                      <a:r>
                        <a:rPr lang="fr-FR" sz="2800" dirty="0">
                          <a:solidFill>
                            <a:srgbClr val="115076"/>
                          </a:solidFill>
                        </a:rPr>
                        <a:t>[ê/è]</a:t>
                      </a:r>
                    </a:p>
                  </a:txBody>
                  <a:tcPr anchor="ctr">
                    <a:solidFill>
                      <a:schemeClr val="accent1">
                        <a:lumMod val="40000"/>
                        <a:lumOff val="60000"/>
                      </a:schemeClr>
                    </a:solidFill>
                  </a:tcPr>
                </a:tc>
                <a:extLst>
                  <a:ext uri="{0D108BD9-81ED-4DB2-BD59-A6C34878D82A}">
                    <a16:rowId xmlns:a16="http://schemas.microsoft.com/office/drawing/2014/main" val="287572374"/>
                  </a:ext>
                </a:extLst>
              </a:tr>
            </a:tbl>
          </a:graphicData>
        </a:graphic>
      </p:graphicFrame>
      <p:pic>
        <p:nvPicPr>
          <p:cNvPr id="59" name="Picture 2" descr="Tick, Mark, Ok, Perfect, Check, Done, Sign, Good, Green">
            <a:extLst>
              <a:ext uri="{FF2B5EF4-FFF2-40B4-BE49-F238E27FC236}">
                <a16:creationId xmlns:a16="http://schemas.microsoft.com/office/drawing/2014/main" id="{AE903229-0FE6-4449-BAB1-33E7C740C13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8243" y="2963113"/>
            <a:ext cx="701588" cy="6501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0" name="Table 59">
            <a:extLst>
              <a:ext uri="{FF2B5EF4-FFF2-40B4-BE49-F238E27FC236}">
                <a16:creationId xmlns:a16="http://schemas.microsoft.com/office/drawing/2014/main" id="{FFEE40CB-F0D6-460A-A991-35F86DFFD7B3}"/>
              </a:ext>
            </a:extLst>
          </p:cNvPr>
          <p:cNvGraphicFramePr>
            <a:graphicFrameLocks noGrp="1"/>
          </p:cNvGraphicFramePr>
          <p:nvPr/>
        </p:nvGraphicFramePr>
        <p:xfrm>
          <a:off x="2539583" y="5414783"/>
          <a:ext cx="2851806" cy="575162"/>
        </p:xfrm>
        <a:graphic>
          <a:graphicData uri="http://schemas.openxmlformats.org/drawingml/2006/table">
            <a:tbl>
              <a:tblPr firstRow="1" bandRow="1">
                <a:tableStyleId>{5C22544A-7EE6-4342-B048-85BDC9FD1C3A}</a:tableStyleId>
              </a:tblPr>
              <a:tblGrid>
                <a:gridCol w="1443696">
                  <a:extLst>
                    <a:ext uri="{9D8B030D-6E8A-4147-A177-3AD203B41FA5}">
                      <a16:colId xmlns:a16="http://schemas.microsoft.com/office/drawing/2014/main" val="430136452"/>
                    </a:ext>
                  </a:extLst>
                </a:gridCol>
                <a:gridCol w="1408110">
                  <a:extLst>
                    <a:ext uri="{9D8B030D-6E8A-4147-A177-3AD203B41FA5}">
                      <a16:colId xmlns:a16="http://schemas.microsoft.com/office/drawing/2014/main" val="1801338594"/>
                    </a:ext>
                  </a:extLst>
                </a:gridCol>
              </a:tblGrid>
              <a:tr h="575162">
                <a:tc>
                  <a:txBody>
                    <a:bodyPr/>
                    <a:lstStyle/>
                    <a:p>
                      <a:pPr algn="l"/>
                      <a:r>
                        <a:rPr lang="fr-FR" sz="2800" dirty="0">
                          <a:solidFill>
                            <a:srgbClr val="115076"/>
                          </a:solidFill>
                        </a:rPr>
                        <a:t>[e]</a:t>
                      </a:r>
                    </a:p>
                  </a:txBody>
                  <a:tcPr anchor="ctr">
                    <a:solidFill>
                      <a:schemeClr val="accent1">
                        <a:lumMod val="20000"/>
                        <a:lumOff val="80000"/>
                      </a:schemeClr>
                    </a:solidFill>
                  </a:tcPr>
                </a:tc>
                <a:tc>
                  <a:txBody>
                    <a:bodyPr/>
                    <a:lstStyle/>
                    <a:p>
                      <a:pPr algn="l"/>
                      <a:r>
                        <a:rPr lang="fr-FR" sz="2800" dirty="0">
                          <a:solidFill>
                            <a:srgbClr val="115076"/>
                          </a:solidFill>
                        </a:rPr>
                        <a:t>[ê/è]</a:t>
                      </a:r>
                    </a:p>
                  </a:txBody>
                  <a:tcPr anchor="ctr">
                    <a:solidFill>
                      <a:schemeClr val="accent1">
                        <a:lumMod val="40000"/>
                        <a:lumOff val="60000"/>
                      </a:schemeClr>
                    </a:solidFill>
                  </a:tcPr>
                </a:tc>
                <a:extLst>
                  <a:ext uri="{0D108BD9-81ED-4DB2-BD59-A6C34878D82A}">
                    <a16:rowId xmlns:a16="http://schemas.microsoft.com/office/drawing/2014/main" val="287572374"/>
                  </a:ext>
                </a:extLst>
              </a:tr>
            </a:tbl>
          </a:graphicData>
        </a:graphic>
      </p:graphicFrame>
      <p:pic>
        <p:nvPicPr>
          <p:cNvPr id="61" name="Picture 2" descr="Tick, Mark, Ok, Perfect, Check, Done, Sign, Good, Green">
            <a:extLst>
              <a:ext uri="{FF2B5EF4-FFF2-40B4-BE49-F238E27FC236}">
                <a16:creationId xmlns:a16="http://schemas.microsoft.com/office/drawing/2014/main" id="{E20F0A62-21F3-4ECE-9670-D7AA28D781E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8196" y="5350049"/>
            <a:ext cx="701588" cy="6501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2" name="Table 61">
            <a:extLst>
              <a:ext uri="{FF2B5EF4-FFF2-40B4-BE49-F238E27FC236}">
                <a16:creationId xmlns:a16="http://schemas.microsoft.com/office/drawing/2014/main" id="{F5D725D8-66F4-458F-85C5-3B683975BFA4}"/>
              </a:ext>
            </a:extLst>
          </p:cNvPr>
          <p:cNvGraphicFramePr>
            <a:graphicFrameLocks noGrp="1"/>
          </p:cNvGraphicFramePr>
          <p:nvPr/>
        </p:nvGraphicFramePr>
        <p:xfrm>
          <a:off x="8499694" y="5377304"/>
          <a:ext cx="2851806" cy="575162"/>
        </p:xfrm>
        <a:graphic>
          <a:graphicData uri="http://schemas.openxmlformats.org/drawingml/2006/table">
            <a:tbl>
              <a:tblPr firstRow="1" bandRow="1">
                <a:tableStyleId>{5C22544A-7EE6-4342-B048-85BDC9FD1C3A}</a:tableStyleId>
              </a:tblPr>
              <a:tblGrid>
                <a:gridCol w="1443696">
                  <a:extLst>
                    <a:ext uri="{9D8B030D-6E8A-4147-A177-3AD203B41FA5}">
                      <a16:colId xmlns:a16="http://schemas.microsoft.com/office/drawing/2014/main" val="430136452"/>
                    </a:ext>
                  </a:extLst>
                </a:gridCol>
                <a:gridCol w="1408110">
                  <a:extLst>
                    <a:ext uri="{9D8B030D-6E8A-4147-A177-3AD203B41FA5}">
                      <a16:colId xmlns:a16="http://schemas.microsoft.com/office/drawing/2014/main" val="1801338594"/>
                    </a:ext>
                  </a:extLst>
                </a:gridCol>
              </a:tblGrid>
              <a:tr h="575162">
                <a:tc>
                  <a:txBody>
                    <a:bodyPr/>
                    <a:lstStyle/>
                    <a:p>
                      <a:pPr algn="l"/>
                      <a:r>
                        <a:rPr lang="fr-FR" sz="2800" dirty="0">
                          <a:solidFill>
                            <a:srgbClr val="115076"/>
                          </a:solidFill>
                        </a:rPr>
                        <a:t>[e]</a:t>
                      </a:r>
                    </a:p>
                  </a:txBody>
                  <a:tcPr anchor="ctr">
                    <a:solidFill>
                      <a:schemeClr val="accent1">
                        <a:lumMod val="20000"/>
                        <a:lumOff val="80000"/>
                      </a:schemeClr>
                    </a:solidFill>
                  </a:tcPr>
                </a:tc>
                <a:tc>
                  <a:txBody>
                    <a:bodyPr/>
                    <a:lstStyle/>
                    <a:p>
                      <a:pPr algn="l"/>
                      <a:r>
                        <a:rPr lang="fr-FR" sz="2800" dirty="0">
                          <a:solidFill>
                            <a:srgbClr val="115076"/>
                          </a:solidFill>
                        </a:rPr>
                        <a:t>[ê/è]</a:t>
                      </a:r>
                    </a:p>
                  </a:txBody>
                  <a:tcPr anchor="ctr">
                    <a:solidFill>
                      <a:schemeClr val="accent1">
                        <a:lumMod val="40000"/>
                        <a:lumOff val="60000"/>
                      </a:schemeClr>
                    </a:solidFill>
                  </a:tcPr>
                </a:tc>
                <a:extLst>
                  <a:ext uri="{0D108BD9-81ED-4DB2-BD59-A6C34878D82A}">
                    <a16:rowId xmlns:a16="http://schemas.microsoft.com/office/drawing/2014/main" val="287572374"/>
                  </a:ext>
                </a:extLst>
              </a:tr>
            </a:tbl>
          </a:graphicData>
        </a:graphic>
      </p:graphicFrame>
      <p:pic>
        <p:nvPicPr>
          <p:cNvPr id="63" name="Picture 2" descr="Tick, Mark, Ok, Perfect, Check, Done, Sign, Good, Green">
            <a:extLst>
              <a:ext uri="{FF2B5EF4-FFF2-40B4-BE49-F238E27FC236}">
                <a16:creationId xmlns:a16="http://schemas.microsoft.com/office/drawing/2014/main" id="{D19B1BD7-0345-4CE3-9CD1-65AF1CE177F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31398" y="5290431"/>
            <a:ext cx="701588" cy="6501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6D438508-1E4C-4C27-AE03-DF27858D6D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5914" y="1839989"/>
            <a:ext cx="1645954" cy="1872982"/>
          </a:xfrm>
          <a:prstGeom prst="rect">
            <a:avLst/>
          </a:prstGeom>
        </p:spPr>
      </p:pic>
      <p:pic>
        <p:nvPicPr>
          <p:cNvPr id="10" name="Picture 9" descr="Icon&#10;&#10;Description automatically generated">
            <a:extLst>
              <a:ext uri="{FF2B5EF4-FFF2-40B4-BE49-F238E27FC236}">
                <a16:creationId xmlns:a16="http://schemas.microsoft.com/office/drawing/2014/main" id="{A9F57D13-151B-4FBA-BB7B-327BFFD0C2B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7253" y="1619657"/>
            <a:ext cx="1685471" cy="1892459"/>
          </a:xfrm>
          <a:prstGeom prst="rect">
            <a:avLst/>
          </a:prstGeom>
        </p:spPr>
      </p:pic>
      <p:pic>
        <p:nvPicPr>
          <p:cNvPr id="12" name="Picture 11" descr="Logo&#10;&#10;Description automatically generated">
            <a:extLst>
              <a:ext uri="{FF2B5EF4-FFF2-40B4-BE49-F238E27FC236}">
                <a16:creationId xmlns:a16="http://schemas.microsoft.com/office/drawing/2014/main" id="{99351546-06C7-4F13-BC1D-4E305BAC48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6910" y="4111875"/>
            <a:ext cx="1406206" cy="1615106"/>
          </a:xfrm>
          <a:prstGeom prst="rect">
            <a:avLst/>
          </a:prstGeom>
        </p:spPr>
      </p:pic>
      <p:pic>
        <p:nvPicPr>
          <p:cNvPr id="5" name="Picture 4" descr="Chart&#10;&#10;Description automatically generated">
            <a:extLst>
              <a:ext uri="{FF2B5EF4-FFF2-40B4-BE49-F238E27FC236}">
                <a16:creationId xmlns:a16="http://schemas.microsoft.com/office/drawing/2014/main" id="{318BCFE8-784F-406B-9E75-57273A9AA4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51005" y="4176549"/>
            <a:ext cx="1778613" cy="1778613"/>
          </a:xfrm>
          <a:prstGeom prst="rect">
            <a:avLst/>
          </a:prstGeom>
        </p:spPr>
      </p:pic>
      <p:sp>
        <p:nvSpPr>
          <p:cNvPr id="33" name="TextBox 36">
            <a:extLst>
              <a:ext uri="{FF2B5EF4-FFF2-40B4-BE49-F238E27FC236}">
                <a16:creationId xmlns:a16="http://schemas.microsoft.com/office/drawing/2014/main" id="{971B367F-2126-4A36-8036-9C1ACC8B454C}"/>
              </a:ext>
            </a:extLst>
          </p:cNvPr>
          <p:cNvSpPr txBox="1"/>
          <p:nvPr/>
        </p:nvSpPr>
        <p:spPr>
          <a:xfrm>
            <a:off x="73262" y="5882937"/>
            <a:ext cx="1907308" cy="442674"/>
          </a:xfrm>
          <a:prstGeom prst="wedgeRoundRectCallout">
            <a:avLst>
              <a:gd name="adj1" fmla="val -1768"/>
              <a:gd name="adj2" fmla="val -251485"/>
              <a:gd name="adj3" fmla="val 16667"/>
            </a:avLst>
          </a:prstGeom>
          <a:solidFill>
            <a:srgbClr val="115076"/>
          </a:solidFill>
          <a:ln>
            <a:solidFill>
              <a:srgbClr val="E65D00"/>
            </a:solidFill>
          </a:ln>
        </p:spPr>
        <p:txBody>
          <a:bodyPr wrap="squar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bec</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beak</a:t>
            </a:r>
          </a:p>
        </p:txBody>
      </p:sp>
    </p:spTree>
    <p:extLst>
      <p:ext uri="{BB962C8B-B14F-4D97-AF65-F5344CB8AC3E}">
        <p14:creationId xmlns:p14="http://schemas.microsoft.com/office/powerpoint/2010/main" val="405687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SSC [e] </a:t>
            </a:r>
            <a:r>
              <a:rPr lang="fr-FR" sz="3600" b="1" dirty="0">
                <a:solidFill>
                  <a:schemeClr val="bg1"/>
                </a:solidFill>
              </a:rPr>
              <a:t>ou</a:t>
            </a:r>
            <a:r>
              <a:rPr lang="en-GB" sz="3600" b="1" dirty="0">
                <a:solidFill>
                  <a:schemeClr val="bg1"/>
                </a:solidFill>
              </a:rPr>
              <a:t> [ê/è] ? </a:t>
            </a:r>
          </a:p>
        </p:txBody>
      </p:sp>
      <p:sp>
        <p:nvSpPr>
          <p:cNvPr id="7" name="Rounded Rectangle 46">
            <a:extLst>
              <a:ext uri="{FF2B5EF4-FFF2-40B4-BE49-F238E27FC236}">
                <a16:creationId xmlns:a16="http://schemas.microsoft.com/office/drawing/2014/main" id="{FB09667E-50A2-4099-B9F5-10D9728BF65D}"/>
              </a:ext>
            </a:extLst>
          </p:cNvPr>
          <p:cNvSpPr/>
          <p:nvPr/>
        </p:nvSpPr>
        <p:spPr>
          <a:xfrm>
            <a:off x="10277475" y="249869"/>
            <a:ext cx="1632445"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écouter</a:t>
            </a:r>
          </a:p>
        </p:txBody>
      </p:sp>
      <p:sp>
        <p:nvSpPr>
          <p:cNvPr id="23" name="TextBox 22">
            <a:extLst>
              <a:ext uri="{FF2B5EF4-FFF2-40B4-BE49-F238E27FC236}">
                <a16:creationId xmlns:a16="http://schemas.microsoft.com/office/drawing/2014/main" id="{97DEECC4-737A-4B15-829A-00138F8AA9CF}"/>
              </a:ext>
            </a:extLst>
          </p:cNvPr>
          <p:cNvSpPr txBox="1"/>
          <p:nvPr/>
        </p:nvSpPr>
        <p:spPr>
          <a:xfrm>
            <a:off x="6607465" y="263959"/>
            <a:ext cx="35197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Listen carefully to the pronunciation. Do you hear [e] or [ê/è]? </a:t>
            </a:r>
          </a:p>
        </p:txBody>
      </p:sp>
      <p:sp>
        <p:nvSpPr>
          <p:cNvPr id="48" name="TextBox 47">
            <a:extLst>
              <a:ext uri="{FF2B5EF4-FFF2-40B4-BE49-F238E27FC236}">
                <a16:creationId xmlns:a16="http://schemas.microsoft.com/office/drawing/2014/main" id="{FB90F391-1FC5-47CE-A43D-F1432587FB84}"/>
              </a:ext>
            </a:extLst>
          </p:cNvPr>
          <p:cNvSpPr txBox="1"/>
          <p:nvPr/>
        </p:nvSpPr>
        <p:spPr>
          <a:xfrm>
            <a:off x="7497081" y="1608441"/>
            <a:ext cx="476552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chauss</a:t>
            </a:r>
            <a:r>
              <a:rPr kumimoji="0" lang="fr-FR" sz="66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t>
            </a: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tte</a:t>
            </a:r>
          </a:p>
        </p:txBody>
      </p:sp>
      <p:sp>
        <p:nvSpPr>
          <p:cNvPr id="49" name="TextBox 48">
            <a:extLst>
              <a:ext uri="{FF2B5EF4-FFF2-40B4-BE49-F238E27FC236}">
                <a16:creationId xmlns:a16="http://schemas.microsoft.com/office/drawing/2014/main" id="{A28656A0-9C55-4CAE-BF51-A3CB7BC2FC48}"/>
              </a:ext>
            </a:extLst>
          </p:cNvPr>
          <p:cNvSpPr txBox="1"/>
          <p:nvPr/>
        </p:nvSpPr>
        <p:spPr>
          <a:xfrm>
            <a:off x="8082295" y="3981561"/>
            <a:ext cx="408991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p</a:t>
            </a:r>
            <a:r>
              <a:rPr kumimoji="0" lang="en-GB" sz="66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t>
            </a: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luche</a:t>
            </a:r>
          </a:p>
        </p:txBody>
      </p:sp>
      <p:sp>
        <p:nvSpPr>
          <p:cNvPr id="50" name="TextBox 49">
            <a:extLst>
              <a:ext uri="{FF2B5EF4-FFF2-40B4-BE49-F238E27FC236}">
                <a16:creationId xmlns:a16="http://schemas.microsoft.com/office/drawing/2014/main" id="{BC8A71F3-24DC-4CBA-8F12-FB64BBB54245}"/>
              </a:ext>
            </a:extLst>
          </p:cNvPr>
          <p:cNvSpPr txBox="1"/>
          <p:nvPr/>
        </p:nvSpPr>
        <p:spPr>
          <a:xfrm>
            <a:off x="2197391" y="1634349"/>
            <a:ext cx="370653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caram</a:t>
            </a:r>
            <a:r>
              <a:rPr kumimoji="0" lang="en-GB" sz="66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t>
            </a:r>
            <a:r>
              <a:rPr kumimoji="0" lang="en-GB"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l</a:t>
            </a:r>
          </a:p>
        </p:txBody>
      </p:sp>
      <p:sp>
        <p:nvSpPr>
          <p:cNvPr id="51" name="TextBox 50">
            <a:extLst>
              <a:ext uri="{FF2B5EF4-FFF2-40B4-BE49-F238E27FC236}">
                <a16:creationId xmlns:a16="http://schemas.microsoft.com/office/drawing/2014/main" id="{D5F83297-ED4E-4CFE-B2FC-3DF870FBD2D6}"/>
              </a:ext>
            </a:extLst>
          </p:cNvPr>
          <p:cNvSpPr txBox="1"/>
          <p:nvPr/>
        </p:nvSpPr>
        <p:spPr>
          <a:xfrm>
            <a:off x="2285727" y="4130345"/>
            <a:ext cx="323580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a:t>
            </a: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vit</a:t>
            </a:r>
            <a:r>
              <a:rPr kumimoji="0" lang="fr-FR" sz="66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a:t>
            </a:r>
            <a:r>
              <a:rPr kumimoji="0" lang="fr-FR" sz="66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sse</a:t>
            </a:r>
          </a:p>
        </p:txBody>
      </p:sp>
      <p:graphicFrame>
        <p:nvGraphicFramePr>
          <p:cNvPr id="39" name="Table 38">
            <a:extLst>
              <a:ext uri="{FF2B5EF4-FFF2-40B4-BE49-F238E27FC236}">
                <a16:creationId xmlns:a16="http://schemas.microsoft.com/office/drawing/2014/main" id="{6FB414FC-9F0B-46B2-9F83-F7D2512F7C42}"/>
              </a:ext>
            </a:extLst>
          </p:cNvPr>
          <p:cNvGraphicFramePr>
            <a:graphicFrameLocks noGrp="1"/>
          </p:cNvGraphicFramePr>
          <p:nvPr/>
        </p:nvGraphicFramePr>
        <p:xfrm>
          <a:off x="2470485" y="2893272"/>
          <a:ext cx="2851806" cy="575162"/>
        </p:xfrm>
        <a:graphic>
          <a:graphicData uri="http://schemas.openxmlformats.org/drawingml/2006/table">
            <a:tbl>
              <a:tblPr firstRow="1" bandRow="1">
                <a:tableStyleId>{5C22544A-7EE6-4342-B048-85BDC9FD1C3A}</a:tableStyleId>
              </a:tblPr>
              <a:tblGrid>
                <a:gridCol w="1443696">
                  <a:extLst>
                    <a:ext uri="{9D8B030D-6E8A-4147-A177-3AD203B41FA5}">
                      <a16:colId xmlns:a16="http://schemas.microsoft.com/office/drawing/2014/main" val="430136452"/>
                    </a:ext>
                  </a:extLst>
                </a:gridCol>
                <a:gridCol w="1408110">
                  <a:extLst>
                    <a:ext uri="{9D8B030D-6E8A-4147-A177-3AD203B41FA5}">
                      <a16:colId xmlns:a16="http://schemas.microsoft.com/office/drawing/2014/main" val="1801338594"/>
                    </a:ext>
                  </a:extLst>
                </a:gridCol>
              </a:tblGrid>
              <a:tr h="575162">
                <a:tc>
                  <a:txBody>
                    <a:bodyPr/>
                    <a:lstStyle/>
                    <a:p>
                      <a:pPr algn="l"/>
                      <a:r>
                        <a:rPr lang="fr-FR" sz="2800" dirty="0">
                          <a:solidFill>
                            <a:srgbClr val="115076"/>
                          </a:solidFill>
                        </a:rPr>
                        <a:t>[e]</a:t>
                      </a:r>
                    </a:p>
                  </a:txBody>
                  <a:tcPr anchor="ctr">
                    <a:solidFill>
                      <a:schemeClr val="accent1">
                        <a:lumMod val="20000"/>
                        <a:lumOff val="80000"/>
                      </a:schemeClr>
                    </a:solidFill>
                  </a:tcPr>
                </a:tc>
                <a:tc>
                  <a:txBody>
                    <a:bodyPr/>
                    <a:lstStyle/>
                    <a:p>
                      <a:pPr algn="l"/>
                      <a:r>
                        <a:rPr lang="fr-FR" sz="2800" dirty="0">
                          <a:solidFill>
                            <a:srgbClr val="115076"/>
                          </a:solidFill>
                        </a:rPr>
                        <a:t>[ê/è]</a:t>
                      </a:r>
                    </a:p>
                  </a:txBody>
                  <a:tcPr anchor="ctr">
                    <a:solidFill>
                      <a:schemeClr val="accent1">
                        <a:lumMod val="40000"/>
                        <a:lumOff val="60000"/>
                      </a:schemeClr>
                    </a:solidFill>
                  </a:tcPr>
                </a:tc>
                <a:extLst>
                  <a:ext uri="{0D108BD9-81ED-4DB2-BD59-A6C34878D82A}">
                    <a16:rowId xmlns:a16="http://schemas.microsoft.com/office/drawing/2014/main" val="287572374"/>
                  </a:ext>
                </a:extLst>
              </a:tr>
            </a:tbl>
          </a:graphicData>
        </a:graphic>
      </p:graphicFrame>
      <p:sp>
        <p:nvSpPr>
          <p:cNvPr id="54" name="Rectangle 53">
            <a:hlinkClick r:id="" action="ppaction://noaction">
              <a:snd r:embed="rId4" name="caramel.wav"/>
            </a:hlinkClick>
            <a:extLst>
              <a:ext uri="{FF2B5EF4-FFF2-40B4-BE49-F238E27FC236}">
                <a16:creationId xmlns:a16="http://schemas.microsoft.com/office/drawing/2014/main" id="{8680F2EB-8D21-431F-B4BD-A0EAE04BF876}"/>
              </a:ext>
            </a:extLst>
          </p:cNvPr>
          <p:cNvSpPr/>
          <p:nvPr/>
        </p:nvSpPr>
        <p:spPr>
          <a:xfrm>
            <a:off x="447669" y="1871806"/>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55" name="Rectangle 54">
            <a:hlinkClick r:id="" action="ppaction://noaction">
              <a:snd r:embed="rId5" name="chaussettes.wav"/>
            </a:hlinkClick>
            <a:extLst>
              <a:ext uri="{FF2B5EF4-FFF2-40B4-BE49-F238E27FC236}">
                <a16:creationId xmlns:a16="http://schemas.microsoft.com/office/drawing/2014/main" id="{120C40E8-AE1B-467C-A865-C1E5B3D9C5EC}"/>
              </a:ext>
            </a:extLst>
          </p:cNvPr>
          <p:cNvSpPr/>
          <p:nvPr/>
        </p:nvSpPr>
        <p:spPr>
          <a:xfrm>
            <a:off x="6116199" y="1841518"/>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56" name="Rectangle 55">
            <a:hlinkClick r:id="" action="ppaction://noaction">
              <a:snd r:embed="rId6" name="vitesse.wav"/>
            </a:hlinkClick>
            <a:extLst>
              <a:ext uri="{FF2B5EF4-FFF2-40B4-BE49-F238E27FC236}">
                <a16:creationId xmlns:a16="http://schemas.microsoft.com/office/drawing/2014/main" id="{B66BAE4B-9518-4623-82E7-16CEB0AEEA68}"/>
              </a:ext>
            </a:extLst>
          </p:cNvPr>
          <p:cNvSpPr/>
          <p:nvPr/>
        </p:nvSpPr>
        <p:spPr>
          <a:xfrm>
            <a:off x="459830" y="4172932"/>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57" name="Rectangle 56">
            <a:hlinkClick r:id="" action="ppaction://noaction">
              <a:snd r:embed="rId7" name="peluche.wav"/>
            </a:hlinkClick>
            <a:extLst>
              <a:ext uri="{FF2B5EF4-FFF2-40B4-BE49-F238E27FC236}">
                <a16:creationId xmlns:a16="http://schemas.microsoft.com/office/drawing/2014/main" id="{4EA3C632-7DDD-4A8D-97CD-353953F7CD80}"/>
              </a:ext>
            </a:extLst>
          </p:cNvPr>
          <p:cNvSpPr/>
          <p:nvPr/>
        </p:nvSpPr>
        <p:spPr>
          <a:xfrm>
            <a:off x="6116199" y="4227226"/>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pic>
        <p:nvPicPr>
          <p:cNvPr id="52" name="Picture 2" descr="Tick, Mark, Ok, Perfect, Check, Done, Sign, Good, Green">
            <a:extLst>
              <a:ext uri="{FF2B5EF4-FFF2-40B4-BE49-F238E27FC236}">
                <a16:creationId xmlns:a16="http://schemas.microsoft.com/office/drawing/2014/main" id="{9BEF0B07-DA2F-4646-9EDC-6AD018FD3C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3557" y="2819420"/>
            <a:ext cx="701588" cy="6501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8" name="Table 57">
            <a:extLst>
              <a:ext uri="{FF2B5EF4-FFF2-40B4-BE49-F238E27FC236}">
                <a16:creationId xmlns:a16="http://schemas.microsoft.com/office/drawing/2014/main" id="{B4959155-C255-42EC-951A-414D605E1560}"/>
              </a:ext>
            </a:extLst>
          </p:cNvPr>
          <p:cNvGraphicFramePr>
            <a:graphicFrameLocks noGrp="1"/>
          </p:cNvGraphicFramePr>
          <p:nvPr/>
        </p:nvGraphicFramePr>
        <p:xfrm>
          <a:off x="8203068" y="2856898"/>
          <a:ext cx="2851806" cy="575162"/>
        </p:xfrm>
        <a:graphic>
          <a:graphicData uri="http://schemas.openxmlformats.org/drawingml/2006/table">
            <a:tbl>
              <a:tblPr firstRow="1" bandRow="1">
                <a:tableStyleId>{5C22544A-7EE6-4342-B048-85BDC9FD1C3A}</a:tableStyleId>
              </a:tblPr>
              <a:tblGrid>
                <a:gridCol w="1443696">
                  <a:extLst>
                    <a:ext uri="{9D8B030D-6E8A-4147-A177-3AD203B41FA5}">
                      <a16:colId xmlns:a16="http://schemas.microsoft.com/office/drawing/2014/main" val="430136452"/>
                    </a:ext>
                  </a:extLst>
                </a:gridCol>
                <a:gridCol w="1408110">
                  <a:extLst>
                    <a:ext uri="{9D8B030D-6E8A-4147-A177-3AD203B41FA5}">
                      <a16:colId xmlns:a16="http://schemas.microsoft.com/office/drawing/2014/main" val="1801338594"/>
                    </a:ext>
                  </a:extLst>
                </a:gridCol>
              </a:tblGrid>
              <a:tr h="575162">
                <a:tc>
                  <a:txBody>
                    <a:bodyPr/>
                    <a:lstStyle/>
                    <a:p>
                      <a:pPr algn="l"/>
                      <a:r>
                        <a:rPr lang="fr-FR" sz="2800" dirty="0">
                          <a:solidFill>
                            <a:srgbClr val="115076"/>
                          </a:solidFill>
                        </a:rPr>
                        <a:t>[e]</a:t>
                      </a:r>
                    </a:p>
                  </a:txBody>
                  <a:tcPr anchor="ctr">
                    <a:solidFill>
                      <a:schemeClr val="accent1">
                        <a:lumMod val="20000"/>
                        <a:lumOff val="80000"/>
                      </a:schemeClr>
                    </a:solidFill>
                  </a:tcPr>
                </a:tc>
                <a:tc>
                  <a:txBody>
                    <a:bodyPr/>
                    <a:lstStyle/>
                    <a:p>
                      <a:pPr algn="l"/>
                      <a:r>
                        <a:rPr lang="fr-FR" sz="2800" dirty="0">
                          <a:solidFill>
                            <a:srgbClr val="115076"/>
                          </a:solidFill>
                        </a:rPr>
                        <a:t>[ê/è]</a:t>
                      </a:r>
                    </a:p>
                  </a:txBody>
                  <a:tcPr anchor="ctr">
                    <a:solidFill>
                      <a:schemeClr val="accent1">
                        <a:lumMod val="40000"/>
                        <a:lumOff val="60000"/>
                      </a:schemeClr>
                    </a:solidFill>
                  </a:tcPr>
                </a:tc>
                <a:extLst>
                  <a:ext uri="{0D108BD9-81ED-4DB2-BD59-A6C34878D82A}">
                    <a16:rowId xmlns:a16="http://schemas.microsoft.com/office/drawing/2014/main" val="287572374"/>
                  </a:ext>
                </a:extLst>
              </a:tr>
            </a:tbl>
          </a:graphicData>
        </a:graphic>
      </p:graphicFrame>
      <p:pic>
        <p:nvPicPr>
          <p:cNvPr id="59" name="Picture 2" descr="Tick, Mark, Ok, Perfect, Check, Done, Sign, Good, Green">
            <a:extLst>
              <a:ext uri="{FF2B5EF4-FFF2-40B4-BE49-F238E27FC236}">
                <a16:creationId xmlns:a16="http://schemas.microsoft.com/office/drawing/2014/main" id="{AE903229-0FE6-4449-BAB1-33E7C740C13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16459" y="2755012"/>
            <a:ext cx="701588" cy="6501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0" name="Table 59">
            <a:extLst>
              <a:ext uri="{FF2B5EF4-FFF2-40B4-BE49-F238E27FC236}">
                <a16:creationId xmlns:a16="http://schemas.microsoft.com/office/drawing/2014/main" id="{FFEE40CB-F0D6-460A-A991-35F86DFFD7B3}"/>
              </a:ext>
            </a:extLst>
          </p:cNvPr>
          <p:cNvGraphicFramePr>
            <a:graphicFrameLocks noGrp="1"/>
          </p:cNvGraphicFramePr>
          <p:nvPr/>
        </p:nvGraphicFramePr>
        <p:xfrm>
          <a:off x="2539583" y="5414783"/>
          <a:ext cx="2851806" cy="575162"/>
        </p:xfrm>
        <a:graphic>
          <a:graphicData uri="http://schemas.openxmlformats.org/drawingml/2006/table">
            <a:tbl>
              <a:tblPr firstRow="1" bandRow="1">
                <a:tableStyleId>{5C22544A-7EE6-4342-B048-85BDC9FD1C3A}</a:tableStyleId>
              </a:tblPr>
              <a:tblGrid>
                <a:gridCol w="1443696">
                  <a:extLst>
                    <a:ext uri="{9D8B030D-6E8A-4147-A177-3AD203B41FA5}">
                      <a16:colId xmlns:a16="http://schemas.microsoft.com/office/drawing/2014/main" val="430136452"/>
                    </a:ext>
                  </a:extLst>
                </a:gridCol>
                <a:gridCol w="1408110">
                  <a:extLst>
                    <a:ext uri="{9D8B030D-6E8A-4147-A177-3AD203B41FA5}">
                      <a16:colId xmlns:a16="http://schemas.microsoft.com/office/drawing/2014/main" val="1801338594"/>
                    </a:ext>
                  </a:extLst>
                </a:gridCol>
              </a:tblGrid>
              <a:tr h="575162">
                <a:tc>
                  <a:txBody>
                    <a:bodyPr/>
                    <a:lstStyle/>
                    <a:p>
                      <a:pPr algn="l"/>
                      <a:r>
                        <a:rPr lang="fr-FR" sz="2800" dirty="0">
                          <a:solidFill>
                            <a:srgbClr val="115076"/>
                          </a:solidFill>
                        </a:rPr>
                        <a:t>[e]</a:t>
                      </a:r>
                    </a:p>
                  </a:txBody>
                  <a:tcPr anchor="ctr">
                    <a:solidFill>
                      <a:schemeClr val="accent1">
                        <a:lumMod val="20000"/>
                        <a:lumOff val="80000"/>
                      </a:schemeClr>
                    </a:solidFill>
                  </a:tcPr>
                </a:tc>
                <a:tc>
                  <a:txBody>
                    <a:bodyPr/>
                    <a:lstStyle/>
                    <a:p>
                      <a:pPr algn="l"/>
                      <a:r>
                        <a:rPr lang="fr-FR" sz="2800" dirty="0">
                          <a:solidFill>
                            <a:srgbClr val="115076"/>
                          </a:solidFill>
                        </a:rPr>
                        <a:t>[ê/è]</a:t>
                      </a:r>
                    </a:p>
                  </a:txBody>
                  <a:tcPr anchor="ctr">
                    <a:solidFill>
                      <a:schemeClr val="accent1">
                        <a:lumMod val="40000"/>
                        <a:lumOff val="60000"/>
                      </a:schemeClr>
                    </a:solidFill>
                  </a:tcPr>
                </a:tc>
                <a:extLst>
                  <a:ext uri="{0D108BD9-81ED-4DB2-BD59-A6C34878D82A}">
                    <a16:rowId xmlns:a16="http://schemas.microsoft.com/office/drawing/2014/main" val="287572374"/>
                  </a:ext>
                </a:extLst>
              </a:tr>
            </a:tbl>
          </a:graphicData>
        </a:graphic>
      </p:graphicFrame>
      <p:pic>
        <p:nvPicPr>
          <p:cNvPr id="61" name="Picture 2" descr="Tick, Mark, Ok, Perfect, Check, Done, Sign, Good, Green">
            <a:extLst>
              <a:ext uri="{FF2B5EF4-FFF2-40B4-BE49-F238E27FC236}">
                <a16:creationId xmlns:a16="http://schemas.microsoft.com/office/drawing/2014/main" id="{E20F0A62-21F3-4ECE-9670-D7AA28D781E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6970" y="5302347"/>
            <a:ext cx="701588" cy="6501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2" name="Table 61">
            <a:extLst>
              <a:ext uri="{FF2B5EF4-FFF2-40B4-BE49-F238E27FC236}">
                <a16:creationId xmlns:a16="http://schemas.microsoft.com/office/drawing/2014/main" id="{F5D725D8-66F4-458F-85C5-3B683975BFA4}"/>
              </a:ext>
            </a:extLst>
          </p:cNvPr>
          <p:cNvGraphicFramePr>
            <a:graphicFrameLocks noGrp="1"/>
          </p:cNvGraphicFramePr>
          <p:nvPr/>
        </p:nvGraphicFramePr>
        <p:xfrm>
          <a:off x="8226514" y="5342516"/>
          <a:ext cx="2851806" cy="575162"/>
        </p:xfrm>
        <a:graphic>
          <a:graphicData uri="http://schemas.openxmlformats.org/drawingml/2006/table">
            <a:tbl>
              <a:tblPr firstRow="1" bandRow="1">
                <a:tableStyleId>{5C22544A-7EE6-4342-B048-85BDC9FD1C3A}</a:tableStyleId>
              </a:tblPr>
              <a:tblGrid>
                <a:gridCol w="1443696">
                  <a:extLst>
                    <a:ext uri="{9D8B030D-6E8A-4147-A177-3AD203B41FA5}">
                      <a16:colId xmlns:a16="http://schemas.microsoft.com/office/drawing/2014/main" val="430136452"/>
                    </a:ext>
                  </a:extLst>
                </a:gridCol>
                <a:gridCol w="1408110">
                  <a:extLst>
                    <a:ext uri="{9D8B030D-6E8A-4147-A177-3AD203B41FA5}">
                      <a16:colId xmlns:a16="http://schemas.microsoft.com/office/drawing/2014/main" val="1801338594"/>
                    </a:ext>
                  </a:extLst>
                </a:gridCol>
              </a:tblGrid>
              <a:tr h="575162">
                <a:tc>
                  <a:txBody>
                    <a:bodyPr/>
                    <a:lstStyle/>
                    <a:p>
                      <a:pPr algn="l"/>
                      <a:r>
                        <a:rPr lang="fr-FR" sz="2800" dirty="0">
                          <a:solidFill>
                            <a:srgbClr val="115076"/>
                          </a:solidFill>
                        </a:rPr>
                        <a:t>[e]</a:t>
                      </a:r>
                    </a:p>
                  </a:txBody>
                  <a:tcPr anchor="ctr">
                    <a:solidFill>
                      <a:schemeClr val="accent1">
                        <a:lumMod val="20000"/>
                        <a:lumOff val="80000"/>
                      </a:schemeClr>
                    </a:solidFill>
                  </a:tcPr>
                </a:tc>
                <a:tc>
                  <a:txBody>
                    <a:bodyPr/>
                    <a:lstStyle/>
                    <a:p>
                      <a:pPr algn="l"/>
                      <a:r>
                        <a:rPr lang="fr-FR" sz="2800" dirty="0">
                          <a:solidFill>
                            <a:srgbClr val="115076"/>
                          </a:solidFill>
                        </a:rPr>
                        <a:t>[ê/è]</a:t>
                      </a:r>
                    </a:p>
                  </a:txBody>
                  <a:tcPr anchor="ctr">
                    <a:solidFill>
                      <a:schemeClr val="accent1">
                        <a:lumMod val="40000"/>
                        <a:lumOff val="60000"/>
                      </a:schemeClr>
                    </a:solidFill>
                  </a:tcPr>
                </a:tc>
                <a:extLst>
                  <a:ext uri="{0D108BD9-81ED-4DB2-BD59-A6C34878D82A}">
                    <a16:rowId xmlns:a16="http://schemas.microsoft.com/office/drawing/2014/main" val="287572374"/>
                  </a:ext>
                </a:extLst>
              </a:tr>
            </a:tbl>
          </a:graphicData>
        </a:graphic>
      </p:graphicFrame>
      <p:pic>
        <p:nvPicPr>
          <p:cNvPr id="63" name="Picture 2" descr="Tick, Mark, Ok, Perfect, Check, Done, Sign, Good, Green">
            <a:extLst>
              <a:ext uri="{FF2B5EF4-FFF2-40B4-BE49-F238E27FC236}">
                <a16:creationId xmlns:a16="http://schemas.microsoft.com/office/drawing/2014/main" id="{D19B1BD7-0345-4CE3-9CD1-65AF1CE177F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27383" y="5233668"/>
            <a:ext cx="701588" cy="6501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7CE32203-9206-4A4F-9C16-E2E2F58E73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69873" y="4284860"/>
            <a:ext cx="1400403" cy="1598927"/>
          </a:xfrm>
          <a:prstGeom prst="rect">
            <a:avLst/>
          </a:prstGeom>
        </p:spPr>
      </p:pic>
      <p:pic>
        <p:nvPicPr>
          <p:cNvPr id="11" name="Picture 10" descr="Icon&#10;&#10;Description automatically generated">
            <a:extLst>
              <a:ext uri="{FF2B5EF4-FFF2-40B4-BE49-F238E27FC236}">
                <a16:creationId xmlns:a16="http://schemas.microsoft.com/office/drawing/2014/main" id="{B8B9DBA1-70D2-419D-A0ED-253D2B2D9E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230" y="4598476"/>
            <a:ext cx="1746491" cy="1168528"/>
          </a:xfrm>
          <a:prstGeom prst="rect">
            <a:avLst/>
          </a:prstGeom>
        </p:spPr>
      </p:pic>
      <p:pic>
        <p:nvPicPr>
          <p:cNvPr id="17" name="Picture 16" descr="A picture containing text, vector graphics&#10;&#10;Description automatically generated">
            <a:extLst>
              <a:ext uri="{FF2B5EF4-FFF2-40B4-BE49-F238E27FC236}">
                <a16:creationId xmlns:a16="http://schemas.microsoft.com/office/drawing/2014/main" id="{E6165B9B-ED1B-4E7C-8532-3E700635051C}"/>
              </a:ext>
            </a:extLst>
          </p:cNvPr>
          <p:cNvPicPr>
            <a:picLocks noChangeAspect="1"/>
          </p:cNvPicPr>
          <p:nvPr/>
        </p:nvPicPr>
        <p:blipFill rotWithShape="1">
          <a:blip r:embed="rId11">
            <a:extLst>
              <a:ext uri="{28A0092B-C50C-407E-A947-70E740481C1C}">
                <a14:useLocalDpi xmlns:a14="http://schemas.microsoft.com/office/drawing/2010/main" val="0"/>
              </a:ext>
            </a:extLst>
          </a:blip>
          <a:srcRect r="51671"/>
          <a:stretch/>
        </p:blipFill>
        <p:spPr>
          <a:xfrm>
            <a:off x="6710292" y="1842266"/>
            <a:ext cx="877101" cy="1633364"/>
          </a:xfrm>
          <a:prstGeom prst="rect">
            <a:avLst/>
          </a:prstGeom>
        </p:spPr>
      </p:pic>
      <p:pic>
        <p:nvPicPr>
          <p:cNvPr id="19" name="Picture 18" descr="A plate of food&#10;&#10;Description automatically generated with medium confidence">
            <a:extLst>
              <a:ext uri="{FF2B5EF4-FFF2-40B4-BE49-F238E27FC236}">
                <a16:creationId xmlns:a16="http://schemas.microsoft.com/office/drawing/2014/main" id="{C52C2A3A-D300-43C9-B1CD-EB1F8B94A4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997" y="2473897"/>
            <a:ext cx="1663159" cy="1285031"/>
          </a:xfrm>
          <a:prstGeom prst="rect">
            <a:avLst/>
          </a:prstGeom>
        </p:spPr>
      </p:pic>
      <p:sp>
        <p:nvSpPr>
          <p:cNvPr id="30" name="Speech Bubble: Rectangle with Corners Rounded 29">
            <a:extLst>
              <a:ext uri="{FF2B5EF4-FFF2-40B4-BE49-F238E27FC236}">
                <a16:creationId xmlns:a16="http://schemas.microsoft.com/office/drawing/2014/main" id="{A0D4F895-69C1-4FB7-B4B0-C0A5377EC7F0}"/>
              </a:ext>
            </a:extLst>
          </p:cNvPr>
          <p:cNvSpPr/>
          <p:nvPr/>
        </p:nvSpPr>
        <p:spPr>
          <a:xfrm>
            <a:off x="6116199" y="125067"/>
            <a:ext cx="5946846" cy="3493477"/>
          </a:xfrm>
          <a:prstGeom prst="wedgeRoundRectCallout">
            <a:avLst>
              <a:gd name="adj1" fmla="val -30396"/>
              <a:gd name="adj2" fmla="val 65496"/>
              <a:gd name="adj3" fmla="val 16667"/>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entury Gothic" panose="020F0302020204030204"/>
                <a:ea typeface="+mn-ea"/>
                <a:cs typeface="+mn-cs"/>
              </a:rPr>
              <a:t>Have you noticed any spelling patterns which could help you identify whether to use the </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en-GB" sz="3200" b="0" i="0" u="none" strike="noStrike" kern="1200" cap="none" spc="0" normalizeH="0" baseline="0" noProof="0" dirty="0">
                <a:ln>
                  <a:noFill/>
                </a:ln>
                <a:solidFill>
                  <a:prstClr val="white"/>
                </a:solidFill>
                <a:effectLst/>
                <a:uLnTx/>
                <a:uFillTx/>
                <a:latin typeface="Century Gothic" panose="020F0302020204030204"/>
                <a:ea typeface="+mn-ea"/>
                <a:cs typeface="+mn-cs"/>
              </a:rPr>
              <a:t> or </a:t>
            </a:r>
            <a:r>
              <a:rPr kumimoji="0" lang="en-GB" sz="3200" b="1" i="0" u="none" strike="noStrike" kern="1200" cap="none" spc="0" normalizeH="0" baseline="0" noProof="0" dirty="0">
                <a:ln>
                  <a:noFill/>
                </a:ln>
                <a:solidFill>
                  <a:srgbClr val="EE6000"/>
                </a:solidFill>
                <a:effectLst/>
                <a:uLnTx/>
                <a:uFillTx/>
                <a:latin typeface="Century Gothic" panose="020F0302020204030204"/>
                <a:ea typeface="+mn-ea"/>
                <a:cs typeface="+mn-cs"/>
              </a:rPr>
              <a:t>[ê/è]</a:t>
            </a:r>
            <a:r>
              <a:rPr kumimoji="0" lang="en-GB" sz="3200" b="0" i="0" u="none" strike="noStrike" kern="1200" cap="none" spc="0" normalizeH="0" baseline="0" noProof="0" dirty="0">
                <a:ln>
                  <a:noFill/>
                </a:ln>
                <a:solidFill>
                  <a:prstClr val="white"/>
                </a:solidFill>
                <a:effectLst/>
                <a:uLnTx/>
                <a:uFillTx/>
                <a:latin typeface="Century Gothic" panose="020F0302020204030204"/>
                <a:ea typeface="+mn-ea"/>
                <a:cs typeface="+mn-cs"/>
              </a:rPr>
              <a:t> sound?</a:t>
            </a:r>
            <a:endPar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1" name="TextBox 36">
            <a:extLst>
              <a:ext uri="{FF2B5EF4-FFF2-40B4-BE49-F238E27FC236}">
                <a16:creationId xmlns:a16="http://schemas.microsoft.com/office/drawing/2014/main" id="{9E645AD3-A524-4EA5-A24F-ED6118E9D03D}"/>
              </a:ext>
            </a:extLst>
          </p:cNvPr>
          <p:cNvSpPr txBox="1"/>
          <p:nvPr/>
        </p:nvSpPr>
        <p:spPr>
          <a:xfrm>
            <a:off x="73261" y="5882937"/>
            <a:ext cx="2397223" cy="442674"/>
          </a:xfrm>
          <a:prstGeom prst="wedgeRoundRectCallout">
            <a:avLst>
              <a:gd name="adj1" fmla="val -18395"/>
              <a:gd name="adj2" fmla="val -44922"/>
              <a:gd name="adj3" fmla="val 16667"/>
            </a:avLst>
          </a:prstGeom>
          <a:solidFill>
            <a:srgbClr val="115076"/>
          </a:solidFill>
          <a:ln>
            <a:solidFill>
              <a:srgbClr val="E65D00"/>
            </a:solidFill>
          </a:ln>
        </p:spPr>
        <p:txBody>
          <a:bodyPr wrap="squar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a:t>
            </a: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vitesse</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speed</a:t>
            </a:r>
          </a:p>
        </p:txBody>
      </p:sp>
    </p:spTree>
    <p:extLst>
      <p:ext uri="{BB962C8B-B14F-4D97-AF65-F5344CB8AC3E}">
        <p14:creationId xmlns:p14="http://schemas.microsoft.com/office/powerpoint/2010/main" val="268972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80387" y="296864"/>
            <a:ext cx="5265384" cy="707849"/>
          </a:xfrm>
        </p:spPr>
        <p:txBody>
          <a:bodyPr>
            <a:normAutofit/>
          </a:bodyPr>
          <a:lstStyle/>
          <a:p>
            <a:r>
              <a:rPr lang="en-GB" sz="3600" b="1" dirty="0">
                <a:solidFill>
                  <a:schemeClr val="bg1"/>
                </a:solidFill>
              </a:rPr>
              <a:t>SSC [e] </a:t>
            </a:r>
            <a:r>
              <a:rPr lang="en-GB" sz="3600" b="1" dirty="0" err="1">
                <a:solidFill>
                  <a:schemeClr val="bg1"/>
                </a:solidFill>
              </a:rPr>
              <a:t>ou</a:t>
            </a:r>
            <a:r>
              <a:rPr lang="en-GB" sz="3600" b="1" dirty="0">
                <a:solidFill>
                  <a:schemeClr val="bg1"/>
                </a:solidFill>
              </a:rPr>
              <a:t> [ê/è] ? </a:t>
            </a:r>
          </a:p>
        </p:txBody>
      </p:sp>
      <p:sp>
        <p:nvSpPr>
          <p:cNvPr id="7" name="Rounded Rectangle 46">
            <a:extLst>
              <a:ext uri="{FF2B5EF4-FFF2-40B4-BE49-F238E27FC236}">
                <a16:creationId xmlns:a16="http://schemas.microsoft.com/office/drawing/2014/main" id="{D8FD21BC-390A-4670-B25B-FCC84EA9D543}"/>
              </a:ext>
            </a:extLst>
          </p:cNvPr>
          <p:cNvSpPr/>
          <p:nvPr/>
        </p:nvSpPr>
        <p:spPr>
          <a:xfrm>
            <a:off x="10070123" y="249870"/>
            <a:ext cx="1839797"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phonétique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2D2D2C66-11CF-4A9F-B8B4-CBCB61B2BD47}"/>
              </a:ext>
            </a:extLst>
          </p:cNvPr>
          <p:cNvSpPr txBox="1"/>
          <p:nvPr/>
        </p:nvSpPr>
        <p:spPr>
          <a:xfrm>
            <a:off x="160600" y="1328715"/>
            <a:ext cx="1194933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 French, the </a:t>
            </a:r>
            <a:r>
              <a:rPr kumimoji="0" lang="en-US"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is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usually</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pronounced as in av</a:t>
            </a:r>
            <a:r>
              <a:rPr kumimoji="0" lang="en-US"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 </a:t>
            </a:r>
            <a:r>
              <a:rPr kumimoji="0" lang="en-US" sz="2400" b="1" i="0" u="none" strike="noStrike" kern="1200" cap="none" spc="0" normalizeH="0" baseline="0" noProof="0" dirty="0">
                <a:ln>
                  <a:noFill/>
                </a:ln>
                <a:solidFill>
                  <a:srgbClr val="EE6000"/>
                </a:solidFill>
                <a:effectLst/>
                <a:uLnTx/>
                <a:uFillTx/>
                <a:latin typeface="Century Gothic" panose="020F0302020204030204"/>
                <a:ea typeface="+mn-ea"/>
                <a:cs typeface="+mn-cs"/>
              </a:rPr>
              <a:t>[ê/è]</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when: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It comes before a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double consonant</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such as </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vit</a:t>
            </a:r>
            <a:r>
              <a:rPr kumimoji="0" lang="fr-FR"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sse [speed]</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It comes before a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or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in the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last syllable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such as </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b</a:t>
            </a:r>
            <a:r>
              <a:rPr kumimoji="0" lang="fr-FR"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 [</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beak</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Following this guide, decide whether the unaccented </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makes the </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or </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[ê/è]</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sound, and say the words. Check by listening to the native speaker.</a:t>
            </a:r>
          </a:p>
        </p:txBody>
      </p:sp>
      <p:sp>
        <p:nvSpPr>
          <p:cNvPr id="11" name="TextBox 10">
            <a:extLst>
              <a:ext uri="{FF2B5EF4-FFF2-40B4-BE49-F238E27FC236}">
                <a16:creationId xmlns:a16="http://schemas.microsoft.com/office/drawing/2014/main" id="{080372BF-344C-4DBC-92E0-B8EF12C4A906}"/>
              </a:ext>
            </a:extLst>
          </p:cNvPr>
          <p:cNvSpPr txBox="1"/>
          <p:nvPr/>
        </p:nvSpPr>
        <p:spPr>
          <a:xfrm>
            <a:off x="1325435" y="4022047"/>
            <a:ext cx="413751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assi</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tte [plate]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pos [rest]</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vaiss</a:t>
            </a:r>
            <a:r>
              <a:rPr kumimoji="0" lang="fr-FR"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lle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[crockery] 	</a:t>
            </a:r>
            <a:endParaRPr kumimoji="0" lang="en-GB" sz="2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9" name="Rectangle 8">
            <a:hlinkClick r:id="" action="ppaction://noaction">
              <a:snd r:embed="rId4" name="assiette.wav"/>
            </a:hlinkClick>
            <a:extLst>
              <a:ext uri="{FF2B5EF4-FFF2-40B4-BE49-F238E27FC236}">
                <a16:creationId xmlns:a16="http://schemas.microsoft.com/office/drawing/2014/main" id="{86550B91-16A5-4D76-BC56-B599D31086EB}"/>
              </a:ext>
            </a:extLst>
          </p:cNvPr>
          <p:cNvSpPr/>
          <p:nvPr/>
        </p:nvSpPr>
        <p:spPr>
          <a:xfrm>
            <a:off x="817091" y="4022047"/>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10" name="Rectangle 9">
            <a:hlinkClick r:id="" action="ppaction://noaction">
              <a:snd r:embed="rId5" name="repos.wav"/>
            </a:hlinkClick>
            <a:extLst>
              <a:ext uri="{FF2B5EF4-FFF2-40B4-BE49-F238E27FC236}">
                <a16:creationId xmlns:a16="http://schemas.microsoft.com/office/drawing/2014/main" id="{4DC5838E-23FA-4224-A844-ED2433DA2ED2}"/>
              </a:ext>
            </a:extLst>
          </p:cNvPr>
          <p:cNvSpPr/>
          <p:nvPr/>
        </p:nvSpPr>
        <p:spPr>
          <a:xfrm>
            <a:off x="817091" y="4775543"/>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12" name="Rectangle 11">
            <a:hlinkClick r:id="" action="ppaction://noaction">
              <a:snd r:embed="rId6" name="vaisselle.wav"/>
            </a:hlinkClick>
            <a:extLst>
              <a:ext uri="{FF2B5EF4-FFF2-40B4-BE49-F238E27FC236}">
                <a16:creationId xmlns:a16="http://schemas.microsoft.com/office/drawing/2014/main" id="{70939B17-F668-47AC-85DB-1A0D04B84FF6}"/>
              </a:ext>
            </a:extLst>
          </p:cNvPr>
          <p:cNvSpPr/>
          <p:nvPr/>
        </p:nvSpPr>
        <p:spPr>
          <a:xfrm>
            <a:off x="817091" y="5529039"/>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5</a:t>
            </a:r>
          </a:p>
        </p:txBody>
      </p:sp>
      <p:sp>
        <p:nvSpPr>
          <p:cNvPr id="13" name="Rectangle 12">
            <a:hlinkClick r:id="" action="ppaction://noaction">
              <a:snd r:embed="rId7" name="premiere.wav"/>
            </a:hlinkClick>
            <a:extLst>
              <a:ext uri="{FF2B5EF4-FFF2-40B4-BE49-F238E27FC236}">
                <a16:creationId xmlns:a16="http://schemas.microsoft.com/office/drawing/2014/main" id="{6BA5239E-CF6B-4F57-ACB9-F3D5DA1D3C2B}"/>
              </a:ext>
            </a:extLst>
          </p:cNvPr>
          <p:cNvSpPr/>
          <p:nvPr/>
        </p:nvSpPr>
        <p:spPr>
          <a:xfrm>
            <a:off x="5189579" y="5458614"/>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6</a:t>
            </a:r>
          </a:p>
        </p:txBody>
      </p:sp>
      <p:sp>
        <p:nvSpPr>
          <p:cNvPr id="14" name="Rectangle 13">
            <a:hlinkClick r:id="" action="ppaction://noaction">
              <a:snd r:embed="rId8" name="culturel.wav"/>
            </a:hlinkClick>
            <a:extLst>
              <a:ext uri="{FF2B5EF4-FFF2-40B4-BE49-F238E27FC236}">
                <a16:creationId xmlns:a16="http://schemas.microsoft.com/office/drawing/2014/main" id="{81529B8E-370B-413A-8481-16F00A1C6A31}"/>
              </a:ext>
            </a:extLst>
          </p:cNvPr>
          <p:cNvSpPr/>
          <p:nvPr/>
        </p:nvSpPr>
        <p:spPr>
          <a:xfrm>
            <a:off x="5189579" y="4745196"/>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sp>
        <p:nvSpPr>
          <p:cNvPr id="15" name="Rectangle 14">
            <a:hlinkClick r:id="" action="ppaction://noaction">
              <a:snd r:embed="rId9" name="verre.wav"/>
            </a:hlinkClick>
            <a:extLst>
              <a:ext uri="{FF2B5EF4-FFF2-40B4-BE49-F238E27FC236}">
                <a16:creationId xmlns:a16="http://schemas.microsoft.com/office/drawing/2014/main" id="{C6A0FBFE-5718-488C-B526-088866D1BBAC}"/>
              </a:ext>
            </a:extLst>
          </p:cNvPr>
          <p:cNvSpPr/>
          <p:nvPr/>
        </p:nvSpPr>
        <p:spPr>
          <a:xfrm>
            <a:off x="5189579" y="4022047"/>
            <a:ext cx="432000" cy="432000"/>
          </a:xfrm>
          <a:prstGeom prst="rect">
            <a:avLst/>
          </a:prstGeom>
          <a:solidFill>
            <a:srgbClr val="115076"/>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17" name="TextBox 16">
            <a:extLst>
              <a:ext uri="{FF2B5EF4-FFF2-40B4-BE49-F238E27FC236}">
                <a16:creationId xmlns:a16="http://schemas.microsoft.com/office/drawing/2014/main" id="{1C343292-4F26-4E09-BF88-F922CBFF415F}"/>
              </a:ext>
            </a:extLst>
          </p:cNvPr>
          <p:cNvSpPr txBox="1"/>
          <p:nvPr/>
        </p:nvSpPr>
        <p:spPr>
          <a:xfrm>
            <a:off x="5780204" y="4006371"/>
            <a:ext cx="428991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v</a:t>
            </a:r>
            <a:r>
              <a:rPr kumimoji="0" lang="fr-FR"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rre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[glass]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cultur</a:t>
            </a:r>
            <a:r>
              <a:rPr kumimoji="0" lang="fr-FR"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[cultural]</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pr</a:t>
            </a:r>
            <a:r>
              <a:rPr kumimoji="0" lang="fr-FR" sz="2400" b="1" i="0" u="none" strike="noStrike" kern="1200" cap="none" spc="0" normalizeH="0" baseline="0" noProof="0" dirty="0">
                <a:ln>
                  <a:noFill/>
                </a:ln>
                <a:solidFill>
                  <a:srgbClr val="EE6000"/>
                </a:solidFill>
                <a:effectLst/>
                <a:uLnTx/>
                <a:uFillTx/>
                <a:latin typeface="Century Gothic" panose="020F0302020204030204"/>
                <a:ea typeface="+mn-ea"/>
                <a:cs typeface="+mn-cs"/>
              </a:rPr>
              <a:t>e</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mière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[first]	</a:t>
            </a:r>
            <a:endParaRPr kumimoji="0" lang="en-GB" sz="2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7775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background rectangle"/>
          <p:cNvSpPr/>
          <p:nvPr/>
        </p:nvSpPr>
        <p:spPr>
          <a:xfrm>
            <a:off x="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le 4">
            <a:extLst>
              <a:ext uri="{FF2B5EF4-FFF2-40B4-BE49-F238E27FC236}">
                <a16:creationId xmlns:a16="http://schemas.microsoft.com/office/drawing/2014/main" id="{957F6C70-31E7-499A-8EB9-FE845E5ABE5F}"/>
              </a:ext>
            </a:extLst>
          </p:cNvPr>
          <p:cNvSpPr>
            <a:spLocks noGrp="1"/>
          </p:cNvSpPr>
          <p:nvPr>
            <p:ph type="title"/>
          </p:nvPr>
        </p:nvSpPr>
        <p:spPr>
          <a:xfrm>
            <a:off x="238970" y="-234413"/>
            <a:ext cx="10515600" cy="1325563"/>
          </a:xfrm>
        </p:spPr>
        <p:txBody>
          <a:bodyPr>
            <a:normAutofit/>
          </a:bodyPr>
          <a:lstStyle/>
          <a:p>
            <a:r>
              <a:rPr lang="en-GB" sz="3600" b="1" dirty="0">
                <a:solidFill>
                  <a:schemeClr val="bg1"/>
                </a:solidFill>
              </a:rPr>
              <a:t>Myth-busting and </a:t>
            </a:r>
            <a:r>
              <a:rPr lang="en-GB" sz="3600" b="1" dirty="0">
                <a:solidFill>
                  <a:srgbClr val="E56700"/>
                </a:solidFill>
              </a:rPr>
              <a:t>meaning making</a:t>
            </a:r>
            <a:endParaRPr lang="en-GB" sz="3600" dirty="0">
              <a:solidFill>
                <a:srgbClr val="E56700"/>
              </a:solidFill>
            </a:endParaRPr>
          </a:p>
        </p:txBody>
      </p:sp>
      <p:sp>
        <p:nvSpPr>
          <p:cNvPr id="14" name="Title 1">
            <a:extLst>
              <a:ext uri="{FF2B5EF4-FFF2-40B4-BE49-F238E27FC236}">
                <a16:creationId xmlns:a16="http://schemas.microsoft.com/office/drawing/2014/main" id="{13B5F4E0-CE88-4518-987A-EBA3B387608E}"/>
              </a:ext>
            </a:extLst>
          </p:cNvPr>
          <p:cNvSpPr txBox="1">
            <a:spLocks/>
          </p:cNvSpPr>
          <p:nvPr/>
        </p:nvSpPr>
        <p:spPr>
          <a:xfrm>
            <a:off x="446233" y="1196984"/>
            <a:ext cx="11573438" cy="1109798"/>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noProof="0" dirty="0">
                <a:solidFill>
                  <a:srgbClr val="4472C4">
                    <a:lumMod val="50000"/>
                  </a:srgbClr>
                </a:solidFill>
              </a:rPr>
              <a:t>Phonics knowledge is a requirement of the national curriculum </a:t>
            </a:r>
            <a:r>
              <a:rPr lang="en-GB" sz="2800" noProof="0" dirty="0" err="1">
                <a:solidFill>
                  <a:srgbClr val="4472C4">
                    <a:lumMod val="50000"/>
                  </a:srgbClr>
                </a:solidFill>
              </a:rPr>
              <a:t>PoS</a:t>
            </a:r>
            <a:r>
              <a:rPr lang="en-GB" sz="2800" noProof="0" dirty="0">
                <a:solidFill>
                  <a:srgbClr val="4472C4">
                    <a:lumMod val="50000"/>
                  </a:srgbClr>
                </a:solidFill>
              </a:rPr>
              <a:t>, (regardless of how it is developed).</a:t>
            </a:r>
            <a:endParaRPr kumimoji="0" lang="en-GB" sz="2800" i="0" u="none" strike="noStrike" kern="1200" cap="none" spc="0" normalizeH="0" baseline="0" noProof="0" dirty="0">
              <a:ln>
                <a:noFill/>
              </a:ln>
              <a:solidFill>
                <a:srgbClr val="4472C4">
                  <a:lumMod val="50000"/>
                </a:srgbClr>
              </a:solidFill>
              <a:effectLst/>
              <a:uLnTx/>
              <a:uFillTx/>
            </a:endParaRPr>
          </a:p>
        </p:txBody>
      </p:sp>
      <p:sp>
        <p:nvSpPr>
          <p:cNvPr id="8" name="Rectangle: Rounded Corners 7">
            <a:extLst>
              <a:ext uri="{FF2B5EF4-FFF2-40B4-BE49-F238E27FC236}">
                <a16:creationId xmlns:a16="http://schemas.microsoft.com/office/drawing/2014/main" id="{BC769D28-B24B-4D32-9D59-9FCE7D95C39D}"/>
              </a:ext>
            </a:extLst>
          </p:cNvPr>
          <p:cNvSpPr/>
          <p:nvPr/>
        </p:nvSpPr>
        <p:spPr>
          <a:xfrm rot="21037372">
            <a:off x="10057845" y="321299"/>
            <a:ext cx="1924863" cy="611579"/>
          </a:xfrm>
          <a:prstGeom prst="roundRect">
            <a:avLst/>
          </a:prstGeom>
          <a:solidFill>
            <a:srgbClr val="FFCF0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Phonics</a:t>
            </a:r>
          </a:p>
        </p:txBody>
      </p:sp>
      <p:sp>
        <p:nvSpPr>
          <p:cNvPr id="6" name="Title 1">
            <a:extLst>
              <a:ext uri="{FF2B5EF4-FFF2-40B4-BE49-F238E27FC236}">
                <a16:creationId xmlns:a16="http://schemas.microsoft.com/office/drawing/2014/main" id="{9B887D21-61E4-4AE8-8B6E-0C96DC7AB9F1}"/>
              </a:ext>
            </a:extLst>
          </p:cNvPr>
          <p:cNvSpPr txBox="1">
            <a:spLocks/>
          </p:cNvSpPr>
          <p:nvPr/>
        </p:nvSpPr>
        <p:spPr>
          <a:xfrm>
            <a:off x="446233" y="2863313"/>
            <a:ext cx="11573438" cy="1109798"/>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lvl="0">
              <a:defRPr/>
            </a:pPr>
            <a:r>
              <a:rPr lang="en-GB" sz="2800" dirty="0">
                <a:solidFill>
                  <a:srgbClr val="4472C4">
                    <a:lumMod val="50000"/>
                  </a:srgbClr>
                </a:solidFill>
              </a:rPr>
              <a:t>There is classroom and research evidence to support the explicit teaching of phonics. </a:t>
            </a:r>
          </a:p>
        </p:txBody>
      </p:sp>
      <p:sp>
        <p:nvSpPr>
          <p:cNvPr id="7" name="Title 1">
            <a:extLst>
              <a:ext uri="{FF2B5EF4-FFF2-40B4-BE49-F238E27FC236}">
                <a16:creationId xmlns:a16="http://schemas.microsoft.com/office/drawing/2014/main" id="{349168E6-D64D-4566-9855-A9162E0F9AA4}"/>
              </a:ext>
            </a:extLst>
          </p:cNvPr>
          <p:cNvSpPr txBox="1">
            <a:spLocks/>
          </p:cNvSpPr>
          <p:nvPr/>
        </p:nvSpPr>
        <p:spPr>
          <a:xfrm>
            <a:off x="446233" y="4529642"/>
            <a:ext cx="11573438" cy="1131374"/>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dirty="0">
                <a:solidFill>
                  <a:srgbClr val="4472C4">
                    <a:lumMod val="50000"/>
                  </a:srgbClr>
                </a:solidFill>
              </a:rPr>
              <a:t>Phonics knowledge appears to benefit several aspects of language learning, including (excitingly!) vocabulary learning.</a:t>
            </a:r>
            <a:endParaRPr kumimoji="0" lang="en-GB" sz="2800" i="0" u="none" strike="noStrike" kern="1200" cap="none" spc="0" normalizeH="0" baseline="0" noProof="0" dirty="0">
              <a:ln>
                <a:noFill/>
              </a:ln>
              <a:solidFill>
                <a:srgbClr val="4472C4">
                  <a:lumMod val="50000"/>
                </a:srgbClr>
              </a:solidFill>
              <a:effectLst/>
              <a:uLnTx/>
              <a:uFillTx/>
            </a:endParaRPr>
          </a:p>
        </p:txBody>
      </p:sp>
    </p:spTree>
    <p:extLst>
      <p:ext uri="{BB962C8B-B14F-4D97-AF65-F5344CB8AC3E}">
        <p14:creationId xmlns:p14="http://schemas.microsoft.com/office/powerpoint/2010/main" val="117544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background rectangle"/>
          <p:cNvSpPr/>
          <p:nvPr/>
        </p:nvSpPr>
        <p:spPr>
          <a:xfrm>
            <a:off x="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le 4">
            <a:extLst>
              <a:ext uri="{FF2B5EF4-FFF2-40B4-BE49-F238E27FC236}">
                <a16:creationId xmlns:a16="http://schemas.microsoft.com/office/drawing/2014/main" id="{957F6C70-31E7-499A-8EB9-FE845E5ABE5F}"/>
              </a:ext>
            </a:extLst>
          </p:cNvPr>
          <p:cNvSpPr>
            <a:spLocks noGrp="1"/>
          </p:cNvSpPr>
          <p:nvPr>
            <p:ph type="title"/>
          </p:nvPr>
        </p:nvSpPr>
        <p:spPr>
          <a:xfrm>
            <a:off x="238970" y="-234413"/>
            <a:ext cx="10515600" cy="1325563"/>
          </a:xfrm>
        </p:spPr>
        <p:txBody>
          <a:bodyPr>
            <a:normAutofit/>
          </a:bodyPr>
          <a:lstStyle/>
          <a:p>
            <a:r>
              <a:rPr lang="en-GB" sz="3600" b="1" dirty="0">
                <a:solidFill>
                  <a:schemeClr val="bg1"/>
                </a:solidFill>
              </a:rPr>
              <a:t>Myth-busting and </a:t>
            </a:r>
            <a:r>
              <a:rPr lang="en-GB" sz="3600" b="1" dirty="0">
                <a:solidFill>
                  <a:srgbClr val="E56700"/>
                </a:solidFill>
              </a:rPr>
              <a:t>meaning making</a:t>
            </a:r>
            <a:endParaRPr lang="en-GB" sz="3600" dirty="0">
              <a:solidFill>
                <a:srgbClr val="E56700"/>
              </a:solidFill>
            </a:endParaRPr>
          </a:p>
        </p:txBody>
      </p:sp>
      <p:sp>
        <p:nvSpPr>
          <p:cNvPr id="14" name="Title 1">
            <a:extLst>
              <a:ext uri="{FF2B5EF4-FFF2-40B4-BE49-F238E27FC236}">
                <a16:creationId xmlns:a16="http://schemas.microsoft.com/office/drawing/2014/main" id="{13B5F4E0-CE88-4518-987A-EBA3B387608E}"/>
              </a:ext>
            </a:extLst>
          </p:cNvPr>
          <p:cNvSpPr txBox="1">
            <a:spLocks/>
          </p:cNvSpPr>
          <p:nvPr/>
        </p:nvSpPr>
        <p:spPr>
          <a:xfrm>
            <a:off x="309281" y="1997084"/>
            <a:ext cx="11573438" cy="3098246"/>
          </a:xfrm>
          <a:prstGeom prst="rect">
            <a:avLst/>
          </a:prstGeom>
          <a:solidFill>
            <a:schemeClr val="bg1"/>
          </a:solidFill>
          <a:ln>
            <a:solidFill>
              <a:srgbClr val="115076"/>
            </a:solid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800" dirty="0">
                <a:solidFill>
                  <a:schemeClr val="accent1">
                    <a:lumMod val="50000"/>
                  </a:schemeClr>
                </a:solidFill>
              </a:rPr>
              <a:t>Vocabulary to be taught should be </a:t>
            </a:r>
            <a:r>
              <a:rPr lang="en-GB" sz="2800" b="1" dirty="0">
                <a:solidFill>
                  <a:schemeClr val="accent1">
                    <a:lumMod val="50000"/>
                  </a:schemeClr>
                </a:solidFill>
              </a:rPr>
              <a:t>informed by frequency of occurrence</a:t>
            </a:r>
            <a:r>
              <a:rPr lang="en-GB" sz="2800" dirty="0">
                <a:solidFill>
                  <a:schemeClr val="accent1">
                    <a:lumMod val="50000"/>
                  </a:schemeClr>
                </a:solidFill>
              </a:rPr>
              <a:t> in the language, and </a:t>
            </a:r>
            <a:r>
              <a:rPr lang="en-GB" sz="2800" b="1" dirty="0">
                <a:solidFill>
                  <a:schemeClr val="accent1">
                    <a:lumMod val="50000"/>
                  </a:schemeClr>
                </a:solidFill>
              </a:rPr>
              <a:t>special attention </a:t>
            </a:r>
            <a:r>
              <a:rPr lang="en-GB" sz="2800" dirty="0">
                <a:solidFill>
                  <a:schemeClr val="accent1">
                    <a:lumMod val="50000"/>
                  </a:schemeClr>
                </a:solidFill>
              </a:rPr>
              <a:t>should be paid </a:t>
            </a:r>
            <a:r>
              <a:rPr lang="en-GB" sz="2800" b="1" dirty="0">
                <a:solidFill>
                  <a:schemeClr val="accent1">
                    <a:lumMod val="50000"/>
                  </a:schemeClr>
                </a:solidFill>
              </a:rPr>
              <a:t>to common verbs</a:t>
            </a:r>
            <a:r>
              <a:rPr lang="en-GB" sz="2800" dirty="0">
                <a:solidFill>
                  <a:schemeClr val="accent1">
                    <a:lumMod val="50000"/>
                  </a:schemeClr>
                </a:solidFill>
              </a:rPr>
              <a:t> in the early stages... A consequence of not attending to frequency of occurrence in vocabulary choice is pupils realising that they cannot say or understand basic things in the language. </a:t>
            </a:r>
          </a:p>
        </p:txBody>
      </p:sp>
      <p:sp>
        <p:nvSpPr>
          <p:cNvPr id="8" name="Rectangle: Rounded Corners 7">
            <a:extLst>
              <a:ext uri="{FF2B5EF4-FFF2-40B4-BE49-F238E27FC236}">
                <a16:creationId xmlns:a16="http://schemas.microsoft.com/office/drawing/2014/main" id="{BC769D28-B24B-4D32-9D59-9FCE7D95C39D}"/>
              </a:ext>
            </a:extLst>
          </p:cNvPr>
          <p:cNvSpPr/>
          <p:nvPr/>
        </p:nvSpPr>
        <p:spPr>
          <a:xfrm rot="21037372">
            <a:off x="9113353" y="1075828"/>
            <a:ext cx="2875708" cy="611579"/>
          </a:xfrm>
          <a:prstGeom prst="roundRect">
            <a:avLst/>
          </a:prstGeom>
          <a:solidFill>
            <a:srgbClr val="FFCF0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Vocabulary</a:t>
            </a:r>
          </a:p>
        </p:txBody>
      </p:sp>
      <p:sp>
        <p:nvSpPr>
          <p:cNvPr id="7" name="Rectangle 6">
            <a:extLst>
              <a:ext uri="{FF2B5EF4-FFF2-40B4-BE49-F238E27FC236}">
                <a16:creationId xmlns:a16="http://schemas.microsoft.com/office/drawing/2014/main" id="{412D7ACD-33A2-47B9-94D1-4453086E84FB}"/>
              </a:ext>
            </a:extLst>
          </p:cNvPr>
          <p:cNvSpPr/>
          <p:nvPr/>
        </p:nvSpPr>
        <p:spPr>
          <a:xfrm>
            <a:off x="1836303" y="4510555"/>
            <a:ext cx="1018336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Anon. 2016. </a:t>
            </a:r>
            <a:r>
              <a:rPr kumimoji="0" lang="en-GB" sz="16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Modern Foreign Languages Pedagogy Review. A review of modern foreign languages teaching practice in key stage 3 and key stage 4. (Chair: Ian </a:t>
            </a:r>
            <a:r>
              <a:rPr kumimoji="0" lang="en-GB" sz="1600" b="0" i="1"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Bauckham</a:t>
            </a:r>
            <a:r>
              <a:rPr kumimoji="0" lang="en-GB" sz="16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GB" sz="1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Teaching Schools Council.</a:t>
            </a:r>
            <a:endParaRPr kumimoji="0" lang="en-GB" sz="1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3138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background rectangle"/>
          <p:cNvSpPr/>
          <p:nvPr/>
        </p:nvSpPr>
        <p:spPr>
          <a:xfrm>
            <a:off x="0" y="-700088"/>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le 4">
            <a:extLst>
              <a:ext uri="{FF2B5EF4-FFF2-40B4-BE49-F238E27FC236}">
                <a16:creationId xmlns:a16="http://schemas.microsoft.com/office/drawing/2014/main" id="{957F6C70-31E7-499A-8EB9-FE845E5ABE5F}"/>
              </a:ext>
            </a:extLst>
          </p:cNvPr>
          <p:cNvSpPr>
            <a:spLocks noGrp="1"/>
          </p:cNvSpPr>
          <p:nvPr>
            <p:ph type="title"/>
          </p:nvPr>
        </p:nvSpPr>
        <p:spPr>
          <a:xfrm>
            <a:off x="238970" y="-234413"/>
            <a:ext cx="10515600" cy="1325563"/>
          </a:xfrm>
        </p:spPr>
        <p:txBody>
          <a:bodyPr>
            <a:normAutofit/>
          </a:bodyPr>
          <a:lstStyle/>
          <a:p>
            <a:r>
              <a:rPr lang="en-GB" sz="3600" b="1" dirty="0">
                <a:solidFill>
                  <a:schemeClr val="bg1"/>
                </a:solidFill>
              </a:rPr>
              <a:t>Myth-busting and </a:t>
            </a:r>
            <a:r>
              <a:rPr lang="en-GB" sz="3600" b="1" dirty="0">
                <a:solidFill>
                  <a:srgbClr val="E56700"/>
                </a:solidFill>
              </a:rPr>
              <a:t>meaning making</a:t>
            </a:r>
            <a:endParaRPr lang="en-GB" sz="3600" dirty="0">
              <a:solidFill>
                <a:srgbClr val="E56700"/>
              </a:solidFill>
            </a:endParaRPr>
          </a:p>
        </p:txBody>
      </p:sp>
      <p:sp>
        <p:nvSpPr>
          <p:cNvPr id="8" name="Rectangle: Rounded Corners 7">
            <a:extLst>
              <a:ext uri="{FF2B5EF4-FFF2-40B4-BE49-F238E27FC236}">
                <a16:creationId xmlns:a16="http://schemas.microsoft.com/office/drawing/2014/main" id="{BC769D28-B24B-4D32-9D59-9FCE7D95C39D}"/>
              </a:ext>
            </a:extLst>
          </p:cNvPr>
          <p:cNvSpPr/>
          <p:nvPr/>
        </p:nvSpPr>
        <p:spPr>
          <a:xfrm rot="21037372">
            <a:off x="8943012" y="1089799"/>
            <a:ext cx="3047194" cy="611579"/>
          </a:xfrm>
          <a:prstGeom prst="roundRect">
            <a:avLst/>
          </a:prstGeom>
          <a:solidFill>
            <a:srgbClr val="FFCF0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Vocabulary</a:t>
            </a:r>
          </a:p>
        </p:txBody>
      </p:sp>
      <p:sp>
        <p:nvSpPr>
          <p:cNvPr id="6" name="Title 1">
            <a:extLst>
              <a:ext uri="{FF2B5EF4-FFF2-40B4-BE49-F238E27FC236}">
                <a16:creationId xmlns:a16="http://schemas.microsoft.com/office/drawing/2014/main" id="{1F9BDA69-A461-4472-8D18-C22E5B4E0511}"/>
              </a:ext>
            </a:extLst>
          </p:cNvPr>
          <p:cNvSpPr txBox="1">
            <a:spLocks/>
          </p:cNvSpPr>
          <p:nvPr/>
        </p:nvSpPr>
        <p:spPr>
          <a:xfrm>
            <a:off x="309281" y="2171205"/>
            <a:ext cx="11573438" cy="1551708"/>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rgbClr val="4472C4">
                    <a:lumMod val="50000"/>
                  </a:srgbClr>
                </a:solidFill>
              </a:rPr>
              <a:t>3. If we choose to teach high frequency words, there are no topics, (are there?)</a:t>
            </a:r>
            <a:endParaRPr kumimoji="0" lang="en-GB" sz="3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5285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background rectangle"/>
          <p:cNvSpPr/>
          <p:nvPr/>
        </p:nvSpPr>
        <p:spPr>
          <a:xfrm>
            <a:off x="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le 4">
            <a:extLst>
              <a:ext uri="{FF2B5EF4-FFF2-40B4-BE49-F238E27FC236}">
                <a16:creationId xmlns:a16="http://schemas.microsoft.com/office/drawing/2014/main" id="{957F6C70-31E7-499A-8EB9-FE845E5ABE5F}"/>
              </a:ext>
            </a:extLst>
          </p:cNvPr>
          <p:cNvSpPr>
            <a:spLocks noGrp="1"/>
          </p:cNvSpPr>
          <p:nvPr>
            <p:ph type="title"/>
          </p:nvPr>
        </p:nvSpPr>
        <p:spPr>
          <a:xfrm>
            <a:off x="238970" y="-234413"/>
            <a:ext cx="10515600" cy="1325563"/>
          </a:xfrm>
        </p:spPr>
        <p:txBody>
          <a:bodyPr>
            <a:normAutofit/>
          </a:bodyPr>
          <a:lstStyle/>
          <a:p>
            <a:r>
              <a:rPr lang="en-GB" sz="3600" b="1" dirty="0">
                <a:solidFill>
                  <a:schemeClr val="bg1"/>
                </a:solidFill>
              </a:rPr>
              <a:t>Myth-busting and </a:t>
            </a:r>
            <a:r>
              <a:rPr lang="en-GB" sz="3600" b="1" dirty="0">
                <a:solidFill>
                  <a:srgbClr val="E56700"/>
                </a:solidFill>
              </a:rPr>
              <a:t>meaning making</a:t>
            </a:r>
            <a:endParaRPr lang="en-GB" sz="3600" dirty="0">
              <a:solidFill>
                <a:srgbClr val="E56700"/>
              </a:solidFill>
            </a:endParaRPr>
          </a:p>
        </p:txBody>
      </p:sp>
      <p:sp>
        <p:nvSpPr>
          <p:cNvPr id="14" name="Title 1">
            <a:extLst>
              <a:ext uri="{FF2B5EF4-FFF2-40B4-BE49-F238E27FC236}">
                <a16:creationId xmlns:a16="http://schemas.microsoft.com/office/drawing/2014/main" id="{13B5F4E0-CE88-4518-987A-EBA3B387608E}"/>
              </a:ext>
            </a:extLst>
          </p:cNvPr>
          <p:cNvSpPr txBox="1">
            <a:spLocks/>
          </p:cNvSpPr>
          <p:nvPr/>
        </p:nvSpPr>
        <p:spPr>
          <a:xfrm>
            <a:off x="309281" y="2182300"/>
            <a:ext cx="11573438" cy="1551708"/>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1. Phonics is not in the National Curriculum, (is it?)</a:t>
            </a:r>
          </a:p>
        </p:txBody>
      </p:sp>
      <p:sp>
        <p:nvSpPr>
          <p:cNvPr id="8" name="Rectangle: Rounded Corners 7">
            <a:extLst>
              <a:ext uri="{FF2B5EF4-FFF2-40B4-BE49-F238E27FC236}">
                <a16:creationId xmlns:a16="http://schemas.microsoft.com/office/drawing/2014/main" id="{BC769D28-B24B-4D32-9D59-9FCE7D95C39D}"/>
              </a:ext>
            </a:extLst>
          </p:cNvPr>
          <p:cNvSpPr/>
          <p:nvPr/>
        </p:nvSpPr>
        <p:spPr>
          <a:xfrm rot="21037372">
            <a:off x="10057844" y="998367"/>
            <a:ext cx="1924863" cy="611579"/>
          </a:xfrm>
          <a:prstGeom prst="roundRect">
            <a:avLst/>
          </a:prstGeom>
          <a:solidFill>
            <a:srgbClr val="FFCF0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Phonics</a:t>
            </a:r>
          </a:p>
        </p:txBody>
      </p:sp>
    </p:spTree>
    <p:extLst>
      <p:ext uri="{BB962C8B-B14F-4D97-AF65-F5344CB8AC3E}">
        <p14:creationId xmlns:p14="http://schemas.microsoft.com/office/powerpoint/2010/main" val="129988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9BF68F-2FE9-4191-BA45-E73852902966}"/>
              </a:ext>
            </a:extLst>
          </p:cNvPr>
          <p:cNvSpPr>
            <a:spLocks noGrp="1"/>
          </p:cNvSpPr>
          <p:nvPr>
            <p:ph type="title"/>
          </p:nvPr>
        </p:nvSpPr>
        <p:spPr>
          <a:xfrm>
            <a:off x="282576" y="85980"/>
            <a:ext cx="11352212" cy="1179440"/>
          </a:xfrm>
        </p:spPr>
        <p:txBody>
          <a:bodyPr anchor="ctr">
            <a:normAutofit/>
          </a:bodyPr>
          <a:lstStyle/>
          <a:p>
            <a:pPr lvl="0">
              <a:defRPr/>
            </a:pPr>
            <a:r>
              <a:rPr lang="en-GB" sz="3600" b="1" dirty="0">
                <a:solidFill>
                  <a:srgbClr val="4472C4">
                    <a:lumMod val="50000"/>
                  </a:srgbClr>
                </a:solidFill>
              </a:rPr>
              <a:t>High frequency words</a:t>
            </a:r>
          </a:p>
        </p:txBody>
      </p:sp>
      <p:sp>
        <p:nvSpPr>
          <p:cNvPr id="7" name="Text Placeholder 3">
            <a:extLst>
              <a:ext uri="{FF2B5EF4-FFF2-40B4-BE49-F238E27FC236}">
                <a16:creationId xmlns:a16="http://schemas.microsoft.com/office/drawing/2014/main" id="{F5AA2CE4-2D96-4F76-98DE-F7E57F4D89DF}"/>
              </a:ext>
            </a:extLst>
          </p:cNvPr>
          <p:cNvSpPr>
            <a:spLocks noGrp="1"/>
          </p:cNvSpPr>
          <p:nvPr>
            <p:ph type="body" sz="half" idx="2"/>
          </p:nvPr>
        </p:nvSpPr>
        <p:spPr>
          <a:xfrm>
            <a:off x="202893" y="1343245"/>
            <a:ext cx="6057257" cy="4464054"/>
          </a:xfrm>
        </p:spPr>
        <p:txBody>
          <a:bodyPr>
            <a:noAutofit/>
          </a:bodyPr>
          <a:lstStyle/>
          <a:p>
            <a:pPr marL="285750" indent="-285750">
              <a:lnSpc>
                <a:spcPct val="150000"/>
              </a:lnSpc>
              <a:buFont typeface="Wingdings" panose="05000000000000000000" pitchFamily="2" charset="2"/>
              <a:buChar char="§"/>
            </a:pPr>
            <a:r>
              <a:rPr lang="en-US" sz="2800" dirty="0"/>
              <a:t>many </a:t>
            </a:r>
            <a:r>
              <a:rPr lang="en-US" sz="2800" b="1" dirty="0"/>
              <a:t>high frequency </a:t>
            </a:r>
            <a:r>
              <a:rPr lang="en-US" sz="2800" dirty="0"/>
              <a:t>words are </a:t>
            </a:r>
            <a:r>
              <a:rPr lang="en-US" sz="2800" b="1" dirty="0"/>
              <a:t>content rich</a:t>
            </a:r>
          </a:p>
          <a:p>
            <a:pPr marL="285750" indent="-285750">
              <a:lnSpc>
                <a:spcPct val="150000"/>
              </a:lnSpc>
              <a:buFont typeface="Wingdings" panose="05000000000000000000" pitchFamily="2" charset="2"/>
              <a:buChar char="§"/>
            </a:pPr>
            <a:r>
              <a:rPr lang="en-US" sz="2800" dirty="0"/>
              <a:t>many words in the top 2000 fit into a </a:t>
            </a:r>
            <a:r>
              <a:rPr lang="en-US" sz="2800" b="1" dirty="0"/>
              <a:t>range of topics</a:t>
            </a:r>
          </a:p>
          <a:p>
            <a:pPr marL="285750" indent="-285750">
              <a:lnSpc>
                <a:spcPct val="150000"/>
              </a:lnSpc>
              <a:buFont typeface="Wingdings" panose="05000000000000000000" pitchFamily="2" charset="2"/>
              <a:buChar char="§"/>
            </a:pPr>
            <a:r>
              <a:rPr lang="en-US" sz="2800" dirty="0"/>
              <a:t>important to connect new words in the L2 with </a:t>
            </a:r>
            <a:r>
              <a:rPr lang="en-US" sz="2800" b="1" dirty="0"/>
              <a:t>more than one </a:t>
            </a:r>
            <a:r>
              <a:rPr lang="en-US" sz="2800" dirty="0"/>
              <a:t>topic</a:t>
            </a:r>
          </a:p>
        </p:txBody>
      </p:sp>
      <p:sp>
        <p:nvSpPr>
          <p:cNvPr id="5" name="Oval 4">
            <a:extLst>
              <a:ext uri="{FF2B5EF4-FFF2-40B4-BE49-F238E27FC236}">
                <a16:creationId xmlns:a16="http://schemas.microsoft.com/office/drawing/2014/main" id="{B2E3BA93-407E-43F9-872D-5CBA294CBEE2}"/>
              </a:ext>
            </a:extLst>
          </p:cNvPr>
          <p:cNvSpPr/>
          <p:nvPr/>
        </p:nvSpPr>
        <p:spPr>
          <a:xfrm>
            <a:off x="6890657" y="2442709"/>
            <a:ext cx="4294414" cy="1778000"/>
          </a:xfrm>
          <a:prstGeom prst="ellipse">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TextBox 5">
            <a:extLst>
              <a:ext uri="{FF2B5EF4-FFF2-40B4-BE49-F238E27FC236}">
                <a16:creationId xmlns:a16="http://schemas.microsoft.com/office/drawing/2014/main" id="{B1795542-843E-4D15-9627-2C95569B326D}"/>
              </a:ext>
            </a:extLst>
          </p:cNvPr>
          <p:cNvSpPr txBox="1"/>
          <p:nvPr/>
        </p:nvSpPr>
        <p:spPr>
          <a:xfrm>
            <a:off x="9612194" y="2822350"/>
            <a:ext cx="16002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t>la </a:t>
            </a:r>
            <a:r>
              <a:rPr kumimoji="0" lang="en-GB" sz="2800" b="1" i="0" u="none" strike="noStrike" kern="1200" cap="none" spc="0" normalizeH="0" baseline="0" noProof="0" dirty="0" err="1">
                <a:ln>
                  <a:noFill/>
                </a:ln>
                <a:solidFill>
                  <a:srgbClr val="ED7D31"/>
                </a:solidFill>
                <a:effectLst/>
                <a:uLnTx/>
                <a:uFillTx/>
                <a:latin typeface="Ink Free" panose="03080402000500000000" pitchFamily="66" charset="0"/>
                <a:ea typeface="+mn-ea"/>
                <a:cs typeface="+mn-cs"/>
              </a:rPr>
              <a:t>forêt</a:t>
            </a:r>
            <a:b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br>
            <a:r>
              <a:rPr kumimoji="0" lang="en-GB" sz="2800" b="0"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t>[1274]</a:t>
            </a:r>
          </a:p>
        </p:txBody>
      </p:sp>
      <p:sp>
        <p:nvSpPr>
          <p:cNvPr id="11" name="TextBox 10">
            <a:extLst>
              <a:ext uri="{FF2B5EF4-FFF2-40B4-BE49-F238E27FC236}">
                <a16:creationId xmlns:a16="http://schemas.microsoft.com/office/drawing/2014/main" id="{EDEE0942-AC85-44B8-BC41-85D22020AAB6}"/>
              </a:ext>
            </a:extLst>
          </p:cNvPr>
          <p:cNvSpPr txBox="1"/>
          <p:nvPr/>
        </p:nvSpPr>
        <p:spPr>
          <a:xfrm>
            <a:off x="5664601" y="1133397"/>
            <a:ext cx="270012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t>travel and tourism?</a:t>
            </a:r>
          </a:p>
        </p:txBody>
      </p:sp>
      <p:sp>
        <p:nvSpPr>
          <p:cNvPr id="13" name="TextBox 12">
            <a:extLst>
              <a:ext uri="{FF2B5EF4-FFF2-40B4-BE49-F238E27FC236}">
                <a16:creationId xmlns:a16="http://schemas.microsoft.com/office/drawing/2014/main" id="{CCAA936C-6564-46DC-8AC9-9C324BA8631D}"/>
              </a:ext>
            </a:extLst>
          </p:cNvPr>
          <p:cNvSpPr txBox="1"/>
          <p:nvPr/>
        </p:nvSpPr>
        <p:spPr>
          <a:xfrm>
            <a:off x="8064239" y="301223"/>
            <a:ext cx="270012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t>free-time activities?</a:t>
            </a:r>
          </a:p>
        </p:txBody>
      </p:sp>
      <p:sp>
        <p:nvSpPr>
          <p:cNvPr id="14" name="TextBox 13">
            <a:extLst>
              <a:ext uri="{FF2B5EF4-FFF2-40B4-BE49-F238E27FC236}">
                <a16:creationId xmlns:a16="http://schemas.microsoft.com/office/drawing/2014/main" id="{6A2476A8-0687-4F9A-9721-44E5B72E0238}"/>
              </a:ext>
            </a:extLst>
          </p:cNvPr>
          <p:cNvSpPr txBox="1"/>
          <p:nvPr/>
        </p:nvSpPr>
        <p:spPr>
          <a:xfrm>
            <a:off x="6354949" y="4789197"/>
            <a:ext cx="270012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t>home, town, neighbourhood and region ?</a:t>
            </a:r>
          </a:p>
        </p:txBody>
      </p:sp>
      <p:pic>
        <p:nvPicPr>
          <p:cNvPr id="1026" name="Picture 2" descr="Forest, Trees, Plants, Woods, Greenery">
            <a:extLst>
              <a:ext uri="{FF2B5EF4-FFF2-40B4-BE49-F238E27FC236}">
                <a16:creationId xmlns:a16="http://schemas.microsoft.com/office/drawing/2014/main" id="{E0C2AA6E-B8C4-404B-B0F2-5EBFD17989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52" y="2486292"/>
            <a:ext cx="1200150" cy="9190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6188D8A-2AA5-4221-A215-30C003264415}"/>
              </a:ext>
            </a:extLst>
          </p:cNvPr>
          <p:cNvSpPr txBox="1"/>
          <p:nvPr/>
        </p:nvSpPr>
        <p:spPr>
          <a:xfrm>
            <a:off x="9491876" y="1460938"/>
            <a:ext cx="270012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t>global </a:t>
            </a:r>
            <a:b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br>
            <a: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t>issues?</a:t>
            </a:r>
          </a:p>
        </p:txBody>
      </p:sp>
      <p:sp>
        <p:nvSpPr>
          <p:cNvPr id="16" name="TextBox 15">
            <a:extLst>
              <a:ext uri="{FF2B5EF4-FFF2-40B4-BE49-F238E27FC236}">
                <a16:creationId xmlns:a16="http://schemas.microsoft.com/office/drawing/2014/main" id="{0886967B-8489-49AC-806A-1B0ACA5E5D41}"/>
              </a:ext>
            </a:extLst>
          </p:cNvPr>
          <p:cNvSpPr txBox="1"/>
          <p:nvPr/>
        </p:nvSpPr>
        <p:spPr>
          <a:xfrm>
            <a:off x="9374614" y="4639973"/>
            <a:ext cx="270012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t>social</a:t>
            </a:r>
            <a:b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br>
            <a: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t> issues?</a:t>
            </a:r>
          </a:p>
        </p:txBody>
      </p:sp>
      <p:cxnSp>
        <p:nvCxnSpPr>
          <p:cNvPr id="21" name="Straight Connector 20">
            <a:extLst>
              <a:ext uri="{FF2B5EF4-FFF2-40B4-BE49-F238E27FC236}">
                <a16:creationId xmlns:a16="http://schemas.microsoft.com/office/drawing/2014/main" id="{77636BFA-8E86-4BAC-9DC2-27135253863C}"/>
              </a:ext>
            </a:extLst>
          </p:cNvPr>
          <p:cNvCxnSpPr/>
          <p:nvPr/>
        </p:nvCxnSpPr>
        <p:spPr>
          <a:xfrm>
            <a:off x="7304572" y="2154362"/>
            <a:ext cx="602351" cy="426305"/>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C9BE0B-9813-40AB-BC94-582AB17612AF}"/>
              </a:ext>
            </a:extLst>
          </p:cNvPr>
          <p:cNvCxnSpPr>
            <a:cxnSpLocks/>
          </p:cNvCxnSpPr>
          <p:nvPr/>
        </p:nvCxnSpPr>
        <p:spPr>
          <a:xfrm flipH="1">
            <a:off x="9034074" y="1239453"/>
            <a:ext cx="467614" cy="118891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C7A3976-570D-4F77-9307-3995A45C6623}"/>
              </a:ext>
            </a:extLst>
          </p:cNvPr>
          <p:cNvCxnSpPr>
            <a:cxnSpLocks/>
          </p:cNvCxnSpPr>
          <p:nvPr/>
        </p:nvCxnSpPr>
        <p:spPr>
          <a:xfrm flipV="1">
            <a:off x="10442431" y="2317694"/>
            <a:ext cx="496093" cy="33600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BD4609A-1E01-49D4-86B0-A08EEE0605D8}"/>
              </a:ext>
            </a:extLst>
          </p:cNvPr>
          <p:cNvCxnSpPr>
            <a:cxnSpLocks/>
          </p:cNvCxnSpPr>
          <p:nvPr/>
        </p:nvCxnSpPr>
        <p:spPr>
          <a:xfrm>
            <a:off x="10354005" y="4059751"/>
            <a:ext cx="551128" cy="57485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26F9FA-F684-45D9-9BFB-A897F53275BF}"/>
              </a:ext>
            </a:extLst>
          </p:cNvPr>
          <p:cNvCxnSpPr>
            <a:cxnSpLocks/>
          </p:cNvCxnSpPr>
          <p:nvPr/>
        </p:nvCxnSpPr>
        <p:spPr>
          <a:xfrm flipV="1">
            <a:off x="7483053" y="4144666"/>
            <a:ext cx="668657" cy="563475"/>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487A5BF-50CF-4771-8D54-D3516C07CEB0}"/>
              </a:ext>
            </a:extLst>
          </p:cNvPr>
          <p:cNvSpPr txBox="1"/>
          <p:nvPr/>
        </p:nvSpPr>
        <p:spPr>
          <a:xfrm>
            <a:off x="6917980" y="2860567"/>
            <a:ext cx="16002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t>el </a:t>
            </a:r>
            <a:r>
              <a:rPr kumimoji="0" lang="en-GB" sz="2800" b="1" i="0" u="none" strike="noStrike" kern="1200" cap="none" spc="0" normalizeH="0" baseline="0" noProof="0" dirty="0" err="1">
                <a:ln>
                  <a:noFill/>
                </a:ln>
                <a:solidFill>
                  <a:srgbClr val="ED7D31"/>
                </a:solidFill>
                <a:effectLst/>
                <a:uLnTx/>
                <a:uFillTx/>
                <a:latin typeface="Ink Free" panose="03080402000500000000" pitchFamily="66" charset="0"/>
                <a:ea typeface="+mn-ea"/>
                <a:cs typeface="+mn-cs"/>
              </a:rPr>
              <a:t>bosque</a:t>
            </a:r>
            <a:b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br>
            <a:r>
              <a:rPr kumimoji="0" lang="en-GB" sz="2800" b="0"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t>[1444]</a:t>
            </a:r>
          </a:p>
        </p:txBody>
      </p:sp>
      <p:sp>
        <p:nvSpPr>
          <p:cNvPr id="22" name="TextBox 21">
            <a:extLst>
              <a:ext uri="{FF2B5EF4-FFF2-40B4-BE49-F238E27FC236}">
                <a16:creationId xmlns:a16="http://schemas.microsoft.com/office/drawing/2014/main" id="{7241038A-8C4A-46D2-9037-F027597106D3}"/>
              </a:ext>
            </a:extLst>
          </p:cNvPr>
          <p:cNvSpPr txBox="1"/>
          <p:nvPr/>
        </p:nvSpPr>
        <p:spPr>
          <a:xfrm>
            <a:off x="8334145" y="3300848"/>
            <a:ext cx="16002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t>der Wald</a:t>
            </a:r>
            <a:br>
              <a:rPr kumimoji="0" lang="en-GB" sz="2800" b="1"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br>
            <a:r>
              <a:rPr kumimoji="0" lang="en-GB" sz="2800" b="0" i="0" u="none" strike="noStrike" kern="1200" cap="none" spc="0" normalizeH="0" baseline="0" noProof="0" dirty="0">
                <a:ln>
                  <a:noFill/>
                </a:ln>
                <a:solidFill>
                  <a:srgbClr val="ED7D31"/>
                </a:solidFill>
                <a:effectLst/>
                <a:uLnTx/>
                <a:uFillTx/>
                <a:latin typeface="Ink Free" panose="03080402000500000000" pitchFamily="66" charset="0"/>
                <a:ea typeface="+mn-ea"/>
                <a:cs typeface="+mn-cs"/>
              </a:rPr>
              <a:t>[1028]</a:t>
            </a:r>
          </a:p>
        </p:txBody>
      </p:sp>
    </p:spTree>
    <p:extLst>
      <p:ext uri="{BB962C8B-B14F-4D97-AF65-F5344CB8AC3E}">
        <p14:creationId xmlns:p14="http://schemas.microsoft.com/office/powerpoint/2010/main" val="394515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5" grpId="0" animBg="1"/>
      <p:bldP spid="6" grpId="0"/>
      <p:bldP spid="11" grpId="0"/>
      <p:bldP spid="13" grpId="0"/>
      <p:bldP spid="14" grpId="0"/>
      <p:bldP spid="15" grpId="0"/>
      <p:bldP spid="16" grpId="0"/>
      <p:bldP spid="20"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61CB70E-8D47-431F-90F8-58DD1DD9F6EB}"/>
              </a:ext>
            </a:extLst>
          </p:cNvPr>
          <p:cNvSpPr txBox="1"/>
          <p:nvPr/>
        </p:nvSpPr>
        <p:spPr>
          <a:xfrm>
            <a:off x="139700" y="951960"/>
            <a:ext cx="824308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Words are semantically tagged using a rating scale approach to determining whether the individual meanings of words fall into the sphere of certain semantic themes or not (Chung and Nation, 2004).</a:t>
            </a:r>
            <a:endParaRPr kumimoji="0" lang="fr-FR"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0" y="0"/>
            <a:ext cx="6484584" cy="1325563"/>
          </a:xfrm>
        </p:spPr>
        <p:txBody>
          <a:bodyPr>
            <a:normAutofit/>
          </a:bodyPr>
          <a:lstStyle/>
          <a:p>
            <a:r>
              <a:rPr lang="en-GB" sz="2800" b="1" dirty="0">
                <a:solidFill>
                  <a:schemeClr val="bg1"/>
                </a:solidFill>
              </a:rPr>
              <a:t>Vocabulary and cultural themes</a:t>
            </a:r>
          </a:p>
        </p:txBody>
      </p:sp>
      <p:sp>
        <p:nvSpPr>
          <p:cNvPr id="9" name="Title 1">
            <a:extLst>
              <a:ext uri="{FF2B5EF4-FFF2-40B4-BE49-F238E27FC236}">
                <a16:creationId xmlns:a16="http://schemas.microsoft.com/office/drawing/2014/main" id="{04533F73-ED89-4AF5-8E57-89580BE4F0C9}"/>
              </a:ext>
            </a:extLst>
          </p:cNvPr>
          <p:cNvSpPr txBox="1">
            <a:spLocks/>
          </p:cNvSpPr>
          <p:nvPr/>
        </p:nvSpPr>
        <p:spPr>
          <a:xfrm>
            <a:off x="839788" y="-172910"/>
            <a:ext cx="11352212"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1619250" algn="l"/>
              </a:tabLst>
              <a:defRPr/>
            </a:pPr>
            <a:r>
              <a:rPr kumimoji="0" lang="en-US" sz="4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Assigning ‘topics to words’</a:t>
            </a:r>
          </a:p>
        </p:txBody>
      </p:sp>
      <p:pic>
        <p:nvPicPr>
          <p:cNvPr id="4" name="Picture 3">
            <a:extLst>
              <a:ext uri="{FF2B5EF4-FFF2-40B4-BE49-F238E27FC236}">
                <a16:creationId xmlns:a16="http://schemas.microsoft.com/office/drawing/2014/main" id="{564607C1-06EC-4F93-A0FB-8E034BFDDA56}"/>
              </a:ext>
            </a:extLst>
          </p:cNvPr>
          <p:cNvPicPr>
            <a:picLocks noChangeAspect="1"/>
          </p:cNvPicPr>
          <p:nvPr/>
        </p:nvPicPr>
        <p:blipFill>
          <a:blip r:embed="rId3"/>
          <a:stretch>
            <a:fillRect/>
          </a:stretch>
        </p:blipFill>
        <p:spPr>
          <a:xfrm>
            <a:off x="0" y="2602526"/>
            <a:ext cx="12192000" cy="3761148"/>
          </a:xfrm>
          <a:prstGeom prst="rect">
            <a:avLst/>
          </a:prstGeom>
        </p:spPr>
      </p:pic>
      <p:grpSp>
        <p:nvGrpSpPr>
          <p:cNvPr id="3" name="Group 2">
            <a:extLst>
              <a:ext uri="{FF2B5EF4-FFF2-40B4-BE49-F238E27FC236}">
                <a16:creationId xmlns:a16="http://schemas.microsoft.com/office/drawing/2014/main" id="{6B58B27D-A7E1-4855-8B09-E9C0D1C0C0F7}"/>
              </a:ext>
            </a:extLst>
          </p:cNvPr>
          <p:cNvGrpSpPr/>
          <p:nvPr/>
        </p:nvGrpSpPr>
        <p:grpSpPr>
          <a:xfrm>
            <a:off x="8275393" y="267668"/>
            <a:ext cx="3776907" cy="4873170"/>
            <a:chOff x="7939333" y="1100089"/>
            <a:chExt cx="3776907" cy="4873170"/>
          </a:xfrm>
        </p:grpSpPr>
        <p:pic>
          <p:nvPicPr>
            <p:cNvPr id="6" name="Picture 5">
              <a:extLst>
                <a:ext uri="{FF2B5EF4-FFF2-40B4-BE49-F238E27FC236}">
                  <a16:creationId xmlns:a16="http://schemas.microsoft.com/office/drawing/2014/main" id="{3238A325-35DF-453D-AE13-C872D7FD8E72}"/>
                </a:ext>
              </a:extLst>
            </p:cNvPr>
            <p:cNvPicPr>
              <a:picLocks noChangeAspect="1"/>
            </p:cNvPicPr>
            <p:nvPr/>
          </p:nvPicPr>
          <p:blipFill>
            <a:blip r:embed="rId4"/>
            <a:stretch>
              <a:fillRect/>
            </a:stretch>
          </p:blipFill>
          <p:spPr>
            <a:xfrm>
              <a:off x="7939333" y="1100089"/>
              <a:ext cx="3776907" cy="4873170"/>
            </a:xfrm>
            <a:prstGeom prst="rect">
              <a:avLst/>
            </a:prstGeom>
            <a:ln w="22225">
              <a:solidFill>
                <a:schemeClr val="tx2">
                  <a:lumMod val="50000"/>
                </a:schemeClr>
              </a:solidFill>
            </a:ln>
          </p:spPr>
        </p:pic>
        <p:sp>
          <p:nvSpPr>
            <p:cNvPr id="7" name="TextBox 6">
              <a:extLst>
                <a:ext uri="{FF2B5EF4-FFF2-40B4-BE49-F238E27FC236}">
                  <a16:creationId xmlns:a16="http://schemas.microsoft.com/office/drawing/2014/main" id="{E78D25C1-A469-4FA9-A78C-35323FD02463}"/>
                </a:ext>
              </a:extLst>
            </p:cNvPr>
            <p:cNvSpPr txBox="1"/>
            <p:nvPr/>
          </p:nvSpPr>
          <p:spPr>
            <a:xfrm>
              <a:off x="8046720" y="1188720"/>
              <a:ext cx="2754630" cy="400110"/>
            </a:xfrm>
            <a:prstGeom prst="rect">
              <a:avLst/>
            </a:prstGeom>
            <a:solidFill>
              <a:srgbClr val="8EA9D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Family</a:t>
              </a:r>
              <a:endParaRPr kumimoji="0" lang="fr-FR"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spTree>
    <p:extLst>
      <p:ext uri="{BB962C8B-B14F-4D97-AF65-F5344CB8AC3E}">
        <p14:creationId xmlns:p14="http://schemas.microsoft.com/office/powerpoint/2010/main" val="706866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84584" cy="1325563"/>
          </a:xfrm>
        </p:spPr>
        <p:txBody>
          <a:bodyPr>
            <a:normAutofit/>
          </a:bodyPr>
          <a:lstStyle/>
          <a:p>
            <a:r>
              <a:rPr lang="en-GB" sz="2800" b="1" dirty="0">
                <a:solidFill>
                  <a:schemeClr val="bg1"/>
                </a:solidFill>
              </a:rPr>
              <a:t>Vocabulary and cultural themes</a:t>
            </a:r>
          </a:p>
        </p:txBody>
      </p:sp>
      <p:sp>
        <p:nvSpPr>
          <p:cNvPr id="9" name="Title 1">
            <a:extLst>
              <a:ext uri="{FF2B5EF4-FFF2-40B4-BE49-F238E27FC236}">
                <a16:creationId xmlns:a16="http://schemas.microsoft.com/office/drawing/2014/main" id="{04533F73-ED89-4AF5-8E57-89580BE4F0C9}"/>
              </a:ext>
            </a:extLst>
          </p:cNvPr>
          <p:cNvSpPr txBox="1">
            <a:spLocks/>
          </p:cNvSpPr>
          <p:nvPr/>
        </p:nvSpPr>
        <p:spPr>
          <a:xfrm>
            <a:off x="839788" y="-172910"/>
            <a:ext cx="11352212"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1619250" algn="l"/>
              </a:tabLst>
              <a:defRPr/>
            </a:pPr>
            <a:r>
              <a:rPr kumimoji="0" lang="en-US" sz="4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Assigning ‘topics to words’</a:t>
            </a:r>
          </a:p>
        </p:txBody>
      </p:sp>
      <p:pic>
        <p:nvPicPr>
          <p:cNvPr id="6" name="Picture 5">
            <a:extLst>
              <a:ext uri="{FF2B5EF4-FFF2-40B4-BE49-F238E27FC236}">
                <a16:creationId xmlns:a16="http://schemas.microsoft.com/office/drawing/2014/main" id="{905613D6-FBA4-451B-83A9-645D1CEE57FF}"/>
              </a:ext>
            </a:extLst>
          </p:cNvPr>
          <p:cNvPicPr>
            <a:picLocks noChangeAspect="1"/>
          </p:cNvPicPr>
          <p:nvPr/>
        </p:nvPicPr>
        <p:blipFill>
          <a:blip r:embed="rId3"/>
          <a:stretch>
            <a:fillRect/>
          </a:stretch>
        </p:blipFill>
        <p:spPr>
          <a:xfrm>
            <a:off x="2129065" y="1127067"/>
            <a:ext cx="7933869" cy="4836094"/>
          </a:xfrm>
          <a:prstGeom prst="rect">
            <a:avLst/>
          </a:prstGeom>
        </p:spPr>
      </p:pic>
      <p:sp>
        <p:nvSpPr>
          <p:cNvPr id="10" name="TextBox 9">
            <a:extLst>
              <a:ext uri="{FF2B5EF4-FFF2-40B4-BE49-F238E27FC236}">
                <a16:creationId xmlns:a16="http://schemas.microsoft.com/office/drawing/2014/main" id="{A05BB472-9D63-49C0-BB16-30C859820224}"/>
              </a:ext>
            </a:extLst>
          </p:cNvPr>
          <p:cNvSpPr txBox="1"/>
          <p:nvPr/>
        </p:nvSpPr>
        <p:spPr>
          <a:xfrm>
            <a:off x="4975565" y="5639995"/>
            <a:ext cx="3080657" cy="646331"/>
          </a:xfrm>
          <a:prstGeom prst="rect">
            <a:avLst/>
          </a:prstGeom>
          <a:solidFill>
            <a:schemeClr val="accent2">
              <a:lumMod val="20000"/>
              <a:lumOff val="80000"/>
            </a:schemeClr>
          </a:solidFill>
          <a:ln w="28575">
            <a:solidFill>
              <a:schemeClr val="accent1">
                <a:lumMod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(Adapted from</a:t>
            </a:r>
            <a:br>
              <a:rPr kumimoji="0" lang="en-GB"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br>
            <a:r>
              <a:rPr kumimoji="0" lang="en-GB"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Chung and Nation, 2004)</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161730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background rectangle"/>
          <p:cNvSpPr/>
          <p:nvPr/>
        </p:nvSpPr>
        <p:spPr>
          <a:xfrm>
            <a:off x="0" y="-700088"/>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le 4">
            <a:extLst>
              <a:ext uri="{FF2B5EF4-FFF2-40B4-BE49-F238E27FC236}">
                <a16:creationId xmlns:a16="http://schemas.microsoft.com/office/drawing/2014/main" id="{957F6C70-31E7-499A-8EB9-FE845E5ABE5F}"/>
              </a:ext>
            </a:extLst>
          </p:cNvPr>
          <p:cNvSpPr>
            <a:spLocks noGrp="1"/>
          </p:cNvSpPr>
          <p:nvPr>
            <p:ph type="title"/>
          </p:nvPr>
        </p:nvSpPr>
        <p:spPr>
          <a:xfrm>
            <a:off x="238970" y="-234413"/>
            <a:ext cx="10515600" cy="1325563"/>
          </a:xfrm>
        </p:spPr>
        <p:txBody>
          <a:bodyPr>
            <a:normAutofit/>
          </a:bodyPr>
          <a:lstStyle/>
          <a:p>
            <a:r>
              <a:rPr lang="en-GB" sz="3600" b="1" dirty="0">
                <a:solidFill>
                  <a:schemeClr val="bg1"/>
                </a:solidFill>
              </a:rPr>
              <a:t>Myth-busting and </a:t>
            </a:r>
            <a:r>
              <a:rPr lang="en-GB" sz="3600" b="1" dirty="0">
                <a:solidFill>
                  <a:srgbClr val="E56700"/>
                </a:solidFill>
              </a:rPr>
              <a:t>meaning making</a:t>
            </a:r>
            <a:endParaRPr lang="en-GB" sz="3600" dirty="0">
              <a:solidFill>
                <a:srgbClr val="E56700"/>
              </a:solidFill>
            </a:endParaRPr>
          </a:p>
        </p:txBody>
      </p:sp>
      <p:sp>
        <p:nvSpPr>
          <p:cNvPr id="14" name="Title 1">
            <a:extLst>
              <a:ext uri="{FF2B5EF4-FFF2-40B4-BE49-F238E27FC236}">
                <a16:creationId xmlns:a16="http://schemas.microsoft.com/office/drawing/2014/main" id="{13B5F4E0-CE88-4518-987A-EBA3B387608E}"/>
              </a:ext>
            </a:extLst>
          </p:cNvPr>
          <p:cNvSpPr txBox="1">
            <a:spLocks/>
          </p:cNvSpPr>
          <p:nvPr/>
        </p:nvSpPr>
        <p:spPr>
          <a:xfrm>
            <a:off x="309281" y="2249736"/>
            <a:ext cx="11573438" cy="1551708"/>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4. High frequency words are just function words, (aren’t they?)</a:t>
            </a:r>
          </a:p>
        </p:txBody>
      </p:sp>
      <p:sp>
        <p:nvSpPr>
          <p:cNvPr id="8" name="Rectangle: Rounded Corners 7">
            <a:extLst>
              <a:ext uri="{FF2B5EF4-FFF2-40B4-BE49-F238E27FC236}">
                <a16:creationId xmlns:a16="http://schemas.microsoft.com/office/drawing/2014/main" id="{BC769D28-B24B-4D32-9D59-9FCE7D95C39D}"/>
              </a:ext>
            </a:extLst>
          </p:cNvPr>
          <p:cNvSpPr/>
          <p:nvPr/>
        </p:nvSpPr>
        <p:spPr>
          <a:xfrm rot="21037372">
            <a:off x="8943012" y="1089799"/>
            <a:ext cx="3047194" cy="611579"/>
          </a:xfrm>
          <a:prstGeom prst="roundRect">
            <a:avLst/>
          </a:prstGeom>
          <a:solidFill>
            <a:srgbClr val="FFCF0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Vocabulary</a:t>
            </a:r>
          </a:p>
        </p:txBody>
      </p:sp>
    </p:spTree>
    <p:extLst>
      <p:ext uri="{BB962C8B-B14F-4D97-AF65-F5344CB8AC3E}">
        <p14:creationId xmlns:p14="http://schemas.microsoft.com/office/powerpoint/2010/main" val="339388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9BF68F-2FE9-4191-BA45-E73852902966}"/>
              </a:ext>
            </a:extLst>
          </p:cNvPr>
          <p:cNvSpPr>
            <a:spLocks noGrp="1"/>
          </p:cNvSpPr>
          <p:nvPr>
            <p:ph type="title"/>
          </p:nvPr>
        </p:nvSpPr>
        <p:spPr>
          <a:xfrm>
            <a:off x="344146" y="-271951"/>
            <a:ext cx="11352212" cy="1600200"/>
          </a:xfrm>
        </p:spPr>
        <p:txBody>
          <a:bodyPr anchor="ctr">
            <a:normAutofit/>
          </a:bodyPr>
          <a:lstStyle/>
          <a:p>
            <a:pPr>
              <a:tabLst>
                <a:tab pos="1619250" algn="l"/>
              </a:tabLst>
            </a:pPr>
            <a:r>
              <a:rPr lang="en-US" sz="3600" b="1" dirty="0"/>
              <a:t>High frequency words</a:t>
            </a:r>
          </a:p>
        </p:txBody>
      </p:sp>
      <p:sp>
        <p:nvSpPr>
          <p:cNvPr id="7" name="Text Placeholder 3">
            <a:extLst>
              <a:ext uri="{FF2B5EF4-FFF2-40B4-BE49-F238E27FC236}">
                <a16:creationId xmlns:a16="http://schemas.microsoft.com/office/drawing/2014/main" id="{F5AA2CE4-2D96-4F76-98DE-F7E57F4D89DF}"/>
              </a:ext>
            </a:extLst>
          </p:cNvPr>
          <p:cNvSpPr>
            <a:spLocks noGrp="1"/>
          </p:cNvSpPr>
          <p:nvPr>
            <p:ph type="body" sz="half" idx="2"/>
          </p:nvPr>
        </p:nvSpPr>
        <p:spPr>
          <a:xfrm>
            <a:off x="1108590" y="1427290"/>
            <a:ext cx="6893825" cy="2141124"/>
          </a:xfrm>
        </p:spPr>
        <p:txBody>
          <a:bodyPr>
            <a:noAutofit/>
          </a:bodyPr>
          <a:lstStyle/>
          <a:p>
            <a:pPr marL="285750" indent="-285750">
              <a:lnSpc>
                <a:spcPct val="150000"/>
              </a:lnSpc>
              <a:buFont typeface="Wingdings" panose="05000000000000000000" pitchFamily="2" charset="2"/>
              <a:buChar char="§"/>
            </a:pPr>
            <a:r>
              <a:rPr lang="en-US" sz="2800" b="1" dirty="0"/>
              <a:t>1231 </a:t>
            </a:r>
            <a:r>
              <a:rPr lang="en-US" sz="2800" dirty="0"/>
              <a:t>high frequency French words</a:t>
            </a:r>
          </a:p>
          <a:p>
            <a:pPr marL="285750" indent="-285750">
              <a:lnSpc>
                <a:spcPct val="150000"/>
              </a:lnSpc>
              <a:buFont typeface="Wingdings" panose="05000000000000000000" pitchFamily="2" charset="2"/>
              <a:buChar char="§"/>
            </a:pPr>
            <a:r>
              <a:rPr lang="en-US" sz="2800" b="1" dirty="0"/>
              <a:t>1248 </a:t>
            </a:r>
            <a:r>
              <a:rPr lang="en-US" sz="2800" dirty="0"/>
              <a:t>high frequency Spanish words</a:t>
            </a:r>
          </a:p>
          <a:p>
            <a:pPr marL="285750" indent="-285750">
              <a:lnSpc>
                <a:spcPct val="150000"/>
              </a:lnSpc>
              <a:buFont typeface="Wingdings" panose="05000000000000000000" pitchFamily="2" charset="2"/>
              <a:buChar char="§"/>
            </a:pPr>
            <a:r>
              <a:rPr lang="en-US" sz="2800" b="1" dirty="0"/>
              <a:t>1318 </a:t>
            </a:r>
            <a:r>
              <a:rPr lang="en-US" sz="2800" dirty="0"/>
              <a:t>high frequency German words</a:t>
            </a:r>
            <a:r>
              <a:rPr lang="en-US" sz="2800" b="1" dirty="0"/>
              <a:t> </a:t>
            </a:r>
            <a:endParaRPr lang="en-US" sz="2800" dirty="0"/>
          </a:p>
        </p:txBody>
      </p:sp>
      <p:sp>
        <p:nvSpPr>
          <p:cNvPr id="2" name="Right Brace 1">
            <a:extLst>
              <a:ext uri="{FF2B5EF4-FFF2-40B4-BE49-F238E27FC236}">
                <a16:creationId xmlns:a16="http://schemas.microsoft.com/office/drawing/2014/main" id="{FF6E6C4A-3FF4-47E3-BDF9-DA419CD52147}"/>
              </a:ext>
            </a:extLst>
          </p:cNvPr>
          <p:cNvSpPr/>
          <p:nvPr/>
        </p:nvSpPr>
        <p:spPr>
          <a:xfrm>
            <a:off x="7746841" y="1532201"/>
            <a:ext cx="255574" cy="2116900"/>
          </a:xfrm>
          <a:prstGeom prst="righ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 name="TextBox 2">
            <a:extLst>
              <a:ext uri="{FF2B5EF4-FFF2-40B4-BE49-F238E27FC236}">
                <a16:creationId xmlns:a16="http://schemas.microsoft.com/office/drawing/2014/main" id="{3957EAD5-4E0F-4876-AE74-FEF0C882568A}"/>
              </a:ext>
            </a:extLst>
          </p:cNvPr>
          <p:cNvSpPr txBox="1"/>
          <p:nvPr/>
        </p:nvSpPr>
        <p:spPr>
          <a:xfrm>
            <a:off x="8393125" y="1467266"/>
            <a:ext cx="3303233" cy="2246769"/>
          </a:xfrm>
          <a:prstGeom prst="rect">
            <a:avLst/>
          </a:prstGeom>
          <a:noFill/>
          <a:ln w="19050">
            <a:solidFill>
              <a:schemeClr val="accent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had </a:t>
            </a:r>
            <a:r>
              <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strong connections </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with one or more semantic themes relevant to GCSE</a:t>
            </a:r>
            <a:endParaRPr kumimoji="0" lang="fr-FR"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652DF9E5-593F-42C5-9077-1B66F96AF74D}"/>
              </a:ext>
            </a:extLst>
          </p:cNvPr>
          <p:cNvSpPr txBox="1"/>
          <p:nvPr/>
        </p:nvSpPr>
        <p:spPr>
          <a:xfrm>
            <a:off x="367082" y="3927136"/>
            <a:ext cx="1145783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Some of the remaining words are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content words with no strong connection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to a theme relevant at GCSE. These are not taught. </a:t>
            </a:r>
            <a:endParaRPr kumimoji="0" lang="fr-FR"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3A79FC7F-8EAE-44E9-B079-9BDB6B0E5F30}"/>
              </a:ext>
            </a:extLst>
          </p:cNvPr>
          <p:cNvSpPr txBox="1"/>
          <p:nvPr/>
        </p:nvSpPr>
        <p:spPr>
          <a:xfrm>
            <a:off x="367082" y="4903754"/>
            <a:ext cx="114578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Many are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highly important, useful words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which can be used to talk about a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range of topics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and it is important that these are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practised and revisited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just as often as the topic words.</a:t>
            </a:r>
            <a:endParaRPr kumimoji="0" lang="fr-FR"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6203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animBg="1"/>
      <p:bldP spid="3" grpId="0" animBg="1"/>
      <p:bldP spid="20"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7BAB80-A81A-4D75-BA45-566D79A0D0DC}"/>
              </a:ext>
            </a:extLst>
          </p:cNvPr>
          <p:cNvPicPr>
            <a:picLocks noChangeAspect="1"/>
          </p:cNvPicPr>
          <p:nvPr/>
        </p:nvPicPr>
        <p:blipFill>
          <a:blip r:embed="rId4"/>
          <a:stretch>
            <a:fillRect/>
          </a:stretch>
        </p:blipFill>
        <p:spPr>
          <a:xfrm>
            <a:off x="368157" y="2186169"/>
            <a:ext cx="11455685" cy="3436706"/>
          </a:xfrm>
          <a:prstGeom prst="rect">
            <a:avLst/>
          </a:prstGeom>
        </p:spPr>
      </p:pic>
      <p:pic>
        <p:nvPicPr>
          <p:cNvPr id="12" name="Picture 11" descr="background rectangle">
            <a:extLst>
              <a:ext uri="{FF2B5EF4-FFF2-40B4-BE49-F238E27FC236}">
                <a16:creationId xmlns:a16="http://schemas.microsoft.com/office/drawing/2014/main" id="{BE3EFAAC-F6B7-4013-B9A6-6958D7B280D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13" name="Title 1">
            <a:extLst>
              <a:ext uri="{FF2B5EF4-FFF2-40B4-BE49-F238E27FC236}">
                <a16:creationId xmlns:a16="http://schemas.microsoft.com/office/drawing/2014/main" id="{33EB200E-6688-4467-B70B-C30F7C17578B}"/>
              </a:ext>
            </a:extLst>
          </p:cNvPr>
          <p:cNvSpPr>
            <a:spLocks noGrp="1"/>
          </p:cNvSpPr>
          <p:nvPr>
            <p:ph type="title"/>
          </p:nvPr>
        </p:nvSpPr>
        <p:spPr>
          <a:xfrm>
            <a:off x="0" y="0"/>
            <a:ext cx="6484584" cy="1325563"/>
          </a:xfrm>
        </p:spPr>
        <p:txBody>
          <a:bodyPr>
            <a:normAutofit/>
          </a:bodyPr>
          <a:lstStyle/>
          <a:p>
            <a:r>
              <a:rPr lang="en-GB" sz="2800" b="1" dirty="0">
                <a:solidFill>
                  <a:schemeClr val="bg1"/>
                </a:solidFill>
              </a:rPr>
              <a:t>Populating a vocabulary strand</a:t>
            </a:r>
          </a:p>
        </p:txBody>
      </p:sp>
      <p:sp>
        <p:nvSpPr>
          <p:cNvPr id="20" name="TextBox 19">
            <a:extLst>
              <a:ext uri="{FF2B5EF4-FFF2-40B4-BE49-F238E27FC236}">
                <a16:creationId xmlns:a16="http://schemas.microsoft.com/office/drawing/2014/main" id="{87612CD1-00DD-4D32-ADAF-DE2012492227}"/>
              </a:ext>
            </a:extLst>
          </p:cNvPr>
          <p:cNvSpPr txBox="1"/>
          <p:nvPr/>
        </p:nvSpPr>
        <p:spPr>
          <a:xfrm>
            <a:off x="212155" y="1242310"/>
            <a:ext cx="117402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Other factors: complexity, (tiering), usefulness for target group (teacher input), frequency in other corpora* (written &amp; spoken), topics</a:t>
            </a:r>
          </a:p>
        </p:txBody>
      </p:sp>
      <p:sp>
        <p:nvSpPr>
          <p:cNvPr id="7" name="Rectangle: Rounded Corners 6">
            <a:extLst>
              <a:ext uri="{FF2B5EF4-FFF2-40B4-BE49-F238E27FC236}">
                <a16:creationId xmlns:a16="http://schemas.microsoft.com/office/drawing/2014/main" id="{BAD35240-5E67-4589-B357-D8C0EB990261}"/>
              </a:ext>
            </a:extLst>
          </p:cNvPr>
          <p:cNvSpPr/>
          <p:nvPr/>
        </p:nvSpPr>
        <p:spPr>
          <a:xfrm>
            <a:off x="5280026" y="2186169"/>
            <a:ext cx="673100" cy="107632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Rectangle: Rounded Corners 15">
            <a:extLst>
              <a:ext uri="{FF2B5EF4-FFF2-40B4-BE49-F238E27FC236}">
                <a16:creationId xmlns:a16="http://schemas.microsoft.com/office/drawing/2014/main" id="{7685E849-7379-4A2A-B012-B8F953A74509}"/>
              </a:ext>
            </a:extLst>
          </p:cNvPr>
          <p:cNvSpPr/>
          <p:nvPr/>
        </p:nvSpPr>
        <p:spPr>
          <a:xfrm>
            <a:off x="5963884" y="2174492"/>
            <a:ext cx="1021116" cy="1076325"/>
          </a:xfrm>
          <a:prstGeom prst="roundRect">
            <a:avLst/>
          </a:prstGeom>
          <a:noFill/>
          <a:ln w="28575">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 name="Rectangle: Rounded Corners 16">
            <a:extLst>
              <a:ext uri="{FF2B5EF4-FFF2-40B4-BE49-F238E27FC236}">
                <a16:creationId xmlns:a16="http://schemas.microsoft.com/office/drawing/2014/main" id="{511A78BF-F207-4F55-9D4A-CE3A1CA9CE78}"/>
              </a:ext>
            </a:extLst>
          </p:cNvPr>
          <p:cNvSpPr/>
          <p:nvPr/>
        </p:nvSpPr>
        <p:spPr>
          <a:xfrm>
            <a:off x="6995758" y="2183634"/>
            <a:ext cx="311150" cy="107632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Rounded Corners 17">
            <a:extLst>
              <a:ext uri="{FF2B5EF4-FFF2-40B4-BE49-F238E27FC236}">
                <a16:creationId xmlns:a16="http://schemas.microsoft.com/office/drawing/2014/main" id="{3A8E322C-F790-42BB-A19C-FC2287D9C5A1}"/>
              </a:ext>
            </a:extLst>
          </p:cNvPr>
          <p:cNvSpPr/>
          <p:nvPr/>
        </p:nvSpPr>
        <p:spPr>
          <a:xfrm>
            <a:off x="7317666" y="2182868"/>
            <a:ext cx="336549" cy="1076325"/>
          </a:xfrm>
          <a:prstGeom prst="roundRect">
            <a:avLst/>
          </a:prstGeom>
          <a:noFill/>
          <a:ln w="28575">
            <a:solidFill>
              <a:srgbClr val="E5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Speech Bubble: Rectangle with Corners Rounded 20">
            <a:extLst>
              <a:ext uri="{FF2B5EF4-FFF2-40B4-BE49-F238E27FC236}">
                <a16:creationId xmlns:a16="http://schemas.microsoft.com/office/drawing/2014/main" id="{39877CB5-3201-41A7-BA2D-19FDBD5B9892}"/>
              </a:ext>
            </a:extLst>
          </p:cNvPr>
          <p:cNvSpPr/>
          <p:nvPr/>
        </p:nvSpPr>
        <p:spPr>
          <a:xfrm>
            <a:off x="6649156" y="229216"/>
            <a:ext cx="5303279" cy="830777"/>
          </a:xfrm>
          <a:prstGeom prst="wedgeRoundRectCallout">
            <a:avLst>
              <a:gd name="adj1" fmla="val -20833"/>
              <a:gd name="adj2" fmla="val 75937"/>
              <a:gd name="adj3" fmla="val 16667"/>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Vocabulary selection should be informed by frequency of occurrence” (TSC 2016)</a:t>
            </a:r>
          </a:p>
        </p:txBody>
      </p:sp>
      <p:sp>
        <p:nvSpPr>
          <p:cNvPr id="22" name="TextBox 21">
            <a:extLst>
              <a:ext uri="{FF2B5EF4-FFF2-40B4-BE49-F238E27FC236}">
                <a16:creationId xmlns:a16="http://schemas.microsoft.com/office/drawing/2014/main" id="{F02D8472-FB22-4D0C-BAC1-8DCCCEB02165}"/>
              </a:ext>
            </a:extLst>
          </p:cNvPr>
          <p:cNvSpPr txBox="1"/>
          <p:nvPr/>
        </p:nvSpPr>
        <p:spPr>
          <a:xfrm>
            <a:off x="368157" y="5657858"/>
            <a:ext cx="117402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*Other corpora consulted: French Web 2017 (frTenTen17), </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French corpus of 88, 000 SMS (88milSMS), </a:t>
            </a:r>
            <a:r>
              <a:rPr kumimoji="0" lang="en-GB"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frWaC</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Corpus d'Etude pour le Français Contemporain (CEFC), German Web 2013 (deTenTen13), </a:t>
            </a:r>
            <a:r>
              <a:rPr kumimoji="0" lang="fr-FR"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deWaC</a:t>
            </a:r>
            <a:r>
              <a:rPr kumimoji="0" lang="fr-FR"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Datenbank</a:t>
            </a:r>
            <a:r>
              <a:rPr kumimoji="0" lang="fr-FR"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für</a:t>
            </a:r>
            <a:r>
              <a:rPr kumimoji="0" lang="fr-FR"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Gesprochenes</a:t>
            </a:r>
            <a:r>
              <a:rPr kumimoji="0" lang="fr-FR"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Deutsch, </a:t>
            </a:r>
            <a:r>
              <a:rPr kumimoji="0" lang="fr-FR"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Spanish</a:t>
            </a:r>
            <a:r>
              <a:rPr kumimoji="0" lang="fr-FR"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Web 2018 (esTenTen18), </a:t>
            </a:r>
            <a:r>
              <a:rPr kumimoji="0" lang="fr-FR"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esWaC</a:t>
            </a:r>
            <a:r>
              <a:rPr kumimoji="0" lang="fr-FR"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s-E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Corpus Oral de Referencia de la Lengua Española Contemporánea (CORLEC)</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spTree>
    <p:custDataLst>
      <p:tags r:id="rId1"/>
    </p:custDataLst>
    <p:extLst>
      <p:ext uri="{BB962C8B-B14F-4D97-AF65-F5344CB8AC3E}">
        <p14:creationId xmlns:p14="http://schemas.microsoft.com/office/powerpoint/2010/main" val="440358918"/>
      </p:ext>
    </p:extLst>
  </p:cSld>
  <p:clrMapOvr>
    <a:masterClrMapping/>
  </p:clrMapOvr>
  <mc:AlternateContent xmlns:mc="http://schemas.openxmlformats.org/markup-compatibility/2006" xmlns:p14="http://schemas.microsoft.com/office/powerpoint/2010/main">
    <mc:Choice Requires="p14">
      <p:transition spd="slow" p14:dur="2000" advTm="95990"/>
    </mc:Choice>
    <mc:Fallback xmlns="">
      <p:transition spd="slow" advTm="959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background rectangle"/>
          <p:cNvSpPr/>
          <p:nvPr/>
        </p:nvSpPr>
        <p:spPr>
          <a:xfrm>
            <a:off x="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le 4">
            <a:extLst>
              <a:ext uri="{FF2B5EF4-FFF2-40B4-BE49-F238E27FC236}">
                <a16:creationId xmlns:a16="http://schemas.microsoft.com/office/drawing/2014/main" id="{957F6C70-31E7-499A-8EB9-FE845E5ABE5F}"/>
              </a:ext>
            </a:extLst>
          </p:cNvPr>
          <p:cNvSpPr>
            <a:spLocks noGrp="1"/>
          </p:cNvSpPr>
          <p:nvPr>
            <p:ph type="title"/>
          </p:nvPr>
        </p:nvSpPr>
        <p:spPr>
          <a:xfrm>
            <a:off x="238970" y="-234413"/>
            <a:ext cx="10515600" cy="1325563"/>
          </a:xfrm>
        </p:spPr>
        <p:txBody>
          <a:bodyPr>
            <a:normAutofit/>
          </a:bodyPr>
          <a:lstStyle/>
          <a:p>
            <a:r>
              <a:rPr lang="en-GB" sz="3600" b="1" dirty="0">
                <a:solidFill>
                  <a:schemeClr val="bg1"/>
                </a:solidFill>
              </a:rPr>
              <a:t>Myth-busting and </a:t>
            </a:r>
            <a:r>
              <a:rPr lang="en-GB" sz="3600" b="1" dirty="0">
                <a:solidFill>
                  <a:srgbClr val="E56700"/>
                </a:solidFill>
              </a:rPr>
              <a:t>meaning making</a:t>
            </a:r>
            <a:endParaRPr lang="en-GB" sz="3600" dirty="0">
              <a:solidFill>
                <a:srgbClr val="E56700"/>
              </a:solidFill>
            </a:endParaRPr>
          </a:p>
        </p:txBody>
      </p:sp>
      <p:sp>
        <p:nvSpPr>
          <p:cNvPr id="14" name="Title 1">
            <a:extLst>
              <a:ext uri="{FF2B5EF4-FFF2-40B4-BE49-F238E27FC236}">
                <a16:creationId xmlns:a16="http://schemas.microsoft.com/office/drawing/2014/main" id="{13B5F4E0-CE88-4518-987A-EBA3B387608E}"/>
              </a:ext>
            </a:extLst>
          </p:cNvPr>
          <p:cNvSpPr txBox="1">
            <a:spLocks/>
          </p:cNvSpPr>
          <p:nvPr/>
        </p:nvSpPr>
        <p:spPr>
          <a:xfrm>
            <a:off x="309281" y="2249736"/>
            <a:ext cx="11573438" cy="1551708"/>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5. The current GCSE is not broken, (is it?)</a:t>
            </a:r>
          </a:p>
        </p:txBody>
      </p:sp>
      <p:sp>
        <p:nvSpPr>
          <p:cNvPr id="8" name="Rectangle: Rounded Corners 7">
            <a:extLst>
              <a:ext uri="{FF2B5EF4-FFF2-40B4-BE49-F238E27FC236}">
                <a16:creationId xmlns:a16="http://schemas.microsoft.com/office/drawing/2014/main" id="{BC769D28-B24B-4D32-9D59-9FCE7D95C39D}"/>
              </a:ext>
            </a:extLst>
          </p:cNvPr>
          <p:cNvSpPr/>
          <p:nvPr/>
        </p:nvSpPr>
        <p:spPr>
          <a:xfrm rot="21037372">
            <a:off x="8943012" y="1089799"/>
            <a:ext cx="3047194" cy="611579"/>
          </a:xfrm>
          <a:prstGeom prst="roundRect">
            <a:avLst/>
          </a:prstGeom>
          <a:solidFill>
            <a:srgbClr val="FFCF0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Vocabulary</a:t>
            </a:r>
          </a:p>
        </p:txBody>
      </p:sp>
      <p:sp>
        <p:nvSpPr>
          <p:cNvPr id="9" name="Rectangle 8">
            <a:extLst>
              <a:ext uri="{FF2B5EF4-FFF2-40B4-BE49-F238E27FC236}">
                <a16:creationId xmlns:a16="http://schemas.microsoft.com/office/drawing/2014/main" id="{425AE213-28E9-4B29-AFD8-79701F02016E}"/>
              </a:ext>
            </a:extLst>
          </p:cNvPr>
          <p:cNvSpPr/>
          <p:nvPr/>
        </p:nvSpPr>
        <p:spPr>
          <a:xfrm>
            <a:off x="352603" y="4482976"/>
            <a:ext cx="11530116" cy="954107"/>
          </a:xfrm>
          <a:prstGeom prst="rect">
            <a:avLst/>
          </a:prstGeom>
          <a:solidFill>
            <a:schemeClr val="bg1"/>
          </a:solidFill>
          <a:ln>
            <a:solidFill>
              <a:srgbClr val="E56700"/>
            </a:solidFill>
          </a:ln>
        </p:spPr>
        <p:txBody>
          <a:bodyPr wrap="square">
            <a:spAutoFit/>
          </a:bodyPr>
          <a:lstStyle/>
          <a:p>
            <a:pPr lvl="0" algn="ctr">
              <a:defRPr/>
            </a:pPr>
            <a:r>
              <a:rPr lang="en-GB" sz="2800" dirty="0" err="1">
                <a:solidFill>
                  <a:srgbClr val="4472C4">
                    <a:lumMod val="50000"/>
                  </a:srgbClr>
                </a:solidFill>
                <a:latin typeface="Century Gothic" panose="020B0502020202020204" pitchFamily="34" charset="0"/>
                <a:ea typeface="DengXian" panose="02010600030101010101" pitchFamily="2" charset="-122"/>
                <a:cs typeface="Times New Roman" panose="02020603050405020304" pitchFamily="18" charset="0"/>
              </a:rPr>
              <a:t>Eduqas</a:t>
            </a:r>
            <a:r>
              <a:rPr lang="en-GB" sz="2800" dirty="0">
                <a:solidFill>
                  <a:srgbClr val="4472C4">
                    <a:lumMod val="50000"/>
                  </a:srgbClr>
                </a:solidFill>
                <a:latin typeface="Century Gothic" panose="020B0502020202020204" pitchFamily="34" charset="0"/>
                <a:ea typeface="DengXian" panose="02010600030101010101" pitchFamily="2" charset="-122"/>
                <a:cs typeface="Times New Roman" panose="02020603050405020304" pitchFamily="18" charset="0"/>
              </a:rPr>
              <a:t> Exam Report, GCSE summer 2019</a:t>
            </a:r>
          </a:p>
          <a:p>
            <a:pPr algn="ctr">
              <a:defRPr/>
            </a:pPr>
            <a:r>
              <a:rPr lang="en-GB" sz="2800" b="1" dirty="0">
                <a:solidFill>
                  <a:srgbClr val="FA6500"/>
                </a:solidFill>
                <a:ea typeface="DengXian" panose="02010600030101010101" pitchFamily="2" charset="-122"/>
                <a:cs typeface="Times New Roman" panose="02020603050405020304" pitchFamily="18" charset="0"/>
              </a:rPr>
              <a:t>“Vocabulary and verbs were the main stumbling blocks.”</a:t>
            </a:r>
            <a:endParaRPr lang="en-GB" sz="2800" b="1" dirty="0">
              <a:solidFill>
                <a:srgbClr val="FA6500"/>
              </a:solidFill>
              <a:latin typeface="Calibri" panose="020F0502020204030204"/>
            </a:endParaRPr>
          </a:p>
        </p:txBody>
      </p:sp>
    </p:spTree>
    <p:extLst>
      <p:ext uri="{BB962C8B-B14F-4D97-AF65-F5344CB8AC3E}">
        <p14:creationId xmlns:p14="http://schemas.microsoft.com/office/powerpoint/2010/main" val="237332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8800"/>
            <a:ext cx="11413067" cy="867128"/>
          </a:xfrm>
          <a:prstGeom prst="rect">
            <a:avLst/>
          </a:prstGeom>
        </p:spPr>
      </p:pic>
      <p:sp>
        <p:nvSpPr>
          <p:cNvPr id="9" name="Title 1">
            <a:extLst>
              <a:ext uri="{FF2B5EF4-FFF2-40B4-BE49-F238E27FC236}">
                <a16:creationId xmlns:a16="http://schemas.microsoft.com/office/drawing/2014/main" id="{7B747749-3EC1-E746-9945-C57F83EFDB4A}"/>
              </a:ext>
            </a:extLst>
          </p:cNvPr>
          <p:cNvSpPr txBox="1">
            <a:spLocks/>
          </p:cNvSpPr>
          <p:nvPr/>
        </p:nvSpPr>
        <p:spPr>
          <a:xfrm>
            <a:off x="0" y="0"/>
            <a:ext cx="108953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The connection between what is taught and tested</a:t>
            </a:r>
          </a:p>
        </p:txBody>
      </p:sp>
      <p:sp>
        <p:nvSpPr>
          <p:cNvPr id="12" name="Rounded Rectangle 11">
            <a:extLst>
              <a:ext uri="{FF2B5EF4-FFF2-40B4-BE49-F238E27FC236}">
                <a16:creationId xmlns:a16="http://schemas.microsoft.com/office/drawing/2014/main" id="{999C5F1B-BE41-D845-88FD-D58EEC488EEA}"/>
              </a:ext>
            </a:extLst>
          </p:cNvPr>
          <p:cNvSpPr/>
          <p:nvPr/>
        </p:nvSpPr>
        <p:spPr>
          <a:xfrm>
            <a:off x="45305" y="4090979"/>
            <a:ext cx="12101390" cy="1358960"/>
          </a:xfrm>
          <a:prstGeom prst="roundRect">
            <a:avLst/>
          </a:prstGeom>
          <a:solidFill>
            <a:srgbClr val="104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rPr>
              <a:t>Average number of words used in </a:t>
            </a:r>
            <a:r>
              <a:rPr kumimoji="0" lang="en-US" sz="2400" b="1" i="0" u="sng" strike="noStrike" kern="1200" cap="none" spc="0" normalizeH="0" baseline="0" noProof="0" dirty="0">
                <a:ln>
                  <a:noFill/>
                </a:ln>
                <a:solidFill>
                  <a:prstClr val="white"/>
                </a:solidFill>
                <a:effectLst/>
                <a:uLnTx/>
                <a:uFillTx/>
                <a:latin typeface="Century Gothic" panose="020B0502020202020204" pitchFamily="34" charset="0"/>
              </a:rPr>
              <a:t>every</a:t>
            </a: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rPr>
              <a:t> paper (excl. sample):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rPr>
              <a:t>Foundation: 178 (214),</a:t>
            </a:r>
            <a:r>
              <a:rPr kumimoji="0" lang="en-US" sz="2400" b="1" i="0" u="none" strike="noStrike" kern="1200" cap="none" spc="0" normalizeH="0" noProof="0" dirty="0">
                <a:ln>
                  <a:noFill/>
                </a:ln>
                <a:solidFill>
                  <a:prstClr val="white"/>
                </a:solidFill>
                <a:effectLst/>
                <a:uLnTx/>
                <a:uFillTx/>
                <a:latin typeface="Century Gothic" panose="020B0502020202020204" pitchFamily="34" charset="0"/>
              </a:rPr>
              <a:t> </a:t>
            </a: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rPr>
              <a:t>Higher: 221 (268)</a:t>
            </a:r>
            <a:endPar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rPr>
              <a:t>of which about 20% are not on current wordlists</a:t>
            </a:r>
          </a:p>
        </p:txBody>
      </p:sp>
      <p:sp>
        <p:nvSpPr>
          <p:cNvPr id="14" name="Rounded Rectangle 13">
            <a:extLst>
              <a:ext uri="{FF2B5EF4-FFF2-40B4-BE49-F238E27FC236}">
                <a16:creationId xmlns:a16="http://schemas.microsoft.com/office/drawing/2014/main" id="{5589B47E-5E30-6549-8212-1C8365EDA664}"/>
              </a:ext>
            </a:extLst>
          </p:cNvPr>
          <p:cNvSpPr/>
          <p:nvPr/>
        </p:nvSpPr>
        <p:spPr>
          <a:xfrm>
            <a:off x="45305" y="5613509"/>
            <a:ext cx="12101390" cy="676456"/>
          </a:xfrm>
          <a:prstGeom prst="roundRect">
            <a:avLst/>
          </a:prstGeom>
          <a:solidFill>
            <a:srgbClr val="104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rPr>
              <a:t>Lower frequency words change at a much greater rate year on year than the high frequency words </a:t>
            </a:r>
          </a:p>
        </p:txBody>
      </p:sp>
      <p:sp>
        <p:nvSpPr>
          <p:cNvPr id="16" name="Rounded Rectangle 15">
            <a:extLst>
              <a:ext uri="{FF2B5EF4-FFF2-40B4-BE49-F238E27FC236}">
                <a16:creationId xmlns:a16="http://schemas.microsoft.com/office/drawing/2014/main" id="{03EF20E8-3652-8940-B0FF-58FB2D95F55C}"/>
              </a:ext>
            </a:extLst>
          </p:cNvPr>
          <p:cNvSpPr/>
          <p:nvPr/>
        </p:nvSpPr>
        <p:spPr>
          <a:xfrm>
            <a:off x="45305" y="1311980"/>
            <a:ext cx="12101390" cy="1558845"/>
          </a:xfrm>
          <a:prstGeom prst="roundRect">
            <a:avLst/>
          </a:prstGeom>
          <a:solidFill>
            <a:srgbClr val="104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rPr>
              <a:t>On average*, 49% of the words on the current word lists have </a:t>
            </a:r>
            <a:r>
              <a:rPr kumimoji="0" lang="en-US" sz="2400" b="1" i="0" u="sng" strike="noStrike" kern="1200" cap="none" spc="0" normalizeH="0" baseline="0" noProof="0" dirty="0">
                <a:ln>
                  <a:noFill/>
                </a:ln>
                <a:solidFill>
                  <a:prstClr val="white"/>
                </a:solidFill>
                <a:effectLst/>
                <a:uLnTx/>
                <a:uFillTx/>
                <a:latin typeface="Century Gothic" panose="020B0502020202020204" pitchFamily="34" charset="0"/>
              </a:rPr>
              <a:t>never</a:t>
            </a: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rPr>
              <a:t> been used over </a:t>
            </a:r>
            <a:r>
              <a:rPr kumimoji="0" lang="en-US" sz="2400" b="1" i="0" u="sng" strike="noStrike" kern="1200" cap="none" spc="0" normalizeH="0" baseline="0" noProof="0" dirty="0">
                <a:ln>
                  <a:noFill/>
                </a:ln>
                <a:solidFill>
                  <a:prstClr val="white"/>
                </a:solidFill>
                <a:effectLst/>
                <a:uLnTx/>
                <a:uFillTx/>
                <a:latin typeface="Century Gothic" panose="020B0502020202020204" pitchFamily="34" charset="0"/>
              </a:rPr>
              <a:t>four years of L &amp; R exams</a:t>
            </a: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rPr>
              <a:t>, </a:t>
            </a:r>
            <a:b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rPr>
              <a:t>*</a:t>
            </a: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rPr>
              <a:t>across tiers (foundation, higher), AOs (AQA, Edexcel), and languages (French, Spanish, and German)</a:t>
            </a:r>
            <a:endPar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1" name="Rounded Rectangle 10">
            <a:extLst>
              <a:ext uri="{FF2B5EF4-FFF2-40B4-BE49-F238E27FC236}">
                <a16:creationId xmlns:a16="http://schemas.microsoft.com/office/drawing/2014/main" id="{F5B9A7CE-CA35-8E44-9E48-2C31D2D29747}"/>
              </a:ext>
            </a:extLst>
          </p:cNvPr>
          <p:cNvSpPr/>
          <p:nvPr/>
        </p:nvSpPr>
        <p:spPr>
          <a:xfrm>
            <a:off x="45305" y="2975312"/>
            <a:ext cx="12101390" cy="1021373"/>
          </a:xfrm>
          <a:prstGeom prst="roundRect">
            <a:avLst/>
          </a:prstGeom>
          <a:solidFill>
            <a:srgbClr val="104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rPr>
              <a:t>On average*,  21% of the words on the current word lists have been used </a:t>
            </a:r>
            <a:b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en-US" sz="2400" b="1" i="0" u="sng" strike="noStrike" kern="1200" cap="none" spc="0" normalizeH="0" baseline="0" noProof="0" dirty="0">
                <a:ln>
                  <a:noFill/>
                </a:ln>
                <a:solidFill>
                  <a:prstClr val="white"/>
                </a:solidFill>
                <a:effectLst/>
                <a:uLnTx/>
                <a:uFillTx/>
                <a:latin typeface="Century Gothic" panose="020B0502020202020204" pitchFamily="34" charset="0"/>
              </a:rPr>
              <a:t>only once </a:t>
            </a: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rPr>
              <a:t>over four L &amp; R exams, </a:t>
            </a:r>
            <a:r>
              <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rPr>
              <a:t>* across tiers (foundation, higher), AOs (AQA, Edexcel), and languages (French, Spanish, and German)</a:t>
            </a:r>
            <a:endPar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73883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background rectangle"/>
          <p:cNvSpPr/>
          <p:nvPr/>
        </p:nvSpPr>
        <p:spPr>
          <a:xfrm>
            <a:off x="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le 4">
            <a:extLst>
              <a:ext uri="{FF2B5EF4-FFF2-40B4-BE49-F238E27FC236}">
                <a16:creationId xmlns:a16="http://schemas.microsoft.com/office/drawing/2014/main" id="{957F6C70-31E7-499A-8EB9-FE845E5ABE5F}"/>
              </a:ext>
            </a:extLst>
          </p:cNvPr>
          <p:cNvSpPr>
            <a:spLocks noGrp="1"/>
          </p:cNvSpPr>
          <p:nvPr>
            <p:ph type="title"/>
          </p:nvPr>
        </p:nvSpPr>
        <p:spPr>
          <a:xfrm>
            <a:off x="238970" y="-234413"/>
            <a:ext cx="10515600" cy="1325563"/>
          </a:xfrm>
        </p:spPr>
        <p:txBody>
          <a:bodyPr>
            <a:normAutofit/>
          </a:bodyPr>
          <a:lstStyle/>
          <a:p>
            <a:r>
              <a:rPr lang="en-GB" sz="3600" b="1" dirty="0">
                <a:solidFill>
                  <a:schemeClr val="bg1"/>
                </a:solidFill>
              </a:rPr>
              <a:t>Myth-busting and </a:t>
            </a:r>
            <a:r>
              <a:rPr lang="en-GB" sz="3600" b="1" dirty="0">
                <a:solidFill>
                  <a:srgbClr val="E56700"/>
                </a:solidFill>
              </a:rPr>
              <a:t>meaning making</a:t>
            </a:r>
            <a:endParaRPr lang="en-GB" sz="3600" dirty="0">
              <a:solidFill>
                <a:srgbClr val="E56700"/>
              </a:solidFill>
            </a:endParaRPr>
          </a:p>
        </p:txBody>
      </p:sp>
      <p:sp>
        <p:nvSpPr>
          <p:cNvPr id="14" name="Title 1">
            <a:extLst>
              <a:ext uri="{FF2B5EF4-FFF2-40B4-BE49-F238E27FC236}">
                <a16:creationId xmlns:a16="http://schemas.microsoft.com/office/drawing/2014/main" id="{13B5F4E0-CE88-4518-987A-EBA3B387608E}"/>
              </a:ext>
            </a:extLst>
          </p:cNvPr>
          <p:cNvSpPr txBox="1">
            <a:spLocks/>
          </p:cNvSpPr>
          <p:nvPr/>
        </p:nvSpPr>
        <p:spPr>
          <a:xfrm>
            <a:off x="309281" y="2535486"/>
            <a:ext cx="11573438" cy="1551708"/>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6. The proposed GCSE is not a good preparation for A level, (is it?)</a:t>
            </a:r>
          </a:p>
        </p:txBody>
      </p:sp>
      <p:sp>
        <p:nvSpPr>
          <p:cNvPr id="8" name="Rectangle: Rounded Corners 7">
            <a:extLst>
              <a:ext uri="{FF2B5EF4-FFF2-40B4-BE49-F238E27FC236}">
                <a16:creationId xmlns:a16="http://schemas.microsoft.com/office/drawing/2014/main" id="{BC769D28-B24B-4D32-9D59-9FCE7D95C39D}"/>
              </a:ext>
            </a:extLst>
          </p:cNvPr>
          <p:cNvSpPr/>
          <p:nvPr/>
        </p:nvSpPr>
        <p:spPr>
          <a:xfrm rot="21037372">
            <a:off x="8943012" y="1089799"/>
            <a:ext cx="3047194" cy="611579"/>
          </a:xfrm>
          <a:prstGeom prst="roundRect">
            <a:avLst/>
          </a:prstGeom>
          <a:solidFill>
            <a:srgbClr val="FFCF0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Vocabulary</a:t>
            </a:r>
          </a:p>
        </p:txBody>
      </p:sp>
    </p:spTree>
    <p:extLst>
      <p:ext uri="{BB962C8B-B14F-4D97-AF65-F5344CB8AC3E}">
        <p14:creationId xmlns:p14="http://schemas.microsoft.com/office/powerpoint/2010/main" val="116455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6D95-9AA3-B441-9A60-CAC338975C95}"/>
              </a:ext>
            </a:extLst>
          </p:cNvPr>
          <p:cNvSpPr>
            <a:spLocks noGrp="1"/>
          </p:cNvSpPr>
          <p:nvPr>
            <p:ph type="title"/>
          </p:nvPr>
        </p:nvSpPr>
        <p:spPr>
          <a:xfrm>
            <a:off x="907256" y="1296494"/>
            <a:ext cx="10515600" cy="1244672"/>
          </a:xfrm>
        </p:spPr>
        <p:txBody>
          <a:bodyPr>
            <a:normAutofit fontScale="90000"/>
          </a:bodyPr>
          <a:lstStyle/>
          <a:p>
            <a:pPr algn="ctr"/>
            <a:r>
              <a:rPr lang="en-US" b="1" dirty="0"/>
              <a:t>How much coverage do word lists have of current A level exams? </a:t>
            </a:r>
            <a:endParaRPr lang="en-US" dirty="0"/>
          </a:p>
        </p:txBody>
      </p:sp>
      <p:pic>
        <p:nvPicPr>
          <p:cNvPr id="7" name="Picture 6"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8" name="Title 1"/>
          <p:cNvSpPr txBox="1">
            <a:spLocks/>
          </p:cNvSpPr>
          <p:nvPr/>
        </p:nvSpPr>
        <p:spPr>
          <a:xfrm>
            <a:off x="0" y="0"/>
            <a:ext cx="64845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Preparing students for A level</a:t>
            </a:r>
          </a:p>
        </p:txBody>
      </p:sp>
      <p:sp>
        <p:nvSpPr>
          <p:cNvPr id="4" name="Rectangle 3">
            <a:extLst>
              <a:ext uri="{FF2B5EF4-FFF2-40B4-BE49-F238E27FC236}">
                <a16:creationId xmlns:a16="http://schemas.microsoft.com/office/drawing/2014/main" id="{9ABE1927-66F9-5647-B784-840BCDB1A58C}"/>
              </a:ext>
            </a:extLst>
          </p:cNvPr>
          <p:cNvSpPr/>
          <p:nvPr/>
        </p:nvSpPr>
        <p:spPr>
          <a:xfrm>
            <a:off x="713678" y="2631688"/>
            <a:ext cx="10709178"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Comparing the coverage given by: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1"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br>
            <a:r>
              <a:rPr kumimoji="0" lang="en-US" sz="2400" b="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sym typeface="Wingdings" panose="05000000000000000000" pitchFamily="2" charset="2"/>
              </a:rPr>
              <a:t> </a:t>
            </a:r>
            <a:r>
              <a:rPr kumimoji="0" lang="en-US" sz="2400" b="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Current GCSE word lists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br>
            <a:r>
              <a:rPr kumimoji="0" lang="en-US" sz="2400" b="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sym typeface="Wingdings" panose="05000000000000000000" pitchFamily="2" charset="2"/>
              </a:rPr>
              <a:t></a:t>
            </a:r>
            <a:r>
              <a:rPr kumimoji="0" lang="en-US" sz="2400" b="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 A list with an equivalent number of words based solely on frequency</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br>
            <a:r>
              <a:rPr kumimoji="0" lang="en-US" sz="2400" b="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sym typeface="Wingdings" panose="05000000000000000000" pitchFamily="2" charset="2"/>
              </a:rPr>
              <a:t> </a:t>
            </a:r>
            <a:r>
              <a:rPr kumimoji="0" lang="en-US" sz="2400" b="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Lists following revised new GCSE Subject Content parameters</a:t>
            </a:r>
          </a:p>
        </p:txBody>
      </p:sp>
    </p:spTree>
    <p:extLst>
      <p:ext uri="{BB962C8B-B14F-4D97-AF65-F5344CB8AC3E}">
        <p14:creationId xmlns:p14="http://schemas.microsoft.com/office/powerpoint/2010/main" val="383918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37CF-6212-4E9A-860D-AA2D9C67B574}"/>
              </a:ext>
            </a:extLst>
          </p:cNvPr>
          <p:cNvSpPr>
            <a:spLocks noGrp="1"/>
          </p:cNvSpPr>
          <p:nvPr>
            <p:ph type="title"/>
          </p:nvPr>
        </p:nvSpPr>
        <p:spPr>
          <a:xfrm>
            <a:off x="838200" y="-2381"/>
            <a:ext cx="10515600" cy="1325563"/>
          </a:xfrm>
        </p:spPr>
        <p:txBody>
          <a:bodyPr/>
          <a:lstStyle/>
          <a:p>
            <a:r>
              <a:rPr lang="en-GB" dirty="0"/>
              <a:t>National Curriculum </a:t>
            </a:r>
            <a:r>
              <a:rPr lang="en-GB" dirty="0" err="1"/>
              <a:t>PoS</a:t>
            </a:r>
            <a:r>
              <a:rPr lang="en-GB" dirty="0"/>
              <a:t> KS2 and KS3</a:t>
            </a:r>
          </a:p>
        </p:txBody>
      </p:sp>
      <p:sp>
        <p:nvSpPr>
          <p:cNvPr id="3" name="Content Placeholder 2">
            <a:extLst>
              <a:ext uri="{FF2B5EF4-FFF2-40B4-BE49-F238E27FC236}">
                <a16:creationId xmlns:a16="http://schemas.microsoft.com/office/drawing/2014/main" id="{69D62A57-721D-479C-86F8-A882ABADE6CC}"/>
              </a:ext>
            </a:extLst>
          </p:cNvPr>
          <p:cNvSpPr>
            <a:spLocks noGrp="1"/>
          </p:cNvSpPr>
          <p:nvPr>
            <p:ph idx="1"/>
          </p:nvPr>
        </p:nvSpPr>
        <p:spPr>
          <a:xfrm>
            <a:off x="838200" y="1095301"/>
            <a:ext cx="10515600" cy="5000699"/>
          </a:xfrm>
        </p:spPr>
        <p:txBody>
          <a:bodyPr>
            <a:normAutofit fontScale="92500" lnSpcReduction="20000"/>
          </a:bodyPr>
          <a:lstStyle/>
          <a:p>
            <a:pPr marL="0" indent="0">
              <a:buNone/>
            </a:pPr>
            <a:r>
              <a:rPr lang="en-GB" sz="3200" dirty="0"/>
              <a:t>Pupils should be taught to:</a:t>
            </a:r>
          </a:p>
          <a:p>
            <a:pPr lvl="1"/>
            <a:r>
              <a:rPr lang="en-GB" sz="2400" dirty="0"/>
              <a:t> …link the spelling, sound and meaning of words</a:t>
            </a:r>
          </a:p>
          <a:p>
            <a:pPr lvl="1"/>
            <a:r>
              <a:rPr lang="en-GB" sz="2400" dirty="0"/>
              <a:t>develop accurate pronunciation and intonation so that others understand when they are reading aloud</a:t>
            </a:r>
            <a:br>
              <a:rPr lang="en-GB" sz="2400" dirty="0"/>
            </a:br>
            <a:endParaRPr lang="en-GB" sz="2400" dirty="0"/>
          </a:p>
          <a:p>
            <a:pPr lvl="1"/>
            <a:r>
              <a:rPr lang="en-GB" sz="2400" dirty="0"/>
              <a:t>…transcribe words and short sentences that they hear with increasing accuracy</a:t>
            </a:r>
          </a:p>
          <a:p>
            <a:pPr lvl="1"/>
            <a:r>
              <a:rPr lang="en-GB" sz="2400" dirty="0"/>
              <a:t>speak coherently and confidently, with increasingly accurate pronunciation and intonation</a:t>
            </a:r>
          </a:p>
          <a:p>
            <a:pPr lvl="1"/>
            <a:endParaRPr lang="en-GB" sz="2400" dirty="0"/>
          </a:p>
          <a:p>
            <a:pPr marL="0" indent="0">
              <a:buNone/>
            </a:pPr>
            <a:r>
              <a:rPr lang="en-GB" sz="3200" dirty="0"/>
              <a:t>GCSE specifications in MFL must require students to:</a:t>
            </a:r>
            <a:endParaRPr lang="en-GB" sz="2400" dirty="0"/>
          </a:p>
          <a:p>
            <a:pPr lvl="1"/>
            <a:r>
              <a:rPr lang="en-GB" sz="2400" dirty="0"/>
              <a:t>…undertake dictation exercises from short spoken extracts, with credit for accurate spelling.</a:t>
            </a:r>
          </a:p>
          <a:p>
            <a:pPr lvl="1"/>
            <a:r>
              <a:rPr lang="en-GB" sz="2400" dirty="0"/>
              <a:t>read aloud, using clear and comprehensible pronunciation, short sentences from the written form of the language and demonstrate understanding of them (for example by answering questions)</a:t>
            </a:r>
          </a:p>
        </p:txBody>
      </p:sp>
      <p:sp>
        <p:nvSpPr>
          <p:cNvPr id="6" name="Rectangle: Rounded Corners 5">
            <a:extLst>
              <a:ext uri="{FF2B5EF4-FFF2-40B4-BE49-F238E27FC236}">
                <a16:creationId xmlns:a16="http://schemas.microsoft.com/office/drawing/2014/main" id="{B611CF94-DF9C-4BC7-B6E2-66DADEADBCE3}"/>
              </a:ext>
            </a:extLst>
          </p:cNvPr>
          <p:cNvSpPr/>
          <p:nvPr/>
        </p:nvSpPr>
        <p:spPr>
          <a:xfrm>
            <a:off x="126610" y="1518249"/>
            <a:ext cx="1097280" cy="756138"/>
          </a:xfrm>
          <a:prstGeom prst="roundRect">
            <a:avLst/>
          </a:prstGeom>
          <a:solidFill>
            <a:srgbClr val="00206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KS2</a:t>
            </a:r>
          </a:p>
        </p:txBody>
      </p:sp>
      <p:sp>
        <p:nvSpPr>
          <p:cNvPr id="7" name="Rectangle: Rounded Corners 6">
            <a:extLst>
              <a:ext uri="{FF2B5EF4-FFF2-40B4-BE49-F238E27FC236}">
                <a16:creationId xmlns:a16="http://schemas.microsoft.com/office/drawing/2014/main" id="{37EE5771-694B-4F71-A383-1D2F3A3587D8}"/>
              </a:ext>
            </a:extLst>
          </p:cNvPr>
          <p:cNvSpPr/>
          <p:nvPr/>
        </p:nvSpPr>
        <p:spPr>
          <a:xfrm>
            <a:off x="126610" y="2615931"/>
            <a:ext cx="1097280" cy="756138"/>
          </a:xfrm>
          <a:prstGeom prst="roundRect">
            <a:avLst/>
          </a:prstGeom>
          <a:solidFill>
            <a:srgbClr val="00206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KS3</a:t>
            </a:r>
          </a:p>
        </p:txBody>
      </p:sp>
      <p:sp>
        <p:nvSpPr>
          <p:cNvPr id="8" name="Rectangle: Rounded Corners 7">
            <a:extLst>
              <a:ext uri="{FF2B5EF4-FFF2-40B4-BE49-F238E27FC236}">
                <a16:creationId xmlns:a16="http://schemas.microsoft.com/office/drawing/2014/main" id="{EE07EFDF-B3DF-43C6-ABFE-FC6B6AB5D618}"/>
              </a:ext>
            </a:extLst>
          </p:cNvPr>
          <p:cNvSpPr/>
          <p:nvPr/>
        </p:nvSpPr>
        <p:spPr>
          <a:xfrm>
            <a:off x="126610" y="4355965"/>
            <a:ext cx="1097280" cy="756138"/>
          </a:xfrm>
          <a:prstGeom prst="roundRect">
            <a:avLst/>
          </a:prstGeom>
          <a:solidFill>
            <a:srgbClr val="00206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KS4</a:t>
            </a:r>
          </a:p>
        </p:txBody>
      </p:sp>
      <p:sp>
        <p:nvSpPr>
          <p:cNvPr id="9" name="TextBox 8">
            <a:extLst>
              <a:ext uri="{FF2B5EF4-FFF2-40B4-BE49-F238E27FC236}">
                <a16:creationId xmlns:a16="http://schemas.microsoft.com/office/drawing/2014/main" id="{C745D887-226D-49A9-B212-D0DD1C2E84AF}"/>
              </a:ext>
            </a:extLst>
          </p:cNvPr>
          <p:cNvSpPr txBox="1"/>
          <p:nvPr/>
        </p:nvSpPr>
        <p:spPr>
          <a:xfrm>
            <a:off x="6624320" y="5984731"/>
            <a:ext cx="55676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hlinkClick r:id="rId3"/>
              </a:rPr>
              <a:t>Proposed GCSE subject content March 21</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Rectangle: Rounded Corners 9">
            <a:extLst>
              <a:ext uri="{FF2B5EF4-FFF2-40B4-BE49-F238E27FC236}">
                <a16:creationId xmlns:a16="http://schemas.microsoft.com/office/drawing/2014/main" id="{7AC9303E-3257-444C-82AE-7F8D9C5FB263}"/>
              </a:ext>
            </a:extLst>
          </p:cNvPr>
          <p:cNvSpPr/>
          <p:nvPr/>
        </p:nvSpPr>
        <p:spPr>
          <a:xfrm rot="21037372">
            <a:off x="10057844" y="998367"/>
            <a:ext cx="1924863" cy="611579"/>
          </a:xfrm>
          <a:prstGeom prst="roundRect">
            <a:avLst/>
          </a:prstGeom>
          <a:solidFill>
            <a:srgbClr val="FFCF0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Phonics</a:t>
            </a:r>
          </a:p>
        </p:txBody>
      </p:sp>
    </p:spTree>
    <p:extLst>
      <p:ext uri="{BB962C8B-B14F-4D97-AF65-F5344CB8AC3E}">
        <p14:creationId xmlns:p14="http://schemas.microsoft.com/office/powerpoint/2010/main" val="304960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12025742" cy="867128"/>
          </a:xfrm>
          <a:prstGeom prst="rect">
            <a:avLst/>
          </a:prstGeom>
        </p:spPr>
      </p:pic>
      <p:sp>
        <p:nvSpPr>
          <p:cNvPr id="9" name="Title 1"/>
          <p:cNvSpPr>
            <a:spLocks noGrp="1"/>
          </p:cNvSpPr>
          <p:nvPr>
            <p:ph type="title"/>
          </p:nvPr>
        </p:nvSpPr>
        <p:spPr>
          <a:xfrm>
            <a:off x="0" y="0"/>
            <a:ext cx="10740788" cy="1325563"/>
          </a:xfrm>
        </p:spPr>
        <p:txBody>
          <a:bodyPr>
            <a:normAutofit/>
          </a:bodyPr>
          <a:lstStyle/>
          <a:p>
            <a:pPr lvl="0">
              <a:lnSpc>
                <a:spcPct val="100000"/>
              </a:lnSpc>
              <a:spcBef>
                <a:spcPts val="0"/>
              </a:spcBef>
              <a:defRPr/>
            </a:pPr>
            <a:r>
              <a:rPr lang="en-GB" sz="3200" b="1" dirty="0">
                <a:solidFill>
                  <a:prstClr val="white"/>
                </a:solidFill>
              </a:rPr>
              <a:t>Averages – Across Languages and AOs </a:t>
            </a:r>
            <a:r>
              <a:rPr lang="en-GB" sz="2000" b="1" dirty="0">
                <a:solidFill>
                  <a:prstClr val="white"/>
                </a:solidFill>
              </a:rPr>
              <a:t>(AQA &amp; Edexcel)</a:t>
            </a:r>
            <a:endParaRPr lang="en-GB" sz="3200" b="1" dirty="0">
              <a:solidFill>
                <a:prstClr val="white"/>
              </a:solidFill>
            </a:endParaRPr>
          </a:p>
        </p:txBody>
      </p:sp>
      <p:graphicFrame>
        <p:nvGraphicFramePr>
          <p:cNvPr id="7" name="Table 5">
            <a:extLst>
              <a:ext uri="{FF2B5EF4-FFF2-40B4-BE49-F238E27FC236}">
                <a16:creationId xmlns:a16="http://schemas.microsoft.com/office/drawing/2014/main" id="{595CFA4F-8B4A-F845-9ED1-9B18251C6A4C}"/>
              </a:ext>
            </a:extLst>
          </p:cNvPr>
          <p:cNvGraphicFramePr>
            <a:graphicFrameLocks noGrp="1"/>
          </p:cNvGraphicFramePr>
          <p:nvPr>
            <p:extLst>
              <p:ext uri="{D42A27DB-BD31-4B8C-83A1-F6EECF244321}">
                <p14:modId xmlns:p14="http://schemas.microsoft.com/office/powerpoint/2010/main" val="528285106"/>
              </p:ext>
            </p:extLst>
          </p:nvPr>
        </p:nvGraphicFramePr>
        <p:xfrm>
          <a:off x="226218" y="1025258"/>
          <a:ext cx="11739563" cy="5303520"/>
        </p:xfrm>
        <a:graphic>
          <a:graphicData uri="http://schemas.openxmlformats.org/drawingml/2006/table">
            <a:tbl>
              <a:tblPr firstRow="1" bandRow="1">
                <a:tableStyleId>{5940675A-B579-460E-94D1-54222C63F5DA}</a:tableStyleId>
              </a:tblPr>
              <a:tblGrid>
                <a:gridCol w="6954203">
                  <a:extLst>
                    <a:ext uri="{9D8B030D-6E8A-4147-A177-3AD203B41FA5}">
                      <a16:colId xmlns:a16="http://schemas.microsoft.com/office/drawing/2014/main" val="1387142610"/>
                    </a:ext>
                  </a:extLst>
                </a:gridCol>
                <a:gridCol w="1595120">
                  <a:extLst>
                    <a:ext uri="{9D8B030D-6E8A-4147-A177-3AD203B41FA5}">
                      <a16:colId xmlns:a16="http://schemas.microsoft.com/office/drawing/2014/main" val="2665032753"/>
                    </a:ext>
                  </a:extLst>
                </a:gridCol>
                <a:gridCol w="1595120">
                  <a:extLst>
                    <a:ext uri="{9D8B030D-6E8A-4147-A177-3AD203B41FA5}">
                      <a16:colId xmlns:a16="http://schemas.microsoft.com/office/drawing/2014/main" val="3466796819"/>
                    </a:ext>
                  </a:extLst>
                </a:gridCol>
                <a:gridCol w="1595120">
                  <a:extLst>
                    <a:ext uri="{9D8B030D-6E8A-4147-A177-3AD203B41FA5}">
                      <a16:colId xmlns:a16="http://schemas.microsoft.com/office/drawing/2014/main" val="1863587598"/>
                    </a:ext>
                  </a:extLst>
                </a:gridCol>
              </a:tblGrid>
              <a:tr h="612000">
                <a:tc>
                  <a:txBody>
                    <a:bodyPr/>
                    <a:lstStyle/>
                    <a:p>
                      <a:endParaRPr lang="en-US" sz="1800" dirty="0">
                        <a:solidFill>
                          <a:srgbClr val="002060"/>
                        </a:solidFill>
                        <a:latin typeface="Century Gothic" panose="020B0502020202020204" pitchFamily="34" charset="0"/>
                        <a:cs typeface="Calibri" panose="020F0502020204030204" pitchFamily="34" charset="0"/>
                      </a:endParaRPr>
                    </a:p>
                  </a:txBody>
                  <a:tcPr marL="36000" marR="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gridSpan="3">
                  <a:txBody>
                    <a:bodyPr/>
                    <a:lstStyle/>
                    <a:p>
                      <a:pPr algn="ctr"/>
                      <a:r>
                        <a:rPr lang="en-US" sz="1800" b="1" dirty="0">
                          <a:solidFill>
                            <a:srgbClr val="002060"/>
                          </a:solidFill>
                          <a:latin typeface="Century Gothic" panose="020B0502020202020204" pitchFamily="34" charset="0"/>
                          <a:cs typeface="Calibri" panose="020F0502020204030204" pitchFamily="34" charset="0"/>
                        </a:rPr>
                        <a:t>Number (%) of word families on A level papers that are on … </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extLst>
                  <a:ext uri="{0D108BD9-81ED-4DB2-BD59-A6C34878D82A}">
                    <a16:rowId xmlns:a16="http://schemas.microsoft.com/office/drawing/2014/main" val="388158760"/>
                  </a:ext>
                </a:extLst>
              </a:tr>
              <a:tr h="612000">
                <a:tc>
                  <a:txBody>
                    <a:bodyPr/>
                    <a:lstStyle/>
                    <a:p>
                      <a:r>
                        <a:rPr lang="en-US" sz="1800" b="1" dirty="0">
                          <a:solidFill>
                            <a:srgbClr val="002060"/>
                          </a:solidFill>
                          <a:latin typeface="Century Gothic" panose="020B0502020202020204" pitchFamily="34" charset="0"/>
                          <a:cs typeface="Calibri" panose="020F0502020204030204" pitchFamily="34" charset="0"/>
                        </a:rPr>
                        <a:t>Word families from A level papers that have been used in…</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800" b="1" dirty="0">
                          <a:solidFill>
                            <a:srgbClr val="002060"/>
                          </a:solidFill>
                          <a:latin typeface="Century Gothic" panose="020B0502020202020204" pitchFamily="34" charset="0"/>
                          <a:cs typeface="Calibri" panose="020F0502020204030204" pitchFamily="34" charset="0"/>
                        </a:rPr>
                        <a:t>GCSE </a:t>
                      </a:r>
                    </a:p>
                    <a:p>
                      <a:pPr algn="ctr"/>
                      <a:r>
                        <a:rPr lang="en-US" sz="1800" b="1" dirty="0">
                          <a:solidFill>
                            <a:srgbClr val="002060"/>
                          </a:solidFill>
                          <a:latin typeface="Century Gothic" panose="020B0502020202020204" pitchFamily="34" charset="0"/>
                          <a:cs typeface="Calibri" panose="020F0502020204030204" pitchFamily="34" charset="0"/>
                        </a:rPr>
                        <a:t>word list</a:t>
                      </a:r>
                    </a:p>
                    <a:p>
                      <a:pPr algn="ctr"/>
                      <a:r>
                        <a:rPr lang="en-US" sz="1800" b="1" dirty="0">
                          <a:solidFill>
                            <a:srgbClr val="002060"/>
                          </a:solidFill>
                          <a:latin typeface="Century Gothic" panose="020B0502020202020204" pitchFamily="34" charset="0"/>
                          <a:cs typeface="Calibri" panose="020F0502020204030204" pitchFamily="34" charset="0"/>
                        </a:rPr>
                        <a:t>(n = 1810)</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rgbClr val="002060"/>
                          </a:solidFill>
                          <a:latin typeface="Century Gothic" panose="020B0502020202020204" pitchFamily="34" charset="0"/>
                          <a:cs typeface="Calibri" panose="020F0502020204030204" pitchFamily="34" charset="0"/>
                        </a:rPr>
                        <a:t>High frequency* word list</a:t>
                      </a:r>
                    </a:p>
                    <a:p>
                      <a:pPr algn="ctr"/>
                      <a:r>
                        <a:rPr lang="en-US" sz="1800" b="1" dirty="0">
                          <a:solidFill>
                            <a:srgbClr val="002060"/>
                          </a:solidFill>
                          <a:latin typeface="Century Gothic" panose="020B0502020202020204" pitchFamily="34" charset="0"/>
                          <a:cs typeface="Calibri" panose="020F0502020204030204" pitchFamily="34" charset="0"/>
                        </a:rPr>
                        <a:t>(n = 1810)</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rgbClr val="002060"/>
                          </a:solidFill>
                          <a:latin typeface="Century Gothic" panose="020B0502020202020204" pitchFamily="34" charset="0"/>
                          <a:cs typeface="Calibri" panose="020F0502020204030204" pitchFamily="34" charset="0"/>
                        </a:rPr>
                        <a:t>A new GCSE word list</a:t>
                      </a:r>
                    </a:p>
                    <a:p>
                      <a:pPr algn="ctr"/>
                      <a:r>
                        <a:rPr lang="en-US" sz="1800" b="1" dirty="0">
                          <a:solidFill>
                            <a:srgbClr val="002060"/>
                          </a:solidFill>
                          <a:latin typeface="Century Gothic" panose="020B0502020202020204" pitchFamily="34" charset="0"/>
                          <a:cs typeface="Calibri" panose="020F0502020204030204" pitchFamily="34" charset="0"/>
                        </a:rPr>
                        <a:t>(n = 1582)</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880354"/>
                  </a:ext>
                </a:extLst>
              </a:tr>
              <a:tr h="612000">
                <a:tc>
                  <a:txBody>
                    <a:bodyPr/>
                    <a:lstStyle/>
                    <a:p>
                      <a:r>
                        <a:rPr lang="en-US" sz="1800" b="0" i="0" dirty="0">
                          <a:solidFill>
                            <a:srgbClr val="002060"/>
                          </a:solidFill>
                          <a:latin typeface="Century Gothic" panose="020B0502020202020204" pitchFamily="34" charset="0"/>
                          <a:cs typeface="Calibri" panose="020F0502020204030204" pitchFamily="34" charset="0"/>
                        </a:rPr>
                        <a:t>… every paper (2018, 2019, 2020, sample 1, sample 2)</a:t>
                      </a:r>
                    </a:p>
                    <a:p>
                      <a:r>
                        <a:rPr lang="en-US" sz="1800" b="0" i="0" dirty="0">
                          <a:solidFill>
                            <a:srgbClr val="002060"/>
                          </a:solidFill>
                          <a:latin typeface="Century Gothic" panose="020B0502020202020204" pitchFamily="34" charset="0"/>
                          <a:cs typeface="Calibri" panose="020F0502020204030204" pitchFamily="34" charset="0"/>
                        </a:rPr>
                        <a:t>(196 different word families) </a:t>
                      </a:r>
                    </a:p>
                  </a:txBody>
                  <a:tcPr marL="36000" marR="36000" anchor="ctr">
                    <a:solidFill>
                      <a:schemeClr val="bg1"/>
                    </a:solid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148</a:t>
                      </a:r>
                    </a:p>
                    <a:p>
                      <a:pPr algn="ctr"/>
                      <a:r>
                        <a:rPr lang="en-US" sz="1800" b="0" dirty="0">
                          <a:solidFill>
                            <a:srgbClr val="002060"/>
                          </a:solidFill>
                          <a:latin typeface="Century Gothic" panose="020B0502020202020204" pitchFamily="34" charset="0"/>
                          <a:cs typeface="Calibri" panose="020F0502020204030204" pitchFamily="34" charset="0"/>
                        </a:rPr>
                        <a:t>(76%)</a:t>
                      </a:r>
                    </a:p>
                  </a:txBody>
                  <a:tcPr marL="36000" marR="3600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184</a:t>
                      </a:r>
                    </a:p>
                    <a:p>
                      <a:pPr algn="ctr"/>
                      <a:r>
                        <a:rPr lang="en-US" sz="1800" b="0" dirty="0">
                          <a:solidFill>
                            <a:srgbClr val="002060"/>
                          </a:solidFill>
                          <a:latin typeface="Century Gothic" panose="020B0502020202020204" pitchFamily="34" charset="0"/>
                          <a:cs typeface="Calibri" panose="020F0502020204030204" pitchFamily="34" charset="0"/>
                        </a:rPr>
                        <a:t>(94%)</a:t>
                      </a:r>
                    </a:p>
                  </a:txBody>
                  <a:tcPr marL="36000" marR="3600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179</a:t>
                      </a:r>
                    </a:p>
                    <a:p>
                      <a:pPr algn="ctr"/>
                      <a:r>
                        <a:rPr lang="en-US" sz="1800" b="0" dirty="0">
                          <a:solidFill>
                            <a:srgbClr val="002060"/>
                          </a:solidFill>
                          <a:latin typeface="Century Gothic" panose="020B0502020202020204" pitchFamily="34" charset="0"/>
                          <a:cs typeface="Calibri" panose="020F0502020204030204" pitchFamily="34" charset="0"/>
                        </a:rPr>
                        <a:t>(91%)</a:t>
                      </a:r>
                    </a:p>
                  </a:txBody>
                  <a:tcPr marL="36000" marR="3600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0331854"/>
                  </a:ext>
                </a:extLst>
              </a:tr>
              <a:tr h="612000">
                <a:tc>
                  <a:txBody>
                    <a:bodyPr/>
                    <a:lstStyle/>
                    <a:p>
                      <a:pPr lvl="0"/>
                      <a:r>
                        <a:rPr lang="en-US" sz="1800" b="0" i="0" dirty="0">
                          <a:solidFill>
                            <a:srgbClr val="002060"/>
                          </a:solidFill>
                          <a:latin typeface="Century Gothic" panose="020B0502020202020204" pitchFamily="34" charset="0"/>
                          <a:cs typeface="Calibri" panose="020F0502020204030204" pitchFamily="34" charset="0"/>
                        </a:rPr>
                        <a:t>… every actual exam (2018, 2019, 2020 – excluding samples)</a:t>
                      </a:r>
                    </a:p>
                    <a:p>
                      <a:pPr lvl="0"/>
                      <a:r>
                        <a:rPr lang="en-US" sz="1800" b="0" i="0" dirty="0">
                          <a:solidFill>
                            <a:srgbClr val="002060"/>
                          </a:solidFill>
                          <a:latin typeface="Century Gothic" panose="020B0502020202020204" pitchFamily="34" charset="0"/>
                          <a:cs typeface="Calibri" panose="020F0502020204030204" pitchFamily="34" charset="0"/>
                        </a:rPr>
                        <a:t>(259 different word families)</a:t>
                      </a:r>
                    </a:p>
                  </a:txBody>
                  <a:tcPr marL="36000" marR="36000" anchor="ctr">
                    <a:no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181</a:t>
                      </a:r>
                    </a:p>
                    <a:p>
                      <a:pPr algn="ctr"/>
                      <a:r>
                        <a:rPr lang="en-US" sz="1800" b="0" dirty="0">
                          <a:solidFill>
                            <a:srgbClr val="002060"/>
                          </a:solidFill>
                          <a:latin typeface="Century Gothic" panose="020B0502020202020204" pitchFamily="34" charset="0"/>
                          <a:cs typeface="Calibri" panose="020F0502020204030204" pitchFamily="34" charset="0"/>
                        </a:rPr>
                        <a:t>(70%)</a:t>
                      </a:r>
                    </a:p>
                  </a:txBody>
                  <a:tcPr marL="36000" marR="36000" anchor="ctr">
                    <a:no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240</a:t>
                      </a:r>
                    </a:p>
                    <a:p>
                      <a:pPr algn="ctr"/>
                      <a:r>
                        <a:rPr lang="en-US" sz="1800" b="0" dirty="0">
                          <a:solidFill>
                            <a:srgbClr val="002060"/>
                          </a:solidFill>
                          <a:latin typeface="Century Gothic" panose="020B0502020202020204" pitchFamily="34" charset="0"/>
                          <a:cs typeface="Calibri" panose="020F0502020204030204" pitchFamily="34" charset="0"/>
                        </a:rPr>
                        <a:t>(92%)</a:t>
                      </a:r>
                    </a:p>
                  </a:txBody>
                  <a:tcPr marL="36000" marR="36000" anchor="ctr">
                    <a:no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231</a:t>
                      </a:r>
                    </a:p>
                    <a:p>
                      <a:pPr algn="ctr"/>
                      <a:r>
                        <a:rPr lang="en-US" sz="1800" b="0" dirty="0">
                          <a:solidFill>
                            <a:srgbClr val="002060"/>
                          </a:solidFill>
                          <a:latin typeface="Century Gothic" panose="020B0502020202020204" pitchFamily="34" charset="0"/>
                          <a:cs typeface="Calibri" panose="020F0502020204030204" pitchFamily="34" charset="0"/>
                        </a:rPr>
                        <a:t>(89%)</a:t>
                      </a:r>
                    </a:p>
                  </a:txBody>
                  <a:tcPr marL="36000" marR="36000" anchor="ctr">
                    <a:noFill/>
                  </a:tcPr>
                </a:tc>
                <a:extLst>
                  <a:ext uri="{0D108BD9-81ED-4DB2-BD59-A6C34878D82A}">
                    <a16:rowId xmlns:a16="http://schemas.microsoft.com/office/drawing/2014/main" val="595471451"/>
                  </a:ext>
                </a:extLst>
              </a:tr>
              <a:tr h="612000">
                <a:tc>
                  <a:txBody>
                    <a:bodyPr/>
                    <a:lstStyle/>
                    <a:p>
                      <a:pPr lvl="0"/>
                      <a:r>
                        <a:rPr lang="en-US" sz="1800" b="0" i="0" dirty="0">
                          <a:solidFill>
                            <a:srgbClr val="002060"/>
                          </a:solidFill>
                          <a:latin typeface="Century Gothic" panose="020B0502020202020204" pitchFamily="34" charset="0"/>
                          <a:cs typeface="Calibri" panose="020F0502020204030204" pitchFamily="34" charset="0"/>
                        </a:rPr>
                        <a:t>… only one individual paper ever</a:t>
                      </a:r>
                    </a:p>
                    <a:p>
                      <a:pPr lvl="0"/>
                      <a:r>
                        <a:rPr lang="en-US" sz="1800" b="0" i="0" dirty="0">
                          <a:solidFill>
                            <a:srgbClr val="002060"/>
                          </a:solidFill>
                          <a:latin typeface="Century Gothic" panose="020B0502020202020204" pitchFamily="34" charset="0"/>
                          <a:cs typeface="Calibri" panose="020F0502020204030204" pitchFamily="34" charset="0"/>
                        </a:rPr>
                        <a:t>(1500 different word families)</a:t>
                      </a:r>
                    </a:p>
                  </a:txBody>
                  <a:tcPr marL="36000" marR="36000" anchor="ctr">
                    <a:no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317</a:t>
                      </a:r>
                    </a:p>
                    <a:p>
                      <a:pPr algn="ctr"/>
                      <a:r>
                        <a:rPr lang="en-US" sz="1800" b="0" dirty="0">
                          <a:solidFill>
                            <a:srgbClr val="002060"/>
                          </a:solidFill>
                          <a:latin typeface="Century Gothic" panose="020B0502020202020204" pitchFamily="34" charset="0"/>
                          <a:cs typeface="Calibri" panose="020F0502020204030204" pitchFamily="34" charset="0"/>
                        </a:rPr>
                        <a:t>(21%)</a:t>
                      </a:r>
                    </a:p>
                  </a:txBody>
                  <a:tcPr marL="36000" marR="36000" anchor="ctr">
                    <a:no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466</a:t>
                      </a:r>
                    </a:p>
                    <a:p>
                      <a:pPr algn="ctr"/>
                      <a:r>
                        <a:rPr lang="en-US" sz="1800" b="0" dirty="0">
                          <a:solidFill>
                            <a:srgbClr val="002060"/>
                          </a:solidFill>
                          <a:latin typeface="Century Gothic" panose="020B0502020202020204" pitchFamily="34" charset="0"/>
                          <a:cs typeface="Calibri" panose="020F0502020204030204" pitchFamily="34" charset="0"/>
                        </a:rPr>
                        <a:t>(31%)</a:t>
                      </a:r>
                    </a:p>
                  </a:txBody>
                  <a:tcPr marL="36000" marR="36000" anchor="ctr">
                    <a:no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394</a:t>
                      </a:r>
                    </a:p>
                    <a:p>
                      <a:pPr algn="ctr"/>
                      <a:r>
                        <a:rPr lang="en-US" sz="1800" b="0" dirty="0">
                          <a:solidFill>
                            <a:srgbClr val="002060"/>
                          </a:solidFill>
                          <a:latin typeface="Century Gothic" panose="020B0502020202020204" pitchFamily="34" charset="0"/>
                          <a:cs typeface="Calibri" panose="020F0502020204030204" pitchFamily="34" charset="0"/>
                        </a:rPr>
                        <a:t>(26%)</a:t>
                      </a:r>
                    </a:p>
                  </a:txBody>
                  <a:tcPr marL="36000" marR="36000" anchor="ctr">
                    <a:noFill/>
                  </a:tcPr>
                </a:tc>
                <a:extLst>
                  <a:ext uri="{0D108BD9-81ED-4DB2-BD59-A6C34878D82A}">
                    <a16:rowId xmlns:a16="http://schemas.microsoft.com/office/drawing/2014/main" val="1313501788"/>
                  </a:ext>
                </a:extLst>
              </a:tr>
              <a:tr h="612000">
                <a:tc>
                  <a:txBody>
                    <a:bodyPr/>
                    <a:lstStyle/>
                    <a:p>
                      <a:pPr lvl="0"/>
                      <a:r>
                        <a:rPr lang="en-US" sz="1800" b="0" i="0" dirty="0">
                          <a:solidFill>
                            <a:srgbClr val="002060"/>
                          </a:solidFill>
                          <a:latin typeface="Century Gothic" panose="020B0502020202020204" pitchFamily="34" charset="0"/>
                          <a:cs typeface="Calibri" panose="020F0502020204030204" pitchFamily="34" charset="0"/>
                        </a:rPr>
                        <a:t>… a typical exam paper (averaged across the four exam papers)</a:t>
                      </a:r>
                    </a:p>
                    <a:p>
                      <a:pPr lvl="0"/>
                      <a:r>
                        <a:rPr lang="en-US" sz="1800" b="0" i="0" dirty="0">
                          <a:solidFill>
                            <a:srgbClr val="002060"/>
                          </a:solidFill>
                          <a:latin typeface="Century Gothic" panose="020B0502020202020204" pitchFamily="34" charset="0"/>
                          <a:cs typeface="Calibri" panose="020F0502020204030204" pitchFamily="34" charset="0"/>
                        </a:rPr>
                        <a:t>(894 word families)</a:t>
                      </a:r>
                    </a:p>
                  </a:txBody>
                  <a:tcPr marL="36000" marR="36000" anchor="ctr">
                    <a:no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391</a:t>
                      </a:r>
                    </a:p>
                    <a:p>
                      <a:pPr algn="ctr"/>
                      <a:r>
                        <a:rPr lang="en-US" sz="1800" b="0" dirty="0">
                          <a:solidFill>
                            <a:srgbClr val="002060"/>
                          </a:solidFill>
                          <a:latin typeface="Century Gothic" panose="020B0502020202020204" pitchFamily="34" charset="0"/>
                          <a:cs typeface="Calibri" panose="020F0502020204030204" pitchFamily="34" charset="0"/>
                        </a:rPr>
                        <a:t>(44%)</a:t>
                      </a:r>
                    </a:p>
                  </a:txBody>
                  <a:tcPr marL="36000" marR="36000" anchor="ctr">
                    <a:no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565</a:t>
                      </a:r>
                    </a:p>
                    <a:p>
                      <a:pPr algn="ctr"/>
                      <a:r>
                        <a:rPr lang="en-US" sz="1800" b="0" dirty="0">
                          <a:solidFill>
                            <a:srgbClr val="002060"/>
                          </a:solidFill>
                          <a:latin typeface="Century Gothic" panose="020B0502020202020204" pitchFamily="34" charset="0"/>
                          <a:cs typeface="Calibri" panose="020F0502020204030204" pitchFamily="34" charset="0"/>
                        </a:rPr>
                        <a:t>(63%)</a:t>
                      </a:r>
                    </a:p>
                  </a:txBody>
                  <a:tcPr marL="36000" marR="36000" anchor="ctr">
                    <a:no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523</a:t>
                      </a:r>
                    </a:p>
                    <a:p>
                      <a:pPr algn="ctr"/>
                      <a:r>
                        <a:rPr lang="en-US" sz="1800" b="0" dirty="0">
                          <a:solidFill>
                            <a:srgbClr val="002060"/>
                          </a:solidFill>
                          <a:latin typeface="Century Gothic" panose="020B0502020202020204" pitchFamily="34" charset="0"/>
                          <a:cs typeface="Calibri" panose="020F0502020204030204" pitchFamily="34" charset="0"/>
                        </a:rPr>
                        <a:t>(59%)</a:t>
                      </a:r>
                    </a:p>
                  </a:txBody>
                  <a:tcPr marL="36000" marR="36000" anchor="ctr">
                    <a:noFill/>
                  </a:tcPr>
                </a:tc>
                <a:extLst>
                  <a:ext uri="{0D108BD9-81ED-4DB2-BD59-A6C34878D82A}">
                    <a16:rowId xmlns:a16="http://schemas.microsoft.com/office/drawing/2014/main" val="2776577169"/>
                  </a:ext>
                </a:extLst>
              </a:tr>
              <a:tr h="612000">
                <a:tc>
                  <a:txBody>
                    <a:bodyPr/>
                    <a:lstStyle/>
                    <a:p>
                      <a:pPr lvl="0"/>
                      <a:r>
                        <a:rPr lang="en-US" sz="1800" b="0" i="0" dirty="0">
                          <a:solidFill>
                            <a:srgbClr val="002060"/>
                          </a:solidFill>
                          <a:latin typeface="Century Gothic" panose="020B0502020202020204" pitchFamily="34" charset="0"/>
                          <a:cs typeface="Calibri" panose="020F0502020204030204" pitchFamily="34" charset="0"/>
                        </a:rPr>
                        <a:t>… all papers combined to make ‘one big A level text’</a:t>
                      </a:r>
                    </a:p>
                    <a:p>
                      <a:pPr lvl="0"/>
                      <a:r>
                        <a:rPr lang="en-US" sz="1800" b="0" i="0" dirty="0">
                          <a:solidFill>
                            <a:srgbClr val="002060"/>
                          </a:solidFill>
                          <a:latin typeface="Century Gothic" panose="020B0502020202020204" pitchFamily="34" charset="0"/>
                          <a:cs typeface="Calibri" panose="020F0502020204030204" pitchFamily="34" charset="0"/>
                        </a:rPr>
                        <a:t>(2349 different word families)</a:t>
                      </a:r>
                    </a:p>
                  </a:txBody>
                  <a:tcPr marL="36000" marR="36000" anchor="ctr">
                    <a:no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766</a:t>
                      </a:r>
                    </a:p>
                    <a:p>
                      <a:pPr algn="ctr"/>
                      <a:r>
                        <a:rPr lang="en-US" sz="1800" b="0" dirty="0">
                          <a:solidFill>
                            <a:srgbClr val="002060"/>
                          </a:solidFill>
                          <a:latin typeface="Century Gothic" panose="020B0502020202020204" pitchFamily="34" charset="0"/>
                          <a:cs typeface="Calibri" panose="020F0502020204030204" pitchFamily="34" charset="0"/>
                        </a:rPr>
                        <a:t>(33%)</a:t>
                      </a:r>
                    </a:p>
                  </a:txBody>
                  <a:tcPr marL="36000" marR="36000" anchor="ctr">
                    <a:no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1133</a:t>
                      </a:r>
                    </a:p>
                    <a:p>
                      <a:pPr algn="ctr"/>
                      <a:r>
                        <a:rPr lang="en-US" sz="1800" b="0" dirty="0">
                          <a:solidFill>
                            <a:srgbClr val="002060"/>
                          </a:solidFill>
                          <a:latin typeface="Century Gothic" panose="020B0502020202020204" pitchFamily="34" charset="0"/>
                          <a:cs typeface="Calibri" panose="020F0502020204030204" pitchFamily="34" charset="0"/>
                        </a:rPr>
                        <a:t>(48%)</a:t>
                      </a:r>
                    </a:p>
                  </a:txBody>
                  <a:tcPr marL="36000" marR="36000" anchor="ctr">
                    <a:noFill/>
                  </a:tcPr>
                </a:tc>
                <a:tc>
                  <a:txBody>
                    <a:bodyPr/>
                    <a:lstStyle/>
                    <a:p>
                      <a:pPr algn="ctr"/>
                      <a:r>
                        <a:rPr lang="en-US" sz="1800" b="0" dirty="0">
                          <a:solidFill>
                            <a:srgbClr val="002060"/>
                          </a:solidFill>
                          <a:latin typeface="Century Gothic" panose="020B0502020202020204" pitchFamily="34" charset="0"/>
                          <a:cs typeface="Calibri" panose="020F0502020204030204" pitchFamily="34" charset="0"/>
                        </a:rPr>
                        <a:t>1020</a:t>
                      </a:r>
                    </a:p>
                    <a:p>
                      <a:pPr algn="ctr"/>
                      <a:r>
                        <a:rPr lang="en-US" sz="1800" b="0" dirty="0">
                          <a:solidFill>
                            <a:srgbClr val="002060"/>
                          </a:solidFill>
                          <a:latin typeface="Century Gothic" panose="020B0502020202020204" pitchFamily="34" charset="0"/>
                          <a:cs typeface="Calibri" panose="020F0502020204030204" pitchFamily="34" charset="0"/>
                        </a:rPr>
                        <a:t>(43%)</a:t>
                      </a:r>
                    </a:p>
                  </a:txBody>
                  <a:tcPr marL="36000" marR="36000" anchor="ctr">
                    <a:noFill/>
                  </a:tcPr>
                </a:tc>
                <a:extLst>
                  <a:ext uri="{0D108BD9-81ED-4DB2-BD59-A6C34878D82A}">
                    <a16:rowId xmlns:a16="http://schemas.microsoft.com/office/drawing/2014/main" val="735092405"/>
                  </a:ext>
                </a:extLst>
              </a:tr>
            </a:tbl>
          </a:graphicData>
        </a:graphic>
      </p:graphicFrame>
      <p:sp>
        <p:nvSpPr>
          <p:cNvPr id="5" name="Rounded Rectangle 4">
            <a:extLst>
              <a:ext uri="{FF2B5EF4-FFF2-40B4-BE49-F238E27FC236}">
                <a16:creationId xmlns:a16="http://schemas.microsoft.com/office/drawing/2014/main" id="{497C9D12-95F1-F44E-8F6D-C6F79D8C53E9}"/>
              </a:ext>
            </a:extLst>
          </p:cNvPr>
          <p:cNvSpPr/>
          <p:nvPr/>
        </p:nvSpPr>
        <p:spPr>
          <a:xfrm>
            <a:off x="2699516" y="1620000"/>
            <a:ext cx="6792969" cy="4254628"/>
          </a:xfrm>
          <a:prstGeom prst="roundRect">
            <a:avLst/>
          </a:prstGeom>
          <a:solidFill>
            <a:srgbClr val="002060"/>
          </a:solid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On average, a new GCSE list has </a:t>
            </a:r>
            <a:r>
              <a:rPr kumimoji="0" lang="en-GB" sz="4000" b="0" i="1"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13% fewer </a:t>
            </a:r>
            <a:r>
              <a:rPr kumimoji="0" lang="en-GB" sz="4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words, but provides </a:t>
            </a:r>
            <a:r>
              <a:rPr kumimoji="0" lang="en-GB" sz="40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34% more</a:t>
            </a:r>
            <a:r>
              <a:rPr kumimoji="0" lang="en-GB" sz="4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coverage of a typical A level text.</a:t>
            </a:r>
          </a:p>
        </p:txBody>
      </p:sp>
    </p:spTree>
    <p:extLst>
      <p:ext uri="{BB962C8B-B14F-4D97-AF65-F5344CB8AC3E}">
        <p14:creationId xmlns:p14="http://schemas.microsoft.com/office/powerpoint/2010/main" val="347436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background rectangle"/>
          <p:cNvSpPr/>
          <p:nvPr/>
        </p:nvSpPr>
        <p:spPr>
          <a:xfrm>
            <a:off x="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le 4">
            <a:extLst>
              <a:ext uri="{FF2B5EF4-FFF2-40B4-BE49-F238E27FC236}">
                <a16:creationId xmlns:a16="http://schemas.microsoft.com/office/drawing/2014/main" id="{957F6C70-31E7-499A-8EB9-FE845E5ABE5F}"/>
              </a:ext>
            </a:extLst>
          </p:cNvPr>
          <p:cNvSpPr>
            <a:spLocks noGrp="1"/>
          </p:cNvSpPr>
          <p:nvPr>
            <p:ph type="title"/>
          </p:nvPr>
        </p:nvSpPr>
        <p:spPr>
          <a:xfrm>
            <a:off x="238970" y="-234413"/>
            <a:ext cx="10515600" cy="1325563"/>
          </a:xfrm>
        </p:spPr>
        <p:txBody>
          <a:bodyPr>
            <a:normAutofit/>
          </a:bodyPr>
          <a:lstStyle/>
          <a:p>
            <a:r>
              <a:rPr lang="en-GB" sz="3600" b="1" dirty="0">
                <a:solidFill>
                  <a:schemeClr val="bg1"/>
                </a:solidFill>
              </a:rPr>
              <a:t>Myth-busting and </a:t>
            </a:r>
            <a:r>
              <a:rPr lang="en-GB" sz="3600" b="1" dirty="0">
                <a:solidFill>
                  <a:srgbClr val="E56700"/>
                </a:solidFill>
              </a:rPr>
              <a:t>meaning making</a:t>
            </a:r>
            <a:endParaRPr lang="en-GB" sz="3600" dirty="0">
              <a:solidFill>
                <a:srgbClr val="E56700"/>
              </a:solidFill>
            </a:endParaRPr>
          </a:p>
        </p:txBody>
      </p:sp>
      <p:sp>
        <p:nvSpPr>
          <p:cNvPr id="14" name="Title 1">
            <a:extLst>
              <a:ext uri="{FF2B5EF4-FFF2-40B4-BE49-F238E27FC236}">
                <a16:creationId xmlns:a16="http://schemas.microsoft.com/office/drawing/2014/main" id="{13B5F4E0-CE88-4518-987A-EBA3B387608E}"/>
              </a:ext>
            </a:extLst>
          </p:cNvPr>
          <p:cNvSpPr txBox="1">
            <a:spLocks/>
          </p:cNvSpPr>
          <p:nvPr/>
        </p:nvSpPr>
        <p:spPr>
          <a:xfrm>
            <a:off x="309281" y="1091150"/>
            <a:ext cx="11573438" cy="917566"/>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j-ea"/>
                <a:cs typeface="+mj-cs"/>
              </a:rPr>
              <a:t>A frequency-informed approach to vocabulary selection connects more topics to words,</a:t>
            </a:r>
            <a:r>
              <a:rPr kumimoji="0" lang="en-GB" sz="24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j-ea"/>
                <a:cs typeface="+mj-cs"/>
              </a:rPr>
              <a:t> not fewer.</a:t>
            </a:r>
            <a:endPar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j-ea"/>
              <a:cs typeface="+mj-cs"/>
            </a:endParaRPr>
          </a:p>
        </p:txBody>
      </p:sp>
      <p:sp>
        <p:nvSpPr>
          <p:cNvPr id="8" name="Rectangle: Rounded Corners 7">
            <a:extLst>
              <a:ext uri="{FF2B5EF4-FFF2-40B4-BE49-F238E27FC236}">
                <a16:creationId xmlns:a16="http://schemas.microsoft.com/office/drawing/2014/main" id="{BC769D28-B24B-4D32-9D59-9FCE7D95C39D}"/>
              </a:ext>
            </a:extLst>
          </p:cNvPr>
          <p:cNvSpPr/>
          <p:nvPr/>
        </p:nvSpPr>
        <p:spPr>
          <a:xfrm rot="21037372">
            <a:off x="9083796" y="366592"/>
            <a:ext cx="2875708" cy="611579"/>
          </a:xfrm>
          <a:prstGeom prst="roundRect">
            <a:avLst/>
          </a:prstGeom>
          <a:solidFill>
            <a:srgbClr val="FFCF0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Vocabulary</a:t>
            </a:r>
          </a:p>
        </p:txBody>
      </p:sp>
      <p:sp>
        <p:nvSpPr>
          <p:cNvPr id="9" name="Title 1">
            <a:extLst>
              <a:ext uri="{FF2B5EF4-FFF2-40B4-BE49-F238E27FC236}">
                <a16:creationId xmlns:a16="http://schemas.microsoft.com/office/drawing/2014/main" id="{8A1FCB1E-7F5F-46E0-BDB6-11BF885E6995}"/>
              </a:ext>
            </a:extLst>
          </p:cNvPr>
          <p:cNvSpPr txBox="1">
            <a:spLocks/>
          </p:cNvSpPr>
          <p:nvPr/>
        </p:nvSpPr>
        <p:spPr>
          <a:xfrm>
            <a:off x="309281" y="2243129"/>
            <a:ext cx="11573438" cy="1277612"/>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j-ea"/>
                <a:cs typeface="+mj-cs"/>
              </a:rPr>
              <a:t>This is likely to help students now with the </a:t>
            </a:r>
            <a:r>
              <a:rPr kumimoji="0" lang="en-GB" sz="2400" b="0" i="0" u="sng" strike="noStrike" kern="1200" cap="none" spc="0" normalizeH="0" baseline="0" noProof="0" dirty="0">
                <a:ln>
                  <a:noFill/>
                </a:ln>
                <a:solidFill>
                  <a:srgbClr val="5B9BD5">
                    <a:lumMod val="50000"/>
                  </a:srgbClr>
                </a:solidFill>
                <a:effectLst/>
                <a:uLnTx/>
                <a:uFillTx/>
                <a:latin typeface="Century Gothic" panose="020B0502020202020204" pitchFamily="34" charset="0"/>
                <a:ea typeface="+mj-ea"/>
                <a:cs typeface="+mj-cs"/>
              </a:rPr>
              <a:t>current</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j-ea"/>
                <a:cs typeface="+mj-cs"/>
              </a:rPr>
              <a:t> GCSE, as current exams already test</a:t>
            </a:r>
            <a:r>
              <a:rPr kumimoji="0" lang="en-GB" sz="24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j-ea"/>
                <a:cs typeface="+mj-cs"/>
              </a:rPr>
              <a:t> words across different topics, and this is problematic for many students.</a:t>
            </a:r>
            <a:endPar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j-ea"/>
              <a:cs typeface="+mj-cs"/>
            </a:endParaRPr>
          </a:p>
        </p:txBody>
      </p:sp>
      <p:sp>
        <p:nvSpPr>
          <p:cNvPr id="11" name="Title 1">
            <a:extLst>
              <a:ext uri="{FF2B5EF4-FFF2-40B4-BE49-F238E27FC236}">
                <a16:creationId xmlns:a16="http://schemas.microsoft.com/office/drawing/2014/main" id="{B45C87C4-F30E-4484-8560-CD25F623B745}"/>
              </a:ext>
            </a:extLst>
          </p:cNvPr>
          <p:cNvSpPr txBox="1">
            <a:spLocks/>
          </p:cNvSpPr>
          <p:nvPr/>
        </p:nvSpPr>
        <p:spPr>
          <a:xfrm>
            <a:off x="309281" y="3737938"/>
            <a:ext cx="11573438" cy="1277612"/>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j-ea"/>
                <a:cs typeface="+mj-cs"/>
              </a:rPr>
              <a:t>The current GCSE text books match the GCSE word</a:t>
            </a:r>
            <a:r>
              <a:rPr kumimoji="0" lang="en-GB" sz="24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j-ea"/>
                <a:cs typeface="+mj-cs"/>
              </a:rPr>
              <a:t> lists and are therefore what we teach, but they don’t match the content of the exams. A defined vocabulary list would address this.</a:t>
            </a:r>
            <a:endPar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j-ea"/>
              <a:cs typeface="+mj-cs"/>
            </a:endParaRPr>
          </a:p>
        </p:txBody>
      </p:sp>
      <p:sp>
        <p:nvSpPr>
          <p:cNvPr id="12" name="Title 1">
            <a:extLst>
              <a:ext uri="{FF2B5EF4-FFF2-40B4-BE49-F238E27FC236}">
                <a16:creationId xmlns:a16="http://schemas.microsoft.com/office/drawing/2014/main" id="{52C2CD7A-ADA9-45BC-BAC8-7406A2EAF9E2}"/>
              </a:ext>
            </a:extLst>
          </p:cNvPr>
          <p:cNvSpPr txBox="1">
            <a:spLocks/>
          </p:cNvSpPr>
          <p:nvPr/>
        </p:nvSpPr>
        <p:spPr>
          <a:xfrm>
            <a:off x="238970" y="5297969"/>
            <a:ext cx="11573438" cy="1082049"/>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rPr>
              <a:t>A word</a:t>
            </a:r>
            <a:r>
              <a:rPr kumimoji="0" lang="en-GB" sz="2400" b="0" i="0" u="none" strike="noStrike" kern="1200" cap="none" spc="0" normalizeH="0" noProof="0" dirty="0">
                <a:ln>
                  <a:noFill/>
                </a:ln>
                <a:solidFill>
                  <a:srgbClr val="5B9BD5">
                    <a:lumMod val="50000"/>
                  </a:srgbClr>
                </a:solidFill>
                <a:effectLst/>
                <a:uLnTx/>
                <a:uFillTx/>
              </a:rPr>
              <a:t> list designed within the parameters of the proposed new GCSE content </a:t>
            </a:r>
            <a:r>
              <a:rPr lang="en-GB" sz="2400" dirty="0">
                <a:solidFill>
                  <a:srgbClr val="5B9BD5">
                    <a:lumMod val="50000"/>
                  </a:srgbClr>
                </a:solidFill>
              </a:rPr>
              <a:t>gives more coverage of current A level exams than the current GCSE word lists do.</a:t>
            </a:r>
            <a:endParaRPr kumimoji="0" lang="en-GB" sz="2400" b="0" i="0" u="none" strike="noStrike" kern="1200" cap="none" spc="0" normalizeH="0" baseline="0" noProof="0" dirty="0">
              <a:ln>
                <a:noFill/>
              </a:ln>
              <a:solidFill>
                <a:srgbClr val="5B9BD5">
                  <a:lumMod val="50000"/>
                </a:srgbClr>
              </a:solidFill>
              <a:effectLst/>
              <a:uLnTx/>
              <a:uFillTx/>
            </a:endParaRPr>
          </a:p>
        </p:txBody>
      </p:sp>
    </p:spTree>
    <p:extLst>
      <p:ext uri="{BB962C8B-B14F-4D97-AF65-F5344CB8AC3E}">
        <p14:creationId xmlns:p14="http://schemas.microsoft.com/office/powerpoint/2010/main" val="106131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background rectangle"/>
          <p:cNvSpPr/>
          <p:nvPr/>
        </p:nvSpPr>
        <p:spPr>
          <a:xfrm>
            <a:off x="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le 4">
            <a:extLst>
              <a:ext uri="{FF2B5EF4-FFF2-40B4-BE49-F238E27FC236}">
                <a16:creationId xmlns:a16="http://schemas.microsoft.com/office/drawing/2014/main" id="{957F6C70-31E7-499A-8EB9-FE845E5ABE5F}"/>
              </a:ext>
            </a:extLst>
          </p:cNvPr>
          <p:cNvSpPr>
            <a:spLocks noGrp="1"/>
          </p:cNvSpPr>
          <p:nvPr>
            <p:ph type="title"/>
          </p:nvPr>
        </p:nvSpPr>
        <p:spPr>
          <a:xfrm>
            <a:off x="238970" y="-234413"/>
            <a:ext cx="10515600" cy="1325563"/>
          </a:xfrm>
        </p:spPr>
        <p:txBody>
          <a:bodyPr>
            <a:normAutofit/>
          </a:bodyPr>
          <a:lstStyle/>
          <a:p>
            <a:r>
              <a:rPr lang="en-GB" sz="3600" b="1" dirty="0">
                <a:solidFill>
                  <a:schemeClr val="bg1"/>
                </a:solidFill>
              </a:rPr>
              <a:t>Myth-busting and </a:t>
            </a:r>
            <a:r>
              <a:rPr lang="en-GB" sz="3600" b="1" dirty="0">
                <a:solidFill>
                  <a:srgbClr val="E56700"/>
                </a:solidFill>
              </a:rPr>
              <a:t>meaning making</a:t>
            </a:r>
            <a:endParaRPr lang="en-GB" sz="3600" dirty="0">
              <a:solidFill>
                <a:srgbClr val="E56700"/>
              </a:solidFill>
            </a:endParaRPr>
          </a:p>
        </p:txBody>
      </p:sp>
      <p:sp>
        <p:nvSpPr>
          <p:cNvPr id="14" name="Title 1">
            <a:extLst>
              <a:ext uri="{FF2B5EF4-FFF2-40B4-BE49-F238E27FC236}">
                <a16:creationId xmlns:a16="http://schemas.microsoft.com/office/drawing/2014/main" id="{13B5F4E0-CE88-4518-987A-EBA3B387608E}"/>
              </a:ext>
            </a:extLst>
          </p:cNvPr>
          <p:cNvSpPr txBox="1">
            <a:spLocks/>
          </p:cNvSpPr>
          <p:nvPr/>
        </p:nvSpPr>
        <p:spPr>
          <a:xfrm>
            <a:off x="309281" y="2249736"/>
            <a:ext cx="11573438" cy="1551708"/>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7. You don’t need grammar to communicate </a:t>
            </a:r>
            <a:br>
              <a:rPr kumimoji="0" lang="en-GB" sz="3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br>
            <a:r>
              <a:rPr kumimoji="0" lang="en-GB" sz="3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(do you?)</a:t>
            </a:r>
          </a:p>
        </p:txBody>
      </p:sp>
      <p:sp>
        <p:nvSpPr>
          <p:cNvPr id="8" name="Rectangle: Rounded Corners 7">
            <a:extLst>
              <a:ext uri="{FF2B5EF4-FFF2-40B4-BE49-F238E27FC236}">
                <a16:creationId xmlns:a16="http://schemas.microsoft.com/office/drawing/2014/main" id="{BC769D28-B24B-4D32-9D59-9FCE7D95C39D}"/>
              </a:ext>
            </a:extLst>
          </p:cNvPr>
          <p:cNvSpPr/>
          <p:nvPr/>
        </p:nvSpPr>
        <p:spPr>
          <a:xfrm rot="21037372">
            <a:off x="8943012" y="1089799"/>
            <a:ext cx="3047194" cy="611579"/>
          </a:xfrm>
          <a:prstGeom prst="roundRect">
            <a:avLst/>
          </a:prstGeom>
          <a:solidFill>
            <a:srgbClr val="FFCF0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Grammar</a:t>
            </a:r>
          </a:p>
        </p:txBody>
      </p:sp>
    </p:spTree>
    <p:extLst>
      <p:ext uri="{BB962C8B-B14F-4D97-AF65-F5344CB8AC3E}">
        <p14:creationId xmlns:p14="http://schemas.microsoft.com/office/powerpoint/2010/main" val="257148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28214-0D99-4F05-B39A-D3AD96FC75BB}"/>
              </a:ext>
            </a:extLst>
          </p:cNvPr>
          <p:cNvSpPr>
            <a:spLocks noGrp="1"/>
          </p:cNvSpPr>
          <p:nvPr>
            <p:ph idx="1"/>
          </p:nvPr>
        </p:nvSpPr>
        <p:spPr>
          <a:xfrm>
            <a:off x="704088" y="1476000"/>
            <a:ext cx="10515600" cy="4351338"/>
          </a:xfrm>
        </p:spPr>
        <p:txBody>
          <a:bodyPr/>
          <a:lstStyle/>
          <a:p>
            <a:pPr marL="0" indent="0">
              <a:buNone/>
            </a:pPr>
            <a:r>
              <a:rPr lang="en-GB" dirty="0"/>
              <a:t>"Only by putting words in sentences are we able to make sense of them…  Grammar is the study of how sentences mean, and how the bits of sentences mean. And that is why it helps."</a:t>
            </a:r>
          </a:p>
        </p:txBody>
      </p:sp>
      <p:pic>
        <p:nvPicPr>
          <p:cNvPr id="4" name="Picture 3" descr="background rectangle">
            <a:extLst>
              <a:ext uri="{FF2B5EF4-FFF2-40B4-BE49-F238E27FC236}">
                <a16:creationId xmlns:a16="http://schemas.microsoft.com/office/drawing/2014/main" id="{9D1C28B1-4128-41E0-BAAF-188AD7AADE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a:extLst>
              <a:ext uri="{FF2B5EF4-FFF2-40B4-BE49-F238E27FC236}">
                <a16:creationId xmlns:a16="http://schemas.microsoft.com/office/drawing/2014/main" id="{9530F73B-568D-4FC8-87FF-B6DD87AD9C27}"/>
              </a:ext>
            </a:extLst>
          </p:cNvPr>
          <p:cNvSpPr>
            <a:spLocks noGrp="1"/>
          </p:cNvSpPr>
          <p:nvPr>
            <p:ph type="title"/>
          </p:nvPr>
        </p:nvSpPr>
        <p:spPr>
          <a:xfrm>
            <a:off x="0" y="18255"/>
            <a:ext cx="10515600" cy="1325563"/>
          </a:xfrm>
        </p:spPr>
        <p:txBody>
          <a:bodyPr/>
          <a:lstStyle/>
          <a:p>
            <a:r>
              <a:rPr lang="en-GB" b="1" dirty="0">
                <a:solidFill>
                  <a:schemeClr val="bg1"/>
                </a:solidFill>
              </a:rPr>
              <a:t>Grammar</a:t>
            </a:r>
          </a:p>
        </p:txBody>
      </p:sp>
      <p:sp>
        <p:nvSpPr>
          <p:cNvPr id="5" name="TextBox 4">
            <a:extLst>
              <a:ext uri="{FF2B5EF4-FFF2-40B4-BE49-F238E27FC236}">
                <a16:creationId xmlns:a16="http://schemas.microsoft.com/office/drawing/2014/main" id="{AE61E68A-13DB-49C2-A627-9A17F05ED62C}"/>
              </a:ext>
            </a:extLst>
          </p:cNvPr>
          <p:cNvSpPr txBox="1"/>
          <p:nvPr/>
        </p:nvSpPr>
        <p:spPr>
          <a:xfrm>
            <a:off x="8436864" y="2940350"/>
            <a:ext cx="26212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Crystal, 2016, p.29</a:t>
            </a:r>
          </a:p>
        </p:txBody>
      </p:sp>
      <p:pic>
        <p:nvPicPr>
          <p:cNvPr id="7" name="Picture 6" descr="Icon&#10;&#10;Description automatically generated">
            <a:extLst>
              <a:ext uri="{FF2B5EF4-FFF2-40B4-BE49-F238E27FC236}">
                <a16:creationId xmlns:a16="http://schemas.microsoft.com/office/drawing/2014/main" id="{1CCDEA4D-7DB5-4EAE-8E84-800C738A6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568" y="3549043"/>
            <a:ext cx="1990344" cy="1990344"/>
          </a:xfrm>
          <a:prstGeom prst="rect">
            <a:avLst/>
          </a:prstGeom>
        </p:spPr>
      </p:pic>
      <p:pic>
        <p:nvPicPr>
          <p:cNvPr id="9" name="Picture 8" descr="A picture containing text, cup&#10;&#10;Description automatically generated">
            <a:extLst>
              <a:ext uri="{FF2B5EF4-FFF2-40B4-BE49-F238E27FC236}">
                <a16:creationId xmlns:a16="http://schemas.microsoft.com/office/drawing/2014/main" id="{812BEA20-9750-4816-8FFB-979A03C054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0217" y="3974172"/>
            <a:ext cx="1048345" cy="1140086"/>
          </a:xfrm>
          <a:prstGeom prst="rect">
            <a:avLst/>
          </a:prstGeom>
        </p:spPr>
      </p:pic>
      <p:pic>
        <p:nvPicPr>
          <p:cNvPr id="11" name="Picture 10" descr="A group of people playing instruments&#10;&#10;Description automatically generated">
            <a:extLst>
              <a:ext uri="{FF2B5EF4-FFF2-40B4-BE49-F238E27FC236}">
                <a16:creationId xmlns:a16="http://schemas.microsoft.com/office/drawing/2014/main" id="{F8D10E78-D938-4BC1-9875-A3CAA54DDD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5214" y="3549043"/>
            <a:ext cx="2865251" cy="1743742"/>
          </a:xfrm>
          <a:prstGeom prst="rect">
            <a:avLst/>
          </a:prstGeom>
        </p:spPr>
      </p:pic>
    </p:spTree>
    <p:extLst>
      <p:ext uri="{BB962C8B-B14F-4D97-AF65-F5344CB8AC3E}">
        <p14:creationId xmlns:p14="http://schemas.microsoft.com/office/powerpoint/2010/main" val="1912809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background rectangle"/>
          <p:cNvSpPr/>
          <p:nvPr/>
        </p:nvSpPr>
        <p:spPr>
          <a:xfrm>
            <a:off x="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le 4">
            <a:extLst>
              <a:ext uri="{FF2B5EF4-FFF2-40B4-BE49-F238E27FC236}">
                <a16:creationId xmlns:a16="http://schemas.microsoft.com/office/drawing/2014/main" id="{957F6C70-31E7-499A-8EB9-FE845E5ABE5F}"/>
              </a:ext>
            </a:extLst>
          </p:cNvPr>
          <p:cNvSpPr>
            <a:spLocks noGrp="1"/>
          </p:cNvSpPr>
          <p:nvPr>
            <p:ph type="title"/>
          </p:nvPr>
        </p:nvSpPr>
        <p:spPr>
          <a:xfrm>
            <a:off x="238970" y="-234413"/>
            <a:ext cx="10515600" cy="1325563"/>
          </a:xfrm>
        </p:spPr>
        <p:txBody>
          <a:bodyPr>
            <a:normAutofit/>
          </a:bodyPr>
          <a:lstStyle/>
          <a:p>
            <a:r>
              <a:rPr lang="en-GB" sz="3600" b="1" dirty="0">
                <a:solidFill>
                  <a:schemeClr val="bg1"/>
                </a:solidFill>
              </a:rPr>
              <a:t>Myth-busting and </a:t>
            </a:r>
            <a:r>
              <a:rPr lang="en-GB" sz="3600" b="1" dirty="0">
                <a:solidFill>
                  <a:srgbClr val="E56700"/>
                </a:solidFill>
              </a:rPr>
              <a:t>meaning making</a:t>
            </a:r>
            <a:endParaRPr lang="en-GB" sz="3600" dirty="0">
              <a:solidFill>
                <a:srgbClr val="E56700"/>
              </a:solidFill>
            </a:endParaRPr>
          </a:p>
        </p:txBody>
      </p:sp>
      <p:sp>
        <p:nvSpPr>
          <p:cNvPr id="14" name="Title 1">
            <a:extLst>
              <a:ext uri="{FF2B5EF4-FFF2-40B4-BE49-F238E27FC236}">
                <a16:creationId xmlns:a16="http://schemas.microsoft.com/office/drawing/2014/main" id="{13B5F4E0-CE88-4518-987A-EBA3B387608E}"/>
              </a:ext>
            </a:extLst>
          </p:cNvPr>
          <p:cNvSpPr txBox="1">
            <a:spLocks/>
          </p:cNvSpPr>
          <p:nvPr/>
        </p:nvSpPr>
        <p:spPr>
          <a:xfrm>
            <a:off x="309281" y="2249736"/>
            <a:ext cx="11573438" cy="1551708"/>
          </a:xfrm>
          <a:prstGeom prst="rect">
            <a:avLst/>
          </a:prstGeom>
          <a:solidFill>
            <a:schemeClr val="bg1"/>
          </a:solidFill>
          <a:ln>
            <a:solidFill>
              <a:srgbClr val="115076"/>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8. But we don’t need grammar from the</a:t>
            </a:r>
            <a:r>
              <a:rPr kumimoji="0" lang="en-GB" sz="3600" b="1" i="0" u="none" strike="noStrike" kern="1200" cap="none" spc="0" normalizeH="0" noProof="0" dirty="0">
                <a:ln>
                  <a:noFill/>
                </a:ln>
                <a:solidFill>
                  <a:srgbClr val="4472C4">
                    <a:lumMod val="50000"/>
                  </a:srgbClr>
                </a:solidFill>
                <a:effectLst/>
                <a:uLnTx/>
                <a:uFillTx/>
                <a:latin typeface="Century Gothic" panose="020B0502020202020204" pitchFamily="34" charset="0"/>
                <a:ea typeface="+mj-ea"/>
                <a:cs typeface="+mj-cs"/>
              </a:rPr>
              <a:t> start,</a:t>
            </a:r>
            <a:br>
              <a:rPr kumimoji="0" lang="en-GB" sz="3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br>
            <a:r>
              <a:rPr kumimoji="0" lang="en-GB" sz="36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(do we?)</a:t>
            </a:r>
          </a:p>
        </p:txBody>
      </p:sp>
      <p:sp>
        <p:nvSpPr>
          <p:cNvPr id="8" name="Rectangle: Rounded Corners 7">
            <a:extLst>
              <a:ext uri="{FF2B5EF4-FFF2-40B4-BE49-F238E27FC236}">
                <a16:creationId xmlns:a16="http://schemas.microsoft.com/office/drawing/2014/main" id="{BC769D28-B24B-4D32-9D59-9FCE7D95C39D}"/>
              </a:ext>
            </a:extLst>
          </p:cNvPr>
          <p:cNvSpPr/>
          <p:nvPr/>
        </p:nvSpPr>
        <p:spPr>
          <a:xfrm rot="21037372">
            <a:off x="8943012" y="1089799"/>
            <a:ext cx="3047194" cy="611579"/>
          </a:xfrm>
          <a:prstGeom prst="roundRect">
            <a:avLst/>
          </a:prstGeom>
          <a:solidFill>
            <a:srgbClr val="FFCF0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Grammar</a:t>
            </a:r>
          </a:p>
        </p:txBody>
      </p:sp>
    </p:spTree>
    <p:extLst>
      <p:ext uri="{BB962C8B-B14F-4D97-AF65-F5344CB8AC3E}">
        <p14:creationId xmlns:p14="http://schemas.microsoft.com/office/powerpoint/2010/main" val="30425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a:extLst>
              <a:ext uri="{FF2B5EF4-FFF2-40B4-BE49-F238E27FC236}">
                <a16:creationId xmlns:a16="http://schemas.microsoft.com/office/drawing/2014/main" id="{9D1C28B1-4128-41E0-BAAF-188AD7AADE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7653867" cy="867128"/>
          </a:xfrm>
          <a:prstGeom prst="rect">
            <a:avLst/>
          </a:prstGeom>
        </p:spPr>
      </p:pic>
      <p:sp>
        <p:nvSpPr>
          <p:cNvPr id="2" name="Title 1">
            <a:extLst>
              <a:ext uri="{FF2B5EF4-FFF2-40B4-BE49-F238E27FC236}">
                <a16:creationId xmlns:a16="http://schemas.microsoft.com/office/drawing/2014/main" id="{9530F73B-568D-4FC8-87FF-B6DD87AD9C27}"/>
              </a:ext>
            </a:extLst>
          </p:cNvPr>
          <p:cNvSpPr>
            <a:spLocks noGrp="1"/>
          </p:cNvSpPr>
          <p:nvPr>
            <p:ph type="title"/>
          </p:nvPr>
        </p:nvSpPr>
        <p:spPr>
          <a:xfrm>
            <a:off x="0" y="18255"/>
            <a:ext cx="10515600" cy="1325563"/>
          </a:xfrm>
        </p:spPr>
        <p:txBody>
          <a:bodyPr/>
          <a:lstStyle/>
          <a:p>
            <a:r>
              <a:rPr lang="en-GB" b="1" dirty="0">
                <a:solidFill>
                  <a:schemeClr val="bg1"/>
                </a:solidFill>
              </a:rPr>
              <a:t>Equality of opportunity</a:t>
            </a:r>
          </a:p>
        </p:txBody>
      </p:sp>
      <p:sp>
        <p:nvSpPr>
          <p:cNvPr id="13" name="Rectangle 12">
            <a:extLst>
              <a:ext uri="{FF2B5EF4-FFF2-40B4-BE49-F238E27FC236}">
                <a16:creationId xmlns:a16="http://schemas.microsoft.com/office/drawing/2014/main" id="{F34C3551-430D-45F6-966C-BB987C6FAFC1}"/>
              </a:ext>
            </a:extLst>
          </p:cNvPr>
          <p:cNvSpPr/>
          <p:nvPr/>
        </p:nvSpPr>
        <p:spPr>
          <a:xfrm>
            <a:off x="353249" y="1316829"/>
            <a:ext cx="11485495" cy="769441"/>
          </a:xfrm>
          <a:prstGeom prst="rect">
            <a:avLst/>
          </a:prstGeom>
        </p:spPr>
        <p:txBody>
          <a:bodyPr wrap="square">
            <a:spAutoFit/>
          </a:bodyPr>
          <a:lstStyle/>
          <a:p>
            <a:pPr>
              <a:defRPr/>
            </a:pPr>
            <a:r>
              <a:rPr lang="en-GB" sz="2200" dirty="0">
                <a:solidFill>
                  <a:srgbClr val="5B9BD5">
                    <a:lumMod val="50000"/>
                  </a:srgbClr>
                </a:solidFill>
                <a:latin typeface="Century Gothic" panose="020B0502020202020204" pitchFamily="34" charset="0"/>
              </a:rPr>
              <a:t>Language analytical ability predicts foreign language proficiency in young learners (8-9 years). </a:t>
            </a:r>
            <a:r>
              <a:rPr lang="en-GB" sz="2000" i="1" dirty="0">
                <a:solidFill>
                  <a:srgbClr val="5B9BD5">
                    <a:lumMod val="50000"/>
                  </a:srgbClr>
                </a:solidFill>
                <a:latin typeface="Century Gothic" panose="020B0502020202020204" pitchFamily="34" charset="0"/>
              </a:rPr>
              <a:t>Roehr-Brackin &amp; Tellier (2019)</a:t>
            </a:r>
            <a:endParaRPr lang="en-GB" sz="2200" dirty="0">
              <a:solidFill>
                <a:srgbClr val="5B9BD5">
                  <a:lumMod val="50000"/>
                </a:srgbClr>
              </a:solidFill>
              <a:latin typeface="Century Gothic" panose="020B0502020202020204" pitchFamily="34" charset="0"/>
            </a:endParaRPr>
          </a:p>
        </p:txBody>
      </p:sp>
      <p:sp>
        <p:nvSpPr>
          <p:cNvPr id="14" name="Rectangle 13">
            <a:extLst>
              <a:ext uri="{FF2B5EF4-FFF2-40B4-BE49-F238E27FC236}">
                <a16:creationId xmlns:a16="http://schemas.microsoft.com/office/drawing/2014/main" id="{8702B20C-C991-4615-B7B7-BBC5126C1CEA}"/>
              </a:ext>
            </a:extLst>
          </p:cNvPr>
          <p:cNvSpPr/>
          <p:nvPr/>
        </p:nvSpPr>
        <p:spPr>
          <a:xfrm>
            <a:off x="353249" y="2432143"/>
            <a:ext cx="11485495" cy="769441"/>
          </a:xfrm>
          <a:prstGeom prst="rect">
            <a:avLst/>
          </a:prstGeom>
        </p:spPr>
        <p:txBody>
          <a:bodyPr wrap="square">
            <a:spAutoFit/>
          </a:bodyPr>
          <a:lstStyle/>
          <a:p>
            <a:pPr>
              <a:defRPr/>
            </a:pPr>
            <a:r>
              <a:rPr lang="en-GB" sz="2200" dirty="0">
                <a:solidFill>
                  <a:srgbClr val="5B9BD5">
                    <a:lumMod val="50000"/>
                  </a:srgbClr>
                </a:solidFill>
                <a:latin typeface="Century Gothic" panose="020B0502020202020204" pitchFamily="34" charset="0"/>
              </a:rPr>
              <a:t>Metalinguistic instruction is related to greater mastery in use of grammatical knowledge. </a:t>
            </a:r>
            <a:r>
              <a:rPr lang="en-GB" sz="2000" i="1" dirty="0">
                <a:solidFill>
                  <a:srgbClr val="5B9BD5">
                    <a:lumMod val="50000"/>
                  </a:srgbClr>
                </a:solidFill>
                <a:latin typeface="Century Gothic" panose="020B0502020202020204" pitchFamily="34" charset="0"/>
              </a:rPr>
              <a:t>White &amp; </a:t>
            </a:r>
            <a:r>
              <a:rPr lang="en-GB" sz="2000" i="1" dirty="0" err="1">
                <a:solidFill>
                  <a:srgbClr val="5B9BD5">
                    <a:lumMod val="50000"/>
                  </a:srgbClr>
                </a:solidFill>
                <a:latin typeface="Century Gothic" panose="020B0502020202020204" pitchFamily="34" charset="0"/>
              </a:rPr>
              <a:t>Ranta</a:t>
            </a:r>
            <a:r>
              <a:rPr lang="en-GB" sz="2000" i="1" dirty="0">
                <a:solidFill>
                  <a:srgbClr val="5B9BD5">
                    <a:lumMod val="50000"/>
                  </a:srgbClr>
                </a:solidFill>
                <a:latin typeface="Century Gothic" panose="020B0502020202020204" pitchFamily="34" charset="0"/>
              </a:rPr>
              <a:t> (2002)</a:t>
            </a:r>
            <a:endParaRPr lang="en-GB" sz="2200" dirty="0">
              <a:solidFill>
                <a:srgbClr val="5B9BD5">
                  <a:lumMod val="50000"/>
                </a:srgbClr>
              </a:solidFill>
              <a:latin typeface="Century Gothic" panose="020B0502020202020204" pitchFamily="34" charset="0"/>
            </a:endParaRPr>
          </a:p>
        </p:txBody>
      </p:sp>
      <p:sp>
        <p:nvSpPr>
          <p:cNvPr id="15" name="Rectangle 14">
            <a:extLst>
              <a:ext uri="{FF2B5EF4-FFF2-40B4-BE49-F238E27FC236}">
                <a16:creationId xmlns:a16="http://schemas.microsoft.com/office/drawing/2014/main" id="{393B1ED8-833C-4118-A1AC-628F6435AC0C}"/>
              </a:ext>
            </a:extLst>
          </p:cNvPr>
          <p:cNvSpPr/>
          <p:nvPr/>
        </p:nvSpPr>
        <p:spPr>
          <a:xfrm>
            <a:off x="353249" y="3446400"/>
            <a:ext cx="11485495" cy="1107996"/>
          </a:xfrm>
          <a:prstGeom prst="rect">
            <a:avLst/>
          </a:prstGeom>
        </p:spPr>
        <p:txBody>
          <a:bodyPr wrap="square">
            <a:spAutoFit/>
          </a:bodyPr>
          <a:lstStyle/>
          <a:p>
            <a:pPr>
              <a:defRPr/>
            </a:pPr>
            <a:r>
              <a:rPr lang="en-GB" sz="2200" dirty="0">
                <a:solidFill>
                  <a:srgbClr val="5B9BD5">
                    <a:lumMod val="50000"/>
                  </a:srgbClr>
                </a:solidFill>
                <a:latin typeface="Century Gothic" panose="020B0502020202020204" pitchFamily="34" charset="0"/>
              </a:rPr>
              <a:t>Metalinguistic ability can be improved through instruction, leading to less variation in performance (i.e. between learners with higher / lower levels of innate language analytical ability). </a:t>
            </a:r>
            <a:r>
              <a:rPr lang="en-GB" sz="2000" i="1" dirty="0">
                <a:solidFill>
                  <a:srgbClr val="5B9BD5">
                    <a:lumMod val="50000"/>
                  </a:srgbClr>
                </a:solidFill>
                <a:latin typeface="Century Gothic" panose="020B0502020202020204" pitchFamily="34" charset="0"/>
              </a:rPr>
              <a:t>White &amp; </a:t>
            </a:r>
            <a:r>
              <a:rPr lang="en-GB" sz="2000" i="1" dirty="0" err="1">
                <a:solidFill>
                  <a:srgbClr val="5B9BD5">
                    <a:lumMod val="50000"/>
                  </a:srgbClr>
                </a:solidFill>
                <a:latin typeface="Century Gothic" panose="020B0502020202020204" pitchFamily="34" charset="0"/>
              </a:rPr>
              <a:t>Ranta</a:t>
            </a:r>
            <a:r>
              <a:rPr lang="en-GB" sz="2000" i="1" dirty="0">
                <a:solidFill>
                  <a:srgbClr val="5B9BD5">
                    <a:lumMod val="50000"/>
                  </a:srgbClr>
                </a:solidFill>
                <a:latin typeface="Century Gothic" panose="020B0502020202020204" pitchFamily="34" charset="0"/>
              </a:rPr>
              <a:t> (2002); Roehr-Brackin &amp; Tellier (2018)</a:t>
            </a:r>
            <a:endParaRPr lang="en-GB" sz="2200" i="1" dirty="0">
              <a:solidFill>
                <a:srgbClr val="5B9BD5">
                  <a:lumMod val="50000"/>
                </a:srgbClr>
              </a:solidFill>
              <a:latin typeface="Century Gothic" panose="020B0502020202020204" pitchFamily="34" charset="0"/>
            </a:endParaRPr>
          </a:p>
        </p:txBody>
      </p:sp>
      <p:sp>
        <p:nvSpPr>
          <p:cNvPr id="10" name="Rectangle 9">
            <a:extLst>
              <a:ext uri="{FF2B5EF4-FFF2-40B4-BE49-F238E27FC236}">
                <a16:creationId xmlns:a16="http://schemas.microsoft.com/office/drawing/2014/main" id="{50CC9422-EA24-4E13-9377-16642110A53C}"/>
              </a:ext>
            </a:extLst>
          </p:cNvPr>
          <p:cNvSpPr/>
          <p:nvPr/>
        </p:nvSpPr>
        <p:spPr>
          <a:xfrm>
            <a:off x="353249" y="4781215"/>
            <a:ext cx="11076751" cy="1107996"/>
          </a:xfrm>
          <a:prstGeom prst="rect">
            <a:avLst/>
          </a:prstGeom>
        </p:spPr>
        <p:txBody>
          <a:bodyPr wrap="square">
            <a:spAutoFit/>
          </a:bodyPr>
          <a:lstStyle/>
          <a:p>
            <a:r>
              <a:rPr lang="en-GB" sz="2200" dirty="0">
                <a:solidFill>
                  <a:srgbClr val="5B9BD5">
                    <a:lumMod val="50000"/>
                  </a:srgbClr>
                </a:solidFill>
                <a:latin typeface="Century Gothic" panose="020B0502020202020204" pitchFamily="34" charset="0"/>
              </a:rPr>
              <a:t>Short bursts of listening and reading practice with primary age learners (9-11), which focus attention on the meaning of grammatical forms, can help grammar learning. </a:t>
            </a:r>
            <a:r>
              <a:rPr lang="en-GB" sz="2000" i="1" dirty="0">
                <a:solidFill>
                  <a:srgbClr val="5B9BD5">
                    <a:lumMod val="50000"/>
                  </a:srgbClr>
                </a:solidFill>
                <a:latin typeface="Century Gothic" panose="020B0502020202020204" pitchFamily="34" charset="0"/>
              </a:rPr>
              <a:t>Kasprowicz &amp; Marsden (2017)</a:t>
            </a:r>
            <a:endParaRPr lang="en-GB" sz="2200" i="1" dirty="0">
              <a:solidFill>
                <a:srgbClr val="5B9BD5">
                  <a:lumMod val="50000"/>
                </a:srgbClr>
              </a:solidFill>
              <a:latin typeface="Century Gothic" panose="020B0502020202020204" pitchFamily="34" charset="0"/>
            </a:endParaRPr>
          </a:p>
        </p:txBody>
      </p:sp>
    </p:spTree>
    <p:extLst>
      <p:ext uri="{BB962C8B-B14F-4D97-AF65-F5344CB8AC3E}">
        <p14:creationId xmlns:p14="http://schemas.microsoft.com/office/powerpoint/2010/main" val="70029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7FC1AE-E642-4806-9640-B90C801D6A4B}"/>
              </a:ext>
            </a:extLst>
          </p:cNvPr>
          <p:cNvSpPr txBox="1">
            <a:spLocks/>
          </p:cNvSpPr>
          <p:nvPr/>
        </p:nvSpPr>
        <p:spPr>
          <a:xfrm>
            <a:off x="323850" y="0"/>
            <a:ext cx="110018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New primary SOW for French and Spanish </a:t>
            </a:r>
            <a:b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br>
            <a:r>
              <a:rPr kumimoji="0" lang="en-GB" sz="2400" i="1"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(German </a:t>
            </a:r>
            <a:r>
              <a:rPr kumimoji="0" lang="en-GB" sz="2400" i="1"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fro</a:t>
            </a:r>
            <a:r>
              <a:rPr lang="en-GB" sz="2400" i="1" dirty="0">
                <a:solidFill>
                  <a:srgbClr val="002060"/>
                </a:solidFill>
              </a:rPr>
              <a:t>m September 2022)</a:t>
            </a:r>
            <a:endParaRPr kumimoji="0" lang="en-GB" sz="4000" i="1"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6" name="Content Placeholder 12">
            <a:extLst>
              <a:ext uri="{FF2B5EF4-FFF2-40B4-BE49-F238E27FC236}">
                <a16:creationId xmlns:a16="http://schemas.microsoft.com/office/drawing/2014/main" id="{16AF06C5-92A7-478C-8F62-C40CCAF9BAEC}"/>
              </a:ext>
            </a:extLst>
          </p:cNvPr>
          <p:cNvSpPr txBox="1">
            <a:spLocks/>
          </p:cNvSpPr>
          <p:nvPr/>
        </p:nvSpPr>
        <p:spPr>
          <a:xfrm>
            <a:off x="323850" y="1183116"/>
            <a:ext cx="11677650" cy="5498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Time allocation (realistic yet optimal)</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60 minutes per week in total</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30-minute lesson</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five mini follow ups (four x five minutes, one x 10 minutes)</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Structure (4-year, 2-year rolling)</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one structure that fits both!</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The three strands</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phonics and grammar repeat in Y3 &amp; 4 and then again in Y5 &amp; 6</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vocabulary varies (so that lesson contexts are different)</a:t>
            </a:r>
          </a:p>
        </p:txBody>
      </p:sp>
      <p:pic>
        <p:nvPicPr>
          <p:cNvPr id="7" name="Picture 6" descr="Diagram&#10;&#10;Description automatically generated">
            <a:extLst>
              <a:ext uri="{FF2B5EF4-FFF2-40B4-BE49-F238E27FC236}">
                <a16:creationId xmlns:a16="http://schemas.microsoft.com/office/drawing/2014/main" id="{69816440-8928-4C72-BC04-F6255D387A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10331990" y="296159"/>
            <a:ext cx="2152647" cy="1567373"/>
          </a:xfrm>
          <a:prstGeom prst="rect">
            <a:avLst/>
          </a:prstGeom>
        </p:spPr>
      </p:pic>
    </p:spTree>
    <p:extLst>
      <p:ext uri="{BB962C8B-B14F-4D97-AF65-F5344CB8AC3E}">
        <p14:creationId xmlns:p14="http://schemas.microsoft.com/office/powerpoint/2010/main" val="336680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7FC1AE-E642-4806-9640-B90C801D6A4B}"/>
              </a:ext>
            </a:extLst>
          </p:cNvPr>
          <p:cNvSpPr txBox="1">
            <a:spLocks/>
          </p:cNvSpPr>
          <p:nvPr/>
        </p:nvSpPr>
        <p:spPr>
          <a:xfrm>
            <a:off x="323850" y="0"/>
            <a:ext cx="110018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New primary SOW for French and Spanish </a:t>
            </a:r>
            <a:b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br>
            <a:r>
              <a:rPr kumimoji="0" lang="en-GB" sz="2400" i="1"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(German </a:t>
            </a:r>
            <a:r>
              <a:rPr kumimoji="0" lang="en-GB" sz="2400" i="1"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fro</a:t>
            </a:r>
            <a:r>
              <a:rPr lang="en-GB" sz="2400" i="1" dirty="0">
                <a:solidFill>
                  <a:srgbClr val="002060"/>
                </a:solidFill>
              </a:rPr>
              <a:t>m September 2022)</a:t>
            </a:r>
            <a:endParaRPr kumimoji="0" lang="en-GB" sz="4000" i="1"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7" name="Picture 6" descr="Diagram&#10;&#10;Description automatically generated">
            <a:extLst>
              <a:ext uri="{FF2B5EF4-FFF2-40B4-BE49-F238E27FC236}">
                <a16:creationId xmlns:a16="http://schemas.microsoft.com/office/drawing/2014/main" id="{69816440-8928-4C72-BC04-F6255D387A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10331990" y="296159"/>
            <a:ext cx="2152647" cy="1567373"/>
          </a:xfrm>
          <a:prstGeom prst="rect">
            <a:avLst/>
          </a:prstGeom>
        </p:spPr>
      </p:pic>
      <p:sp>
        <p:nvSpPr>
          <p:cNvPr id="3" name="Text Placeholder 2">
            <a:extLst>
              <a:ext uri="{FF2B5EF4-FFF2-40B4-BE49-F238E27FC236}">
                <a16:creationId xmlns:a16="http://schemas.microsoft.com/office/drawing/2014/main" id="{D12A87B9-F795-4BB0-B1EE-F4767C35A9C9}"/>
              </a:ext>
            </a:extLst>
          </p:cNvPr>
          <p:cNvSpPr>
            <a:spLocks noGrp="1"/>
          </p:cNvSpPr>
          <p:nvPr>
            <p:ph type="body" idx="1"/>
          </p:nvPr>
        </p:nvSpPr>
        <p:spPr>
          <a:xfrm>
            <a:off x="466810" y="1325563"/>
            <a:ext cx="5157787" cy="419016"/>
          </a:xfrm>
        </p:spPr>
        <p:txBody>
          <a:bodyPr anchor="t">
            <a:normAutofit lnSpcReduction="10000"/>
          </a:bodyPr>
          <a:lstStyle/>
          <a:p>
            <a:r>
              <a:rPr lang="en-GB" dirty="0">
                <a:solidFill>
                  <a:srgbClr val="E56700"/>
                </a:solidFill>
                <a:latin typeface="Century Gothic" panose="020B0502020202020204" pitchFamily="34" charset="0"/>
              </a:rPr>
              <a:t>Different</a:t>
            </a:r>
          </a:p>
        </p:txBody>
      </p:sp>
      <p:sp>
        <p:nvSpPr>
          <p:cNvPr id="4" name="Content Placeholder 3">
            <a:extLst>
              <a:ext uri="{FF2B5EF4-FFF2-40B4-BE49-F238E27FC236}">
                <a16:creationId xmlns:a16="http://schemas.microsoft.com/office/drawing/2014/main" id="{DBC29AE8-CAA4-4193-A66D-3B8061075F3D}"/>
              </a:ext>
            </a:extLst>
          </p:cNvPr>
          <p:cNvSpPr>
            <a:spLocks noGrp="1"/>
          </p:cNvSpPr>
          <p:nvPr>
            <p:ph sz="half" idx="2"/>
          </p:nvPr>
        </p:nvSpPr>
        <p:spPr>
          <a:xfrm>
            <a:off x="475244" y="1715712"/>
            <a:ext cx="5157787" cy="4913688"/>
          </a:xfrm>
        </p:spPr>
        <p:txBody>
          <a:bodyPr>
            <a:normAutofit fontScale="85000" lnSpcReduction="10000"/>
          </a:bodyPr>
          <a:lstStyle/>
          <a:p>
            <a:pPr marL="0" indent="0">
              <a:buNone/>
            </a:pPr>
            <a:r>
              <a:rPr lang="en-GB" sz="2400" b="1" dirty="0">
                <a:solidFill>
                  <a:srgbClr val="002060"/>
                </a:solidFill>
                <a:latin typeface="Century Gothic" panose="020B0502020202020204" pitchFamily="34" charset="0"/>
              </a:rPr>
              <a:t>Phonics</a:t>
            </a:r>
          </a:p>
          <a:p>
            <a:r>
              <a:rPr lang="en-GB" sz="2000" dirty="0">
                <a:solidFill>
                  <a:srgbClr val="002060"/>
                </a:solidFill>
                <a:latin typeface="Century Gothic" panose="020B0502020202020204" pitchFamily="34" charset="0"/>
              </a:rPr>
              <a:t>Phonics spread out</a:t>
            </a:r>
          </a:p>
          <a:p>
            <a:r>
              <a:rPr lang="en-GB" sz="2000" dirty="0">
                <a:solidFill>
                  <a:srgbClr val="002060"/>
                </a:solidFill>
                <a:latin typeface="Century Gothic" panose="020B0502020202020204" pitchFamily="34" charset="0"/>
              </a:rPr>
              <a:t>Revisited systematically</a:t>
            </a:r>
          </a:p>
          <a:p>
            <a:r>
              <a:rPr lang="en-GB" sz="2000" dirty="0">
                <a:solidFill>
                  <a:srgbClr val="002060"/>
                </a:solidFill>
                <a:latin typeface="Century Gothic" panose="020B0502020202020204" pitchFamily="34" charset="0"/>
              </a:rPr>
              <a:t>Unknown words included for practice</a:t>
            </a:r>
          </a:p>
          <a:p>
            <a:pPr marL="0" indent="0">
              <a:buNone/>
            </a:pPr>
            <a:r>
              <a:rPr lang="en-GB" sz="2400" b="1" dirty="0">
                <a:solidFill>
                  <a:srgbClr val="002060"/>
                </a:solidFill>
                <a:latin typeface="Century Gothic" panose="020B0502020202020204" pitchFamily="34" charset="0"/>
              </a:rPr>
              <a:t>Vocabulary</a:t>
            </a:r>
          </a:p>
          <a:p>
            <a:r>
              <a:rPr lang="en-GB" sz="2000" dirty="0">
                <a:solidFill>
                  <a:srgbClr val="002060"/>
                </a:solidFill>
                <a:latin typeface="Century Gothic" panose="020B0502020202020204" pitchFamily="34" charset="0"/>
              </a:rPr>
              <a:t>words counted (around 450 over 4 years)</a:t>
            </a:r>
          </a:p>
          <a:p>
            <a:r>
              <a:rPr lang="en-GB" sz="2000" dirty="0">
                <a:solidFill>
                  <a:srgbClr val="002060"/>
                </a:solidFill>
                <a:latin typeface="Century Gothic" panose="020B0502020202020204" pitchFamily="34" charset="0"/>
              </a:rPr>
              <a:t>frequency-informed word selection</a:t>
            </a:r>
          </a:p>
          <a:p>
            <a:r>
              <a:rPr lang="en-GB" sz="2000" dirty="0">
                <a:solidFill>
                  <a:srgbClr val="002060"/>
                </a:solidFill>
                <a:latin typeface="Century Gothic" panose="020B0502020202020204" pitchFamily="34" charset="0"/>
              </a:rPr>
              <a:t>spaced revisiting schedule for all words</a:t>
            </a:r>
          </a:p>
          <a:p>
            <a:pPr marL="0" indent="0">
              <a:buNone/>
            </a:pPr>
            <a:r>
              <a:rPr lang="en-GB" sz="2200" b="1" dirty="0">
                <a:solidFill>
                  <a:srgbClr val="002060"/>
                </a:solidFill>
                <a:latin typeface="Century Gothic" panose="020B0502020202020204" pitchFamily="34" charset="0"/>
              </a:rPr>
              <a:t>Grammar</a:t>
            </a:r>
          </a:p>
          <a:p>
            <a:r>
              <a:rPr lang="en-GB" sz="2000" dirty="0">
                <a:solidFill>
                  <a:srgbClr val="002060"/>
                </a:solidFill>
                <a:latin typeface="Century Gothic" panose="020B0502020202020204" pitchFamily="34" charset="0"/>
              </a:rPr>
              <a:t>clearer links with primary English</a:t>
            </a:r>
          </a:p>
          <a:p>
            <a:r>
              <a:rPr lang="en-GB" sz="2000" dirty="0">
                <a:solidFill>
                  <a:srgbClr val="002060"/>
                </a:solidFill>
                <a:latin typeface="Century Gothic" panose="020B0502020202020204" pitchFamily="34" charset="0"/>
              </a:rPr>
              <a:t>knowledge about language and language analysis </a:t>
            </a:r>
          </a:p>
          <a:p>
            <a:r>
              <a:rPr lang="en-GB" sz="2000" dirty="0">
                <a:solidFill>
                  <a:srgbClr val="002060"/>
                </a:solidFill>
                <a:latin typeface="Century Gothic" panose="020B0502020202020204" pitchFamily="34" charset="0"/>
              </a:rPr>
              <a:t>explicit explanation</a:t>
            </a:r>
          </a:p>
          <a:p>
            <a:r>
              <a:rPr lang="en-GB" sz="2000" dirty="0">
                <a:solidFill>
                  <a:srgbClr val="002060"/>
                </a:solidFill>
                <a:latin typeface="Century Gothic" panose="020B0502020202020204" pitchFamily="34" charset="0"/>
              </a:rPr>
              <a:t>plenty of input practice before production</a:t>
            </a:r>
          </a:p>
        </p:txBody>
      </p:sp>
      <p:sp>
        <p:nvSpPr>
          <p:cNvPr id="8" name="Text Placeholder 7">
            <a:extLst>
              <a:ext uri="{FF2B5EF4-FFF2-40B4-BE49-F238E27FC236}">
                <a16:creationId xmlns:a16="http://schemas.microsoft.com/office/drawing/2014/main" id="{3CB80C9F-259D-4D34-9CA0-952F912015B7}"/>
              </a:ext>
            </a:extLst>
          </p:cNvPr>
          <p:cNvSpPr>
            <a:spLocks noGrp="1"/>
          </p:cNvSpPr>
          <p:nvPr>
            <p:ph type="body" sz="quarter" idx="3"/>
          </p:nvPr>
        </p:nvSpPr>
        <p:spPr>
          <a:xfrm>
            <a:off x="5799222" y="1325563"/>
            <a:ext cx="5183188" cy="419016"/>
          </a:xfrm>
        </p:spPr>
        <p:txBody>
          <a:bodyPr anchor="t">
            <a:normAutofit lnSpcReduction="10000"/>
          </a:bodyPr>
          <a:lstStyle/>
          <a:p>
            <a:r>
              <a:rPr lang="en-GB" dirty="0">
                <a:solidFill>
                  <a:srgbClr val="E56700"/>
                </a:solidFill>
                <a:latin typeface="Century Gothic" panose="020B0502020202020204" pitchFamily="34" charset="0"/>
              </a:rPr>
              <a:t>Same</a:t>
            </a:r>
          </a:p>
        </p:txBody>
      </p:sp>
      <p:sp>
        <p:nvSpPr>
          <p:cNvPr id="9" name="Content Placeholder 8">
            <a:extLst>
              <a:ext uri="{FF2B5EF4-FFF2-40B4-BE49-F238E27FC236}">
                <a16:creationId xmlns:a16="http://schemas.microsoft.com/office/drawing/2014/main" id="{B18DD3B1-0A41-4CFA-A042-79E36AB7D753}"/>
              </a:ext>
            </a:extLst>
          </p:cNvPr>
          <p:cNvSpPr>
            <a:spLocks noGrp="1"/>
          </p:cNvSpPr>
          <p:nvPr>
            <p:ph sz="quarter" idx="4"/>
          </p:nvPr>
        </p:nvSpPr>
        <p:spPr>
          <a:xfrm>
            <a:off x="5799222" y="1715712"/>
            <a:ext cx="5183188" cy="4227888"/>
          </a:xfrm>
        </p:spPr>
        <p:txBody>
          <a:bodyPr>
            <a:normAutofit fontScale="85000" lnSpcReduction="10000"/>
          </a:bodyPr>
          <a:lstStyle/>
          <a:p>
            <a:pPr marL="0" indent="0">
              <a:buNone/>
            </a:pPr>
            <a:r>
              <a:rPr lang="en-GB" sz="2400" b="1" dirty="0">
                <a:solidFill>
                  <a:srgbClr val="002060"/>
                </a:solidFill>
                <a:latin typeface="Century Gothic" panose="020B0502020202020204" pitchFamily="34" charset="0"/>
              </a:rPr>
              <a:t>Phonics</a:t>
            </a:r>
          </a:p>
          <a:p>
            <a:r>
              <a:rPr lang="en-GB" sz="2000" dirty="0">
                <a:solidFill>
                  <a:srgbClr val="002060"/>
                </a:solidFill>
                <a:latin typeface="Century Gothic" panose="020B0502020202020204" pitchFamily="34" charset="0"/>
              </a:rPr>
              <a:t>SSC taught in source words, with gestures, and practised with cluster words</a:t>
            </a:r>
          </a:p>
          <a:p>
            <a:r>
              <a:rPr lang="en-GB" sz="2000" dirty="0">
                <a:solidFill>
                  <a:srgbClr val="002060"/>
                </a:solidFill>
                <a:latin typeface="Century Gothic" panose="020B0502020202020204" pitchFamily="34" charset="0"/>
              </a:rPr>
              <a:t>Read aloud and transcription practice</a:t>
            </a:r>
          </a:p>
          <a:p>
            <a:pPr marL="0" indent="0">
              <a:buNone/>
            </a:pPr>
            <a:r>
              <a:rPr lang="en-GB" sz="2400" b="1" dirty="0">
                <a:solidFill>
                  <a:srgbClr val="002060"/>
                </a:solidFill>
                <a:latin typeface="Century Gothic" panose="020B0502020202020204" pitchFamily="34" charset="0"/>
              </a:rPr>
              <a:t>Vocabulary</a:t>
            </a:r>
          </a:p>
          <a:p>
            <a:r>
              <a:rPr lang="en-GB" sz="2000" dirty="0">
                <a:solidFill>
                  <a:srgbClr val="002060"/>
                </a:solidFill>
                <a:latin typeface="Century Gothic" panose="020B0502020202020204" pitchFamily="34" charset="0"/>
              </a:rPr>
              <a:t>many concrete nouns retained as appropriate to this cohort</a:t>
            </a:r>
          </a:p>
          <a:p>
            <a:r>
              <a:rPr lang="en-GB" sz="2000" dirty="0">
                <a:solidFill>
                  <a:srgbClr val="002060"/>
                </a:solidFill>
                <a:latin typeface="Century Gothic" panose="020B0502020202020204" pitchFamily="34" charset="0"/>
              </a:rPr>
              <a:t>activity types (songs, poems, games)</a:t>
            </a:r>
          </a:p>
          <a:p>
            <a:pPr marL="0" indent="0">
              <a:buNone/>
            </a:pPr>
            <a:r>
              <a:rPr lang="en-GB" sz="2400" b="1" dirty="0">
                <a:solidFill>
                  <a:srgbClr val="002060"/>
                </a:solidFill>
                <a:latin typeface="Century Gothic" panose="020B0502020202020204" pitchFamily="34" charset="0"/>
              </a:rPr>
              <a:t>Grammar</a:t>
            </a:r>
          </a:p>
          <a:p>
            <a:r>
              <a:rPr lang="en-GB" sz="2100" dirty="0">
                <a:solidFill>
                  <a:srgbClr val="002060"/>
                </a:solidFill>
                <a:latin typeface="Century Gothic" panose="020B0502020202020204" pitchFamily="34" charset="0"/>
              </a:rPr>
              <a:t>features are the same (nouns – gender and number, articles, adjectives; verbs – high-frequency irregulars and present tense regular verbs)</a:t>
            </a:r>
          </a:p>
          <a:p>
            <a:r>
              <a:rPr lang="en-GB" sz="2100" dirty="0">
                <a:solidFill>
                  <a:srgbClr val="002060"/>
                </a:solidFill>
                <a:latin typeface="Century Gothic" panose="020B0502020202020204" pitchFamily="34" charset="0"/>
              </a:rPr>
              <a:t>activity types (description and interaction)</a:t>
            </a:r>
          </a:p>
          <a:p>
            <a:pPr marL="0" indent="0">
              <a:buNone/>
            </a:pPr>
            <a:endParaRPr lang="en-GB" b="1" dirty="0">
              <a:solidFill>
                <a:srgbClr val="002060"/>
              </a:solidFill>
              <a:latin typeface="Century Gothic" panose="020B0502020202020204" pitchFamily="34" charset="0"/>
            </a:endParaRPr>
          </a:p>
        </p:txBody>
      </p:sp>
      <p:sp>
        <p:nvSpPr>
          <p:cNvPr id="10" name="TextBox 9">
            <a:extLst>
              <a:ext uri="{FF2B5EF4-FFF2-40B4-BE49-F238E27FC236}">
                <a16:creationId xmlns:a16="http://schemas.microsoft.com/office/drawing/2014/main" id="{7A0F18B1-BCDE-4225-B53B-242517F258F3}"/>
              </a:ext>
            </a:extLst>
          </p:cNvPr>
          <p:cNvSpPr txBox="1"/>
          <p:nvPr/>
        </p:nvSpPr>
        <p:spPr>
          <a:xfrm>
            <a:off x="8887326" y="6369844"/>
            <a:ext cx="3296653" cy="369332"/>
          </a:xfrm>
          <a:prstGeom prst="rect">
            <a:avLst/>
          </a:prstGeom>
          <a:noFill/>
        </p:spPr>
        <p:txBody>
          <a:bodyPr wrap="square" rtlCol="0">
            <a:spAutoFit/>
          </a:bodyPr>
          <a:lstStyle/>
          <a:p>
            <a:pPr algn="r"/>
            <a:r>
              <a:rPr lang="en-GB" dirty="0">
                <a:latin typeface="Century Gothic" panose="020B0502020202020204" pitchFamily="34" charset="0"/>
                <a:hlinkClick r:id="rId4"/>
              </a:rPr>
              <a:t>www.rachelhawkes.com</a:t>
            </a:r>
            <a:r>
              <a:rPr lang="en-GB" dirty="0">
                <a:latin typeface="Century Gothic" panose="020B0502020202020204" pitchFamily="34" charset="0"/>
              </a:rPr>
              <a:t> </a:t>
            </a:r>
          </a:p>
        </p:txBody>
      </p:sp>
    </p:spTree>
    <p:extLst>
      <p:ext uri="{BB962C8B-B14F-4D97-AF65-F5344CB8AC3E}">
        <p14:creationId xmlns:p14="http://schemas.microsoft.com/office/powerpoint/2010/main" val="269124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953B0D-C9D7-4AFD-A354-F8452D6A3A6E}"/>
              </a:ext>
            </a:extLst>
          </p:cNvPr>
          <p:cNvSpPr>
            <a:spLocks noGrp="1"/>
          </p:cNvSpPr>
          <p:nvPr>
            <p:ph type="title"/>
          </p:nvPr>
        </p:nvSpPr>
        <p:spPr>
          <a:xfrm>
            <a:off x="352926" y="178535"/>
            <a:ext cx="10515600" cy="1325563"/>
          </a:xfrm>
        </p:spPr>
        <p:txBody>
          <a:bodyPr/>
          <a:lstStyle/>
          <a:p>
            <a:r>
              <a:rPr lang="en-GB" dirty="0"/>
              <a:t>Feedback on the new SOW</a:t>
            </a:r>
          </a:p>
        </p:txBody>
      </p:sp>
      <p:sp>
        <p:nvSpPr>
          <p:cNvPr id="11" name="Rectangle 10">
            <a:extLst>
              <a:ext uri="{FF2B5EF4-FFF2-40B4-BE49-F238E27FC236}">
                <a16:creationId xmlns:a16="http://schemas.microsoft.com/office/drawing/2014/main" id="{6467D0E3-ED2F-46BA-AC68-1538C0947700}"/>
              </a:ext>
            </a:extLst>
          </p:cNvPr>
          <p:cNvSpPr/>
          <p:nvPr/>
        </p:nvSpPr>
        <p:spPr>
          <a:xfrm>
            <a:off x="352926" y="2177589"/>
            <a:ext cx="6096000" cy="3477875"/>
          </a:xfrm>
          <a:prstGeom prst="rect">
            <a:avLst/>
          </a:prstGeom>
          <a:solidFill>
            <a:schemeClr val="accent5">
              <a:lumMod val="50000"/>
            </a:schemeClr>
          </a:solidFill>
        </p:spPr>
        <p:txBody>
          <a:bodyPr>
            <a:spAutoFit/>
          </a:bodyPr>
          <a:lstStyle/>
          <a:p>
            <a:pPr>
              <a:spcAft>
                <a:spcPts val="0"/>
              </a:spcAft>
            </a:pPr>
            <a:r>
              <a:rPr lang="en-GB" sz="2000">
                <a:solidFill>
                  <a:schemeClr val="bg1"/>
                </a:solidFill>
                <a:latin typeface="Century Gothic" panose="020B0502020202020204" pitchFamily="34" charset="0"/>
                <a:ea typeface="DengXian" panose="02010600030101010101" pitchFamily="2" charset="-122"/>
              </a:rPr>
              <a:t>I am absolutely loving this scheme of work and I already see children speaking the language after just the first week. How amazing is that? After the first lesson, my class is saying the register every day in Spanish in the morning and afternoon. They say everything they can because they enjoy it. They say to my tiny ‘Hola’, Hello, good morning, I am present/ here. I am in class. It’s just fantastic. I can see the benefits of this scheme already. Thank you again.</a:t>
            </a:r>
            <a:endParaRPr lang="en-GB" sz="2000" dirty="0">
              <a:solidFill>
                <a:schemeClr val="bg1"/>
              </a:solidFill>
              <a:latin typeface="Century Gothic" panose="020B0502020202020204" pitchFamily="34" charset="0"/>
              <a:ea typeface="DengXian" panose="02010600030101010101" pitchFamily="2" charset="-122"/>
            </a:endParaRPr>
          </a:p>
        </p:txBody>
      </p:sp>
      <p:sp>
        <p:nvSpPr>
          <p:cNvPr id="12" name="Rectangle 11">
            <a:extLst>
              <a:ext uri="{FF2B5EF4-FFF2-40B4-BE49-F238E27FC236}">
                <a16:creationId xmlns:a16="http://schemas.microsoft.com/office/drawing/2014/main" id="{3F5C07DD-3C58-447F-A266-6838E7314EE0}"/>
              </a:ext>
            </a:extLst>
          </p:cNvPr>
          <p:cNvSpPr/>
          <p:nvPr/>
        </p:nvSpPr>
        <p:spPr>
          <a:xfrm>
            <a:off x="6605336" y="2177589"/>
            <a:ext cx="5233738" cy="2246769"/>
          </a:xfrm>
          <a:prstGeom prst="rect">
            <a:avLst/>
          </a:prstGeom>
          <a:solidFill>
            <a:schemeClr val="accent5">
              <a:lumMod val="50000"/>
            </a:schemeClr>
          </a:solidFill>
        </p:spPr>
        <p:txBody>
          <a:bodyPr wrap="square">
            <a:spAutoFit/>
          </a:bodyPr>
          <a:lstStyle/>
          <a:p>
            <a:pPr>
              <a:spcAft>
                <a:spcPts val="0"/>
              </a:spcAft>
            </a:pPr>
            <a:r>
              <a:rPr lang="en-GB" sz="2000">
                <a:solidFill>
                  <a:schemeClr val="bg1"/>
                </a:solidFill>
                <a:latin typeface="Century Gothic" panose="020B0502020202020204" pitchFamily="34" charset="0"/>
                <a:ea typeface="DengXian" panose="02010600030101010101" pitchFamily="2" charset="-122"/>
              </a:rPr>
              <a:t>We've just finished our fourth lesson of the new scheme and the children are really getting into it. It is so good that they are having to listen and respond with many of the activities. This is so key to making a language useable and responsive- love it.</a:t>
            </a:r>
            <a:endParaRPr lang="en-GB" sz="2000" dirty="0">
              <a:solidFill>
                <a:schemeClr val="bg1"/>
              </a:solidFill>
              <a:latin typeface="Century Gothic" panose="020B0502020202020204" pitchFamily="34" charset="0"/>
              <a:ea typeface="DengXian" panose="02010600030101010101" pitchFamily="2" charset="-122"/>
            </a:endParaRPr>
          </a:p>
        </p:txBody>
      </p:sp>
      <p:pic>
        <p:nvPicPr>
          <p:cNvPr id="13" name="Picture 12" descr="Diagram&#10;&#10;Description automatically generated">
            <a:extLst>
              <a:ext uri="{FF2B5EF4-FFF2-40B4-BE49-F238E27FC236}">
                <a16:creationId xmlns:a16="http://schemas.microsoft.com/office/drawing/2014/main" id="{7748D06E-48FB-42C0-8A1C-1B8D5C7FD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0331990" y="296159"/>
            <a:ext cx="2152647" cy="1567373"/>
          </a:xfrm>
          <a:prstGeom prst="rect">
            <a:avLst/>
          </a:prstGeom>
        </p:spPr>
      </p:pic>
      <p:sp>
        <p:nvSpPr>
          <p:cNvPr id="14" name="TextBox 13">
            <a:extLst>
              <a:ext uri="{FF2B5EF4-FFF2-40B4-BE49-F238E27FC236}">
                <a16:creationId xmlns:a16="http://schemas.microsoft.com/office/drawing/2014/main" id="{6CE9F036-DAE7-4B84-A241-246F6AB70C19}"/>
              </a:ext>
            </a:extLst>
          </p:cNvPr>
          <p:cNvSpPr txBox="1"/>
          <p:nvPr/>
        </p:nvSpPr>
        <p:spPr>
          <a:xfrm>
            <a:off x="8895347" y="5936707"/>
            <a:ext cx="3296653" cy="369332"/>
          </a:xfrm>
          <a:prstGeom prst="rect">
            <a:avLst/>
          </a:prstGeom>
          <a:noFill/>
        </p:spPr>
        <p:txBody>
          <a:bodyPr wrap="square" rtlCol="0">
            <a:spAutoFit/>
          </a:bodyPr>
          <a:lstStyle/>
          <a:p>
            <a:pPr algn="r"/>
            <a:r>
              <a:rPr lang="en-GB" dirty="0">
                <a:latin typeface="Century Gothic" panose="020B0502020202020204" pitchFamily="34" charset="0"/>
                <a:hlinkClick r:id="rId4"/>
              </a:rPr>
              <a:t>www.rachelhawkes.com</a:t>
            </a:r>
            <a:r>
              <a:rPr lang="en-GB" dirty="0">
                <a:latin typeface="Century Gothic" panose="020B0502020202020204" pitchFamily="34" charset="0"/>
              </a:rPr>
              <a:t> </a:t>
            </a:r>
          </a:p>
        </p:txBody>
      </p:sp>
    </p:spTree>
    <p:extLst>
      <p:ext uri="{BB962C8B-B14F-4D97-AF65-F5344CB8AC3E}">
        <p14:creationId xmlns:p14="http://schemas.microsoft.com/office/powerpoint/2010/main" val="417563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descr="background rectangle"/>
          <p:cNvSpPr/>
          <p:nvPr/>
        </p:nvSpPr>
        <p:spPr>
          <a:xfrm>
            <a:off x="-56445" y="-15658"/>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194512" y="1573498"/>
            <a:ext cx="10363200" cy="2387600"/>
          </a:xfrm>
        </p:spPr>
        <p:txBody>
          <a:bodyPr>
            <a:normAutofit fontScale="90000"/>
          </a:bodyPr>
          <a:lstStyle/>
          <a:p>
            <a:pPr lvl="0" algn="l">
              <a:lnSpc>
                <a:spcPct val="100000"/>
              </a:lnSpc>
              <a:spcBef>
                <a:spcPts val="0"/>
              </a:spcBef>
            </a:pPr>
            <a:r>
              <a:rPr lang="en-GB" sz="4000" b="1" dirty="0">
                <a:solidFill>
                  <a:prstClr val="white"/>
                </a:solidFill>
                <a:ea typeface="+mn-ea"/>
                <a:cs typeface="+mn-cs"/>
              </a:rPr>
              <a:t>Myth-busting and meaning making: </a:t>
            </a:r>
            <a:br>
              <a:rPr lang="en-GB" sz="4000" b="1" dirty="0">
                <a:solidFill>
                  <a:prstClr val="white"/>
                </a:solidFill>
                <a:ea typeface="+mn-ea"/>
                <a:cs typeface="+mn-cs"/>
              </a:rPr>
            </a:br>
            <a:r>
              <a:rPr lang="en-GB" sz="4000" b="1" dirty="0">
                <a:solidFill>
                  <a:prstClr val="white"/>
                </a:solidFill>
                <a:ea typeface="+mn-ea"/>
                <a:cs typeface="+mn-cs"/>
              </a:rPr>
              <a:t>important ideas for classroom-based language teaching</a:t>
            </a:r>
            <a:br>
              <a:rPr lang="en-GB" sz="4000" b="1" dirty="0">
                <a:solidFill>
                  <a:prstClr val="white"/>
                </a:solidFill>
                <a:ea typeface="+mn-ea"/>
                <a:cs typeface="+mn-cs"/>
              </a:rPr>
            </a:br>
            <a:endParaRPr lang="en-GB" dirty="0"/>
          </a:p>
        </p:txBody>
      </p:sp>
      <p:sp>
        <p:nvSpPr>
          <p:cNvPr id="3" name="Subtitle 2"/>
          <p:cNvSpPr>
            <a:spLocks noGrp="1"/>
          </p:cNvSpPr>
          <p:nvPr>
            <p:ph type="subTitle" idx="1"/>
          </p:nvPr>
        </p:nvSpPr>
        <p:spPr>
          <a:xfrm>
            <a:off x="123982" y="3230498"/>
            <a:ext cx="9144000" cy="1655762"/>
          </a:xfrm>
        </p:spPr>
        <p:txBody>
          <a:bodyPr/>
          <a:lstStyle/>
          <a:p>
            <a:pPr lvl="0" algn="l">
              <a:lnSpc>
                <a:spcPct val="100000"/>
              </a:lnSpc>
              <a:spcBef>
                <a:spcPts val="0"/>
              </a:spcBef>
            </a:pPr>
            <a:r>
              <a:rPr lang="en-GB" dirty="0">
                <a:solidFill>
                  <a:prstClr val="white"/>
                </a:solidFill>
              </a:rPr>
              <a:t>The Language Show 2021</a:t>
            </a:r>
          </a:p>
          <a:p>
            <a:endParaRPr lang="en-GB" dirty="0"/>
          </a:p>
        </p:txBody>
      </p:sp>
      <p:sp>
        <p:nvSpPr>
          <p:cNvPr id="6" name="TextBox 5"/>
          <p:cNvSpPr txBox="1"/>
          <p:nvPr/>
        </p:nvSpPr>
        <p:spPr>
          <a:xfrm>
            <a:off x="0" y="6190975"/>
            <a:ext cx="42945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Presenter: Rachel Hawkes</a:t>
            </a:r>
            <a:b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Date updated: 06/11/21</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pic>
        <p:nvPicPr>
          <p:cNvPr id="11" name="Picture 10" descr="Logo&#10;&#10;Description automatically generated">
            <a:extLst>
              <a:ext uri="{FF2B5EF4-FFF2-40B4-BE49-F238E27FC236}">
                <a16:creationId xmlns:a16="http://schemas.microsoft.com/office/drawing/2014/main" id="{01F9281F-A96B-4A18-B374-7C76781CFE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12" y="4848339"/>
            <a:ext cx="1062239" cy="1357745"/>
          </a:xfrm>
          <a:prstGeom prst="rect">
            <a:avLst/>
          </a:prstGeom>
        </p:spPr>
      </p:pic>
      <p:sp>
        <p:nvSpPr>
          <p:cNvPr id="7" name="Rectangle 6">
            <a:extLst>
              <a:ext uri="{FF2B5EF4-FFF2-40B4-BE49-F238E27FC236}">
                <a16:creationId xmlns:a16="http://schemas.microsoft.com/office/drawing/2014/main" id="{265A6186-F253-49B5-AF36-5934B8EDEFB1}"/>
              </a:ext>
            </a:extLst>
          </p:cNvPr>
          <p:cNvSpPr/>
          <p:nvPr/>
        </p:nvSpPr>
        <p:spPr>
          <a:xfrm>
            <a:off x="6882640" y="3272286"/>
            <a:ext cx="5272597" cy="369332"/>
          </a:xfrm>
          <a:prstGeom prst="rect">
            <a:avLst/>
          </a:prstGeom>
        </p:spPr>
        <p:txBody>
          <a:bodyPr wrap="none">
            <a:spAutoFit/>
          </a:bodyPr>
          <a:lstStyle/>
          <a:p>
            <a:r>
              <a:rPr lang="en-GB" dirty="0">
                <a:latin typeface="Century Gothic" panose="020B0502020202020204" pitchFamily="34" charset="0"/>
                <a:hlinkClick r:id="rId5"/>
              </a:rPr>
              <a:t>https://ncelp.org/professional-development/</a:t>
            </a:r>
            <a:r>
              <a:rPr lang="en-GB" dirty="0">
                <a:latin typeface="Century Gothic" panose="020B0502020202020204" pitchFamily="34" charset="0"/>
              </a:rPr>
              <a:t> </a:t>
            </a:r>
          </a:p>
        </p:txBody>
      </p:sp>
      <p:pic>
        <p:nvPicPr>
          <p:cNvPr id="12" name="Picture 11">
            <a:extLst>
              <a:ext uri="{FF2B5EF4-FFF2-40B4-BE49-F238E27FC236}">
                <a16:creationId xmlns:a16="http://schemas.microsoft.com/office/drawing/2014/main" id="{3D4FDBF5-84A7-4A47-842F-1174C2021B49}"/>
              </a:ext>
            </a:extLst>
          </p:cNvPr>
          <p:cNvPicPr>
            <a:picLocks noChangeAspect="1"/>
          </p:cNvPicPr>
          <p:nvPr/>
        </p:nvPicPr>
        <p:blipFill>
          <a:blip r:embed="rId6"/>
          <a:stretch>
            <a:fillRect/>
          </a:stretch>
        </p:blipFill>
        <p:spPr>
          <a:xfrm>
            <a:off x="5010920" y="3666854"/>
            <a:ext cx="7156316" cy="2680111"/>
          </a:xfrm>
          <a:prstGeom prst="rect">
            <a:avLst/>
          </a:prstGeom>
        </p:spPr>
      </p:pic>
    </p:spTree>
    <p:extLst>
      <p:ext uri="{BB962C8B-B14F-4D97-AF65-F5344CB8AC3E}">
        <p14:creationId xmlns:p14="http://schemas.microsoft.com/office/powerpoint/2010/main" val="38907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Why teach phonics? [1/3]</a:t>
            </a:r>
          </a:p>
        </p:txBody>
      </p:sp>
      <p:sp>
        <p:nvSpPr>
          <p:cNvPr id="6" name="TextBox 5">
            <a:extLst>
              <a:ext uri="{FF2B5EF4-FFF2-40B4-BE49-F238E27FC236}">
                <a16:creationId xmlns:a16="http://schemas.microsoft.com/office/drawing/2014/main" id="{37F70BF8-FE0B-467A-86F0-8E6482BE15F4}"/>
              </a:ext>
            </a:extLst>
          </p:cNvPr>
          <p:cNvSpPr txBox="1"/>
          <p:nvPr/>
        </p:nvSpPr>
        <p:spPr>
          <a:xfrm>
            <a:off x="0" y="5079383"/>
            <a:ext cx="10899032" cy="115416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rPr>
              <a:t>Teaching phonics in L2 </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(second / ‘foreign’ language)</a:t>
            </a:r>
            <a:endParaRPr kumimoji="0" lang="en-GB" sz="26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Written and spoken forms encountered simultaneously!</a:t>
            </a:r>
          </a:p>
        </p:txBody>
      </p:sp>
      <p:sp>
        <p:nvSpPr>
          <p:cNvPr id="3" name="TextBox 2"/>
          <p:cNvSpPr txBox="1"/>
          <p:nvPr/>
        </p:nvSpPr>
        <p:spPr>
          <a:xfrm>
            <a:off x="0" y="1325563"/>
            <a:ext cx="7784123" cy="357020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rPr>
              <a:t>Teaching phonics in L1 (first language)</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Reading comprehension: ‘discovering’ the meaning of words you already know orally</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‘Simple View of Reading’ (Hoover &amp; Gough, 1990): </a:t>
            </a:r>
          </a:p>
          <a:p>
            <a:pPr marL="1200150" marR="0" lvl="2"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Reading comprehension = decoding x language comprehension </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Lots of research in Anglophone countries showing benefits of teaching phonics or early reading (and spelling) </a:t>
            </a:r>
          </a:p>
        </p:txBody>
      </p:sp>
      <p:pic>
        <p:nvPicPr>
          <p:cNvPr id="7" name="Picture 6">
            <a:extLst>
              <a:ext uri="{FF2B5EF4-FFF2-40B4-BE49-F238E27FC236}">
                <a16:creationId xmlns:a16="http://schemas.microsoft.com/office/drawing/2014/main" id="{FF99E871-3CA1-4BE0-BF37-B1B3C9314802}"/>
              </a:ext>
            </a:extLst>
          </p:cNvPr>
          <p:cNvPicPr>
            <a:picLocks noChangeAspect="1"/>
          </p:cNvPicPr>
          <p:nvPr/>
        </p:nvPicPr>
        <p:blipFill rotWithShape="1">
          <a:blip r:embed="rId4"/>
          <a:srcRect l="22658" t="7863" r="19873" b="21477"/>
          <a:stretch/>
        </p:blipFill>
        <p:spPr>
          <a:xfrm rot="798435">
            <a:off x="8285797" y="426492"/>
            <a:ext cx="3547579" cy="2453612"/>
          </a:xfrm>
          <a:prstGeom prst="rect">
            <a:avLst/>
          </a:prstGeom>
        </p:spPr>
      </p:pic>
      <p:pic>
        <p:nvPicPr>
          <p:cNvPr id="8" name="Picture 4">
            <a:extLst>
              <a:ext uri="{FF2B5EF4-FFF2-40B4-BE49-F238E27FC236}">
                <a16:creationId xmlns:a16="http://schemas.microsoft.com/office/drawing/2014/main" id="{D6466593-4A68-496B-84AF-5F651E4783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848" t="14497" r="15672" b="42165"/>
          <a:stretch/>
        </p:blipFill>
        <p:spPr bwMode="auto">
          <a:xfrm>
            <a:off x="8076223" y="4157919"/>
            <a:ext cx="3991903" cy="20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7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Why teach phonics? [2/3]</a:t>
            </a:r>
          </a:p>
        </p:txBody>
      </p:sp>
      <p:sp>
        <p:nvSpPr>
          <p:cNvPr id="3" name="TextBox 2"/>
          <p:cNvSpPr txBox="1"/>
          <p:nvPr/>
        </p:nvSpPr>
        <p:spPr>
          <a:xfrm>
            <a:off x="467980" y="1460854"/>
            <a:ext cx="11327780"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rPr>
              <a:t>Many L2 learners </a:t>
            </a:r>
            <a:r>
              <a:rPr kumimoji="0" lang="en-GB" sz="2600" b="1" i="1" u="sng" strike="noStrike" kern="1200" cap="none" spc="0" normalizeH="0" baseline="0" noProof="0" dirty="0">
                <a:ln>
                  <a:noFill/>
                </a:ln>
                <a:solidFill>
                  <a:srgbClr val="002060"/>
                </a:solidFill>
                <a:effectLst/>
                <a:uLnTx/>
                <a:uFillTx/>
                <a:latin typeface="Century Gothic" panose="020F0302020204030204"/>
                <a:ea typeface="+mn-ea"/>
                <a:cs typeface="+mn-cs"/>
              </a:rPr>
              <a:t>do</a:t>
            </a:r>
            <a:r>
              <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rPr>
              <a:t> try to sound out words they don’t know when reading </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Erler</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&amp; Macaro, 2011)</a:t>
            </a:r>
            <a:endParaRPr kumimoji="0" lang="en-GB" sz="26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rPr>
              <a:t>The ability to decode accurately in L2 may additionally support:</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vocabulary learning </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(Hamada &amp; </a:t>
            </a:r>
            <a:r>
              <a:rPr kumimoji="0" lang="en-GB" sz="2200" b="0" i="0"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Koda</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2008, 2011; Li, 2019; Li &amp; Woore, in progress) </a:t>
            </a:r>
            <a:endPar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learner autonomy</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grammar learning </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a:t>
            </a:r>
            <a:r>
              <a:rPr kumimoji="0" lang="en-GB" sz="2200" b="0" i="0"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Erler</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2003) </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sym typeface="Wingdings" panose="05000000000000000000" pitchFamily="2" charset="2"/>
              </a:rPr>
              <a:t></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a:t>
            </a:r>
            <a:r>
              <a:rPr kumimoji="0" lang="en-GB" sz="2200" b="0" i="1"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je / </a:t>
            </a:r>
            <a:r>
              <a:rPr kumimoji="0" lang="en-GB" sz="2200" b="0" i="1"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j’ai</a:t>
            </a:r>
            <a:r>
              <a:rPr kumimoji="0" lang="en-GB" sz="2200" b="0" i="1"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a:t>
            </a:r>
            <a:r>
              <a:rPr kumimoji="0" lang="en-GB" sz="2200" b="0" i="1"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parle</a:t>
            </a:r>
            <a:r>
              <a:rPr kumimoji="0" lang="en-GB" sz="2200" b="0" i="1"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a:t>
            </a:r>
            <a:r>
              <a:rPr kumimoji="0" lang="en-GB" sz="2200" b="0" i="1"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parlé</a:t>
            </a:r>
            <a:endParaRPr kumimoji="0" lang="en-GB" sz="2200" b="0" i="1"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motivation </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a:t>
            </a:r>
            <a:r>
              <a:rPr kumimoji="0" lang="en-GB" sz="2200" b="0" i="0"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Erler</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&amp; </a:t>
            </a:r>
            <a:r>
              <a:rPr kumimoji="0" lang="en-GB" sz="2200" b="0" i="0"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Macaro</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2011)</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Speaking; listening; writing </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(Macaro, 2007)</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7234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Why teach phonics? [3/3]</a:t>
            </a:r>
          </a:p>
        </p:txBody>
      </p:sp>
      <p:sp>
        <p:nvSpPr>
          <p:cNvPr id="3" name="TextBox 2"/>
          <p:cNvSpPr txBox="1"/>
          <p:nvPr/>
        </p:nvSpPr>
        <p:spPr>
          <a:xfrm>
            <a:off x="203820" y="1163991"/>
            <a:ext cx="9003680" cy="453970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rPr>
              <a:t>Research in UK MFL classrooms (mainly L2 French) suggests that without explicit instruction:</a:t>
            </a:r>
          </a:p>
          <a:p>
            <a:pPr marL="457200" marR="0" lvl="1" indent="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altLang="en-US" sz="2200" b="0" i="0" u="none" strike="noStrike" kern="1200" cap="none" spc="0" normalizeH="0" baseline="0" noProof="0" dirty="0">
                <a:ln>
                  <a:noFill/>
                </a:ln>
                <a:solidFill>
                  <a:srgbClr val="002060"/>
                </a:solidFill>
                <a:effectLst/>
                <a:uLnTx/>
                <a:uFillTx/>
                <a:latin typeface="Century Gothic" panose="020F0302020204030204"/>
                <a:ea typeface="+mn-ea"/>
                <a:cs typeface="+mn-cs"/>
              </a:rPr>
              <a:t> students are not very good at phonological decoding (reading aloud); </a:t>
            </a:r>
          </a:p>
          <a:p>
            <a:pPr marL="457200" marR="0" lvl="1" indent="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altLang="en-US" sz="2200" b="0" i="0" u="none" strike="noStrike" kern="1200" cap="none" spc="0" normalizeH="0" baseline="0" noProof="0" dirty="0">
                <a:ln>
                  <a:noFill/>
                </a:ln>
                <a:solidFill>
                  <a:srgbClr val="002060"/>
                </a:solidFill>
                <a:effectLst/>
                <a:uLnTx/>
                <a:uFillTx/>
                <a:latin typeface="Century Gothic" panose="020F0302020204030204"/>
                <a:ea typeface="+mn-ea"/>
                <a:cs typeface="+mn-cs"/>
              </a:rPr>
              <a:t> they seem to make little progress in this area;</a:t>
            </a:r>
          </a:p>
          <a:p>
            <a:pPr marL="457200" marR="0" lvl="1" indent="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altLang="en-US" sz="2200" b="0" i="0" u="none" strike="noStrike" kern="1200" cap="none" spc="0" normalizeH="0" baseline="0" noProof="0" dirty="0">
                <a:ln>
                  <a:noFill/>
                </a:ln>
                <a:solidFill>
                  <a:srgbClr val="002060"/>
                </a:solidFill>
                <a:effectLst/>
                <a:uLnTx/>
                <a:uFillTx/>
                <a:latin typeface="Century Gothic" panose="020F0302020204030204"/>
                <a:ea typeface="+mn-ea"/>
                <a:cs typeface="+mn-cs"/>
              </a:rPr>
              <a:t> English spelling-sound links remain stubbornly entrenched; </a:t>
            </a:r>
          </a:p>
          <a:p>
            <a:pPr marL="457200" marR="0" lvl="1" indent="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altLang="en-US" sz="2200" b="0" i="0" u="none" strike="noStrike" kern="1200" cap="none" spc="0" normalizeH="0" baseline="0" noProof="0" dirty="0">
                <a:ln>
                  <a:noFill/>
                </a:ln>
                <a:solidFill>
                  <a:srgbClr val="002060"/>
                </a:solidFill>
                <a:effectLst/>
                <a:uLnTx/>
                <a:uFillTx/>
                <a:latin typeface="Century Gothic" panose="020F0302020204030204"/>
                <a:ea typeface="+mn-ea"/>
                <a:cs typeface="+mn-cs"/>
              </a:rPr>
              <a:t> students may know that words should sound different to English, but not  know how they should sound.</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6" name="TextBox 5">
            <a:extLst>
              <a:ext uri="{FF2B5EF4-FFF2-40B4-BE49-F238E27FC236}">
                <a16:creationId xmlns:a16="http://schemas.microsoft.com/office/drawing/2014/main" id="{75A16B86-EC0A-4D05-A077-A870F09771A0}"/>
              </a:ext>
            </a:extLst>
          </p:cNvPr>
          <p:cNvSpPr txBox="1">
            <a:spLocks noChangeArrowheads="1"/>
          </p:cNvSpPr>
          <p:nvPr/>
        </p:nvSpPr>
        <p:spPr bwMode="auto">
          <a:xfrm>
            <a:off x="82286" y="5998580"/>
            <a:ext cx="11794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en-US" sz="16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Sources: Erler, 2003, 2004; Erler &amp; Macaro, 2012; Porter, 2014, forthcoming; Woore, 2009, 2010, 2011, 2014, 2018</a:t>
            </a:r>
            <a:endParaRPr kumimoji="0" lang="en-GB" altLang="en-US" sz="16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9286" y="2569170"/>
            <a:ext cx="4288830" cy="4288830"/>
          </a:xfrm>
          <a:prstGeom prst="rect">
            <a:avLst/>
          </a:prstGeom>
        </p:spPr>
      </p:pic>
    </p:spTree>
    <p:extLst>
      <p:ext uri="{BB962C8B-B14F-4D97-AF65-F5344CB8AC3E}">
        <p14:creationId xmlns:p14="http://schemas.microsoft.com/office/powerpoint/2010/main" val="222554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983" y="1880768"/>
            <a:ext cx="1168549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“The research evidence on this question remains limited in quantity, and the studies that do exist have various methodological limitations.  However, consistently positive effects of phonics instruction on L2 decoding have been found across various phases of formal education (primary school, secondary school and university): it appears that L2 learners who are taught phonics are more likely to develop more accurate SSC knowledge than those who are not.  Experimental evidence is also emerging of an impact on L2 vocabulary learning.”								   </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(Woore, forthcoming) </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6863"/>
            <a:ext cx="7597589" cy="867128"/>
          </a:xfrm>
          <a:prstGeom prst="rect">
            <a:avLst/>
          </a:prstGeom>
        </p:spPr>
      </p:pic>
      <p:sp>
        <p:nvSpPr>
          <p:cNvPr id="6" name="Title 1"/>
          <p:cNvSpPr>
            <a:spLocks noGrp="1"/>
          </p:cNvSpPr>
          <p:nvPr>
            <p:ph type="title"/>
          </p:nvPr>
        </p:nvSpPr>
        <p:spPr>
          <a:xfrm>
            <a:off x="82286" y="0"/>
            <a:ext cx="6896288" cy="1325563"/>
          </a:xfrm>
        </p:spPr>
        <p:txBody>
          <a:bodyPr>
            <a:normAutofit/>
          </a:bodyPr>
          <a:lstStyle/>
          <a:p>
            <a:r>
              <a:rPr lang="en-GB" sz="3200" b="1" dirty="0">
                <a:solidFill>
                  <a:schemeClr val="bg1"/>
                </a:solidFill>
              </a:rPr>
              <a:t>Research evidence</a:t>
            </a:r>
          </a:p>
        </p:txBody>
      </p:sp>
      <p:sp>
        <p:nvSpPr>
          <p:cNvPr id="7" name="TextBox 6"/>
          <p:cNvSpPr txBox="1"/>
          <p:nvPr/>
        </p:nvSpPr>
        <p:spPr>
          <a:xfrm>
            <a:off x="189983" y="5089328"/>
            <a:ext cx="11685494"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Remember also the evidence on L2 learners’ outcomes in the absence of phonics instruction!</a:t>
            </a:r>
          </a:p>
        </p:txBody>
      </p:sp>
      <p:sp>
        <p:nvSpPr>
          <p:cNvPr id="2" name="TextBox 1"/>
          <p:cNvSpPr txBox="1"/>
          <p:nvPr/>
        </p:nvSpPr>
        <p:spPr>
          <a:xfrm>
            <a:off x="2684585" y="1291547"/>
            <a:ext cx="71979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Summary: Is teaching L2 phonics effective?</a:t>
            </a:r>
          </a:p>
        </p:txBody>
      </p:sp>
    </p:spTree>
    <p:extLst>
      <p:ext uri="{BB962C8B-B14F-4D97-AF65-F5344CB8AC3E}">
        <p14:creationId xmlns:p14="http://schemas.microsoft.com/office/powerpoint/2010/main" val="80313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984"/>
            <a:ext cx="5989833" cy="867128"/>
          </a:xfrm>
          <a:prstGeom prst="rect">
            <a:avLst/>
          </a:prstGeom>
        </p:spPr>
      </p:pic>
      <p:sp>
        <p:nvSpPr>
          <p:cNvPr id="5" name="Title 1"/>
          <p:cNvSpPr txBox="1">
            <a:spLocks/>
          </p:cNvSpPr>
          <p:nvPr/>
        </p:nvSpPr>
        <p:spPr>
          <a:xfrm>
            <a:off x="300039" y="322232"/>
            <a:ext cx="4816491"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Target SSC in French</a:t>
            </a:r>
          </a:p>
        </p:txBody>
      </p:sp>
      <p:graphicFrame>
        <p:nvGraphicFramePr>
          <p:cNvPr id="3" name="Table 2">
            <a:extLst>
              <a:ext uri="{FF2B5EF4-FFF2-40B4-BE49-F238E27FC236}">
                <a16:creationId xmlns:a16="http://schemas.microsoft.com/office/drawing/2014/main" id="{B9CA6093-B871-4BB1-9FED-960D65453D1D}"/>
              </a:ext>
            </a:extLst>
          </p:cNvPr>
          <p:cNvGraphicFramePr>
            <a:graphicFrameLocks noGrp="1"/>
          </p:cNvGraphicFramePr>
          <p:nvPr/>
        </p:nvGraphicFramePr>
        <p:xfrm>
          <a:off x="300039" y="1035783"/>
          <a:ext cx="4517288" cy="5212080"/>
        </p:xfrm>
        <a:graphic>
          <a:graphicData uri="http://schemas.openxmlformats.org/drawingml/2006/table">
            <a:tbl>
              <a:tblPr firstRow="1" firstCol="1" bandRow="1">
                <a:tableStyleId>{22838BEF-8BB2-4498-84A7-C5851F593DF1}</a:tableStyleId>
              </a:tblPr>
              <a:tblGrid>
                <a:gridCol w="4517288">
                  <a:extLst>
                    <a:ext uri="{9D8B030D-6E8A-4147-A177-3AD203B41FA5}">
                      <a16:colId xmlns:a16="http://schemas.microsoft.com/office/drawing/2014/main" val="2496779122"/>
                    </a:ext>
                  </a:extLst>
                </a:gridCol>
              </a:tblGrid>
              <a:tr h="130658">
                <a:tc>
                  <a:txBody>
                    <a:bodyPr/>
                    <a:lstStyle/>
                    <a:p>
                      <a:pPr marL="180000" algn="l" hangingPunct="0">
                        <a:spcAft>
                          <a:spcPts val="0"/>
                        </a:spcAft>
                      </a:pPr>
                      <a:r>
                        <a:rPr lang="en-GB" sz="1800" b="0" dirty="0">
                          <a:solidFill>
                            <a:srgbClr val="002060"/>
                          </a:solidFill>
                          <a:effectLst/>
                          <a:latin typeface="Century Gothic" panose="020B0502020202020204" pitchFamily="34" charset="0"/>
                        </a:rPr>
                        <a:t>silent final consonant</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1959386303"/>
                  </a:ext>
                </a:extLst>
              </a:tr>
              <a:tr h="130658">
                <a:tc>
                  <a:txBody>
                    <a:bodyPr/>
                    <a:lstStyle/>
                    <a:p>
                      <a:pPr marL="180000" algn="l" hangingPunct="0">
                        <a:spcAft>
                          <a:spcPts val="0"/>
                        </a:spcAft>
                      </a:pPr>
                      <a:r>
                        <a:rPr lang="en-GB" sz="1800" b="0" dirty="0">
                          <a:solidFill>
                            <a:srgbClr val="002060"/>
                          </a:solidFill>
                          <a:effectLst/>
                          <a:latin typeface="Century Gothic" panose="020B0502020202020204" pitchFamily="34" charset="0"/>
                        </a:rPr>
                        <a:t>a</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2623762822"/>
                  </a:ext>
                </a:extLst>
              </a:tr>
              <a:tr h="130658">
                <a:tc>
                  <a:txBody>
                    <a:bodyPr/>
                    <a:lstStyle/>
                    <a:p>
                      <a:pPr marL="180000" algn="l" hangingPunct="0">
                        <a:spcAft>
                          <a:spcPts val="0"/>
                        </a:spcAft>
                      </a:pPr>
                      <a:r>
                        <a:rPr lang="en-GB" sz="1800" b="0" dirty="0" err="1">
                          <a:solidFill>
                            <a:srgbClr val="002060"/>
                          </a:solidFill>
                          <a:effectLst/>
                          <a:latin typeface="Century Gothic" panose="020B0502020202020204" pitchFamily="34" charset="0"/>
                        </a:rPr>
                        <a:t>i</a:t>
                      </a:r>
                      <a:r>
                        <a:rPr lang="en-GB" sz="1800" b="0" dirty="0">
                          <a:solidFill>
                            <a:srgbClr val="002060"/>
                          </a:solidFill>
                          <a:effectLst/>
                          <a:latin typeface="Century Gothic" panose="020B0502020202020204" pitchFamily="34" charset="0"/>
                        </a:rPr>
                        <a:t>/y</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4192468097"/>
                  </a:ext>
                </a:extLst>
              </a:tr>
              <a:tr h="130658">
                <a:tc>
                  <a:txBody>
                    <a:bodyPr/>
                    <a:lstStyle/>
                    <a:p>
                      <a:pPr marL="180000" algn="l" hangingPunct="0">
                        <a:spcAft>
                          <a:spcPts val="0"/>
                        </a:spcAft>
                      </a:pPr>
                      <a:r>
                        <a:rPr lang="en-GB" sz="1800" b="0" dirty="0" err="1">
                          <a:solidFill>
                            <a:srgbClr val="002060"/>
                          </a:solidFill>
                          <a:effectLst/>
                          <a:latin typeface="Century Gothic" panose="020B0502020202020204" pitchFamily="34" charset="0"/>
                        </a:rPr>
                        <a:t>eu</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405801854"/>
                  </a:ext>
                </a:extLst>
              </a:tr>
              <a:tr h="130658">
                <a:tc>
                  <a:txBody>
                    <a:bodyPr/>
                    <a:lstStyle/>
                    <a:p>
                      <a:pPr marL="180000" algn="l" hangingPunct="0">
                        <a:spcAft>
                          <a:spcPts val="0"/>
                        </a:spcAft>
                      </a:pPr>
                      <a:r>
                        <a:rPr lang="en-GB" sz="1800" b="0" dirty="0">
                          <a:solidFill>
                            <a:srgbClr val="002060"/>
                          </a:solidFill>
                          <a:effectLst/>
                          <a:latin typeface="Century Gothic" panose="020B0502020202020204" pitchFamily="34" charset="0"/>
                        </a:rPr>
                        <a:t>e</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3332909300"/>
                  </a:ext>
                </a:extLst>
              </a:tr>
              <a:tr h="130658">
                <a:tc>
                  <a:txBody>
                    <a:bodyPr/>
                    <a:lstStyle/>
                    <a:p>
                      <a:pPr marL="180000" algn="l" hangingPunct="0">
                        <a:spcAft>
                          <a:spcPts val="0"/>
                        </a:spcAft>
                      </a:pPr>
                      <a:r>
                        <a:rPr lang="en-GB" sz="1800" b="0" dirty="0">
                          <a:solidFill>
                            <a:srgbClr val="002060"/>
                          </a:solidFill>
                          <a:effectLst/>
                          <a:latin typeface="Century Gothic" panose="020B0502020202020204" pitchFamily="34" charset="0"/>
                        </a:rPr>
                        <a:t>au/</a:t>
                      </a:r>
                      <a:r>
                        <a:rPr lang="en-GB" sz="1800" b="0" dirty="0" err="1">
                          <a:solidFill>
                            <a:srgbClr val="002060"/>
                          </a:solidFill>
                          <a:effectLst/>
                          <a:latin typeface="Century Gothic" panose="020B0502020202020204" pitchFamily="34" charset="0"/>
                        </a:rPr>
                        <a:t>eau</a:t>
                      </a:r>
                      <a:r>
                        <a:rPr lang="en-GB" sz="1800" b="0" dirty="0">
                          <a:solidFill>
                            <a:srgbClr val="002060"/>
                          </a:solidFill>
                          <a:effectLst/>
                          <a:latin typeface="Century Gothic" panose="020B0502020202020204" pitchFamily="34" charset="0"/>
                        </a:rPr>
                        <a:t>/closed o/ô</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2030032555"/>
                  </a:ext>
                </a:extLst>
              </a:tr>
              <a:tr h="130658">
                <a:tc>
                  <a:txBody>
                    <a:bodyPr/>
                    <a:lstStyle/>
                    <a:p>
                      <a:pPr marL="180000" algn="l" hangingPunct="0">
                        <a:spcAft>
                          <a:spcPts val="0"/>
                        </a:spcAft>
                      </a:pPr>
                      <a:r>
                        <a:rPr lang="en-GB" sz="1800" b="0" dirty="0" err="1">
                          <a:solidFill>
                            <a:srgbClr val="002060"/>
                          </a:solidFill>
                          <a:effectLst/>
                          <a:latin typeface="Century Gothic" panose="020B0502020202020204" pitchFamily="34" charset="0"/>
                        </a:rPr>
                        <a:t>ou</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3602046593"/>
                  </a:ext>
                </a:extLst>
              </a:tr>
              <a:tr h="130658">
                <a:tc>
                  <a:txBody>
                    <a:bodyPr/>
                    <a:lstStyle/>
                    <a:p>
                      <a:pPr marL="180000" algn="l" hangingPunct="0">
                        <a:spcAft>
                          <a:spcPts val="0"/>
                        </a:spcAft>
                      </a:pPr>
                      <a:r>
                        <a:rPr lang="en-GB" sz="1800" b="0" dirty="0">
                          <a:solidFill>
                            <a:srgbClr val="002060"/>
                          </a:solidFill>
                          <a:effectLst/>
                          <a:latin typeface="Century Gothic" panose="020B0502020202020204" pitchFamily="34" charset="0"/>
                        </a:rPr>
                        <a:t>u</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3455643230"/>
                  </a:ext>
                </a:extLst>
              </a:tr>
              <a:tr h="130658">
                <a:tc>
                  <a:txBody>
                    <a:bodyPr/>
                    <a:lstStyle/>
                    <a:p>
                      <a:pPr marL="180000" algn="l" hangingPunct="0">
                        <a:spcAft>
                          <a:spcPts val="0"/>
                        </a:spcAft>
                      </a:pPr>
                      <a:r>
                        <a:rPr lang="en-GB" sz="1800" b="0" dirty="0">
                          <a:solidFill>
                            <a:srgbClr val="002060"/>
                          </a:solidFill>
                          <a:effectLst/>
                          <a:latin typeface="Century Gothic" panose="020B0502020202020204" pitchFamily="34" charset="0"/>
                        </a:rPr>
                        <a:t>silent final e</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12431629"/>
                  </a:ext>
                </a:extLst>
              </a:tr>
              <a:tr h="130658">
                <a:tc>
                  <a:txBody>
                    <a:bodyPr/>
                    <a:lstStyle/>
                    <a:p>
                      <a:pPr marL="180000" algn="l" hangingPunct="0">
                        <a:spcAft>
                          <a:spcPts val="0"/>
                        </a:spcAft>
                      </a:pPr>
                      <a:r>
                        <a:rPr lang="en-GB" sz="1800" b="0" dirty="0">
                          <a:solidFill>
                            <a:srgbClr val="002060"/>
                          </a:solidFill>
                          <a:effectLst/>
                          <a:latin typeface="Century Gothic" panose="020B0502020202020204" pitchFamily="34" charset="0"/>
                        </a:rPr>
                        <a:t>é (-</a:t>
                      </a:r>
                      <a:r>
                        <a:rPr lang="en-GB" sz="1800" b="0" dirty="0" err="1">
                          <a:solidFill>
                            <a:srgbClr val="002060"/>
                          </a:solidFill>
                          <a:effectLst/>
                          <a:latin typeface="Century Gothic" panose="020B0502020202020204" pitchFamily="34" charset="0"/>
                        </a:rPr>
                        <a:t>er</a:t>
                      </a:r>
                      <a:r>
                        <a:rPr lang="en-GB" sz="1800" b="0" dirty="0">
                          <a:solidFill>
                            <a:srgbClr val="002060"/>
                          </a:solidFill>
                          <a:effectLst/>
                          <a:latin typeface="Century Gothic" panose="020B0502020202020204" pitchFamily="34" charset="0"/>
                        </a:rPr>
                        <a:t>, -</a:t>
                      </a:r>
                      <a:r>
                        <a:rPr lang="en-GB" sz="1800" b="0" dirty="0" err="1">
                          <a:solidFill>
                            <a:srgbClr val="002060"/>
                          </a:solidFill>
                          <a:effectLst/>
                          <a:latin typeface="Century Gothic" panose="020B0502020202020204" pitchFamily="34" charset="0"/>
                        </a:rPr>
                        <a:t>ez</a:t>
                      </a:r>
                      <a:r>
                        <a:rPr lang="en-GB" sz="1800" b="0" dirty="0">
                          <a:solidFill>
                            <a:srgbClr val="002060"/>
                          </a:solidFill>
                          <a:effectLst/>
                          <a:latin typeface="Century Gothic" panose="020B0502020202020204" pitchFamily="34" charset="0"/>
                        </a:rPr>
                        <a:t>)</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99029155"/>
                  </a:ext>
                </a:extLst>
              </a:tr>
              <a:tr h="130658">
                <a:tc>
                  <a:txBody>
                    <a:bodyPr/>
                    <a:lstStyle/>
                    <a:p>
                      <a:pPr marL="180000" algn="l" hangingPunct="0">
                        <a:spcAft>
                          <a:spcPts val="0"/>
                        </a:spcAft>
                      </a:pPr>
                      <a:r>
                        <a:rPr lang="en-GB" sz="1800" b="0" dirty="0" err="1">
                          <a:solidFill>
                            <a:srgbClr val="002060"/>
                          </a:solidFill>
                          <a:effectLst/>
                          <a:latin typeface="Century Gothic" panose="020B0502020202020204" pitchFamily="34" charset="0"/>
                        </a:rPr>
                        <a:t>en</a:t>
                      </a:r>
                      <a:r>
                        <a:rPr lang="en-GB" sz="1800" b="0" dirty="0">
                          <a:solidFill>
                            <a:srgbClr val="002060"/>
                          </a:solidFill>
                          <a:effectLst/>
                          <a:latin typeface="Century Gothic" panose="020B0502020202020204" pitchFamily="34" charset="0"/>
                        </a:rPr>
                        <a:t>/an/</a:t>
                      </a:r>
                      <a:r>
                        <a:rPr lang="en-GB" sz="1800" b="0" dirty="0" err="1">
                          <a:solidFill>
                            <a:srgbClr val="002060"/>
                          </a:solidFill>
                          <a:effectLst/>
                          <a:latin typeface="Century Gothic" panose="020B0502020202020204" pitchFamily="34" charset="0"/>
                        </a:rPr>
                        <a:t>em</a:t>
                      </a:r>
                      <a:r>
                        <a:rPr lang="en-GB" sz="1800" b="0" dirty="0">
                          <a:solidFill>
                            <a:srgbClr val="002060"/>
                          </a:solidFill>
                          <a:effectLst/>
                          <a:latin typeface="Century Gothic" panose="020B0502020202020204" pitchFamily="34" charset="0"/>
                        </a:rPr>
                        <a:t>/am </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1376664576"/>
                  </a:ext>
                </a:extLst>
              </a:tr>
              <a:tr h="130658">
                <a:tc>
                  <a:txBody>
                    <a:bodyPr/>
                    <a:lstStyle/>
                    <a:p>
                      <a:pPr marL="180000" algn="l" hangingPunct="0">
                        <a:spcAft>
                          <a:spcPts val="0"/>
                        </a:spcAft>
                      </a:pPr>
                      <a:r>
                        <a:rPr lang="en-GB" sz="1800" b="0" dirty="0">
                          <a:solidFill>
                            <a:srgbClr val="002060"/>
                          </a:solidFill>
                          <a:effectLst/>
                          <a:latin typeface="Century Gothic" panose="020B0502020202020204" pitchFamily="34" charset="0"/>
                        </a:rPr>
                        <a:t>on/om</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3783599390"/>
                  </a:ext>
                </a:extLst>
              </a:tr>
              <a:tr h="130658">
                <a:tc>
                  <a:txBody>
                    <a:bodyPr/>
                    <a:lstStyle/>
                    <a:p>
                      <a:pPr marL="180000" algn="l" hangingPunct="0">
                        <a:spcAft>
                          <a:spcPts val="0"/>
                        </a:spcAft>
                      </a:pPr>
                      <a:r>
                        <a:rPr lang="en-GB" sz="1800" b="0" dirty="0" err="1">
                          <a:solidFill>
                            <a:srgbClr val="002060"/>
                          </a:solidFill>
                          <a:effectLst/>
                          <a:latin typeface="Century Gothic" panose="020B0502020202020204" pitchFamily="34" charset="0"/>
                        </a:rPr>
                        <a:t>ain</a:t>
                      </a:r>
                      <a:r>
                        <a:rPr lang="en-GB" sz="1800" b="0" dirty="0">
                          <a:solidFill>
                            <a:srgbClr val="002060"/>
                          </a:solidFill>
                          <a:effectLst/>
                          <a:latin typeface="Century Gothic" panose="020B0502020202020204" pitchFamily="34" charset="0"/>
                        </a:rPr>
                        <a:t>/in/aim/</a:t>
                      </a:r>
                      <a:r>
                        <a:rPr lang="en-GB" sz="1800" b="0" dirty="0" err="1">
                          <a:solidFill>
                            <a:srgbClr val="002060"/>
                          </a:solidFill>
                          <a:effectLst/>
                          <a:latin typeface="Century Gothic" panose="020B0502020202020204" pitchFamily="34" charset="0"/>
                        </a:rPr>
                        <a:t>im</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714369062"/>
                  </a:ext>
                </a:extLst>
              </a:tr>
              <a:tr h="130658">
                <a:tc>
                  <a:txBody>
                    <a:bodyPr/>
                    <a:lstStyle/>
                    <a:p>
                      <a:pPr marL="180000" algn="l" hangingPunct="0">
                        <a:spcAft>
                          <a:spcPts val="0"/>
                        </a:spcAft>
                      </a:pPr>
                      <a:r>
                        <a:rPr lang="en-GB" sz="1800" b="0" dirty="0">
                          <a:solidFill>
                            <a:srgbClr val="002060"/>
                          </a:solidFill>
                          <a:effectLst/>
                          <a:latin typeface="Century Gothic" panose="020B0502020202020204" pitchFamily="34" charset="0"/>
                        </a:rPr>
                        <a:t>è/ê/ai</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1175346085"/>
                  </a:ext>
                </a:extLst>
              </a:tr>
              <a:tr h="130658">
                <a:tc>
                  <a:txBody>
                    <a:bodyPr/>
                    <a:lstStyle/>
                    <a:p>
                      <a:pPr marL="180000" algn="l" hangingPunct="0">
                        <a:spcAft>
                          <a:spcPts val="0"/>
                        </a:spcAft>
                      </a:pPr>
                      <a:r>
                        <a:rPr lang="en-GB" sz="1800" b="0" dirty="0">
                          <a:solidFill>
                            <a:srgbClr val="002060"/>
                          </a:solidFill>
                          <a:effectLst/>
                          <a:latin typeface="Century Gothic" panose="020B0502020202020204" pitchFamily="34" charset="0"/>
                        </a:rPr>
                        <a:t>oi/oy</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4154494501"/>
                  </a:ext>
                </a:extLst>
              </a:tr>
              <a:tr h="130658">
                <a:tc>
                  <a:txBody>
                    <a:bodyPr/>
                    <a:lstStyle/>
                    <a:p>
                      <a:pPr marL="180000" algn="l" hangingPunct="0">
                        <a:spcAft>
                          <a:spcPts val="0"/>
                        </a:spcAft>
                      </a:pPr>
                      <a:r>
                        <a:rPr lang="en-GB" sz="1800" b="0" dirty="0" err="1">
                          <a:solidFill>
                            <a:srgbClr val="002060"/>
                          </a:solidFill>
                          <a:effectLst/>
                          <a:latin typeface="Century Gothic" panose="020B0502020202020204" pitchFamily="34" charset="0"/>
                        </a:rPr>
                        <a:t>ch</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91093493"/>
                  </a:ext>
                </a:extLst>
              </a:tr>
              <a:tr h="130658">
                <a:tc>
                  <a:txBody>
                    <a:bodyPr/>
                    <a:lstStyle/>
                    <a:p>
                      <a:pPr marL="180000" algn="l" hangingPunct="0">
                        <a:spcAft>
                          <a:spcPts val="0"/>
                        </a:spcAft>
                      </a:pPr>
                      <a:r>
                        <a:rPr lang="en-GB" sz="1800" b="0" dirty="0">
                          <a:solidFill>
                            <a:srgbClr val="002060"/>
                          </a:solidFill>
                          <a:effectLst/>
                          <a:latin typeface="Century Gothic" panose="020B0502020202020204" pitchFamily="34" charset="0"/>
                        </a:rPr>
                        <a:t>ç (and soft 'c')</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1046217881"/>
                  </a:ext>
                </a:extLst>
              </a:tr>
              <a:tr h="130658">
                <a:tc>
                  <a:txBody>
                    <a:bodyPr/>
                    <a:lstStyle/>
                    <a:p>
                      <a:pPr marL="180000" algn="l" hangingPunct="0">
                        <a:spcAft>
                          <a:spcPts val="0"/>
                        </a:spcAft>
                      </a:pPr>
                      <a:r>
                        <a:rPr lang="en-GB" sz="1800" b="0" dirty="0" err="1">
                          <a:solidFill>
                            <a:srgbClr val="002060"/>
                          </a:solidFill>
                          <a:effectLst/>
                          <a:latin typeface="Century Gothic" panose="020B0502020202020204" pitchFamily="34" charset="0"/>
                        </a:rPr>
                        <a:t>qu</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2684621262"/>
                  </a:ext>
                </a:extLst>
              </a:tr>
              <a:tr h="130658">
                <a:tc>
                  <a:txBody>
                    <a:bodyPr/>
                    <a:lstStyle/>
                    <a:p>
                      <a:pPr marL="180000" algn="l" hangingPunct="0">
                        <a:spcAft>
                          <a:spcPts val="0"/>
                        </a:spcAft>
                      </a:pPr>
                      <a:r>
                        <a:rPr lang="en-GB" sz="1800" b="0" dirty="0">
                          <a:solidFill>
                            <a:srgbClr val="002060"/>
                          </a:solidFill>
                          <a:effectLst/>
                          <a:latin typeface="Century Gothic" panose="020B0502020202020204" pitchFamily="34" charset="0"/>
                        </a:rPr>
                        <a:t>j</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2852928606"/>
                  </a:ext>
                </a:extLst>
              </a:tr>
            </a:tbl>
          </a:graphicData>
        </a:graphic>
      </p:graphicFrame>
      <p:graphicFrame>
        <p:nvGraphicFramePr>
          <p:cNvPr id="8" name="Table 7">
            <a:extLst>
              <a:ext uri="{FF2B5EF4-FFF2-40B4-BE49-F238E27FC236}">
                <a16:creationId xmlns:a16="http://schemas.microsoft.com/office/drawing/2014/main" id="{EBCDBA74-03D1-45B0-855A-1F71313D4949}"/>
              </a:ext>
            </a:extLst>
          </p:cNvPr>
          <p:cNvGraphicFramePr>
            <a:graphicFrameLocks noGrp="1"/>
          </p:cNvGraphicFramePr>
          <p:nvPr/>
        </p:nvGraphicFramePr>
        <p:xfrm>
          <a:off x="6202169" y="975625"/>
          <a:ext cx="4654327" cy="5272234"/>
        </p:xfrm>
        <a:graphic>
          <a:graphicData uri="http://schemas.openxmlformats.org/drawingml/2006/table">
            <a:tbl>
              <a:tblPr firstRow="1" firstCol="1" bandRow="1">
                <a:tableStyleId>{22838BEF-8BB2-4498-84A7-C5851F593DF1}</a:tableStyleId>
              </a:tblPr>
              <a:tblGrid>
                <a:gridCol w="4654327">
                  <a:extLst>
                    <a:ext uri="{9D8B030D-6E8A-4147-A177-3AD203B41FA5}">
                      <a16:colId xmlns:a16="http://schemas.microsoft.com/office/drawing/2014/main" val="3222778350"/>
                    </a:ext>
                  </a:extLst>
                </a:gridCol>
              </a:tblGrid>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tion</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4058052734"/>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ien</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2037903967"/>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s-liaison</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3068041420"/>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t-liaison</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172361429"/>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n-liaison</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2995614499"/>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x-liaison</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3637593647"/>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h</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4075497492"/>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um/un</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3160201654"/>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gn</a:t>
                      </a:r>
                      <a:r>
                        <a:rPr lang="en-GB" sz="1800" b="0" dirty="0">
                          <a:solidFill>
                            <a:srgbClr val="002060"/>
                          </a:solidFill>
                          <a:effectLst/>
                          <a:latin typeface="Century Gothic" panose="020B0502020202020204" pitchFamily="34" charset="0"/>
                        </a:rPr>
                        <a:t>-</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3162645346"/>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r</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1482085909"/>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open </a:t>
                      </a:r>
                      <a:r>
                        <a:rPr lang="en-GB" sz="1800" b="0" dirty="0" err="1">
                          <a:solidFill>
                            <a:srgbClr val="002060"/>
                          </a:solidFill>
                          <a:effectLst/>
                          <a:latin typeface="Century Gothic" panose="020B0502020202020204" pitchFamily="34" charset="0"/>
                        </a:rPr>
                        <a:t>eu</a:t>
                      </a: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œu</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3158906093"/>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open o</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1113021776"/>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-s-</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1289115106"/>
                  </a:ext>
                </a:extLst>
              </a:tr>
              <a:tr h="277486">
                <a:tc>
                  <a:txBody>
                    <a:bodyPr/>
                    <a:lstStyle/>
                    <a:p>
                      <a:pPr marL="180000" algn="l" hangingPunct="0">
                        <a:spcAft>
                          <a:spcPts val="0"/>
                        </a:spcAft>
                      </a:pPr>
                      <a:r>
                        <a:rPr lang="en-GB" sz="1800" b="0" dirty="0" err="1">
                          <a:solidFill>
                            <a:srgbClr val="002060"/>
                          </a:solidFill>
                          <a:effectLst/>
                          <a:latin typeface="Century Gothic" panose="020B0502020202020204" pitchFamily="34" charset="0"/>
                        </a:rPr>
                        <a:t>th</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3857204756"/>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-ill-/-</a:t>
                      </a:r>
                      <a:r>
                        <a:rPr lang="en-GB" sz="1800" b="0" dirty="0" err="1">
                          <a:solidFill>
                            <a:srgbClr val="002060"/>
                          </a:solidFill>
                          <a:effectLst/>
                          <a:latin typeface="Century Gothic" panose="020B0502020202020204" pitchFamily="34" charset="0"/>
                        </a:rPr>
                        <a:t>ille</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3234092324"/>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aill</a:t>
                      </a:r>
                      <a:r>
                        <a:rPr lang="en-GB" sz="1800" b="0" dirty="0">
                          <a:solidFill>
                            <a:srgbClr val="002060"/>
                          </a:solidFill>
                          <a:effectLst/>
                          <a:latin typeface="Century Gothic" panose="020B0502020202020204" pitchFamily="34" charset="0"/>
                        </a:rPr>
                        <a:t>-/ail</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1391416535"/>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eille</a:t>
                      </a: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eil</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4055691298"/>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euill</a:t>
                      </a: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euil</a:t>
                      </a: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ueill</a:t>
                      </a: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ueil</a:t>
                      </a: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œill</a:t>
                      </a: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œil</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1622589638"/>
                  </a:ext>
                </a:extLst>
              </a:tr>
              <a:tr h="277486">
                <a:tc>
                  <a:txBody>
                    <a:bodyPr/>
                    <a:lstStyle/>
                    <a:p>
                      <a:pPr marL="180000" algn="l" hangingPunct="0">
                        <a:spcAft>
                          <a:spcPts val="0"/>
                        </a:spcAft>
                      </a:pP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ouill</a:t>
                      </a:r>
                      <a:r>
                        <a:rPr lang="en-GB" sz="1800" b="0" dirty="0">
                          <a:solidFill>
                            <a:srgbClr val="002060"/>
                          </a:solidFill>
                          <a:effectLst/>
                          <a:latin typeface="Century Gothic" panose="020B0502020202020204" pitchFamily="34" charset="0"/>
                        </a:rPr>
                        <a:t>-/</a:t>
                      </a:r>
                      <a:r>
                        <a:rPr lang="en-GB" sz="1800" b="0" dirty="0" err="1">
                          <a:solidFill>
                            <a:srgbClr val="002060"/>
                          </a:solidFill>
                          <a:effectLst/>
                          <a:latin typeface="Century Gothic" panose="020B0502020202020204" pitchFamily="34" charset="0"/>
                        </a:rPr>
                        <a:t>ouil</a:t>
                      </a:r>
                      <a:r>
                        <a:rPr lang="en-GB" sz="1800" b="0" dirty="0">
                          <a:solidFill>
                            <a:srgbClr val="002060"/>
                          </a:solidFill>
                          <a:effectLst/>
                          <a:latin typeface="Century Gothic" panose="020B0502020202020204" pitchFamily="34" charset="0"/>
                        </a:rPr>
                        <a:t> </a:t>
                      </a:r>
                      <a:endParaRPr lang="en-GB" sz="1800" b="0" dirty="0">
                        <a:solidFill>
                          <a:srgbClr val="002060"/>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38526" marR="38526" marT="0" marB="0" anchor="b"/>
                </a:tc>
                <a:extLst>
                  <a:ext uri="{0D108BD9-81ED-4DB2-BD59-A6C34878D82A}">
                    <a16:rowId xmlns:a16="http://schemas.microsoft.com/office/drawing/2014/main" val="161481831"/>
                  </a:ext>
                </a:extLst>
              </a:tr>
            </a:tbl>
          </a:graphicData>
        </a:graphic>
      </p:graphicFrame>
    </p:spTree>
    <p:extLst>
      <p:ext uri="{BB962C8B-B14F-4D97-AF65-F5344CB8AC3E}">
        <p14:creationId xmlns:p14="http://schemas.microsoft.com/office/powerpoint/2010/main" val="177130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 descr="background rectangle"/>
          <p:cNvPicPr preferRelativeResize="0"/>
          <p:nvPr/>
        </p:nvPicPr>
        <p:blipFill rotWithShape="1">
          <a:blip r:embed="rId3">
            <a:alphaModFix/>
          </a:blip>
          <a:srcRect/>
          <a:stretch/>
        </p:blipFill>
        <p:spPr>
          <a:xfrm>
            <a:off x="-1" y="296864"/>
            <a:ext cx="6457246" cy="867128"/>
          </a:xfrm>
          <a:prstGeom prst="rect">
            <a:avLst/>
          </a:prstGeom>
          <a:noFill/>
          <a:ln>
            <a:noFill/>
          </a:ln>
        </p:spPr>
      </p:pic>
      <p:sp>
        <p:nvSpPr>
          <p:cNvPr id="317" name="Google Shape;317;p2"/>
          <p:cNvSpPr txBox="1">
            <a:spLocks noGrp="1"/>
          </p:cNvSpPr>
          <p:nvPr>
            <p:ph type="title"/>
          </p:nvPr>
        </p:nvSpPr>
        <p:spPr>
          <a:xfrm>
            <a:off x="0" y="296864"/>
            <a:ext cx="5265384" cy="707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dirty="0">
                <a:solidFill>
                  <a:schemeClr val="lt1"/>
                </a:solidFill>
              </a:rPr>
              <a:t>French phonics</a:t>
            </a:r>
            <a:endParaRPr dirty="0"/>
          </a:p>
        </p:txBody>
      </p:sp>
      <p:sp>
        <p:nvSpPr>
          <p:cNvPr id="318" name="Google Shape;318;p2"/>
          <p:cNvSpPr/>
          <p:nvPr/>
        </p:nvSpPr>
        <p:spPr>
          <a:xfrm>
            <a:off x="10095979" y="249869"/>
            <a:ext cx="1813942" cy="400919"/>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phonétique</a:t>
            </a:r>
            <a:endParaRPr kumimoji="0"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6" name="Picture 5">
            <a:extLst>
              <a:ext uri="{FF2B5EF4-FFF2-40B4-BE49-F238E27FC236}">
                <a16:creationId xmlns:a16="http://schemas.microsoft.com/office/drawing/2014/main" id="{D6A09C70-E028-448A-8264-FB75DC44B543}"/>
              </a:ext>
            </a:extLst>
          </p:cNvPr>
          <p:cNvPicPr>
            <a:picLocks noChangeAspect="1"/>
          </p:cNvPicPr>
          <p:nvPr/>
        </p:nvPicPr>
        <p:blipFill>
          <a:blip r:embed="rId4"/>
          <a:stretch>
            <a:fillRect/>
          </a:stretch>
        </p:blipFill>
        <p:spPr>
          <a:xfrm>
            <a:off x="-1" y="1411870"/>
            <a:ext cx="7500079" cy="4726162"/>
          </a:xfrm>
          <a:prstGeom prst="rect">
            <a:avLst/>
          </a:prstGeom>
        </p:spPr>
      </p:pic>
      <p:sp>
        <p:nvSpPr>
          <p:cNvPr id="3" name="Rectangle 2">
            <a:extLst>
              <a:ext uri="{FF2B5EF4-FFF2-40B4-BE49-F238E27FC236}">
                <a16:creationId xmlns:a16="http://schemas.microsoft.com/office/drawing/2014/main" id="{9F10F046-8E2C-4141-812B-3114FCCE1924}"/>
              </a:ext>
            </a:extLst>
          </p:cNvPr>
          <p:cNvSpPr/>
          <p:nvPr/>
        </p:nvSpPr>
        <p:spPr>
          <a:xfrm>
            <a:off x="8887890" y="852316"/>
            <a:ext cx="3304110" cy="369332"/>
          </a:xfrm>
          <a:prstGeom prst="rect">
            <a:avLst/>
          </a:prstGeom>
        </p:spPr>
        <p:txBody>
          <a:bodyPr wrap="none">
            <a:spAutoFit/>
          </a:bodyPr>
          <a:lstStyle/>
          <a:p>
            <a:r>
              <a:rPr lang="en-GB" dirty="0">
                <a:solidFill>
                  <a:srgbClr val="002060"/>
                </a:solidFill>
                <a:latin typeface="Century Gothic" panose="020B0502020202020204" pitchFamily="34" charset="0"/>
              </a:rPr>
              <a:t>https://resources.ncelp.org/</a:t>
            </a:r>
          </a:p>
        </p:txBody>
      </p:sp>
      <p:pic>
        <p:nvPicPr>
          <p:cNvPr id="4" name="Picture 3">
            <a:extLst>
              <a:ext uri="{FF2B5EF4-FFF2-40B4-BE49-F238E27FC236}">
                <a16:creationId xmlns:a16="http://schemas.microsoft.com/office/drawing/2014/main" id="{2C0C6693-88C6-49B0-9DE8-739199C2A18B}"/>
              </a:ext>
            </a:extLst>
          </p:cNvPr>
          <p:cNvPicPr>
            <a:picLocks noChangeAspect="1"/>
          </p:cNvPicPr>
          <p:nvPr/>
        </p:nvPicPr>
        <p:blipFill>
          <a:blip r:embed="rId5"/>
          <a:stretch>
            <a:fillRect/>
          </a:stretch>
        </p:blipFill>
        <p:spPr>
          <a:xfrm>
            <a:off x="7721711" y="1411870"/>
            <a:ext cx="4448855" cy="2544912"/>
          </a:xfrm>
          <a:prstGeom prst="rect">
            <a:avLst/>
          </a:prstGeom>
          <a:effectLst>
            <a:outerShdw blurRad="50800" dist="38100" dir="5400000" algn="t" rotWithShape="0">
              <a:prstClr val="black">
                <a:alpha val="40000"/>
              </a:prstClr>
            </a:outerShdw>
          </a:effectLst>
        </p:spPr>
      </p:pic>
      <p:pic>
        <p:nvPicPr>
          <p:cNvPr id="9" name="Graphic 8" descr="Line arrow Straight">
            <a:extLst>
              <a:ext uri="{FF2B5EF4-FFF2-40B4-BE49-F238E27FC236}">
                <a16:creationId xmlns:a16="http://schemas.microsoft.com/office/drawing/2014/main" id="{749455D1-7E28-42C0-9C44-2D6B06D51F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760387">
            <a:off x="8430691" y="3964229"/>
            <a:ext cx="914400" cy="914400"/>
          </a:xfrm>
          <a:prstGeom prst="rect">
            <a:avLst/>
          </a:prstGeom>
        </p:spPr>
      </p:pic>
    </p:spTree>
    <p:extLst>
      <p:ext uri="{BB962C8B-B14F-4D97-AF65-F5344CB8AC3E}">
        <p14:creationId xmlns:p14="http://schemas.microsoft.com/office/powerpoint/2010/main" val="245961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5|14.9|15.4|15.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rgbClr val="002060"/>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NCELP_template.pptx" id="{851E8A6A-D5BB-4C26-B157-3EC16E233918}" vid="{8BFF32F4-6F0A-4FC3-899B-73F2A33C2379}"/>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1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2" id="{47E36F7B-8A25-CA40-9FA5-8DCBF1A6ECFD}" vid="{914B3A9D-F764-B046-97B8-E880776F9464}"/>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4190</TotalTime>
  <Words>10487</Words>
  <Application>Microsoft Office PowerPoint</Application>
  <PresentationFormat>Widescreen</PresentationFormat>
  <Paragraphs>658</Paragraphs>
  <Slides>39</Slides>
  <Notes>39</Notes>
  <HiddenSlides>3</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39</vt:i4>
      </vt:variant>
    </vt:vector>
  </HeadingPairs>
  <TitlesOfParts>
    <vt:vector size="52" baseType="lpstr">
      <vt:lpstr>Arial</vt:lpstr>
      <vt:lpstr>Calibri</vt:lpstr>
      <vt:lpstr>Calibri Light</vt:lpstr>
      <vt:lpstr>Century Gothic</vt:lpstr>
      <vt:lpstr>Ink Free</vt:lpstr>
      <vt:lpstr>Tw Cen MT</vt:lpstr>
      <vt:lpstr>Wingdings</vt:lpstr>
      <vt:lpstr>1_Office Theme</vt:lpstr>
      <vt:lpstr>6_Office Theme</vt:lpstr>
      <vt:lpstr>2_Office Theme</vt:lpstr>
      <vt:lpstr>12_Office Theme</vt:lpstr>
      <vt:lpstr>3_Office Theme</vt:lpstr>
      <vt:lpstr>4_Office Theme</vt:lpstr>
      <vt:lpstr>Myth-busting and meaning making:  important ideas for classroom-based language teaching </vt:lpstr>
      <vt:lpstr>Myth-busting and meaning making</vt:lpstr>
      <vt:lpstr>National Curriculum PoS KS2 and KS3</vt:lpstr>
      <vt:lpstr>Why teach phonics? [1/3]</vt:lpstr>
      <vt:lpstr>Why teach phonics? [2/3]</vt:lpstr>
      <vt:lpstr>Why teach phonics? [3/3]</vt:lpstr>
      <vt:lpstr>Research evidence</vt:lpstr>
      <vt:lpstr>PowerPoint Presentation</vt:lpstr>
      <vt:lpstr>French phonics</vt:lpstr>
      <vt:lpstr>Myth-busting and meaning making</vt:lpstr>
      <vt:lpstr>French phonics</vt:lpstr>
      <vt:lpstr>SSC [e] ou [ê/è] ? </vt:lpstr>
      <vt:lpstr>SSC [e] ou [ê/è] ? </vt:lpstr>
      <vt:lpstr>SSC [e] ou [ê/è] ? </vt:lpstr>
      <vt:lpstr>SSC [e] ou [ê/è] ? </vt:lpstr>
      <vt:lpstr>SSC [e] ou [ê/è] ? </vt:lpstr>
      <vt:lpstr>Myth-busting and meaning making</vt:lpstr>
      <vt:lpstr>Myth-busting and meaning making</vt:lpstr>
      <vt:lpstr>Myth-busting and meaning making</vt:lpstr>
      <vt:lpstr>High frequency words</vt:lpstr>
      <vt:lpstr>Vocabulary and cultural themes</vt:lpstr>
      <vt:lpstr>Vocabulary and cultural themes</vt:lpstr>
      <vt:lpstr>Myth-busting and meaning making</vt:lpstr>
      <vt:lpstr>High frequency words</vt:lpstr>
      <vt:lpstr>Populating a vocabulary strand</vt:lpstr>
      <vt:lpstr>Myth-busting and meaning making</vt:lpstr>
      <vt:lpstr>PowerPoint Presentation</vt:lpstr>
      <vt:lpstr>Myth-busting and meaning making</vt:lpstr>
      <vt:lpstr>How much coverage do word lists have of current A level exams? </vt:lpstr>
      <vt:lpstr>Averages – Across Languages and AOs (AQA &amp; Edexcel)</vt:lpstr>
      <vt:lpstr>Myth-busting and meaning making</vt:lpstr>
      <vt:lpstr>Myth-busting and meaning making</vt:lpstr>
      <vt:lpstr>Grammar</vt:lpstr>
      <vt:lpstr>Myth-busting and meaning making</vt:lpstr>
      <vt:lpstr>Equality of opportunity</vt:lpstr>
      <vt:lpstr>PowerPoint Presentation</vt:lpstr>
      <vt:lpstr>PowerPoint Presentation</vt:lpstr>
      <vt:lpstr>Feedback on the new SOW</vt:lpstr>
      <vt:lpstr>Myth-busting and meaning making:  important ideas for classroom-based language teaching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Myth-busting and meaning making:  important ideas for classroom-based language teaching </dc:title>
  <dc:creator>Rachel Hawkes</dc:creator>
  <cp:lastModifiedBy>Rachel Hawkes</cp:lastModifiedBy>
  <cp:revision>47</cp:revision>
  <cp:lastPrinted>2021-11-11T10:52:10Z</cp:lastPrinted>
  <dcterms:created xsi:type="dcterms:W3CDTF">2021-11-06T03:33:59Z</dcterms:created>
  <dcterms:modified xsi:type="dcterms:W3CDTF">2021-11-12T07:18:27Z</dcterms:modified>
</cp:coreProperties>
</file>