
<file path=[Content_Types].xml><?xml version="1.0" encoding="utf-8"?>
<Types xmlns="http://schemas.openxmlformats.org/package/2006/content-types">
  <Default Extension="png" ContentType="image/png"/>
  <Default Extension="jpeg" ContentType="image/jpeg"/>
  <Default Extension="wmf" ContentType="image/x-wmf"/>
  <Default Extension="mov" ContentType="video/quicktime"/>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6"/>
  </p:notesMasterIdLst>
  <p:handoutMasterIdLst>
    <p:handoutMasterId r:id="rId67"/>
  </p:handoutMasterIdLst>
  <p:sldIdLst>
    <p:sldId id="366" r:id="rId2"/>
    <p:sldId id="257" r:id="rId3"/>
    <p:sldId id="258" r:id="rId4"/>
    <p:sldId id="259" r:id="rId5"/>
    <p:sldId id="261" r:id="rId6"/>
    <p:sldId id="260" r:id="rId7"/>
    <p:sldId id="262" r:id="rId8"/>
    <p:sldId id="263" r:id="rId9"/>
    <p:sldId id="264" r:id="rId10"/>
    <p:sldId id="303" r:id="rId11"/>
    <p:sldId id="266" r:id="rId12"/>
    <p:sldId id="265" r:id="rId13"/>
    <p:sldId id="267" r:id="rId14"/>
    <p:sldId id="268" r:id="rId15"/>
    <p:sldId id="270" r:id="rId16"/>
    <p:sldId id="292" r:id="rId17"/>
    <p:sldId id="269" r:id="rId18"/>
    <p:sldId id="347" r:id="rId19"/>
    <p:sldId id="349" r:id="rId20"/>
    <p:sldId id="271" r:id="rId21"/>
    <p:sldId id="272" r:id="rId22"/>
    <p:sldId id="273" r:id="rId23"/>
    <p:sldId id="274" r:id="rId24"/>
    <p:sldId id="275" r:id="rId25"/>
    <p:sldId id="276" r:id="rId26"/>
    <p:sldId id="278" r:id="rId27"/>
    <p:sldId id="279" r:id="rId28"/>
    <p:sldId id="280" r:id="rId29"/>
    <p:sldId id="282" r:id="rId30"/>
    <p:sldId id="283" r:id="rId31"/>
    <p:sldId id="284" r:id="rId32"/>
    <p:sldId id="353" r:id="rId33"/>
    <p:sldId id="285" r:id="rId34"/>
    <p:sldId id="286" r:id="rId35"/>
    <p:sldId id="291" r:id="rId36"/>
    <p:sldId id="287" r:id="rId37"/>
    <p:sldId id="296" r:id="rId38"/>
    <p:sldId id="297" r:id="rId39"/>
    <p:sldId id="298" r:id="rId40"/>
    <p:sldId id="350" r:id="rId41"/>
    <p:sldId id="354" r:id="rId42"/>
    <p:sldId id="300" r:id="rId43"/>
    <p:sldId id="307" r:id="rId44"/>
    <p:sldId id="304" r:id="rId45"/>
    <p:sldId id="302" r:id="rId46"/>
    <p:sldId id="306" r:id="rId47"/>
    <p:sldId id="305" r:id="rId48"/>
    <p:sldId id="308" r:id="rId49"/>
    <p:sldId id="328" r:id="rId50"/>
    <p:sldId id="365" r:id="rId51"/>
    <p:sldId id="360" r:id="rId52"/>
    <p:sldId id="361" r:id="rId53"/>
    <p:sldId id="333" r:id="rId54"/>
    <p:sldId id="334" r:id="rId55"/>
    <p:sldId id="335" r:id="rId56"/>
    <p:sldId id="336" r:id="rId57"/>
    <p:sldId id="337" r:id="rId58"/>
    <p:sldId id="294" r:id="rId59"/>
    <p:sldId id="309" r:id="rId60"/>
    <p:sldId id="362" r:id="rId61"/>
    <p:sldId id="311" r:id="rId62"/>
    <p:sldId id="355" r:id="rId63"/>
    <p:sldId id="356" r:id="rId64"/>
    <p:sldId id="357"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udy" initials="S" lastIdx="12" clrIdx="0">
    <p:extLst>
      <p:ext uri="{19B8F6BF-5375-455C-9EA6-DF929625EA0E}">
        <p15:presenceInfo xmlns:p15="http://schemas.microsoft.com/office/powerpoint/2012/main" userId="Stud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F75"/>
    <a:srgbClr val="E87D1E"/>
    <a:srgbClr val="FFF4EF"/>
    <a:srgbClr val="FF9953"/>
    <a:srgbClr val="FF9966"/>
    <a:srgbClr val="FFFFFF"/>
    <a:srgbClr val="FFF9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95" autoAdjust="0"/>
    <p:restoredTop sz="78983" autoAdjust="0"/>
  </p:normalViewPr>
  <p:slideViewPr>
    <p:cSldViewPr snapToGrid="0">
      <p:cViewPr varScale="1">
        <p:scale>
          <a:sx n="88" d="100"/>
          <a:sy n="88" d="100"/>
        </p:scale>
        <p:origin x="1482" y="90"/>
      </p:cViewPr>
      <p:guideLst>
        <p:guide orient="horz" pos="2137"/>
        <p:guide pos="3840"/>
      </p:guideLst>
    </p:cSldViewPr>
  </p:slideViewPr>
  <p:notesTextViewPr>
    <p:cViewPr>
      <p:scale>
        <a:sx n="1" d="1"/>
        <a:sy n="1" d="1"/>
      </p:scale>
      <p:origin x="0" y="0"/>
    </p:cViewPr>
  </p:notesTextViewPr>
  <p:sorterViewPr>
    <p:cViewPr>
      <p:scale>
        <a:sx n="138" d="100"/>
        <a:sy n="138" d="100"/>
      </p:scale>
      <p:origin x="0" y="0"/>
    </p:cViewPr>
  </p:sorterViewPr>
  <p:notesViewPr>
    <p:cSldViewPr snapToGrid="0">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latin typeface="Century Gothic" panose="020B0502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87329E-DB2E-41DA-84EB-DD1CB6379886}" type="datetimeFigureOut">
              <a:rPr lang="en-GB" smtClean="0">
                <a:latin typeface="Century Gothic" panose="020B0502020202020204" pitchFamily="34" charset="0"/>
              </a:rPr>
              <a:t>01/07/2019</a:t>
            </a:fld>
            <a:endParaRPr lang="en-GB" dirty="0">
              <a:latin typeface="Century Gothic" panose="020B0502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latin typeface="Century Gothic" panose="020B0502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76F231-98B4-428A-9959-891748452E57}" type="slidenum">
              <a:rPr lang="en-GB" smtClean="0">
                <a:latin typeface="Century Gothic" panose="020B0502020202020204" pitchFamily="34" charset="0"/>
              </a:rPr>
              <a:t>‹#›</a:t>
            </a:fld>
            <a:endParaRPr lang="en-GB" dirty="0">
              <a:latin typeface="Century Gothic" panose="020B0502020202020204" pitchFamily="34" charset="0"/>
            </a:endParaRPr>
          </a:p>
        </p:txBody>
      </p:sp>
    </p:spTree>
    <p:extLst>
      <p:ext uri="{BB962C8B-B14F-4D97-AF65-F5344CB8AC3E}">
        <p14:creationId xmlns:p14="http://schemas.microsoft.com/office/powerpoint/2010/main" val="31053532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entury Gothic" panose="020B0502020202020204" pitchFamily="34"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entury Gothic" panose="020B0502020202020204" pitchFamily="34" charset="0"/>
              </a:defRPr>
            </a:lvl1pPr>
          </a:lstStyle>
          <a:p>
            <a:fld id="{88075100-6DF9-4F9D-AB28-13A346D859C0}" type="datetimeFigureOut">
              <a:rPr lang="en-GB" smtClean="0"/>
              <a:pPr/>
              <a:t>01/07/2019</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entury Gothic" panose="020B0502020202020204"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entury Gothic" panose="020B0502020202020204" pitchFamily="34" charset="0"/>
              </a:defRPr>
            </a:lvl1pPr>
          </a:lstStyle>
          <a:p>
            <a:fld id="{672843D9-4757-4631-B0CD-BAA271821DF5}" type="slidenum">
              <a:rPr lang="en-GB" smtClean="0"/>
              <a:pPr/>
              <a:t>‹#›</a:t>
            </a:fld>
            <a:endParaRPr lang="en-GB" dirty="0"/>
          </a:p>
        </p:txBody>
      </p:sp>
    </p:spTree>
    <p:extLst>
      <p:ext uri="{BB962C8B-B14F-4D97-AF65-F5344CB8AC3E}">
        <p14:creationId xmlns:p14="http://schemas.microsoft.com/office/powerpoint/2010/main" val="2515385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entury Gothic" panose="020B0502020202020204" pitchFamily="34" charset="0"/>
        <a:ea typeface="+mn-ea"/>
        <a:cs typeface="+mn-cs"/>
      </a:defRPr>
    </a:lvl1pPr>
    <a:lvl2pPr marL="457200" algn="l" defTabSz="914400" rtl="0" eaLnBrk="1" latinLnBrk="0" hangingPunct="1">
      <a:defRPr sz="1200" kern="1200">
        <a:solidFill>
          <a:schemeClr val="tx1"/>
        </a:solidFill>
        <a:latin typeface="Century Gothic" panose="020B0502020202020204" pitchFamily="34" charset="0"/>
        <a:ea typeface="+mn-ea"/>
        <a:cs typeface="+mn-cs"/>
      </a:defRPr>
    </a:lvl2pPr>
    <a:lvl3pPr marL="914400" algn="l" defTabSz="914400" rtl="0" eaLnBrk="1" latinLnBrk="0" hangingPunct="1">
      <a:defRPr sz="1200" kern="1200">
        <a:solidFill>
          <a:schemeClr val="tx1"/>
        </a:solidFill>
        <a:latin typeface="Century Gothic" panose="020B0502020202020204" pitchFamily="34" charset="0"/>
        <a:ea typeface="+mn-ea"/>
        <a:cs typeface="+mn-cs"/>
      </a:defRPr>
    </a:lvl3pPr>
    <a:lvl4pPr marL="1371600" algn="l" defTabSz="914400" rtl="0" eaLnBrk="1" latinLnBrk="0" hangingPunct="1">
      <a:defRPr sz="1200" kern="1200">
        <a:solidFill>
          <a:schemeClr val="tx1"/>
        </a:solidFill>
        <a:latin typeface="Century Gothic" panose="020B0502020202020204" pitchFamily="34" charset="0"/>
        <a:ea typeface="+mn-ea"/>
        <a:cs typeface="+mn-cs"/>
      </a:defRPr>
    </a:lvl4pPr>
    <a:lvl5pPr marL="1828800" algn="l" defTabSz="914400" rtl="0" eaLnBrk="1" latinLnBrk="0" hangingPunct="1">
      <a:defRPr sz="120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latin typeface="Century Gothic" panose="020B0502020202020204" pitchFamily="34" charset="0"/>
              </a:rPr>
              <a:pPr/>
              <a:t>1</a:t>
            </a:fld>
            <a:endParaRPr lang="en-GB"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704121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15</a:t>
            </a:fld>
            <a:endParaRPr lang="en-GB"/>
          </a:p>
        </p:txBody>
      </p:sp>
    </p:spTree>
    <p:extLst>
      <p:ext uri="{BB962C8B-B14F-4D97-AF65-F5344CB8AC3E}">
        <p14:creationId xmlns:p14="http://schemas.microsoft.com/office/powerpoint/2010/main" val="2259893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16</a:t>
            </a:fld>
            <a:endParaRPr lang="en-GB"/>
          </a:p>
        </p:txBody>
      </p:sp>
    </p:spTree>
    <p:extLst>
      <p:ext uri="{BB962C8B-B14F-4D97-AF65-F5344CB8AC3E}">
        <p14:creationId xmlns:p14="http://schemas.microsoft.com/office/powerpoint/2010/main" val="1988366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2843D9-4757-4631-B0CD-BAA271821DF5}" type="slidenum">
              <a:rPr lang="en-GB" smtClean="0"/>
              <a:t>17</a:t>
            </a:fld>
            <a:endParaRPr lang="en-GB"/>
          </a:p>
        </p:txBody>
      </p:sp>
    </p:spTree>
    <p:extLst>
      <p:ext uri="{BB962C8B-B14F-4D97-AF65-F5344CB8AC3E}">
        <p14:creationId xmlns:p14="http://schemas.microsoft.com/office/powerpoint/2010/main" val="3348074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2843D9-4757-4631-B0CD-BAA271821DF5}" type="slidenum">
              <a:rPr lang="en-GB" smtClean="0"/>
              <a:t>18</a:t>
            </a:fld>
            <a:endParaRPr lang="en-GB"/>
          </a:p>
        </p:txBody>
      </p:sp>
    </p:spTree>
    <p:extLst>
      <p:ext uri="{BB962C8B-B14F-4D97-AF65-F5344CB8AC3E}">
        <p14:creationId xmlns:p14="http://schemas.microsoft.com/office/powerpoint/2010/main" val="3599675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20</a:t>
            </a:fld>
            <a:endParaRPr lang="en-GB"/>
          </a:p>
        </p:txBody>
      </p:sp>
    </p:spTree>
    <p:extLst>
      <p:ext uri="{BB962C8B-B14F-4D97-AF65-F5344CB8AC3E}">
        <p14:creationId xmlns:p14="http://schemas.microsoft.com/office/powerpoint/2010/main" val="3037911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21</a:t>
            </a:fld>
            <a:endParaRPr lang="en-GB"/>
          </a:p>
        </p:txBody>
      </p:sp>
    </p:spTree>
    <p:extLst>
      <p:ext uri="{BB962C8B-B14F-4D97-AF65-F5344CB8AC3E}">
        <p14:creationId xmlns:p14="http://schemas.microsoft.com/office/powerpoint/2010/main" val="2689736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23</a:t>
            </a:fld>
            <a:endParaRPr lang="en-GB"/>
          </a:p>
        </p:txBody>
      </p:sp>
    </p:spTree>
    <p:extLst>
      <p:ext uri="{BB962C8B-B14F-4D97-AF65-F5344CB8AC3E}">
        <p14:creationId xmlns:p14="http://schemas.microsoft.com/office/powerpoint/2010/main" val="4599662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25</a:t>
            </a:fld>
            <a:endParaRPr lang="en-GB"/>
          </a:p>
        </p:txBody>
      </p:sp>
    </p:spTree>
    <p:extLst>
      <p:ext uri="{BB962C8B-B14F-4D97-AF65-F5344CB8AC3E}">
        <p14:creationId xmlns:p14="http://schemas.microsoft.com/office/powerpoint/2010/main" val="4055773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2843D9-4757-4631-B0CD-BAA271821DF5}" type="slidenum">
              <a:rPr lang="en-GB" smtClean="0"/>
              <a:t>26</a:t>
            </a:fld>
            <a:endParaRPr lang="en-GB"/>
          </a:p>
        </p:txBody>
      </p:sp>
    </p:spTree>
    <p:extLst>
      <p:ext uri="{BB962C8B-B14F-4D97-AF65-F5344CB8AC3E}">
        <p14:creationId xmlns:p14="http://schemas.microsoft.com/office/powerpoint/2010/main" val="3784777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2843D9-4757-4631-B0CD-BAA271821DF5}" type="slidenum">
              <a:rPr lang="en-GB" smtClean="0"/>
              <a:t>27</a:t>
            </a:fld>
            <a:endParaRPr lang="en-GB"/>
          </a:p>
        </p:txBody>
      </p:sp>
    </p:spTree>
    <p:extLst>
      <p:ext uri="{BB962C8B-B14F-4D97-AF65-F5344CB8AC3E}">
        <p14:creationId xmlns:p14="http://schemas.microsoft.com/office/powerpoint/2010/main" val="3995774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34388715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dirty="0"/>
          </a:p>
        </p:txBody>
      </p:sp>
      <p:sp>
        <p:nvSpPr>
          <p:cNvPr id="4" name="Slide Number Placeholder 3"/>
          <p:cNvSpPr>
            <a:spLocks noGrp="1"/>
          </p:cNvSpPr>
          <p:nvPr>
            <p:ph type="sldNum" sz="quarter" idx="5"/>
          </p:nvPr>
        </p:nvSpPr>
        <p:spPr/>
        <p:txBody>
          <a:bodyPr/>
          <a:lstStyle/>
          <a:p>
            <a:fld id="{672843D9-4757-4631-B0CD-BAA271821DF5}" type="slidenum">
              <a:rPr lang="en-GB" smtClean="0"/>
              <a:t>28</a:t>
            </a:fld>
            <a:endParaRPr lang="en-GB"/>
          </a:p>
        </p:txBody>
      </p:sp>
    </p:spTree>
    <p:extLst>
      <p:ext uri="{BB962C8B-B14F-4D97-AF65-F5344CB8AC3E}">
        <p14:creationId xmlns:p14="http://schemas.microsoft.com/office/powerpoint/2010/main" val="33320812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2843D9-4757-4631-B0CD-BAA271821DF5}" type="slidenum">
              <a:rPr lang="en-GB" smtClean="0"/>
              <a:t>30</a:t>
            </a:fld>
            <a:endParaRPr lang="en-GB"/>
          </a:p>
        </p:txBody>
      </p:sp>
    </p:spTree>
    <p:extLst>
      <p:ext uri="{BB962C8B-B14F-4D97-AF65-F5344CB8AC3E}">
        <p14:creationId xmlns:p14="http://schemas.microsoft.com/office/powerpoint/2010/main" val="2141635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34</a:t>
            </a:fld>
            <a:endParaRPr lang="en-GB"/>
          </a:p>
        </p:txBody>
      </p:sp>
    </p:spTree>
    <p:extLst>
      <p:ext uri="{BB962C8B-B14F-4D97-AF65-F5344CB8AC3E}">
        <p14:creationId xmlns:p14="http://schemas.microsoft.com/office/powerpoint/2010/main" val="13590284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35</a:t>
            </a:fld>
            <a:endParaRPr lang="en-GB"/>
          </a:p>
        </p:txBody>
      </p:sp>
    </p:spTree>
    <p:extLst>
      <p:ext uri="{BB962C8B-B14F-4D97-AF65-F5344CB8AC3E}">
        <p14:creationId xmlns:p14="http://schemas.microsoft.com/office/powerpoint/2010/main" val="15652278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36</a:t>
            </a:fld>
            <a:endParaRPr lang="en-GB"/>
          </a:p>
        </p:txBody>
      </p:sp>
    </p:spTree>
    <p:extLst>
      <p:ext uri="{BB962C8B-B14F-4D97-AF65-F5344CB8AC3E}">
        <p14:creationId xmlns:p14="http://schemas.microsoft.com/office/powerpoint/2010/main" val="372497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38</a:t>
            </a:fld>
            <a:endParaRPr lang="en-GB"/>
          </a:p>
        </p:txBody>
      </p:sp>
    </p:spTree>
    <p:extLst>
      <p:ext uri="{BB962C8B-B14F-4D97-AF65-F5344CB8AC3E}">
        <p14:creationId xmlns:p14="http://schemas.microsoft.com/office/powerpoint/2010/main" val="26740253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39</a:t>
            </a:fld>
            <a:endParaRPr lang="en-GB"/>
          </a:p>
        </p:txBody>
      </p:sp>
    </p:spTree>
    <p:extLst>
      <p:ext uri="{BB962C8B-B14F-4D97-AF65-F5344CB8AC3E}">
        <p14:creationId xmlns:p14="http://schemas.microsoft.com/office/powerpoint/2010/main" val="34512496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2843D9-4757-4631-B0CD-BAA271821DF5}" type="slidenum">
              <a:rPr lang="en-GB" smtClean="0"/>
              <a:t>41</a:t>
            </a:fld>
            <a:endParaRPr lang="en-GB"/>
          </a:p>
        </p:txBody>
      </p:sp>
    </p:spTree>
    <p:extLst>
      <p:ext uri="{BB962C8B-B14F-4D97-AF65-F5344CB8AC3E}">
        <p14:creationId xmlns:p14="http://schemas.microsoft.com/office/powerpoint/2010/main" val="11428621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2843D9-4757-4631-B0CD-BAA271821DF5}" type="slidenum">
              <a:rPr lang="en-GB" smtClean="0"/>
              <a:t>42</a:t>
            </a:fld>
            <a:endParaRPr lang="en-GB"/>
          </a:p>
        </p:txBody>
      </p:sp>
    </p:spTree>
    <p:extLst>
      <p:ext uri="{BB962C8B-B14F-4D97-AF65-F5344CB8AC3E}">
        <p14:creationId xmlns:p14="http://schemas.microsoft.com/office/powerpoint/2010/main" val="40044818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45</a:t>
            </a:fld>
            <a:endParaRPr lang="en-GB"/>
          </a:p>
        </p:txBody>
      </p:sp>
    </p:spTree>
    <p:extLst>
      <p:ext uri="{BB962C8B-B14F-4D97-AF65-F5344CB8AC3E}">
        <p14:creationId xmlns:p14="http://schemas.microsoft.com/office/powerpoint/2010/main" val="2862720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15422559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46</a:t>
            </a:fld>
            <a:endParaRPr lang="en-GB"/>
          </a:p>
        </p:txBody>
      </p:sp>
    </p:spTree>
    <p:extLst>
      <p:ext uri="{BB962C8B-B14F-4D97-AF65-F5344CB8AC3E}">
        <p14:creationId xmlns:p14="http://schemas.microsoft.com/office/powerpoint/2010/main" val="13707714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2843D9-4757-4631-B0CD-BAA271821DF5}" type="slidenum">
              <a:rPr lang="en-GB" smtClean="0"/>
              <a:t>49</a:t>
            </a:fld>
            <a:endParaRPr lang="en-GB"/>
          </a:p>
        </p:txBody>
      </p:sp>
    </p:spTree>
    <p:extLst>
      <p:ext uri="{BB962C8B-B14F-4D97-AF65-F5344CB8AC3E}">
        <p14:creationId xmlns:p14="http://schemas.microsoft.com/office/powerpoint/2010/main" val="20109330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2843D9-4757-4631-B0CD-BAA271821DF5}" type="slidenum">
              <a:rPr lang="en-GB" smtClean="0"/>
              <a:t>57</a:t>
            </a:fld>
            <a:endParaRPr lang="en-GB"/>
          </a:p>
        </p:txBody>
      </p:sp>
    </p:spTree>
    <p:extLst>
      <p:ext uri="{BB962C8B-B14F-4D97-AF65-F5344CB8AC3E}">
        <p14:creationId xmlns:p14="http://schemas.microsoft.com/office/powerpoint/2010/main" val="12230843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2843D9-4757-4631-B0CD-BAA271821DF5}" type="slidenum">
              <a:rPr lang="en-GB" smtClean="0"/>
              <a:t>58</a:t>
            </a:fld>
            <a:endParaRPr lang="en-GB"/>
          </a:p>
        </p:txBody>
      </p:sp>
    </p:spTree>
    <p:extLst>
      <p:ext uri="{BB962C8B-B14F-4D97-AF65-F5344CB8AC3E}">
        <p14:creationId xmlns:p14="http://schemas.microsoft.com/office/powerpoint/2010/main" val="39195586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59</a:t>
            </a:fld>
            <a:endParaRPr lang="en-GB"/>
          </a:p>
        </p:txBody>
      </p:sp>
    </p:spTree>
    <p:extLst>
      <p:ext uri="{BB962C8B-B14F-4D97-AF65-F5344CB8AC3E}">
        <p14:creationId xmlns:p14="http://schemas.microsoft.com/office/powerpoint/2010/main" val="31829118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60</a:t>
            </a:fld>
            <a:endParaRPr lang="en-GB"/>
          </a:p>
        </p:txBody>
      </p:sp>
    </p:spTree>
    <p:extLst>
      <p:ext uri="{BB962C8B-B14F-4D97-AF65-F5344CB8AC3E}">
        <p14:creationId xmlns:p14="http://schemas.microsoft.com/office/powerpoint/2010/main" val="3751924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2838271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2711909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3481141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2873612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368131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2843D9-4757-4631-B0CD-BAA271821DF5}" type="slidenum">
              <a:rPr lang="en-GB" smtClean="0"/>
              <a:t>14</a:t>
            </a:fld>
            <a:endParaRPr lang="en-GB"/>
          </a:p>
        </p:txBody>
      </p:sp>
    </p:spTree>
    <p:extLst>
      <p:ext uri="{BB962C8B-B14F-4D97-AF65-F5344CB8AC3E}">
        <p14:creationId xmlns:p14="http://schemas.microsoft.com/office/powerpoint/2010/main" val="2712278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Adobe Arabic" panose="02040503050201020203" pitchFamily="18" charset="-78"/>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Adobe Arabic" panose="02040503050201020203" pitchFamily="18" charset="-7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56858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01/07/2019</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
        <p:nvSpPr>
          <p:cNvPr id="7" name="Rectangle 6"/>
          <p:cNvSpPr/>
          <p:nvPr userDrawn="1"/>
        </p:nvSpPr>
        <p:spPr>
          <a:xfrm flipV="1">
            <a:off x="67733" y="386081"/>
            <a:ext cx="12045244" cy="45719"/>
          </a:xfrm>
          <a:prstGeom prst="rect">
            <a:avLst/>
          </a:prstGeom>
          <a:solidFill>
            <a:srgbClr val="FF9953"/>
          </a:solidFill>
          <a:ln>
            <a:solidFill>
              <a:srgbClr val="FF99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Century Gothic" panose="020B0502020202020204" pitchFamily="34" charset="0"/>
            </a:endParaRPr>
          </a:p>
        </p:txBody>
      </p:sp>
    </p:spTree>
    <p:extLst>
      <p:ext uri="{BB962C8B-B14F-4D97-AF65-F5344CB8AC3E}">
        <p14:creationId xmlns:p14="http://schemas.microsoft.com/office/powerpoint/2010/main" val="2527786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lvl1pPr>
              <a:defRPr>
                <a:latin typeface="Century Gothic" panose="020B0502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01/07/2019</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
        <p:nvSpPr>
          <p:cNvPr id="7" name="Rectangle 6"/>
          <p:cNvSpPr/>
          <p:nvPr userDrawn="1"/>
        </p:nvSpPr>
        <p:spPr>
          <a:xfrm flipV="1">
            <a:off x="67733" y="386081"/>
            <a:ext cx="12045244" cy="45719"/>
          </a:xfrm>
          <a:prstGeom prst="rect">
            <a:avLst/>
          </a:prstGeom>
          <a:solidFill>
            <a:srgbClr val="FF9953"/>
          </a:solidFill>
          <a:ln>
            <a:solidFill>
              <a:srgbClr val="FF99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Century Gothic" panose="020B0502020202020204" pitchFamily="34" charset="0"/>
            </a:endParaRPr>
          </a:p>
        </p:txBody>
      </p:sp>
    </p:spTree>
    <p:extLst>
      <p:ext uri="{BB962C8B-B14F-4D97-AF65-F5344CB8AC3E}">
        <p14:creationId xmlns:p14="http://schemas.microsoft.com/office/powerpoint/2010/main" val="2324648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78669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atin typeface="Century Gothic" panose="020B0502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latin typeface="Century Gothic" panose="020B0502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Rectangle 3"/>
          <p:cNvSpPr/>
          <p:nvPr userDrawn="1"/>
        </p:nvSpPr>
        <p:spPr>
          <a:xfrm flipV="1">
            <a:off x="67733" y="386081"/>
            <a:ext cx="12045244" cy="45719"/>
          </a:xfrm>
          <a:prstGeom prst="rect">
            <a:avLst/>
          </a:prstGeom>
          <a:solidFill>
            <a:srgbClr val="FF9953"/>
          </a:solidFill>
          <a:ln>
            <a:solidFill>
              <a:srgbClr val="FF99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Century Gothic" panose="020B0502020202020204" pitchFamily="34" charset="0"/>
            </a:endParaRPr>
          </a:p>
        </p:txBody>
      </p:sp>
    </p:spTree>
    <p:extLst>
      <p:ext uri="{BB962C8B-B14F-4D97-AF65-F5344CB8AC3E}">
        <p14:creationId xmlns:p14="http://schemas.microsoft.com/office/powerpoint/2010/main" val="804873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flipV="1">
            <a:off x="67733" y="386081"/>
            <a:ext cx="12045244" cy="45719"/>
          </a:xfrm>
          <a:prstGeom prst="rect">
            <a:avLst/>
          </a:prstGeom>
          <a:solidFill>
            <a:srgbClr val="FF9953"/>
          </a:solidFill>
          <a:ln>
            <a:solidFill>
              <a:srgbClr val="FF99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Century Gothic" panose="020B0502020202020204" pitchFamily="34" charset="0"/>
            </a:endParaRPr>
          </a:p>
        </p:txBody>
      </p:sp>
    </p:spTree>
    <p:extLst>
      <p:ext uri="{BB962C8B-B14F-4D97-AF65-F5344CB8AC3E}">
        <p14:creationId xmlns:p14="http://schemas.microsoft.com/office/powerpoint/2010/main" val="2860656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lvl1pPr>
              <a:defRPr>
                <a:latin typeface="Century Gothic" panose="020B0502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9" y="2505075"/>
            <a:ext cx="5157787" cy="3684588"/>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1" y="2505075"/>
            <a:ext cx="5183188" cy="3684588"/>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flipV="1">
            <a:off x="67733" y="386081"/>
            <a:ext cx="12045244" cy="45719"/>
          </a:xfrm>
          <a:prstGeom prst="rect">
            <a:avLst/>
          </a:prstGeom>
          <a:solidFill>
            <a:srgbClr val="FF9953"/>
          </a:solidFill>
          <a:ln>
            <a:solidFill>
              <a:srgbClr val="FF99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Century Gothic" panose="020B0502020202020204" pitchFamily="34" charset="0"/>
            </a:endParaRPr>
          </a:p>
        </p:txBody>
      </p:sp>
    </p:spTree>
    <p:extLst>
      <p:ext uri="{BB962C8B-B14F-4D97-AF65-F5344CB8AC3E}">
        <p14:creationId xmlns:p14="http://schemas.microsoft.com/office/powerpoint/2010/main" val="3458377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dirty="0"/>
              <a:t>Click to edit Master title style</a:t>
            </a:r>
          </a:p>
        </p:txBody>
      </p:sp>
      <p:sp>
        <p:nvSpPr>
          <p:cNvPr id="3" name="Rectangle 2"/>
          <p:cNvSpPr/>
          <p:nvPr userDrawn="1"/>
        </p:nvSpPr>
        <p:spPr>
          <a:xfrm flipV="1">
            <a:off x="67733" y="386081"/>
            <a:ext cx="12045244" cy="45719"/>
          </a:xfrm>
          <a:prstGeom prst="rect">
            <a:avLst/>
          </a:prstGeom>
          <a:solidFill>
            <a:srgbClr val="FF9953"/>
          </a:solidFill>
          <a:ln>
            <a:solidFill>
              <a:srgbClr val="FF99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Century Gothic" panose="020B0502020202020204" pitchFamily="34" charset="0"/>
            </a:endParaRPr>
          </a:p>
        </p:txBody>
      </p:sp>
    </p:spTree>
    <p:extLst>
      <p:ext uri="{BB962C8B-B14F-4D97-AF65-F5344CB8AC3E}">
        <p14:creationId xmlns:p14="http://schemas.microsoft.com/office/powerpoint/2010/main" val="3520477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01/07/2019</a:t>
            </a:fld>
            <a:endParaRPr lang="en-GB" dirty="0"/>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
        <p:nvSpPr>
          <p:cNvPr id="5" name="Rectangle 4"/>
          <p:cNvSpPr/>
          <p:nvPr userDrawn="1"/>
        </p:nvSpPr>
        <p:spPr>
          <a:xfrm flipV="1">
            <a:off x="67733" y="386081"/>
            <a:ext cx="12045244" cy="45719"/>
          </a:xfrm>
          <a:prstGeom prst="rect">
            <a:avLst/>
          </a:prstGeom>
          <a:solidFill>
            <a:srgbClr val="FF9953"/>
          </a:solidFill>
          <a:ln>
            <a:solidFill>
              <a:srgbClr val="FF99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Century Gothic" panose="020B0502020202020204" pitchFamily="34" charset="0"/>
            </a:endParaRPr>
          </a:p>
        </p:txBody>
      </p:sp>
    </p:spTree>
    <p:extLst>
      <p:ext uri="{BB962C8B-B14F-4D97-AF65-F5344CB8AC3E}">
        <p14:creationId xmlns:p14="http://schemas.microsoft.com/office/powerpoint/2010/main" val="1579825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atin typeface="Century Gothic" panose="020B0502020202020204" pitchFamily="34" charset="0"/>
              </a:defRPr>
            </a:lvl1pPr>
            <a:lvl2pPr>
              <a:defRPr sz="2800">
                <a:latin typeface="Century Gothic" panose="020B0502020202020204" pitchFamily="34" charset="0"/>
              </a:defRPr>
            </a:lvl2pPr>
            <a:lvl3pPr>
              <a:defRPr sz="2400">
                <a:latin typeface="Century Gothic" panose="020B0502020202020204" pitchFamily="34" charset="0"/>
              </a:defRPr>
            </a:lvl3pPr>
            <a:lvl4pPr>
              <a:defRPr sz="2000">
                <a:latin typeface="Century Gothic" panose="020B0502020202020204" pitchFamily="34" charset="0"/>
              </a:defRPr>
            </a:lvl4pPr>
            <a:lvl5pPr>
              <a:defRPr sz="2000">
                <a:latin typeface="Century Gothic" panose="020B0502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01/07/2019</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
        <p:nvSpPr>
          <p:cNvPr id="8" name="Rectangle 7"/>
          <p:cNvSpPr/>
          <p:nvPr userDrawn="1"/>
        </p:nvSpPr>
        <p:spPr>
          <a:xfrm flipV="1">
            <a:off x="67733" y="386081"/>
            <a:ext cx="12045244" cy="45719"/>
          </a:xfrm>
          <a:prstGeom prst="rect">
            <a:avLst/>
          </a:prstGeom>
          <a:solidFill>
            <a:srgbClr val="FF9953"/>
          </a:solidFill>
          <a:ln>
            <a:solidFill>
              <a:srgbClr val="FF99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Century Gothic" panose="020B0502020202020204" pitchFamily="34" charset="0"/>
            </a:endParaRPr>
          </a:p>
        </p:txBody>
      </p:sp>
    </p:spTree>
    <p:extLst>
      <p:ext uri="{BB962C8B-B14F-4D97-AF65-F5344CB8AC3E}">
        <p14:creationId xmlns:p14="http://schemas.microsoft.com/office/powerpoint/2010/main" val="1057678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Century Gothic" panose="020B0502020202020204" pitchFamily="34" charset="0"/>
              </a:defRPr>
            </a:lvl1pPr>
          </a:lstStyle>
          <a:p>
            <a:r>
              <a:rPr lang="en-US" dirty="0"/>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atin typeface="Century Gothic" panose="020B0502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01/07/2019</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3475314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1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48129" y="6081646"/>
            <a:ext cx="1555120" cy="685038"/>
          </a:xfrm>
          <a:prstGeom prst="rect">
            <a:avLst/>
          </a:prstGeom>
        </p:spPr>
      </p:pic>
      <p:pic>
        <p:nvPicPr>
          <p:cNvPr id="6" name="Picture 5"/>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732402" y="6081646"/>
            <a:ext cx="2311469" cy="799624"/>
          </a:xfrm>
          <a:prstGeom prst="rect">
            <a:avLst/>
          </a:prstGeom>
        </p:spPr>
      </p:pic>
      <p:pic>
        <p:nvPicPr>
          <p:cNvPr id="7" name="Picture 6"/>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8" name="Rectangle 7"/>
          <p:cNvSpPr/>
          <p:nvPr userDrawn="1"/>
        </p:nvSpPr>
        <p:spPr>
          <a:xfrm flipV="1">
            <a:off x="67733" y="386081"/>
            <a:ext cx="12045244" cy="45719"/>
          </a:xfrm>
          <a:prstGeom prst="rect">
            <a:avLst/>
          </a:prstGeom>
          <a:solidFill>
            <a:srgbClr val="FF9953"/>
          </a:solidFill>
          <a:ln>
            <a:solidFill>
              <a:srgbClr val="FF99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Century Gothic" panose="020B0502020202020204" pitchFamily="34" charset="0"/>
            </a:endParaRPr>
          </a:p>
        </p:txBody>
      </p:sp>
    </p:spTree>
    <p:extLst>
      <p:ext uri="{BB962C8B-B14F-4D97-AF65-F5344CB8AC3E}">
        <p14:creationId xmlns:p14="http://schemas.microsoft.com/office/powerpoint/2010/main" val="32229454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Adobe Arabic" panose="02040503050201020203" pitchFamily="18" charset="-78"/>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Adobe Arabic" panose="02040503050201020203" pitchFamily="18" charset="-78"/>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Adobe Arabic" panose="02040503050201020203" pitchFamily="18" charset="-78"/>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Adobe Arabic" panose="02040503050201020203" pitchFamily="18" charset="-78"/>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Adobe Arabic" panose="02040503050201020203" pitchFamily="18" charset="-78"/>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Adobe Arabic" panose="02040503050201020203" pitchFamily="18" charset="-7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0.tiff"/><Relationship Id="rId5" Type="http://schemas.openxmlformats.org/officeDocument/2006/relationships/image" Target="../media/image9.jpe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12.tiff"/></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6.wmf"/></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7.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18.png"/></Relationships>
</file>

<file path=ppt/slides/_rels/slide5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1.png"/></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3.png"/></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p:cNvGrpSpPr/>
          <p:nvPr/>
        </p:nvGrpSpPr>
        <p:grpSpPr>
          <a:xfrm>
            <a:off x="-167489"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grpSp>
      <p:sp>
        <p:nvSpPr>
          <p:cNvPr id="5" name="Rectangle 4"/>
          <p:cNvSpPr/>
          <p:nvPr/>
        </p:nvSpPr>
        <p:spPr>
          <a:xfrm>
            <a:off x="-167489"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13" name="TextBox 12"/>
          <p:cNvSpPr txBox="1"/>
          <p:nvPr/>
        </p:nvSpPr>
        <p:spPr>
          <a:xfrm>
            <a:off x="148819" y="1583434"/>
            <a:ext cx="8098894" cy="2554545"/>
          </a:xfrm>
          <a:prstGeom prst="rect">
            <a:avLst/>
          </a:prstGeom>
          <a:noFill/>
        </p:spPr>
        <p:txBody>
          <a:bodyPr wrap="square" rtlCol="0">
            <a:spAutoFit/>
          </a:bodyPr>
          <a:lstStyle/>
          <a:p>
            <a:r>
              <a:rPr lang="en-GB" sz="4000" b="1" dirty="0" smtClean="0">
                <a:solidFill>
                  <a:prstClr val="white"/>
                </a:solidFill>
                <a:latin typeface="Century Gothic" panose="020B0502020202020204" pitchFamily="34" charset="0"/>
              </a:rPr>
              <a:t>Practice: </a:t>
            </a:r>
          </a:p>
          <a:p>
            <a:r>
              <a:rPr lang="en-GB" sz="4000" b="1" dirty="0" smtClean="0">
                <a:solidFill>
                  <a:prstClr val="white"/>
                </a:solidFill>
                <a:latin typeface="Century Gothic" panose="020B0502020202020204" pitchFamily="34" charset="0"/>
              </a:rPr>
              <a:t>Making It Meaningful,</a:t>
            </a:r>
          </a:p>
          <a:p>
            <a:r>
              <a:rPr lang="en-GB" sz="4000" b="1" dirty="0" smtClean="0">
                <a:solidFill>
                  <a:prstClr val="white"/>
                </a:solidFill>
                <a:latin typeface="Century Gothic" panose="020B0502020202020204" pitchFamily="34" charset="0"/>
              </a:rPr>
              <a:t>Making It Varied, </a:t>
            </a:r>
          </a:p>
          <a:p>
            <a:r>
              <a:rPr lang="en-GB" sz="4000" b="1" dirty="0" smtClean="0">
                <a:solidFill>
                  <a:prstClr val="white"/>
                </a:solidFill>
                <a:latin typeface="Century Gothic" panose="020B0502020202020204" pitchFamily="34" charset="0"/>
              </a:rPr>
              <a:t>Making It Frequent</a:t>
            </a:r>
            <a:endParaRPr lang="en-GB" sz="4000" b="1" dirty="0">
              <a:solidFill>
                <a:prstClr val="white"/>
              </a:solidFill>
              <a:latin typeface="Century Gothic" panose="020B0502020202020204" pitchFamily="34" charset="0"/>
            </a:endParaRPr>
          </a:p>
        </p:txBody>
      </p:sp>
      <p:sp>
        <p:nvSpPr>
          <p:cNvPr id="14" name="Title 3"/>
          <p:cNvSpPr txBox="1">
            <a:spLocks/>
          </p:cNvSpPr>
          <p:nvPr/>
        </p:nvSpPr>
        <p:spPr>
          <a:xfrm>
            <a:off x="134048" y="4249458"/>
            <a:ext cx="6580626" cy="84931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indent="0">
              <a:spcBef>
                <a:spcPts val="0"/>
              </a:spcBef>
              <a:buClr>
                <a:srgbClr val="104F75"/>
              </a:buClr>
            </a:pPr>
            <a:r>
              <a:rPr lang="sv-SE" sz="3200" dirty="0" smtClean="0">
                <a:solidFill>
                  <a:schemeClr val="bg1"/>
                </a:solidFill>
                <a:latin typeface="Century Gothic" panose="020B0502020202020204" pitchFamily="34" charset="0"/>
              </a:rPr>
              <a:t>Professor </a:t>
            </a:r>
            <a:r>
              <a:rPr lang="sv-SE" sz="3200" dirty="0">
                <a:solidFill>
                  <a:schemeClr val="bg1"/>
                </a:solidFill>
                <a:latin typeface="Century Gothic" panose="020B0502020202020204" pitchFamily="34" charset="0"/>
              </a:rPr>
              <a:t>Emma Marsden</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9286" y="6458444"/>
            <a:ext cx="3077513" cy="288077"/>
          </a:xfrm>
          <a:prstGeom prst="rect">
            <a:avLst/>
          </a:prstGeom>
        </p:spPr>
      </p:pic>
      <p:pic>
        <p:nvPicPr>
          <p:cNvPr id="11" name="Google Shape;90;p13"/>
          <p:cNvPicPr preferRelativeResize="0"/>
          <p:nvPr/>
        </p:nvPicPr>
        <p:blipFill rotWithShape="1">
          <a:blip r:embed="rId4">
            <a:alphaModFix/>
          </a:blip>
          <a:srcRect/>
          <a:stretch/>
        </p:blipFill>
        <p:spPr>
          <a:xfrm>
            <a:off x="10819196" y="6061483"/>
            <a:ext cx="1166340" cy="685038"/>
          </a:xfrm>
          <a:prstGeom prst="rect">
            <a:avLst/>
          </a:prstGeom>
          <a:noFill/>
          <a:ln>
            <a:noFill/>
          </a:ln>
        </p:spPr>
      </p:pic>
    </p:spTree>
    <p:extLst>
      <p:ext uri="{BB962C8B-B14F-4D97-AF65-F5344CB8AC3E}">
        <p14:creationId xmlns:p14="http://schemas.microsoft.com/office/powerpoint/2010/main" val="2795609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15686" y="373515"/>
            <a:ext cx="11495314" cy="1670580"/>
          </a:xfrm>
        </p:spPr>
        <p:txBody>
          <a:bodyPr>
            <a:noAutofit/>
          </a:bodyPr>
          <a:lstStyle/>
          <a:p>
            <a:pPr algn="ctr"/>
            <a:r>
              <a:rPr lang="en-GB" sz="2800" dirty="0"/>
              <a:t>‘Visually enhancing the input’ so learners notice the form to establish declarative knowledge or to help proceduralisation? </a:t>
            </a:r>
            <a:br>
              <a:rPr lang="en-GB" sz="2800" dirty="0"/>
            </a:br>
            <a:r>
              <a:rPr lang="en-GB" sz="2800" dirty="0"/>
              <a:t>(colour</a:t>
            </a:r>
            <a:r>
              <a:rPr lang="en-GB" sz="2800" dirty="0">
                <a:solidFill>
                  <a:srgbClr val="E87D1E"/>
                </a:solidFill>
              </a:rPr>
              <a:t>ing</a:t>
            </a:r>
            <a:r>
              <a:rPr lang="en-GB" sz="2800" dirty="0"/>
              <a:t> or bold</a:t>
            </a:r>
            <a:r>
              <a:rPr lang="en-GB" sz="2800" b="1" dirty="0"/>
              <a:t>ing </a:t>
            </a:r>
            <a:r>
              <a:rPr lang="en-GB" sz="2800" dirty="0"/>
              <a:t>or underlin</a:t>
            </a:r>
            <a:r>
              <a:rPr lang="en-GB" sz="2800" u="sng" dirty="0"/>
              <a:t>ing</a:t>
            </a:r>
            <a:r>
              <a:rPr lang="en-GB" sz="2800" dirty="0"/>
              <a:t>)</a:t>
            </a:r>
          </a:p>
        </p:txBody>
      </p:sp>
      <p:sp>
        <p:nvSpPr>
          <p:cNvPr id="3" name="Content Placeholder 2"/>
          <p:cNvSpPr>
            <a:spLocks noGrp="1"/>
          </p:cNvSpPr>
          <p:nvPr>
            <p:ph idx="1"/>
          </p:nvPr>
        </p:nvSpPr>
        <p:spPr>
          <a:xfrm>
            <a:off x="424543" y="2185609"/>
            <a:ext cx="11342914" cy="3708400"/>
          </a:xfrm>
        </p:spPr>
        <p:txBody>
          <a:bodyPr>
            <a:normAutofit fontScale="55000" lnSpcReduction="20000"/>
          </a:bodyPr>
          <a:lstStyle/>
          <a:p>
            <a:pPr marL="0" indent="0">
              <a:buNone/>
            </a:pPr>
            <a:endParaRPr lang="en-GB" sz="3500" dirty="0"/>
          </a:p>
          <a:p>
            <a:pPr marL="0" indent="0">
              <a:buNone/>
            </a:pPr>
            <a:r>
              <a:rPr lang="en-GB" sz="3600" dirty="0"/>
              <a:t>unclear / small / negligible benefits of visual enhancement</a:t>
            </a:r>
          </a:p>
          <a:p>
            <a:pPr marL="0" indent="0">
              <a:buNone/>
            </a:pPr>
            <a:endParaRPr lang="en-GB" sz="3600" dirty="0"/>
          </a:p>
          <a:p>
            <a:pPr marL="0" indent="0">
              <a:buNone/>
            </a:pPr>
            <a:r>
              <a:rPr lang="en-GB" sz="3600" dirty="0"/>
              <a:t>Many studies showing little effect on attention! </a:t>
            </a:r>
          </a:p>
          <a:p>
            <a:pPr marL="0" indent="0" algn="r">
              <a:lnSpc>
                <a:spcPct val="120000"/>
              </a:lnSpc>
              <a:buNone/>
            </a:pPr>
            <a:r>
              <a:rPr lang="en-GB" sz="2200" dirty="0" err="1"/>
              <a:t>Alanen</a:t>
            </a:r>
            <a:r>
              <a:rPr lang="en-GB" sz="2200" dirty="0"/>
              <a:t>, 1995; Izumi, 2002; </a:t>
            </a:r>
            <a:r>
              <a:rPr lang="en-GB" sz="2200" dirty="0" err="1"/>
              <a:t>Jourdenais</a:t>
            </a:r>
            <a:r>
              <a:rPr lang="en-GB" sz="2200" dirty="0"/>
              <a:t>, 1998; Kubota, 2000; </a:t>
            </a:r>
            <a:r>
              <a:rPr lang="en-GB" sz="2200" dirty="0" err="1"/>
              <a:t>Leow</a:t>
            </a:r>
            <a:r>
              <a:rPr lang="en-GB" sz="2200" dirty="0"/>
              <a:t>, 2001; </a:t>
            </a:r>
            <a:r>
              <a:rPr lang="en-GB" sz="2200" dirty="0" err="1"/>
              <a:t>Leow</a:t>
            </a:r>
            <a:r>
              <a:rPr lang="en-GB" sz="2200" dirty="0"/>
              <a:t>, </a:t>
            </a:r>
            <a:r>
              <a:rPr lang="en-GB" sz="2200" dirty="0" err="1"/>
              <a:t>Egi</a:t>
            </a:r>
            <a:r>
              <a:rPr lang="en-GB" sz="2200" dirty="0"/>
              <a:t>, Nuevo, &amp; Tsai, 2003; Loewen &amp; </a:t>
            </a:r>
            <a:r>
              <a:rPr lang="en-GB" sz="2200" dirty="0" err="1"/>
              <a:t>Inceoglu</a:t>
            </a:r>
            <a:r>
              <a:rPr lang="en-GB" sz="2200" dirty="0"/>
              <a:t>, 2016; </a:t>
            </a:r>
            <a:r>
              <a:rPr lang="en-GB" sz="2200" dirty="0" err="1" smtClean="0"/>
              <a:t>Lyddon</a:t>
            </a:r>
            <a:r>
              <a:rPr lang="en-GB" sz="2200" dirty="0" smtClean="0"/>
              <a:t>, 2011</a:t>
            </a:r>
            <a:r>
              <a:rPr lang="en-GB" sz="2200" dirty="0"/>
              <a:t>; Park, Choi, &amp; Lee, 2012; Park &amp; Nassif, 2014; </a:t>
            </a:r>
            <a:r>
              <a:rPr lang="en-GB" sz="2200" dirty="0" err="1"/>
              <a:t>Winke</a:t>
            </a:r>
            <a:r>
              <a:rPr lang="en-GB" sz="2200" dirty="0"/>
              <a:t>, 2013; Wong, 2003</a:t>
            </a:r>
          </a:p>
          <a:p>
            <a:pPr marL="0" indent="0">
              <a:buNone/>
            </a:pPr>
            <a:endParaRPr lang="en-GB" dirty="0"/>
          </a:p>
          <a:p>
            <a:pPr marL="0" indent="0">
              <a:buNone/>
            </a:pPr>
            <a:r>
              <a:rPr lang="en-GB" sz="3600" dirty="0"/>
              <a:t>Some studies </a:t>
            </a:r>
            <a:r>
              <a:rPr lang="en-GB" sz="3600" i="1" dirty="0"/>
              <a:t>did </a:t>
            </a:r>
            <a:r>
              <a:rPr lang="en-GB" sz="3600" dirty="0"/>
              <a:t>find increased attention on the target form </a:t>
            </a:r>
          </a:p>
          <a:p>
            <a:pPr marL="0" indent="0">
              <a:buNone/>
            </a:pPr>
            <a:r>
              <a:rPr lang="en-GB" sz="3600" dirty="0"/>
              <a:t>but no increase in comprehension or learning</a:t>
            </a:r>
          </a:p>
          <a:p>
            <a:pPr marL="0" indent="0">
              <a:buNone/>
            </a:pPr>
            <a:endParaRPr lang="en-GB" sz="3600" dirty="0"/>
          </a:p>
          <a:p>
            <a:pPr marL="0" indent="0">
              <a:buNone/>
            </a:pPr>
            <a:r>
              <a:rPr lang="en-US" sz="3600" dirty="0"/>
              <a:t>-&gt; we should not expect visual enhancement to establish or consolidate specific grammar or words</a:t>
            </a:r>
          </a:p>
        </p:txBody>
      </p:sp>
    </p:spTree>
    <p:extLst>
      <p:ext uri="{BB962C8B-B14F-4D97-AF65-F5344CB8AC3E}">
        <p14:creationId xmlns:p14="http://schemas.microsoft.com/office/powerpoint/2010/main" val="414770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6313" y="1622426"/>
            <a:ext cx="11266715" cy="4351338"/>
          </a:xfrm>
        </p:spPr>
        <p:txBody>
          <a:bodyPr>
            <a:normAutofit/>
          </a:bodyPr>
          <a:lstStyle/>
          <a:p>
            <a:pPr marL="514350" indent="-514350">
              <a:buFont typeface="+mj-lt"/>
              <a:buAutoNum type="arabicPeriod"/>
            </a:pPr>
            <a:r>
              <a:rPr lang="en-GB" dirty="0"/>
              <a:t>Where does practice sit in the learning process? </a:t>
            </a:r>
          </a:p>
          <a:p>
            <a:pPr marL="514350" indent="-514350">
              <a:buFont typeface="+mj-lt"/>
              <a:buAutoNum type="arabicPeriod"/>
            </a:pPr>
            <a:r>
              <a:rPr lang="en-GB" b="1" dirty="0"/>
              <a:t>What counts as practice? </a:t>
            </a:r>
          </a:p>
          <a:p>
            <a:pPr marL="514350" indent="-514350">
              <a:buFont typeface="+mj-lt"/>
              <a:buAutoNum type="arabicPeriod"/>
            </a:pPr>
            <a:r>
              <a:rPr lang="en-GB" dirty="0">
                <a:solidFill>
                  <a:schemeClr val="tx2">
                    <a:lumMod val="20000"/>
                    <a:lumOff val="80000"/>
                  </a:schemeClr>
                </a:solidFill>
              </a:rPr>
              <a:t>How frequent does practice need to be? </a:t>
            </a:r>
          </a:p>
          <a:p>
            <a:pPr marL="514350" indent="-514350">
              <a:buFont typeface="+mj-lt"/>
              <a:buAutoNum type="arabicPeriod"/>
            </a:pPr>
            <a:r>
              <a:rPr lang="en-GB" dirty="0">
                <a:solidFill>
                  <a:schemeClr val="tx2">
                    <a:lumMod val="20000"/>
                    <a:lumOff val="80000"/>
                  </a:schemeClr>
                </a:solidFill>
              </a:rPr>
              <a:t>How important is ‘meaningful production’?</a:t>
            </a:r>
          </a:p>
          <a:p>
            <a:pPr marL="514350" indent="-514350">
              <a:buFont typeface="+mj-lt"/>
              <a:buAutoNum type="arabicPeriod"/>
            </a:pPr>
            <a:r>
              <a:rPr lang="en-GB" dirty="0">
                <a:solidFill>
                  <a:schemeClr val="tx2">
                    <a:lumMod val="20000"/>
                    <a:lumOff val="80000"/>
                  </a:schemeClr>
                </a:solidFill>
              </a:rPr>
              <a:t>What are the challenges of delivering practice?</a:t>
            </a:r>
          </a:p>
          <a:p>
            <a:pPr>
              <a:buClr>
                <a:srgbClr val="FF9953"/>
              </a:buClr>
              <a:buSzPct val="80000"/>
              <a:buFont typeface="Wingdings" panose="05000000000000000000" pitchFamily="2" charset="2"/>
              <a:buChar char="§"/>
            </a:pPr>
            <a:r>
              <a:rPr lang="en-GB" sz="2200" dirty="0">
                <a:solidFill>
                  <a:schemeClr val="tx2">
                    <a:lumMod val="20000"/>
                    <a:lumOff val="80000"/>
                  </a:schemeClr>
                </a:solidFill>
              </a:rPr>
              <a:t>Transfer Appropriate Processing</a:t>
            </a:r>
          </a:p>
          <a:p>
            <a:pPr>
              <a:buClr>
                <a:srgbClr val="FF9953"/>
              </a:buClr>
              <a:buSzPct val="80000"/>
              <a:buFont typeface="Wingdings" panose="05000000000000000000" pitchFamily="2" charset="2"/>
              <a:buChar char="§"/>
            </a:pPr>
            <a:r>
              <a:rPr lang="en-GB" sz="2200" dirty="0">
                <a:solidFill>
                  <a:schemeClr val="tx2">
                    <a:lumMod val="20000"/>
                    <a:lumOff val="80000"/>
                  </a:schemeClr>
                </a:solidFill>
              </a:rPr>
              <a:t>Skill Specificity</a:t>
            </a:r>
          </a:p>
          <a:p>
            <a:pPr>
              <a:buClr>
                <a:srgbClr val="FF9953"/>
              </a:buClr>
              <a:buSzPct val="80000"/>
              <a:buFont typeface="Wingdings" panose="05000000000000000000" pitchFamily="2" charset="2"/>
              <a:buChar char="§"/>
            </a:pPr>
            <a:r>
              <a:rPr lang="en-GB" sz="2200" dirty="0">
                <a:solidFill>
                  <a:schemeClr val="tx2">
                    <a:lumMod val="20000"/>
                    <a:lumOff val="80000"/>
                  </a:schemeClr>
                </a:solidFill>
              </a:rPr>
              <a:t>‘Trapping the form’ in meaningful production</a:t>
            </a:r>
          </a:p>
          <a:p>
            <a:pPr>
              <a:buClr>
                <a:srgbClr val="FF9953"/>
              </a:buClr>
              <a:buSzPct val="80000"/>
              <a:buFont typeface="Wingdings" panose="05000000000000000000" pitchFamily="2" charset="2"/>
              <a:buChar char="§"/>
            </a:pPr>
            <a:r>
              <a:rPr lang="en-GB" sz="2200" dirty="0">
                <a:solidFill>
                  <a:schemeClr val="tx2">
                    <a:lumMod val="20000"/>
                    <a:lumOff val="80000"/>
                  </a:schemeClr>
                </a:solidFill>
              </a:rPr>
              <a:t>Tensions between complexity, accuracy &amp; fluency</a:t>
            </a:r>
          </a:p>
        </p:txBody>
      </p:sp>
      <p:sp>
        <p:nvSpPr>
          <p:cNvPr id="4" name="TextBox 3"/>
          <p:cNvSpPr txBox="1"/>
          <p:nvPr/>
        </p:nvSpPr>
        <p:spPr>
          <a:xfrm>
            <a:off x="9513568" y="1478203"/>
            <a:ext cx="751840" cy="769441"/>
          </a:xfrm>
          <a:prstGeom prst="rect">
            <a:avLst/>
          </a:prstGeom>
          <a:noFill/>
        </p:spPr>
        <p:txBody>
          <a:bodyPr wrap="square" rtlCol="0">
            <a:spAutoFit/>
          </a:bodyPr>
          <a:lstStyle/>
          <a:p>
            <a:r>
              <a:rPr lang="en-GB" sz="4400" b="1" dirty="0">
                <a:solidFill>
                  <a:srgbClr val="008000"/>
                </a:solidFill>
                <a:latin typeface="Century Gothic" panose="020B0502020202020204" pitchFamily="34" charset="0"/>
                <a:sym typeface="Wingdings" panose="05000000000000000000" pitchFamily="2" charset="2"/>
              </a:rPr>
              <a:t></a:t>
            </a:r>
            <a:endParaRPr lang="en-GB" sz="4400" b="1" dirty="0">
              <a:solidFill>
                <a:srgbClr val="008000"/>
              </a:solidFill>
              <a:latin typeface="Century Gothic" panose="020B0502020202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6863"/>
            <a:ext cx="4833257" cy="867128"/>
          </a:xfrm>
          <a:prstGeom prst="rect">
            <a:avLst/>
          </a:prstGeom>
        </p:spPr>
      </p:pic>
      <p:sp>
        <p:nvSpPr>
          <p:cNvPr id="7" name="Title 1"/>
          <p:cNvSpPr txBox="1">
            <a:spLocks/>
          </p:cNvSpPr>
          <p:nvPr/>
        </p:nvSpPr>
        <p:spPr>
          <a:xfrm>
            <a:off x="300038" y="21925"/>
            <a:ext cx="383653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smtClean="0">
                <a:solidFill>
                  <a:schemeClr val="bg1"/>
                </a:solidFill>
              </a:rPr>
              <a:t>What’s In Store?</a:t>
            </a:r>
            <a:endParaRPr lang="en-GB" sz="3600" b="1" dirty="0">
              <a:solidFill>
                <a:schemeClr val="bg1"/>
              </a:solidFill>
            </a:endParaRPr>
          </a:p>
        </p:txBody>
      </p:sp>
    </p:spTree>
    <p:extLst>
      <p:ext uri="{BB962C8B-B14F-4D97-AF65-F5344CB8AC3E}">
        <p14:creationId xmlns:p14="http://schemas.microsoft.com/office/powerpoint/2010/main" val="7163784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Clr>
                <a:srgbClr val="FF9953"/>
              </a:buClr>
            </a:pPr>
            <a:r>
              <a:rPr lang="en-GB" dirty="0"/>
              <a:t>a wide array of “activities in the second language engaged systematically, deliberately, with the goal of developing knowledge of and skills in the second language” </a:t>
            </a:r>
            <a:r>
              <a:rPr lang="en-GB" sz="2000" dirty="0"/>
              <a:t>(</a:t>
            </a:r>
            <a:r>
              <a:rPr lang="en-GB" sz="2000" dirty="0" err="1"/>
              <a:t>DeKeyser</a:t>
            </a:r>
            <a:r>
              <a:rPr lang="en-GB" sz="2000" dirty="0"/>
              <a:t>, 2007b, p. 8)</a:t>
            </a:r>
          </a:p>
          <a:p>
            <a:pPr>
              <a:buClr>
                <a:srgbClr val="FF9953"/>
              </a:buClr>
            </a:pPr>
            <a:endParaRPr lang="en-GB" dirty="0"/>
          </a:p>
          <a:p>
            <a:pPr>
              <a:buClr>
                <a:srgbClr val="FF9953"/>
              </a:buClr>
            </a:pPr>
            <a:r>
              <a:rPr lang="en-GB" dirty="0"/>
              <a:t>meaningful practice “is better at driving the brain processes that result in successful recall” </a:t>
            </a:r>
            <a:br>
              <a:rPr lang="en-GB" dirty="0"/>
            </a:br>
            <a:r>
              <a:rPr lang="en-GB" sz="2000" dirty="0"/>
              <a:t>(Anderson, 2005, p. 198)</a:t>
            </a:r>
            <a:endParaRPr lang="en-US" dirty="0"/>
          </a:p>
          <a:p>
            <a:pPr>
              <a:buClr>
                <a:srgbClr val="FF9953"/>
              </a:buClr>
            </a:pPr>
            <a:endParaRPr lang="en-GB" dirty="0"/>
          </a:p>
          <a:p>
            <a:pPr marL="0" indent="0">
              <a:buNone/>
            </a:pPr>
            <a:endParaRPr lang="en-GB" dirty="0"/>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6863"/>
            <a:ext cx="7326086" cy="867128"/>
          </a:xfrm>
          <a:prstGeom prst="rect">
            <a:avLst/>
          </a:prstGeom>
        </p:spPr>
      </p:pic>
      <p:sp>
        <p:nvSpPr>
          <p:cNvPr id="5" name="Title 1"/>
          <p:cNvSpPr txBox="1">
            <a:spLocks/>
          </p:cNvSpPr>
          <p:nvPr/>
        </p:nvSpPr>
        <p:spPr>
          <a:xfrm>
            <a:off x="300038" y="21925"/>
            <a:ext cx="667770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smtClean="0">
                <a:solidFill>
                  <a:schemeClr val="bg1"/>
                </a:solidFill>
              </a:rPr>
              <a:t>What Counts as Practice?</a:t>
            </a:r>
            <a:endParaRPr lang="en-GB" sz="3600" b="1" dirty="0">
              <a:solidFill>
                <a:schemeClr val="bg1"/>
              </a:solidFill>
            </a:endParaRPr>
          </a:p>
        </p:txBody>
      </p:sp>
    </p:spTree>
    <p:extLst>
      <p:ext uri="{BB962C8B-B14F-4D97-AF65-F5344CB8AC3E}">
        <p14:creationId xmlns:p14="http://schemas.microsoft.com/office/powerpoint/2010/main" val="18337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0993" y="1438929"/>
            <a:ext cx="7190014" cy="4823099"/>
          </a:xfrm>
        </p:spPr>
        <p:txBody>
          <a:bodyPr>
            <a:normAutofit fontScale="92500" lnSpcReduction="20000"/>
          </a:bodyPr>
          <a:lstStyle/>
          <a:p>
            <a:pPr>
              <a:lnSpc>
                <a:spcPct val="120000"/>
              </a:lnSpc>
              <a:buClr>
                <a:srgbClr val="FF9953"/>
              </a:buClr>
            </a:pPr>
            <a:r>
              <a:rPr lang="en-US" dirty="0"/>
              <a:t>In the </a:t>
            </a:r>
            <a:r>
              <a:rPr lang="en-US" dirty="0" smtClean="0"/>
              <a:t>input</a:t>
            </a:r>
          </a:p>
          <a:p>
            <a:pPr marL="0" indent="0">
              <a:lnSpc>
                <a:spcPct val="120000"/>
              </a:lnSpc>
              <a:buClr>
                <a:srgbClr val="FF9953"/>
              </a:buClr>
              <a:buNone/>
            </a:pPr>
            <a:endParaRPr lang="en-US" sz="1000" dirty="0"/>
          </a:p>
          <a:p>
            <a:pPr lvl="1">
              <a:lnSpc>
                <a:spcPct val="120000"/>
              </a:lnSpc>
              <a:buClr>
                <a:srgbClr val="FF9953"/>
              </a:buClr>
            </a:pPr>
            <a:r>
              <a:rPr lang="en-US" dirty="0"/>
              <a:t>written</a:t>
            </a:r>
          </a:p>
          <a:p>
            <a:pPr lvl="1">
              <a:lnSpc>
                <a:spcPct val="120000"/>
              </a:lnSpc>
              <a:buClr>
                <a:srgbClr val="FF9953"/>
              </a:buClr>
            </a:pPr>
            <a:r>
              <a:rPr lang="en-US" dirty="0" smtClean="0"/>
              <a:t>Spoken</a:t>
            </a:r>
          </a:p>
          <a:p>
            <a:pPr lvl="1">
              <a:buClr>
                <a:srgbClr val="FF9953"/>
              </a:buClr>
            </a:pPr>
            <a:endParaRPr lang="en-US" dirty="0"/>
          </a:p>
          <a:p>
            <a:pPr>
              <a:buClr>
                <a:srgbClr val="FF9953"/>
              </a:buClr>
            </a:pPr>
            <a:r>
              <a:rPr lang="en-US" dirty="0"/>
              <a:t>In </a:t>
            </a:r>
            <a:r>
              <a:rPr lang="en-US" dirty="0" smtClean="0"/>
              <a:t>production</a:t>
            </a:r>
          </a:p>
          <a:p>
            <a:pPr>
              <a:buClr>
                <a:srgbClr val="FF9953"/>
              </a:buClr>
            </a:pPr>
            <a:endParaRPr lang="en-US" dirty="0"/>
          </a:p>
          <a:p>
            <a:pPr lvl="1">
              <a:buClr>
                <a:srgbClr val="FF9953"/>
              </a:buClr>
            </a:pPr>
            <a:r>
              <a:rPr lang="en-US" dirty="0"/>
              <a:t>written </a:t>
            </a:r>
          </a:p>
          <a:p>
            <a:pPr lvl="1">
              <a:buClr>
                <a:srgbClr val="FF9953"/>
              </a:buClr>
            </a:pPr>
            <a:r>
              <a:rPr lang="en-US" dirty="0"/>
              <a:t>spoken</a:t>
            </a:r>
          </a:p>
          <a:p>
            <a:pPr>
              <a:buClr>
                <a:srgbClr val="FF9953"/>
              </a:buClr>
            </a:pPr>
            <a:endParaRPr lang="en-US" dirty="0"/>
          </a:p>
          <a:p>
            <a:pPr>
              <a:buClr>
                <a:srgbClr val="FF9953"/>
              </a:buClr>
            </a:pPr>
            <a:r>
              <a:rPr lang="en-US" dirty="0"/>
              <a:t>Accessing meaning from rich texts </a:t>
            </a:r>
          </a:p>
          <a:p>
            <a:pPr>
              <a:buClr>
                <a:srgbClr val="FF9953"/>
              </a:buClr>
            </a:pPr>
            <a:r>
              <a:rPr lang="en-US" dirty="0"/>
              <a:t>Suzanne Graham, CPD in autumn / spring</a:t>
            </a:r>
          </a:p>
          <a:p>
            <a:pPr>
              <a:buClr>
                <a:srgbClr val="FF9953"/>
              </a:buClr>
            </a:pPr>
            <a:endParaRPr lang="en-GB" dirty="0"/>
          </a:p>
        </p:txBody>
      </p:sp>
      <p:sp>
        <p:nvSpPr>
          <p:cNvPr id="4" name="Right Brace 3">
            <a:extLst>
              <a:ext uri="{FF2B5EF4-FFF2-40B4-BE49-F238E27FC236}">
                <a16:creationId xmlns:a16="http://schemas.microsoft.com/office/drawing/2014/main" xmlns="" id="{957FA936-5B13-2E40-98BE-EE5A206DE371}"/>
              </a:ext>
            </a:extLst>
          </p:cNvPr>
          <p:cNvSpPr/>
          <p:nvPr/>
        </p:nvSpPr>
        <p:spPr>
          <a:xfrm>
            <a:off x="4258275" y="2207996"/>
            <a:ext cx="569627" cy="764498"/>
          </a:xfrm>
          <a:prstGeom prst="rightBrace">
            <a:avLst>
              <a:gd name="adj1" fmla="val 8333"/>
              <a:gd name="adj2" fmla="val 51897"/>
            </a:avLst>
          </a:prstGeom>
          <a:ln>
            <a:solidFill>
              <a:srgbClr val="E87D1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accent5">
                  <a:lumMod val="50000"/>
                </a:schemeClr>
              </a:solidFill>
              <a:latin typeface="Century Gothic" panose="020B0502020202020204" pitchFamily="34" charset="0"/>
            </a:endParaRPr>
          </a:p>
        </p:txBody>
      </p:sp>
      <p:sp>
        <p:nvSpPr>
          <p:cNvPr id="5" name="TextBox 4">
            <a:extLst>
              <a:ext uri="{FF2B5EF4-FFF2-40B4-BE49-F238E27FC236}">
                <a16:creationId xmlns:a16="http://schemas.microsoft.com/office/drawing/2014/main" xmlns="" id="{25BB540F-1263-CD45-B636-36BA0AEFCB09}"/>
              </a:ext>
            </a:extLst>
          </p:cNvPr>
          <p:cNvSpPr txBox="1"/>
          <p:nvPr/>
        </p:nvSpPr>
        <p:spPr>
          <a:xfrm>
            <a:off x="5083743" y="2405578"/>
            <a:ext cx="3002882" cy="369332"/>
          </a:xfrm>
          <a:prstGeom prst="rect">
            <a:avLst/>
          </a:prstGeom>
          <a:noFill/>
        </p:spPr>
        <p:txBody>
          <a:bodyPr wrap="square" rtlCol="0">
            <a:spAutoFit/>
          </a:bodyPr>
          <a:lstStyle/>
          <a:p>
            <a:r>
              <a:rPr lang="en-US" dirty="0">
                <a:solidFill>
                  <a:schemeClr val="accent5">
                    <a:lumMod val="50000"/>
                  </a:schemeClr>
                </a:solidFill>
                <a:latin typeface="Century Gothic" panose="020B0502020202020204" pitchFamily="34" charset="0"/>
              </a:rPr>
              <a:t>+ corrective feedback! </a:t>
            </a:r>
          </a:p>
        </p:txBody>
      </p:sp>
      <p:sp>
        <p:nvSpPr>
          <p:cNvPr id="6" name="Right Brace 5">
            <a:extLst>
              <a:ext uri="{FF2B5EF4-FFF2-40B4-BE49-F238E27FC236}">
                <a16:creationId xmlns:a16="http://schemas.microsoft.com/office/drawing/2014/main" xmlns="" id="{957FA936-5B13-2E40-98BE-EE5A206DE371}"/>
              </a:ext>
            </a:extLst>
          </p:cNvPr>
          <p:cNvSpPr/>
          <p:nvPr/>
        </p:nvSpPr>
        <p:spPr>
          <a:xfrm>
            <a:off x="4258275" y="3952959"/>
            <a:ext cx="569627" cy="764498"/>
          </a:xfrm>
          <a:prstGeom prst="rightBrace">
            <a:avLst>
              <a:gd name="adj1" fmla="val 8333"/>
              <a:gd name="adj2" fmla="val 51897"/>
            </a:avLst>
          </a:prstGeom>
          <a:ln>
            <a:solidFill>
              <a:srgbClr val="E87D1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accent5">
                  <a:lumMod val="50000"/>
                </a:schemeClr>
              </a:solidFill>
              <a:latin typeface="Century Gothic" panose="020B0502020202020204" pitchFamily="34" charset="0"/>
            </a:endParaRPr>
          </a:p>
        </p:txBody>
      </p:sp>
      <p:sp>
        <p:nvSpPr>
          <p:cNvPr id="7" name="TextBox 6">
            <a:extLst>
              <a:ext uri="{FF2B5EF4-FFF2-40B4-BE49-F238E27FC236}">
                <a16:creationId xmlns:a16="http://schemas.microsoft.com/office/drawing/2014/main" xmlns="" id="{25BB540F-1263-CD45-B636-36BA0AEFCB09}"/>
              </a:ext>
            </a:extLst>
          </p:cNvPr>
          <p:cNvSpPr txBox="1"/>
          <p:nvPr/>
        </p:nvSpPr>
        <p:spPr>
          <a:xfrm>
            <a:off x="5083743" y="4149137"/>
            <a:ext cx="3002882" cy="369332"/>
          </a:xfrm>
          <a:prstGeom prst="rect">
            <a:avLst/>
          </a:prstGeom>
          <a:noFill/>
        </p:spPr>
        <p:txBody>
          <a:bodyPr wrap="square" rtlCol="0">
            <a:spAutoFit/>
          </a:bodyPr>
          <a:lstStyle/>
          <a:p>
            <a:r>
              <a:rPr lang="en-US" dirty="0">
                <a:solidFill>
                  <a:schemeClr val="accent5">
                    <a:lumMod val="50000"/>
                  </a:schemeClr>
                </a:solidFill>
                <a:latin typeface="Century Gothic" panose="020B0502020202020204" pitchFamily="34" charset="0"/>
              </a:rPr>
              <a:t>+ corrective feedback! </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6863"/>
            <a:ext cx="7326086" cy="867128"/>
          </a:xfrm>
          <a:prstGeom prst="rect">
            <a:avLst/>
          </a:prstGeom>
        </p:spPr>
      </p:pic>
      <p:sp>
        <p:nvSpPr>
          <p:cNvPr id="11" name="Title 1"/>
          <p:cNvSpPr txBox="1">
            <a:spLocks/>
          </p:cNvSpPr>
          <p:nvPr/>
        </p:nvSpPr>
        <p:spPr>
          <a:xfrm>
            <a:off x="300038" y="21925"/>
            <a:ext cx="667770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smtClean="0">
                <a:solidFill>
                  <a:schemeClr val="bg1"/>
                </a:solidFill>
              </a:rPr>
              <a:t>What Counts as Practice?</a:t>
            </a:r>
            <a:endParaRPr lang="en-GB" sz="3600" b="1" dirty="0">
              <a:solidFill>
                <a:schemeClr val="bg1"/>
              </a:solidFill>
            </a:endParaRPr>
          </a:p>
        </p:txBody>
      </p:sp>
    </p:spTree>
    <p:extLst>
      <p:ext uri="{BB962C8B-B14F-4D97-AF65-F5344CB8AC3E}">
        <p14:creationId xmlns:p14="http://schemas.microsoft.com/office/powerpoint/2010/main" val="271400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91886" y="1181099"/>
            <a:ext cx="11408228" cy="1325563"/>
          </a:xfrm>
        </p:spPr>
        <p:txBody>
          <a:bodyPr>
            <a:normAutofit/>
          </a:bodyPr>
          <a:lstStyle/>
          <a:p>
            <a:r>
              <a:rPr lang="en-GB" sz="4000" dirty="0"/>
              <a:t>Simply repeat! </a:t>
            </a:r>
            <a:r>
              <a:rPr lang="en-GB" sz="4000" dirty="0" smtClean="0"/>
              <a:t>Keep </a:t>
            </a:r>
            <a:r>
              <a:rPr lang="en-GB" sz="4000" dirty="0"/>
              <a:t>topic (lexicon) the same </a:t>
            </a:r>
          </a:p>
        </p:txBody>
      </p:sp>
      <p:sp>
        <p:nvSpPr>
          <p:cNvPr id="3" name="Content Placeholder 2"/>
          <p:cNvSpPr>
            <a:spLocks noGrp="1"/>
          </p:cNvSpPr>
          <p:nvPr>
            <p:ph idx="1"/>
          </p:nvPr>
        </p:nvSpPr>
        <p:spPr>
          <a:xfrm>
            <a:off x="391886" y="2506662"/>
            <a:ext cx="11408228" cy="4351338"/>
          </a:xfrm>
        </p:spPr>
        <p:txBody>
          <a:bodyPr/>
          <a:lstStyle/>
          <a:p>
            <a:pPr marL="0" indent="0">
              <a:buNone/>
            </a:pPr>
            <a:r>
              <a:rPr lang="en-GB" b="1" dirty="0"/>
              <a:t>Simple repetition helps oral fluency</a:t>
            </a:r>
          </a:p>
          <a:p>
            <a:pPr marL="0" indent="0">
              <a:buNone/>
            </a:pPr>
            <a:r>
              <a:rPr lang="en-GB" dirty="0"/>
              <a:t>The 4/3/2 task: </a:t>
            </a:r>
          </a:p>
          <a:p>
            <a:pPr marL="0" indent="0">
              <a:buNone/>
            </a:pPr>
            <a:r>
              <a:rPr lang="en-GB" dirty="0"/>
              <a:t>Learners who repeated a speech on the same topic improved their fluency more than the group who spoke on different topics </a:t>
            </a:r>
          </a:p>
          <a:p>
            <a:pPr>
              <a:buClr>
                <a:srgbClr val="FF9953"/>
              </a:buClr>
            </a:pPr>
            <a:r>
              <a:rPr lang="en-GB" dirty="0"/>
              <a:t>	reduced length of pauses, </a:t>
            </a:r>
          </a:p>
          <a:p>
            <a:pPr>
              <a:buClr>
                <a:srgbClr val="FF9953"/>
              </a:buClr>
            </a:pPr>
            <a:r>
              <a:rPr lang="en-GB" dirty="0"/>
              <a:t>	increased syllables-per-minute, </a:t>
            </a:r>
          </a:p>
          <a:p>
            <a:pPr>
              <a:buClr>
                <a:srgbClr val="FF9953"/>
              </a:buClr>
            </a:pPr>
            <a:r>
              <a:rPr lang="en-GB" dirty="0"/>
              <a:t>	longer stretches of speech without a pause</a:t>
            </a:r>
          </a:p>
          <a:p>
            <a:endParaRPr lang="en-GB" dirty="0"/>
          </a:p>
        </p:txBody>
      </p:sp>
      <p:sp>
        <p:nvSpPr>
          <p:cNvPr id="4" name="Rectangle 3"/>
          <p:cNvSpPr/>
          <p:nvPr/>
        </p:nvSpPr>
        <p:spPr>
          <a:xfrm>
            <a:off x="9241400" y="5869186"/>
            <a:ext cx="2558714" cy="307777"/>
          </a:xfrm>
          <a:prstGeom prst="rect">
            <a:avLst/>
          </a:prstGeom>
        </p:spPr>
        <p:txBody>
          <a:bodyPr wrap="none">
            <a:spAutoFit/>
          </a:bodyPr>
          <a:lstStyle/>
          <a:p>
            <a:r>
              <a:rPr lang="en-GB" sz="1400" dirty="0">
                <a:solidFill>
                  <a:schemeClr val="accent5">
                    <a:lumMod val="50000"/>
                  </a:schemeClr>
                </a:solidFill>
                <a:latin typeface="Century Gothic" panose="020B0502020202020204" pitchFamily="34" charset="0"/>
              </a:rPr>
              <a:t>De Jong and </a:t>
            </a:r>
            <a:r>
              <a:rPr lang="en-GB" sz="1400" dirty="0" err="1">
                <a:solidFill>
                  <a:schemeClr val="accent5">
                    <a:lumMod val="50000"/>
                  </a:schemeClr>
                </a:solidFill>
                <a:latin typeface="Century Gothic" panose="020B0502020202020204" pitchFamily="34" charset="0"/>
              </a:rPr>
              <a:t>Perfetti</a:t>
            </a:r>
            <a:r>
              <a:rPr lang="en-GB" sz="1400" dirty="0">
                <a:solidFill>
                  <a:schemeClr val="accent5">
                    <a:lumMod val="50000"/>
                  </a:schemeClr>
                </a:solidFill>
                <a:latin typeface="Century Gothic" panose="020B0502020202020204" pitchFamily="34" charset="0"/>
              </a:rPr>
              <a:t> (2011)</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7326086" cy="867128"/>
          </a:xfrm>
          <a:prstGeom prst="rect">
            <a:avLst/>
          </a:prstGeom>
        </p:spPr>
      </p:pic>
      <p:sp>
        <p:nvSpPr>
          <p:cNvPr id="8" name="Title 1"/>
          <p:cNvSpPr txBox="1">
            <a:spLocks/>
          </p:cNvSpPr>
          <p:nvPr/>
        </p:nvSpPr>
        <p:spPr>
          <a:xfrm>
            <a:off x="300038" y="21925"/>
            <a:ext cx="667770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smtClean="0">
                <a:solidFill>
                  <a:schemeClr val="bg1"/>
                </a:solidFill>
              </a:rPr>
              <a:t>What Counts as Practice?</a:t>
            </a:r>
            <a:endParaRPr lang="en-GB" sz="3600" b="1" dirty="0">
              <a:solidFill>
                <a:schemeClr val="bg1"/>
              </a:solidFill>
            </a:endParaRPr>
          </a:p>
        </p:txBody>
      </p:sp>
    </p:spTree>
    <p:extLst>
      <p:ext uri="{BB962C8B-B14F-4D97-AF65-F5344CB8AC3E}">
        <p14:creationId xmlns:p14="http://schemas.microsoft.com/office/powerpoint/2010/main" val="12469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01561" y="1643442"/>
            <a:ext cx="11625943" cy="1325563"/>
          </a:xfrm>
        </p:spPr>
        <p:txBody>
          <a:bodyPr>
            <a:normAutofit/>
          </a:bodyPr>
          <a:lstStyle/>
          <a:p>
            <a:r>
              <a:rPr lang="en-GB" sz="4000" dirty="0"/>
              <a:t>Don’t repeat! </a:t>
            </a:r>
            <a:r>
              <a:rPr lang="en-GB" sz="4000" dirty="0" smtClean="0"/>
              <a:t>Change </a:t>
            </a:r>
            <a:r>
              <a:rPr lang="en-GB" sz="4000" dirty="0"/>
              <a:t>the topic (lexicon)</a:t>
            </a:r>
          </a:p>
        </p:txBody>
      </p:sp>
      <p:sp>
        <p:nvSpPr>
          <p:cNvPr id="3" name="Content Placeholder 2"/>
          <p:cNvSpPr>
            <a:spLocks noGrp="1"/>
          </p:cNvSpPr>
          <p:nvPr>
            <p:ph idx="1"/>
          </p:nvPr>
        </p:nvSpPr>
        <p:spPr>
          <a:xfrm>
            <a:off x="401561" y="3264959"/>
            <a:ext cx="11452376" cy="2949575"/>
          </a:xfrm>
        </p:spPr>
        <p:txBody>
          <a:bodyPr>
            <a:normAutofit/>
          </a:bodyPr>
          <a:lstStyle/>
          <a:p>
            <a:pPr marL="0" indent="0">
              <a:lnSpc>
                <a:spcPct val="100000"/>
              </a:lnSpc>
              <a:buNone/>
            </a:pPr>
            <a:r>
              <a:rPr lang="en-GB" dirty="0"/>
              <a:t>“learners who engaged in repeated practice of the same grammatical structure (</a:t>
            </a:r>
            <a:r>
              <a:rPr lang="en-GB" i="1" dirty="0" err="1"/>
              <a:t>wh</a:t>
            </a:r>
            <a:r>
              <a:rPr lang="en-GB" dirty="0"/>
              <a:t>-questions) but with different lexical items became faster with shorter pauses during communicative interaction”</a:t>
            </a:r>
          </a:p>
          <a:p>
            <a:pPr marL="0" indent="0">
              <a:buNone/>
            </a:pPr>
            <a:endParaRPr lang="en-GB" dirty="0"/>
          </a:p>
          <a:p>
            <a:pPr marL="0" indent="0" algn="r">
              <a:buNone/>
            </a:pPr>
            <a:endParaRPr lang="en-GB" sz="1400" dirty="0" smtClean="0"/>
          </a:p>
          <a:p>
            <a:pPr marL="0" indent="0" algn="r">
              <a:buNone/>
            </a:pPr>
            <a:r>
              <a:rPr lang="en-GB" sz="1400" dirty="0" smtClean="0"/>
              <a:t>Sato </a:t>
            </a:r>
            <a:r>
              <a:rPr lang="en-GB" sz="1400" dirty="0"/>
              <a:t>&amp; McDonough (in press) Studies in Second Language Acquisition</a:t>
            </a:r>
          </a:p>
          <a:p>
            <a:endParaRPr lang="en-GB" sz="1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7326086" cy="867128"/>
          </a:xfrm>
          <a:prstGeom prst="rect">
            <a:avLst/>
          </a:prstGeom>
        </p:spPr>
      </p:pic>
      <p:sp>
        <p:nvSpPr>
          <p:cNvPr id="6" name="Title 1"/>
          <p:cNvSpPr txBox="1">
            <a:spLocks/>
          </p:cNvSpPr>
          <p:nvPr/>
        </p:nvSpPr>
        <p:spPr>
          <a:xfrm>
            <a:off x="300038" y="21925"/>
            <a:ext cx="667770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smtClean="0">
                <a:solidFill>
                  <a:schemeClr val="bg1"/>
                </a:solidFill>
              </a:rPr>
              <a:t>What Counts as Practice?</a:t>
            </a:r>
            <a:endParaRPr lang="en-GB" sz="3600" b="1" dirty="0">
              <a:solidFill>
                <a:schemeClr val="bg1"/>
              </a:solidFill>
            </a:endParaRPr>
          </a:p>
        </p:txBody>
      </p:sp>
    </p:spTree>
    <p:extLst>
      <p:ext uri="{BB962C8B-B14F-4D97-AF65-F5344CB8AC3E}">
        <p14:creationId xmlns:p14="http://schemas.microsoft.com/office/powerpoint/2010/main" val="6499758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00038" y="1889765"/>
            <a:ext cx="11739562" cy="4865914"/>
          </a:xfrm>
        </p:spPr>
        <p:txBody>
          <a:bodyPr>
            <a:normAutofit/>
          </a:bodyPr>
          <a:lstStyle/>
          <a:p>
            <a:pPr marL="0" indent="0">
              <a:lnSpc>
                <a:spcPct val="100000"/>
              </a:lnSpc>
              <a:buNone/>
            </a:pPr>
            <a:r>
              <a:rPr lang="en-GB" sz="2400" dirty="0"/>
              <a:t>Varying the topic around the grammar </a:t>
            </a:r>
          </a:p>
          <a:p>
            <a:pPr marL="0" indent="0">
              <a:lnSpc>
                <a:spcPct val="100000"/>
              </a:lnSpc>
              <a:buNone/>
            </a:pPr>
            <a:r>
              <a:rPr lang="en-GB" sz="2400" i="1" dirty="0"/>
              <a:t>Producing </a:t>
            </a:r>
            <a:r>
              <a:rPr lang="en-GB" sz="2400" i="1" dirty="0" err="1"/>
              <a:t>wh</a:t>
            </a:r>
            <a:r>
              <a:rPr lang="en-GB" sz="2400" dirty="0"/>
              <a:t>-questions</a:t>
            </a:r>
          </a:p>
          <a:p>
            <a:pPr marL="0" indent="0">
              <a:lnSpc>
                <a:spcPct val="100000"/>
              </a:lnSpc>
              <a:buNone/>
            </a:pPr>
            <a:r>
              <a:rPr lang="en-GB" sz="2400" dirty="0"/>
              <a:t>Teacher holds the information (information gap)</a:t>
            </a:r>
          </a:p>
          <a:p>
            <a:pPr>
              <a:lnSpc>
                <a:spcPct val="100000"/>
              </a:lnSpc>
              <a:buClr>
                <a:srgbClr val="FF9953"/>
              </a:buClr>
              <a:buFont typeface="Wingdings" panose="05000000000000000000" pitchFamily="2" charset="2"/>
              <a:buChar char="§"/>
            </a:pPr>
            <a:r>
              <a:rPr lang="en-GB" sz="2400" i="1" dirty="0"/>
              <a:t>Biography: </a:t>
            </a:r>
            <a:r>
              <a:rPr lang="en-GB" sz="2400" dirty="0"/>
              <a:t>Determine the identity of a famous person</a:t>
            </a:r>
          </a:p>
          <a:p>
            <a:pPr>
              <a:lnSpc>
                <a:spcPct val="100000"/>
              </a:lnSpc>
              <a:buClr>
                <a:srgbClr val="FF9953"/>
              </a:buClr>
              <a:buFont typeface="Wingdings" panose="05000000000000000000" pitchFamily="2" charset="2"/>
              <a:buChar char="§"/>
            </a:pPr>
            <a:r>
              <a:rPr lang="en-GB" sz="2400" i="1" dirty="0"/>
              <a:t>Interview: </a:t>
            </a:r>
            <a:r>
              <a:rPr lang="en-GB" sz="2400" dirty="0"/>
              <a:t>Obtain information about the instructor’s life </a:t>
            </a:r>
          </a:p>
          <a:p>
            <a:pPr>
              <a:lnSpc>
                <a:spcPct val="100000"/>
              </a:lnSpc>
              <a:buClr>
                <a:srgbClr val="FF9953"/>
              </a:buClr>
              <a:buFont typeface="Wingdings" panose="05000000000000000000" pitchFamily="2" charset="2"/>
              <a:buChar char="§"/>
            </a:pPr>
            <a:r>
              <a:rPr lang="en-GB" sz="2400" i="1" dirty="0"/>
              <a:t>Picture difference: </a:t>
            </a:r>
            <a:r>
              <a:rPr lang="en-GB" sz="2400" dirty="0"/>
              <a:t>Spot the difference between teachers’ 				picture and pupils’ picture</a:t>
            </a:r>
          </a:p>
          <a:p>
            <a:pPr>
              <a:lnSpc>
                <a:spcPct val="100000"/>
              </a:lnSpc>
              <a:buClr>
                <a:srgbClr val="FF9953"/>
              </a:buClr>
              <a:buFont typeface="Wingdings" panose="05000000000000000000" pitchFamily="2" charset="2"/>
              <a:buChar char="§"/>
            </a:pPr>
            <a:r>
              <a:rPr lang="en-GB" sz="2400" i="1" dirty="0"/>
              <a:t>Truth or lie? </a:t>
            </a:r>
            <a:r>
              <a:rPr lang="en-GB" sz="2400" dirty="0"/>
              <a:t>Teacher telling truth or </a:t>
            </a:r>
            <a:r>
              <a:rPr lang="en-GB" sz="2400" dirty="0" smtClean="0"/>
              <a:t>lying</a:t>
            </a:r>
            <a:endParaRPr lang="en-GB" sz="2400" dirty="0"/>
          </a:p>
          <a:p>
            <a:pPr marL="0" indent="0">
              <a:lnSpc>
                <a:spcPct val="100000"/>
              </a:lnSpc>
              <a:buClr>
                <a:srgbClr val="FF9953"/>
              </a:buClr>
              <a:buNone/>
            </a:pPr>
            <a:r>
              <a:rPr lang="en-GB" sz="2400" dirty="0"/>
              <a:t>Note: same grammar feature practised in </a:t>
            </a:r>
            <a:r>
              <a:rPr lang="en-GB" sz="2400" b="1" u="sng" dirty="0"/>
              <a:t>DIFFERENT</a:t>
            </a:r>
            <a:r>
              <a:rPr lang="en-GB" sz="2400" b="1" dirty="0"/>
              <a:t> </a:t>
            </a:r>
            <a:r>
              <a:rPr lang="en-GB" sz="2400" dirty="0"/>
              <a:t>contexts</a:t>
            </a:r>
          </a:p>
        </p:txBody>
      </p:sp>
      <p:sp>
        <p:nvSpPr>
          <p:cNvPr id="2" name="Rectangle 1"/>
          <p:cNvSpPr/>
          <p:nvPr/>
        </p:nvSpPr>
        <p:spPr>
          <a:xfrm>
            <a:off x="9130870" y="6046983"/>
            <a:ext cx="3023585" cy="261610"/>
          </a:xfrm>
          <a:prstGeom prst="rect">
            <a:avLst/>
          </a:prstGeom>
        </p:spPr>
        <p:txBody>
          <a:bodyPr wrap="none">
            <a:spAutoFit/>
          </a:bodyPr>
          <a:lstStyle/>
          <a:p>
            <a:pPr lvl="1" algn="r"/>
            <a:r>
              <a:rPr lang="en-US" sz="1100" dirty="0">
                <a:solidFill>
                  <a:srgbClr val="104F75"/>
                </a:solidFill>
                <a:latin typeface="Century Gothic" panose="020B0502020202020204" pitchFamily="34" charset="0"/>
              </a:rPr>
              <a:t>Sato &amp; McDonough (in press, SSLA)</a:t>
            </a:r>
          </a:p>
        </p:txBody>
      </p:sp>
      <p:sp>
        <p:nvSpPr>
          <p:cNvPr id="7" name="Title 1">
            <a:extLst>
              <a:ext uri="{FF2B5EF4-FFF2-40B4-BE49-F238E27FC236}">
                <a16:creationId xmlns:a16="http://schemas.microsoft.com/office/drawing/2014/main" xmlns="" id="{18D37885-0654-424B-A53C-DD2C9F30584D}"/>
              </a:ext>
            </a:extLst>
          </p:cNvPr>
          <p:cNvSpPr>
            <a:spLocks noGrp="1"/>
          </p:cNvSpPr>
          <p:nvPr>
            <p:ph type="title"/>
          </p:nvPr>
        </p:nvSpPr>
        <p:spPr>
          <a:xfrm>
            <a:off x="300038" y="1161632"/>
            <a:ext cx="10075462" cy="728133"/>
          </a:xfrm>
        </p:spPr>
        <p:txBody>
          <a:bodyPr>
            <a:normAutofit/>
          </a:bodyPr>
          <a:lstStyle/>
          <a:p>
            <a:pPr lvl="0"/>
            <a:r>
              <a:rPr lang="en-GB" sz="2800" b="1" i="1" dirty="0">
                <a:solidFill>
                  <a:srgbClr val="104F75"/>
                </a:solidFill>
              </a:rPr>
              <a:t>Practising one structure … </a:t>
            </a:r>
            <a:r>
              <a:rPr lang="en-GB" sz="2800" b="1" i="1" dirty="0"/>
              <a:t>on different topics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7326086" cy="867128"/>
          </a:xfrm>
          <a:prstGeom prst="rect">
            <a:avLst/>
          </a:prstGeom>
        </p:spPr>
      </p:pic>
      <p:sp>
        <p:nvSpPr>
          <p:cNvPr id="8" name="Title 1"/>
          <p:cNvSpPr txBox="1">
            <a:spLocks/>
          </p:cNvSpPr>
          <p:nvPr/>
        </p:nvSpPr>
        <p:spPr>
          <a:xfrm>
            <a:off x="300038" y="21925"/>
            <a:ext cx="667770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smtClean="0">
                <a:solidFill>
                  <a:schemeClr val="bg1"/>
                </a:solidFill>
              </a:rPr>
              <a:t>What Counts as Practice?</a:t>
            </a:r>
            <a:endParaRPr lang="en-GB" sz="3600" b="1" dirty="0">
              <a:solidFill>
                <a:schemeClr val="bg1"/>
              </a:solidFill>
            </a:endParaRPr>
          </a:p>
        </p:txBody>
      </p:sp>
    </p:spTree>
    <p:extLst>
      <p:ext uri="{BB962C8B-B14F-4D97-AF65-F5344CB8AC3E}">
        <p14:creationId xmlns:p14="http://schemas.microsoft.com/office/powerpoint/2010/main" val="166308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0038" y="1295427"/>
            <a:ext cx="7886700" cy="809995"/>
          </a:xfrm>
        </p:spPr>
        <p:txBody>
          <a:bodyPr>
            <a:noAutofit/>
          </a:bodyPr>
          <a:lstStyle/>
          <a:p>
            <a:r>
              <a:rPr lang="en-GB" sz="2800" b="1" i="1" dirty="0"/>
              <a:t>Variation</a:t>
            </a:r>
            <a:r>
              <a:rPr lang="en-GB" sz="2800" b="1" dirty="0"/>
              <a:t> helps build a system</a:t>
            </a:r>
          </a:p>
        </p:txBody>
      </p:sp>
      <p:sp>
        <p:nvSpPr>
          <p:cNvPr id="3" name="Content Placeholder 2"/>
          <p:cNvSpPr>
            <a:spLocks noGrp="1"/>
          </p:cNvSpPr>
          <p:nvPr>
            <p:ph idx="1"/>
          </p:nvPr>
        </p:nvSpPr>
        <p:spPr>
          <a:xfrm>
            <a:off x="300038" y="2137983"/>
            <a:ext cx="11510962" cy="4601852"/>
          </a:xfrm>
        </p:spPr>
        <p:txBody>
          <a:bodyPr>
            <a:normAutofit/>
          </a:bodyPr>
          <a:lstStyle/>
          <a:p>
            <a:pPr marL="0" indent="0">
              <a:buNone/>
            </a:pPr>
            <a:r>
              <a:rPr lang="en-GB" sz="2400" dirty="0"/>
              <a:t>Carefully planned variety in input helps build a system </a:t>
            </a:r>
          </a:p>
          <a:p>
            <a:pPr marL="0" indent="0">
              <a:buNone/>
            </a:pPr>
            <a:r>
              <a:rPr lang="en-GB" sz="2400" dirty="0"/>
              <a:t>Helps learners “segment” (extract, isolate) grammar &amp; lexicon</a:t>
            </a:r>
          </a:p>
          <a:p>
            <a:pPr marL="0" indent="0">
              <a:buNone/>
            </a:pPr>
            <a:endParaRPr lang="en-GB" sz="2400" dirty="0"/>
          </a:p>
          <a:p>
            <a:pPr marL="0" indent="0">
              <a:buNone/>
            </a:pPr>
            <a:r>
              <a:rPr lang="en-GB" sz="2400" dirty="0"/>
              <a:t>Vary </a:t>
            </a:r>
            <a:r>
              <a:rPr lang="en-GB" sz="2400" b="1" dirty="0"/>
              <a:t>lexicon</a:t>
            </a:r>
            <a:r>
              <a:rPr lang="en-GB" sz="2400" dirty="0"/>
              <a:t> so learners extract </a:t>
            </a:r>
            <a:r>
              <a:rPr lang="en-GB" sz="2400" i="1" dirty="0"/>
              <a:t>‘ons’ </a:t>
            </a:r>
            <a:r>
              <a:rPr lang="en-GB" sz="2400" dirty="0"/>
              <a:t>from lots of verbs!</a:t>
            </a:r>
          </a:p>
          <a:p>
            <a:pPr marL="0" indent="0">
              <a:buNone/>
            </a:pPr>
            <a:r>
              <a:rPr lang="en-GB" sz="2400" dirty="0"/>
              <a:t>(Note: different to presenting a full paradigm of verb endings on one verb)</a:t>
            </a:r>
          </a:p>
          <a:p>
            <a:pPr marL="0" indent="0">
              <a:buNone/>
            </a:pPr>
            <a:endParaRPr lang="en-GB" sz="2400" dirty="0"/>
          </a:p>
          <a:p>
            <a:pPr marL="0" indent="0">
              <a:buNone/>
            </a:pPr>
            <a:r>
              <a:rPr lang="en-GB" sz="2400" dirty="0"/>
              <a:t>Vary </a:t>
            </a:r>
            <a:r>
              <a:rPr lang="en-GB" sz="2400" b="1" dirty="0"/>
              <a:t>grammar</a:t>
            </a:r>
            <a:r>
              <a:rPr lang="en-GB" sz="2400" dirty="0"/>
              <a:t> so learners extract the lexicon</a:t>
            </a:r>
          </a:p>
          <a:p>
            <a:pPr marL="0" indent="0">
              <a:buNone/>
            </a:pPr>
            <a:r>
              <a:rPr lang="en-GB" sz="2400" i="1" dirty="0"/>
              <a:t>je m’appelle </a:t>
            </a:r>
            <a:r>
              <a:rPr lang="en-GB" sz="2400" dirty="0"/>
              <a:t>ALONGSIDE </a:t>
            </a:r>
            <a:r>
              <a:rPr lang="en-GB" sz="2400" i="1" dirty="0"/>
              <a:t>j’appelle</a:t>
            </a:r>
            <a:r>
              <a:rPr lang="en-GB" sz="2400" dirty="0"/>
              <a:t> (mon chien Scratch)</a:t>
            </a:r>
          </a:p>
          <a:p>
            <a:pPr marL="0" indent="0">
              <a:buNone/>
            </a:pPr>
            <a:r>
              <a:rPr lang="en-GB" sz="2400" i="1" dirty="0"/>
              <a:t>me </a:t>
            </a:r>
            <a:r>
              <a:rPr lang="en-GB" sz="2400" i="1" dirty="0" err="1"/>
              <a:t>lavo</a:t>
            </a:r>
            <a:r>
              <a:rPr lang="en-GB" sz="2400" i="1" dirty="0"/>
              <a:t> </a:t>
            </a:r>
            <a:r>
              <a:rPr lang="en-GB" sz="2400" dirty="0"/>
              <a:t>ALONGSIDE </a:t>
            </a:r>
            <a:r>
              <a:rPr lang="en-GB" sz="2400" i="1" dirty="0" err="1"/>
              <a:t>lavo</a:t>
            </a:r>
            <a:r>
              <a:rPr lang="en-GB" sz="2400" dirty="0"/>
              <a:t> (a mi </a:t>
            </a:r>
            <a:r>
              <a:rPr lang="en-GB" sz="2400" dirty="0" err="1"/>
              <a:t>niña</a:t>
            </a:r>
            <a:r>
              <a:rPr lang="en-GB" sz="2400" dirty="0"/>
              <a: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7326086" cy="867128"/>
          </a:xfrm>
          <a:prstGeom prst="rect">
            <a:avLst/>
          </a:prstGeom>
        </p:spPr>
      </p:pic>
      <p:sp>
        <p:nvSpPr>
          <p:cNvPr id="7" name="Title 1"/>
          <p:cNvSpPr txBox="1">
            <a:spLocks/>
          </p:cNvSpPr>
          <p:nvPr/>
        </p:nvSpPr>
        <p:spPr>
          <a:xfrm>
            <a:off x="300038" y="21925"/>
            <a:ext cx="667770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smtClean="0">
                <a:solidFill>
                  <a:schemeClr val="bg1"/>
                </a:solidFill>
              </a:rPr>
              <a:t>What Counts as Practice?</a:t>
            </a:r>
            <a:endParaRPr lang="en-GB" sz="3600" b="1" dirty="0">
              <a:solidFill>
                <a:schemeClr val="bg1"/>
              </a:solidFill>
            </a:endParaRPr>
          </a:p>
        </p:txBody>
      </p:sp>
    </p:spTree>
    <p:extLst>
      <p:ext uri="{BB962C8B-B14F-4D97-AF65-F5344CB8AC3E}">
        <p14:creationId xmlns:p14="http://schemas.microsoft.com/office/powerpoint/2010/main" val="53796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300038" y="1770008"/>
            <a:ext cx="11506200" cy="923330"/>
          </a:xfrm>
          <a:prstGeom prst="rect">
            <a:avLst/>
          </a:prstGeom>
          <a:noFill/>
          <a:ln>
            <a:noFill/>
          </a:ln>
        </p:spPr>
        <p:txBody>
          <a:bodyPr wrap="square" rtlCol="0">
            <a:spAutoFit/>
          </a:bodyPr>
          <a:lstStyle/>
          <a:p>
            <a:r>
              <a:rPr lang="en-GB" dirty="0" smtClean="0">
                <a:solidFill>
                  <a:srgbClr val="104F75"/>
                </a:solidFill>
                <a:latin typeface="Century Gothic" panose="020B0502020202020204" pitchFamily="34" charset="0"/>
              </a:rPr>
              <a:t>You </a:t>
            </a:r>
            <a:r>
              <a:rPr lang="en-GB" dirty="0">
                <a:solidFill>
                  <a:srgbClr val="104F75"/>
                </a:solidFill>
                <a:latin typeface="Century Gothic" panose="020B0502020202020204" pitchFamily="34" charset="0"/>
              </a:rPr>
              <a:t>are looking for your mobile phone. You think you left it in a bathroom! </a:t>
            </a:r>
          </a:p>
          <a:p>
            <a:r>
              <a:rPr lang="en-GB" dirty="0">
                <a:solidFill>
                  <a:srgbClr val="104F75"/>
                </a:solidFill>
                <a:latin typeface="Century Gothic" panose="020B0502020202020204" pitchFamily="34" charset="0"/>
              </a:rPr>
              <a:t>The door is locked, so you check to see if you can go in. But the house is noisy, and you can’t hear all of the reply. Can you go in</a:t>
            </a:r>
            <a:r>
              <a:rPr lang="en-GB" dirty="0" smtClean="0">
                <a:solidFill>
                  <a:srgbClr val="104F75"/>
                </a:solidFill>
                <a:latin typeface="Century Gothic" panose="020B0502020202020204" pitchFamily="34" charset="0"/>
              </a:rPr>
              <a:t>?</a:t>
            </a:r>
          </a:p>
        </p:txBody>
      </p:sp>
      <p:grpSp>
        <p:nvGrpSpPr>
          <p:cNvPr id="5" name="Group 4"/>
          <p:cNvGrpSpPr/>
          <p:nvPr/>
        </p:nvGrpSpPr>
        <p:grpSpPr>
          <a:xfrm>
            <a:off x="6765101" y="2684168"/>
            <a:ext cx="4441378" cy="3399922"/>
            <a:chOff x="1337046" y="1224695"/>
            <a:chExt cx="2086372" cy="1365456"/>
          </a:xfrm>
        </p:grpSpPr>
        <p:pic>
          <p:nvPicPr>
            <p:cNvPr id="6" name="Picture 5"/>
            <p:cNvPicPr>
              <a:picLocks noChangeAspect="1"/>
            </p:cNvPicPr>
            <p:nvPr/>
          </p:nvPicPr>
          <p:blipFill>
            <a:blip r:embed="rId3"/>
            <a:stretch>
              <a:fillRect/>
            </a:stretch>
          </p:blipFill>
          <p:spPr>
            <a:xfrm>
              <a:off x="1549433" y="1397784"/>
              <a:ext cx="800608" cy="1192367"/>
            </a:xfrm>
            <a:prstGeom prst="rect">
              <a:avLst/>
            </a:prstGeom>
          </p:spPr>
        </p:pic>
        <p:sp>
          <p:nvSpPr>
            <p:cNvPr id="7" name="Oval Callout 6"/>
            <p:cNvSpPr/>
            <p:nvPr/>
          </p:nvSpPr>
          <p:spPr>
            <a:xfrm flipH="1">
              <a:off x="1337046" y="1224695"/>
              <a:ext cx="2086372" cy="435889"/>
            </a:xfrm>
            <a:prstGeom prst="wedgeEllipseCallout">
              <a:avLst>
                <a:gd name="adj1" fmla="val 15454"/>
                <a:gd name="adj2" fmla="val 101733"/>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a:solidFill>
                    <a:schemeClr val="bg1">
                      <a:lumMod val="75000"/>
                    </a:schemeClr>
                  </a:solidFill>
                  <a:latin typeface="Century Gothic" panose="020B0502020202020204" pitchFamily="34" charset="0"/>
                </a:rPr>
                <a:t>*noise*</a:t>
              </a:r>
              <a:r>
                <a:rPr lang="en-GB" i="1" dirty="0">
                  <a:solidFill>
                    <a:srgbClr val="104F75"/>
                  </a:solidFill>
                  <a:latin typeface="Century Gothic" panose="020B0502020202020204" pitchFamily="34" charset="0"/>
                </a:rPr>
                <a:t> </a:t>
              </a:r>
              <a:r>
                <a:rPr lang="en-GB" sz="2400" i="1" dirty="0">
                  <a:solidFill>
                    <a:srgbClr val="104F75"/>
                  </a:solidFill>
                  <a:latin typeface="Century Gothic" panose="020B0502020202020204" pitchFamily="34" charset="0"/>
                </a:rPr>
                <a:t>je </a:t>
              </a:r>
              <a:r>
                <a:rPr lang="en-GB" sz="2400" i="1" dirty="0" err="1">
                  <a:solidFill>
                    <a:srgbClr val="104F75"/>
                  </a:solidFill>
                  <a:latin typeface="Century Gothic" panose="020B0502020202020204" pitchFamily="34" charset="0"/>
                </a:rPr>
                <a:t>baigne</a:t>
              </a:r>
              <a:r>
                <a:rPr lang="en-GB" sz="2400" i="1" dirty="0">
                  <a:solidFill>
                    <a:srgbClr val="104F75"/>
                  </a:solidFill>
                  <a:latin typeface="Century Gothic" panose="020B0502020202020204" pitchFamily="34" charset="0"/>
                </a:rPr>
                <a:t> </a:t>
              </a:r>
              <a:r>
                <a:rPr lang="en-GB" sz="2000" i="1" dirty="0">
                  <a:solidFill>
                    <a:schemeClr val="bg1">
                      <a:lumMod val="75000"/>
                    </a:schemeClr>
                  </a:solidFill>
                  <a:latin typeface="Century Gothic" panose="020B0502020202020204" pitchFamily="34" charset="0"/>
                </a:rPr>
                <a:t>*noise* </a:t>
              </a:r>
              <a:endParaRPr lang="en-GB" sz="2400" i="1" dirty="0">
                <a:solidFill>
                  <a:schemeClr val="tx1"/>
                </a:solidFill>
                <a:latin typeface="Century Gothic" panose="020B0502020202020204" pitchFamily="34" charset="0"/>
              </a:endParaRPr>
            </a:p>
          </p:txBody>
        </p:sp>
      </p:grpSp>
      <p:grpSp>
        <p:nvGrpSpPr>
          <p:cNvPr id="9" name="Group 8"/>
          <p:cNvGrpSpPr/>
          <p:nvPr/>
        </p:nvGrpSpPr>
        <p:grpSpPr>
          <a:xfrm>
            <a:off x="958597" y="3006294"/>
            <a:ext cx="3016764" cy="3195993"/>
            <a:chOff x="-90310" y="1361083"/>
            <a:chExt cx="1687095" cy="1165937"/>
          </a:xfrm>
        </p:grpSpPr>
        <p:pic>
          <p:nvPicPr>
            <p:cNvPr id="10" name="Picture 9"/>
            <p:cNvPicPr>
              <a:picLocks noChangeAspect="1"/>
            </p:cNvPicPr>
            <p:nvPr/>
          </p:nvPicPr>
          <p:blipFill rotWithShape="1">
            <a:blip r:embed="rId4"/>
            <a:srcRect l="31418" t="-806" r="1487" b="112"/>
            <a:stretch/>
          </p:blipFill>
          <p:spPr>
            <a:xfrm>
              <a:off x="315236" y="1824881"/>
              <a:ext cx="762320" cy="702139"/>
            </a:xfrm>
            <a:prstGeom prst="rect">
              <a:avLst/>
            </a:prstGeom>
          </p:spPr>
        </p:pic>
        <p:sp>
          <p:nvSpPr>
            <p:cNvPr id="12" name="Oval Callout 11"/>
            <p:cNvSpPr/>
            <p:nvPr/>
          </p:nvSpPr>
          <p:spPr>
            <a:xfrm>
              <a:off x="-90310" y="1361083"/>
              <a:ext cx="1687095" cy="401091"/>
            </a:xfrm>
            <a:prstGeom prst="wedgeEllipseCallout">
              <a:avLst>
                <a:gd name="adj1" fmla="val -3183"/>
                <a:gd name="adj2" fmla="val 85859"/>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04F75"/>
                  </a:solidFill>
                  <a:latin typeface="Century Gothic" panose="020B0502020202020204" pitchFamily="34" charset="0"/>
                </a:rPr>
                <a:t>Je </a:t>
              </a:r>
              <a:r>
                <a:rPr lang="en-GB" sz="2400" dirty="0" err="1">
                  <a:solidFill>
                    <a:srgbClr val="104F75"/>
                  </a:solidFill>
                  <a:latin typeface="Century Gothic" panose="020B0502020202020204" pitchFamily="34" charset="0"/>
                </a:rPr>
                <a:t>peux</a:t>
              </a:r>
              <a:r>
                <a:rPr lang="en-GB" sz="2400" dirty="0">
                  <a:solidFill>
                    <a:srgbClr val="104F75"/>
                  </a:solidFill>
                  <a:latin typeface="Century Gothic" panose="020B0502020202020204" pitchFamily="34" charset="0"/>
                </a:rPr>
                <a:t> </a:t>
              </a:r>
              <a:r>
                <a:rPr lang="en-GB" sz="2400" dirty="0" err="1">
                  <a:solidFill>
                    <a:srgbClr val="104F75"/>
                  </a:solidFill>
                  <a:latin typeface="Century Gothic" panose="020B0502020202020204" pitchFamily="34" charset="0"/>
                </a:rPr>
                <a:t>entrer</a:t>
              </a:r>
              <a:r>
                <a:rPr lang="en-GB" sz="2400" dirty="0">
                  <a:solidFill>
                    <a:srgbClr val="104F75"/>
                  </a:solidFill>
                  <a:latin typeface="Century Gothic" panose="020B0502020202020204" pitchFamily="34" charset="0"/>
                </a:rPr>
                <a:t>?</a:t>
              </a:r>
              <a:endParaRPr lang="en-GB" sz="600" dirty="0">
                <a:solidFill>
                  <a:srgbClr val="104F75"/>
                </a:solidFill>
                <a:latin typeface="Century Gothic" panose="020B0502020202020204" pitchFamily="34" charset="0"/>
              </a:endParaRPr>
            </a:p>
          </p:txBody>
        </p:sp>
      </p:grpSp>
      <p:grpSp>
        <p:nvGrpSpPr>
          <p:cNvPr id="20" name="Group 19"/>
          <p:cNvGrpSpPr/>
          <p:nvPr/>
        </p:nvGrpSpPr>
        <p:grpSpPr>
          <a:xfrm>
            <a:off x="4795119" y="4162706"/>
            <a:ext cx="2156087" cy="1792786"/>
            <a:chOff x="4448944" y="1907597"/>
            <a:chExt cx="1008112" cy="737709"/>
          </a:xfrm>
        </p:grpSpPr>
        <p:sp>
          <p:nvSpPr>
            <p:cNvPr id="22" name="Cloud 21"/>
            <p:cNvSpPr/>
            <p:nvPr/>
          </p:nvSpPr>
          <p:spPr>
            <a:xfrm>
              <a:off x="4448944" y="1907597"/>
              <a:ext cx="1008112" cy="737709"/>
            </a:xfrm>
            <a:prstGeom prst="cloud">
              <a:avLst/>
            </a:prstGeom>
            <a:solidFill>
              <a:schemeClr val="bg1"/>
            </a:solidFill>
            <a:ln w="3175">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entury Gothic" panose="020B0502020202020204" pitchFamily="34" charset="0"/>
              </a:endParaRPr>
            </a:p>
          </p:txBody>
        </p:sp>
        <p:pic>
          <p:nvPicPr>
            <p:cNvPr id="21" name="Picture 20" descr="http://image.shutterstock.com/display_pic_with_logo/1183112/110308940/stock-photo-illustration-woman-bathing-110308940.jpg"/>
            <p:cNvPicPr/>
            <p:nvPr/>
          </p:nvPicPr>
          <p:blipFill rotWithShape="1">
            <a:blip r:embed="rId5" cstate="print">
              <a:extLst>
                <a:ext uri="{28A0092B-C50C-407E-A947-70E740481C1C}">
                  <a14:useLocalDpi xmlns:a14="http://schemas.microsoft.com/office/drawing/2010/main" val="0"/>
                </a:ext>
              </a:extLst>
            </a:blip>
            <a:srcRect b="5767"/>
            <a:stretch/>
          </p:blipFill>
          <p:spPr bwMode="auto">
            <a:xfrm>
              <a:off x="4593472" y="2093138"/>
              <a:ext cx="578821" cy="421450"/>
            </a:xfrm>
            <a:prstGeom prst="rect">
              <a:avLst/>
            </a:prstGeom>
            <a:noFill/>
            <a:extLst/>
          </p:spPr>
        </p:pic>
      </p:grpSp>
      <p:sp>
        <p:nvSpPr>
          <p:cNvPr id="2" name="Rectangle 1">
            <a:extLst>
              <a:ext uri="{FF2B5EF4-FFF2-40B4-BE49-F238E27FC236}">
                <a16:creationId xmlns:a16="http://schemas.microsoft.com/office/drawing/2014/main" xmlns="" id="{83728237-B625-6044-B871-CE9D1C35CA68}"/>
              </a:ext>
            </a:extLst>
          </p:cNvPr>
          <p:cNvSpPr/>
          <p:nvPr/>
        </p:nvSpPr>
        <p:spPr>
          <a:xfrm>
            <a:off x="300038" y="1288052"/>
            <a:ext cx="10258497" cy="461665"/>
          </a:xfrm>
          <a:prstGeom prst="rect">
            <a:avLst/>
          </a:prstGeom>
        </p:spPr>
        <p:txBody>
          <a:bodyPr wrap="square">
            <a:spAutoFit/>
          </a:bodyPr>
          <a:lstStyle/>
          <a:p>
            <a:r>
              <a:rPr lang="en-GB" sz="2400" b="1" dirty="0">
                <a:solidFill>
                  <a:srgbClr val="104F75"/>
                </a:solidFill>
                <a:latin typeface="Century Gothic" panose="020B0502020202020204" pitchFamily="34" charset="0"/>
              </a:rPr>
              <a:t>Practice in extracting a grammar system through </a:t>
            </a:r>
            <a:r>
              <a:rPr lang="en-GB" sz="2400" b="1" dirty="0" smtClean="0">
                <a:solidFill>
                  <a:srgbClr val="104F75"/>
                </a:solidFill>
                <a:latin typeface="Century Gothic" panose="020B0502020202020204" pitchFamily="34" charset="0"/>
              </a:rPr>
              <a:t>listening</a:t>
            </a:r>
            <a:endParaRPr lang="en-GB" sz="2400" b="1" dirty="0">
              <a:solidFill>
                <a:srgbClr val="104F75"/>
              </a:solidFill>
              <a:latin typeface="Century Gothic" panose="020B0502020202020204" pitchFamily="34" charset="0"/>
            </a:endParaRPr>
          </a:p>
        </p:txBody>
      </p:sp>
      <p:sp>
        <p:nvSpPr>
          <p:cNvPr id="23" name="TextBox 22">
            <a:extLst>
              <a:ext uri="{FF2B5EF4-FFF2-40B4-BE49-F238E27FC236}">
                <a16:creationId xmlns:a16="http://schemas.microsoft.com/office/drawing/2014/main" xmlns="" id="{C1CA8470-22D0-9247-9755-863066DE0BB1}"/>
              </a:ext>
            </a:extLst>
          </p:cNvPr>
          <p:cNvSpPr txBox="1"/>
          <p:nvPr/>
        </p:nvSpPr>
        <p:spPr>
          <a:xfrm>
            <a:off x="5846807" y="4276436"/>
            <a:ext cx="922867" cy="461665"/>
          </a:xfrm>
          <a:prstGeom prst="rect">
            <a:avLst/>
          </a:prstGeom>
          <a:noFill/>
        </p:spPr>
        <p:txBody>
          <a:bodyPr wrap="square" rtlCol="0">
            <a:spAutoFit/>
          </a:bodyPr>
          <a:lstStyle/>
          <a:p>
            <a:r>
              <a:rPr lang="en-US" sz="2400" dirty="0">
                <a:solidFill>
                  <a:srgbClr val="104F75"/>
                </a:solidFill>
                <a:latin typeface="Century Gothic" panose="020B0502020202020204" pitchFamily="34" charset="0"/>
              </a:rPr>
              <a:t>Non! </a:t>
            </a:r>
          </a:p>
        </p:txBody>
      </p:sp>
      <p:grpSp>
        <p:nvGrpSpPr>
          <p:cNvPr id="8" name="Group 7">
            <a:extLst>
              <a:ext uri="{FF2B5EF4-FFF2-40B4-BE49-F238E27FC236}">
                <a16:creationId xmlns:a16="http://schemas.microsoft.com/office/drawing/2014/main" xmlns="" id="{BB5F544A-1381-A34E-8B24-BD950E08A504}"/>
              </a:ext>
            </a:extLst>
          </p:cNvPr>
          <p:cNvGrpSpPr/>
          <p:nvPr/>
        </p:nvGrpSpPr>
        <p:grpSpPr>
          <a:xfrm>
            <a:off x="9187536" y="4146464"/>
            <a:ext cx="2335898" cy="1721890"/>
            <a:chOff x="6549677" y="4336109"/>
            <a:chExt cx="2335898" cy="1721890"/>
          </a:xfrm>
        </p:grpSpPr>
        <p:sp>
          <p:nvSpPr>
            <p:cNvPr id="19" name="Cloud 18"/>
            <p:cNvSpPr/>
            <p:nvPr/>
          </p:nvSpPr>
          <p:spPr>
            <a:xfrm>
              <a:off x="6549677" y="4336109"/>
              <a:ext cx="2335898" cy="1721890"/>
            </a:xfrm>
            <a:prstGeom prst="cloud">
              <a:avLst/>
            </a:prstGeom>
            <a:solidFill>
              <a:schemeClr val="bg1"/>
            </a:solidFill>
            <a:ln w="3175">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entury Gothic" panose="020B0502020202020204" pitchFamily="34" charset="0"/>
              </a:endParaRPr>
            </a:p>
          </p:txBody>
        </p:sp>
        <p:pic>
          <p:nvPicPr>
            <p:cNvPr id="3" name="Picture 2">
              <a:extLst>
                <a:ext uri="{FF2B5EF4-FFF2-40B4-BE49-F238E27FC236}">
                  <a16:creationId xmlns:a16="http://schemas.microsoft.com/office/drawing/2014/main" xmlns="" id="{D384CC45-5402-F942-9842-197CD924488C}"/>
                </a:ext>
              </a:extLst>
            </p:cNvPr>
            <p:cNvPicPr>
              <a:picLocks noChangeAspect="1"/>
            </p:cNvPicPr>
            <p:nvPr/>
          </p:nvPicPr>
          <p:blipFill rotWithShape="1">
            <a:blip r:embed="rId6"/>
            <a:srcRect l="12400" t="5926" r="13987" b="10751"/>
            <a:stretch/>
          </p:blipFill>
          <p:spPr>
            <a:xfrm>
              <a:off x="7267520" y="4594133"/>
              <a:ext cx="1007680" cy="1231854"/>
            </a:xfrm>
            <a:prstGeom prst="rect">
              <a:avLst/>
            </a:prstGeom>
          </p:spPr>
        </p:pic>
      </p:grpSp>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96863"/>
            <a:ext cx="7326086" cy="867128"/>
          </a:xfrm>
          <a:prstGeom prst="rect">
            <a:avLst/>
          </a:prstGeom>
        </p:spPr>
      </p:pic>
      <p:sp>
        <p:nvSpPr>
          <p:cNvPr id="27" name="Title 1"/>
          <p:cNvSpPr txBox="1">
            <a:spLocks/>
          </p:cNvSpPr>
          <p:nvPr/>
        </p:nvSpPr>
        <p:spPr>
          <a:xfrm>
            <a:off x="300038" y="21925"/>
            <a:ext cx="667770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smtClean="0">
                <a:solidFill>
                  <a:schemeClr val="bg1"/>
                </a:solidFill>
              </a:rPr>
              <a:t>What Counts as Practice?</a:t>
            </a:r>
            <a:endParaRPr lang="en-GB" sz="3600" b="1" dirty="0">
              <a:solidFill>
                <a:schemeClr val="bg1"/>
              </a:solidFill>
            </a:endParaRPr>
          </a:p>
        </p:txBody>
      </p:sp>
      <p:sp>
        <p:nvSpPr>
          <p:cNvPr id="24" name="TextBox 23">
            <a:extLst>
              <a:ext uri="{FF2B5EF4-FFF2-40B4-BE49-F238E27FC236}">
                <a16:creationId xmlns:a16="http://schemas.microsoft.com/office/drawing/2014/main" xmlns="" id="{1C9EDAAA-BD61-C24D-9528-D10D3F664C34}"/>
              </a:ext>
            </a:extLst>
          </p:cNvPr>
          <p:cNvSpPr txBox="1"/>
          <p:nvPr/>
        </p:nvSpPr>
        <p:spPr>
          <a:xfrm>
            <a:off x="9499072" y="4411813"/>
            <a:ext cx="859328" cy="461665"/>
          </a:xfrm>
          <a:prstGeom prst="rect">
            <a:avLst/>
          </a:prstGeom>
          <a:noFill/>
        </p:spPr>
        <p:txBody>
          <a:bodyPr wrap="square" rtlCol="0">
            <a:spAutoFit/>
          </a:bodyPr>
          <a:lstStyle/>
          <a:p>
            <a:r>
              <a:rPr lang="en-US" sz="2400" dirty="0" err="1">
                <a:solidFill>
                  <a:srgbClr val="104F75"/>
                </a:solidFill>
                <a:latin typeface="Century Gothic" panose="020B0502020202020204" pitchFamily="34" charset="0"/>
              </a:rPr>
              <a:t>Oui</a:t>
            </a:r>
            <a:r>
              <a:rPr lang="en-US" sz="2400" dirty="0">
                <a:solidFill>
                  <a:srgbClr val="104F75"/>
                </a:solidFill>
                <a:latin typeface="Century Gothic" panose="020B0502020202020204" pitchFamily="34" charset="0"/>
              </a:rPr>
              <a:t>! </a:t>
            </a:r>
          </a:p>
        </p:txBody>
      </p:sp>
    </p:spTree>
    <p:extLst>
      <p:ext uri="{BB962C8B-B14F-4D97-AF65-F5344CB8AC3E}">
        <p14:creationId xmlns:p14="http://schemas.microsoft.com/office/powerpoint/2010/main" val="2179017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355724" y="1273467"/>
            <a:ext cx="6845426" cy="461665"/>
          </a:xfrm>
          <a:prstGeom prst="rect">
            <a:avLst/>
          </a:prstGeom>
          <a:noFill/>
          <a:ln>
            <a:noFill/>
          </a:ln>
        </p:spPr>
        <p:txBody>
          <a:bodyPr wrap="square" rtlCol="0">
            <a:spAutoFit/>
          </a:bodyPr>
          <a:lstStyle/>
          <a:p>
            <a:r>
              <a:rPr lang="en-GB" sz="2400" dirty="0">
                <a:solidFill>
                  <a:srgbClr val="104F75"/>
                </a:solidFill>
                <a:latin typeface="Century Gothic" panose="020B0502020202020204" pitchFamily="34" charset="0"/>
              </a:rPr>
              <a:t>Go to the other bathroom!  Can you go in</a:t>
            </a:r>
            <a:r>
              <a:rPr lang="en-GB" sz="2400" dirty="0" smtClean="0">
                <a:solidFill>
                  <a:srgbClr val="104F75"/>
                </a:solidFill>
                <a:latin typeface="Century Gothic" panose="020B0502020202020204" pitchFamily="34" charset="0"/>
              </a:rPr>
              <a:t>?</a:t>
            </a:r>
            <a:endParaRPr lang="en-GB" sz="2400" dirty="0">
              <a:solidFill>
                <a:srgbClr val="104F75"/>
              </a:solidFill>
              <a:latin typeface="Century Gothic" panose="020B0502020202020204" pitchFamily="34" charset="0"/>
            </a:endParaRPr>
          </a:p>
        </p:txBody>
      </p:sp>
      <p:grpSp>
        <p:nvGrpSpPr>
          <p:cNvPr id="5" name="Group 4"/>
          <p:cNvGrpSpPr/>
          <p:nvPr/>
        </p:nvGrpSpPr>
        <p:grpSpPr>
          <a:xfrm>
            <a:off x="7055751" y="1722932"/>
            <a:ext cx="4363629" cy="4509588"/>
            <a:chOff x="1440626" y="1026923"/>
            <a:chExt cx="1668927" cy="1493771"/>
          </a:xfrm>
        </p:grpSpPr>
        <p:pic>
          <p:nvPicPr>
            <p:cNvPr id="6" name="Picture 5"/>
            <p:cNvPicPr>
              <a:picLocks noChangeAspect="1"/>
            </p:cNvPicPr>
            <p:nvPr/>
          </p:nvPicPr>
          <p:blipFill>
            <a:blip r:embed="rId2"/>
            <a:stretch>
              <a:fillRect/>
            </a:stretch>
          </p:blipFill>
          <p:spPr>
            <a:xfrm>
              <a:off x="1440626" y="1275304"/>
              <a:ext cx="800608" cy="1245390"/>
            </a:xfrm>
            <a:prstGeom prst="rect">
              <a:avLst/>
            </a:prstGeom>
          </p:spPr>
        </p:pic>
        <p:sp>
          <p:nvSpPr>
            <p:cNvPr id="7" name="Oval Callout 6"/>
            <p:cNvSpPr/>
            <p:nvPr/>
          </p:nvSpPr>
          <p:spPr>
            <a:xfrm flipH="1">
              <a:off x="1640909" y="1026923"/>
              <a:ext cx="1468644" cy="458096"/>
            </a:xfrm>
            <a:prstGeom prst="wedgeEllipseCallout">
              <a:avLst>
                <a:gd name="adj1" fmla="val 32164"/>
                <a:gd name="adj2" fmla="val 68023"/>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i="1" dirty="0">
                  <a:solidFill>
                    <a:schemeClr val="bg1">
                      <a:lumMod val="75000"/>
                    </a:schemeClr>
                  </a:solidFill>
                  <a:latin typeface="Century Gothic" panose="020B0502020202020204" pitchFamily="34" charset="0"/>
                </a:rPr>
                <a:t>*noise* </a:t>
              </a:r>
              <a:r>
                <a:rPr lang="en-GB" sz="2400" i="1" dirty="0">
                  <a:solidFill>
                    <a:schemeClr val="tx1"/>
                  </a:solidFill>
                  <a:latin typeface="Century Gothic" panose="020B0502020202020204" pitchFamily="34" charset="0"/>
                </a:rPr>
                <a:t>je me lave </a:t>
              </a:r>
              <a:r>
                <a:rPr lang="en-GB" sz="2000" i="1" dirty="0">
                  <a:solidFill>
                    <a:schemeClr val="bg1">
                      <a:lumMod val="75000"/>
                    </a:schemeClr>
                  </a:solidFill>
                  <a:latin typeface="Century Gothic" panose="020B0502020202020204" pitchFamily="34" charset="0"/>
                </a:rPr>
                <a:t>*noise* </a:t>
              </a:r>
              <a:endParaRPr lang="en-GB" sz="2400" i="1" dirty="0">
                <a:solidFill>
                  <a:schemeClr val="tx1"/>
                </a:solidFill>
                <a:latin typeface="Century Gothic" panose="020B0502020202020204" pitchFamily="34" charset="0"/>
              </a:endParaRPr>
            </a:p>
          </p:txBody>
        </p:sp>
      </p:grpSp>
      <p:grpSp>
        <p:nvGrpSpPr>
          <p:cNvPr id="16" name="Group 15">
            <a:extLst>
              <a:ext uri="{FF2B5EF4-FFF2-40B4-BE49-F238E27FC236}">
                <a16:creationId xmlns:a16="http://schemas.microsoft.com/office/drawing/2014/main" xmlns="" id="{79853401-B0AE-E44C-8822-60414250B6FA}"/>
              </a:ext>
            </a:extLst>
          </p:cNvPr>
          <p:cNvGrpSpPr/>
          <p:nvPr/>
        </p:nvGrpSpPr>
        <p:grpSpPr>
          <a:xfrm>
            <a:off x="9354249" y="3904461"/>
            <a:ext cx="2426304" cy="2174602"/>
            <a:chOff x="6757289" y="1067724"/>
            <a:chExt cx="2426304" cy="2174602"/>
          </a:xfrm>
        </p:grpSpPr>
        <p:grpSp>
          <p:nvGrpSpPr>
            <p:cNvPr id="23" name="Group 22"/>
            <p:cNvGrpSpPr/>
            <p:nvPr/>
          </p:nvGrpSpPr>
          <p:grpSpPr>
            <a:xfrm>
              <a:off x="6757289" y="1067724"/>
              <a:ext cx="2268013" cy="2174602"/>
              <a:chOff x="5620176" y="4711832"/>
              <a:chExt cx="1083750" cy="835835"/>
            </a:xfrm>
          </p:grpSpPr>
          <p:pic>
            <p:nvPicPr>
              <p:cNvPr id="24" name="Picture 23"/>
              <p:cNvPicPr/>
              <p:nvPr/>
            </p:nvPicPr>
            <p:blipFill>
              <a:blip r:embed="rId3" cstate="print">
                <a:extLst>
                  <a:ext uri="{28A0092B-C50C-407E-A947-70E740481C1C}">
                    <a14:useLocalDpi xmlns:a14="http://schemas.microsoft.com/office/drawing/2010/main" val="0"/>
                  </a:ext>
                </a:extLst>
              </a:blip>
              <a:stretch>
                <a:fillRect/>
              </a:stretch>
            </p:blipFill>
            <p:spPr>
              <a:xfrm>
                <a:off x="5620176" y="4889279"/>
                <a:ext cx="986804" cy="555945"/>
              </a:xfrm>
              <a:prstGeom prst="rect">
                <a:avLst/>
              </a:prstGeom>
            </p:spPr>
          </p:pic>
          <p:sp>
            <p:nvSpPr>
              <p:cNvPr id="25" name="Cloud 24"/>
              <p:cNvSpPr/>
              <p:nvPr/>
            </p:nvSpPr>
            <p:spPr>
              <a:xfrm>
                <a:off x="5695814" y="4711832"/>
                <a:ext cx="1008112" cy="835835"/>
              </a:xfrm>
              <a:prstGeom prst="cloud">
                <a:avLst/>
              </a:prstGeom>
              <a:noFill/>
              <a:ln w="3175">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entury Gothic" panose="020B0502020202020204" pitchFamily="34" charset="0"/>
                </a:endParaRPr>
              </a:p>
            </p:txBody>
          </p:sp>
        </p:grpSp>
        <p:sp>
          <p:nvSpPr>
            <p:cNvPr id="8" name="TextBox 7">
              <a:extLst>
                <a:ext uri="{FF2B5EF4-FFF2-40B4-BE49-F238E27FC236}">
                  <a16:creationId xmlns:a16="http://schemas.microsoft.com/office/drawing/2014/main" xmlns="" id="{9A55A1B5-F82B-054C-9A58-04D9D662B6F4}"/>
                </a:ext>
              </a:extLst>
            </p:cNvPr>
            <p:cNvSpPr txBox="1"/>
            <p:nvPr/>
          </p:nvSpPr>
          <p:spPr>
            <a:xfrm>
              <a:off x="7970639" y="1370803"/>
              <a:ext cx="1212954" cy="461665"/>
            </a:xfrm>
            <a:prstGeom prst="rect">
              <a:avLst/>
            </a:prstGeom>
            <a:noFill/>
          </p:spPr>
          <p:txBody>
            <a:bodyPr wrap="square" rtlCol="0">
              <a:spAutoFit/>
            </a:bodyPr>
            <a:lstStyle/>
            <a:p>
              <a:r>
                <a:rPr lang="en-US" sz="2400" dirty="0">
                  <a:latin typeface="Century Gothic" panose="020B0502020202020204" pitchFamily="34" charset="0"/>
                </a:rPr>
                <a:t>Non! </a:t>
              </a:r>
            </a:p>
          </p:txBody>
        </p:sp>
      </p:grpSp>
      <p:grpSp>
        <p:nvGrpSpPr>
          <p:cNvPr id="17" name="Group 16">
            <a:extLst>
              <a:ext uri="{FF2B5EF4-FFF2-40B4-BE49-F238E27FC236}">
                <a16:creationId xmlns:a16="http://schemas.microsoft.com/office/drawing/2014/main" xmlns="" id="{AD663060-80A0-2D47-8BE6-05A154B555CD}"/>
              </a:ext>
            </a:extLst>
          </p:cNvPr>
          <p:cNvGrpSpPr/>
          <p:nvPr/>
        </p:nvGrpSpPr>
        <p:grpSpPr>
          <a:xfrm>
            <a:off x="4514902" y="3697780"/>
            <a:ext cx="2253343" cy="2302232"/>
            <a:chOff x="5987661" y="3420121"/>
            <a:chExt cx="2963491" cy="2918640"/>
          </a:xfrm>
        </p:grpSpPr>
        <p:grpSp>
          <p:nvGrpSpPr>
            <p:cNvPr id="15" name="Group 14">
              <a:extLst>
                <a:ext uri="{FF2B5EF4-FFF2-40B4-BE49-F238E27FC236}">
                  <a16:creationId xmlns:a16="http://schemas.microsoft.com/office/drawing/2014/main" xmlns="" id="{1A656E3D-D7A4-F24C-BB2A-98710563D920}"/>
                </a:ext>
              </a:extLst>
            </p:cNvPr>
            <p:cNvGrpSpPr/>
            <p:nvPr/>
          </p:nvGrpSpPr>
          <p:grpSpPr>
            <a:xfrm>
              <a:off x="5987661" y="3420121"/>
              <a:ext cx="2963491" cy="2918640"/>
              <a:chOff x="6180509" y="3566827"/>
              <a:chExt cx="2963491" cy="2664640"/>
            </a:xfrm>
          </p:grpSpPr>
          <p:sp>
            <p:nvSpPr>
              <p:cNvPr id="28" name="Cloud 27"/>
              <p:cNvSpPr/>
              <p:nvPr/>
            </p:nvSpPr>
            <p:spPr>
              <a:xfrm>
                <a:off x="6180509" y="3566827"/>
                <a:ext cx="2963491" cy="2664640"/>
              </a:xfrm>
              <a:prstGeom prst="cloud">
                <a:avLst/>
              </a:prstGeom>
              <a:solidFill>
                <a:schemeClr val="bg1"/>
              </a:solidFill>
              <a:ln w="3175">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entury Gothic" panose="020B0502020202020204" pitchFamily="34" charset="0"/>
                </a:endParaRPr>
              </a:p>
            </p:txBody>
          </p:sp>
          <p:pic>
            <p:nvPicPr>
              <p:cNvPr id="3" name="Picture 2">
                <a:extLst>
                  <a:ext uri="{FF2B5EF4-FFF2-40B4-BE49-F238E27FC236}">
                    <a16:creationId xmlns:a16="http://schemas.microsoft.com/office/drawing/2014/main" xmlns="" id="{7399921C-C324-5A48-B160-538670782E6F}"/>
                  </a:ext>
                </a:extLst>
              </p:cNvPr>
              <p:cNvPicPr>
                <a:picLocks noChangeAspect="1"/>
              </p:cNvPicPr>
              <p:nvPr/>
            </p:nvPicPr>
            <p:blipFill>
              <a:blip r:embed="rId4"/>
              <a:stretch>
                <a:fillRect/>
              </a:stretch>
            </p:blipFill>
            <p:spPr>
              <a:xfrm>
                <a:off x="6739154" y="3912464"/>
                <a:ext cx="1614257" cy="1973366"/>
              </a:xfrm>
              <a:prstGeom prst="rect">
                <a:avLst/>
              </a:prstGeom>
            </p:spPr>
          </p:pic>
        </p:grpSp>
        <p:sp>
          <p:nvSpPr>
            <p:cNvPr id="21" name="TextBox 20">
              <a:extLst>
                <a:ext uri="{FF2B5EF4-FFF2-40B4-BE49-F238E27FC236}">
                  <a16:creationId xmlns:a16="http://schemas.microsoft.com/office/drawing/2014/main" xmlns="" id="{CFFD106A-9BD5-6F47-9218-AD41BB0DB021}"/>
                </a:ext>
              </a:extLst>
            </p:cNvPr>
            <p:cNvSpPr txBox="1"/>
            <p:nvPr/>
          </p:nvSpPr>
          <p:spPr>
            <a:xfrm>
              <a:off x="7488372" y="3668928"/>
              <a:ext cx="1166511" cy="585273"/>
            </a:xfrm>
            <a:prstGeom prst="rect">
              <a:avLst/>
            </a:prstGeom>
            <a:noFill/>
          </p:spPr>
          <p:txBody>
            <a:bodyPr wrap="square" rtlCol="0">
              <a:spAutoFit/>
            </a:bodyPr>
            <a:lstStyle/>
            <a:p>
              <a:r>
                <a:rPr lang="en-US" sz="2400" dirty="0" err="1">
                  <a:latin typeface="Century Gothic" panose="020B0502020202020204" pitchFamily="34" charset="0"/>
                </a:rPr>
                <a:t>Oui</a:t>
              </a:r>
              <a:r>
                <a:rPr lang="en-US" sz="2400" dirty="0">
                  <a:latin typeface="Century Gothic" panose="020B0502020202020204" pitchFamily="34" charset="0"/>
                </a:rPr>
                <a:t>! </a:t>
              </a:r>
            </a:p>
          </p:txBody>
        </p:sp>
      </p:gr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6863"/>
            <a:ext cx="7326086" cy="867128"/>
          </a:xfrm>
          <a:prstGeom prst="rect">
            <a:avLst/>
          </a:prstGeom>
        </p:spPr>
      </p:pic>
      <p:sp>
        <p:nvSpPr>
          <p:cNvPr id="27" name="Title 1"/>
          <p:cNvSpPr txBox="1">
            <a:spLocks/>
          </p:cNvSpPr>
          <p:nvPr/>
        </p:nvSpPr>
        <p:spPr>
          <a:xfrm>
            <a:off x="300038" y="21925"/>
            <a:ext cx="667770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smtClean="0">
                <a:solidFill>
                  <a:schemeClr val="bg1"/>
                </a:solidFill>
              </a:rPr>
              <a:t>What Counts as Practice?</a:t>
            </a:r>
            <a:endParaRPr lang="en-GB" sz="3600" b="1" dirty="0">
              <a:solidFill>
                <a:schemeClr val="bg1"/>
              </a:solidFill>
            </a:endParaRPr>
          </a:p>
        </p:txBody>
      </p:sp>
      <p:grpSp>
        <p:nvGrpSpPr>
          <p:cNvPr id="31" name="Group 30"/>
          <p:cNvGrpSpPr/>
          <p:nvPr/>
        </p:nvGrpSpPr>
        <p:grpSpPr>
          <a:xfrm>
            <a:off x="355724" y="2240268"/>
            <a:ext cx="3571910" cy="3680812"/>
            <a:chOff x="-90310" y="1361083"/>
            <a:chExt cx="1687095" cy="1165937"/>
          </a:xfrm>
        </p:grpSpPr>
        <p:pic>
          <p:nvPicPr>
            <p:cNvPr id="32" name="Picture 31"/>
            <p:cNvPicPr>
              <a:picLocks noChangeAspect="1"/>
            </p:cNvPicPr>
            <p:nvPr/>
          </p:nvPicPr>
          <p:blipFill rotWithShape="1">
            <a:blip r:embed="rId6"/>
            <a:srcRect l="31418" t="-806" r="1487" b="112"/>
            <a:stretch/>
          </p:blipFill>
          <p:spPr>
            <a:xfrm>
              <a:off x="315236" y="1824881"/>
              <a:ext cx="762320" cy="702139"/>
            </a:xfrm>
            <a:prstGeom prst="rect">
              <a:avLst/>
            </a:prstGeom>
          </p:spPr>
        </p:pic>
        <p:sp>
          <p:nvSpPr>
            <p:cNvPr id="33" name="Oval Callout 32"/>
            <p:cNvSpPr/>
            <p:nvPr/>
          </p:nvSpPr>
          <p:spPr>
            <a:xfrm>
              <a:off x="-90310" y="1361083"/>
              <a:ext cx="1687095" cy="401091"/>
            </a:xfrm>
            <a:prstGeom prst="wedgeEllipseCallout">
              <a:avLst>
                <a:gd name="adj1" fmla="val -3183"/>
                <a:gd name="adj2" fmla="val 85859"/>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04F75"/>
                  </a:solidFill>
                  <a:latin typeface="Century Gothic" panose="020B0502020202020204" pitchFamily="34" charset="0"/>
                </a:rPr>
                <a:t>Je </a:t>
              </a:r>
              <a:r>
                <a:rPr lang="en-GB" sz="2400" dirty="0" err="1">
                  <a:solidFill>
                    <a:srgbClr val="104F75"/>
                  </a:solidFill>
                  <a:latin typeface="Century Gothic" panose="020B0502020202020204" pitchFamily="34" charset="0"/>
                </a:rPr>
                <a:t>peux</a:t>
              </a:r>
              <a:r>
                <a:rPr lang="en-GB" sz="2400" dirty="0">
                  <a:solidFill>
                    <a:srgbClr val="104F75"/>
                  </a:solidFill>
                  <a:latin typeface="Century Gothic" panose="020B0502020202020204" pitchFamily="34" charset="0"/>
                </a:rPr>
                <a:t> </a:t>
              </a:r>
              <a:r>
                <a:rPr lang="en-GB" sz="2400" dirty="0" err="1">
                  <a:solidFill>
                    <a:srgbClr val="104F75"/>
                  </a:solidFill>
                  <a:latin typeface="Century Gothic" panose="020B0502020202020204" pitchFamily="34" charset="0"/>
                </a:rPr>
                <a:t>entrer</a:t>
              </a:r>
              <a:r>
                <a:rPr lang="en-GB" sz="2400" dirty="0">
                  <a:solidFill>
                    <a:srgbClr val="104F75"/>
                  </a:solidFill>
                  <a:latin typeface="Century Gothic" panose="020B0502020202020204" pitchFamily="34" charset="0"/>
                </a:rPr>
                <a:t>?</a:t>
              </a:r>
              <a:endParaRPr lang="en-GB" sz="600" dirty="0">
                <a:solidFill>
                  <a:srgbClr val="104F75"/>
                </a:solidFill>
                <a:latin typeface="Century Gothic" panose="020B0502020202020204" pitchFamily="34" charset="0"/>
              </a:endParaRPr>
            </a:p>
          </p:txBody>
        </p:sp>
      </p:grpSp>
    </p:spTree>
    <p:extLst>
      <p:ext uri="{BB962C8B-B14F-4D97-AF65-F5344CB8AC3E}">
        <p14:creationId xmlns:p14="http://schemas.microsoft.com/office/powerpoint/2010/main" val="229556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2771" y="1768636"/>
            <a:ext cx="11353801" cy="3816946"/>
          </a:xfrm>
        </p:spPr>
        <p:txBody>
          <a:bodyPr>
            <a:normAutofit fontScale="70000" lnSpcReduction="20000"/>
          </a:bodyPr>
          <a:lstStyle/>
          <a:p>
            <a:pPr>
              <a:lnSpc>
                <a:spcPct val="120000"/>
              </a:lnSpc>
              <a:buClr>
                <a:srgbClr val="FF9966"/>
              </a:buClr>
              <a:buFont typeface="Wingdings" panose="05000000000000000000" pitchFamily="2" charset="2"/>
              <a:buChar char="§"/>
            </a:pPr>
            <a:r>
              <a:rPr lang="en-GB" dirty="0">
                <a:latin typeface="Century Gothic" panose="020B0502020202020204" pitchFamily="34" charset="0"/>
              </a:rPr>
              <a:t>Plan opportunities for pupils to practise and </a:t>
            </a:r>
            <a:r>
              <a:rPr lang="en-GB" b="1" dirty="0">
                <a:latin typeface="Century Gothic" panose="020B0502020202020204" pitchFamily="34" charset="0"/>
              </a:rPr>
              <a:t>use</a:t>
            </a:r>
            <a:r>
              <a:rPr lang="en-GB" dirty="0">
                <a:latin typeface="Century Gothic" panose="020B0502020202020204" pitchFamily="34" charset="0"/>
              </a:rPr>
              <a:t> new language, so that language knowledge is </a:t>
            </a:r>
            <a:r>
              <a:rPr lang="en-GB" b="1" dirty="0">
                <a:latin typeface="Century Gothic" panose="020B0502020202020204" pitchFamily="34" charset="0"/>
              </a:rPr>
              <a:t>embedded and retained</a:t>
            </a:r>
            <a:r>
              <a:rPr lang="en-GB" dirty="0">
                <a:latin typeface="Century Gothic" panose="020B0502020202020204" pitchFamily="34" charset="0"/>
              </a:rPr>
              <a:t>.</a:t>
            </a:r>
          </a:p>
          <a:p>
            <a:pPr>
              <a:lnSpc>
                <a:spcPct val="120000"/>
              </a:lnSpc>
              <a:buClr>
                <a:srgbClr val="FF9966"/>
              </a:buClr>
              <a:buFont typeface="Wingdings" panose="05000000000000000000" pitchFamily="2" charset="2"/>
              <a:buChar char="§"/>
            </a:pPr>
            <a:r>
              <a:rPr lang="en-GB" dirty="0">
                <a:latin typeface="Century Gothic" panose="020B0502020202020204" pitchFamily="34" charset="0"/>
              </a:rPr>
              <a:t>Plan practice tasks and activities that are </a:t>
            </a:r>
            <a:r>
              <a:rPr lang="en-GB" b="1" dirty="0">
                <a:latin typeface="Century Gothic" panose="020B0502020202020204" pitchFamily="34" charset="0"/>
              </a:rPr>
              <a:t>incremental</a:t>
            </a:r>
            <a:r>
              <a:rPr lang="en-GB" dirty="0">
                <a:latin typeface="Century Gothic" panose="020B0502020202020204" pitchFamily="34" charset="0"/>
              </a:rPr>
              <a:t>, develop </a:t>
            </a:r>
            <a:r>
              <a:rPr lang="en-GB" b="1" dirty="0">
                <a:latin typeface="Century Gothic" panose="020B0502020202020204" pitchFamily="34" charset="0"/>
              </a:rPr>
              <a:t>automatization</a:t>
            </a:r>
            <a:r>
              <a:rPr lang="en-GB" dirty="0">
                <a:latin typeface="Century Gothic" panose="020B0502020202020204" pitchFamily="34" charset="0"/>
              </a:rPr>
              <a:t> and lead to confident </a:t>
            </a:r>
            <a:r>
              <a:rPr lang="en-GB" b="1" dirty="0">
                <a:latin typeface="Century Gothic" panose="020B0502020202020204" pitchFamily="34" charset="0"/>
              </a:rPr>
              <a:t>communication</a:t>
            </a:r>
            <a:r>
              <a:rPr lang="en-GB" dirty="0">
                <a:latin typeface="Century Gothic" panose="020B0502020202020204" pitchFamily="34" charset="0"/>
              </a:rPr>
              <a:t>.</a:t>
            </a:r>
          </a:p>
          <a:p>
            <a:pPr>
              <a:lnSpc>
                <a:spcPct val="120000"/>
              </a:lnSpc>
              <a:buClr>
                <a:srgbClr val="FF9966"/>
              </a:buClr>
              <a:buFont typeface="Wingdings" panose="05000000000000000000" pitchFamily="2" charset="2"/>
              <a:buChar char="§"/>
            </a:pPr>
            <a:r>
              <a:rPr lang="en-GB" dirty="0">
                <a:latin typeface="Century Gothic" panose="020B0502020202020204" pitchFamily="34" charset="0"/>
              </a:rPr>
              <a:t>Provide opportunities for pupils to use their new language for </a:t>
            </a:r>
            <a:r>
              <a:rPr lang="en-GB" b="1" dirty="0">
                <a:latin typeface="Century Gothic" panose="020B0502020202020204" pitchFamily="34" charset="0"/>
              </a:rPr>
              <a:t>meaningful communication </a:t>
            </a:r>
            <a:r>
              <a:rPr lang="en-GB" dirty="0">
                <a:latin typeface="Century Gothic" panose="020B0502020202020204" pitchFamily="34" charset="0"/>
              </a:rPr>
              <a:t>beyond the classroom.</a:t>
            </a:r>
          </a:p>
          <a:p>
            <a:pPr>
              <a:lnSpc>
                <a:spcPct val="120000"/>
              </a:lnSpc>
              <a:buClr>
                <a:srgbClr val="FF9966"/>
              </a:buClr>
              <a:buFont typeface="Wingdings" panose="05000000000000000000" pitchFamily="2" charset="2"/>
              <a:buChar char="§"/>
            </a:pPr>
            <a:r>
              <a:rPr lang="en-GB" dirty="0">
                <a:latin typeface="Century Gothic" panose="020B0502020202020204" pitchFamily="34" charset="0"/>
              </a:rPr>
              <a:t>Design and use tasks where </a:t>
            </a:r>
            <a:r>
              <a:rPr lang="en-GB" b="1" dirty="0">
                <a:latin typeface="Century Gothic" panose="020B0502020202020204" pitchFamily="34" charset="0"/>
              </a:rPr>
              <a:t>manipulation of language </a:t>
            </a:r>
            <a:r>
              <a:rPr lang="en-GB" dirty="0">
                <a:latin typeface="Century Gothic" panose="020B0502020202020204" pitchFamily="34" charset="0"/>
              </a:rPr>
              <a:t>is needed to fill a </a:t>
            </a:r>
            <a:r>
              <a:rPr lang="en-GB" b="1" dirty="0">
                <a:latin typeface="Century Gothic" panose="020B0502020202020204" pitchFamily="34" charset="0"/>
              </a:rPr>
              <a:t>genuine information gap</a:t>
            </a:r>
            <a:r>
              <a:rPr lang="en-GB" dirty="0">
                <a:latin typeface="Century Gothic" panose="020B0502020202020204" pitchFamily="34" charset="0"/>
              </a:rPr>
              <a:t>.</a:t>
            </a:r>
          </a:p>
          <a:p>
            <a:pPr>
              <a:lnSpc>
                <a:spcPct val="120000"/>
              </a:lnSpc>
              <a:buClr>
                <a:srgbClr val="FF9966"/>
              </a:buClr>
              <a:buFont typeface="Wingdings" panose="05000000000000000000" pitchFamily="2" charset="2"/>
              <a:buChar char="§"/>
            </a:pPr>
            <a:r>
              <a:rPr lang="en-GB" dirty="0">
                <a:latin typeface="Century Gothic" panose="020B0502020202020204" pitchFamily="34" charset="0"/>
              </a:rPr>
              <a:t>Exploit </a:t>
            </a:r>
            <a:r>
              <a:rPr lang="en-GB" b="1" dirty="0">
                <a:latin typeface="Century Gothic" panose="020B0502020202020204" pitchFamily="34" charset="0"/>
              </a:rPr>
              <a:t>meaningful contexts </a:t>
            </a:r>
            <a:r>
              <a:rPr lang="en-GB" dirty="0">
                <a:latin typeface="Century Gothic" panose="020B0502020202020204" pitchFamily="34" charset="0"/>
              </a:rPr>
              <a:t>that arise spontaneously in the classroom for the introduction of new language, and/or the </a:t>
            </a:r>
            <a:r>
              <a:rPr lang="en-GB" b="1" dirty="0">
                <a:latin typeface="Century Gothic" panose="020B0502020202020204" pitchFamily="34" charset="0"/>
              </a:rPr>
              <a:t>recycling</a:t>
            </a:r>
            <a:r>
              <a:rPr lang="en-GB" dirty="0">
                <a:latin typeface="Century Gothic" panose="020B0502020202020204" pitchFamily="34" charset="0"/>
              </a:rPr>
              <a:t> of known language.</a:t>
            </a:r>
          </a:p>
          <a:p>
            <a:pPr>
              <a:buClr>
                <a:srgbClr val="FF9966"/>
              </a:buClr>
              <a:buFont typeface="Wingdings" panose="05000000000000000000" pitchFamily="2" charset="2"/>
              <a:buChar char="§"/>
            </a:pPr>
            <a:endParaRPr lang="en-GB" dirty="0"/>
          </a:p>
          <a:p>
            <a:pPr>
              <a:buClr>
                <a:srgbClr val="FF9966"/>
              </a:buClr>
              <a:buFont typeface="Wingdings" panose="05000000000000000000" pitchFamily="2" charset="2"/>
              <a:buChar char="§"/>
            </a:pPr>
            <a:endParaRPr lang="en-GB" dirty="0"/>
          </a:p>
          <a:p>
            <a:pPr>
              <a:buClr>
                <a:srgbClr val="FF9966"/>
              </a:buClr>
              <a:buFont typeface="Wingdings" panose="05000000000000000000" pitchFamily="2" charset="2"/>
              <a:buChar char="§"/>
            </a:pPr>
            <a:endParaRPr lang="en-GB" dirty="0"/>
          </a:p>
          <a:p>
            <a:pPr>
              <a:buClr>
                <a:srgbClr val="FF9966"/>
              </a:buClr>
              <a:buFont typeface="Wingdings" panose="05000000000000000000" pitchFamily="2" charset="2"/>
              <a:buChar char="§"/>
            </a:pPr>
            <a:endParaRPr lang="en-GB" dirty="0"/>
          </a:p>
          <a:p>
            <a:pPr>
              <a:buClr>
                <a:srgbClr val="FF9966"/>
              </a:buClr>
              <a:buFont typeface="Wingdings" panose="05000000000000000000" pitchFamily="2" charset="2"/>
              <a:buChar char="§"/>
            </a:pPr>
            <a:endParaRPr lang="en-GB"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6863"/>
            <a:ext cx="5388429" cy="867128"/>
          </a:xfrm>
          <a:prstGeom prst="rect">
            <a:avLst/>
          </a:prstGeom>
        </p:spPr>
      </p:pic>
      <p:sp>
        <p:nvSpPr>
          <p:cNvPr id="12" name="Title 1"/>
          <p:cNvSpPr>
            <a:spLocks noGrp="1"/>
          </p:cNvSpPr>
          <p:nvPr>
            <p:ph type="title"/>
          </p:nvPr>
        </p:nvSpPr>
        <p:spPr>
          <a:xfrm>
            <a:off x="300038" y="21925"/>
            <a:ext cx="6484584" cy="1325563"/>
          </a:xfrm>
        </p:spPr>
        <p:txBody>
          <a:bodyPr>
            <a:normAutofit/>
          </a:bodyPr>
          <a:lstStyle/>
          <a:p>
            <a:r>
              <a:rPr lang="en-GB" sz="3600" b="1" dirty="0" smtClean="0">
                <a:solidFill>
                  <a:schemeClr val="bg1"/>
                </a:solidFill>
              </a:rPr>
              <a:t>Pedagogy Review</a:t>
            </a:r>
            <a:endParaRPr lang="en-GB" sz="3600" b="1" dirty="0">
              <a:solidFill>
                <a:schemeClr val="bg1"/>
              </a:solidFill>
            </a:endParaRPr>
          </a:p>
        </p:txBody>
      </p:sp>
    </p:spTree>
    <p:extLst>
      <p:ext uri="{BB962C8B-B14F-4D97-AF65-F5344CB8AC3E}">
        <p14:creationId xmlns:p14="http://schemas.microsoft.com/office/powerpoint/2010/main" val="38434978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46314" y="1197849"/>
            <a:ext cx="12268200" cy="742261"/>
          </a:xfrm>
        </p:spPr>
        <p:txBody>
          <a:bodyPr>
            <a:noAutofit/>
          </a:bodyPr>
          <a:lstStyle/>
          <a:p>
            <a:r>
              <a:rPr lang="en-GB" sz="3200" dirty="0"/>
              <a:t>Integrating ‘skills’ (connecting multiple representations)</a:t>
            </a:r>
          </a:p>
        </p:txBody>
      </p:sp>
      <p:sp>
        <p:nvSpPr>
          <p:cNvPr id="3" name="Content Placeholder 2"/>
          <p:cNvSpPr>
            <a:spLocks noGrp="1"/>
          </p:cNvSpPr>
          <p:nvPr>
            <p:ph idx="1"/>
          </p:nvPr>
        </p:nvSpPr>
        <p:spPr>
          <a:xfrm>
            <a:off x="446314" y="1940110"/>
            <a:ext cx="11299372" cy="4917890"/>
          </a:xfrm>
        </p:spPr>
        <p:txBody>
          <a:bodyPr>
            <a:noAutofit/>
          </a:bodyPr>
          <a:lstStyle/>
          <a:p>
            <a:pPr marL="0" indent="0">
              <a:buNone/>
            </a:pPr>
            <a:r>
              <a:rPr lang="en-US" sz="2000" dirty="0"/>
              <a:t>Why? To Establish connections in memory, for the SAME knowledge, </a:t>
            </a:r>
            <a:r>
              <a:rPr lang="en-US" sz="2000" dirty="0" smtClean="0"/>
              <a:t>between </a:t>
            </a:r>
            <a:r>
              <a:rPr lang="en-US" sz="2000" dirty="0"/>
              <a:t>different kinds of representations (oral, aural, </a:t>
            </a:r>
            <a:r>
              <a:rPr lang="en-US" sz="2000" dirty="0" smtClean="0"/>
              <a:t>written). </a:t>
            </a:r>
            <a:r>
              <a:rPr lang="en-US" sz="2000" i="1" dirty="0" smtClean="0"/>
              <a:t>Examples</a:t>
            </a:r>
            <a:r>
              <a:rPr lang="en-US" sz="2000" i="1" dirty="0"/>
              <a:t>…</a:t>
            </a:r>
          </a:p>
          <a:p>
            <a:pPr>
              <a:buClr>
                <a:srgbClr val="E87D1E"/>
              </a:buClr>
              <a:buFont typeface="Wingdings" panose="05000000000000000000" pitchFamily="2" charset="2"/>
              <a:buChar char="§"/>
            </a:pPr>
            <a:r>
              <a:rPr lang="en-US" sz="2000" dirty="0"/>
              <a:t>Phonics!</a:t>
            </a:r>
          </a:p>
          <a:p>
            <a:pPr>
              <a:buClr>
                <a:srgbClr val="E87D1E"/>
              </a:buClr>
              <a:buFont typeface="Wingdings" panose="05000000000000000000" pitchFamily="2" charset="2"/>
              <a:buChar char="§"/>
            </a:pPr>
            <a:r>
              <a:rPr lang="en-US" sz="2000" dirty="0"/>
              <a:t>Dictation and its more meaningful variants</a:t>
            </a:r>
          </a:p>
          <a:p>
            <a:pPr marL="457200" lvl="1" indent="0">
              <a:buClr>
                <a:srgbClr val="E87D1E"/>
              </a:buClr>
              <a:buNone/>
            </a:pPr>
            <a:r>
              <a:rPr lang="en-US" sz="2000" dirty="0" smtClean="0"/>
              <a:t>- </a:t>
            </a:r>
            <a:r>
              <a:rPr lang="en-US" sz="2000" dirty="0" err="1" smtClean="0"/>
              <a:t>Dictogloss</a:t>
            </a:r>
            <a:endParaRPr lang="en-US" sz="2000" dirty="0"/>
          </a:p>
          <a:p>
            <a:pPr marL="457200" lvl="1" indent="0">
              <a:buClr>
                <a:srgbClr val="E87D1E"/>
              </a:buClr>
              <a:buNone/>
            </a:pPr>
            <a:r>
              <a:rPr lang="en-US" sz="2000" dirty="0" smtClean="0"/>
              <a:t>- Transcription</a:t>
            </a:r>
            <a:endParaRPr lang="en-US" sz="2000" dirty="0"/>
          </a:p>
          <a:p>
            <a:pPr marL="457200" lvl="1" indent="0">
              <a:buClr>
                <a:srgbClr val="E87D1E"/>
              </a:buClr>
              <a:buNone/>
            </a:pPr>
            <a:r>
              <a:rPr lang="en-US" sz="2000" dirty="0" smtClean="0"/>
              <a:t>- Aural </a:t>
            </a:r>
            <a:r>
              <a:rPr lang="en-US" sz="2000" dirty="0"/>
              <a:t>-&gt; written translations</a:t>
            </a:r>
          </a:p>
          <a:p>
            <a:pPr marL="457200" lvl="1" indent="0">
              <a:buClr>
                <a:srgbClr val="E87D1E"/>
              </a:buClr>
              <a:buNone/>
            </a:pPr>
            <a:r>
              <a:rPr lang="en-US" sz="2000" dirty="0" smtClean="0"/>
              <a:t>- Zero-error </a:t>
            </a:r>
            <a:r>
              <a:rPr lang="en-US" sz="2000" dirty="0"/>
              <a:t>dictation (pupils can ask questions after each sentence) </a:t>
            </a:r>
          </a:p>
          <a:p>
            <a:pPr marL="457200" lvl="1" indent="0">
              <a:buClr>
                <a:srgbClr val="E87D1E"/>
              </a:buClr>
              <a:buNone/>
            </a:pPr>
            <a:r>
              <a:rPr lang="en-GB" sz="2000" dirty="0" smtClean="0"/>
              <a:t>- </a:t>
            </a:r>
            <a:r>
              <a:rPr lang="en-GB" sz="2000" dirty="0" err="1" smtClean="0"/>
              <a:t>Arabyan’s</a:t>
            </a:r>
            <a:r>
              <a:rPr lang="en-GB" sz="2000" dirty="0" smtClean="0"/>
              <a:t> </a:t>
            </a:r>
            <a:r>
              <a:rPr lang="en-GB" sz="2000" dirty="0"/>
              <a:t>(1990) </a:t>
            </a:r>
            <a:r>
              <a:rPr lang="en-GB" sz="2000" dirty="0" err="1"/>
              <a:t>dictee</a:t>
            </a:r>
            <a:r>
              <a:rPr lang="en-GB" sz="2000" dirty="0"/>
              <a:t> dialogue</a:t>
            </a:r>
            <a:endParaRPr lang="en-US" sz="2000" dirty="0"/>
          </a:p>
          <a:p>
            <a:pPr marL="457200" lvl="1" indent="0">
              <a:buClr>
                <a:srgbClr val="E87D1E"/>
              </a:buClr>
              <a:buNone/>
            </a:pPr>
            <a:r>
              <a:rPr lang="en-US" sz="2000" dirty="0" smtClean="0"/>
              <a:t>- Error </a:t>
            </a:r>
            <a:r>
              <a:rPr lang="en-US" sz="2000" dirty="0"/>
              <a:t>spotting (L2 oral -&gt; L2 reading &amp; writing)</a:t>
            </a:r>
          </a:p>
          <a:p>
            <a:pPr>
              <a:buClr>
                <a:srgbClr val="E87D1E"/>
              </a:buClr>
              <a:buFont typeface="Wingdings" panose="05000000000000000000" pitchFamily="2" charset="2"/>
              <a:buChar char="§"/>
            </a:pPr>
            <a:r>
              <a:rPr lang="en-US" sz="2000" dirty="0"/>
              <a:t>Multi-modal presentation (listening while reading)</a:t>
            </a:r>
          </a:p>
          <a:p>
            <a:pPr marL="0" indent="0">
              <a:buNone/>
            </a:pPr>
            <a:r>
              <a:rPr lang="en-US" sz="2000" dirty="0"/>
              <a:t>Think: ‘Unusual combinations?’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7326086" cy="867128"/>
          </a:xfrm>
          <a:prstGeom prst="rect">
            <a:avLst/>
          </a:prstGeom>
        </p:spPr>
      </p:pic>
      <p:sp>
        <p:nvSpPr>
          <p:cNvPr id="9" name="Title 1"/>
          <p:cNvSpPr txBox="1">
            <a:spLocks/>
          </p:cNvSpPr>
          <p:nvPr/>
        </p:nvSpPr>
        <p:spPr>
          <a:xfrm>
            <a:off x="300038" y="21925"/>
            <a:ext cx="667770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smtClean="0">
                <a:solidFill>
                  <a:schemeClr val="bg1"/>
                </a:solidFill>
              </a:rPr>
              <a:t>What Counts as Practice?</a:t>
            </a:r>
            <a:endParaRPr lang="en-GB" sz="3600" b="1" dirty="0">
              <a:solidFill>
                <a:schemeClr val="bg1"/>
              </a:solidFill>
            </a:endParaRPr>
          </a:p>
        </p:txBody>
      </p:sp>
    </p:spTree>
    <p:extLst>
      <p:ext uri="{BB962C8B-B14F-4D97-AF65-F5344CB8AC3E}">
        <p14:creationId xmlns:p14="http://schemas.microsoft.com/office/powerpoint/2010/main" val="406476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0038" y="867478"/>
            <a:ext cx="10515600" cy="1325563"/>
          </a:xfrm>
        </p:spPr>
        <p:txBody>
          <a:bodyPr>
            <a:normAutofit/>
          </a:bodyPr>
          <a:lstStyle/>
          <a:p>
            <a:r>
              <a:rPr lang="en-GB" sz="2800" dirty="0"/>
              <a:t>Oral corrective feedback: 100s of studies </a:t>
            </a:r>
          </a:p>
        </p:txBody>
      </p:sp>
      <p:sp>
        <p:nvSpPr>
          <p:cNvPr id="3" name="Content Placeholder 2"/>
          <p:cNvSpPr>
            <a:spLocks noGrp="1"/>
          </p:cNvSpPr>
          <p:nvPr>
            <p:ph idx="1"/>
          </p:nvPr>
        </p:nvSpPr>
        <p:spPr>
          <a:xfrm>
            <a:off x="300038" y="1867618"/>
            <a:ext cx="11554505" cy="4822956"/>
          </a:xfrm>
        </p:spPr>
        <p:txBody>
          <a:bodyPr>
            <a:normAutofit/>
          </a:bodyPr>
          <a:lstStyle/>
          <a:p>
            <a:pPr marL="0" indent="0">
              <a:buNone/>
            </a:pPr>
            <a:r>
              <a:rPr lang="en-GB" altLang="en-US" sz="2400" b="1" dirty="0" smtClean="0"/>
              <a:t>Prompts</a:t>
            </a:r>
          </a:p>
          <a:p>
            <a:pPr>
              <a:buClr>
                <a:srgbClr val="FF9953"/>
              </a:buClr>
              <a:buFont typeface="Wingdings" panose="05000000000000000000" pitchFamily="2" charset="2"/>
              <a:buChar char="§"/>
            </a:pPr>
            <a:r>
              <a:rPr lang="en-GB" altLang="en-US" sz="2000" dirty="0" smtClean="0"/>
              <a:t>force </a:t>
            </a:r>
            <a:r>
              <a:rPr lang="en-GB" altLang="en-US" sz="2000" dirty="0"/>
              <a:t>“uptake” (learner self-corrects)</a:t>
            </a:r>
          </a:p>
          <a:p>
            <a:pPr>
              <a:buClr>
                <a:srgbClr val="FF9953"/>
              </a:buClr>
              <a:buFont typeface="Wingdings" panose="05000000000000000000" pitchFamily="2" charset="2"/>
              <a:buChar char="§"/>
            </a:pPr>
            <a:r>
              <a:rPr lang="en-GB" altLang="en-US" sz="2000" dirty="0"/>
              <a:t>drive recall</a:t>
            </a:r>
          </a:p>
          <a:p>
            <a:pPr>
              <a:buClr>
                <a:srgbClr val="FF9953"/>
              </a:buClr>
              <a:buFont typeface="Wingdings" panose="05000000000000000000" pitchFamily="2" charset="2"/>
              <a:buChar char="§"/>
            </a:pPr>
            <a:r>
              <a:rPr lang="en-GB" altLang="en-US" sz="2000" dirty="0"/>
              <a:t>timely</a:t>
            </a:r>
          </a:p>
          <a:p>
            <a:pPr>
              <a:buClr>
                <a:srgbClr val="FF9953"/>
              </a:buClr>
              <a:buFont typeface="Wingdings" panose="05000000000000000000" pitchFamily="2" charset="2"/>
              <a:buChar char="§"/>
            </a:pPr>
            <a:r>
              <a:rPr lang="en-GB" altLang="en-US" sz="2000" dirty="0"/>
              <a:t>consolidate knowledge</a:t>
            </a:r>
          </a:p>
          <a:p>
            <a:pPr marL="0" indent="0">
              <a:buNone/>
            </a:pPr>
            <a:r>
              <a:rPr lang="en-GB" altLang="en-US" sz="100" dirty="0"/>
              <a:t>	</a:t>
            </a:r>
          </a:p>
          <a:p>
            <a:pPr marL="0" indent="0">
              <a:buNone/>
            </a:pPr>
            <a:r>
              <a:rPr lang="en-GB" altLang="en-US" sz="2400" b="1" dirty="0"/>
              <a:t>Reformulations / recasts (implicit feedback)</a:t>
            </a:r>
          </a:p>
          <a:p>
            <a:pPr marL="0" indent="0">
              <a:buNone/>
            </a:pPr>
            <a:r>
              <a:rPr lang="en-GB" altLang="en-US" sz="1600" dirty="0"/>
              <a:t>“utterances that repeat a learners’ incorrect utterance, making only the changes necessary to produce a correct utterance, without changing the meaning” (from Nicholas et al. 2001, p. 733 cited in Mackey 2005, p. 7</a:t>
            </a:r>
            <a:r>
              <a:rPr lang="en-GB" altLang="en-US" sz="1600" dirty="0" smtClean="0"/>
              <a:t>)</a:t>
            </a:r>
            <a:endParaRPr lang="en-GB" altLang="en-US" dirty="0"/>
          </a:p>
          <a:p>
            <a:pPr marL="342900" lvl="2" indent="-342900">
              <a:buClr>
                <a:srgbClr val="FF9953"/>
              </a:buClr>
              <a:buFont typeface="Wingdings" panose="05000000000000000000" pitchFamily="2" charset="2"/>
              <a:buChar char="§"/>
            </a:pPr>
            <a:r>
              <a:rPr lang="en-GB" sz="1600" dirty="0"/>
              <a:t>RISKIER! </a:t>
            </a:r>
          </a:p>
          <a:p>
            <a:pPr marL="342900" lvl="2" indent="-342900">
              <a:buClr>
                <a:srgbClr val="FF9953"/>
              </a:buClr>
              <a:buFont typeface="Wingdings" panose="05000000000000000000" pitchFamily="2" charset="2"/>
              <a:buChar char="§"/>
            </a:pPr>
            <a:r>
              <a:rPr lang="en-GB" sz="1600" dirty="0"/>
              <a:t>More dependent on context </a:t>
            </a:r>
          </a:p>
          <a:p>
            <a:pPr marL="342900" lvl="2" indent="-342900">
              <a:buClr>
                <a:srgbClr val="FF9953"/>
              </a:buClr>
              <a:buFont typeface="Wingdings" panose="05000000000000000000" pitchFamily="2" charset="2"/>
              <a:buChar char="§"/>
            </a:pPr>
            <a:r>
              <a:rPr lang="en-GB" sz="1600" dirty="0"/>
              <a:t>Vulnerable to learner individual differences</a:t>
            </a:r>
          </a:p>
          <a:p>
            <a:pPr marL="342900" lvl="2" indent="-342900">
              <a:buClr>
                <a:srgbClr val="FF9953"/>
              </a:buClr>
              <a:buFont typeface="Wingdings" panose="05000000000000000000" pitchFamily="2" charset="2"/>
              <a:buChar char="§"/>
            </a:pPr>
            <a:r>
              <a:rPr lang="en-GB" sz="1600" dirty="0"/>
              <a:t>Depends on how the recast is done</a:t>
            </a:r>
          </a:p>
          <a:p>
            <a:pPr marL="0" lvl="2" indent="0">
              <a:buClr>
                <a:srgbClr val="FF9953"/>
              </a:buClr>
              <a:buNone/>
            </a:pPr>
            <a:endParaRPr lang="en-GB" dirty="0"/>
          </a:p>
          <a:p>
            <a:pPr marL="0" lvl="2" indent="0">
              <a:buClr>
                <a:srgbClr val="FF9953"/>
              </a:buClr>
              <a:buNone/>
            </a:pPr>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7326086" cy="867128"/>
          </a:xfrm>
          <a:prstGeom prst="rect">
            <a:avLst/>
          </a:prstGeom>
        </p:spPr>
      </p:pic>
      <p:sp>
        <p:nvSpPr>
          <p:cNvPr id="6" name="Title 1"/>
          <p:cNvSpPr txBox="1">
            <a:spLocks/>
          </p:cNvSpPr>
          <p:nvPr/>
        </p:nvSpPr>
        <p:spPr>
          <a:xfrm>
            <a:off x="300038" y="21925"/>
            <a:ext cx="667770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smtClean="0">
                <a:solidFill>
                  <a:schemeClr val="bg1"/>
                </a:solidFill>
              </a:rPr>
              <a:t>What Counts as Practice?</a:t>
            </a:r>
            <a:endParaRPr lang="en-GB" sz="3600" b="1" dirty="0">
              <a:solidFill>
                <a:schemeClr val="bg1"/>
              </a:solidFill>
            </a:endParaRPr>
          </a:p>
        </p:txBody>
      </p:sp>
    </p:spTree>
    <p:extLst>
      <p:ext uri="{BB962C8B-B14F-4D97-AF65-F5344CB8AC3E}">
        <p14:creationId xmlns:p14="http://schemas.microsoft.com/office/powerpoint/2010/main" val="232504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76377"/>
            <a:ext cx="10515600" cy="4351338"/>
          </a:xfrm>
        </p:spPr>
        <p:txBody>
          <a:bodyPr>
            <a:normAutofit/>
          </a:bodyPr>
          <a:lstStyle/>
          <a:p>
            <a:pPr marL="514350" indent="-514350">
              <a:buFont typeface="+mj-lt"/>
              <a:buAutoNum type="arabicPeriod"/>
            </a:pPr>
            <a:r>
              <a:rPr lang="en-GB" dirty="0"/>
              <a:t>Where does practice sit in the learning process? </a:t>
            </a:r>
          </a:p>
          <a:p>
            <a:pPr marL="514350" indent="-514350">
              <a:buFont typeface="+mj-lt"/>
              <a:buAutoNum type="arabicPeriod"/>
            </a:pPr>
            <a:r>
              <a:rPr lang="en-GB" dirty="0"/>
              <a:t>What counts as practice? </a:t>
            </a:r>
          </a:p>
          <a:p>
            <a:pPr marL="514350" indent="-514350">
              <a:buFont typeface="+mj-lt"/>
              <a:buAutoNum type="arabicPeriod"/>
            </a:pPr>
            <a:r>
              <a:rPr lang="en-GB" b="1" dirty="0"/>
              <a:t>How frequent does practice need to be? </a:t>
            </a:r>
          </a:p>
          <a:p>
            <a:pPr marL="514350" indent="-514350">
              <a:buFont typeface="+mj-lt"/>
              <a:buAutoNum type="arabicPeriod"/>
            </a:pPr>
            <a:r>
              <a:rPr lang="en-GB" dirty="0">
                <a:solidFill>
                  <a:schemeClr val="tx2">
                    <a:lumMod val="20000"/>
                    <a:lumOff val="80000"/>
                  </a:schemeClr>
                </a:solidFill>
              </a:rPr>
              <a:t>How important is ‘meaningful production’?</a:t>
            </a:r>
          </a:p>
          <a:p>
            <a:pPr marL="514350" indent="-514350">
              <a:buFont typeface="+mj-lt"/>
              <a:buAutoNum type="arabicPeriod"/>
            </a:pPr>
            <a:r>
              <a:rPr lang="en-GB" dirty="0">
                <a:solidFill>
                  <a:schemeClr val="tx2">
                    <a:lumMod val="20000"/>
                    <a:lumOff val="80000"/>
                  </a:schemeClr>
                </a:solidFill>
              </a:rPr>
              <a:t>What are the challenges of delivering practice?</a:t>
            </a:r>
          </a:p>
          <a:p>
            <a:pPr>
              <a:buClr>
                <a:srgbClr val="FF9953"/>
              </a:buClr>
              <a:buSzPct val="80000"/>
              <a:buFont typeface="Wingdings" panose="05000000000000000000" pitchFamily="2" charset="2"/>
              <a:buChar char="§"/>
            </a:pPr>
            <a:r>
              <a:rPr lang="en-GB" sz="2200" dirty="0">
                <a:solidFill>
                  <a:schemeClr val="tx2">
                    <a:lumMod val="20000"/>
                    <a:lumOff val="80000"/>
                  </a:schemeClr>
                </a:solidFill>
              </a:rPr>
              <a:t>Transfer Appropriate Processing</a:t>
            </a:r>
          </a:p>
          <a:p>
            <a:pPr>
              <a:buClr>
                <a:srgbClr val="FF9953"/>
              </a:buClr>
              <a:buSzPct val="80000"/>
              <a:buFont typeface="Wingdings" panose="05000000000000000000" pitchFamily="2" charset="2"/>
              <a:buChar char="§"/>
            </a:pPr>
            <a:r>
              <a:rPr lang="en-GB" sz="2200" dirty="0">
                <a:solidFill>
                  <a:schemeClr val="tx2">
                    <a:lumMod val="20000"/>
                    <a:lumOff val="80000"/>
                  </a:schemeClr>
                </a:solidFill>
              </a:rPr>
              <a:t>Skill Specificity</a:t>
            </a:r>
          </a:p>
          <a:p>
            <a:pPr>
              <a:buClr>
                <a:srgbClr val="FF9953"/>
              </a:buClr>
              <a:buSzPct val="80000"/>
              <a:buFont typeface="Wingdings" panose="05000000000000000000" pitchFamily="2" charset="2"/>
              <a:buChar char="§"/>
            </a:pPr>
            <a:r>
              <a:rPr lang="en-GB" sz="2200" dirty="0">
                <a:solidFill>
                  <a:schemeClr val="tx2">
                    <a:lumMod val="20000"/>
                    <a:lumOff val="80000"/>
                  </a:schemeClr>
                </a:solidFill>
              </a:rPr>
              <a:t>‘Trapping the form’ in meaningful production</a:t>
            </a:r>
          </a:p>
          <a:p>
            <a:pPr>
              <a:buClr>
                <a:srgbClr val="FF9953"/>
              </a:buClr>
              <a:buSzPct val="80000"/>
              <a:buFont typeface="Wingdings" panose="05000000000000000000" pitchFamily="2" charset="2"/>
              <a:buChar char="§"/>
            </a:pPr>
            <a:r>
              <a:rPr lang="en-GB" sz="2200" dirty="0">
                <a:solidFill>
                  <a:schemeClr val="tx2">
                    <a:lumMod val="20000"/>
                    <a:lumOff val="80000"/>
                  </a:schemeClr>
                </a:solidFill>
              </a:rPr>
              <a:t>Tensions between complexity, accuracy &amp; fluency</a:t>
            </a:r>
          </a:p>
        </p:txBody>
      </p:sp>
      <p:sp>
        <p:nvSpPr>
          <p:cNvPr id="4" name="TextBox 3"/>
          <p:cNvSpPr txBox="1"/>
          <p:nvPr/>
        </p:nvSpPr>
        <p:spPr>
          <a:xfrm>
            <a:off x="9915130" y="1347488"/>
            <a:ext cx="751840" cy="769441"/>
          </a:xfrm>
          <a:prstGeom prst="rect">
            <a:avLst/>
          </a:prstGeom>
          <a:noFill/>
        </p:spPr>
        <p:txBody>
          <a:bodyPr wrap="square" rtlCol="0">
            <a:spAutoFit/>
          </a:bodyPr>
          <a:lstStyle/>
          <a:p>
            <a:r>
              <a:rPr lang="en-GB" sz="4400" b="1" dirty="0">
                <a:solidFill>
                  <a:srgbClr val="008000"/>
                </a:solidFill>
                <a:latin typeface="Century Gothic" panose="020B0502020202020204" pitchFamily="34" charset="0"/>
                <a:sym typeface="Wingdings" panose="05000000000000000000" pitchFamily="2" charset="2"/>
              </a:rPr>
              <a:t></a:t>
            </a:r>
            <a:endParaRPr lang="en-GB" sz="4400" b="1" dirty="0">
              <a:solidFill>
                <a:srgbClr val="008000"/>
              </a:solidFill>
              <a:latin typeface="Century Gothic" panose="020B0502020202020204" pitchFamily="34" charset="0"/>
            </a:endParaRPr>
          </a:p>
        </p:txBody>
      </p:sp>
      <p:sp>
        <p:nvSpPr>
          <p:cNvPr id="5" name="TextBox 4"/>
          <p:cNvSpPr txBox="1"/>
          <p:nvPr/>
        </p:nvSpPr>
        <p:spPr>
          <a:xfrm>
            <a:off x="9915130" y="1961097"/>
            <a:ext cx="751840" cy="769441"/>
          </a:xfrm>
          <a:prstGeom prst="rect">
            <a:avLst/>
          </a:prstGeom>
          <a:noFill/>
        </p:spPr>
        <p:txBody>
          <a:bodyPr wrap="square" rtlCol="0">
            <a:spAutoFit/>
          </a:bodyPr>
          <a:lstStyle/>
          <a:p>
            <a:r>
              <a:rPr lang="en-GB" sz="4400" b="1" dirty="0">
                <a:solidFill>
                  <a:srgbClr val="008000"/>
                </a:solidFill>
                <a:latin typeface="Century Gothic" panose="020B0502020202020204" pitchFamily="34" charset="0"/>
                <a:sym typeface="Wingdings" panose="05000000000000000000" pitchFamily="2" charset="2"/>
              </a:rPr>
              <a:t></a:t>
            </a:r>
            <a:endParaRPr lang="en-GB" sz="4400" b="1" dirty="0">
              <a:solidFill>
                <a:srgbClr val="008000"/>
              </a:solidFill>
              <a:latin typeface="Century Gothic" panose="020B0502020202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6863"/>
            <a:ext cx="4833257" cy="867128"/>
          </a:xfrm>
          <a:prstGeom prst="rect">
            <a:avLst/>
          </a:prstGeom>
        </p:spPr>
      </p:pic>
      <p:sp>
        <p:nvSpPr>
          <p:cNvPr id="7" name="Title 1"/>
          <p:cNvSpPr txBox="1">
            <a:spLocks/>
          </p:cNvSpPr>
          <p:nvPr/>
        </p:nvSpPr>
        <p:spPr>
          <a:xfrm>
            <a:off x="300038" y="21925"/>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smtClean="0">
                <a:solidFill>
                  <a:schemeClr val="bg1"/>
                </a:solidFill>
              </a:rPr>
              <a:t>What’s In Store?</a:t>
            </a:r>
            <a:endParaRPr lang="en-GB" sz="3600" b="1" dirty="0">
              <a:solidFill>
                <a:schemeClr val="bg1"/>
              </a:solidFill>
            </a:endParaRPr>
          </a:p>
        </p:txBody>
      </p:sp>
    </p:spTree>
    <p:extLst>
      <p:ext uri="{BB962C8B-B14F-4D97-AF65-F5344CB8AC3E}">
        <p14:creationId xmlns:p14="http://schemas.microsoft.com/office/powerpoint/2010/main" val="29630614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21128" y="-196795"/>
            <a:ext cx="11549743" cy="1571911"/>
          </a:xfrm>
        </p:spPr>
        <p:txBody>
          <a:bodyPr>
            <a:normAutofit/>
          </a:bodyPr>
          <a:lstStyle/>
          <a:p>
            <a:r>
              <a:rPr lang="en-GB" sz="2600" dirty="0"/>
              <a:t>Do we understand, precisely, </a:t>
            </a:r>
            <a:r>
              <a:rPr lang="en-GB" sz="2600" i="1" dirty="0"/>
              <a:t>how</a:t>
            </a:r>
            <a:r>
              <a:rPr lang="en-GB" sz="2600" dirty="0"/>
              <a:t> frequent practice needs to be? </a:t>
            </a:r>
            <a:br>
              <a:rPr lang="en-GB" sz="2600" dirty="0"/>
            </a:br>
            <a:r>
              <a:rPr lang="en-GB" sz="2600" b="1" dirty="0"/>
              <a:t>Important for planning ‘re-visiting’ in </a:t>
            </a:r>
            <a:r>
              <a:rPr lang="en-GB" sz="2600" b="1" dirty="0" err="1"/>
              <a:t>SoWs</a:t>
            </a:r>
            <a:endParaRPr lang="en-GB" sz="2600" b="1" dirty="0"/>
          </a:p>
        </p:txBody>
      </p:sp>
      <p:graphicFrame>
        <p:nvGraphicFramePr>
          <p:cNvPr id="4" name="Table 3">
            <a:extLst>
              <a:ext uri="{FF2B5EF4-FFF2-40B4-BE49-F238E27FC236}">
                <a16:creationId xmlns:a16="http://schemas.microsoft.com/office/drawing/2014/main" xmlns="" id="{D254EEC0-B05D-9341-81C0-43418510CB3B}"/>
              </a:ext>
            </a:extLst>
          </p:cNvPr>
          <p:cNvGraphicFramePr>
            <a:graphicFrameLocks noGrp="1"/>
          </p:cNvGraphicFramePr>
          <p:nvPr>
            <p:extLst>
              <p:ext uri="{D42A27DB-BD31-4B8C-83A1-F6EECF244321}">
                <p14:modId xmlns:p14="http://schemas.microsoft.com/office/powerpoint/2010/main" val="4066185738"/>
              </p:ext>
            </p:extLst>
          </p:nvPr>
        </p:nvGraphicFramePr>
        <p:xfrm>
          <a:off x="1937508" y="1571911"/>
          <a:ext cx="8370613" cy="4628587"/>
        </p:xfrm>
        <a:graphic>
          <a:graphicData uri="http://schemas.openxmlformats.org/drawingml/2006/table">
            <a:tbl>
              <a:tblPr firstRow="1" bandRow="1">
                <a:tableStyleId>{5C22544A-7EE6-4342-B048-85BDC9FD1C3A}</a:tableStyleId>
              </a:tblPr>
              <a:tblGrid>
                <a:gridCol w="4196515">
                  <a:extLst>
                    <a:ext uri="{9D8B030D-6E8A-4147-A177-3AD203B41FA5}">
                      <a16:colId xmlns:a16="http://schemas.microsoft.com/office/drawing/2014/main" xmlns="" val="164965207"/>
                    </a:ext>
                  </a:extLst>
                </a:gridCol>
                <a:gridCol w="4174098">
                  <a:extLst>
                    <a:ext uri="{9D8B030D-6E8A-4147-A177-3AD203B41FA5}">
                      <a16:colId xmlns:a16="http://schemas.microsoft.com/office/drawing/2014/main" xmlns="" val="3679985528"/>
                    </a:ext>
                  </a:extLst>
                </a:gridCol>
              </a:tblGrid>
              <a:tr h="1672027">
                <a:tc>
                  <a:txBody>
                    <a:bodyPr/>
                    <a:lstStyle/>
                    <a:p>
                      <a:r>
                        <a:rPr lang="en-GB" sz="3600" dirty="0">
                          <a:solidFill>
                            <a:schemeClr val="accent5">
                              <a:lumMod val="50000"/>
                            </a:schemeClr>
                          </a:solidFill>
                          <a:latin typeface="Adobe Arabic" panose="02040503050201020203" pitchFamily="18" charset="-78"/>
                        </a:rPr>
                        <a:t>More than 7 days </a:t>
                      </a:r>
                      <a:r>
                        <a:rPr lang="en-GB" sz="3600" i="1" dirty="0">
                          <a:solidFill>
                            <a:schemeClr val="accent5">
                              <a:lumMod val="50000"/>
                            </a:schemeClr>
                          </a:solidFill>
                          <a:latin typeface="Adobe Arabic" panose="02040503050201020203" pitchFamily="18" charset="-78"/>
                        </a:rPr>
                        <a:t>better than</a:t>
                      </a:r>
                      <a:r>
                        <a:rPr lang="en-GB" sz="3600" dirty="0">
                          <a:solidFill>
                            <a:schemeClr val="accent5">
                              <a:lumMod val="50000"/>
                            </a:schemeClr>
                          </a:solidFill>
                          <a:latin typeface="Adobe Arabic" panose="02040503050201020203" pitchFamily="18" charset="-78"/>
                        </a:rPr>
                        <a:t> less than 7 days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latin typeface="Adobe Arabic" panose="02040503050201020203" pitchFamily="18" charset="-78"/>
                        </a:rPr>
                        <a:t>At</a:t>
                      </a:r>
                      <a:r>
                        <a:rPr lang="en-GB" sz="2000" b="0" baseline="0" dirty="0">
                          <a:solidFill>
                            <a:schemeClr val="accent5">
                              <a:lumMod val="50000"/>
                            </a:schemeClr>
                          </a:solidFill>
                          <a:latin typeface="Adobe Arabic" panose="02040503050201020203" pitchFamily="18" charset="-78"/>
                        </a:rPr>
                        <a:t> delayed post-test</a:t>
                      </a:r>
                      <a:endParaRPr lang="en-GB" sz="2000" b="0" dirty="0">
                        <a:solidFill>
                          <a:schemeClr val="accent5">
                            <a:lumMod val="50000"/>
                          </a:schemeClr>
                        </a:solidFill>
                        <a:latin typeface="Adobe Arabic" panose="02040503050201020203" pitchFamily="18" charset="-78"/>
                      </a:endParaRPr>
                    </a:p>
                  </a:txBody>
                  <a:tcPr anchor="ctr">
                    <a:lnL w="19050" cap="flat" cmpd="sng" algn="ctr">
                      <a:solidFill>
                        <a:srgbClr val="104F75"/>
                      </a:solidFill>
                      <a:prstDash val="solid"/>
                      <a:round/>
                      <a:headEnd type="none" w="med" len="med"/>
                      <a:tailEnd type="none" w="med" len="med"/>
                    </a:lnL>
                    <a:lnR w="19050" cap="flat" cmpd="sng" algn="ctr">
                      <a:solidFill>
                        <a:srgbClr val="104F75"/>
                      </a:solidFill>
                      <a:prstDash val="solid"/>
                      <a:round/>
                      <a:headEnd type="none" w="med" len="med"/>
                      <a:tailEnd type="none" w="med" len="med"/>
                    </a:lnR>
                    <a:lnT w="19050" cap="flat" cmpd="sng" algn="ctr">
                      <a:solidFill>
                        <a:srgbClr val="104F75"/>
                      </a:solidFill>
                      <a:prstDash val="solid"/>
                      <a:round/>
                      <a:headEnd type="none" w="med" len="med"/>
                      <a:tailEnd type="none" w="med" len="med"/>
                    </a:lnT>
                    <a:lnB w="19050" cap="flat" cmpd="sng" algn="ctr">
                      <a:solidFill>
                        <a:srgbClr val="104F75"/>
                      </a:solidFill>
                      <a:prstDash val="solid"/>
                      <a:round/>
                      <a:headEnd type="none" w="med" len="med"/>
                      <a:tailEnd type="none" w="med" len="med"/>
                    </a:lnB>
                    <a:solidFill>
                      <a:schemeClr val="bg1"/>
                    </a:solidFill>
                  </a:tcPr>
                </a:tc>
                <a:tc>
                  <a:txBody>
                    <a:bodyPr/>
                    <a:lstStyle/>
                    <a:p>
                      <a:r>
                        <a:rPr lang="en-GB" sz="3600" dirty="0">
                          <a:solidFill>
                            <a:schemeClr val="accent5">
                              <a:lumMod val="50000"/>
                            </a:schemeClr>
                          </a:solidFill>
                          <a:latin typeface="Adobe Arabic" panose="02040503050201020203" pitchFamily="18" charset="-78"/>
                        </a:rPr>
                        <a:t>7 days </a:t>
                      </a:r>
                      <a:r>
                        <a:rPr lang="en-GB" sz="3600" i="1" baseline="0" dirty="0">
                          <a:solidFill>
                            <a:schemeClr val="accent5">
                              <a:lumMod val="50000"/>
                            </a:schemeClr>
                          </a:solidFill>
                          <a:latin typeface="Adobe Arabic" panose="02040503050201020203" pitchFamily="18" charset="-78"/>
                        </a:rPr>
                        <a:t>similar to</a:t>
                      </a:r>
                      <a:r>
                        <a:rPr lang="en-GB" sz="3600" baseline="0" dirty="0">
                          <a:solidFill>
                            <a:schemeClr val="accent5">
                              <a:lumMod val="50000"/>
                            </a:schemeClr>
                          </a:solidFill>
                          <a:latin typeface="Adobe Arabic" panose="02040503050201020203" pitchFamily="18" charset="-78"/>
                        </a:rPr>
                        <a:t> less than 7 days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latin typeface="Adobe Arabic" panose="02040503050201020203" pitchFamily="18" charset="-78"/>
                        </a:rPr>
                        <a:t>At</a:t>
                      </a:r>
                      <a:r>
                        <a:rPr lang="en-GB" sz="2000" b="0" baseline="0" dirty="0">
                          <a:solidFill>
                            <a:schemeClr val="accent5">
                              <a:lumMod val="50000"/>
                            </a:schemeClr>
                          </a:solidFill>
                          <a:latin typeface="Adobe Arabic" panose="02040503050201020203" pitchFamily="18" charset="-78"/>
                        </a:rPr>
                        <a:t> post- and delayed post-test</a:t>
                      </a:r>
                      <a:endParaRPr lang="en-GB" sz="2000" b="0" dirty="0">
                        <a:solidFill>
                          <a:schemeClr val="accent5">
                            <a:lumMod val="50000"/>
                          </a:schemeClr>
                        </a:solidFill>
                        <a:latin typeface="Adobe Arabic" panose="02040503050201020203" pitchFamily="18" charset="-78"/>
                      </a:endParaRPr>
                    </a:p>
                  </a:txBody>
                  <a:tcPr anchor="ctr">
                    <a:lnL w="19050" cap="flat" cmpd="sng" algn="ctr">
                      <a:solidFill>
                        <a:srgbClr val="104F75"/>
                      </a:solidFill>
                      <a:prstDash val="solid"/>
                      <a:round/>
                      <a:headEnd type="none" w="med" len="med"/>
                      <a:tailEnd type="none" w="med" len="med"/>
                    </a:lnL>
                    <a:lnR w="19050" cap="flat" cmpd="sng" algn="ctr">
                      <a:solidFill>
                        <a:srgbClr val="104F75"/>
                      </a:solidFill>
                      <a:prstDash val="solid"/>
                      <a:round/>
                      <a:headEnd type="none" w="med" len="med"/>
                      <a:tailEnd type="none" w="med" len="med"/>
                    </a:lnR>
                    <a:lnT w="19050" cap="flat" cmpd="sng" algn="ctr">
                      <a:solidFill>
                        <a:srgbClr val="104F75"/>
                      </a:solidFill>
                      <a:prstDash val="solid"/>
                      <a:round/>
                      <a:headEnd type="none" w="med" len="med"/>
                      <a:tailEnd type="none" w="med" len="med"/>
                    </a:lnT>
                    <a:lnB w="19050" cap="flat" cmpd="sng" algn="ctr">
                      <a:solidFill>
                        <a:srgbClr val="104F75"/>
                      </a:solidFill>
                      <a:prstDash val="solid"/>
                      <a:round/>
                      <a:headEnd type="none" w="med" len="med"/>
                      <a:tailEnd type="none" w="med" len="med"/>
                    </a:lnB>
                    <a:solidFill>
                      <a:schemeClr val="bg1"/>
                    </a:solidFill>
                  </a:tcPr>
                </a:tc>
                <a:extLst>
                  <a:ext uri="{0D108BD9-81ED-4DB2-BD59-A6C34878D82A}">
                    <a16:rowId xmlns:a16="http://schemas.microsoft.com/office/drawing/2014/main" xmlns="" val="3818285229"/>
                  </a:ext>
                </a:extLst>
              </a:tr>
              <a:tr h="2699663">
                <a:tc>
                  <a:txBody>
                    <a:bodyPr/>
                    <a:lstStyle/>
                    <a:p>
                      <a:pPr algn="l"/>
                      <a:r>
                        <a:rPr lang="en-GB" sz="1600" dirty="0">
                          <a:solidFill>
                            <a:schemeClr val="accent5">
                              <a:lumMod val="50000"/>
                            </a:schemeClr>
                          </a:solidFill>
                          <a:latin typeface="Adobe Arabic" panose="02040503050201020203" pitchFamily="18" charset="-78"/>
                        </a:rPr>
                        <a:t>Bird (2010)</a:t>
                      </a:r>
                    </a:p>
                    <a:p>
                      <a:pPr marL="342900" indent="-342900" algn="l">
                        <a:buFont typeface="Arial" panose="020B0604020202020204" pitchFamily="34" charset="0"/>
                        <a:buChar char="•"/>
                      </a:pPr>
                      <a:r>
                        <a:rPr lang="en-GB" sz="1400" dirty="0">
                          <a:solidFill>
                            <a:schemeClr val="accent5">
                              <a:lumMod val="50000"/>
                            </a:schemeClr>
                          </a:solidFill>
                          <a:latin typeface="Adobe Arabic" panose="02040503050201020203" pitchFamily="18" charset="-78"/>
                        </a:rPr>
                        <a:t>14</a:t>
                      </a:r>
                      <a:r>
                        <a:rPr lang="en-GB" sz="1400" baseline="0" dirty="0">
                          <a:solidFill>
                            <a:schemeClr val="accent5">
                              <a:lumMod val="50000"/>
                            </a:schemeClr>
                          </a:solidFill>
                          <a:latin typeface="Adobe Arabic" panose="02040503050201020203" pitchFamily="18" charset="-78"/>
                        </a:rPr>
                        <a:t> days vs. 3 days. </a:t>
                      </a:r>
                    </a:p>
                    <a:p>
                      <a:pPr marL="342900" indent="-342900" algn="l">
                        <a:buFont typeface="Arial" panose="020B0604020202020204" pitchFamily="34" charset="0"/>
                        <a:buChar char="•"/>
                      </a:pPr>
                      <a:r>
                        <a:rPr lang="en-GB" sz="1400" baseline="0" dirty="0">
                          <a:solidFill>
                            <a:schemeClr val="accent5">
                              <a:lumMod val="50000"/>
                            </a:schemeClr>
                          </a:solidFill>
                          <a:latin typeface="Adobe Arabic" panose="02040503050201020203" pitchFamily="18" charset="-78"/>
                        </a:rPr>
                        <a:t>10 practice sessions</a:t>
                      </a:r>
                    </a:p>
                    <a:p>
                      <a:pPr marL="342900" indent="-342900" algn="l">
                        <a:buFont typeface="Arial" panose="020B0604020202020204" pitchFamily="34" charset="0"/>
                        <a:buChar char="•"/>
                      </a:pPr>
                      <a:r>
                        <a:rPr lang="en-GB" sz="1400" baseline="0" dirty="0">
                          <a:solidFill>
                            <a:schemeClr val="accent5">
                              <a:lumMod val="50000"/>
                            </a:schemeClr>
                          </a:solidFill>
                          <a:latin typeface="Adobe Arabic" panose="02040503050201020203" pitchFamily="18" charset="-78"/>
                        </a:rPr>
                        <a:t>Practice = error correction</a:t>
                      </a:r>
                    </a:p>
                    <a:p>
                      <a:pPr marL="342900" indent="-342900" algn="l">
                        <a:buFont typeface="Arial" panose="020B0604020202020204" pitchFamily="34" charset="0"/>
                        <a:buChar char="•"/>
                      </a:pPr>
                      <a:r>
                        <a:rPr lang="en-GB" sz="1400" baseline="0" dirty="0">
                          <a:solidFill>
                            <a:schemeClr val="accent5">
                              <a:lumMod val="50000"/>
                            </a:schemeClr>
                          </a:solidFill>
                          <a:latin typeface="Adobe Arabic" panose="02040503050201020203" pitchFamily="18" charset="-78"/>
                        </a:rPr>
                        <a:t>Test  = error correction</a:t>
                      </a:r>
                    </a:p>
                    <a:p>
                      <a:pPr marL="342900" indent="-342900" algn="l">
                        <a:buFont typeface="Arial" panose="020B0604020202020204" pitchFamily="34" charset="0"/>
                        <a:buChar char="•"/>
                      </a:pPr>
                      <a:r>
                        <a:rPr lang="en-GB" sz="1400" baseline="0" dirty="0">
                          <a:solidFill>
                            <a:schemeClr val="accent5">
                              <a:lumMod val="50000"/>
                            </a:schemeClr>
                          </a:solidFill>
                          <a:latin typeface="Adobe Arabic" panose="02040503050201020203" pitchFamily="18" charset="-78"/>
                        </a:rPr>
                        <a:t>Test after 60 day days</a:t>
                      </a:r>
                    </a:p>
                    <a:p>
                      <a:pPr marL="342900" indent="-342900" algn="l">
                        <a:buFont typeface="Arial" panose="020B0604020202020204" pitchFamily="34" charset="0"/>
                        <a:buChar char="•"/>
                      </a:pPr>
                      <a:endParaRPr lang="en-GB" sz="1600" baseline="0" dirty="0">
                        <a:solidFill>
                          <a:schemeClr val="accent5">
                            <a:lumMod val="50000"/>
                          </a:schemeClr>
                        </a:solidFill>
                        <a:latin typeface="Adobe Arabic" panose="02040503050201020203" pitchFamily="18" charset="-78"/>
                      </a:endParaRPr>
                    </a:p>
                    <a:p>
                      <a:pPr marL="0" indent="0" algn="l">
                        <a:buFont typeface="Arial" panose="020B0604020202020204" pitchFamily="34" charset="0"/>
                        <a:buNone/>
                      </a:pPr>
                      <a:r>
                        <a:rPr lang="en-GB" sz="1600" baseline="0" dirty="0">
                          <a:solidFill>
                            <a:schemeClr val="accent5">
                              <a:lumMod val="50000"/>
                            </a:schemeClr>
                          </a:solidFill>
                          <a:latin typeface="Adobe Arabic" panose="02040503050201020203" pitchFamily="18" charset="-78"/>
                        </a:rPr>
                        <a:t>Rogers (2015)</a:t>
                      </a:r>
                    </a:p>
                    <a:p>
                      <a:pPr marL="342900" indent="-342900" algn="l">
                        <a:buFont typeface="Arial" panose="020B0604020202020204" pitchFamily="34" charset="0"/>
                        <a:buChar char="•"/>
                      </a:pPr>
                      <a:r>
                        <a:rPr lang="en-GB" sz="1400" baseline="0" dirty="0">
                          <a:solidFill>
                            <a:schemeClr val="accent5">
                              <a:lumMod val="50000"/>
                            </a:schemeClr>
                          </a:solidFill>
                          <a:latin typeface="Adobe Arabic" panose="02040503050201020203" pitchFamily="18" charset="-78"/>
                        </a:rPr>
                        <a:t>7 days vs. 2.25 days. </a:t>
                      </a:r>
                    </a:p>
                    <a:p>
                      <a:pPr marL="342900" indent="-342900" algn="l">
                        <a:buFont typeface="Arial" panose="020B0604020202020204" pitchFamily="34" charset="0"/>
                        <a:buChar char="•"/>
                      </a:pPr>
                      <a:r>
                        <a:rPr lang="en-GB" sz="1400" baseline="0" dirty="0">
                          <a:solidFill>
                            <a:schemeClr val="accent5">
                              <a:lumMod val="50000"/>
                            </a:schemeClr>
                          </a:solidFill>
                          <a:latin typeface="Adobe Arabic" panose="02040503050201020203" pitchFamily="18" charset="-78"/>
                        </a:rPr>
                        <a:t>5 practice sessions.</a:t>
                      </a:r>
                    </a:p>
                    <a:p>
                      <a:pPr marL="342900" indent="-342900" algn="l">
                        <a:buFont typeface="Arial" panose="020B0604020202020204" pitchFamily="34" charset="0"/>
                        <a:buChar char="•"/>
                      </a:pPr>
                      <a:r>
                        <a:rPr lang="en-GB" sz="1400" baseline="0" dirty="0">
                          <a:solidFill>
                            <a:schemeClr val="accent5">
                              <a:lumMod val="50000"/>
                            </a:schemeClr>
                          </a:solidFill>
                          <a:latin typeface="Adobe Arabic" panose="02040503050201020203" pitchFamily="18" charset="-78"/>
                        </a:rPr>
                        <a:t>practice = reading  </a:t>
                      </a:r>
                    </a:p>
                    <a:p>
                      <a:pPr marL="342900" indent="-342900" algn="l">
                        <a:buFont typeface="Arial" panose="020B0604020202020204" pitchFamily="34" charset="0"/>
                        <a:buChar char="•"/>
                      </a:pPr>
                      <a:r>
                        <a:rPr lang="en-GB" sz="1400" baseline="0" dirty="0">
                          <a:solidFill>
                            <a:schemeClr val="accent5">
                              <a:lumMod val="50000"/>
                            </a:schemeClr>
                          </a:solidFill>
                          <a:latin typeface="Adobe Arabic" panose="02040503050201020203" pitchFamily="18" charset="-78"/>
                        </a:rPr>
                        <a:t>Test  = judge grammaticality</a:t>
                      </a:r>
                    </a:p>
                    <a:p>
                      <a:pPr marL="342900" indent="-342900" algn="l">
                        <a:buFont typeface="Arial" panose="020B0604020202020204" pitchFamily="34" charset="0"/>
                        <a:buChar char="•"/>
                      </a:pPr>
                      <a:r>
                        <a:rPr lang="en-GB" sz="1400" baseline="0" dirty="0">
                          <a:solidFill>
                            <a:schemeClr val="accent5">
                              <a:lumMod val="50000"/>
                            </a:schemeClr>
                          </a:solidFill>
                          <a:latin typeface="Adobe Arabic" panose="02040503050201020203" pitchFamily="18" charset="-78"/>
                        </a:rPr>
                        <a:t>Test after 42 days</a:t>
                      </a:r>
                      <a:endParaRPr lang="en-GB" sz="1400" dirty="0">
                        <a:solidFill>
                          <a:schemeClr val="accent5">
                            <a:lumMod val="50000"/>
                          </a:schemeClr>
                        </a:solidFill>
                        <a:latin typeface="Adobe Arabic" panose="02040503050201020203" pitchFamily="18" charset="-78"/>
                      </a:endParaRPr>
                    </a:p>
                  </a:txBody>
                  <a:tcPr>
                    <a:lnL w="19050" cap="flat" cmpd="sng" algn="ctr">
                      <a:solidFill>
                        <a:srgbClr val="104F75"/>
                      </a:solidFill>
                      <a:prstDash val="solid"/>
                      <a:round/>
                      <a:headEnd type="none" w="med" len="med"/>
                      <a:tailEnd type="none" w="med" len="med"/>
                    </a:lnL>
                    <a:lnR w="19050" cap="flat" cmpd="sng" algn="ctr">
                      <a:solidFill>
                        <a:srgbClr val="104F75"/>
                      </a:solidFill>
                      <a:prstDash val="solid"/>
                      <a:round/>
                      <a:headEnd type="none" w="med" len="med"/>
                      <a:tailEnd type="none" w="med" len="med"/>
                    </a:lnR>
                    <a:lnT w="19050" cap="flat" cmpd="sng" algn="ctr">
                      <a:solidFill>
                        <a:srgbClr val="104F75"/>
                      </a:solidFill>
                      <a:prstDash val="solid"/>
                      <a:round/>
                      <a:headEnd type="none" w="med" len="med"/>
                      <a:tailEnd type="none" w="med" len="med"/>
                    </a:lnT>
                    <a:lnB w="19050" cap="flat" cmpd="sng" algn="ctr">
                      <a:solidFill>
                        <a:srgbClr val="104F75"/>
                      </a:solidFill>
                      <a:prstDash val="solid"/>
                      <a:round/>
                      <a:headEnd type="none" w="med" len="med"/>
                      <a:tailEnd type="none" w="med" len="med"/>
                    </a:lnB>
                    <a:solidFill>
                      <a:schemeClr val="bg1"/>
                    </a:solidFill>
                  </a:tcPr>
                </a:tc>
                <a:tc>
                  <a:txBody>
                    <a:bodyPr/>
                    <a:lstStyle/>
                    <a:p>
                      <a:pPr algn="l"/>
                      <a:r>
                        <a:rPr lang="en-GB" sz="1600" dirty="0">
                          <a:solidFill>
                            <a:schemeClr val="accent5">
                              <a:lumMod val="50000"/>
                            </a:schemeClr>
                          </a:solidFill>
                          <a:latin typeface="Adobe Arabic" panose="02040503050201020203" pitchFamily="18" charset="-78"/>
                        </a:rPr>
                        <a:t>Suzuki &amp;  </a:t>
                      </a:r>
                      <a:r>
                        <a:rPr lang="en-GB" sz="1600" dirty="0" err="1">
                          <a:solidFill>
                            <a:schemeClr val="accent5">
                              <a:lumMod val="50000"/>
                            </a:schemeClr>
                          </a:solidFill>
                          <a:latin typeface="Adobe Arabic" panose="02040503050201020203" pitchFamily="18" charset="-78"/>
                        </a:rPr>
                        <a:t>DeKeyser</a:t>
                      </a:r>
                      <a:r>
                        <a:rPr lang="en-GB" sz="1600" baseline="0" dirty="0">
                          <a:solidFill>
                            <a:schemeClr val="accent5">
                              <a:lumMod val="50000"/>
                            </a:schemeClr>
                          </a:solidFill>
                          <a:latin typeface="Adobe Arabic" panose="02040503050201020203" pitchFamily="18" charset="-78"/>
                        </a:rPr>
                        <a:t> (2015)</a:t>
                      </a:r>
                    </a:p>
                    <a:p>
                      <a:pPr marL="342900" indent="-342900" algn="l">
                        <a:buFont typeface="Arial" panose="020B0604020202020204" pitchFamily="34" charset="0"/>
                        <a:buChar char="•"/>
                      </a:pPr>
                      <a:r>
                        <a:rPr lang="en-GB" sz="1400" baseline="0" dirty="0">
                          <a:solidFill>
                            <a:schemeClr val="accent5">
                              <a:lumMod val="50000"/>
                            </a:schemeClr>
                          </a:solidFill>
                          <a:latin typeface="Adobe Arabic" panose="02040503050201020203" pitchFamily="18" charset="-78"/>
                        </a:rPr>
                        <a:t>7 days vs. 1 day. </a:t>
                      </a:r>
                    </a:p>
                    <a:p>
                      <a:pPr marL="342900" indent="-342900" algn="l">
                        <a:buFont typeface="Arial" panose="020B0604020202020204" pitchFamily="34" charset="0"/>
                        <a:buChar char="•"/>
                      </a:pPr>
                      <a:r>
                        <a:rPr lang="en-GB" sz="1400" baseline="0" dirty="0">
                          <a:solidFill>
                            <a:schemeClr val="accent5">
                              <a:lumMod val="50000"/>
                            </a:schemeClr>
                          </a:solidFill>
                          <a:latin typeface="Adobe Arabic" panose="02040503050201020203" pitchFamily="18" charset="-78"/>
                        </a:rPr>
                        <a:t>2 practice sessions.</a:t>
                      </a:r>
                    </a:p>
                    <a:p>
                      <a:pPr marL="342900" indent="-342900" algn="l">
                        <a:buFont typeface="Arial" panose="020B0604020202020204" pitchFamily="34" charset="0"/>
                        <a:buChar char="•"/>
                      </a:pPr>
                      <a:r>
                        <a:rPr lang="en-GB" sz="1400" baseline="0" dirty="0">
                          <a:solidFill>
                            <a:schemeClr val="accent5">
                              <a:lumMod val="50000"/>
                            </a:schemeClr>
                          </a:solidFill>
                          <a:latin typeface="Adobe Arabic" panose="02040503050201020203" pitchFamily="18" charset="-78"/>
                        </a:rPr>
                        <a:t>Practice = Picture comp &amp; description </a:t>
                      </a:r>
                    </a:p>
                    <a:p>
                      <a:pPr marL="342900" indent="-342900" algn="l">
                        <a:buFont typeface="Arial" panose="020B0604020202020204" pitchFamily="34" charset="0"/>
                        <a:buChar char="•"/>
                      </a:pPr>
                      <a:r>
                        <a:rPr lang="en-GB" sz="1400" baseline="0" dirty="0">
                          <a:solidFill>
                            <a:schemeClr val="accent5">
                              <a:lumMod val="50000"/>
                            </a:schemeClr>
                          </a:solidFill>
                          <a:latin typeface="Adobe Arabic" panose="02040503050201020203" pitchFamily="18" charset="-78"/>
                        </a:rPr>
                        <a:t>Test = Rule application &amp; oral sentence completion</a:t>
                      </a:r>
                    </a:p>
                    <a:p>
                      <a:pPr marL="0" indent="0" algn="l">
                        <a:buFont typeface="Arial" panose="020B0604020202020204" pitchFamily="34" charset="0"/>
                        <a:buNone/>
                      </a:pPr>
                      <a:endParaRPr lang="en-GB" sz="1600" baseline="0" dirty="0">
                        <a:solidFill>
                          <a:schemeClr val="accent5">
                            <a:lumMod val="50000"/>
                          </a:schemeClr>
                        </a:solidFill>
                        <a:latin typeface="Adobe Arabic" panose="02040503050201020203" pitchFamily="18" charset="-78"/>
                      </a:endParaRPr>
                    </a:p>
                    <a:p>
                      <a:pPr marL="0" indent="0" algn="l">
                        <a:buFont typeface="Arial" panose="020B0604020202020204" pitchFamily="34" charset="0"/>
                        <a:buNone/>
                      </a:pPr>
                      <a:r>
                        <a:rPr lang="en-GB" sz="1600" baseline="0" dirty="0">
                          <a:solidFill>
                            <a:schemeClr val="accent5">
                              <a:lumMod val="50000"/>
                            </a:schemeClr>
                          </a:solidFill>
                          <a:latin typeface="Adobe Arabic" panose="02040503050201020203" pitchFamily="18" charset="-78"/>
                        </a:rPr>
                        <a:t>Suzuki (2017)</a:t>
                      </a:r>
                    </a:p>
                    <a:p>
                      <a:pPr marL="0" indent="0" algn="l">
                        <a:buFont typeface="Arial" panose="020B0604020202020204" pitchFamily="34" charset="0"/>
                        <a:buNone/>
                      </a:pPr>
                      <a:r>
                        <a:rPr lang="en-GB" sz="1400" baseline="0" dirty="0">
                          <a:solidFill>
                            <a:schemeClr val="accent5">
                              <a:lumMod val="50000"/>
                            </a:schemeClr>
                          </a:solidFill>
                          <a:latin typeface="Adobe Arabic" panose="02040503050201020203" pitchFamily="18" charset="-78"/>
                        </a:rPr>
                        <a:t>7 days vs. 3.5 days</a:t>
                      </a:r>
                    </a:p>
                    <a:p>
                      <a:pPr marL="0" indent="0" algn="l">
                        <a:buFont typeface="Arial" panose="020B0604020202020204" pitchFamily="34" charset="0"/>
                        <a:buNone/>
                      </a:pPr>
                      <a:endParaRPr lang="en-GB" sz="1600" dirty="0">
                        <a:solidFill>
                          <a:schemeClr val="accent5">
                            <a:lumMod val="50000"/>
                          </a:schemeClr>
                        </a:solidFill>
                        <a:latin typeface="Adobe Arabic" panose="02040503050201020203" pitchFamily="18" charset="-78"/>
                      </a:endParaRPr>
                    </a:p>
                    <a:p>
                      <a:pPr marL="0" indent="0" algn="l">
                        <a:buFont typeface="Arial" panose="020B0604020202020204" pitchFamily="34" charset="0"/>
                        <a:buNone/>
                      </a:pPr>
                      <a:r>
                        <a:rPr lang="en-GB" sz="1600" dirty="0">
                          <a:solidFill>
                            <a:schemeClr val="accent5">
                              <a:lumMod val="50000"/>
                            </a:schemeClr>
                          </a:solidFill>
                          <a:latin typeface="Adobe Arabic" panose="02040503050201020203" pitchFamily="18" charset="-78"/>
                        </a:rPr>
                        <a:t>Kasprowicz &amp; Marsden (2019)</a:t>
                      </a:r>
                    </a:p>
                    <a:p>
                      <a:pPr marL="0" indent="0" algn="l">
                        <a:buFont typeface="Arial" panose="020B0604020202020204" pitchFamily="34" charset="0"/>
                        <a:buNone/>
                      </a:pPr>
                      <a:r>
                        <a:rPr lang="en-GB" sz="1600" dirty="0">
                          <a:solidFill>
                            <a:schemeClr val="accent5">
                              <a:lumMod val="50000"/>
                            </a:schemeClr>
                          </a:solidFill>
                          <a:latin typeface="Adobe Arabic" panose="02040503050201020203" pitchFamily="18" charset="-78"/>
                        </a:rPr>
                        <a:t>4 practice sessions</a:t>
                      </a:r>
                    </a:p>
                    <a:p>
                      <a:pPr marL="0" indent="0" algn="l">
                        <a:buFont typeface="Arial" panose="020B0604020202020204" pitchFamily="34" charset="0"/>
                        <a:buNone/>
                      </a:pPr>
                      <a:r>
                        <a:rPr lang="en-GB" sz="1400" dirty="0">
                          <a:solidFill>
                            <a:schemeClr val="accent5">
                              <a:lumMod val="50000"/>
                            </a:schemeClr>
                          </a:solidFill>
                          <a:latin typeface="Adobe Arabic" panose="02040503050201020203" pitchFamily="18" charset="-78"/>
                        </a:rPr>
                        <a:t>7 days vs. 3 days</a:t>
                      </a:r>
                    </a:p>
                  </a:txBody>
                  <a:tcPr>
                    <a:lnL w="19050" cap="flat" cmpd="sng" algn="ctr">
                      <a:solidFill>
                        <a:srgbClr val="104F75"/>
                      </a:solidFill>
                      <a:prstDash val="solid"/>
                      <a:round/>
                      <a:headEnd type="none" w="med" len="med"/>
                      <a:tailEnd type="none" w="med" len="med"/>
                    </a:lnL>
                    <a:lnR w="19050" cap="flat" cmpd="sng" algn="ctr">
                      <a:solidFill>
                        <a:srgbClr val="104F75"/>
                      </a:solidFill>
                      <a:prstDash val="solid"/>
                      <a:round/>
                      <a:headEnd type="none" w="med" len="med"/>
                      <a:tailEnd type="none" w="med" len="med"/>
                    </a:lnR>
                    <a:lnT w="19050" cap="flat" cmpd="sng" algn="ctr">
                      <a:solidFill>
                        <a:srgbClr val="104F75"/>
                      </a:solidFill>
                      <a:prstDash val="solid"/>
                      <a:round/>
                      <a:headEnd type="none" w="med" len="med"/>
                      <a:tailEnd type="none" w="med" len="med"/>
                    </a:lnT>
                    <a:lnB w="19050" cap="flat" cmpd="sng" algn="ctr">
                      <a:solidFill>
                        <a:srgbClr val="104F75"/>
                      </a:solidFill>
                      <a:prstDash val="solid"/>
                      <a:round/>
                      <a:headEnd type="none" w="med" len="med"/>
                      <a:tailEnd type="none" w="med" len="med"/>
                    </a:lnB>
                    <a:solidFill>
                      <a:schemeClr val="bg1"/>
                    </a:solidFill>
                  </a:tcPr>
                </a:tc>
                <a:extLst>
                  <a:ext uri="{0D108BD9-81ED-4DB2-BD59-A6C34878D82A}">
                    <a16:rowId xmlns:a16="http://schemas.microsoft.com/office/drawing/2014/main" xmlns="" val="2615344194"/>
                  </a:ext>
                </a:extLst>
              </a:tr>
            </a:tbl>
          </a:graphicData>
        </a:graphic>
      </p:graphicFrame>
      <p:sp>
        <p:nvSpPr>
          <p:cNvPr id="3" name="Rectangle 2">
            <a:extLst>
              <a:ext uri="{FF2B5EF4-FFF2-40B4-BE49-F238E27FC236}">
                <a16:creationId xmlns:a16="http://schemas.microsoft.com/office/drawing/2014/main" xmlns="" id="{A3680C29-2A04-1140-8AB4-E3C54F27CF12}"/>
              </a:ext>
            </a:extLst>
          </p:cNvPr>
          <p:cNvSpPr/>
          <p:nvPr/>
        </p:nvSpPr>
        <p:spPr>
          <a:xfrm>
            <a:off x="1937508" y="3096877"/>
            <a:ext cx="4175426" cy="3103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7" name="Rectangle 6">
            <a:extLst>
              <a:ext uri="{FF2B5EF4-FFF2-40B4-BE49-F238E27FC236}">
                <a16:creationId xmlns:a16="http://schemas.microsoft.com/office/drawing/2014/main" xmlns="" id="{F536706C-999D-4B45-90BD-43CE6DDFAE0A}"/>
              </a:ext>
            </a:extLst>
          </p:cNvPr>
          <p:cNvSpPr/>
          <p:nvPr/>
        </p:nvSpPr>
        <p:spPr>
          <a:xfrm>
            <a:off x="6198846" y="3096877"/>
            <a:ext cx="4175426" cy="3103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Rectangle: Rounded Corners 8">
            <a:extLst>
              <a:ext uri="{FF2B5EF4-FFF2-40B4-BE49-F238E27FC236}">
                <a16:creationId xmlns:a16="http://schemas.microsoft.com/office/drawing/2014/main" xmlns="" id="{24B9E125-3E13-784C-9F26-D5F672363CF3}"/>
              </a:ext>
            </a:extLst>
          </p:cNvPr>
          <p:cNvSpPr/>
          <p:nvPr/>
        </p:nvSpPr>
        <p:spPr>
          <a:xfrm>
            <a:off x="1785258" y="1131374"/>
            <a:ext cx="8686800" cy="5069123"/>
          </a:xfrm>
          <a:prstGeom prst="roundRect">
            <a:avLst/>
          </a:prstGeom>
          <a:solidFill>
            <a:schemeClr val="bg1"/>
          </a:solidFill>
          <a:ln w="38100" cap="flat">
            <a:solidFill>
              <a:schemeClr val="accent2"/>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584200" hangingPunct="0"/>
            <a:r>
              <a:rPr lang="en-GB" sz="3600" b="1" i="1" dirty="0">
                <a:solidFill>
                  <a:schemeClr val="accent5">
                    <a:lumMod val="50000"/>
                  </a:schemeClr>
                </a:solidFill>
                <a:latin typeface="Adobe Arabic" panose="02040503050201020203" pitchFamily="18" charset="-78"/>
                <a:ea typeface="Luengo"/>
                <a:cs typeface="Luengo"/>
                <a:sym typeface="Luengo"/>
              </a:rPr>
              <a:t>Relevance check! </a:t>
            </a:r>
          </a:p>
          <a:p>
            <a:pPr algn="ctr" defTabSz="584200" hangingPunct="0"/>
            <a:r>
              <a:rPr lang="en-US" sz="3600" dirty="0">
                <a:solidFill>
                  <a:schemeClr val="accent5">
                    <a:lumMod val="50000"/>
                  </a:schemeClr>
                </a:solidFill>
                <a:latin typeface="Adobe Arabic" panose="02040503050201020203" pitchFamily="18" charset="-78"/>
              </a:rPr>
              <a:t>small number of classroom-based studies</a:t>
            </a:r>
          </a:p>
          <a:p>
            <a:pPr algn="ctr" defTabSz="584200" hangingPunct="0"/>
            <a:r>
              <a:rPr lang="en-US" sz="3600" dirty="0">
                <a:solidFill>
                  <a:schemeClr val="accent5">
                    <a:lumMod val="50000"/>
                  </a:schemeClr>
                </a:solidFill>
                <a:latin typeface="Adobe Arabic" panose="02040503050201020203" pitchFamily="18" charset="-78"/>
              </a:rPr>
              <a:t>mixed results</a:t>
            </a:r>
            <a:endParaRPr lang="en-GB" sz="3600" dirty="0">
              <a:solidFill>
                <a:schemeClr val="accent5">
                  <a:lumMod val="50000"/>
                </a:schemeClr>
              </a:solidFill>
              <a:latin typeface="Adobe Arabic" panose="02040503050201020203" pitchFamily="18" charset="-78"/>
              <a:ea typeface="Luengo"/>
              <a:cs typeface="Luengo"/>
              <a:sym typeface="Luengo"/>
            </a:endParaRPr>
          </a:p>
          <a:p>
            <a:pPr algn="ctr" defTabSz="584200" hangingPunct="0"/>
            <a:r>
              <a:rPr lang="en-GB" sz="3600" dirty="0">
                <a:solidFill>
                  <a:schemeClr val="accent5">
                    <a:lumMod val="50000"/>
                  </a:schemeClr>
                </a:solidFill>
                <a:latin typeface="Adobe Arabic" panose="02040503050201020203" pitchFamily="18" charset="-78"/>
                <a:ea typeface="Luengo"/>
                <a:cs typeface="Luengo"/>
                <a:sym typeface="Luengo"/>
              </a:rPr>
              <a:t>adult learners (university students)</a:t>
            </a:r>
          </a:p>
          <a:p>
            <a:pPr algn="ctr" defTabSz="584200" hangingPunct="0"/>
            <a:r>
              <a:rPr lang="en-GB" sz="3600" dirty="0">
                <a:solidFill>
                  <a:schemeClr val="accent5">
                    <a:lumMod val="50000"/>
                  </a:schemeClr>
                </a:solidFill>
                <a:latin typeface="Adobe Arabic" panose="02040503050201020203" pitchFamily="18" charset="-78"/>
                <a:ea typeface="Luengo"/>
                <a:cs typeface="Luengo"/>
                <a:sym typeface="Luengo"/>
              </a:rPr>
              <a:t>methodological variation between studies</a:t>
            </a:r>
            <a:endParaRPr lang="en-GB" sz="2400" dirty="0">
              <a:solidFill>
                <a:schemeClr val="accent5">
                  <a:lumMod val="50000"/>
                </a:schemeClr>
              </a:solidFill>
              <a:latin typeface="Adobe Arabic" panose="02040503050201020203" pitchFamily="18" charset="-78"/>
              <a:ea typeface="Luengo"/>
              <a:cs typeface="Luengo"/>
              <a:sym typeface="Luengo"/>
            </a:endParaRPr>
          </a:p>
        </p:txBody>
      </p:sp>
    </p:spTree>
    <p:extLst>
      <p:ext uri="{BB962C8B-B14F-4D97-AF65-F5344CB8AC3E}">
        <p14:creationId xmlns:p14="http://schemas.microsoft.com/office/powerpoint/2010/main" val="49551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7" grpId="1"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0228" y="1591734"/>
            <a:ext cx="11114315" cy="5266266"/>
          </a:xfrm>
        </p:spPr>
        <p:txBody>
          <a:bodyPr>
            <a:normAutofit/>
          </a:bodyPr>
          <a:lstStyle/>
          <a:p>
            <a:pPr>
              <a:buClr>
                <a:srgbClr val="FF9953"/>
              </a:buClr>
              <a:buFont typeface="Wingdings" panose="05000000000000000000" pitchFamily="2" charset="2"/>
              <a:buChar char="§"/>
            </a:pPr>
            <a:r>
              <a:rPr lang="en-US" sz="2000" b="1" dirty="0"/>
              <a:t>Frequent </a:t>
            </a:r>
            <a:r>
              <a:rPr lang="en-US" sz="2000" dirty="0"/>
              <a:t>practice on same knowledge is important (e.g. about 4-8 encounters of words)</a:t>
            </a:r>
          </a:p>
          <a:p>
            <a:pPr>
              <a:buClr>
                <a:srgbClr val="FF9953"/>
              </a:buClr>
              <a:buFont typeface="Wingdings" panose="05000000000000000000" pitchFamily="2" charset="2"/>
              <a:buChar char="§"/>
            </a:pPr>
            <a:r>
              <a:rPr lang="en-US" sz="2000" b="1" dirty="0"/>
              <a:t>Sleep</a:t>
            </a:r>
            <a:r>
              <a:rPr lang="en-US" sz="2000" dirty="0"/>
              <a:t> is important for consolidating new language</a:t>
            </a:r>
          </a:p>
          <a:p>
            <a:pPr>
              <a:buClr>
                <a:srgbClr val="FF9953"/>
              </a:buClr>
              <a:buFont typeface="Wingdings" panose="05000000000000000000" pitchFamily="2" charset="2"/>
              <a:buChar char="§"/>
            </a:pPr>
            <a:r>
              <a:rPr lang="en-US" sz="2000" dirty="0"/>
              <a:t>A few days / weeks / months can </a:t>
            </a:r>
            <a:r>
              <a:rPr lang="en-US" sz="2000" b="1" dirty="0"/>
              <a:t>ALL</a:t>
            </a:r>
            <a:r>
              <a:rPr lang="en-US" sz="2000" dirty="0"/>
              <a:t> be useful </a:t>
            </a:r>
          </a:p>
          <a:p>
            <a:pPr>
              <a:buClr>
                <a:srgbClr val="FF9953"/>
              </a:buClr>
              <a:buFont typeface="Wingdings" panose="05000000000000000000" pitchFamily="2" charset="2"/>
              <a:buChar char="§"/>
            </a:pPr>
            <a:r>
              <a:rPr lang="en-US" sz="2000" i="1" dirty="0"/>
              <a:t>Some</a:t>
            </a:r>
            <a:r>
              <a:rPr lang="en-US" sz="2000" dirty="0"/>
              <a:t> spacing = some difficulty at recall =&gt; helpful</a:t>
            </a:r>
          </a:p>
          <a:p>
            <a:pPr>
              <a:buClr>
                <a:srgbClr val="FF9953"/>
              </a:buClr>
              <a:buFont typeface="Wingdings" panose="05000000000000000000" pitchFamily="2" charset="2"/>
              <a:buChar char="§"/>
            </a:pPr>
            <a:r>
              <a:rPr lang="en-US" sz="2000" i="1" dirty="0"/>
              <a:t>Too much </a:t>
            </a:r>
            <a:r>
              <a:rPr lang="en-US" sz="2000" dirty="0"/>
              <a:t>spacing = too difficult! =&gt; memory faded</a:t>
            </a:r>
          </a:p>
          <a:p>
            <a:pPr>
              <a:buClr>
                <a:srgbClr val="FF9953"/>
              </a:buClr>
              <a:buFont typeface="Wingdings" panose="05000000000000000000" pitchFamily="2" charset="2"/>
              <a:buChar char="§"/>
            </a:pPr>
            <a:r>
              <a:rPr lang="en-US" sz="2000" i="1" dirty="0"/>
              <a:t>Too little spacing = </a:t>
            </a:r>
            <a:r>
              <a:rPr lang="en-US" sz="2000" dirty="0"/>
              <a:t>too easy! =&gt; not helpful</a:t>
            </a:r>
          </a:p>
          <a:p>
            <a:pPr>
              <a:buClr>
                <a:srgbClr val="FF9953"/>
              </a:buClr>
              <a:buFont typeface="Wingdings" panose="05000000000000000000" pitchFamily="2" charset="2"/>
              <a:buChar char="§"/>
            </a:pPr>
            <a:endParaRPr lang="en-US" sz="2000" b="1" dirty="0" smtClean="0"/>
          </a:p>
          <a:p>
            <a:pPr marL="0" indent="0">
              <a:buClr>
                <a:srgbClr val="FF9953"/>
              </a:buClr>
              <a:buNone/>
            </a:pPr>
            <a:endParaRPr lang="en-US" sz="2000" b="1" dirty="0" smtClean="0"/>
          </a:p>
          <a:p>
            <a:pPr>
              <a:buClr>
                <a:srgbClr val="FF9953"/>
              </a:buClr>
              <a:buFont typeface="Wingdings" panose="05000000000000000000" pitchFamily="2" charset="2"/>
              <a:buChar char="§"/>
            </a:pPr>
            <a:r>
              <a:rPr lang="en-US" sz="2000" b="1" dirty="0" smtClean="0"/>
              <a:t>“</a:t>
            </a:r>
            <a:r>
              <a:rPr lang="en-US" sz="2000" b="1" dirty="0"/>
              <a:t>Optimum” difficulty at recall??! </a:t>
            </a:r>
          </a:p>
          <a:p>
            <a:pPr>
              <a:buClr>
                <a:srgbClr val="FF9953"/>
              </a:buClr>
              <a:buFont typeface="Wingdings" panose="05000000000000000000" pitchFamily="2" charset="2"/>
              <a:buChar char="§"/>
            </a:pPr>
            <a:r>
              <a:rPr lang="en-US" sz="2000" b="1" dirty="0"/>
              <a:t>…The Goldilocks of practice?</a:t>
            </a:r>
          </a:p>
          <a:p>
            <a:pPr lvl="1">
              <a:buClr>
                <a:srgbClr val="FF9953"/>
              </a:buClr>
              <a:buFont typeface="Wingdings" panose="05000000000000000000" pitchFamily="2" charset="2"/>
              <a:buChar char="§"/>
            </a:pPr>
            <a:r>
              <a:rPr lang="en-US" sz="2000" dirty="0"/>
              <a:t>Teacher </a:t>
            </a:r>
            <a:r>
              <a:rPr lang="en-US" sz="2000" dirty="0" smtClean="0"/>
              <a:t>judgements</a:t>
            </a:r>
          </a:p>
        </p:txBody>
      </p:sp>
      <p:pic>
        <p:nvPicPr>
          <p:cNvPr id="4" name="Picture 3">
            <a:extLst>
              <a:ext uri="{FF2B5EF4-FFF2-40B4-BE49-F238E27FC236}">
                <a16:creationId xmlns:a16="http://schemas.microsoft.com/office/drawing/2014/main" xmlns="" id="{58437FBE-93A9-444F-8051-C1FAE4190BB3}"/>
              </a:ext>
            </a:extLst>
          </p:cNvPr>
          <p:cNvPicPr>
            <a:picLocks noChangeAspect="1"/>
          </p:cNvPicPr>
          <p:nvPr/>
        </p:nvPicPr>
        <p:blipFill>
          <a:blip r:embed="rId2"/>
          <a:stretch>
            <a:fillRect/>
          </a:stretch>
        </p:blipFill>
        <p:spPr>
          <a:xfrm>
            <a:off x="259754" y="1368021"/>
            <a:ext cx="11672491" cy="362852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53" y="318206"/>
            <a:ext cx="9451182" cy="867128"/>
          </a:xfrm>
          <a:prstGeom prst="rect">
            <a:avLst/>
          </a:prstGeom>
        </p:spPr>
      </p:pic>
      <p:sp>
        <p:nvSpPr>
          <p:cNvPr id="6" name="Title 1"/>
          <p:cNvSpPr txBox="1">
            <a:spLocks/>
          </p:cNvSpPr>
          <p:nvPr/>
        </p:nvSpPr>
        <p:spPr>
          <a:xfrm>
            <a:off x="82323" y="443073"/>
            <a:ext cx="9137876" cy="5185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600" b="1" dirty="0" smtClean="0">
                <a:solidFill>
                  <a:schemeClr val="bg1"/>
                </a:solidFill>
              </a:rPr>
              <a:t>What Do We Know About Frequency Of Practice? </a:t>
            </a:r>
            <a:endParaRPr lang="en-GB" sz="2600" b="1" dirty="0">
              <a:solidFill>
                <a:schemeClr val="bg1"/>
              </a:solidFill>
            </a:endParaRPr>
          </a:p>
        </p:txBody>
      </p:sp>
      <p:sp>
        <p:nvSpPr>
          <p:cNvPr id="8" name="TextBox 7"/>
          <p:cNvSpPr txBox="1"/>
          <p:nvPr/>
        </p:nvSpPr>
        <p:spPr>
          <a:xfrm>
            <a:off x="6966858" y="5992804"/>
            <a:ext cx="5117788" cy="338554"/>
          </a:xfrm>
          <a:prstGeom prst="rect">
            <a:avLst/>
          </a:prstGeom>
          <a:noFill/>
        </p:spPr>
        <p:txBody>
          <a:bodyPr wrap="square" rtlCol="0">
            <a:spAutoFit/>
          </a:bodyPr>
          <a:lstStyle/>
          <a:p>
            <a:pPr lvl="1" algn="r">
              <a:buClr>
                <a:srgbClr val="FF9953"/>
              </a:buClr>
            </a:pPr>
            <a:r>
              <a:rPr lang="en-GB" sz="1100" dirty="0">
                <a:solidFill>
                  <a:srgbClr val="104F75"/>
                </a:solidFill>
                <a:latin typeface="Century Gothic" panose="020B0502020202020204" pitchFamily="34" charset="0"/>
              </a:rPr>
              <a:t>Gaskell &amp; colleagues, Suzuki &amp; </a:t>
            </a:r>
            <a:r>
              <a:rPr lang="en-GB" sz="1100" dirty="0" err="1">
                <a:solidFill>
                  <a:srgbClr val="104F75"/>
                </a:solidFill>
                <a:latin typeface="Century Gothic" panose="020B0502020202020204" pitchFamily="34" charset="0"/>
              </a:rPr>
              <a:t>DeKeyser</a:t>
            </a:r>
            <a:r>
              <a:rPr lang="en-GB" sz="1100" dirty="0">
                <a:solidFill>
                  <a:srgbClr val="104F75"/>
                </a:solidFill>
                <a:latin typeface="Century Gothic" panose="020B0502020202020204" pitchFamily="34" charset="0"/>
              </a:rPr>
              <a:t>; Rogers; Bird;</a:t>
            </a:r>
            <a:r>
              <a:rPr lang="en-GB" sz="1600" dirty="0">
                <a:solidFill>
                  <a:srgbClr val="104F75"/>
                </a:solidFill>
                <a:latin typeface="Century Gothic" panose="020B0502020202020204" pitchFamily="34" charset="0"/>
              </a:rPr>
              <a:t> </a:t>
            </a:r>
            <a:endParaRPr lang="en-GB" sz="1600" dirty="0">
              <a:solidFill>
                <a:srgbClr val="104F75"/>
              </a:solidFill>
              <a:latin typeface="Century Gothic" panose="020B0502020202020204" pitchFamily="34" charset="0"/>
            </a:endParaRPr>
          </a:p>
        </p:txBody>
      </p:sp>
    </p:spTree>
    <p:extLst>
      <p:ext uri="{BB962C8B-B14F-4D97-AF65-F5344CB8AC3E}">
        <p14:creationId xmlns:p14="http://schemas.microsoft.com/office/powerpoint/2010/main" val="365191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0038" y="1159393"/>
            <a:ext cx="11506201" cy="1325563"/>
          </a:xfrm>
        </p:spPr>
        <p:txBody>
          <a:bodyPr>
            <a:normAutofit/>
          </a:bodyPr>
          <a:lstStyle/>
          <a:p>
            <a:r>
              <a:rPr lang="en-GB" sz="2800" dirty="0"/>
              <a:t>Might seem vague, BUT </a:t>
            </a:r>
            <a:r>
              <a:rPr lang="en-GB" sz="2800" dirty="0" smtClean="0"/>
              <a:t>important </a:t>
            </a:r>
            <a:r>
              <a:rPr lang="en-GB" sz="2800" dirty="0"/>
              <a:t>professional identity building … </a:t>
            </a:r>
          </a:p>
        </p:txBody>
      </p:sp>
      <p:sp>
        <p:nvSpPr>
          <p:cNvPr id="3" name="Content Placeholder 2"/>
          <p:cNvSpPr>
            <a:spLocks noGrp="1"/>
          </p:cNvSpPr>
          <p:nvPr>
            <p:ph idx="1"/>
          </p:nvPr>
        </p:nvSpPr>
        <p:spPr>
          <a:xfrm>
            <a:off x="300038" y="2296860"/>
            <a:ext cx="10515600" cy="4351338"/>
          </a:xfrm>
        </p:spPr>
        <p:txBody>
          <a:bodyPr/>
          <a:lstStyle/>
          <a:p>
            <a:pPr marL="0" indent="0">
              <a:buClr>
                <a:srgbClr val="FF9953"/>
              </a:buClr>
              <a:buNone/>
            </a:pPr>
            <a:r>
              <a:rPr lang="en-US" dirty="0"/>
              <a:t>We can challenge bold, overly precise claims: </a:t>
            </a:r>
          </a:p>
          <a:p>
            <a:pPr lvl="1">
              <a:buClr>
                <a:srgbClr val="FF9953"/>
              </a:buClr>
              <a:buFont typeface="Wingdings" panose="05000000000000000000" pitchFamily="2" charset="2"/>
              <a:buChar char="§"/>
            </a:pPr>
            <a:r>
              <a:rPr lang="en-US" dirty="0"/>
              <a:t>“it has to be every week”  </a:t>
            </a:r>
          </a:p>
          <a:p>
            <a:pPr lvl="1">
              <a:buClr>
                <a:srgbClr val="FF9953"/>
              </a:buClr>
              <a:buFont typeface="Wingdings" panose="05000000000000000000" pitchFamily="2" charset="2"/>
              <a:buChar char="§"/>
            </a:pPr>
            <a:r>
              <a:rPr lang="en-US" dirty="0"/>
              <a:t>“no, it has to be twice a week!” </a:t>
            </a:r>
          </a:p>
          <a:p>
            <a:pPr lvl="1">
              <a:buClr>
                <a:srgbClr val="FF9953"/>
              </a:buClr>
              <a:buFont typeface="Wingdings" panose="05000000000000000000" pitchFamily="2" charset="2"/>
              <a:buChar char="§"/>
            </a:pPr>
            <a:r>
              <a:rPr lang="en-US" dirty="0"/>
              <a:t>“NO! study for longer but once a fortnight is best” 	</a:t>
            </a:r>
          </a:p>
          <a:p>
            <a:pPr marL="0" indent="0">
              <a:buClr>
                <a:srgbClr val="FF9953"/>
              </a:buClr>
              <a:buNone/>
            </a:pPr>
            <a:endParaRPr lang="en-US" dirty="0"/>
          </a:p>
          <a:p>
            <a:pPr marL="0" indent="0">
              <a:buClr>
                <a:srgbClr val="FF9953"/>
              </a:buClr>
              <a:buNone/>
            </a:pPr>
            <a:r>
              <a:rPr lang="en-US" dirty="0"/>
              <a:t>It depends!  </a:t>
            </a:r>
            <a:r>
              <a:rPr lang="en-US" dirty="0" smtClean="0"/>
              <a:t>On….    </a:t>
            </a:r>
            <a:r>
              <a:rPr lang="en-US" b="1" dirty="0" smtClean="0"/>
              <a:t>when</a:t>
            </a:r>
            <a:r>
              <a:rPr lang="en-US" dirty="0" smtClean="0"/>
              <a:t> </a:t>
            </a:r>
            <a:r>
              <a:rPr lang="en-US" dirty="0"/>
              <a:t>you test, </a:t>
            </a:r>
          </a:p>
          <a:p>
            <a:pPr marL="0" indent="0">
              <a:buClr>
                <a:srgbClr val="FF9953"/>
              </a:buClr>
              <a:buNone/>
            </a:pPr>
            <a:r>
              <a:rPr lang="en-US" b="1" dirty="0"/>
              <a:t>		</a:t>
            </a:r>
            <a:r>
              <a:rPr lang="en-US" b="1" dirty="0" smtClean="0"/>
              <a:t>                 what </a:t>
            </a:r>
            <a:r>
              <a:rPr lang="en-US" dirty="0"/>
              <a:t>you test,</a:t>
            </a:r>
          </a:p>
          <a:p>
            <a:pPr marL="0" indent="0">
              <a:buClr>
                <a:srgbClr val="FF9953"/>
              </a:buClr>
              <a:buNone/>
            </a:pPr>
            <a:r>
              <a:rPr lang="en-US" dirty="0"/>
              <a:t>		</a:t>
            </a:r>
            <a:r>
              <a:rPr lang="en-US" dirty="0" smtClean="0"/>
              <a:t>                  </a:t>
            </a:r>
            <a:r>
              <a:rPr lang="en-US" b="1" dirty="0" smtClean="0"/>
              <a:t>who </a:t>
            </a:r>
            <a:r>
              <a:rPr lang="en-US" dirty="0"/>
              <a:t>you test.</a:t>
            </a:r>
          </a:p>
          <a:p>
            <a:pPr marL="0" indent="0">
              <a:buNone/>
            </a:pPr>
            <a:endParaRPr lang="en-GB"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4615543" cy="867128"/>
          </a:xfrm>
          <a:prstGeom prst="rect">
            <a:avLst/>
          </a:prstGeom>
        </p:spPr>
      </p:pic>
      <p:sp>
        <p:nvSpPr>
          <p:cNvPr id="7" name="Title 1"/>
          <p:cNvSpPr txBox="1">
            <a:spLocks/>
          </p:cNvSpPr>
          <p:nvPr/>
        </p:nvSpPr>
        <p:spPr>
          <a:xfrm>
            <a:off x="300038" y="21925"/>
            <a:ext cx="667770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smtClean="0">
                <a:solidFill>
                  <a:schemeClr val="bg1"/>
                </a:solidFill>
              </a:rPr>
              <a:t>How Frequent?</a:t>
            </a:r>
            <a:endParaRPr lang="en-GB" sz="3600" b="1" dirty="0">
              <a:solidFill>
                <a:schemeClr val="bg1"/>
              </a:solidFill>
            </a:endParaRPr>
          </a:p>
        </p:txBody>
      </p:sp>
    </p:spTree>
    <p:extLst>
      <p:ext uri="{BB962C8B-B14F-4D97-AF65-F5344CB8AC3E}">
        <p14:creationId xmlns:p14="http://schemas.microsoft.com/office/powerpoint/2010/main" val="308013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629" y="1622426"/>
            <a:ext cx="10515600" cy="4351338"/>
          </a:xfrm>
        </p:spPr>
        <p:txBody>
          <a:bodyPr>
            <a:normAutofit lnSpcReduction="10000"/>
          </a:bodyPr>
          <a:lstStyle/>
          <a:p>
            <a:pPr marL="514350" indent="-514350">
              <a:buFont typeface="+mj-lt"/>
              <a:buAutoNum type="arabicPeriod"/>
            </a:pPr>
            <a:r>
              <a:rPr lang="en-GB" dirty="0"/>
              <a:t>Where does practice sit in the learning process? </a:t>
            </a:r>
          </a:p>
          <a:p>
            <a:pPr marL="514350" indent="-514350">
              <a:buFont typeface="+mj-lt"/>
              <a:buAutoNum type="arabicPeriod"/>
            </a:pPr>
            <a:r>
              <a:rPr lang="en-GB" dirty="0"/>
              <a:t>What counts as practice? </a:t>
            </a:r>
          </a:p>
          <a:p>
            <a:pPr marL="514350" indent="-514350">
              <a:buFont typeface="+mj-lt"/>
              <a:buAutoNum type="arabicPeriod"/>
            </a:pPr>
            <a:r>
              <a:rPr lang="en-GB" dirty="0"/>
              <a:t>How frequent does practice need to be? </a:t>
            </a:r>
          </a:p>
          <a:p>
            <a:pPr marL="514350" indent="-514350">
              <a:buFont typeface="+mj-lt"/>
              <a:buAutoNum type="arabicPeriod"/>
            </a:pPr>
            <a:r>
              <a:rPr lang="en-GB" b="1" dirty="0"/>
              <a:t>How important is ‘</a:t>
            </a:r>
            <a:r>
              <a:rPr lang="en-GB" b="1" i="1" dirty="0"/>
              <a:t>meaningful</a:t>
            </a:r>
            <a:r>
              <a:rPr lang="en-GB" b="1" dirty="0"/>
              <a:t> practice’, especially </a:t>
            </a:r>
            <a:r>
              <a:rPr lang="en-GB" b="1" u="sng" dirty="0"/>
              <a:t>production</a:t>
            </a:r>
            <a:r>
              <a:rPr lang="en-GB" b="1" dirty="0"/>
              <a:t>?</a:t>
            </a:r>
          </a:p>
          <a:p>
            <a:pPr marL="514350" indent="-514350">
              <a:buFont typeface="+mj-lt"/>
              <a:buAutoNum type="arabicPeriod"/>
            </a:pPr>
            <a:r>
              <a:rPr lang="en-GB" dirty="0">
                <a:solidFill>
                  <a:schemeClr val="tx2">
                    <a:lumMod val="20000"/>
                    <a:lumOff val="80000"/>
                  </a:schemeClr>
                </a:solidFill>
              </a:rPr>
              <a:t>What are the challenges of delivering practice?</a:t>
            </a:r>
          </a:p>
          <a:p>
            <a:pPr>
              <a:buClr>
                <a:srgbClr val="FF9953"/>
              </a:buClr>
              <a:buSzPct val="80000"/>
              <a:buFont typeface="Wingdings" panose="05000000000000000000" pitchFamily="2" charset="2"/>
              <a:buChar char="§"/>
            </a:pPr>
            <a:r>
              <a:rPr lang="en-GB" sz="2200" dirty="0">
                <a:solidFill>
                  <a:schemeClr val="tx2">
                    <a:lumMod val="20000"/>
                    <a:lumOff val="80000"/>
                  </a:schemeClr>
                </a:solidFill>
              </a:rPr>
              <a:t>Transfer Appropriate Processing</a:t>
            </a:r>
          </a:p>
          <a:p>
            <a:pPr>
              <a:buClr>
                <a:srgbClr val="FF9953"/>
              </a:buClr>
              <a:buSzPct val="80000"/>
              <a:buFont typeface="Wingdings" panose="05000000000000000000" pitchFamily="2" charset="2"/>
              <a:buChar char="§"/>
            </a:pPr>
            <a:r>
              <a:rPr lang="en-GB" sz="2200" dirty="0">
                <a:solidFill>
                  <a:schemeClr val="tx2">
                    <a:lumMod val="20000"/>
                    <a:lumOff val="80000"/>
                  </a:schemeClr>
                </a:solidFill>
              </a:rPr>
              <a:t>Skill Specificity</a:t>
            </a:r>
          </a:p>
          <a:p>
            <a:pPr>
              <a:buClr>
                <a:srgbClr val="FF9953"/>
              </a:buClr>
              <a:buSzPct val="80000"/>
              <a:buFont typeface="Wingdings" panose="05000000000000000000" pitchFamily="2" charset="2"/>
              <a:buChar char="§"/>
            </a:pPr>
            <a:r>
              <a:rPr lang="en-GB" sz="2200" dirty="0">
                <a:solidFill>
                  <a:schemeClr val="tx2">
                    <a:lumMod val="20000"/>
                    <a:lumOff val="80000"/>
                  </a:schemeClr>
                </a:solidFill>
              </a:rPr>
              <a:t>‘Trapping the form’ in meaningful production</a:t>
            </a:r>
          </a:p>
          <a:p>
            <a:pPr>
              <a:buClr>
                <a:srgbClr val="FF9953"/>
              </a:buClr>
              <a:buSzPct val="80000"/>
              <a:buFont typeface="Wingdings" panose="05000000000000000000" pitchFamily="2" charset="2"/>
              <a:buChar char="§"/>
            </a:pPr>
            <a:r>
              <a:rPr lang="en-GB" sz="2200" dirty="0">
                <a:solidFill>
                  <a:schemeClr val="tx2">
                    <a:lumMod val="20000"/>
                    <a:lumOff val="80000"/>
                  </a:schemeClr>
                </a:solidFill>
              </a:rPr>
              <a:t>Tensions between complexity, accuracy &amp; fluency</a:t>
            </a:r>
          </a:p>
        </p:txBody>
      </p:sp>
      <p:sp>
        <p:nvSpPr>
          <p:cNvPr id="4" name="TextBox 3"/>
          <p:cNvSpPr txBox="1"/>
          <p:nvPr/>
        </p:nvSpPr>
        <p:spPr>
          <a:xfrm>
            <a:off x="9657501" y="1347488"/>
            <a:ext cx="751840" cy="769441"/>
          </a:xfrm>
          <a:prstGeom prst="rect">
            <a:avLst/>
          </a:prstGeom>
          <a:noFill/>
        </p:spPr>
        <p:txBody>
          <a:bodyPr wrap="square" rtlCol="0">
            <a:spAutoFit/>
          </a:bodyPr>
          <a:lstStyle/>
          <a:p>
            <a:r>
              <a:rPr lang="en-GB" sz="4400" b="1" dirty="0">
                <a:solidFill>
                  <a:srgbClr val="008000"/>
                </a:solidFill>
                <a:latin typeface="Century Gothic" panose="020B0502020202020204" pitchFamily="34" charset="0"/>
                <a:sym typeface="Wingdings" panose="05000000000000000000" pitchFamily="2" charset="2"/>
              </a:rPr>
              <a:t></a:t>
            </a:r>
            <a:endParaRPr lang="en-GB" sz="4400" b="1" dirty="0">
              <a:solidFill>
                <a:srgbClr val="008000"/>
              </a:solidFill>
              <a:latin typeface="Century Gothic" panose="020B0502020202020204" pitchFamily="34" charset="0"/>
            </a:endParaRPr>
          </a:p>
        </p:txBody>
      </p:sp>
      <p:sp>
        <p:nvSpPr>
          <p:cNvPr id="5" name="TextBox 4"/>
          <p:cNvSpPr txBox="1"/>
          <p:nvPr/>
        </p:nvSpPr>
        <p:spPr>
          <a:xfrm>
            <a:off x="9684414" y="1789199"/>
            <a:ext cx="751840" cy="769441"/>
          </a:xfrm>
          <a:prstGeom prst="rect">
            <a:avLst/>
          </a:prstGeom>
          <a:noFill/>
        </p:spPr>
        <p:txBody>
          <a:bodyPr wrap="square" rtlCol="0">
            <a:spAutoFit/>
          </a:bodyPr>
          <a:lstStyle/>
          <a:p>
            <a:r>
              <a:rPr lang="en-GB" sz="4400" b="1" dirty="0">
                <a:solidFill>
                  <a:srgbClr val="008000"/>
                </a:solidFill>
                <a:latin typeface="Century Gothic" panose="020B0502020202020204" pitchFamily="34" charset="0"/>
                <a:sym typeface="Wingdings" panose="05000000000000000000" pitchFamily="2" charset="2"/>
              </a:rPr>
              <a:t></a:t>
            </a:r>
            <a:endParaRPr lang="en-GB" sz="4400" b="1" dirty="0">
              <a:solidFill>
                <a:srgbClr val="008000"/>
              </a:solidFill>
              <a:latin typeface="Century Gothic" panose="020B0502020202020204" pitchFamily="34" charset="0"/>
            </a:endParaRPr>
          </a:p>
        </p:txBody>
      </p:sp>
      <p:sp>
        <p:nvSpPr>
          <p:cNvPr id="6" name="TextBox 5"/>
          <p:cNvSpPr txBox="1"/>
          <p:nvPr/>
        </p:nvSpPr>
        <p:spPr>
          <a:xfrm>
            <a:off x="9657501" y="2280329"/>
            <a:ext cx="751840" cy="769441"/>
          </a:xfrm>
          <a:prstGeom prst="rect">
            <a:avLst/>
          </a:prstGeom>
          <a:noFill/>
        </p:spPr>
        <p:txBody>
          <a:bodyPr wrap="square" rtlCol="0">
            <a:spAutoFit/>
          </a:bodyPr>
          <a:lstStyle/>
          <a:p>
            <a:r>
              <a:rPr lang="en-GB" sz="4400" b="1" dirty="0">
                <a:solidFill>
                  <a:srgbClr val="008000"/>
                </a:solidFill>
                <a:latin typeface="Century Gothic" panose="020B0502020202020204" pitchFamily="34" charset="0"/>
                <a:sym typeface="Wingdings" panose="05000000000000000000" pitchFamily="2" charset="2"/>
              </a:rPr>
              <a:t></a:t>
            </a:r>
            <a:endParaRPr lang="en-GB" sz="4400" b="1" dirty="0">
              <a:solidFill>
                <a:srgbClr val="008000"/>
              </a:solidFill>
              <a:latin typeface="Century Gothic" panose="020B0502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4833257" cy="867128"/>
          </a:xfrm>
          <a:prstGeom prst="rect">
            <a:avLst/>
          </a:prstGeom>
        </p:spPr>
      </p:pic>
      <p:sp>
        <p:nvSpPr>
          <p:cNvPr id="8" name="Title 1"/>
          <p:cNvSpPr txBox="1">
            <a:spLocks/>
          </p:cNvSpPr>
          <p:nvPr/>
        </p:nvSpPr>
        <p:spPr>
          <a:xfrm>
            <a:off x="300038" y="21925"/>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smtClean="0">
                <a:solidFill>
                  <a:schemeClr val="bg1"/>
                </a:solidFill>
              </a:rPr>
              <a:t>What’s In Store?</a:t>
            </a:r>
            <a:endParaRPr lang="en-GB" sz="3600" b="1" dirty="0">
              <a:solidFill>
                <a:schemeClr val="bg1"/>
              </a:solidFill>
            </a:endParaRPr>
          </a:p>
        </p:txBody>
      </p:sp>
    </p:spTree>
    <p:extLst>
      <p:ext uri="{BB962C8B-B14F-4D97-AF65-F5344CB8AC3E}">
        <p14:creationId xmlns:p14="http://schemas.microsoft.com/office/powerpoint/2010/main" val="37026872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3657" y="1825625"/>
            <a:ext cx="11310257" cy="4351338"/>
          </a:xfrm>
        </p:spPr>
        <p:txBody>
          <a:bodyPr/>
          <a:lstStyle/>
          <a:p>
            <a:pPr marL="0" indent="0">
              <a:buNone/>
            </a:pPr>
            <a:r>
              <a:rPr lang="en-GB" altLang="en-US" b="1" dirty="0"/>
              <a:t>“</a:t>
            </a:r>
            <a:r>
              <a:rPr lang="en-GB" altLang="en-US" dirty="0"/>
              <a:t>Output Hypothesis” = producing output helps because learners have to </a:t>
            </a:r>
          </a:p>
          <a:p>
            <a:pPr>
              <a:buFont typeface="Wingdings" panose="05000000000000000000" pitchFamily="2" charset="2"/>
              <a:buChar char="§"/>
            </a:pPr>
            <a:r>
              <a:rPr lang="en-GB" altLang="en-US" dirty="0"/>
              <a:t>notice ‘the gap’ (what they can’t say) and will then notice or find out how to do it</a:t>
            </a:r>
          </a:p>
          <a:p>
            <a:pPr>
              <a:buFont typeface="Wingdings" panose="05000000000000000000" pitchFamily="2" charset="2"/>
              <a:buChar char="§"/>
            </a:pPr>
            <a:r>
              <a:rPr lang="en-GB" altLang="en-US" dirty="0"/>
              <a:t>try out new language</a:t>
            </a:r>
            <a:br>
              <a:rPr lang="en-GB" altLang="en-US" dirty="0"/>
            </a:br>
            <a:r>
              <a:rPr lang="en-GB" altLang="en-US" dirty="0"/>
              <a:t>(I’ll try to say it like this and see if it is understood)</a:t>
            </a:r>
          </a:p>
          <a:p>
            <a:pPr>
              <a:buFont typeface="Wingdings" panose="05000000000000000000" pitchFamily="2" charset="2"/>
              <a:buChar char="§"/>
            </a:pPr>
            <a:r>
              <a:rPr lang="en-GB" altLang="en-US" dirty="0"/>
              <a:t>reflect </a:t>
            </a:r>
            <a:r>
              <a:rPr lang="en-GB" altLang="en-US" dirty="0" err="1"/>
              <a:t>metalinguistically</a:t>
            </a:r>
            <a:endParaRPr lang="en-GB" altLang="en-US" dirty="0"/>
          </a:p>
          <a:p>
            <a:pPr marL="0" indent="0" algn="r">
              <a:buNone/>
            </a:pPr>
            <a:r>
              <a:rPr lang="en-GB" altLang="en-US" sz="1800" dirty="0"/>
              <a:t>(Swain, 1995)</a:t>
            </a:r>
            <a:endParaRPr lang="en-GB" sz="1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9252858" cy="867128"/>
          </a:xfrm>
          <a:prstGeom prst="rect">
            <a:avLst/>
          </a:prstGeom>
        </p:spPr>
      </p:pic>
      <p:sp>
        <p:nvSpPr>
          <p:cNvPr id="5" name="Title 1"/>
          <p:cNvSpPr txBox="1">
            <a:spLocks/>
          </p:cNvSpPr>
          <p:nvPr/>
        </p:nvSpPr>
        <p:spPr>
          <a:xfrm>
            <a:off x="278266" y="0"/>
            <a:ext cx="845207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b="1" dirty="0" smtClean="0">
                <a:solidFill>
                  <a:schemeClr val="bg1"/>
                </a:solidFill>
              </a:rPr>
              <a:t>Importance of Meaningful Production</a:t>
            </a:r>
            <a:endParaRPr lang="en-GB" sz="3200" b="1" dirty="0">
              <a:solidFill>
                <a:schemeClr val="bg1"/>
              </a:solidFill>
            </a:endParaRPr>
          </a:p>
        </p:txBody>
      </p:sp>
    </p:spTree>
    <p:extLst>
      <p:ext uri="{BB962C8B-B14F-4D97-AF65-F5344CB8AC3E}">
        <p14:creationId xmlns:p14="http://schemas.microsoft.com/office/powerpoint/2010/main" val="386874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085" y="1825625"/>
            <a:ext cx="11288485" cy="4351338"/>
          </a:xfrm>
        </p:spPr>
        <p:txBody>
          <a:bodyPr>
            <a:normAutofit/>
          </a:bodyPr>
          <a:lstStyle/>
          <a:p>
            <a:pPr marL="0" indent="0">
              <a:buNone/>
            </a:pPr>
            <a:r>
              <a:rPr lang="en-GB" altLang="en-US" b="1" dirty="0"/>
              <a:t>Benefits of output over input? (1</a:t>
            </a:r>
            <a:r>
              <a:rPr lang="en-GB" altLang="en-US" b="1" dirty="0" smtClean="0"/>
              <a:t>)</a:t>
            </a:r>
          </a:p>
          <a:p>
            <a:pPr marL="0" indent="0">
              <a:buNone/>
            </a:pPr>
            <a:endParaRPr lang="en-GB" altLang="en-US" sz="1100" b="1" dirty="0"/>
          </a:p>
          <a:p>
            <a:pPr>
              <a:buClr>
                <a:srgbClr val="FF9953"/>
              </a:buClr>
              <a:buFont typeface="Wingdings" panose="05000000000000000000" pitchFamily="2" charset="2"/>
              <a:buChar char="§"/>
            </a:pPr>
            <a:r>
              <a:rPr lang="en-GB" altLang="en-US" dirty="0"/>
              <a:t>By early teens, we use gestures, contexts, expected behaviours, guess work to get meaning </a:t>
            </a:r>
          </a:p>
          <a:p>
            <a:pPr lvl="1">
              <a:buClr>
                <a:srgbClr val="FF9953"/>
              </a:buClr>
              <a:buFont typeface="Wingdings" panose="05000000000000000000" pitchFamily="2" charset="2"/>
              <a:buChar char="§"/>
            </a:pPr>
            <a:r>
              <a:rPr lang="en-GB" altLang="en-US" dirty="0"/>
              <a:t>can make many subtleties in language INPUT redundant</a:t>
            </a:r>
          </a:p>
          <a:p>
            <a:pPr>
              <a:buClr>
                <a:srgbClr val="FF9953"/>
              </a:buClr>
              <a:buFont typeface="Wingdings" panose="05000000000000000000" pitchFamily="2" charset="2"/>
              <a:buChar char="§"/>
            </a:pPr>
            <a:endParaRPr lang="en-GB" altLang="en-US" dirty="0"/>
          </a:p>
          <a:p>
            <a:pPr>
              <a:buClr>
                <a:srgbClr val="FF9953"/>
              </a:buClr>
              <a:buFont typeface="Wingdings" panose="05000000000000000000" pitchFamily="2" charset="2"/>
              <a:buChar char="§"/>
            </a:pPr>
            <a:r>
              <a:rPr lang="en-GB" altLang="en-US" dirty="0"/>
              <a:t>But when </a:t>
            </a:r>
            <a:r>
              <a:rPr lang="en-GB" altLang="en-US" i="1" dirty="0"/>
              <a:t>producing</a:t>
            </a:r>
            <a:r>
              <a:rPr lang="en-GB" altLang="en-US" dirty="0"/>
              <a:t> language, we need to express something as accurately and efficiently as possible</a:t>
            </a:r>
          </a:p>
          <a:p>
            <a:pPr lvl="1">
              <a:buClr>
                <a:srgbClr val="FF9953"/>
              </a:buClr>
            </a:pPr>
            <a:endParaRPr lang="en-GB" altLang="en-US" dirty="0"/>
          </a:p>
          <a:p>
            <a:pPr lvl="1">
              <a:buClr>
                <a:srgbClr val="FF9953"/>
              </a:buClr>
            </a:pPr>
            <a:endParaRPr lang="en-GB" alt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9252858" cy="867128"/>
          </a:xfrm>
          <a:prstGeom prst="rect">
            <a:avLst/>
          </a:prstGeom>
        </p:spPr>
      </p:pic>
      <p:sp>
        <p:nvSpPr>
          <p:cNvPr id="5" name="Title 1"/>
          <p:cNvSpPr txBox="1">
            <a:spLocks/>
          </p:cNvSpPr>
          <p:nvPr/>
        </p:nvSpPr>
        <p:spPr>
          <a:xfrm>
            <a:off x="267381" y="0"/>
            <a:ext cx="845207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b="1" dirty="0" smtClean="0">
                <a:solidFill>
                  <a:schemeClr val="bg1"/>
                </a:solidFill>
              </a:rPr>
              <a:t>Importance of Meaningful Production</a:t>
            </a:r>
            <a:endParaRPr lang="en-GB" sz="3200" b="1" dirty="0">
              <a:solidFill>
                <a:schemeClr val="bg1"/>
              </a:solidFill>
            </a:endParaRPr>
          </a:p>
        </p:txBody>
      </p:sp>
    </p:spTree>
    <p:extLst>
      <p:ext uri="{BB962C8B-B14F-4D97-AF65-F5344CB8AC3E}">
        <p14:creationId xmlns:p14="http://schemas.microsoft.com/office/powerpoint/2010/main" val="88332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3657" y="2442255"/>
            <a:ext cx="11364686" cy="2278289"/>
          </a:xfrm>
        </p:spPr>
        <p:txBody>
          <a:bodyPr>
            <a:normAutofit/>
          </a:bodyPr>
          <a:lstStyle/>
          <a:p>
            <a:pPr marL="0" indent="0">
              <a:buNone/>
            </a:pPr>
            <a:r>
              <a:rPr lang="en-GB" altLang="en-US" b="1" dirty="0"/>
              <a:t>Benefits of output over input? (2</a:t>
            </a:r>
            <a:r>
              <a:rPr lang="en-GB" altLang="en-US" b="1" dirty="0" smtClean="0"/>
              <a:t>)</a:t>
            </a:r>
          </a:p>
          <a:p>
            <a:pPr marL="0" indent="0">
              <a:buNone/>
            </a:pPr>
            <a:endParaRPr lang="en-GB" altLang="en-US" sz="1100" b="1" dirty="0"/>
          </a:p>
          <a:p>
            <a:pPr>
              <a:buClr>
                <a:srgbClr val="FF9953"/>
              </a:buClr>
              <a:buFont typeface="Wingdings" panose="05000000000000000000" pitchFamily="2" charset="2"/>
              <a:buChar char="§"/>
            </a:pPr>
            <a:r>
              <a:rPr lang="en-GB" altLang="en-US" dirty="0"/>
              <a:t>When listening or reading, we can </a:t>
            </a:r>
            <a:r>
              <a:rPr lang="en-GB" altLang="en-US" i="1" dirty="0"/>
              <a:t>pretend</a:t>
            </a:r>
            <a:r>
              <a:rPr lang="en-GB" altLang="en-US" dirty="0"/>
              <a:t> to understand</a:t>
            </a:r>
          </a:p>
          <a:p>
            <a:pPr>
              <a:buClr>
                <a:srgbClr val="FF9953"/>
              </a:buClr>
              <a:buFont typeface="Wingdings" panose="05000000000000000000" pitchFamily="2" charset="2"/>
              <a:buChar char="§"/>
            </a:pPr>
            <a:r>
              <a:rPr lang="en-GB" altLang="en-US" dirty="0"/>
              <a:t>But when speaking or writing, we cannot ‘pretend’ we are producing something!</a:t>
            </a:r>
          </a:p>
          <a:p>
            <a:pPr marL="0" indent="0">
              <a:buNone/>
            </a:pPr>
            <a:endParaRPr lang="en-GB"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96863"/>
            <a:ext cx="9252858" cy="867128"/>
          </a:xfrm>
          <a:prstGeom prst="rect">
            <a:avLst/>
          </a:prstGeom>
        </p:spPr>
      </p:pic>
      <p:sp>
        <p:nvSpPr>
          <p:cNvPr id="7" name="Title 1"/>
          <p:cNvSpPr txBox="1">
            <a:spLocks/>
          </p:cNvSpPr>
          <p:nvPr/>
        </p:nvSpPr>
        <p:spPr>
          <a:xfrm>
            <a:off x="267381" y="0"/>
            <a:ext cx="845207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b="1" dirty="0" smtClean="0">
                <a:solidFill>
                  <a:schemeClr val="bg1"/>
                </a:solidFill>
              </a:rPr>
              <a:t>Importance of Meaningful Production</a:t>
            </a:r>
            <a:endParaRPr lang="en-GB" sz="3200" b="1" dirty="0">
              <a:solidFill>
                <a:schemeClr val="bg1"/>
              </a:solidFill>
            </a:endParaRPr>
          </a:p>
        </p:txBody>
      </p:sp>
    </p:spTree>
    <p:extLst>
      <p:ext uri="{BB962C8B-B14F-4D97-AF65-F5344CB8AC3E}">
        <p14:creationId xmlns:p14="http://schemas.microsoft.com/office/powerpoint/2010/main" val="35323176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622426"/>
            <a:ext cx="10515600" cy="4351338"/>
          </a:xfrm>
        </p:spPr>
        <p:txBody>
          <a:bodyPr>
            <a:normAutofit/>
          </a:bodyPr>
          <a:lstStyle/>
          <a:p>
            <a:pPr marL="514350" indent="-514350">
              <a:buFont typeface="+mj-lt"/>
              <a:buAutoNum type="arabicPeriod"/>
            </a:pPr>
            <a:r>
              <a:rPr lang="en-GB" dirty="0"/>
              <a:t>Where does practice sit in the learning process? </a:t>
            </a:r>
          </a:p>
          <a:p>
            <a:pPr marL="514350" indent="-514350">
              <a:buFont typeface="+mj-lt"/>
              <a:buAutoNum type="arabicPeriod"/>
            </a:pPr>
            <a:r>
              <a:rPr lang="en-GB" dirty="0"/>
              <a:t>What counts as practice? </a:t>
            </a:r>
          </a:p>
          <a:p>
            <a:pPr marL="514350" indent="-514350">
              <a:buFont typeface="+mj-lt"/>
              <a:buAutoNum type="arabicPeriod"/>
            </a:pPr>
            <a:r>
              <a:rPr lang="en-GB" dirty="0"/>
              <a:t>How frequent does practice need to be? </a:t>
            </a:r>
          </a:p>
          <a:p>
            <a:pPr marL="514350" indent="-514350">
              <a:buFont typeface="+mj-lt"/>
              <a:buAutoNum type="arabicPeriod"/>
            </a:pPr>
            <a:r>
              <a:rPr lang="en-GB" dirty="0"/>
              <a:t>How important is ‘</a:t>
            </a:r>
            <a:r>
              <a:rPr lang="en-GB" i="1" dirty="0"/>
              <a:t>meaningful production</a:t>
            </a:r>
            <a:r>
              <a:rPr lang="en-GB" dirty="0"/>
              <a:t>’?</a:t>
            </a:r>
          </a:p>
          <a:p>
            <a:pPr marL="514350" indent="-514350">
              <a:buFont typeface="+mj-lt"/>
              <a:buAutoNum type="arabicPeriod"/>
            </a:pPr>
            <a:r>
              <a:rPr lang="en-GB" dirty="0"/>
              <a:t>What are the challenges of delivering practice?</a:t>
            </a:r>
          </a:p>
          <a:p>
            <a:pPr marL="457200" indent="-457200">
              <a:buClr>
                <a:srgbClr val="FF9953"/>
              </a:buClr>
              <a:buSzPct val="80000"/>
              <a:buFont typeface="+mj-lt"/>
              <a:buAutoNum type="alphaLcParenR"/>
            </a:pPr>
            <a:r>
              <a:rPr lang="en-GB" sz="2200" dirty="0"/>
              <a:t>Transfer Appropriate Processing</a:t>
            </a:r>
          </a:p>
          <a:p>
            <a:pPr marL="457200" indent="-457200">
              <a:buClr>
                <a:srgbClr val="FF9953"/>
              </a:buClr>
              <a:buSzPct val="80000"/>
              <a:buFont typeface="+mj-lt"/>
              <a:buAutoNum type="alphaLcParenR"/>
            </a:pPr>
            <a:r>
              <a:rPr lang="en-GB" sz="2200" dirty="0"/>
              <a:t>Skill Specificity</a:t>
            </a:r>
          </a:p>
          <a:p>
            <a:pPr marL="457200" indent="-457200">
              <a:buClr>
                <a:srgbClr val="FF9953"/>
              </a:buClr>
              <a:buSzPct val="80000"/>
              <a:buFont typeface="+mj-lt"/>
              <a:buAutoNum type="alphaLcParenR"/>
            </a:pPr>
            <a:r>
              <a:rPr lang="en-GB" sz="2200" dirty="0"/>
              <a:t>‘Trapping the form’ in meaningful production</a:t>
            </a:r>
          </a:p>
          <a:p>
            <a:pPr marL="457200" indent="-457200">
              <a:buClr>
                <a:srgbClr val="FF9953"/>
              </a:buClr>
              <a:buSzPct val="80000"/>
              <a:buFont typeface="+mj-lt"/>
              <a:buAutoNum type="alphaLcParenR"/>
            </a:pPr>
            <a:r>
              <a:rPr lang="en-GB" sz="2200" dirty="0"/>
              <a:t>Tensions between complexity, accuracy &amp; fluency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4833257" cy="867128"/>
          </a:xfrm>
          <a:prstGeom prst="rect">
            <a:avLst/>
          </a:prstGeom>
        </p:spPr>
      </p:pic>
      <p:sp>
        <p:nvSpPr>
          <p:cNvPr id="5" name="Title 1"/>
          <p:cNvSpPr txBox="1">
            <a:spLocks/>
          </p:cNvSpPr>
          <p:nvPr/>
        </p:nvSpPr>
        <p:spPr>
          <a:xfrm>
            <a:off x="300038" y="21925"/>
            <a:ext cx="383653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smtClean="0">
                <a:solidFill>
                  <a:schemeClr val="bg1"/>
                </a:solidFill>
              </a:rPr>
              <a:t>What’s In Store?</a:t>
            </a:r>
            <a:endParaRPr lang="en-GB" sz="3600" b="1" dirty="0">
              <a:solidFill>
                <a:schemeClr val="bg1"/>
              </a:solidFill>
            </a:endParaRPr>
          </a:p>
        </p:txBody>
      </p:sp>
    </p:spTree>
    <p:extLst>
      <p:ext uri="{BB962C8B-B14F-4D97-AF65-F5344CB8AC3E}">
        <p14:creationId xmlns:p14="http://schemas.microsoft.com/office/powerpoint/2010/main" val="91992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6314" y="2075997"/>
            <a:ext cx="11375572" cy="3889374"/>
          </a:xfrm>
        </p:spPr>
        <p:txBody>
          <a:bodyPr/>
          <a:lstStyle/>
          <a:p>
            <a:pPr marL="0" indent="0">
              <a:buNone/>
            </a:pPr>
            <a:r>
              <a:rPr lang="en-GB" altLang="en-US" b="1" dirty="0"/>
              <a:t>Benefits of output over input? (3</a:t>
            </a:r>
            <a:r>
              <a:rPr lang="en-GB" altLang="en-US" b="1" dirty="0" smtClean="0"/>
              <a:t>)</a:t>
            </a:r>
          </a:p>
          <a:p>
            <a:pPr marL="0" indent="0">
              <a:buNone/>
            </a:pPr>
            <a:endParaRPr lang="en-GB" altLang="en-US" sz="1600" b="1" dirty="0"/>
          </a:p>
          <a:p>
            <a:pPr>
              <a:buClr>
                <a:srgbClr val="FF9953"/>
              </a:buClr>
              <a:buFont typeface="Wingdings" panose="05000000000000000000" pitchFamily="2" charset="2"/>
              <a:buChar char="§"/>
            </a:pPr>
            <a:r>
              <a:rPr lang="en-GB" altLang="en-US" dirty="0"/>
              <a:t>Research into ‘immersion learning’ found that input alone was not enough to lead to accurate and fluent production of the language </a:t>
            </a:r>
          </a:p>
          <a:p>
            <a:pPr>
              <a:buClr>
                <a:srgbClr val="FF9953"/>
              </a:buClr>
              <a:buFont typeface="Wingdings" panose="05000000000000000000" pitchFamily="2" charset="2"/>
              <a:buChar char="§"/>
            </a:pPr>
            <a:r>
              <a:rPr lang="en-GB" altLang="en-US" dirty="0"/>
              <a:t>Practice in producing language is necessary</a:t>
            </a:r>
          </a:p>
          <a:p>
            <a:pPr marL="0" indent="0">
              <a:buNone/>
            </a:pPr>
            <a:endParaRPr lang="en-GB" b="1" dirty="0"/>
          </a:p>
          <a:p>
            <a:pPr marL="0" indent="0" algn="r">
              <a:buNone/>
            </a:pPr>
            <a:r>
              <a:rPr lang="en-GB" altLang="en-US" sz="1800" dirty="0"/>
              <a:t>(work by Canadian researchers: Swain, </a:t>
            </a:r>
            <a:r>
              <a:rPr lang="en-GB" altLang="en-US" sz="1800" dirty="0" err="1"/>
              <a:t>Lightbown</a:t>
            </a:r>
            <a:r>
              <a:rPr lang="en-GB" altLang="en-US" sz="1800" dirty="0"/>
              <a:t>, Spada, Collins)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9252858" cy="867128"/>
          </a:xfrm>
          <a:prstGeom prst="rect">
            <a:avLst/>
          </a:prstGeom>
        </p:spPr>
      </p:pic>
      <p:sp>
        <p:nvSpPr>
          <p:cNvPr id="7" name="Title 1"/>
          <p:cNvSpPr txBox="1">
            <a:spLocks/>
          </p:cNvSpPr>
          <p:nvPr/>
        </p:nvSpPr>
        <p:spPr>
          <a:xfrm>
            <a:off x="256495" y="0"/>
            <a:ext cx="845207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b="1" dirty="0" smtClean="0">
                <a:solidFill>
                  <a:schemeClr val="bg1"/>
                </a:solidFill>
              </a:rPr>
              <a:t>Importance of Meaningful Production</a:t>
            </a:r>
            <a:endParaRPr lang="en-GB" sz="3200" b="1" dirty="0">
              <a:solidFill>
                <a:schemeClr val="bg1"/>
              </a:solidFill>
            </a:endParaRPr>
          </a:p>
        </p:txBody>
      </p:sp>
    </p:spTree>
    <p:extLst>
      <p:ext uri="{BB962C8B-B14F-4D97-AF65-F5344CB8AC3E}">
        <p14:creationId xmlns:p14="http://schemas.microsoft.com/office/powerpoint/2010/main" val="28750932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3528" y="1918509"/>
            <a:ext cx="11244943" cy="4351338"/>
          </a:xfrm>
        </p:spPr>
        <p:txBody>
          <a:bodyPr>
            <a:normAutofit/>
          </a:bodyPr>
          <a:lstStyle/>
          <a:p>
            <a:pPr marL="0" indent="0">
              <a:buNone/>
            </a:pPr>
            <a:r>
              <a:rPr lang="en-GB" b="1" dirty="0"/>
              <a:t>How does </a:t>
            </a:r>
            <a:r>
              <a:rPr lang="en-GB" b="1" u="sng" dirty="0"/>
              <a:t>interaction</a:t>
            </a:r>
            <a:r>
              <a:rPr lang="en-GB" b="1" dirty="0"/>
              <a:t> help language learning?</a:t>
            </a:r>
            <a:br>
              <a:rPr lang="en-GB" b="1" dirty="0"/>
            </a:br>
            <a:endParaRPr lang="en-GB" b="1" dirty="0"/>
          </a:p>
          <a:p>
            <a:pPr>
              <a:buClr>
                <a:srgbClr val="FF9953"/>
              </a:buClr>
              <a:buFont typeface="Wingdings" panose="05000000000000000000" pitchFamily="2" charset="2"/>
              <a:buChar char="§"/>
            </a:pPr>
            <a:r>
              <a:rPr lang="en-GB" altLang="en-US" dirty="0"/>
              <a:t>“Interactional modification” </a:t>
            </a:r>
            <a:r>
              <a:rPr lang="en-GB" altLang="en-US" sz="2000" dirty="0"/>
              <a:t>(‘can you repeat that?’ ‘what does x mean?’) </a:t>
            </a:r>
            <a:r>
              <a:rPr lang="en-GB" altLang="en-US" dirty="0"/>
              <a:t>allows you to understand something better</a:t>
            </a:r>
          </a:p>
          <a:p>
            <a:pPr>
              <a:buClr>
                <a:srgbClr val="FF9953"/>
              </a:buClr>
              <a:buFont typeface="Wingdings" pitchFamily="2" charset="2"/>
              <a:buChar char="Ø"/>
            </a:pPr>
            <a:r>
              <a:rPr lang="en-GB" altLang="en-US" dirty="0"/>
              <a:t>Understanding something helps you learn it</a:t>
            </a:r>
          </a:p>
          <a:p>
            <a:pPr>
              <a:buClr>
                <a:srgbClr val="FF9953"/>
              </a:buClr>
              <a:buFont typeface="Wingdings" pitchFamily="2" charset="2"/>
              <a:buChar char="Ø"/>
            </a:pPr>
            <a:r>
              <a:rPr lang="en-GB" altLang="en-US" dirty="0"/>
              <a:t>So, “interactional modification” helps learning</a:t>
            </a:r>
          </a:p>
          <a:p>
            <a:endParaRPr lang="en-GB" altLang="en-US" dirty="0"/>
          </a:p>
          <a:p>
            <a:pPr marL="0" indent="0" algn="r">
              <a:buNone/>
            </a:pPr>
            <a:r>
              <a:rPr lang="en-GB" altLang="en-US" sz="1600" dirty="0"/>
              <a:t>Long’s Interaction Hypothesis (1985 &amp; 1996)</a:t>
            </a:r>
          </a:p>
          <a:p>
            <a:pPr marL="0" indent="0">
              <a:buNone/>
            </a:pPr>
            <a:endParaRPr lang="en-GB" sz="20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96863"/>
            <a:ext cx="10689772" cy="867128"/>
          </a:xfrm>
          <a:prstGeom prst="rect">
            <a:avLst/>
          </a:prstGeom>
        </p:spPr>
      </p:pic>
      <p:sp>
        <p:nvSpPr>
          <p:cNvPr id="5" name="Title 1"/>
          <p:cNvSpPr txBox="1">
            <a:spLocks/>
          </p:cNvSpPr>
          <p:nvPr/>
        </p:nvSpPr>
        <p:spPr>
          <a:xfrm>
            <a:off x="202067" y="0"/>
            <a:ext cx="974747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b="1" dirty="0" smtClean="0">
                <a:solidFill>
                  <a:schemeClr val="bg1"/>
                </a:solidFill>
              </a:rPr>
              <a:t>Importance of Meaningful Production: In Interaction</a:t>
            </a:r>
            <a:endParaRPr lang="en-GB" sz="2800" b="1" dirty="0">
              <a:solidFill>
                <a:schemeClr val="bg1"/>
              </a:solidFill>
            </a:endParaRPr>
          </a:p>
        </p:txBody>
      </p:sp>
    </p:spTree>
    <p:extLst>
      <p:ext uri="{BB962C8B-B14F-4D97-AF65-F5344CB8AC3E}">
        <p14:creationId xmlns:p14="http://schemas.microsoft.com/office/powerpoint/2010/main" val="353068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B0B0F0B-3BB3-334F-BA87-56DBAE13ADCF}"/>
              </a:ext>
            </a:extLst>
          </p:cNvPr>
          <p:cNvSpPr>
            <a:spLocks noGrp="1"/>
          </p:cNvSpPr>
          <p:nvPr>
            <p:ph idx="1"/>
          </p:nvPr>
        </p:nvSpPr>
        <p:spPr>
          <a:xfrm>
            <a:off x="451757" y="1737034"/>
            <a:ext cx="11288486" cy="4478710"/>
          </a:xfrm>
        </p:spPr>
        <p:txBody>
          <a:bodyPr>
            <a:normAutofit/>
          </a:bodyPr>
          <a:lstStyle/>
          <a:p>
            <a:pPr marL="0" indent="0">
              <a:buNone/>
            </a:pPr>
            <a:r>
              <a:rPr lang="en-US" dirty="0"/>
              <a:t>Asking &amp; answering questions to get &amp; give meaning</a:t>
            </a:r>
          </a:p>
          <a:p>
            <a:pPr marL="0" indent="0">
              <a:buNone/>
            </a:pPr>
            <a:endParaRPr lang="en-US" sz="1500" dirty="0"/>
          </a:p>
          <a:p>
            <a:pPr marL="0" indent="0">
              <a:buNone/>
            </a:pPr>
            <a:r>
              <a:rPr lang="en-US" dirty="0"/>
              <a:t>Can be</a:t>
            </a:r>
          </a:p>
          <a:p>
            <a:pPr marL="457200" lvl="1" indent="0">
              <a:buNone/>
            </a:pPr>
            <a:r>
              <a:rPr lang="en-US" dirty="0"/>
              <a:t>Real time (online, face to face)</a:t>
            </a:r>
          </a:p>
          <a:p>
            <a:pPr marL="457200" lvl="1" indent="0">
              <a:buNone/>
            </a:pPr>
            <a:r>
              <a:rPr lang="en-US" dirty="0"/>
              <a:t>Offline (email, leaving and receiving oral messages)</a:t>
            </a:r>
          </a:p>
          <a:p>
            <a:pPr marL="457200" lvl="1" indent="0">
              <a:buNone/>
            </a:pPr>
            <a:endParaRPr lang="en-US" sz="1400" dirty="0"/>
          </a:p>
          <a:p>
            <a:pPr marL="0" indent="0">
              <a:buNone/>
            </a:pPr>
            <a:r>
              <a:rPr lang="en-US" dirty="0"/>
              <a:t>Importance of errors -&gt; interactional modification</a:t>
            </a:r>
          </a:p>
          <a:p>
            <a:pPr marL="0" indent="0">
              <a:buNone/>
            </a:pPr>
            <a:r>
              <a:rPr lang="en-US" dirty="0"/>
              <a:t>‘Surprisal effect’ of a </a:t>
            </a:r>
            <a:r>
              <a:rPr lang="en-US" b="1" u="sng" dirty="0"/>
              <a:t>mis</a:t>
            </a:r>
            <a:r>
              <a:rPr lang="en-US" dirty="0"/>
              <a:t>communication!</a:t>
            </a:r>
          </a:p>
          <a:p>
            <a:pPr lvl="1"/>
            <a:r>
              <a:rPr lang="en-US" dirty="0"/>
              <a:t>helps establish new knowledge or recall stored knowledge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296863"/>
            <a:ext cx="6923315" cy="867128"/>
          </a:xfrm>
          <a:prstGeom prst="rect">
            <a:avLst/>
          </a:prstGeom>
        </p:spPr>
      </p:pic>
      <p:sp>
        <p:nvSpPr>
          <p:cNvPr id="5" name="Title 1"/>
          <p:cNvSpPr txBox="1">
            <a:spLocks/>
          </p:cNvSpPr>
          <p:nvPr/>
        </p:nvSpPr>
        <p:spPr>
          <a:xfrm>
            <a:off x="300038" y="21925"/>
            <a:ext cx="845207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smtClean="0">
                <a:solidFill>
                  <a:schemeClr val="bg1"/>
                </a:solidFill>
              </a:rPr>
              <a:t>Examples of ‘Interaction’</a:t>
            </a:r>
            <a:endParaRPr lang="en-GB" sz="3600" b="1" dirty="0">
              <a:solidFill>
                <a:schemeClr val="bg1"/>
              </a:solidFill>
            </a:endParaRPr>
          </a:p>
        </p:txBody>
      </p:sp>
    </p:spTree>
    <p:extLst>
      <p:ext uri="{BB962C8B-B14F-4D97-AF65-F5344CB8AC3E}">
        <p14:creationId xmlns:p14="http://schemas.microsoft.com/office/powerpoint/2010/main" val="239799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4414" y="1840141"/>
            <a:ext cx="11223171" cy="4260272"/>
          </a:xfrm>
        </p:spPr>
        <p:txBody>
          <a:bodyPr>
            <a:normAutofit/>
          </a:bodyPr>
          <a:lstStyle/>
          <a:p>
            <a:pPr marL="0" indent="0">
              <a:buNone/>
            </a:pPr>
            <a:r>
              <a:rPr lang="en-GB" altLang="en-US" dirty="0"/>
              <a:t>3 main benefits of interaction:</a:t>
            </a:r>
          </a:p>
          <a:p>
            <a:pPr marL="533400" indent="-533400">
              <a:buClr>
                <a:srgbClr val="FF9953"/>
              </a:buClr>
              <a:buFontTx/>
              <a:buAutoNum type="arabicPeriod"/>
            </a:pPr>
            <a:r>
              <a:rPr lang="en-GB" altLang="en-US" dirty="0"/>
              <a:t>Negotiation for meaning</a:t>
            </a:r>
          </a:p>
          <a:p>
            <a:pPr marL="533400" indent="-533400">
              <a:buClr>
                <a:srgbClr val="FF9953"/>
              </a:buClr>
              <a:buFontTx/>
              <a:buAutoNum type="arabicPeriod"/>
            </a:pPr>
            <a:r>
              <a:rPr lang="en-GB" altLang="en-US" dirty="0"/>
              <a:t>Provision of feedback</a:t>
            </a:r>
          </a:p>
          <a:p>
            <a:pPr marL="533400" indent="-533400">
              <a:buClr>
                <a:srgbClr val="FF9953"/>
              </a:buClr>
              <a:buFontTx/>
              <a:buAutoNum type="arabicPeriod"/>
            </a:pPr>
            <a:r>
              <a:rPr lang="en-GB" altLang="en-US" dirty="0"/>
              <a:t>Production of modified output</a:t>
            </a:r>
          </a:p>
          <a:p>
            <a:pPr marL="0" indent="0">
              <a:buNone/>
            </a:pPr>
            <a:endParaRPr lang="en-GB" altLang="en-US" dirty="0"/>
          </a:p>
          <a:p>
            <a:pPr marL="0" indent="0">
              <a:buNone/>
            </a:pPr>
            <a:r>
              <a:rPr lang="en-GB" altLang="en-US" dirty="0"/>
              <a:t>All these help </a:t>
            </a:r>
            <a:r>
              <a:rPr lang="en-GB" altLang="en-US" i="1" dirty="0"/>
              <a:t>attention </a:t>
            </a:r>
            <a:r>
              <a:rPr lang="en-GB" altLang="en-US" dirty="0"/>
              <a:t>and </a:t>
            </a:r>
            <a:r>
              <a:rPr lang="en-GB" altLang="en-US" i="1" dirty="0"/>
              <a:t>memory systems</a:t>
            </a:r>
          </a:p>
          <a:p>
            <a:pPr marL="0" indent="0">
              <a:buNone/>
            </a:pPr>
            <a:r>
              <a:rPr lang="en-GB" altLang="en-US" dirty="0"/>
              <a:t>establish declarative knowledge and proceduralisation</a:t>
            </a:r>
            <a:endParaRPr lang="en-GB" altLang="en-US"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96863"/>
            <a:ext cx="8773888" cy="867128"/>
          </a:xfrm>
          <a:prstGeom prst="rect">
            <a:avLst/>
          </a:prstGeom>
        </p:spPr>
      </p:pic>
      <p:sp>
        <p:nvSpPr>
          <p:cNvPr id="5" name="Title 1"/>
          <p:cNvSpPr txBox="1">
            <a:spLocks/>
          </p:cNvSpPr>
          <p:nvPr/>
        </p:nvSpPr>
        <p:spPr>
          <a:xfrm>
            <a:off x="234724" y="0"/>
            <a:ext cx="845207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b="1" dirty="0" smtClean="0">
                <a:solidFill>
                  <a:schemeClr val="bg1"/>
                </a:solidFill>
              </a:rPr>
              <a:t>Examples of Meaningful ‘Interaction’</a:t>
            </a:r>
            <a:endParaRPr lang="en-GB" sz="3200" b="1" dirty="0">
              <a:solidFill>
                <a:schemeClr val="bg1"/>
              </a:solidFill>
            </a:endParaRPr>
          </a:p>
        </p:txBody>
      </p:sp>
    </p:spTree>
    <p:extLst>
      <p:ext uri="{BB962C8B-B14F-4D97-AF65-F5344CB8AC3E}">
        <p14:creationId xmlns:p14="http://schemas.microsoft.com/office/powerpoint/2010/main" val="201337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2771" y="1438929"/>
            <a:ext cx="11310258" cy="6736242"/>
          </a:xfrm>
        </p:spPr>
        <p:txBody>
          <a:bodyPr>
            <a:normAutofit/>
          </a:bodyPr>
          <a:lstStyle/>
          <a:p>
            <a:pPr marL="0" indent="0">
              <a:buNone/>
            </a:pPr>
            <a:r>
              <a:rPr lang="en-GB" sz="3200" b="1" dirty="0"/>
              <a:t>Practice through interaction: </a:t>
            </a:r>
            <a:br>
              <a:rPr lang="en-GB" sz="3200" b="1" dirty="0"/>
            </a:br>
            <a:r>
              <a:rPr lang="en-GB" sz="3200" b="1" dirty="0"/>
              <a:t>Does interaction help comprehension? YES!</a:t>
            </a:r>
            <a:r>
              <a:rPr lang="en-GB" b="1" dirty="0"/>
              <a:t/>
            </a:r>
            <a:br>
              <a:rPr lang="en-GB" b="1" dirty="0"/>
            </a:br>
            <a:r>
              <a:rPr lang="en-GB" b="1" dirty="0"/>
              <a:t/>
            </a:r>
            <a:br>
              <a:rPr lang="en-GB" b="1" dirty="0"/>
            </a:br>
            <a:r>
              <a:rPr lang="en-GB" sz="2400" dirty="0"/>
              <a:t>Two approaches compared: </a:t>
            </a:r>
          </a:p>
          <a:p>
            <a:pPr>
              <a:buClr>
                <a:srgbClr val="FF9953"/>
              </a:buClr>
              <a:buFont typeface="Wingdings" panose="05000000000000000000" pitchFamily="2" charset="2"/>
              <a:buChar char="§"/>
            </a:pPr>
            <a:r>
              <a:rPr lang="en-GB" sz="2400" dirty="0"/>
              <a:t>Group 1: read a simplified script with repetition and paraphrasing, simple grammar &amp; vocab</a:t>
            </a:r>
          </a:p>
          <a:p>
            <a:pPr>
              <a:buClr>
                <a:srgbClr val="FF9953"/>
              </a:buClr>
              <a:buFont typeface="Wingdings" panose="05000000000000000000" pitchFamily="2" charset="2"/>
              <a:buChar char="§"/>
            </a:pPr>
            <a:r>
              <a:rPr lang="en-GB" sz="2400" dirty="0"/>
              <a:t>Group 2: learners listened to a version of the same script but which had not been simplified, but they were encouraged to stop the reader and ask questions and seek assistance (negotiation for meaning) </a:t>
            </a:r>
          </a:p>
          <a:p>
            <a:pPr>
              <a:buClr>
                <a:srgbClr val="FF9953"/>
              </a:buClr>
              <a:buFont typeface="Wingdings" panose="05000000000000000000" pitchFamily="2" charset="2"/>
              <a:buChar char="§"/>
            </a:pPr>
            <a:r>
              <a:rPr lang="en-GB" sz="2400" dirty="0"/>
              <a:t>The interaction group comprehended much more than the simplified input group </a:t>
            </a:r>
            <a:endParaRPr lang="en-GB" sz="2400" dirty="0" smtClean="0"/>
          </a:p>
          <a:p>
            <a:pPr marL="0" indent="0" algn="r">
              <a:buClr>
                <a:srgbClr val="FF9953"/>
              </a:buClr>
              <a:buNone/>
            </a:pPr>
            <a:r>
              <a:rPr lang="en-GB" sz="1600" dirty="0" smtClean="0"/>
              <a:t>Pica</a:t>
            </a:r>
            <a:r>
              <a:rPr lang="en-GB" sz="1600" dirty="0"/>
              <a:t>, Young &amp; Doughty (1987)</a:t>
            </a:r>
          </a:p>
          <a:p>
            <a:pPr marL="0" indent="0">
              <a:buNone/>
            </a:pPr>
            <a:endParaRPr lang="en-GB" sz="20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296863"/>
            <a:ext cx="9622973" cy="867128"/>
          </a:xfrm>
          <a:prstGeom prst="rect">
            <a:avLst/>
          </a:prstGeom>
        </p:spPr>
      </p:pic>
      <p:sp>
        <p:nvSpPr>
          <p:cNvPr id="5" name="Title 1"/>
          <p:cNvSpPr txBox="1">
            <a:spLocks/>
          </p:cNvSpPr>
          <p:nvPr/>
        </p:nvSpPr>
        <p:spPr>
          <a:xfrm>
            <a:off x="300038" y="21925"/>
            <a:ext cx="845207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smtClean="0">
                <a:solidFill>
                  <a:schemeClr val="bg1"/>
                </a:solidFill>
              </a:rPr>
              <a:t>Importance of Meaningful Practice</a:t>
            </a:r>
            <a:endParaRPr lang="en-GB" sz="3600" b="1" dirty="0">
              <a:solidFill>
                <a:schemeClr val="bg1"/>
              </a:solidFill>
            </a:endParaRPr>
          </a:p>
        </p:txBody>
      </p:sp>
    </p:spTree>
    <p:extLst>
      <p:ext uri="{BB962C8B-B14F-4D97-AF65-F5344CB8AC3E}">
        <p14:creationId xmlns:p14="http://schemas.microsoft.com/office/powerpoint/2010/main" val="38376635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38200" y="1807483"/>
            <a:ext cx="10515600" cy="4351338"/>
          </a:xfrm>
        </p:spPr>
        <p:txBody>
          <a:bodyPr>
            <a:normAutofit/>
          </a:bodyPr>
          <a:lstStyle/>
          <a:p>
            <a:pPr marL="0" indent="0">
              <a:buNone/>
            </a:pPr>
            <a:r>
              <a:rPr lang="en-US" b="1" dirty="0"/>
              <a:t>Information-gaps in whole class work</a:t>
            </a:r>
            <a:endParaRPr lang="en-GB" b="1" dirty="0"/>
          </a:p>
          <a:p>
            <a:pPr marL="0" indent="0">
              <a:buNone/>
            </a:pPr>
            <a:endParaRPr lang="en-GB" dirty="0"/>
          </a:p>
          <a:p>
            <a:pPr>
              <a:buClr>
                <a:srgbClr val="FF9953"/>
              </a:buClr>
              <a:buFont typeface="Wingdings" panose="05000000000000000000" pitchFamily="2" charset="2"/>
              <a:buChar char="§"/>
            </a:pPr>
            <a:r>
              <a:rPr lang="en-GB" dirty="0"/>
              <a:t>teacher-fronted, </a:t>
            </a:r>
          </a:p>
          <a:p>
            <a:pPr>
              <a:buClr>
                <a:srgbClr val="FF9953"/>
              </a:buClr>
              <a:buFont typeface="Wingdings" panose="05000000000000000000" pitchFamily="2" charset="2"/>
              <a:buChar char="§"/>
            </a:pPr>
            <a:r>
              <a:rPr lang="en-GB" dirty="0"/>
              <a:t>all one-way tasks - teacher held the information</a:t>
            </a:r>
          </a:p>
          <a:p>
            <a:pPr>
              <a:buClr>
                <a:srgbClr val="FF9953"/>
              </a:buClr>
              <a:buFont typeface="Wingdings" panose="05000000000000000000" pitchFamily="2" charset="2"/>
              <a:buChar char="§"/>
            </a:pPr>
            <a:r>
              <a:rPr lang="en-GB" dirty="0"/>
              <a:t>students’ asked questions to obtain that information</a:t>
            </a:r>
          </a:p>
          <a:p>
            <a:pPr>
              <a:buClr>
                <a:srgbClr val="FF9953"/>
              </a:buClr>
              <a:buFont typeface="Wingdings" panose="05000000000000000000" pitchFamily="2" charset="2"/>
              <a:buChar char="§"/>
            </a:pPr>
            <a:r>
              <a:rPr lang="en-GB" dirty="0"/>
              <a:t>E.g., ‘would I lie to you?’ (truth or lie)</a:t>
            </a:r>
          </a:p>
          <a:p>
            <a:endParaRPr lang="en-GB" dirty="0"/>
          </a:p>
          <a:p>
            <a:pPr marL="0" indent="0" algn="r">
              <a:buNone/>
            </a:pPr>
            <a:r>
              <a:rPr lang="en-US" sz="1600" dirty="0"/>
              <a:t>from Sato &amp; McDonough (in press)</a:t>
            </a:r>
          </a:p>
          <a:p>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296863"/>
            <a:ext cx="10374088" cy="867128"/>
          </a:xfrm>
          <a:prstGeom prst="rect">
            <a:avLst/>
          </a:prstGeom>
        </p:spPr>
      </p:pic>
      <p:sp>
        <p:nvSpPr>
          <p:cNvPr id="6" name="Title 1"/>
          <p:cNvSpPr txBox="1">
            <a:spLocks/>
          </p:cNvSpPr>
          <p:nvPr/>
        </p:nvSpPr>
        <p:spPr>
          <a:xfrm>
            <a:off x="300038" y="21925"/>
            <a:ext cx="845207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smtClean="0">
                <a:solidFill>
                  <a:schemeClr val="bg1"/>
                </a:solidFill>
              </a:rPr>
              <a:t>Importance of Meaningful Interaction</a:t>
            </a:r>
            <a:endParaRPr lang="en-GB" sz="3600" b="1" dirty="0">
              <a:solidFill>
                <a:schemeClr val="bg1"/>
              </a:solidFill>
            </a:endParaRPr>
          </a:p>
        </p:txBody>
      </p:sp>
    </p:spTree>
    <p:extLst>
      <p:ext uri="{BB962C8B-B14F-4D97-AF65-F5344CB8AC3E}">
        <p14:creationId xmlns:p14="http://schemas.microsoft.com/office/powerpoint/2010/main" val="22533129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3658" y="1825625"/>
            <a:ext cx="11332028" cy="4351338"/>
          </a:xfrm>
        </p:spPr>
        <p:txBody>
          <a:bodyPr>
            <a:normAutofit/>
          </a:bodyPr>
          <a:lstStyle/>
          <a:p>
            <a:pPr marL="0" indent="0">
              <a:buNone/>
            </a:pPr>
            <a:r>
              <a:rPr lang="en-US" b="1" dirty="0"/>
              <a:t>Meta-analysis: role of </a:t>
            </a:r>
            <a:r>
              <a:rPr lang="en-US" b="1" u="sng" dirty="0"/>
              <a:t>interaction</a:t>
            </a:r>
            <a:r>
              <a:rPr lang="en-US" b="1" dirty="0"/>
              <a:t> in vocabulary teaching </a:t>
            </a:r>
          </a:p>
          <a:p>
            <a:pPr>
              <a:buClr>
                <a:srgbClr val="FF9953"/>
              </a:buClr>
              <a:buFont typeface="Wingdings" panose="05000000000000000000" pitchFamily="2" charset="2"/>
              <a:buChar char="§"/>
            </a:pPr>
            <a:endParaRPr lang="en-US" dirty="0"/>
          </a:p>
          <a:p>
            <a:pPr>
              <a:buClr>
                <a:srgbClr val="FF9953"/>
              </a:buClr>
              <a:buFont typeface="Wingdings" panose="05000000000000000000" pitchFamily="2" charset="2"/>
              <a:buChar char="§"/>
            </a:pPr>
            <a:r>
              <a:rPr lang="en-US" sz="2600" dirty="0"/>
              <a:t>32 studies, 1,964 learners</a:t>
            </a:r>
          </a:p>
          <a:p>
            <a:pPr>
              <a:buClr>
                <a:srgbClr val="FF9953"/>
              </a:buClr>
              <a:buFont typeface="Wingdings" panose="05000000000000000000" pitchFamily="2" charset="2"/>
              <a:buChar char="§"/>
            </a:pPr>
            <a:r>
              <a:rPr lang="en-US" sz="2600" dirty="0"/>
              <a:t>having interaction helped more than no interaction</a:t>
            </a:r>
          </a:p>
          <a:p>
            <a:pPr marL="0" indent="0" algn="r">
              <a:buNone/>
            </a:pPr>
            <a:r>
              <a:rPr lang="en-US" dirty="0"/>
              <a:t>	</a:t>
            </a:r>
            <a:r>
              <a:rPr lang="en-US" sz="1700" dirty="0"/>
              <a:t>Vos et al (2018</a:t>
            </a:r>
            <a:r>
              <a:rPr lang="en-US" sz="1700" dirty="0" smtClean="0"/>
              <a:t>)</a:t>
            </a:r>
          </a:p>
          <a:p>
            <a:pPr marL="0" indent="0" algn="r">
              <a:buNone/>
            </a:pPr>
            <a:endParaRPr lang="en-US" sz="1700" dirty="0"/>
          </a:p>
          <a:p>
            <a:pPr marL="0" indent="0">
              <a:buNone/>
            </a:pPr>
            <a:r>
              <a:rPr lang="en-US" sz="2600" dirty="0" smtClean="0"/>
              <a:t>Other </a:t>
            </a:r>
            <a:r>
              <a:rPr lang="en-US" sz="2600" dirty="0"/>
              <a:t>meta-analyses showing some kind of interaction helps Keck </a:t>
            </a:r>
            <a:r>
              <a:rPr lang="en-US" sz="2600" dirty="0" smtClean="0"/>
              <a:t>et al</a:t>
            </a:r>
            <a:r>
              <a:rPr lang="en-US" sz="2600" dirty="0"/>
              <a:t>. (2006) Mackey and Goo (2007) (larger group of studies)</a:t>
            </a:r>
          </a:p>
          <a:p>
            <a:pPr marL="0" indent="0" algn="r">
              <a:buNone/>
            </a:pPr>
            <a:r>
              <a:rPr lang="en-US" dirty="0"/>
              <a:t> </a:t>
            </a:r>
          </a:p>
          <a:p>
            <a:pPr marL="0" indent="0">
              <a:buNone/>
            </a:pPr>
            <a:endParaRPr lang="en-GB"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296863"/>
            <a:ext cx="10314711" cy="867128"/>
          </a:xfrm>
          <a:prstGeom prst="rect">
            <a:avLst/>
          </a:prstGeom>
        </p:spPr>
      </p:pic>
      <p:sp>
        <p:nvSpPr>
          <p:cNvPr id="5" name="Title 1"/>
          <p:cNvSpPr txBox="1">
            <a:spLocks/>
          </p:cNvSpPr>
          <p:nvPr/>
        </p:nvSpPr>
        <p:spPr>
          <a:xfrm>
            <a:off x="300038" y="21925"/>
            <a:ext cx="845207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smtClean="0">
                <a:solidFill>
                  <a:schemeClr val="bg1"/>
                </a:solidFill>
              </a:rPr>
              <a:t>Importance of Meaningful Production</a:t>
            </a:r>
            <a:endParaRPr lang="en-GB" sz="3600" b="1" dirty="0">
              <a:solidFill>
                <a:schemeClr val="bg1"/>
              </a:solidFill>
            </a:endParaRPr>
          </a:p>
        </p:txBody>
      </p:sp>
    </p:spTree>
    <p:extLst>
      <p:ext uri="{BB962C8B-B14F-4D97-AF65-F5344CB8AC3E}">
        <p14:creationId xmlns:p14="http://schemas.microsoft.com/office/powerpoint/2010/main" val="39561333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1884" y="1622426"/>
            <a:ext cx="11244943" cy="4351338"/>
          </a:xfrm>
        </p:spPr>
        <p:txBody>
          <a:bodyPr>
            <a:normAutofit/>
          </a:bodyPr>
          <a:lstStyle/>
          <a:p>
            <a:pPr marL="514350" indent="-514350">
              <a:buFont typeface="+mj-lt"/>
              <a:buAutoNum type="arabicPeriod"/>
            </a:pPr>
            <a:r>
              <a:rPr lang="en-GB" dirty="0"/>
              <a:t>Where does practice sit in the learning process? </a:t>
            </a:r>
          </a:p>
          <a:p>
            <a:pPr marL="514350" indent="-514350">
              <a:buFont typeface="+mj-lt"/>
              <a:buAutoNum type="arabicPeriod"/>
            </a:pPr>
            <a:r>
              <a:rPr lang="en-GB" dirty="0"/>
              <a:t>What counts as practice? </a:t>
            </a:r>
          </a:p>
          <a:p>
            <a:pPr marL="514350" indent="-514350">
              <a:buFont typeface="+mj-lt"/>
              <a:buAutoNum type="arabicPeriod"/>
            </a:pPr>
            <a:r>
              <a:rPr lang="en-GB" dirty="0"/>
              <a:t>How frequent does practice need to be? </a:t>
            </a:r>
          </a:p>
          <a:p>
            <a:pPr marL="514350" indent="-514350">
              <a:buFont typeface="+mj-lt"/>
              <a:buAutoNum type="arabicPeriod"/>
            </a:pPr>
            <a:r>
              <a:rPr lang="en-GB" dirty="0"/>
              <a:t>How important is ‘meaningful production’?</a:t>
            </a:r>
          </a:p>
          <a:p>
            <a:pPr marL="514350" indent="-514350">
              <a:buFont typeface="+mj-lt"/>
              <a:buAutoNum type="arabicPeriod"/>
            </a:pPr>
            <a:r>
              <a:rPr lang="en-GB" b="1" dirty="0">
                <a:solidFill>
                  <a:srgbClr val="104F75"/>
                </a:solidFill>
              </a:rPr>
              <a:t>What are the challenges of delivering practice?</a:t>
            </a:r>
          </a:p>
          <a:p>
            <a:pPr marL="0" indent="0">
              <a:buClr>
                <a:srgbClr val="FF9953"/>
              </a:buClr>
              <a:buSzPct val="80000"/>
              <a:buNone/>
            </a:pPr>
            <a:r>
              <a:rPr lang="en-GB" sz="2200" b="1" dirty="0">
                <a:solidFill>
                  <a:srgbClr val="104F75"/>
                </a:solidFill>
              </a:rPr>
              <a:t>a) Transfer Appropriate Processing</a:t>
            </a:r>
          </a:p>
          <a:p>
            <a:pPr marL="0" indent="0">
              <a:buClr>
                <a:srgbClr val="FF9953"/>
              </a:buClr>
              <a:buSzPct val="80000"/>
              <a:buNone/>
            </a:pPr>
            <a:r>
              <a:rPr lang="en-GB" sz="2200" b="1" dirty="0">
                <a:solidFill>
                  <a:srgbClr val="104F75"/>
                </a:solidFill>
              </a:rPr>
              <a:t>b) Skill Specificity</a:t>
            </a:r>
          </a:p>
          <a:p>
            <a:pPr marL="0" indent="0">
              <a:buClr>
                <a:srgbClr val="FF9953"/>
              </a:buClr>
              <a:buSzPct val="80000"/>
              <a:buNone/>
            </a:pPr>
            <a:r>
              <a:rPr lang="en-GB" sz="2200" b="1" dirty="0">
                <a:solidFill>
                  <a:srgbClr val="104F75"/>
                </a:solidFill>
              </a:rPr>
              <a:t>c) ‘Trapping the form’ in meaningful production</a:t>
            </a:r>
          </a:p>
          <a:p>
            <a:pPr marL="0" indent="0">
              <a:buClr>
                <a:srgbClr val="FF9953"/>
              </a:buClr>
              <a:buSzPct val="80000"/>
              <a:buNone/>
            </a:pPr>
            <a:r>
              <a:rPr lang="en-GB" sz="2200" b="1" dirty="0">
                <a:solidFill>
                  <a:srgbClr val="104F75"/>
                </a:solidFill>
              </a:rPr>
              <a:t>d) Tensions between complexity, accuracy &amp; fluency</a:t>
            </a:r>
          </a:p>
        </p:txBody>
      </p:sp>
      <p:sp>
        <p:nvSpPr>
          <p:cNvPr id="4" name="TextBox 3"/>
          <p:cNvSpPr txBox="1"/>
          <p:nvPr/>
        </p:nvSpPr>
        <p:spPr>
          <a:xfrm>
            <a:off x="9561495" y="1457056"/>
            <a:ext cx="751840" cy="769441"/>
          </a:xfrm>
          <a:prstGeom prst="rect">
            <a:avLst/>
          </a:prstGeom>
          <a:noFill/>
        </p:spPr>
        <p:txBody>
          <a:bodyPr wrap="square" rtlCol="0">
            <a:spAutoFit/>
          </a:bodyPr>
          <a:lstStyle/>
          <a:p>
            <a:r>
              <a:rPr lang="en-GB" sz="4400" b="1" dirty="0">
                <a:solidFill>
                  <a:srgbClr val="008000"/>
                </a:solidFill>
                <a:latin typeface="Century Gothic" panose="020B0502020202020204" pitchFamily="34" charset="0"/>
                <a:sym typeface="Wingdings" panose="05000000000000000000" pitchFamily="2" charset="2"/>
              </a:rPr>
              <a:t></a:t>
            </a:r>
            <a:endParaRPr lang="en-GB" sz="4400" b="1" dirty="0">
              <a:solidFill>
                <a:srgbClr val="008000"/>
              </a:solidFill>
              <a:latin typeface="Century Gothic" panose="020B0502020202020204" pitchFamily="34" charset="0"/>
            </a:endParaRPr>
          </a:p>
        </p:txBody>
      </p:sp>
      <p:sp>
        <p:nvSpPr>
          <p:cNvPr id="5" name="TextBox 4"/>
          <p:cNvSpPr txBox="1"/>
          <p:nvPr/>
        </p:nvSpPr>
        <p:spPr>
          <a:xfrm>
            <a:off x="9561495" y="1982848"/>
            <a:ext cx="751840" cy="769441"/>
          </a:xfrm>
          <a:prstGeom prst="rect">
            <a:avLst/>
          </a:prstGeom>
          <a:noFill/>
        </p:spPr>
        <p:txBody>
          <a:bodyPr wrap="square" rtlCol="0">
            <a:spAutoFit/>
          </a:bodyPr>
          <a:lstStyle/>
          <a:p>
            <a:r>
              <a:rPr lang="en-GB" sz="4400" b="1" dirty="0">
                <a:solidFill>
                  <a:srgbClr val="008000"/>
                </a:solidFill>
                <a:latin typeface="Century Gothic" panose="020B0502020202020204" pitchFamily="34" charset="0"/>
                <a:sym typeface="Wingdings" panose="05000000000000000000" pitchFamily="2" charset="2"/>
              </a:rPr>
              <a:t></a:t>
            </a:r>
            <a:endParaRPr lang="en-GB" sz="4400" b="1" dirty="0">
              <a:solidFill>
                <a:srgbClr val="008000"/>
              </a:solidFill>
              <a:latin typeface="Century Gothic" panose="020B0502020202020204" pitchFamily="34" charset="0"/>
            </a:endParaRPr>
          </a:p>
        </p:txBody>
      </p:sp>
      <p:sp>
        <p:nvSpPr>
          <p:cNvPr id="6" name="TextBox 5"/>
          <p:cNvSpPr txBox="1"/>
          <p:nvPr/>
        </p:nvSpPr>
        <p:spPr>
          <a:xfrm>
            <a:off x="9561495" y="2495751"/>
            <a:ext cx="751840" cy="769441"/>
          </a:xfrm>
          <a:prstGeom prst="rect">
            <a:avLst/>
          </a:prstGeom>
          <a:noFill/>
        </p:spPr>
        <p:txBody>
          <a:bodyPr wrap="square" rtlCol="0">
            <a:spAutoFit/>
          </a:bodyPr>
          <a:lstStyle/>
          <a:p>
            <a:r>
              <a:rPr lang="en-GB" sz="4400" b="1" dirty="0">
                <a:solidFill>
                  <a:srgbClr val="008000"/>
                </a:solidFill>
                <a:latin typeface="Century Gothic" panose="020B0502020202020204" pitchFamily="34" charset="0"/>
                <a:sym typeface="Wingdings" panose="05000000000000000000" pitchFamily="2" charset="2"/>
              </a:rPr>
              <a:t></a:t>
            </a:r>
            <a:endParaRPr lang="en-GB" sz="4400" b="1" dirty="0">
              <a:solidFill>
                <a:srgbClr val="008000"/>
              </a:solidFill>
              <a:latin typeface="Century Gothic" panose="020B0502020202020204" pitchFamily="34" charset="0"/>
            </a:endParaRPr>
          </a:p>
        </p:txBody>
      </p:sp>
      <p:sp>
        <p:nvSpPr>
          <p:cNvPr id="7" name="TextBox 6"/>
          <p:cNvSpPr txBox="1"/>
          <p:nvPr/>
        </p:nvSpPr>
        <p:spPr>
          <a:xfrm>
            <a:off x="9561495" y="3017940"/>
            <a:ext cx="751840" cy="769441"/>
          </a:xfrm>
          <a:prstGeom prst="rect">
            <a:avLst/>
          </a:prstGeom>
          <a:noFill/>
        </p:spPr>
        <p:txBody>
          <a:bodyPr wrap="square" rtlCol="0">
            <a:spAutoFit/>
          </a:bodyPr>
          <a:lstStyle/>
          <a:p>
            <a:r>
              <a:rPr lang="en-GB" sz="4400" b="1" dirty="0">
                <a:solidFill>
                  <a:srgbClr val="008000"/>
                </a:solidFill>
                <a:latin typeface="Century Gothic" panose="020B0502020202020204" pitchFamily="34" charset="0"/>
                <a:sym typeface="Wingdings" panose="05000000000000000000" pitchFamily="2" charset="2"/>
              </a:rPr>
              <a:t></a:t>
            </a:r>
            <a:endParaRPr lang="en-GB" sz="4400" b="1" dirty="0">
              <a:solidFill>
                <a:srgbClr val="008000"/>
              </a:solidFill>
              <a:latin typeface="Century Gothic" panose="020B0502020202020204" pitchFamily="34"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6863"/>
            <a:ext cx="4833257" cy="867128"/>
          </a:xfrm>
          <a:prstGeom prst="rect">
            <a:avLst/>
          </a:prstGeom>
        </p:spPr>
      </p:pic>
      <p:sp>
        <p:nvSpPr>
          <p:cNvPr id="12" name="Title 1"/>
          <p:cNvSpPr txBox="1">
            <a:spLocks/>
          </p:cNvSpPr>
          <p:nvPr/>
        </p:nvSpPr>
        <p:spPr>
          <a:xfrm>
            <a:off x="300038" y="21925"/>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smtClean="0">
                <a:solidFill>
                  <a:schemeClr val="bg1"/>
                </a:solidFill>
              </a:rPr>
              <a:t>What’s In Store?</a:t>
            </a:r>
            <a:endParaRPr lang="en-GB" sz="3600" b="1" dirty="0">
              <a:solidFill>
                <a:schemeClr val="bg1"/>
              </a:solidFill>
            </a:endParaRPr>
          </a:p>
        </p:txBody>
      </p:sp>
    </p:spTree>
    <p:extLst>
      <p:ext uri="{BB962C8B-B14F-4D97-AF65-F5344CB8AC3E}">
        <p14:creationId xmlns:p14="http://schemas.microsoft.com/office/powerpoint/2010/main" val="775451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53786" y="1622426"/>
            <a:ext cx="11484428" cy="904295"/>
          </a:xfrm>
        </p:spPr>
        <p:txBody>
          <a:bodyPr>
            <a:normAutofit/>
          </a:bodyPr>
          <a:lstStyle/>
          <a:p>
            <a:r>
              <a:rPr lang="en-GB" sz="3200" dirty="0"/>
              <a:t>Challenge a) </a:t>
            </a:r>
            <a:r>
              <a:rPr lang="en-GB" sz="3600" dirty="0"/>
              <a:t>Transfer appropriate processing</a:t>
            </a:r>
            <a:endParaRPr lang="en-GB" sz="4000" dirty="0"/>
          </a:p>
        </p:txBody>
      </p:sp>
      <p:sp>
        <p:nvSpPr>
          <p:cNvPr id="3" name="Content Placeholder 2"/>
          <p:cNvSpPr>
            <a:spLocks noGrp="1"/>
          </p:cNvSpPr>
          <p:nvPr>
            <p:ph idx="1"/>
          </p:nvPr>
        </p:nvSpPr>
        <p:spPr>
          <a:xfrm>
            <a:off x="353786" y="2848884"/>
            <a:ext cx="11391900" cy="3279774"/>
          </a:xfrm>
        </p:spPr>
        <p:txBody>
          <a:bodyPr/>
          <a:lstStyle/>
          <a:p>
            <a:pPr marL="0" indent="0" algn="ctr">
              <a:buNone/>
            </a:pPr>
            <a:r>
              <a:rPr lang="en-GB" sz="3600" dirty="0"/>
              <a:t>“we can better remember what we have learned if the cognitive processes that are active during learning are similar to those that are active during retrieval” </a:t>
            </a:r>
          </a:p>
          <a:p>
            <a:pPr marL="0" indent="0">
              <a:buNone/>
            </a:pPr>
            <a:endParaRPr lang="en-GB" sz="1600" dirty="0"/>
          </a:p>
          <a:p>
            <a:pPr marL="0" indent="0" algn="r">
              <a:buNone/>
            </a:pPr>
            <a:r>
              <a:rPr lang="en-GB" sz="1600" dirty="0"/>
              <a:t>(</a:t>
            </a:r>
            <a:r>
              <a:rPr lang="en-GB" sz="1600" dirty="0" err="1"/>
              <a:t>Lightbown</a:t>
            </a:r>
            <a:r>
              <a:rPr lang="en-GB" sz="1600" dirty="0"/>
              <a:t>, 2008, p. 27)</a:t>
            </a:r>
          </a:p>
          <a:p>
            <a:pPr marL="0" indent="0">
              <a:buNone/>
            </a:pPr>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9710057" cy="867128"/>
          </a:xfrm>
          <a:prstGeom prst="rect">
            <a:avLst/>
          </a:prstGeom>
        </p:spPr>
      </p:pic>
      <p:sp>
        <p:nvSpPr>
          <p:cNvPr id="6" name="Title 1"/>
          <p:cNvSpPr txBox="1">
            <a:spLocks/>
          </p:cNvSpPr>
          <p:nvPr/>
        </p:nvSpPr>
        <p:spPr>
          <a:xfrm>
            <a:off x="118940" y="13511"/>
            <a:ext cx="1013936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b="1" dirty="0" smtClean="0">
                <a:solidFill>
                  <a:schemeClr val="bg1"/>
                </a:solidFill>
              </a:rPr>
              <a:t>What Are The Challenges of Delivery Practice?</a:t>
            </a:r>
            <a:endParaRPr lang="en-GB" sz="2800" b="1" dirty="0">
              <a:solidFill>
                <a:schemeClr val="bg1"/>
              </a:solidFill>
            </a:endParaRPr>
          </a:p>
        </p:txBody>
      </p:sp>
    </p:spTree>
    <p:extLst>
      <p:ext uri="{BB962C8B-B14F-4D97-AF65-F5344CB8AC3E}">
        <p14:creationId xmlns:p14="http://schemas.microsoft.com/office/powerpoint/2010/main" val="28075562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59228" y="919568"/>
            <a:ext cx="10515600" cy="1325563"/>
          </a:xfrm>
        </p:spPr>
        <p:txBody>
          <a:bodyPr>
            <a:normAutofit/>
          </a:bodyPr>
          <a:lstStyle/>
          <a:p>
            <a:r>
              <a:rPr lang="en-GB" sz="3600" dirty="0"/>
              <a:t>Challenge a) Transfer appropriate processing</a:t>
            </a:r>
            <a:endParaRPr lang="en-GB" dirty="0"/>
          </a:p>
        </p:txBody>
      </p:sp>
      <p:sp>
        <p:nvSpPr>
          <p:cNvPr id="3" name="Content Placeholder 2"/>
          <p:cNvSpPr>
            <a:spLocks noGrp="1"/>
          </p:cNvSpPr>
          <p:nvPr>
            <p:ph idx="1"/>
          </p:nvPr>
        </p:nvSpPr>
        <p:spPr>
          <a:xfrm>
            <a:off x="443592" y="2072398"/>
            <a:ext cx="11304815" cy="4351338"/>
          </a:xfrm>
        </p:spPr>
        <p:txBody>
          <a:bodyPr>
            <a:normAutofit fontScale="70000" lnSpcReduction="20000"/>
          </a:bodyPr>
          <a:lstStyle/>
          <a:p>
            <a:pPr marL="0" indent="0">
              <a:buNone/>
            </a:pPr>
            <a:r>
              <a:rPr lang="en-GB" sz="3400" dirty="0"/>
              <a:t>a skill learned in a certain context is best transferred to performance in a similar context </a:t>
            </a:r>
          </a:p>
          <a:p>
            <a:pPr marL="0" indent="0" algn="r">
              <a:buNone/>
            </a:pPr>
            <a:r>
              <a:rPr lang="en-GB" sz="2600" dirty="0"/>
              <a:t>(Morris et al., 1977). </a:t>
            </a:r>
            <a:endParaRPr lang="en-GB" sz="3600" dirty="0"/>
          </a:p>
          <a:p>
            <a:pPr marL="0" indent="0">
              <a:buNone/>
            </a:pPr>
            <a:r>
              <a:rPr lang="en-GB" sz="3400" dirty="0"/>
              <a:t>Example study: </a:t>
            </a:r>
          </a:p>
          <a:p>
            <a:pPr marL="0" indent="0">
              <a:buNone/>
            </a:pPr>
            <a:r>
              <a:rPr lang="en-GB" sz="3400" dirty="0"/>
              <a:t>“isolated-training” = computerized word-naming</a:t>
            </a:r>
          </a:p>
          <a:p>
            <a:pPr marL="0" indent="0">
              <a:buNone/>
            </a:pPr>
            <a:r>
              <a:rPr lang="en-GB" sz="3400" dirty="0"/>
              <a:t>“games context-training” = providing learners with the target words in a story</a:t>
            </a:r>
          </a:p>
          <a:p>
            <a:pPr marL="0" indent="0">
              <a:buNone/>
            </a:pPr>
            <a:endParaRPr lang="en-GB" sz="3400" dirty="0"/>
          </a:p>
          <a:p>
            <a:r>
              <a:rPr lang="en-GB" sz="3400" dirty="0"/>
              <a:t>“isolated training” better on an individual words test on computer</a:t>
            </a:r>
          </a:p>
          <a:p>
            <a:r>
              <a:rPr lang="en-GB" sz="3400" dirty="0"/>
              <a:t>“context-training group” better on a reading passage test </a:t>
            </a:r>
            <a:endParaRPr lang="en-GB" sz="3400" dirty="0" smtClean="0"/>
          </a:p>
          <a:p>
            <a:pPr marL="0" indent="0">
              <a:buNone/>
            </a:pPr>
            <a:endParaRPr lang="en-GB" sz="3600" dirty="0"/>
          </a:p>
          <a:p>
            <a:pPr marL="0" indent="0" algn="r">
              <a:buNone/>
            </a:pPr>
            <a:r>
              <a:rPr lang="en-GB" sz="2300" dirty="0"/>
              <a:t>Martin-Chang and Levy (2005, 2006)</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9710057" cy="867128"/>
          </a:xfrm>
          <a:prstGeom prst="rect">
            <a:avLst/>
          </a:prstGeom>
        </p:spPr>
      </p:pic>
      <p:sp>
        <p:nvSpPr>
          <p:cNvPr id="6" name="Title 1"/>
          <p:cNvSpPr txBox="1">
            <a:spLocks/>
          </p:cNvSpPr>
          <p:nvPr/>
        </p:nvSpPr>
        <p:spPr>
          <a:xfrm>
            <a:off x="118940" y="13511"/>
            <a:ext cx="1013936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b="1" dirty="0" smtClean="0">
                <a:solidFill>
                  <a:schemeClr val="bg1"/>
                </a:solidFill>
              </a:rPr>
              <a:t>What Are The Challenges of Delivery Practice?</a:t>
            </a:r>
            <a:endParaRPr lang="en-GB" sz="2800" b="1" dirty="0">
              <a:solidFill>
                <a:schemeClr val="bg1"/>
              </a:solidFill>
            </a:endParaRPr>
          </a:p>
        </p:txBody>
      </p:sp>
    </p:spTree>
    <p:extLst>
      <p:ext uri="{BB962C8B-B14F-4D97-AF65-F5344CB8AC3E}">
        <p14:creationId xmlns:p14="http://schemas.microsoft.com/office/powerpoint/2010/main" val="361176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6570" y="1711226"/>
            <a:ext cx="11517087" cy="4351338"/>
          </a:xfrm>
        </p:spPr>
        <p:txBody>
          <a:bodyPr>
            <a:normAutofit/>
          </a:bodyPr>
          <a:lstStyle/>
          <a:p>
            <a:pPr marL="0" indent="0">
              <a:buNone/>
            </a:pPr>
            <a:r>
              <a:rPr lang="en-US" b="1" dirty="0"/>
              <a:t>In your home language: </a:t>
            </a:r>
          </a:p>
          <a:p>
            <a:pPr marL="0" indent="0">
              <a:buNone/>
            </a:pPr>
            <a:r>
              <a:rPr lang="en-US" dirty="0"/>
              <a:t>17,520 hours exposure by age 4</a:t>
            </a:r>
          </a:p>
          <a:p>
            <a:pPr marL="0" indent="0">
              <a:buNone/>
            </a:pPr>
            <a:r>
              <a:rPr lang="en-US" dirty="0"/>
              <a:t>= PRACTICE in understanding, interacting, meaning-making </a:t>
            </a:r>
          </a:p>
          <a:p>
            <a:pPr marL="0" indent="0" algn="r">
              <a:buNone/>
            </a:pPr>
            <a:r>
              <a:rPr lang="en-US" sz="1800" dirty="0"/>
              <a:t>(</a:t>
            </a:r>
            <a:r>
              <a:rPr lang="en-US" sz="1800" dirty="0" err="1"/>
              <a:t>Roffwarg</a:t>
            </a:r>
            <a:r>
              <a:rPr lang="en-US" sz="1800" dirty="0"/>
              <a:t> et al., 1966, cited in Collins &amp; Muñoz, 2016)</a:t>
            </a:r>
          </a:p>
          <a:p>
            <a:pPr marL="0" indent="0">
              <a:buNone/>
            </a:pPr>
            <a:r>
              <a:rPr lang="en-US" b="1" dirty="0"/>
              <a:t>Foreign language: </a:t>
            </a:r>
          </a:p>
          <a:p>
            <a:pPr marL="0" indent="0">
              <a:buNone/>
            </a:pPr>
            <a:r>
              <a:rPr lang="en-US" dirty="0"/>
              <a:t>432 hours in KS3 and KS4, combined…</a:t>
            </a:r>
          </a:p>
          <a:p>
            <a:pPr marL="0" indent="0">
              <a:buNone/>
            </a:pPr>
            <a:endParaRPr lang="en-US" dirty="0"/>
          </a:p>
          <a:p>
            <a:pPr marL="0" indent="0">
              <a:buNone/>
            </a:pPr>
            <a:r>
              <a:rPr lang="en-US" dirty="0"/>
              <a:t>Our expectations are VERY high</a:t>
            </a:r>
          </a:p>
          <a:p>
            <a:pPr marL="0" indent="0">
              <a:buNone/>
            </a:pPr>
            <a:endParaRPr lang="en-GB" dirty="0"/>
          </a:p>
        </p:txBody>
      </p:sp>
      <p:sp>
        <p:nvSpPr>
          <p:cNvPr id="6" name="Oval Callout 5">
            <a:extLst>
              <a:ext uri="{FF2B5EF4-FFF2-40B4-BE49-F238E27FC236}">
                <a16:creationId xmlns:a16="http://schemas.microsoft.com/office/drawing/2014/main" xmlns="" id="{E4ECA997-C734-8441-A85C-786AE6CE365B}"/>
              </a:ext>
            </a:extLst>
          </p:cNvPr>
          <p:cNvSpPr/>
          <p:nvPr/>
        </p:nvSpPr>
        <p:spPr>
          <a:xfrm>
            <a:off x="7783573" y="4022243"/>
            <a:ext cx="3243656" cy="1925240"/>
          </a:xfrm>
          <a:prstGeom prst="wedgeEllipseCallout">
            <a:avLst>
              <a:gd name="adj1" fmla="val 59107"/>
              <a:gd name="adj2" fmla="val 36712"/>
            </a:avLst>
          </a:prstGeom>
          <a:solidFill>
            <a:srgbClr val="FFF4EF"/>
          </a:solidFill>
          <a:ln w="38100">
            <a:solidFill>
              <a:srgbClr val="FF99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104F75"/>
                </a:solidFill>
                <a:latin typeface="Century Gothic" panose="020B0502020202020204" pitchFamily="34" charset="0"/>
              </a:rPr>
              <a:t>short cuts, anyone?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9731829" cy="867128"/>
          </a:xfrm>
          <a:prstGeom prst="rect">
            <a:avLst/>
          </a:prstGeom>
        </p:spPr>
      </p:pic>
      <p:sp>
        <p:nvSpPr>
          <p:cNvPr id="7" name="Title 1"/>
          <p:cNvSpPr txBox="1">
            <a:spLocks/>
          </p:cNvSpPr>
          <p:nvPr/>
        </p:nvSpPr>
        <p:spPr>
          <a:xfrm>
            <a:off x="158522" y="0"/>
            <a:ext cx="1018290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b="1" dirty="0" smtClean="0">
                <a:solidFill>
                  <a:schemeClr val="bg1"/>
                </a:solidFill>
              </a:rPr>
              <a:t>Putting Classroom FL Learning In Context</a:t>
            </a:r>
            <a:endParaRPr lang="en-GB" sz="3200" b="1" dirty="0">
              <a:solidFill>
                <a:schemeClr val="bg1"/>
              </a:solidFill>
            </a:endParaRPr>
          </a:p>
        </p:txBody>
      </p:sp>
    </p:spTree>
    <p:extLst>
      <p:ext uri="{BB962C8B-B14F-4D97-AF65-F5344CB8AC3E}">
        <p14:creationId xmlns:p14="http://schemas.microsoft.com/office/powerpoint/2010/main" val="33715975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4F6513-CA45-1F45-BAA6-B29CCA21986E}"/>
              </a:ext>
            </a:extLst>
          </p:cNvPr>
          <p:cNvSpPr>
            <a:spLocks noGrp="1"/>
          </p:cNvSpPr>
          <p:nvPr>
            <p:ph type="title"/>
          </p:nvPr>
        </p:nvSpPr>
        <p:spPr>
          <a:xfrm>
            <a:off x="371104" y="1163991"/>
            <a:ext cx="6606639" cy="1115564"/>
          </a:xfrm>
        </p:spPr>
        <p:txBody>
          <a:bodyPr>
            <a:normAutofit/>
          </a:bodyPr>
          <a:lstStyle/>
          <a:p>
            <a:r>
              <a:rPr lang="en-US" sz="3600" dirty="0"/>
              <a:t>Challenge b) Skill Specificity</a:t>
            </a:r>
          </a:p>
        </p:txBody>
      </p:sp>
      <p:sp>
        <p:nvSpPr>
          <p:cNvPr id="3" name="Content Placeholder 2">
            <a:extLst>
              <a:ext uri="{FF2B5EF4-FFF2-40B4-BE49-F238E27FC236}">
                <a16:creationId xmlns:a16="http://schemas.microsoft.com/office/drawing/2014/main" xmlns="" id="{19F2B787-F1CC-BE4F-9227-5467FDFD5A16}"/>
              </a:ext>
            </a:extLst>
          </p:cNvPr>
          <p:cNvSpPr>
            <a:spLocks noGrp="1"/>
          </p:cNvSpPr>
          <p:nvPr>
            <p:ph idx="1"/>
          </p:nvPr>
        </p:nvSpPr>
        <p:spPr>
          <a:xfrm>
            <a:off x="371104" y="2279555"/>
            <a:ext cx="11449792" cy="4364181"/>
          </a:xfrm>
        </p:spPr>
        <p:txBody>
          <a:bodyPr>
            <a:normAutofit/>
          </a:bodyPr>
          <a:lstStyle/>
          <a:p>
            <a:pPr marL="0" indent="0">
              <a:buNone/>
            </a:pPr>
            <a:r>
              <a:rPr lang="en-GB" sz="2600" dirty="0"/>
              <a:t>Practice must be skill-specific </a:t>
            </a:r>
          </a:p>
          <a:p>
            <a:pPr marL="0" indent="0" algn="r">
              <a:buNone/>
            </a:pPr>
            <a:r>
              <a:rPr lang="en-GB" sz="1600" dirty="0"/>
              <a:t>(</a:t>
            </a:r>
            <a:r>
              <a:rPr lang="en-GB" sz="1600" dirty="0" err="1"/>
              <a:t>DeKeyser</a:t>
            </a:r>
            <a:r>
              <a:rPr lang="en-GB" sz="1600" dirty="0"/>
              <a:t> 2015</a:t>
            </a:r>
            <a:r>
              <a:rPr lang="en-GB" sz="1600" dirty="0" smtClean="0"/>
              <a:t>)</a:t>
            </a:r>
          </a:p>
          <a:p>
            <a:pPr marL="0" indent="0" algn="r">
              <a:buNone/>
            </a:pPr>
            <a:endParaRPr lang="en-GB" sz="800" dirty="0"/>
          </a:p>
          <a:p>
            <a:pPr marL="0" indent="0">
              <a:buNone/>
            </a:pPr>
            <a:r>
              <a:rPr lang="en-GB" sz="2600" dirty="0"/>
              <a:t>in order for declarative knowledge to be usable in a particular mode or modality (speaking, writing, listening, or reading), the knowledge must be practiced in activities involving those modes &amp;  modalities</a:t>
            </a:r>
          </a:p>
          <a:p>
            <a:pPr marL="0" indent="0" algn="ctr">
              <a:buNone/>
            </a:pPr>
            <a:endParaRPr lang="en-GB" dirty="0"/>
          </a:p>
          <a:p>
            <a:pPr marL="0" indent="0">
              <a:buNone/>
            </a:pPr>
            <a:r>
              <a:rPr lang="en-GB" sz="2400" dirty="0"/>
              <a:t>comprehension practice led to </a:t>
            </a:r>
            <a:r>
              <a:rPr lang="en-GB" sz="2400" dirty="0" err="1"/>
              <a:t>proceduralization</a:t>
            </a:r>
            <a:r>
              <a:rPr lang="en-GB" sz="2400" dirty="0"/>
              <a:t> of comprehension production practice led to </a:t>
            </a:r>
            <a:r>
              <a:rPr lang="en-GB" sz="2400" dirty="0" err="1"/>
              <a:t>proceduralization</a:t>
            </a:r>
            <a:r>
              <a:rPr lang="en-GB" sz="2400" dirty="0"/>
              <a:t> of production </a:t>
            </a:r>
          </a:p>
          <a:p>
            <a:pPr marL="0" indent="0" algn="r">
              <a:buNone/>
            </a:pPr>
            <a:r>
              <a:rPr lang="en-GB" sz="1600" dirty="0" err="1"/>
              <a:t>DeKeyser</a:t>
            </a:r>
            <a:r>
              <a:rPr lang="en-GB" sz="1600" dirty="0"/>
              <a:t> (1997); Li &amp; </a:t>
            </a:r>
            <a:r>
              <a:rPr lang="en-GB" sz="1600" dirty="0" err="1"/>
              <a:t>DeKeyser</a:t>
            </a:r>
            <a:r>
              <a:rPr lang="en-GB" sz="1600" dirty="0"/>
              <a:t> (2017)</a:t>
            </a:r>
          </a:p>
          <a:p>
            <a:pPr marL="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6863"/>
            <a:ext cx="9710057" cy="867128"/>
          </a:xfrm>
          <a:prstGeom prst="rect">
            <a:avLst/>
          </a:prstGeom>
        </p:spPr>
      </p:pic>
      <p:sp>
        <p:nvSpPr>
          <p:cNvPr id="6" name="Title 1"/>
          <p:cNvSpPr txBox="1">
            <a:spLocks/>
          </p:cNvSpPr>
          <p:nvPr/>
        </p:nvSpPr>
        <p:spPr>
          <a:xfrm>
            <a:off x="118940" y="13511"/>
            <a:ext cx="1013936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b="1" dirty="0" smtClean="0">
                <a:solidFill>
                  <a:schemeClr val="bg1"/>
                </a:solidFill>
              </a:rPr>
              <a:t>What Are The Challenges of Delivery Practice?</a:t>
            </a:r>
            <a:endParaRPr lang="en-GB" sz="2800" b="1" dirty="0">
              <a:solidFill>
                <a:schemeClr val="bg1"/>
              </a:solidFill>
            </a:endParaRPr>
          </a:p>
        </p:txBody>
      </p:sp>
    </p:spTree>
    <p:extLst>
      <p:ext uri="{BB962C8B-B14F-4D97-AF65-F5344CB8AC3E}">
        <p14:creationId xmlns:p14="http://schemas.microsoft.com/office/powerpoint/2010/main" val="364539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B059673-473A-7C46-8210-54EC2AAB42D4}"/>
              </a:ext>
            </a:extLst>
          </p:cNvPr>
          <p:cNvSpPr>
            <a:spLocks noGrp="1"/>
          </p:cNvSpPr>
          <p:nvPr>
            <p:ph idx="1"/>
          </p:nvPr>
        </p:nvSpPr>
        <p:spPr>
          <a:xfrm>
            <a:off x="337457" y="1447343"/>
            <a:ext cx="11517086" cy="5059878"/>
          </a:xfrm>
        </p:spPr>
        <p:txBody>
          <a:bodyPr>
            <a:noAutofit/>
          </a:bodyPr>
          <a:lstStyle/>
          <a:p>
            <a:pPr marL="0" indent="0">
              <a:buNone/>
            </a:pPr>
            <a:r>
              <a:rPr lang="en-US" sz="2400" b="1" dirty="0"/>
              <a:t>How does this ‘practice specificity’ sit with the Pedagogy Review’s recommendation on skill integration</a:t>
            </a:r>
            <a:r>
              <a:rPr lang="en-US" sz="2400" b="1" dirty="0" smtClean="0"/>
              <a:t>?</a:t>
            </a:r>
          </a:p>
          <a:p>
            <a:pPr marL="0" indent="0">
              <a:buNone/>
            </a:pPr>
            <a:r>
              <a:rPr lang="en-GB" sz="2000" dirty="0" smtClean="0"/>
              <a:t>Benefits </a:t>
            </a:r>
            <a:r>
              <a:rPr lang="en-GB" sz="2000" dirty="0"/>
              <a:t>of practice can be </a:t>
            </a:r>
            <a:r>
              <a:rPr lang="en-GB" sz="2000" b="1" i="1" dirty="0"/>
              <a:t>specific</a:t>
            </a:r>
            <a:r>
              <a:rPr lang="en-GB" sz="2000" dirty="0"/>
              <a:t> to skill, task, context</a:t>
            </a:r>
          </a:p>
          <a:p>
            <a:pPr marL="0" indent="0">
              <a:buNone/>
            </a:pPr>
            <a:r>
              <a:rPr lang="en-GB" sz="2000" dirty="0"/>
              <a:t>=&gt; practice should be contextualized</a:t>
            </a:r>
          </a:p>
          <a:p>
            <a:pPr marL="0" indent="0">
              <a:buNone/>
            </a:pPr>
            <a:r>
              <a:rPr lang="en-GB" sz="2000" dirty="0"/>
              <a:t>	embedded in meaningful encounters</a:t>
            </a:r>
          </a:p>
          <a:p>
            <a:pPr marL="0" indent="0">
              <a:buNone/>
            </a:pPr>
            <a:endParaRPr lang="en-GB" sz="2400" dirty="0"/>
          </a:p>
          <a:p>
            <a:pPr marL="0" indent="0">
              <a:buNone/>
            </a:pPr>
            <a:r>
              <a:rPr lang="en-GB" sz="2400" b="1" dirty="0"/>
              <a:t>Reconciling need to practice ‘separate skills and tasks’ with the need to “integrate skills” in MFL Pedagogy Review? </a:t>
            </a:r>
          </a:p>
          <a:p>
            <a:pPr>
              <a:buFont typeface="Wingdings" pitchFamily="2" charset="2"/>
              <a:buChar char="Ø"/>
            </a:pPr>
            <a:r>
              <a:rPr lang="en-GB" sz="2000" dirty="0"/>
              <a:t>establish knowledge </a:t>
            </a:r>
            <a:r>
              <a:rPr lang="en-GB" sz="2000" i="1" dirty="0"/>
              <a:t>in first place </a:t>
            </a:r>
            <a:r>
              <a:rPr lang="en-GB" sz="2000" dirty="0"/>
              <a:t>in all modalities &amp; modes </a:t>
            </a:r>
          </a:p>
          <a:p>
            <a:pPr lvl="1">
              <a:buFont typeface="Wingdings" pitchFamily="2" charset="2"/>
              <a:buChar char="Ø"/>
            </a:pPr>
            <a:r>
              <a:rPr lang="en-GB" sz="2000" dirty="0"/>
              <a:t>oral, aural, symbol for recall, symbol for production</a:t>
            </a:r>
          </a:p>
          <a:p>
            <a:pPr>
              <a:buFont typeface="Wingdings" pitchFamily="2" charset="2"/>
              <a:buChar char="Ø"/>
            </a:pPr>
            <a:r>
              <a:rPr lang="en-GB" sz="2000" dirty="0"/>
              <a:t>so knowledge is accessible in different forms</a:t>
            </a:r>
          </a:p>
          <a:p>
            <a:pPr lvl="1">
              <a:buFont typeface="Wingdings" pitchFamily="2" charset="2"/>
              <a:buChar char="Ø"/>
            </a:pPr>
            <a:r>
              <a:rPr lang="en-GB" sz="2000" dirty="0"/>
              <a:t>practice in retrieving knowledge </a:t>
            </a:r>
            <a:r>
              <a:rPr lang="en-GB" sz="2000" i="1" dirty="0"/>
              <a:t>can</a:t>
            </a:r>
            <a:r>
              <a:rPr lang="en-GB" sz="2000" dirty="0"/>
              <a:t> then be contextualised and specific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9710057" cy="867128"/>
          </a:xfrm>
          <a:prstGeom prst="rect">
            <a:avLst/>
          </a:prstGeom>
        </p:spPr>
      </p:pic>
      <p:sp>
        <p:nvSpPr>
          <p:cNvPr id="9" name="Title 1"/>
          <p:cNvSpPr txBox="1">
            <a:spLocks/>
          </p:cNvSpPr>
          <p:nvPr/>
        </p:nvSpPr>
        <p:spPr>
          <a:xfrm>
            <a:off x="118940" y="13511"/>
            <a:ext cx="1013936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b="1" dirty="0" smtClean="0">
                <a:solidFill>
                  <a:schemeClr val="bg1"/>
                </a:solidFill>
              </a:rPr>
              <a:t>What Are The Challenges of Delivery Practice?</a:t>
            </a:r>
            <a:endParaRPr lang="en-GB" sz="2800" b="1" dirty="0">
              <a:solidFill>
                <a:schemeClr val="bg1"/>
              </a:solidFill>
            </a:endParaRPr>
          </a:p>
        </p:txBody>
      </p:sp>
    </p:spTree>
    <p:extLst>
      <p:ext uri="{BB962C8B-B14F-4D97-AF65-F5344CB8AC3E}">
        <p14:creationId xmlns:p14="http://schemas.microsoft.com/office/powerpoint/2010/main" val="82749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70113" y="1339074"/>
            <a:ext cx="11342915" cy="1325563"/>
          </a:xfrm>
        </p:spPr>
        <p:txBody>
          <a:bodyPr>
            <a:normAutofit/>
          </a:bodyPr>
          <a:lstStyle/>
          <a:p>
            <a:r>
              <a:rPr lang="en-GB" sz="3600" dirty="0"/>
              <a:t>Challenge c) Making language “task essential” </a:t>
            </a:r>
            <a:r>
              <a:rPr lang="en-GB" sz="3600" dirty="0" smtClean="0"/>
              <a:t/>
            </a:r>
            <a:br>
              <a:rPr lang="en-GB" sz="3600" dirty="0" smtClean="0"/>
            </a:br>
            <a:r>
              <a:rPr lang="en-GB" sz="3600" dirty="0" smtClean="0"/>
              <a:t>= </a:t>
            </a:r>
            <a:r>
              <a:rPr lang="en-GB" sz="3600" dirty="0"/>
              <a:t>trapping the form</a:t>
            </a:r>
            <a:r>
              <a:rPr lang="en-GB" sz="2400" dirty="0"/>
              <a:t>!</a:t>
            </a:r>
          </a:p>
        </p:txBody>
      </p:sp>
      <p:sp>
        <p:nvSpPr>
          <p:cNvPr id="3" name="Content Placeholder 2"/>
          <p:cNvSpPr>
            <a:spLocks noGrp="1"/>
          </p:cNvSpPr>
          <p:nvPr>
            <p:ph idx="1"/>
          </p:nvPr>
        </p:nvSpPr>
        <p:spPr>
          <a:xfrm>
            <a:off x="489858" y="3001182"/>
            <a:ext cx="11223170" cy="3334303"/>
          </a:xfrm>
        </p:spPr>
        <p:txBody>
          <a:bodyPr>
            <a:normAutofit/>
          </a:bodyPr>
          <a:lstStyle/>
          <a:p>
            <a:pPr>
              <a:buClr>
                <a:srgbClr val="FF9953"/>
              </a:buClr>
            </a:pPr>
            <a:r>
              <a:rPr lang="en-GB" sz="2400" dirty="0"/>
              <a:t>Need to “trap the form” in </a:t>
            </a:r>
            <a:r>
              <a:rPr lang="en-GB" sz="2400" dirty="0" smtClean="0"/>
              <a:t>production</a:t>
            </a:r>
          </a:p>
          <a:p>
            <a:pPr>
              <a:buClr>
                <a:srgbClr val="FF9953"/>
              </a:buClr>
            </a:pPr>
            <a:r>
              <a:rPr lang="en-GB" sz="2400" dirty="0" smtClean="0"/>
              <a:t>Make </a:t>
            </a:r>
            <a:r>
              <a:rPr lang="en-GB" sz="2400" i="1" dirty="0"/>
              <a:t>correct use </a:t>
            </a:r>
            <a:r>
              <a:rPr lang="en-GB" sz="2400" dirty="0"/>
              <a:t>“task-essential” for expressing  meaning</a:t>
            </a:r>
          </a:p>
          <a:p>
            <a:pPr marL="0" indent="0">
              <a:buNone/>
            </a:pPr>
            <a:endParaRPr lang="en-GB" sz="2400" dirty="0"/>
          </a:p>
          <a:p>
            <a:pPr marL="0" indent="0">
              <a:buNone/>
            </a:pPr>
            <a:r>
              <a:rPr lang="en-GB" sz="2400" dirty="0"/>
              <a:t>THIS IS HARD! ONE OF NCELP’S MAJOR UNDERTAKINGS</a:t>
            </a:r>
          </a:p>
          <a:p>
            <a:pPr marL="0" indent="0">
              <a:buNone/>
            </a:pPr>
            <a:endParaRPr lang="en-GB" sz="2400" dirty="0"/>
          </a:p>
          <a:p>
            <a:pPr marL="0" indent="0">
              <a:buNone/>
            </a:pPr>
            <a:r>
              <a:rPr lang="en-GB" sz="2400" dirty="0"/>
              <a:t>Very occasionally, not possible</a:t>
            </a:r>
          </a:p>
          <a:p>
            <a:pPr lvl="1">
              <a:buFont typeface="Wingdings" pitchFamily="2" charset="2"/>
              <a:buChar char="Ø"/>
            </a:pPr>
            <a:r>
              <a:rPr lang="en-GB" dirty="0"/>
              <a:t> “Task useful</a:t>
            </a:r>
            <a:r>
              <a:rPr lang="en-GB" dirty="0" smtClean="0"/>
              <a:t>”</a:t>
            </a:r>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9710057" cy="867128"/>
          </a:xfrm>
          <a:prstGeom prst="rect">
            <a:avLst/>
          </a:prstGeom>
        </p:spPr>
      </p:pic>
      <p:sp>
        <p:nvSpPr>
          <p:cNvPr id="6" name="Title 1"/>
          <p:cNvSpPr txBox="1">
            <a:spLocks/>
          </p:cNvSpPr>
          <p:nvPr/>
        </p:nvSpPr>
        <p:spPr>
          <a:xfrm>
            <a:off x="118940" y="13511"/>
            <a:ext cx="1013936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b="1" dirty="0" smtClean="0">
                <a:solidFill>
                  <a:schemeClr val="bg1"/>
                </a:solidFill>
              </a:rPr>
              <a:t>What Are The Challenges of Delivery Practice?</a:t>
            </a:r>
            <a:endParaRPr lang="en-GB" sz="2800" b="1" dirty="0">
              <a:solidFill>
                <a:schemeClr val="bg1"/>
              </a:solidFill>
            </a:endParaRPr>
          </a:p>
        </p:txBody>
      </p:sp>
    </p:spTree>
    <p:extLst>
      <p:ext uri="{BB962C8B-B14F-4D97-AF65-F5344CB8AC3E}">
        <p14:creationId xmlns:p14="http://schemas.microsoft.com/office/powerpoint/2010/main" val="99334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6725" y="3872244"/>
            <a:ext cx="11258550" cy="2326234"/>
          </a:xfrm>
        </p:spPr>
        <p:txBody>
          <a:bodyPr>
            <a:normAutofit/>
          </a:bodyPr>
          <a:lstStyle/>
          <a:p>
            <a:pPr marL="0" indent="0">
              <a:buNone/>
            </a:pPr>
            <a:r>
              <a:rPr lang="en-GB" dirty="0"/>
              <a:t>A) The man that follows the dog wears a hat</a:t>
            </a:r>
          </a:p>
          <a:p>
            <a:pPr marL="0" indent="0">
              <a:buNone/>
            </a:pPr>
            <a:r>
              <a:rPr lang="en-GB" dirty="0"/>
              <a:t>B) The man that the dog follows wears a hat</a:t>
            </a:r>
          </a:p>
          <a:p>
            <a:pPr marL="0" indent="0">
              <a:buNone/>
            </a:pPr>
            <a:endParaRPr lang="en-GB" sz="4000" dirty="0"/>
          </a:p>
          <a:p>
            <a:pPr marL="0" indent="0" algn="r">
              <a:buNone/>
            </a:pPr>
            <a:r>
              <a:rPr lang="en-GB" sz="1600" dirty="0" err="1"/>
              <a:t>Xiaoran</a:t>
            </a:r>
            <a:r>
              <a:rPr lang="en-GB" sz="1600" dirty="0"/>
              <a:t> </a:t>
            </a:r>
            <a:r>
              <a:rPr lang="en-GB" sz="1600" dirty="0" err="1"/>
              <a:t>Niu</a:t>
            </a:r>
            <a:r>
              <a:rPr lang="en-GB" sz="1600" dirty="0"/>
              <a:t> (PhD student, Dept of Education)</a:t>
            </a:r>
          </a:p>
        </p:txBody>
      </p:sp>
      <p:pic>
        <p:nvPicPr>
          <p:cNvPr id="4" name="图片 3" descr="follow1.png">
            <a:extLst>
              <a:ext uri="{FF2B5EF4-FFF2-40B4-BE49-F238E27FC236}">
                <a16:creationId xmlns:a16="http://schemas.microsoft.com/office/drawing/2014/main" xmlns="" id="{00000000-0008-0000-0100-000004000000}"/>
              </a:ext>
            </a:extLst>
          </p:cNvPr>
          <p:cNvPicPr>
            <a:picLocks noChangeAspect="1"/>
          </p:cNvPicPr>
          <p:nvPr/>
        </p:nvPicPr>
        <p:blipFill>
          <a:blip r:embed="rId2" cstate="print"/>
          <a:stretch>
            <a:fillRect/>
          </a:stretch>
        </p:blipFill>
        <p:spPr>
          <a:xfrm>
            <a:off x="8606168" y="1085099"/>
            <a:ext cx="2756023" cy="2756023"/>
          </a:xfrm>
          <a:prstGeom prst="rect">
            <a:avLst/>
          </a:prstGeom>
        </p:spPr>
      </p:pic>
      <p:sp>
        <p:nvSpPr>
          <p:cNvPr id="5" name="Title 1">
            <a:extLst>
              <a:ext uri="{FF2B5EF4-FFF2-40B4-BE49-F238E27FC236}">
                <a16:creationId xmlns:a16="http://schemas.microsoft.com/office/drawing/2014/main" xmlns="" id="{7C114B27-69D0-AE4B-B883-07DB9FF3B250}"/>
              </a:ext>
            </a:extLst>
          </p:cNvPr>
          <p:cNvSpPr txBox="1">
            <a:spLocks/>
          </p:cNvSpPr>
          <p:nvPr/>
        </p:nvSpPr>
        <p:spPr>
          <a:xfrm>
            <a:off x="466725" y="1830168"/>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200" dirty="0">
                <a:latin typeface="Adobe Arabic" panose="02040503050201020203" pitchFamily="18" charset="-78"/>
              </a:rPr>
              <a:t>Making language essential in </a:t>
            </a:r>
            <a:r>
              <a:rPr lang="en-GB" sz="3200" b="1" dirty="0">
                <a:latin typeface="Adobe Arabic" panose="02040503050201020203" pitchFamily="18" charset="-78"/>
              </a:rPr>
              <a:t>input </a:t>
            </a:r>
            <a:r>
              <a:rPr lang="en-GB" sz="3200" dirty="0">
                <a:latin typeface="Adobe Arabic" panose="02040503050201020203" pitchFamily="18" charset="-78"/>
              </a:rPr>
              <a:t>practice can be easy… </a:t>
            </a:r>
          </a:p>
          <a:p>
            <a:r>
              <a:rPr lang="en-GB" sz="3200" dirty="0">
                <a:latin typeface="Adobe Arabic" panose="02040503050201020203" pitchFamily="18" charset="-78"/>
              </a:rPr>
              <a:t>An example with English relative clauses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9710057" cy="867128"/>
          </a:xfrm>
          <a:prstGeom prst="rect">
            <a:avLst/>
          </a:prstGeom>
        </p:spPr>
      </p:pic>
      <p:sp>
        <p:nvSpPr>
          <p:cNvPr id="8" name="Title 1"/>
          <p:cNvSpPr txBox="1">
            <a:spLocks/>
          </p:cNvSpPr>
          <p:nvPr/>
        </p:nvSpPr>
        <p:spPr>
          <a:xfrm>
            <a:off x="118940" y="13511"/>
            <a:ext cx="1013936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b="1" dirty="0" smtClean="0">
                <a:solidFill>
                  <a:schemeClr val="bg1"/>
                </a:solidFill>
              </a:rPr>
              <a:t>What Are The Challenges of Delivery Practice?</a:t>
            </a:r>
            <a:endParaRPr lang="en-GB" sz="2800" b="1" dirty="0">
              <a:solidFill>
                <a:schemeClr val="bg1"/>
              </a:solidFill>
            </a:endParaRPr>
          </a:p>
        </p:txBody>
      </p:sp>
    </p:spTree>
    <p:extLst>
      <p:ext uri="{BB962C8B-B14F-4D97-AF65-F5344CB8AC3E}">
        <p14:creationId xmlns:p14="http://schemas.microsoft.com/office/powerpoint/2010/main" val="94592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17071" y="1570239"/>
            <a:ext cx="10646230" cy="1325563"/>
          </a:xfrm>
        </p:spPr>
        <p:txBody>
          <a:bodyPr>
            <a:noAutofit/>
          </a:bodyPr>
          <a:lstStyle/>
          <a:p>
            <a:r>
              <a:rPr lang="en-GB" sz="2800" dirty="0"/>
              <a:t>c) So </a:t>
            </a:r>
            <a:r>
              <a:rPr lang="en-US" sz="2800" dirty="0"/>
              <a:t>THE CORE CHALLENGE: </a:t>
            </a:r>
            <a:br>
              <a:rPr lang="en-US" sz="2800" dirty="0"/>
            </a:br>
            <a:r>
              <a:rPr lang="en-GB" sz="2800" dirty="0"/>
              <a:t>Trapping the form in MEANINGFUL production</a:t>
            </a:r>
            <a:br>
              <a:rPr lang="en-GB" sz="2800" dirty="0"/>
            </a:br>
            <a:r>
              <a:rPr lang="en-GB" sz="2800" dirty="0"/>
              <a:t>Avoiding the MECHANICAL!</a:t>
            </a:r>
          </a:p>
        </p:txBody>
      </p:sp>
      <p:sp>
        <p:nvSpPr>
          <p:cNvPr id="3" name="Content Placeholder 2"/>
          <p:cNvSpPr>
            <a:spLocks noGrp="1"/>
          </p:cNvSpPr>
          <p:nvPr>
            <p:ph idx="1"/>
          </p:nvPr>
        </p:nvSpPr>
        <p:spPr>
          <a:xfrm>
            <a:off x="517071" y="3188705"/>
            <a:ext cx="11157857" cy="3351631"/>
          </a:xfrm>
        </p:spPr>
        <p:txBody>
          <a:bodyPr>
            <a:normAutofit/>
          </a:bodyPr>
          <a:lstStyle/>
          <a:p>
            <a:pPr marL="0" indent="0">
              <a:buNone/>
            </a:pPr>
            <a:r>
              <a:rPr lang="en-US" dirty="0"/>
              <a:t>Activities that elicit specific language for production practice, but that </a:t>
            </a:r>
          </a:p>
          <a:p>
            <a:pPr marL="0" indent="0">
              <a:buNone/>
            </a:pPr>
            <a:r>
              <a:rPr lang="en-US" dirty="0"/>
              <a:t>	are not mechanical </a:t>
            </a:r>
          </a:p>
          <a:p>
            <a:pPr marL="0" indent="0">
              <a:buNone/>
            </a:pPr>
            <a:r>
              <a:rPr lang="en-US" dirty="0"/>
              <a:t>	avoid superficial pattern rehearsal</a:t>
            </a:r>
          </a:p>
          <a:p>
            <a:pPr marL="0" indent="0">
              <a:buNone/>
            </a:pPr>
            <a:endParaRPr lang="en-US" dirty="0"/>
          </a:p>
          <a:p>
            <a:pPr marL="0" indent="0">
              <a:buNone/>
            </a:pPr>
            <a:r>
              <a:rPr lang="en-US" dirty="0"/>
              <a:t>Need to engage </a:t>
            </a:r>
            <a:r>
              <a:rPr lang="en-US" b="1" i="1" dirty="0"/>
              <a:t>meaning</a:t>
            </a:r>
            <a:r>
              <a:rPr lang="en-US" dirty="0"/>
              <a:t> or force challenging </a:t>
            </a:r>
            <a:r>
              <a:rPr lang="en-US" b="1" i="1" dirty="0"/>
              <a:t>recall</a:t>
            </a:r>
            <a:endParaRPr lang="en-US" dirty="0"/>
          </a:p>
          <a:p>
            <a:pPr marL="0" indent="0">
              <a:buNone/>
            </a:pP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6863"/>
            <a:ext cx="9710057" cy="867128"/>
          </a:xfrm>
          <a:prstGeom prst="rect">
            <a:avLst/>
          </a:prstGeom>
        </p:spPr>
      </p:pic>
      <p:sp>
        <p:nvSpPr>
          <p:cNvPr id="6" name="Title 1"/>
          <p:cNvSpPr txBox="1">
            <a:spLocks/>
          </p:cNvSpPr>
          <p:nvPr/>
        </p:nvSpPr>
        <p:spPr>
          <a:xfrm>
            <a:off x="118940" y="13511"/>
            <a:ext cx="1013936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b="1" dirty="0" smtClean="0">
                <a:solidFill>
                  <a:schemeClr val="bg1"/>
                </a:solidFill>
              </a:rPr>
              <a:t>What Are The Challenges of Delivery Practice?</a:t>
            </a:r>
            <a:endParaRPr lang="en-GB" sz="2800" b="1" dirty="0">
              <a:solidFill>
                <a:schemeClr val="bg1"/>
              </a:solidFill>
            </a:endParaRPr>
          </a:p>
        </p:txBody>
      </p:sp>
    </p:spTree>
    <p:extLst>
      <p:ext uri="{BB962C8B-B14F-4D97-AF65-F5344CB8AC3E}">
        <p14:creationId xmlns:p14="http://schemas.microsoft.com/office/powerpoint/2010/main" val="322066747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086" y="1537855"/>
            <a:ext cx="11266714" cy="4509654"/>
          </a:xfrm>
        </p:spPr>
        <p:txBody>
          <a:bodyPr>
            <a:normAutofit fontScale="92500" lnSpcReduction="10000"/>
          </a:bodyPr>
          <a:lstStyle/>
          <a:p>
            <a:pPr marL="0" indent="0">
              <a:buNone/>
            </a:pPr>
            <a:r>
              <a:rPr lang="en-GB" sz="2400" dirty="0"/>
              <a:t>in </a:t>
            </a:r>
            <a:r>
              <a:rPr lang="en-GB" sz="2400" b="1" dirty="0"/>
              <a:t>input, </a:t>
            </a:r>
            <a:r>
              <a:rPr lang="en-GB" sz="2400" dirty="0"/>
              <a:t>easy… </a:t>
            </a:r>
            <a:endParaRPr lang="en-GB" sz="2400" dirty="0" smtClean="0"/>
          </a:p>
          <a:p>
            <a:pPr marL="0" indent="0">
              <a:buNone/>
            </a:pPr>
            <a:r>
              <a:rPr lang="en-US" sz="2400" dirty="0" smtClean="0"/>
              <a:t>It’s </a:t>
            </a:r>
            <a:r>
              <a:rPr lang="en-US" sz="2400" dirty="0"/>
              <a:t>very noisy in the restaurant. Listen to the words you hear, then tick which </a:t>
            </a:r>
            <a:r>
              <a:rPr lang="en-GB" sz="2400" dirty="0"/>
              <a:t>word must have come first … </a:t>
            </a:r>
          </a:p>
          <a:p>
            <a:pPr marL="0" indent="0">
              <a:buNone/>
            </a:pPr>
            <a:r>
              <a:rPr lang="en-GB" sz="2400" dirty="0">
                <a:solidFill>
                  <a:schemeClr val="bg1">
                    <a:lumMod val="50000"/>
                  </a:schemeClr>
                </a:solidFill>
              </a:rPr>
              <a:t>(</a:t>
            </a:r>
            <a:r>
              <a:rPr lang="en-GB" sz="2400" dirty="0" err="1">
                <a:solidFill>
                  <a:schemeClr val="bg1">
                    <a:lumMod val="50000"/>
                  </a:schemeClr>
                </a:solidFill>
              </a:rPr>
              <a:t>Dudo</a:t>
            </a:r>
            <a:r>
              <a:rPr lang="en-GB" sz="2400" dirty="0">
                <a:solidFill>
                  <a:schemeClr val="bg1">
                    <a:lumMod val="50000"/>
                  </a:schemeClr>
                </a:solidFill>
              </a:rPr>
              <a:t> que…  / Se que … ) </a:t>
            </a:r>
            <a:r>
              <a:rPr lang="en-GB" sz="2400" dirty="0"/>
              <a:t>coma </a:t>
            </a:r>
            <a:r>
              <a:rPr lang="en-US" sz="2400" dirty="0"/>
              <a:t>comida </a:t>
            </a:r>
            <a:r>
              <a:rPr lang="en-US" sz="2400" dirty="0" err="1"/>
              <a:t>muy</a:t>
            </a:r>
            <a:r>
              <a:rPr lang="en-US" sz="2400" dirty="0"/>
              <a:t> </a:t>
            </a:r>
            <a:r>
              <a:rPr lang="en-US" sz="2400" dirty="0" err="1"/>
              <a:t>sana</a:t>
            </a:r>
            <a:r>
              <a:rPr lang="en-US" sz="2400" dirty="0"/>
              <a:t>.</a:t>
            </a:r>
            <a:endParaRPr lang="en-GB" sz="2400" dirty="0"/>
          </a:p>
          <a:p>
            <a:pPr marL="0" indent="0">
              <a:buNone/>
            </a:pPr>
            <a:r>
              <a:rPr lang="en-US" sz="2400" dirty="0">
                <a:solidFill>
                  <a:schemeClr val="bg1">
                    <a:lumMod val="50000"/>
                  </a:schemeClr>
                </a:solidFill>
              </a:rPr>
              <a:t>(</a:t>
            </a:r>
            <a:r>
              <a:rPr lang="en-US" sz="2400" dirty="0" err="1">
                <a:solidFill>
                  <a:schemeClr val="bg1">
                    <a:lumMod val="50000"/>
                  </a:schemeClr>
                </a:solidFill>
              </a:rPr>
              <a:t>Es</a:t>
            </a:r>
            <a:r>
              <a:rPr lang="en-US" sz="2400" dirty="0">
                <a:solidFill>
                  <a:schemeClr val="bg1">
                    <a:lumMod val="50000"/>
                  </a:schemeClr>
                </a:solidFill>
              </a:rPr>
              <a:t> </a:t>
            </a:r>
            <a:r>
              <a:rPr lang="en-US" sz="2400" dirty="0" err="1">
                <a:solidFill>
                  <a:schemeClr val="bg1">
                    <a:lumMod val="50000"/>
                  </a:schemeClr>
                </a:solidFill>
              </a:rPr>
              <a:t>posible</a:t>
            </a:r>
            <a:r>
              <a:rPr lang="en-US" sz="2400" dirty="0">
                <a:solidFill>
                  <a:schemeClr val="bg1">
                    <a:lumMod val="50000"/>
                  </a:schemeClr>
                </a:solidFill>
              </a:rPr>
              <a:t> que... / </a:t>
            </a:r>
            <a:r>
              <a:rPr lang="en-US" sz="2400" dirty="0" err="1">
                <a:solidFill>
                  <a:schemeClr val="bg1">
                    <a:lumMod val="50000"/>
                  </a:schemeClr>
                </a:solidFill>
              </a:rPr>
              <a:t>Digo</a:t>
            </a:r>
            <a:r>
              <a:rPr lang="en-US" sz="2400" dirty="0">
                <a:solidFill>
                  <a:schemeClr val="bg1">
                    <a:lumMod val="50000"/>
                  </a:schemeClr>
                </a:solidFill>
              </a:rPr>
              <a:t> que …) </a:t>
            </a:r>
            <a:r>
              <a:rPr lang="en-US" sz="2400" dirty="0" err="1"/>
              <a:t>canta</a:t>
            </a:r>
            <a:r>
              <a:rPr lang="en-US" sz="2400" dirty="0"/>
              <a:t> </a:t>
            </a:r>
            <a:r>
              <a:rPr lang="en-US" sz="2400" dirty="0" err="1"/>
              <a:t>muy</a:t>
            </a:r>
            <a:r>
              <a:rPr lang="en-US" sz="2400" dirty="0"/>
              <a:t> </a:t>
            </a:r>
            <a:r>
              <a:rPr lang="en-US" sz="2400" dirty="0" err="1"/>
              <a:t>bien</a:t>
            </a:r>
            <a:r>
              <a:rPr lang="en-US" sz="2400" dirty="0"/>
              <a:t>.</a:t>
            </a:r>
            <a:endParaRPr lang="en-GB" sz="2400" dirty="0"/>
          </a:p>
          <a:p>
            <a:pPr marL="0" indent="0">
              <a:buNone/>
            </a:pPr>
            <a:r>
              <a:rPr lang="en-US" sz="2400" dirty="0">
                <a:solidFill>
                  <a:schemeClr val="bg1">
                    <a:lumMod val="50000"/>
                  </a:schemeClr>
                </a:solidFill>
              </a:rPr>
              <a:t>(</a:t>
            </a:r>
            <a:r>
              <a:rPr lang="en-US" sz="2400" dirty="0" err="1">
                <a:solidFill>
                  <a:schemeClr val="bg1">
                    <a:lumMod val="50000"/>
                  </a:schemeClr>
                </a:solidFill>
              </a:rPr>
              <a:t>Es</a:t>
            </a:r>
            <a:r>
              <a:rPr lang="en-US" sz="2400" dirty="0">
                <a:solidFill>
                  <a:schemeClr val="bg1">
                    <a:lumMod val="50000"/>
                  </a:schemeClr>
                </a:solidFill>
              </a:rPr>
              <a:t> </a:t>
            </a:r>
            <a:r>
              <a:rPr lang="en-US" sz="2400" dirty="0" err="1">
                <a:solidFill>
                  <a:schemeClr val="bg1">
                    <a:lumMod val="50000"/>
                  </a:schemeClr>
                </a:solidFill>
              </a:rPr>
              <a:t>verdad</a:t>
            </a:r>
            <a:r>
              <a:rPr lang="en-US" sz="2400" dirty="0">
                <a:solidFill>
                  <a:schemeClr val="bg1">
                    <a:lumMod val="50000"/>
                  </a:schemeClr>
                </a:solidFill>
              </a:rPr>
              <a:t> que … / </a:t>
            </a:r>
            <a:r>
              <a:rPr lang="en-US" sz="2400" dirty="0" err="1">
                <a:solidFill>
                  <a:schemeClr val="bg1">
                    <a:lumMod val="50000"/>
                  </a:schemeClr>
                </a:solidFill>
              </a:rPr>
              <a:t>Es</a:t>
            </a:r>
            <a:r>
              <a:rPr lang="en-US" sz="2400" dirty="0">
                <a:solidFill>
                  <a:schemeClr val="bg1">
                    <a:lumMod val="50000"/>
                  </a:schemeClr>
                </a:solidFill>
              </a:rPr>
              <a:t> probable que …) </a:t>
            </a:r>
            <a:r>
              <a:rPr lang="en-US" sz="2400" dirty="0" err="1"/>
              <a:t>sean</a:t>
            </a:r>
            <a:r>
              <a:rPr lang="en-US" sz="2400" dirty="0"/>
              <a:t> </a:t>
            </a:r>
            <a:r>
              <a:rPr lang="en-US" sz="2400" dirty="0" err="1"/>
              <a:t>arrogantes</a:t>
            </a:r>
            <a:r>
              <a:rPr lang="en-US" sz="2400" dirty="0"/>
              <a:t>.</a:t>
            </a:r>
          </a:p>
          <a:p>
            <a:pPr marL="0" indent="0">
              <a:buNone/>
            </a:pPr>
            <a:endParaRPr lang="en-GB" dirty="0"/>
          </a:p>
          <a:p>
            <a:pPr marL="0" indent="0">
              <a:buNone/>
            </a:pPr>
            <a:r>
              <a:rPr lang="en-US" sz="2400" dirty="0"/>
              <a:t>in </a:t>
            </a:r>
            <a:r>
              <a:rPr lang="en-US" sz="2400" b="1" dirty="0"/>
              <a:t>production</a:t>
            </a:r>
            <a:r>
              <a:rPr lang="en-US" sz="2400" dirty="0"/>
              <a:t>, less easy… </a:t>
            </a:r>
          </a:p>
          <a:p>
            <a:pPr marL="0" indent="0" algn="ctr">
              <a:buNone/>
            </a:pPr>
            <a:r>
              <a:rPr lang="en-US" sz="2400" dirty="0"/>
              <a:t>“in tasks not specifically designed to elicit the subjunctive, its frequency in learner </a:t>
            </a:r>
            <a:r>
              <a:rPr lang="en-US" sz="2400" b="1" i="1" dirty="0"/>
              <a:t>output</a:t>
            </a:r>
            <a:r>
              <a:rPr lang="en-US" sz="2400" dirty="0"/>
              <a:t> is likely to be </a:t>
            </a:r>
            <a:r>
              <a:rPr lang="en-US" sz="2400" dirty="0" smtClean="0"/>
              <a:t>low</a:t>
            </a:r>
            <a:r>
              <a:rPr lang="en-US" sz="2600" dirty="0" smtClean="0"/>
              <a:t>”</a:t>
            </a:r>
          </a:p>
          <a:p>
            <a:pPr marL="0" indent="0">
              <a:lnSpc>
                <a:spcPct val="120000"/>
              </a:lnSpc>
              <a:buNone/>
            </a:pPr>
            <a:r>
              <a:rPr lang="en-US" sz="1400" dirty="0" smtClean="0"/>
              <a:t>McManus</a:t>
            </a:r>
            <a:r>
              <a:rPr lang="en-US" sz="1400" dirty="0"/>
              <a:t>, Tracey-Ventura, Mitchell, Richard, Romero de Mills (2014). Exploring the acquisition of the French subjunctive In </a:t>
            </a:r>
            <a:r>
              <a:rPr lang="en-US" sz="1400" dirty="0" err="1"/>
              <a:t>LeClerq</a:t>
            </a:r>
            <a:r>
              <a:rPr lang="en-US" sz="1400" dirty="0"/>
              <a:t>, Edmonds &amp; Hilton (</a:t>
            </a:r>
            <a:r>
              <a:rPr lang="en-US" sz="1400" dirty="0" err="1"/>
              <a:t>Eds</a:t>
            </a:r>
            <a:r>
              <a:rPr lang="en-US" sz="1400" dirty="0"/>
              <a:t>) Measuring L2 proficiency: Perspectives from SLA . Multilingual Matters. pp167-190</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9710057" cy="867128"/>
          </a:xfrm>
          <a:prstGeom prst="rect">
            <a:avLst/>
          </a:prstGeom>
        </p:spPr>
      </p:pic>
      <p:sp>
        <p:nvSpPr>
          <p:cNvPr id="9" name="Title 1"/>
          <p:cNvSpPr txBox="1">
            <a:spLocks/>
          </p:cNvSpPr>
          <p:nvPr/>
        </p:nvSpPr>
        <p:spPr>
          <a:xfrm>
            <a:off x="118940" y="13511"/>
            <a:ext cx="1013936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b="1" dirty="0" smtClean="0">
                <a:solidFill>
                  <a:schemeClr val="bg1"/>
                </a:solidFill>
              </a:rPr>
              <a:t>What Are The Challenges of Delivery Practice?</a:t>
            </a:r>
            <a:endParaRPr lang="en-GB" sz="2800" b="1" dirty="0">
              <a:solidFill>
                <a:schemeClr val="bg1"/>
              </a:solidFill>
            </a:endParaRPr>
          </a:p>
        </p:txBody>
      </p:sp>
    </p:spTree>
    <p:extLst>
      <p:ext uri="{BB962C8B-B14F-4D97-AF65-F5344CB8AC3E}">
        <p14:creationId xmlns:p14="http://schemas.microsoft.com/office/powerpoint/2010/main" val="25948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3785" y="2519896"/>
            <a:ext cx="11484429" cy="3947887"/>
          </a:xfrm>
        </p:spPr>
        <p:txBody>
          <a:bodyPr>
            <a:normAutofit/>
          </a:bodyPr>
          <a:lstStyle/>
          <a:p>
            <a:pPr marL="0" indent="0">
              <a:buNone/>
            </a:pPr>
            <a:r>
              <a:rPr lang="en-GB" sz="2200" b="1" i="1" dirty="0"/>
              <a:t>La casa de Bill Gates. </a:t>
            </a:r>
            <a:r>
              <a:rPr lang="en-GB" sz="2200" dirty="0"/>
              <a:t>Bill Gates has a luxurious life. Below are some statements about his home. Finish each sentence using the phrases given. Note: some are </a:t>
            </a:r>
            <a:r>
              <a:rPr lang="en-GB" sz="2200" b="1" dirty="0"/>
              <a:t>facts</a:t>
            </a:r>
            <a:r>
              <a:rPr lang="en-GB" sz="2200" dirty="0"/>
              <a:t>, others we don’t know! </a:t>
            </a:r>
          </a:p>
          <a:p>
            <a:pPr marL="0" indent="0">
              <a:buNone/>
            </a:pPr>
            <a:endParaRPr lang="en-GB" sz="1000" dirty="0"/>
          </a:p>
          <a:p>
            <a:pPr marL="0" indent="0">
              <a:buNone/>
            </a:pPr>
            <a:r>
              <a:rPr lang="en-GB" sz="2200" dirty="0" err="1"/>
              <a:t>Es</a:t>
            </a:r>
            <a:r>
              <a:rPr lang="en-GB" sz="2200" dirty="0"/>
              <a:t> </a:t>
            </a:r>
            <a:r>
              <a:rPr lang="en-GB" sz="2200" dirty="0" err="1"/>
              <a:t>verdad</a:t>
            </a:r>
            <a:r>
              <a:rPr lang="en-GB" sz="2200" dirty="0"/>
              <a:t> que </a:t>
            </a:r>
            <a:r>
              <a:rPr lang="en-GB" sz="2200" dirty="0" err="1"/>
              <a:t>su</a:t>
            </a:r>
            <a:r>
              <a:rPr lang="en-GB" sz="2200" dirty="0"/>
              <a:t> casa   …   </a:t>
            </a:r>
            <a:r>
              <a:rPr lang="en-GB" sz="2200" dirty="0" err="1"/>
              <a:t>grande</a:t>
            </a:r>
            <a:endParaRPr lang="en-GB" sz="2200" dirty="0"/>
          </a:p>
          <a:p>
            <a:pPr marL="0" indent="0">
              <a:buNone/>
            </a:pPr>
            <a:endParaRPr lang="en-GB" sz="1000" dirty="0"/>
          </a:p>
          <a:p>
            <a:pPr marL="0" indent="0">
              <a:buNone/>
            </a:pPr>
            <a:r>
              <a:rPr lang="en-GB" sz="2200" dirty="0" err="1"/>
              <a:t>Es</a:t>
            </a:r>
            <a:r>
              <a:rPr lang="en-GB" sz="2200" dirty="0"/>
              <a:t> probable que </a:t>
            </a:r>
            <a:r>
              <a:rPr lang="en-GB" sz="2200" dirty="0" err="1"/>
              <a:t>su</a:t>
            </a:r>
            <a:r>
              <a:rPr lang="en-GB" sz="2200" dirty="0"/>
              <a:t> casa   ...  </a:t>
            </a:r>
            <a:r>
              <a:rPr lang="en-GB" sz="2200" dirty="0" err="1"/>
              <a:t>aire</a:t>
            </a:r>
            <a:r>
              <a:rPr lang="en-GB" sz="2200" dirty="0"/>
              <a:t> </a:t>
            </a:r>
            <a:r>
              <a:rPr lang="en-GB" sz="2200" dirty="0" err="1"/>
              <a:t>acondicionado</a:t>
            </a:r>
            <a:endParaRPr lang="en-GB" sz="2200" dirty="0"/>
          </a:p>
          <a:p>
            <a:pPr marL="0" indent="0">
              <a:buNone/>
            </a:pPr>
            <a:endParaRPr lang="en-GB" sz="1000" dirty="0"/>
          </a:p>
          <a:p>
            <a:pPr marL="0" indent="0">
              <a:buNone/>
            </a:pPr>
            <a:r>
              <a:rPr lang="en-GB" sz="2200" dirty="0"/>
              <a:t>Not all subjunctive or all indicative. </a:t>
            </a:r>
          </a:p>
          <a:p>
            <a:pPr marL="0" indent="0">
              <a:buNone/>
            </a:pPr>
            <a:r>
              <a:rPr lang="en-GB" sz="1200" dirty="0"/>
              <a:t>Farley, A. (2004). The relative effects of processing instruction and meaning-based output instruction.. In B. VanPatten (Ed.), Processing instruction: Theory, research, &amp; commentary. New Jersey: Lawrence Erlbaum.</a:t>
            </a:r>
          </a:p>
          <a:p>
            <a:endParaRPr lang="en-GB" dirty="0"/>
          </a:p>
        </p:txBody>
      </p:sp>
      <p:sp>
        <p:nvSpPr>
          <p:cNvPr id="6" name="Title 1">
            <a:extLst>
              <a:ext uri="{FF2B5EF4-FFF2-40B4-BE49-F238E27FC236}">
                <a16:creationId xmlns:a16="http://schemas.microsoft.com/office/drawing/2014/main" xmlns="" id="{E6642E86-6E25-8945-89A6-64361F0589A8}"/>
              </a:ext>
            </a:extLst>
          </p:cNvPr>
          <p:cNvSpPr txBox="1">
            <a:spLocks/>
          </p:cNvSpPr>
          <p:nvPr/>
        </p:nvSpPr>
        <p:spPr>
          <a:xfrm>
            <a:off x="353784" y="1185894"/>
            <a:ext cx="11484429"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800" dirty="0">
                <a:latin typeface="Century Gothic" panose="020B0502020202020204" pitchFamily="34" charset="0"/>
              </a:rPr>
              <a:t>Trapping the form in meaningful production less easy! </a:t>
            </a:r>
            <a:endParaRPr lang="en-GB" sz="2800" dirty="0" smtClean="0">
              <a:latin typeface="Century Gothic" panose="020B0502020202020204" pitchFamily="34" charset="0"/>
            </a:endParaRPr>
          </a:p>
          <a:p>
            <a:r>
              <a:rPr lang="en-GB" sz="2800" dirty="0" smtClean="0">
                <a:latin typeface="Century Gothic" panose="020B0502020202020204" pitchFamily="34" charset="0"/>
              </a:rPr>
              <a:t>Making </a:t>
            </a:r>
            <a:r>
              <a:rPr lang="en-GB" sz="2800" dirty="0">
                <a:latin typeface="Century Gothic" panose="020B0502020202020204" pitchFamily="34" charset="0"/>
              </a:rPr>
              <a:t>learners produce a subjunctive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9710057" cy="867128"/>
          </a:xfrm>
          <a:prstGeom prst="rect">
            <a:avLst/>
          </a:prstGeom>
        </p:spPr>
      </p:pic>
      <p:sp>
        <p:nvSpPr>
          <p:cNvPr id="8" name="Title 1"/>
          <p:cNvSpPr txBox="1">
            <a:spLocks/>
          </p:cNvSpPr>
          <p:nvPr/>
        </p:nvSpPr>
        <p:spPr>
          <a:xfrm>
            <a:off x="118940" y="13511"/>
            <a:ext cx="1013936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b="1" dirty="0" smtClean="0">
                <a:solidFill>
                  <a:schemeClr val="bg1"/>
                </a:solidFill>
              </a:rPr>
              <a:t>What Are The Challenges of Delivery Practice?</a:t>
            </a:r>
            <a:endParaRPr lang="en-GB" sz="2800" b="1" dirty="0">
              <a:solidFill>
                <a:schemeClr val="bg1"/>
              </a:solidFill>
            </a:endParaRPr>
          </a:p>
        </p:txBody>
      </p:sp>
    </p:spTree>
    <p:extLst>
      <p:ext uri="{BB962C8B-B14F-4D97-AF65-F5344CB8AC3E}">
        <p14:creationId xmlns:p14="http://schemas.microsoft.com/office/powerpoint/2010/main" val="34854043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37456" y="1339074"/>
            <a:ext cx="10515600" cy="1325563"/>
          </a:xfrm>
        </p:spPr>
        <p:txBody>
          <a:bodyPr>
            <a:noAutofit/>
          </a:bodyPr>
          <a:lstStyle/>
          <a:p>
            <a:r>
              <a:rPr lang="en-GB" sz="2800" dirty="0"/>
              <a:t>Trapping the form in meaningful production less easy! Making learners produce a subjunctive</a:t>
            </a:r>
          </a:p>
        </p:txBody>
      </p:sp>
      <p:sp>
        <p:nvSpPr>
          <p:cNvPr id="3" name="Content Placeholder 2"/>
          <p:cNvSpPr>
            <a:spLocks noGrp="1"/>
          </p:cNvSpPr>
          <p:nvPr>
            <p:ph idx="1"/>
          </p:nvPr>
        </p:nvSpPr>
        <p:spPr>
          <a:xfrm>
            <a:off x="337456" y="2772905"/>
            <a:ext cx="11342915" cy="3672025"/>
          </a:xfrm>
        </p:spPr>
        <p:txBody>
          <a:bodyPr>
            <a:normAutofit/>
          </a:bodyPr>
          <a:lstStyle/>
          <a:p>
            <a:pPr marL="0" indent="0">
              <a:buNone/>
            </a:pPr>
            <a:r>
              <a:rPr lang="en-GB" sz="2200" dirty="0"/>
              <a:t>Isabel and Javier are discussing where they will go on holiday. Isabel wants to express her wishes about where they might go: </a:t>
            </a:r>
            <a:endParaRPr lang="en-GB" sz="2200" dirty="0" smtClean="0"/>
          </a:p>
          <a:p>
            <a:pPr marL="0" indent="0">
              <a:buNone/>
            </a:pPr>
            <a:endParaRPr lang="en-GB" sz="1200" dirty="0"/>
          </a:p>
          <a:p>
            <a:pPr marL="0" indent="0">
              <a:buNone/>
            </a:pPr>
            <a:r>
              <a:rPr lang="en-GB" sz="2200" dirty="0"/>
              <a:t>“</a:t>
            </a:r>
            <a:r>
              <a:rPr lang="en-GB" sz="2200" dirty="0" err="1"/>
              <a:t>Quiero</a:t>
            </a:r>
            <a:r>
              <a:rPr lang="en-GB" sz="2200" dirty="0"/>
              <a:t> que ---------- </a:t>
            </a:r>
            <a:r>
              <a:rPr lang="en-GB" sz="2200" dirty="0" err="1"/>
              <a:t>en</a:t>
            </a:r>
            <a:r>
              <a:rPr lang="en-GB" sz="2200" dirty="0"/>
              <a:t> Italia, </a:t>
            </a:r>
            <a:r>
              <a:rPr lang="en-GB" sz="2200" dirty="0" err="1"/>
              <a:t>en</a:t>
            </a:r>
            <a:r>
              <a:rPr lang="en-GB" sz="2200" dirty="0"/>
              <a:t> </a:t>
            </a:r>
            <a:r>
              <a:rPr lang="en-GB" sz="2200" dirty="0" err="1"/>
              <a:t>España</a:t>
            </a:r>
            <a:r>
              <a:rPr lang="en-GB" sz="2200" dirty="0"/>
              <a:t> o </a:t>
            </a:r>
            <a:r>
              <a:rPr lang="en-GB" sz="2200" dirty="0" err="1"/>
              <a:t>en</a:t>
            </a:r>
            <a:r>
              <a:rPr lang="en-GB" sz="2200" dirty="0"/>
              <a:t> México.” </a:t>
            </a:r>
            <a:endParaRPr lang="en-GB" sz="2200" dirty="0" smtClean="0"/>
          </a:p>
          <a:p>
            <a:pPr marL="0" indent="0">
              <a:buNone/>
            </a:pPr>
            <a:endParaRPr lang="en-GB" sz="1200" dirty="0"/>
          </a:p>
          <a:p>
            <a:pPr marL="0" indent="0">
              <a:buNone/>
            </a:pPr>
            <a:r>
              <a:rPr lang="en-GB" sz="2200" dirty="0"/>
              <a:t>[</a:t>
            </a:r>
            <a:r>
              <a:rPr lang="en-GB" sz="2200" dirty="0" err="1"/>
              <a:t>viagemos</a:t>
            </a:r>
            <a:r>
              <a:rPr lang="en-GB" sz="2200" dirty="0"/>
              <a:t> we travel subjunctive</a:t>
            </a:r>
            <a:r>
              <a:rPr lang="en-GB" sz="2200" dirty="0" smtClean="0"/>
              <a:t>]</a:t>
            </a:r>
          </a:p>
          <a:p>
            <a:pPr marL="0" indent="0">
              <a:buNone/>
            </a:pPr>
            <a:endParaRPr lang="en-GB" sz="1200" dirty="0" smtClean="0"/>
          </a:p>
          <a:p>
            <a:pPr marL="0" indent="0">
              <a:buNone/>
            </a:pPr>
            <a:r>
              <a:rPr lang="en-GB" sz="2200" dirty="0" smtClean="0"/>
              <a:t>[</a:t>
            </a:r>
            <a:r>
              <a:rPr lang="en-GB" sz="2200" dirty="0"/>
              <a:t>I want that we travel in Italy, Spain or Mexico.]</a:t>
            </a:r>
          </a:p>
          <a:p>
            <a:pPr marL="0" indent="0">
              <a:buNone/>
            </a:pPr>
            <a:r>
              <a:rPr lang="en-GB" sz="1200" dirty="0"/>
              <a:t>Adapted from </a:t>
            </a:r>
            <a:r>
              <a:rPr lang="en-GB" sz="1200" dirty="0" err="1"/>
              <a:t>Aarnes</a:t>
            </a:r>
            <a:r>
              <a:rPr lang="en-GB" sz="1200" dirty="0"/>
              <a:t> </a:t>
            </a:r>
            <a:r>
              <a:rPr lang="en-GB" sz="1200" dirty="0" err="1"/>
              <a:t>Gudmestad</a:t>
            </a:r>
            <a:r>
              <a:rPr lang="en-GB" sz="1200" dirty="0"/>
              <a:t>. (2006) Selected Proceedings of the 7th Conference on the Acquisition of Spanish and Portuguese as First and Second Languages, ed. Carol A. Klee and Timothy L. Face, 170-184. Somerville, MA: </a:t>
            </a:r>
            <a:r>
              <a:rPr lang="en-GB" sz="1200" dirty="0" err="1"/>
              <a:t>Cascadilla</a:t>
            </a:r>
            <a:r>
              <a:rPr lang="en-GB" sz="1200" dirty="0"/>
              <a:t> Proceedings Project.</a:t>
            </a:r>
            <a:endParaRPr lang="en-US" sz="12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6863"/>
            <a:ext cx="9710057" cy="867128"/>
          </a:xfrm>
          <a:prstGeom prst="rect">
            <a:avLst/>
          </a:prstGeom>
        </p:spPr>
      </p:pic>
      <p:sp>
        <p:nvSpPr>
          <p:cNvPr id="6" name="Title 1"/>
          <p:cNvSpPr txBox="1">
            <a:spLocks/>
          </p:cNvSpPr>
          <p:nvPr/>
        </p:nvSpPr>
        <p:spPr>
          <a:xfrm>
            <a:off x="118940" y="13511"/>
            <a:ext cx="1013936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b="1" dirty="0" smtClean="0">
                <a:solidFill>
                  <a:schemeClr val="bg1"/>
                </a:solidFill>
              </a:rPr>
              <a:t>What Are The Challenges of Delivery Practice?</a:t>
            </a:r>
            <a:endParaRPr lang="en-GB" sz="2800" b="1" dirty="0">
              <a:solidFill>
                <a:schemeClr val="bg1"/>
              </a:solidFill>
            </a:endParaRPr>
          </a:p>
        </p:txBody>
      </p:sp>
    </p:spTree>
    <p:extLst>
      <p:ext uri="{BB962C8B-B14F-4D97-AF65-F5344CB8AC3E}">
        <p14:creationId xmlns:p14="http://schemas.microsoft.com/office/powerpoint/2010/main" val="323760431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12296" y="1403020"/>
            <a:ext cx="7886700" cy="1325563"/>
          </a:xfrm>
        </p:spPr>
        <p:txBody>
          <a:bodyPr>
            <a:normAutofit/>
          </a:bodyPr>
          <a:lstStyle/>
          <a:p>
            <a:r>
              <a:rPr lang="en-GB" sz="3200" dirty="0"/>
              <a:t>How to make gender obligatory?</a:t>
            </a:r>
          </a:p>
        </p:txBody>
      </p:sp>
      <p:sp>
        <p:nvSpPr>
          <p:cNvPr id="3" name="Content Placeholder 2"/>
          <p:cNvSpPr>
            <a:spLocks noGrp="1"/>
          </p:cNvSpPr>
          <p:nvPr>
            <p:ph idx="1"/>
          </p:nvPr>
        </p:nvSpPr>
        <p:spPr>
          <a:xfrm>
            <a:off x="412296" y="2841625"/>
            <a:ext cx="11367407" cy="3526518"/>
          </a:xfrm>
        </p:spPr>
        <p:txBody>
          <a:bodyPr>
            <a:normAutofit/>
          </a:bodyPr>
          <a:lstStyle/>
          <a:p>
            <a:pPr marL="0" indent="0">
              <a:buNone/>
            </a:pPr>
            <a:r>
              <a:rPr lang="en-GB" sz="2400" dirty="0"/>
              <a:t>Little difference to communication</a:t>
            </a:r>
            <a:r>
              <a:rPr lang="en-GB" sz="2400" dirty="0" smtClean="0"/>
              <a:t>!</a:t>
            </a:r>
          </a:p>
          <a:p>
            <a:pPr marL="0" indent="0">
              <a:buNone/>
            </a:pPr>
            <a:r>
              <a:rPr lang="en-GB" sz="2400" dirty="0" smtClean="0"/>
              <a:t> </a:t>
            </a:r>
            <a:endParaRPr lang="en-GB" sz="2400" dirty="0"/>
          </a:p>
          <a:p>
            <a:pPr marL="0" indent="0">
              <a:buNone/>
            </a:pPr>
            <a:r>
              <a:rPr lang="en-GB" sz="2400" dirty="0"/>
              <a:t>The noun expresses meaning – we don’t </a:t>
            </a:r>
            <a:r>
              <a:rPr lang="en-GB" sz="2400" i="1" dirty="0"/>
              <a:t>need </a:t>
            </a:r>
            <a:r>
              <a:rPr lang="en-GB" sz="2400" dirty="0"/>
              <a:t>gender for meaningful production!</a:t>
            </a:r>
          </a:p>
          <a:p>
            <a:pPr marL="0" indent="0">
              <a:buNone/>
            </a:pPr>
            <a:endParaRPr lang="en-GB" sz="2400" dirty="0"/>
          </a:p>
          <a:p>
            <a:pPr marL="0" indent="0">
              <a:buNone/>
            </a:pPr>
            <a:r>
              <a:rPr lang="en-GB" sz="2400" dirty="0"/>
              <a:t>Is it even possible to make it essential in the input?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6863"/>
            <a:ext cx="9710057" cy="867128"/>
          </a:xfrm>
          <a:prstGeom prst="rect">
            <a:avLst/>
          </a:prstGeom>
        </p:spPr>
      </p:pic>
      <p:sp>
        <p:nvSpPr>
          <p:cNvPr id="6" name="Title 1"/>
          <p:cNvSpPr txBox="1">
            <a:spLocks/>
          </p:cNvSpPr>
          <p:nvPr/>
        </p:nvSpPr>
        <p:spPr>
          <a:xfrm>
            <a:off x="118940" y="13511"/>
            <a:ext cx="1013936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b="1" dirty="0" smtClean="0">
                <a:solidFill>
                  <a:schemeClr val="bg1"/>
                </a:solidFill>
              </a:rPr>
              <a:t>What Are The Challenges of Delivery Practice?</a:t>
            </a:r>
            <a:endParaRPr lang="en-GB" sz="2800" b="1" dirty="0">
              <a:solidFill>
                <a:schemeClr val="bg1"/>
              </a:solidFill>
            </a:endParaRPr>
          </a:p>
        </p:txBody>
      </p:sp>
    </p:spTree>
    <p:extLst>
      <p:ext uri="{BB962C8B-B14F-4D97-AF65-F5344CB8AC3E}">
        <p14:creationId xmlns:p14="http://schemas.microsoft.com/office/powerpoint/2010/main" val="33749309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002220" y="4421941"/>
            <a:ext cx="6208254" cy="1366528"/>
          </a:xfrm>
          <a:prstGeom prst="rect">
            <a:avLst/>
          </a:prstGeom>
        </p:spPr>
        <p:txBody>
          <a:bodyPr wrap="square">
            <a:spAutoFit/>
          </a:bodyPr>
          <a:lstStyle/>
          <a:p>
            <a:pPr>
              <a:lnSpc>
                <a:spcPct val="90000"/>
              </a:lnSpc>
            </a:pPr>
            <a:r>
              <a:rPr lang="en-US" sz="3200" dirty="0">
                <a:solidFill>
                  <a:srgbClr val="104F75"/>
                </a:solidFill>
                <a:latin typeface="Century Gothic" panose="020B0502020202020204" pitchFamily="34" charset="0"/>
              </a:rPr>
              <a:t>Die</a:t>
            </a:r>
            <a:r>
              <a:rPr lang="en-US" sz="3200" dirty="0">
                <a:latin typeface="Century Gothic" panose="020B0502020202020204" pitchFamily="34" charset="0"/>
              </a:rPr>
              <a:t> </a:t>
            </a:r>
            <a:r>
              <a:rPr lang="en-US" sz="3200" dirty="0" err="1">
                <a:solidFill>
                  <a:schemeClr val="bg2"/>
                </a:solidFill>
                <a:latin typeface="Century Gothic" panose="020B0502020202020204" pitchFamily="34" charset="0"/>
              </a:rPr>
              <a:t>schhhhhhhh</a:t>
            </a:r>
            <a:r>
              <a:rPr lang="en-US" sz="3200" dirty="0">
                <a:latin typeface="Century Gothic" panose="020B0502020202020204" pitchFamily="34" charset="0"/>
              </a:rPr>
              <a:t> </a:t>
            </a:r>
            <a:r>
              <a:rPr lang="en-US" sz="3200" dirty="0" err="1">
                <a:solidFill>
                  <a:srgbClr val="104F75"/>
                </a:solidFill>
                <a:latin typeface="Century Gothic" panose="020B0502020202020204" pitchFamily="34" charset="0"/>
              </a:rPr>
              <a:t>hei</a:t>
            </a:r>
            <a:r>
              <a:rPr lang="de-DE" sz="3200" dirty="0">
                <a:solidFill>
                  <a:srgbClr val="104F75"/>
                </a:solidFill>
                <a:latin typeface="Century Gothic" panose="020B0502020202020204" pitchFamily="34" charset="0"/>
              </a:rPr>
              <a:t>ß</a:t>
            </a:r>
            <a:r>
              <a:rPr lang="en-US" sz="3200" dirty="0">
                <a:solidFill>
                  <a:srgbClr val="104F75"/>
                </a:solidFill>
                <a:latin typeface="Century Gothic" panose="020B0502020202020204" pitchFamily="34" charset="0"/>
              </a:rPr>
              <a:t>t </a:t>
            </a:r>
            <a:r>
              <a:rPr lang="en-US" sz="3200" dirty="0" err="1" smtClean="0">
                <a:solidFill>
                  <a:srgbClr val="104F75"/>
                </a:solidFill>
                <a:latin typeface="Century Gothic" panose="020B0502020202020204" pitchFamily="34" charset="0"/>
              </a:rPr>
              <a:t>Tweety</a:t>
            </a:r>
            <a:endParaRPr lang="en-US" sz="3200" dirty="0" smtClean="0">
              <a:solidFill>
                <a:srgbClr val="104F75"/>
              </a:solidFill>
              <a:latin typeface="Century Gothic" panose="020B0502020202020204" pitchFamily="34" charset="0"/>
            </a:endParaRPr>
          </a:p>
          <a:p>
            <a:pPr>
              <a:lnSpc>
                <a:spcPct val="90000"/>
              </a:lnSpc>
            </a:pPr>
            <a:r>
              <a:rPr lang="en-US" sz="3200" dirty="0" smtClean="0">
                <a:latin typeface="Century Gothic" panose="020B0502020202020204" pitchFamily="34" charset="0"/>
              </a:rPr>
              <a:t> </a:t>
            </a:r>
            <a:endParaRPr lang="en-US" sz="3200" dirty="0">
              <a:latin typeface="Century Gothic" panose="020B0502020202020204" pitchFamily="34" charset="0"/>
            </a:endParaRPr>
          </a:p>
          <a:p>
            <a:pPr>
              <a:lnSpc>
                <a:spcPct val="90000"/>
              </a:lnSpc>
            </a:pPr>
            <a:r>
              <a:rPr lang="en-GB" sz="2800" dirty="0">
                <a:solidFill>
                  <a:srgbClr val="104F75"/>
                </a:solidFill>
                <a:latin typeface="Century Gothic" panose="020B0502020202020204" pitchFamily="34" charset="0"/>
              </a:rPr>
              <a:t>(the </a:t>
            </a:r>
            <a:r>
              <a:rPr lang="en-US" sz="2800" dirty="0" err="1">
                <a:solidFill>
                  <a:schemeClr val="bg2"/>
                </a:solidFill>
                <a:latin typeface="Century Gothic" panose="020B0502020202020204" pitchFamily="34" charset="0"/>
              </a:rPr>
              <a:t>schhhhhhhh</a:t>
            </a:r>
            <a:r>
              <a:rPr lang="en-GB" sz="2800" dirty="0">
                <a:latin typeface="Century Gothic" panose="020B0502020202020204" pitchFamily="34" charset="0"/>
              </a:rPr>
              <a:t> </a:t>
            </a:r>
            <a:r>
              <a:rPr lang="en-GB" sz="2800" dirty="0">
                <a:solidFill>
                  <a:srgbClr val="104F75"/>
                </a:solidFill>
                <a:latin typeface="Century Gothic" panose="020B0502020202020204" pitchFamily="34" charset="0"/>
              </a:rPr>
              <a:t>is called </a:t>
            </a:r>
            <a:r>
              <a:rPr lang="en-GB" sz="2800" dirty="0" err="1">
                <a:solidFill>
                  <a:srgbClr val="104F75"/>
                </a:solidFill>
                <a:latin typeface="Century Gothic" panose="020B0502020202020204" pitchFamily="34" charset="0"/>
              </a:rPr>
              <a:t>Tweety</a:t>
            </a:r>
            <a:r>
              <a:rPr lang="en-GB" sz="2800" dirty="0">
                <a:solidFill>
                  <a:srgbClr val="104F75"/>
                </a:solidFill>
                <a:latin typeface="Century Gothic" panose="020B0502020202020204" pitchFamily="34" charset="0"/>
              </a:rPr>
              <a:t>)</a:t>
            </a:r>
          </a:p>
        </p:txBody>
      </p:sp>
      <p:pic>
        <p:nvPicPr>
          <p:cNvPr id="5" name="Content Placeholder 4" descr="MCj03914100000[1]"/>
          <p:cNvPicPr>
            <a:picLocks noGrp="1" noChangeAspect="1" noChangeArrowheads="1"/>
          </p:cNvPicPr>
          <p:nvPr>
            <p:ph sz="quarter" idx="4294967295"/>
          </p:nvPr>
        </p:nvPicPr>
        <p:blipFill>
          <a:blip r:embed="rId3" cstate="print"/>
          <a:srcRect/>
          <a:stretch>
            <a:fillRect/>
          </a:stretch>
        </p:blipFill>
        <p:spPr>
          <a:xfrm>
            <a:off x="494080" y="3910411"/>
            <a:ext cx="2195852" cy="1728192"/>
          </a:xfrm>
          <a:prstGeom prst="rect">
            <a:avLst/>
          </a:prstGeom>
          <a:noFill/>
        </p:spPr>
      </p:pic>
      <p:pic>
        <p:nvPicPr>
          <p:cNvPr id="6" name="Content Placeholder 5" descr="MCj03914080000[1]"/>
          <p:cNvPicPr>
            <a:picLocks noGrp="1" noChangeAspect="1" noChangeArrowheads="1"/>
          </p:cNvPicPr>
          <p:nvPr>
            <p:ph sz="quarter" idx="4294967295"/>
          </p:nvPr>
        </p:nvPicPr>
        <p:blipFill>
          <a:blip r:embed="rId4" cstate="print"/>
          <a:srcRect/>
          <a:stretch>
            <a:fillRect/>
          </a:stretch>
        </p:blipFill>
        <p:spPr>
          <a:xfrm>
            <a:off x="9366618" y="3861048"/>
            <a:ext cx="2502024" cy="1826918"/>
          </a:xfrm>
          <a:prstGeom prst="rect">
            <a:avLst/>
          </a:prstGeom>
          <a:noFill/>
        </p:spPr>
      </p:pic>
      <p:sp>
        <p:nvSpPr>
          <p:cNvPr id="10" name="TextBox 9"/>
          <p:cNvSpPr txBox="1"/>
          <p:nvPr/>
        </p:nvSpPr>
        <p:spPr>
          <a:xfrm>
            <a:off x="2846076" y="3599438"/>
            <a:ext cx="6520542" cy="523220"/>
          </a:xfrm>
          <a:prstGeom prst="rect">
            <a:avLst/>
          </a:prstGeom>
          <a:noFill/>
        </p:spPr>
        <p:txBody>
          <a:bodyPr wrap="square" rtlCol="0">
            <a:spAutoFit/>
          </a:bodyPr>
          <a:lstStyle/>
          <a:p>
            <a:r>
              <a:rPr lang="en-GB" sz="2800" dirty="0">
                <a:solidFill>
                  <a:srgbClr val="104F75"/>
                </a:solidFill>
                <a:latin typeface="Century Gothic" panose="020B0502020202020204" pitchFamily="34" charset="0"/>
              </a:rPr>
              <a:t>Which animal being talked </a:t>
            </a:r>
            <a:r>
              <a:rPr lang="en-GB" sz="2800" dirty="0" smtClean="0">
                <a:solidFill>
                  <a:srgbClr val="104F75"/>
                </a:solidFill>
                <a:latin typeface="Century Gothic" panose="020B0502020202020204" pitchFamily="34" charset="0"/>
              </a:rPr>
              <a:t>about?</a:t>
            </a:r>
            <a:endParaRPr lang="en-GB" sz="2800" dirty="0">
              <a:solidFill>
                <a:srgbClr val="104F75"/>
              </a:solidFill>
              <a:latin typeface="Century Gothic" panose="020B0502020202020204" pitchFamily="34" charset="0"/>
            </a:endParaRPr>
          </a:p>
        </p:txBody>
      </p:sp>
      <p:sp>
        <p:nvSpPr>
          <p:cNvPr id="11" name="Rectangle 10"/>
          <p:cNvSpPr/>
          <p:nvPr/>
        </p:nvSpPr>
        <p:spPr>
          <a:xfrm>
            <a:off x="332013" y="1619035"/>
            <a:ext cx="11244943" cy="424732"/>
          </a:xfrm>
          <a:prstGeom prst="rect">
            <a:avLst/>
          </a:prstGeom>
        </p:spPr>
        <p:txBody>
          <a:bodyPr wrap="square">
            <a:spAutoFit/>
          </a:bodyPr>
          <a:lstStyle/>
          <a:p>
            <a:pPr>
              <a:lnSpc>
                <a:spcPct val="90000"/>
              </a:lnSpc>
            </a:pPr>
            <a:r>
              <a:rPr lang="en-GB" sz="2400" b="1" u="sng" dirty="0">
                <a:solidFill>
                  <a:srgbClr val="104F75"/>
                </a:solidFill>
                <a:latin typeface="Century Gothic" panose="020B0502020202020204" pitchFamily="34" charset="0"/>
              </a:rPr>
              <a:t>German </a:t>
            </a:r>
            <a:r>
              <a:rPr lang="en-GB" sz="2400" dirty="0">
                <a:solidFill>
                  <a:srgbClr val="104F75"/>
                </a:solidFill>
                <a:latin typeface="Century Gothic" panose="020B0502020202020204" pitchFamily="34" charset="0"/>
              </a:rPr>
              <a:t>articles agree with the gender of the noun</a:t>
            </a:r>
          </a:p>
        </p:txBody>
      </p:sp>
      <p:sp>
        <p:nvSpPr>
          <p:cNvPr id="12" name="Rectangle 11"/>
          <p:cNvSpPr/>
          <p:nvPr/>
        </p:nvSpPr>
        <p:spPr>
          <a:xfrm>
            <a:off x="332013" y="2306421"/>
            <a:ext cx="8170455" cy="424732"/>
          </a:xfrm>
          <a:prstGeom prst="rect">
            <a:avLst/>
          </a:prstGeom>
        </p:spPr>
        <p:txBody>
          <a:bodyPr wrap="square">
            <a:spAutoFit/>
          </a:bodyPr>
          <a:lstStyle/>
          <a:p>
            <a:pPr>
              <a:lnSpc>
                <a:spcPct val="90000"/>
              </a:lnSpc>
            </a:pPr>
            <a:r>
              <a:rPr lang="en-GB" sz="2400" dirty="0">
                <a:solidFill>
                  <a:srgbClr val="104F75"/>
                </a:solidFill>
                <a:latin typeface="Century Gothic" panose="020B0502020202020204" pitchFamily="34" charset="0"/>
              </a:rPr>
              <a:t>Can gender in articles be made non-redundant?</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6863"/>
            <a:ext cx="9710057" cy="867128"/>
          </a:xfrm>
          <a:prstGeom prst="rect">
            <a:avLst/>
          </a:prstGeom>
        </p:spPr>
      </p:pic>
      <p:sp>
        <p:nvSpPr>
          <p:cNvPr id="15" name="Title 1"/>
          <p:cNvSpPr txBox="1">
            <a:spLocks/>
          </p:cNvSpPr>
          <p:nvPr/>
        </p:nvSpPr>
        <p:spPr>
          <a:xfrm>
            <a:off x="118940" y="13511"/>
            <a:ext cx="1013936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b="1" dirty="0" smtClean="0">
                <a:solidFill>
                  <a:schemeClr val="bg1"/>
                </a:solidFill>
              </a:rPr>
              <a:t>What Are The Challenges of Delivery Practice?</a:t>
            </a:r>
            <a:endParaRPr lang="en-GB" sz="2800" b="1" dirty="0">
              <a:solidFill>
                <a:schemeClr val="bg1"/>
              </a:solidFill>
            </a:endParaRPr>
          </a:p>
        </p:txBody>
      </p:sp>
    </p:spTree>
    <p:extLst>
      <p:ext uri="{BB962C8B-B14F-4D97-AF65-F5344CB8AC3E}">
        <p14:creationId xmlns:p14="http://schemas.microsoft.com/office/powerpoint/2010/main" val="80161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627" y="1622426"/>
            <a:ext cx="11049001" cy="4351338"/>
          </a:xfrm>
        </p:spPr>
        <p:txBody>
          <a:bodyPr>
            <a:normAutofit/>
          </a:bodyPr>
          <a:lstStyle/>
          <a:p>
            <a:pPr marL="514350" indent="-514350">
              <a:buFont typeface="+mj-lt"/>
              <a:buAutoNum type="arabicPeriod"/>
            </a:pPr>
            <a:r>
              <a:rPr lang="en-GB" dirty="0"/>
              <a:t>Where does practice sit in the learning process? </a:t>
            </a:r>
          </a:p>
          <a:p>
            <a:pPr marL="514350" indent="-514350">
              <a:buFont typeface="+mj-lt"/>
              <a:buAutoNum type="arabicPeriod"/>
            </a:pPr>
            <a:r>
              <a:rPr lang="en-GB" dirty="0">
                <a:solidFill>
                  <a:schemeClr val="tx2">
                    <a:lumMod val="20000"/>
                    <a:lumOff val="80000"/>
                  </a:schemeClr>
                </a:solidFill>
              </a:rPr>
              <a:t>What counts as practice? </a:t>
            </a:r>
          </a:p>
          <a:p>
            <a:pPr marL="514350" indent="-514350">
              <a:buFont typeface="+mj-lt"/>
              <a:buAutoNum type="arabicPeriod"/>
            </a:pPr>
            <a:r>
              <a:rPr lang="en-GB" dirty="0">
                <a:solidFill>
                  <a:schemeClr val="tx2">
                    <a:lumMod val="20000"/>
                    <a:lumOff val="80000"/>
                  </a:schemeClr>
                </a:solidFill>
              </a:rPr>
              <a:t>How frequent does practice need to be? </a:t>
            </a:r>
          </a:p>
          <a:p>
            <a:pPr marL="514350" indent="-514350">
              <a:buFont typeface="+mj-lt"/>
              <a:buAutoNum type="arabicPeriod"/>
            </a:pPr>
            <a:r>
              <a:rPr lang="en-GB" dirty="0">
                <a:solidFill>
                  <a:schemeClr val="tx2">
                    <a:lumMod val="20000"/>
                    <a:lumOff val="80000"/>
                  </a:schemeClr>
                </a:solidFill>
              </a:rPr>
              <a:t>How important is ‘meaningful production’?</a:t>
            </a:r>
          </a:p>
          <a:p>
            <a:pPr marL="514350" indent="-514350">
              <a:buFont typeface="+mj-lt"/>
              <a:buAutoNum type="arabicPeriod"/>
            </a:pPr>
            <a:r>
              <a:rPr lang="en-GB" dirty="0">
                <a:solidFill>
                  <a:schemeClr val="tx2">
                    <a:lumMod val="20000"/>
                    <a:lumOff val="80000"/>
                  </a:schemeClr>
                </a:solidFill>
              </a:rPr>
              <a:t>What are the challenges of delivering practice?</a:t>
            </a:r>
          </a:p>
          <a:p>
            <a:pPr marL="457200" indent="-457200">
              <a:buClr>
                <a:srgbClr val="FF9953"/>
              </a:buClr>
              <a:buSzPct val="80000"/>
              <a:buFont typeface="+mj-lt"/>
              <a:buAutoNum type="alphaLcParenR"/>
            </a:pPr>
            <a:r>
              <a:rPr lang="en-GB" sz="2200" dirty="0">
                <a:solidFill>
                  <a:schemeClr val="tx2">
                    <a:lumMod val="20000"/>
                    <a:lumOff val="80000"/>
                  </a:schemeClr>
                </a:solidFill>
              </a:rPr>
              <a:t>Transfer Appropriate Processing</a:t>
            </a:r>
          </a:p>
          <a:p>
            <a:pPr marL="457200" indent="-457200">
              <a:buClr>
                <a:srgbClr val="FF9953"/>
              </a:buClr>
              <a:buSzPct val="80000"/>
              <a:buFont typeface="+mj-lt"/>
              <a:buAutoNum type="alphaLcParenR"/>
            </a:pPr>
            <a:r>
              <a:rPr lang="en-GB" sz="2200" dirty="0">
                <a:solidFill>
                  <a:schemeClr val="tx2">
                    <a:lumMod val="20000"/>
                    <a:lumOff val="80000"/>
                  </a:schemeClr>
                </a:solidFill>
              </a:rPr>
              <a:t>Skill Specificity</a:t>
            </a:r>
          </a:p>
          <a:p>
            <a:pPr marL="457200" indent="-457200">
              <a:buClr>
                <a:srgbClr val="FF9953"/>
              </a:buClr>
              <a:buSzPct val="80000"/>
              <a:buFont typeface="+mj-lt"/>
              <a:buAutoNum type="alphaLcParenR"/>
            </a:pPr>
            <a:r>
              <a:rPr lang="en-GB" sz="2200" dirty="0">
                <a:solidFill>
                  <a:schemeClr val="tx2">
                    <a:lumMod val="20000"/>
                    <a:lumOff val="80000"/>
                  </a:schemeClr>
                </a:solidFill>
              </a:rPr>
              <a:t>‘Trapping the form’ in meaningful production</a:t>
            </a:r>
          </a:p>
          <a:p>
            <a:pPr marL="457200" indent="-457200">
              <a:buClr>
                <a:srgbClr val="FF9953"/>
              </a:buClr>
              <a:buSzPct val="80000"/>
              <a:buFont typeface="+mj-lt"/>
              <a:buAutoNum type="alphaLcParenR"/>
            </a:pPr>
            <a:r>
              <a:rPr lang="en-GB" sz="2200" dirty="0">
                <a:solidFill>
                  <a:schemeClr val="tx2">
                    <a:lumMod val="20000"/>
                    <a:lumOff val="80000"/>
                  </a:schemeClr>
                </a:solidFill>
              </a:rPr>
              <a:t>Tensions between complexity, accuracy &amp; fluency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6863"/>
            <a:ext cx="4833257" cy="867128"/>
          </a:xfrm>
          <a:prstGeom prst="rect">
            <a:avLst/>
          </a:prstGeom>
        </p:spPr>
      </p:pic>
      <p:sp>
        <p:nvSpPr>
          <p:cNvPr id="6" name="Title 1"/>
          <p:cNvSpPr txBox="1">
            <a:spLocks/>
          </p:cNvSpPr>
          <p:nvPr/>
        </p:nvSpPr>
        <p:spPr>
          <a:xfrm>
            <a:off x="300038" y="21925"/>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smtClean="0">
                <a:solidFill>
                  <a:schemeClr val="bg1"/>
                </a:solidFill>
              </a:rPr>
              <a:t>What’s In Store?</a:t>
            </a:r>
            <a:endParaRPr lang="en-GB" sz="3600" b="1" dirty="0">
              <a:solidFill>
                <a:schemeClr val="bg1"/>
              </a:solidFill>
            </a:endParaRPr>
          </a:p>
        </p:txBody>
      </p:sp>
    </p:spTree>
    <p:extLst>
      <p:ext uri="{BB962C8B-B14F-4D97-AF65-F5344CB8AC3E}">
        <p14:creationId xmlns:p14="http://schemas.microsoft.com/office/powerpoint/2010/main" val="17954449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90946" y="1204359"/>
            <a:ext cx="10515600" cy="1325563"/>
          </a:xfrm>
        </p:spPr>
        <p:txBody>
          <a:bodyPr>
            <a:normAutofit/>
          </a:bodyPr>
          <a:lstStyle/>
          <a:p>
            <a:r>
              <a:rPr lang="en-GB" sz="3600" dirty="0"/>
              <a:t>How to make gender obligatory?</a:t>
            </a:r>
          </a:p>
        </p:txBody>
      </p:sp>
      <p:sp>
        <p:nvSpPr>
          <p:cNvPr id="3" name="Content Placeholder 2"/>
          <p:cNvSpPr>
            <a:spLocks noGrp="1"/>
          </p:cNvSpPr>
          <p:nvPr>
            <p:ph idx="1"/>
          </p:nvPr>
        </p:nvSpPr>
        <p:spPr>
          <a:xfrm>
            <a:off x="290946" y="2506662"/>
            <a:ext cx="11454740" cy="4351338"/>
          </a:xfrm>
        </p:spPr>
        <p:txBody>
          <a:bodyPr>
            <a:normAutofit/>
          </a:bodyPr>
          <a:lstStyle/>
          <a:p>
            <a:pPr marL="0" indent="0">
              <a:buNone/>
            </a:pPr>
            <a:r>
              <a:rPr lang="en-GB" sz="2400" dirty="0"/>
              <a:t>Doesn’t make a difference to communication! </a:t>
            </a:r>
          </a:p>
          <a:p>
            <a:pPr marL="0" indent="0">
              <a:buNone/>
            </a:pPr>
            <a:r>
              <a:rPr lang="en-GB" sz="2400" dirty="0"/>
              <a:t>The noun expresses meaning – we don’t </a:t>
            </a:r>
            <a:r>
              <a:rPr lang="en-GB" sz="2400" i="1" dirty="0"/>
              <a:t>need </a:t>
            </a:r>
            <a:r>
              <a:rPr lang="en-GB" sz="2400" dirty="0"/>
              <a:t>gender!</a:t>
            </a:r>
          </a:p>
          <a:p>
            <a:endParaRPr lang="en-GB" sz="2400" dirty="0"/>
          </a:p>
          <a:p>
            <a:r>
              <a:rPr lang="en-GB" sz="2400" dirty="0"/>
              <a:t>but… it does act as glue (links an adjective to its noun) and  speeds up processing </a:t>
            </a:r>
          </a:p>
          <a:p>
            <a:pPr marL="0" indent="0">
              <a:buNone/>
            </a:pPr>
            <a:endParaRPr lang="en-GB" sz="2400" dirty="0"/>
          </a:p>
          <a:p>
            <a:r>
              <a:rPr lang="en-GB" sz="2400" dirty="0"/>
              <a:t>gender marking is used to predict! </a:t>
            </a:r>
          </a:p>
          <a:p>
            <a:pPr marL="0" indent="0" algn="r">
              <a:buNone/>
            </a:pPr>
            <a:r>
              <a:rPr lang="en-GB" sz="1300" dirty="0" smtClean="0"/>
              <a:t>Research </a:t>
            </a:r>
            <a:r>
              <a:rPr lang="en-GB" sz="1300" dirty="0"/>
              <a:t>by Lew-Williams, Fernald, </a:t>
            </a:r>
            <a:r>
              <a:rPr lang="en-GB" sz="1300" dirty="0" err="1"/>
              <a:t>Hopp</a:t>
            </a:r>
            <a:r>
              <a:rPr lang="en-GB" sz="1300" dirty="0"/>
              <a:t>, </a:t>
            </a:r>
            <a:r>
              <a:rPr lang="en-GB" sz="1300" dirty="0" err="1"/>
              <a:t>Huettig</a:t>
            </a:r>
            <a:endParaRPr lang="en-GB" sz="1300" dirty="0"/>
          </a:p>
          <a:p>
            <a:pPr marL="0" indent="0" algn="r">
              <a:buNone/>
            </a:pPr>
            <a:r>
              <a:rPr lang="en-GB" sz="1300" dirty="0"/>
              <a:t>Ongoing PhDs: Sophie Thompson, </a:t>
            </a:r>
            <a:r>
              <a:rPr lang="en-GB" sz="1300" dirty="0" err="1"/>
              <a:t>Xioaran</a:t>
            </a:r>
            <a:r>
              <a:rPr lang="en-GB" sz="1300" dirty="0"/>
              <a:t> </a:t>
            </a:r>
            <a:r>
              <a:rPr lang="en-GB" sz="1300" dirty="0" err="1"/>
              <a:t>Niu</a:t>
            </a:r>
            <a:r>
              <a:rPr lang="en-GB" sz="1300" dirty="0"/>
              <a:t> on instruction using prediction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6863"/>
            <a:ext cx="9710057" cy="867128"/>
          </a:xfrm>
          <a:prstGeom prst="rect">
            <a:avLst/>
          </a:prstGeom>
        </p:spPr>
      </p:pic>
      <p:sp>
        <p:nvSpPr>
          <p:cNvPr id="6" name="Title 1"/>
          <p:cNvSpPr txBox="1">
            <a:spLocks/>
          </p:cNvSpPr>
          <p:nvPr/>
        </p:nvSpPr>
        <p:spPr>
          <a:xfrm>
            <a:off x="118940" y="13511"/>
            <a:ext cx="1013936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b="1" dirty="0" smtClean="0">
                <a:solidFill>
                  <a:schemeClr val="bg1"/>
                </a:solidFill>
              </a:rPr>
              <a:t>What Are The Challenges of Delivery Practice?</a:t>
            </a:r>
            <a:endParaRPr lang="en-GB" sz="2800" b="1" dirty="0">
              <a:solidFill>
                <a:schemeClr val="bg1"/>
              </a:solidFill>
            </a:endParaRPr>
          </a:p>
        </p:txBody>
      </p:sp>
    </p:spTree>
    <p:extLst>
      <p:ext uri="{BB962C8B-B14F-4D97-AF65-F5344CB8AC3E}">
        <p14:creationId xmlns:p14="http://schemas.microsoft.com/office/powerpoint/2010/main" val="313358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D5F566-D9F7-7A4F-8C46-D124FCAE20D1}"/>
              </a:ext>
            </a:extLst>
          </p:cNvPr>
          <p:cNvSpPr>
            <a:spLocks noGrp="1"/>
          </p:cNvSpPr>
          <p:nvPr>
            <p:ph type="title"/>
          </p:nvPr>
        </p:nvSpPr>
        <p:spPr>
          <a:xfrm>
            <a:off x="250373" y="285871"/>
            <a:ext cx="11527971" cy="769711"/>
          </a:xfrm>
        </p:spPr>
        <p:txBody>
          <a:bodyPr>
            <a:normAutofit/>
          </a:bodyPr>
          <a:lstStyle/>
          <a:p>
            <a:r>
              <a:rPr lang="en-US" sz="3600" dirty="0"/>
              <a:t>Gender helps anticipate upcoming language</a:t>
            </a:r>
          </a:p>
        </p:txBody>
      </p:sp>
      <p:pic>
        <p:nvPicPr>
          <p:cNvPr id="4" name="Slide3">
            <a:hlinkClick r:id="" action="ppaction://media"/>
            <a:extLst>
              <a:ext uri="{FF2B5EF4-FFF2-40B4-BE49-F238E27FC236}">
                <a16:creationId xmlns:a16="http://schemas.microsoft.com/office/drawing/2014/main" xmlns="" id="{9CDC81A8-F476-8B47-ACD8-B66D2F629FE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067071" y="1295400"/>
            <a:ext cx="6057858" cy="4446134"/>
          </a:xfrm>
          <a:prstGeom prst="rect">
            <a:avLst/>
          </a:prstGeom>
        </p:spPr>
      </p:pic>
    </p:spTree>
    <p:extLst>
      <p:ext uri="{BB962C8B-B14F-4D97-AF65-F5344CB8AC3E}">
        <p14:creationId xmlns:p14="http://schemas.microsoft.com/office/powerpoint/2010/main" val="2993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A8429A4F-F94B-4540-ADD9-ACBCFBD2C3C7}"/>
              </a:ext>
            </a:extLst>
          </p:cNvPr>
          <p:cNvSpPr>
            <a:spLocks noGrp="1"/>
          </p:cNvSpPr>
          <p:nvPr>
            <p:ph type="title"/>
          </p:nvPr>
        </p:nvSpPr>
        <p:spPr>
          <a:xfrm>
            <a:off x="174172" y="94731"/>
            <a:ext cx="11560628" cy="884984"/>
          </a:xfrm>
        </p:spPr>
        <p:txBody>
          <a:bodyPr>
            <a:normAutofit/>
          </a:bodyPr>
          <a:lstStyle/>
          <a:p>
            <a:r>
              <a:rPr lang="en-US" sz="3600" dirty="0"/>
              <a:t>Gender helps anticipate upcoming language</a:t>
            </a:r>
          </a:p>
        </p:txBody>
      </p:sp>
      <p:pic>
        <p:nvPicPr>
          <p:cNvPr id="8" name="Slide4">
            <a:hlinkClick r:id="" action="ppaction://media"/>
            <a:extLst>
              <a:ext uri="{FF2B5EF4-FFF2-40B4-BE49-F238E27FC236}">
                <a16:creationId xmlns:a16="http://schemas.microsoft.com/office/drawing/2014/main" xmlns="" id="{D8348C46-CF70-034E-A4C1-C29D1B280DA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910057" y="1054423"/>
            <a:ext cx="6371886" cy="4676129"/>
          </a:xfrm>
        </p:spPr>
      </p:pic>
    </p:spTree>
    <p:extLst>
      <p:ext uri="{BB962C8B-B14F-4D97-AF65-F5344CB8AC3E}">
        <p14:creationId xmlns:p14="http://schemas.microsoft.com/office/powerpoint/2010/main" val="36568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7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08108" y="1113009"/>
            <a:ext cx="9059893" cy="5072332"/>
          </a:xfrm>
          <a:prstGeom prst="rect">
            <a:avLst/>
          </a:prstGeom>
        </p:spPr>
      </p:pic>
      <p:sp>
        <p:nvSpPr>
          <p:cNvPr id="5" name="TextBox 4"/>
          <p:cNvSpPr txBox="1"/>
          <p:nvPr/>
        </p:nvSpPr>
        <p:spPr>
          <a:xfrm>
            <a:off x="2987042" y="1848511"/>
            <a:ext cx="6048103" cy="3139321"/>
          </a:xfrm>
          <a:prstGeom prst="rect">
            <a:avLst/>
          </a:prstGeom>
          <a:solidFill>
            <a:schemeClr val="bg1"/>
          </a:solidFill>
          <a:ln w="28575">
            <a:solidFill>
              <a:schemeClr val="accent1"/>
            </a:solidFill>
          </a:ln>
        </p:spPr>
        <p:txBody>
          <a:bodyPr wrap="square" rtlCol="0">
            <a:spAutoFit/>
          </a:bodyPr>
          <a:lstStyle/>
          <a:p>
            <a:pPr algn="ctr"/>
            <a:r>
              <a:rPr lang="en-GB" dirty="0">
                <a:latin typeface="Century Gothic" panose="020B0502020202020204" pitchFamily="34" charset="0"/>
              </a:rPr>
              <a:t>You are at the supermarket with your dad. </a:t>
            </a:r>
          </a:p>
          <a:p>
            <a:pPr algn="ctr"/>
            <a:r>
              <a:rPr lang="en-GB" dirty="0">
                <a:latin typeface="Century Gothic" panose="020B0502020202020204" pitchFamily="34" charset="0"/>
              </a:rPr>
              <a:t>Fetch the items your dad asks for. </a:t>
            </a:r>
          </a:p>
          <a:p>
            <a:pPr algn="ctr"/>
            <a:r>
              <a:rPr lang="en-GB" dirty="0">
                <a:latin typeface="Century Gothic" panose="020B0502020202020204" pitchFamily="34" charset="0"/>
              </a:rPr>
              <a:t>It’s quite noisy in the supermarket, </a:t>
            </a:r>
          </a:p>
          <a:p>
            <a:pPr algn="ctr"/>
            <a:r>
              <a:rPr lang="en-GB" dirty="0">
                <a:latin typeface="Century Gothic" panose="020B0502020202020204" pitchFamily="34" charset="0"/>
              </a:rPr>
              <a:t>so it’s hard to hear what your dad is saying.</a:t>
            </a:r>
          </a:p>
          <a:p>
            <a:pPr algn="ctr"/>
            <a:r>
              <a:rPr lang="en-GB" dirty="0">
                <a:latin typeface="Century Gothic" panose="020B0502020202020204" pitchFamily="34" charset="0"/>
              </a:rPr>
              <a:t>Two items will appear each time. </a:t>
            </a:r>
          </a:p>
          <a:p>
            <a:pPr algn="ctr"/>
            <a:r>
              <a:rPr lang="en-GB" dirty="0">
                <a:latin typeface="Century Gothic" panose="020B0502020202020204" pitchFamily="34" charset="0"/>
              </a:rPr>
              <a:t>Decide which item your dad asked for and race to fetch it.</a:t>
            </a:r>
          </a:p>
          <a:p>
            <a:pPr algn="ctr"/>
            <a:endParaRPr lang="en-GB" dirty="0">
              <a:latin typeface="Century Gothic" panose="020B0502020202020204" pitchFamily="34" charset="0"/>
            </a:endParaRPr>
          </a:p>
          <a:p>
            <a:pPr algn="ctr"/>
            <a:r>
              <a:rPr lang="en-GB" dirty="0">
                <a:latin typeface="Century Gothic" panose="020B0502020202020204" pitchFamily="34" charset="0"/>
              </a:rPr>
              <a:t>Watch out!</a:t>
            </a:r>
          </a:p>
          <a:p>
            <a:pPr algn="ctr"/>
            <a:r>
              <a:rPr lang="en-GB" dirty="0">
                <a:latin typeface="Century Gothic" panose="020B0502020202020204" pitchFamily="34" charset="0"/>
              </a:rPr>
              <a:t>If you fetch the wrong item you will get a time penalty!</a:t>
            </a:r>
          </a:p>
        </p:txBody>
      </p:sp>
      <p:sp>
        <p:nvSpPr>
          <p:cNvPr id="6" name="Title 1">
            <a:extLst>
              <a:ext uri="{FF2B5EF4-FFF2-40B4-BE49-F238E27FC236}">
                <a16:creationId xmlns:a16="http://schemas.microsoft.com/office/drawing/2014/main" xmlns="" id="{0062B1A3-CB49-944F-A519-EC73F3FB7CD0}"/>
              </a:ext>
            </a:extLst>
          </p:cNvPr>
          <p:cNvSpPr>
            <a:spLocks noGrp="1"/>
          </p:cNvSpPr>
          <p:nvPr>
            <p:ph type="title"/>
          </p:nvPr>
        </p:nvSpPr>
        <p:spPr>
          <a:xfrm>
            <a:off x="359229" y="179286"/>
            <a:ext cx="11615057" cy="933723"/>
          </a:xfrm>
        </p:spPr>
        <p:txBody>
          <a:bodyPr>
            <a:normAutofit/>
          </a:bodyPr>
          <a:lstStyle/>
          <a:p>
            <a:r>
              <a:rPr lang="en-US" sz="3600" dirty="0"/>
              <a:t>Using anticipation to make gender ‘task essential’!</a:t>
            </a:r>
          </a:p>
        </p:txBody>
      </p:sp>
    </p:spTree>
    <p:extLst>
      <p:ext uri="{BB962C8B-B14F-4D97-AF65-F5344CB8AC3E}">
        <p14:creationId xmlns:p14="http://schemas.microsoft.com/office/powerpoint/2010/main" val="174801812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08108" y="957547"/>
            <a:ext cx="9059893" cy="5072332"/>
          </a:xfrm>
          <a:prstGeom prst="rect">
            <a:avLst/>
          </a:prstGeom>
        </p:spPr>
      </p:pic>
      <p:pic>
        <p:nvPicPr>
          <p:cNvPr id="2050" name="Picture 2" descr="http://images.clipartpanda.com/cocoa-clipart-pc5MyMyc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4629" y="3445177"/>
            <a:ext cx="510977" cy="4151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3133096" y="3493714"/>
            <a:ext cx="325378" cy="318093"/>
          </a:xfrm>
          <a:prstGeom prst="rect">
            <a:avLst/>
          </a:prstGeom>
        </p:spPr>
      </p:pic>
      <p:sp>
        <p:nvSpPr>
          <p:cNvPr id="9" name="Oval Callout 8"/>
          <p:cNvSpPr/>
          <p:nvPr/>
        </p:nvSpPr>
        <p:spPr>
          <a:xfrm>
            <a:off x="2057400" y="4147457"/>
            <a:ext cx="3659778" cy="1882422"/>
          </a:xfrm>
          <a:prstGeom prst="wedgeEllipseCallout">
            <a:avLst>
              <a:gd name="adj1" fmla="val 41395"/>
              <a:gd name="adj2" fmla="val 4737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Century Gothic" panose="020B0502020202020204" pitchFamily="34" charset="0"/>
              </a:rPr>
              <a:t>Hmmm,</a:t>
            </a:r>
          </a:p>
          <a:p>
            <a:pPr algn="ctr"/>
            <a:r>
              <a:rPr lang="en-GB" sz="2000" dirty="0">
                <a:solidFill>
                  <a:schemeClr val="tx1"/>
                </a:solidFill>
                <a:latin typeface="Century Gothic" panose="020B0502020202020204" pitchFamily="34" charset="0"/>
              </a:rPr>
              <a:t>le </a:t>
            </a:r>
            <a:r>
              <a:rPr lang="en-GB" sz="2000" dirty="0" err="1">
                <a:solidFill>
                  <a:schemeClr val="tx1"/>
                </a:solidFill>
                <a:latin typeface="Century Gothic" panose="020B0502020202020204" pitchFamily="34" charset="0"/>
              </a:rPr>
              <a:t>chocolat</a:t>
            </a:r>
            <a:r>
              <a:rPr lang="en-GB" sz="2000" dirty="0">
                <a:solidFill>
                  <a:schemeClr val="tx1"/>
                </a:solidFill>
                <a:latin typeface="Century Gothic" panose="020B0502020202020204" pitchFamily="34" charset="0"/>
              </a:rPr>
              <a:t> </a:t>
            </a:r>
            <a:r>
              <a:rPr lang="en-GB" sz="2000" dirty="0" err="1">
                <a:solidFill>
                  <a:schemeClr val="tx1"/>
                </a:solidFill>
                <a:latin typeface="Century Gothic" panose="020B0502020202020204" pitchFamily="34" charset="0"/>
              </a:rPr>
              <a:t>ou</a:t>
            </a:r>
            <a:r>
              <a:rPr lang="en-GB" sz="2000" dirty="0">
                <a:solidFill>
                  <a:schemeClr val="tx1"/>
                </a:solidFill>
                <a:latin typeface="Century Gothic" panose="020B0502020202020204" pitchFamily="34" charset="0"/>
              </a:rPr>
              <a:t> la glace.</a:t>
            </a:r>
          </a:p>
          <a:p>
            <a:pPr algn="ctr"/>
            <a:r>
              <a:rPr lang="en-GB" sz="2000" b="1" dirty="0" err="1">
                <a:solidFill>
                  <a:schemeClr val="tx1"/>
                </a:solidFill>
                <a:latin typeface="Century Gothic" panose="020B0502020202020204" pitchFamily="34" charset="0"/>
              </a:rPr>
              <a:t>Trouves</a:t>
            </a:r>
            <a:r>
              <a:rPr lang="en-GB" sz="2000" b="1" dirty="0">
                <a:solidFill>
                  <a:schemeClr val="tx1"/>
                </a:solidFill>
                <a:latin typeface="Century Gothic" panose="020B0502020202020204" pitchFamily="34" charset="0"/>
              </a:rPr>
              <a:t> le </a:t>
            </a:r>
            <a:r>
              <a:rPr lang="en-GB" sz="2000" b="1" dirty="0">
                <a:solidFill>
                  <a:schemeClr val="bg1">
                    <a:lumMod val="75000"/>
                  </a:schemeClr>
                </a:solidFill>
                <a:latin typeface="Century Gothic" panose="020B0502020202020204" pitchFamily="34" charset="0"/>
              </a:rPr>
              <a:t>……..…, </a:t>
            </a:r>
          </a:p>
          <a:p>
            <a:pPr algn="ctr"/>
            <a:r>
              <a:rPr lang="en-GB" sz="2000" dirty="0" err="1">
                <a:solidFill>
                  <a:schemeClr val="tx1"/>
                </a:solidFill>
                <a:latin typeface="Century Gothic" panose="020B0502020202020204" pitchFamily="34" charset="0"/>
              </a:rPr>
              <a:t>s’il</a:t>
            </a:r>
            <a:r>
              <a:rPr lang="en-GB" sz="2000" dirty="0">
                <a:solidFill>
                  <a:schemeClr val="tx1"/>
                </a:solidFill>
                <a:latin typeface="Century Gothic" panose="020B0502020202020204" pitchFamily="34" charset="0"/>
              </a:rPr>
              <a:t> </a:t>
            </a:r>
            <a:r>
              <a:rPr lang="en-GB" sz="2000" dirty="0" err="1">
                <a:solidFill>
                  <a:schemeClr val="tx1"/>
                </a:solidFill>
                <a:latin typeface="Century Gothic" panose="020B0502020202020204" pitchFamily="34" charset="0"/>
              </a:rPr>
              <a:t>te</a:t>
            </a:r>
            <a:r>
              <a:rPr lang="en-GB" sz="2000" dirty="0">
                <a:solidFill>
                  <a:schemeClr val="tx1"/>
                </a:solidFill>
                <a:latin typeface="Century Gothic" panose="020B0502020202020204" pitchFamily="34" charset="0"/>
              </a:rPr>
              <a:t> plait. </a:t>
            </a:r>
          </a:p>
        </p:txBody>
      </p:sp>
      <p:sp>
        <p:nvSpPr>
          <p:cNvPr id="7" name="Title 1">
            <a:extLst>
              <a:ext uri="{FF2B5EF4-FFF2-40B4-BE49-F238E27FC236}">
                <a16:creationId xmlns:a16="http://schemas.microsoft.com/office/drawing/2014/main" xmlns="" id="{FA62A234-45F2-4D45-9C45-75B8FB2B4BA3}"/>
              </a:ext>
            </a:extLst>
          </p:cNvPr>
          <p:cNvSpPr>
            <a:spLocks noGrp="1"/>
          </p:cNvSpPr>
          <p:nvPr>
            <p:ph type="title"/>
          </p:nvPr>
        </p:nvSpPr>
        <p:spPr>
          <a:xfrm>
            <a:off x="1939636" y="443073"/>
            <a:ext cx="8312728" cy="514475"/>
          </a:xfrm>
        </p:spPr>
        <p:txBody>
          <a:bodyPr>
            <a:normAutofit/>
          </a:bodyPr>
          <a:lstStyle/>
          <a:p>
            <a:pPr algn="ctr"/>
            <a:r>
              <a:rPr lang="en-US" sz="2400" dirty="0"/>
              <a:t>Using anticipation to make gender task essential!</a:t>
            </a:r>
          </a:p>
        </p:txBody>
      </p:sp>
    </p:spTree>
    <p:extLst>
      <p:ext uri="{BB962C8B-B14F-4D97-AF65-F5344CB8AC3E}">
        <p14:creationId xmlns:p14="http://schemas.microsoft.com/office/powerpoint/2010/main" val="19803613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620442" y="915480"/>
            <a:ext cx="8951119" cy="4874531"/>
          </a:xfrm>
          <a:prstGeom prst="rect">
            <a:avLst/>
          </a:prstGeom>
        </p:spPr>
      </p:pic>
      <p:pic>
        <p:nvPicPr>
          <p:cNvPr id="5" name="Picture 2" descr="http://images.clipartpanda.com/cocoa-clipart-pc5MyMyc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4629" y="3445177"/>
            <a:ext cx="510977" cy="4151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3113687" y="3582716"/>
            <a:ext cx="325378" cy="318093"/>
          </a:xfrm>
          <a:prstGeom prst="rect">
            <a:avLst/>
          </a:prstGeom>
        </p:spPr>
      </p:pic>
      <p:pic>
        <p:nvPicPr>
          <p:cNvPr id="7" name="Picture 6"/>
          <p:cNvPicPr>
            <a:picLocks noChangeAspect="1"/>
          </p:cNvPicPr>
          <p:nvPr/>
        </p:nvPicPr>
        <p:blipFill>
          <a:blip r:embed="rId5"/>
          <a:stretch>
            <a:fillRect/>
          </a:stretch>
        </p:blipFill>
        <p:spPr>
          <a:xfrm>
            <a:off x="8072954" y="3860345"/>
            <a:ext cx="314325" cy="328613"/>
          </a:xfrm>
          <a:prstGeom prst="rect">
            <a:avLst/>
          </a:prstGeom>
        </p:spPr>
      </p:pic>
      <p:sp>
        <p:nvSpPr>
          <p:cNvPr id="9" name="Heart 8"/>
          <p:cNvSpPr/>
          <p:nvPr/>
        </p:nvSpPr>
        <p:spPr>
          <a:xfrm>
            <a:off x="8485604" y="3582715"/>
            <a:ext cx="470930" cy="357574"/>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atin typeface="Century Gothic" panose="020B0502020202020204" pitchFamily="34" charset="0"/>
              </a:rPr>
              <a:t>+1</a:t>
            </a:r>
          </a:p>
        </p:txBody>
      </p:sp>
      <p:sp>
        <p:nvSpPr>
          <p:cNvPr id="10" name="TextBox 9"/>
          <p:cNvSpPr txBox="1"/>
          <p:nvPr/>
        </p:nvSpPr>
        <p:spPr>
          <a:xfrm>
            <a:off x="9352472" y="5690199"/>
            <a:ext cx="1197656" cy="300082"/>
          </a:xfrm>
          <a:prstGeom prst="rect">
            <a:avLst/>
          </a:prstGeom>
          <a:noFill/>
        </p:spPr>
        <p:txBody>
          <a:bodyPr wrap="square" rtlCol="0">
            <a:spAutoFit/>
          </a:bodyPr>
          <a:lstStyle/>
          <a:p>
            <a:pPr algn="r"/>
            <a:r>
              <a:rPr lang="en-GB" sz="1350" dirty="0">
                <a:latin typeface="Century Gothic" panose="020B0502020202020204" pitchFamily="34" charset="0"/>
              </a:rPr>
              <a:t>Correct 1</a:t>
            </a:r>
          </a:p>
        </p:txBody>
      </p:sp>
      <p:pic>
        <p:nvPicPr>
          <p:cNvPr id="8" name="Picture 7"/>
          <p:cNvPicPr>
            <a:picLocks noChangeAspect="1"/>
          </p:cNvPicPr>
          <p:nvPr/>
        </p:nvPicPr>
        <p:blipFill>
          <a:blip r:embed="rId6"/>
          <a:stretch>
            <a:fillRect/>
          </a:stretch>
        </p:blipFill>
        <p:spPr>
          <a:xfrm>
            <a:off x="5607158" y="3920550"/>
            <a:ext cx="368072" cy="487123"/>
          </a:xfrm>
          <a:prstGeom prst="rect">
            <a:avLst/>
          </a:prstGeom>
        </p:spPr>
      </p:pic>
    </p:spTree>
    <p:extLst>
      <p:ext uri="{BB962C8B-B14F-4D97-AF65-F5344CB8AC3E}">
        <p14:creationId xmlns:p14="http://schemas.microsoft.com/office/powerpoint/2010/main" val="398816216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20442" y="915480"/>
            <a:ext cx="8951119" cy="4874531"/>
          </a:xfrm>
          <a:prstGeom prst="rect">
            <a:avLst/>
          </a:prstGeom>
        </p:spPr>
      </p:pic>
      <p:pic>
        <p:nvPicPr>
          <p:cNvPr id="10" name="Picture 9"/>
          <p:cNvPicPr>
            <a:picLocks noChangeAspect="1"/>
          </p:cNvPicPr>
          <p:nvPr/>
        </p:nvPicPr>
        <p:blipFill>
          <a:blip r:embed="rId3"/>
          <a:stretch>
            <a:fillRect/>
          </a:stretch>
        </p:blipFill>
        <p:spPr>
          <a:xfrm rot="20542371">
            <a:off x="5938838" y="4039182"/>
            <a:ext cx="314325" cy="328613"/>
          </a:xfrm>
          <a:prstGeom prst="rect">
            <a:avLst/>
          </a:prstGeom>
        </p:spPr>
      </p:pic>
      <p:pic>
        <p:nvPicPr>
          <p:cNvPr id="11" name="Picture 10"/>
          <p:cNvPicPr>
            <a:picLocks noChangeAspect="1"/>
          </p:cNvPicPr>
          <p:nvPr/>
        </p:nvPicPr>
        <p:blipFill>
          <a:blip r:embed="rId4"/>
          <a:stretch>
            <a:fillRect/>
          </a:stretch>
        </p:blipFill>
        <p:spPr>
          <a:xfrm>
            <a:off x="5607158" y="3946429"/>
            <a:ext cx="368072" cy="487123"/>
          </a:xfrm>
          <a:prstGeom prst="rect">
            <a:avLst/>
          </a:prstGeom>
        </p:spPr>
      </p:pic>
      <p:pic>
        <p:nvPicPr>
          <p:cNvPr id="12" name="Picture 2" descr="http://images.clipartpanda.com/cocoa-clipart-pc5MyMyc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81472" y="3999303"/>
            <a:ext cx="140677" cy="114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stretch>
            <a:fillRect/>
          </a:stretch>
        </p:blipFill>
        <p:spPr>
          <a:xfrm>
            <a:off x="3144741" y="1684605"/>
            <a:ext cx="313733" cy="360590"/>
          </a:xfrm>
          <a:prstGeom prst="rect">
            <a:avLst/>
          </a:prstGeom>
        </p:spPr>
      </p:pic>
      <p:pic>
        <p:nvPicPr>
          <p:cNvPr id="14" name="Picture 2" descr="http://www.clipartbest.com/cliparts/RTd/g55/RTdg55z8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58653" y="3348128"/>
            <a:ext cx="324210" cy="391267"/>
          </a:xfrm>
          <a:prstGeom prst="rect">
            <a:avLst/>
          </a:prstGeom>
          <a:noFill/>
          <a:extLst>
            <a:ext uri="{909E8E84-426E-40DD-AFC4-6F175D3DCCD1}">
              <a14:hiddenFill xmlns:a14="http://schemas.microsoft.com/office/drawing/2010/main">
                <a:solidFill>
                  <a:srgbClr val="FFFFFF"/>
                </a:solidFill>
              </a14:hiddenFill>
            </a:ext>
          </a:extLst>
        </p:spPr>
      </p:pic>
      <p:sp>
        <p:nvSpPr>
          <p:cNvPr id="13" name="Oval Callout 12"/>
          <p:cNvSpPr/>
          <p:nvPr/>
        </p:nvSpPr>
        <p:spPr>
          <a:xfrm>
            <a:off x="3144740" y="1659594"/>
            <a:ext cx="4738496" cy="1808992"/>
          </a:xfrm>
          <a:prstGeom prst="wedgeEllipseCallout">
            <a:avLst>
              <a:gd name="adj1" fmla="val 8336"/>
              <a:gd name="adj2" fmla="val 7578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Century Gothic" panose="020B0502020202020204" pitchFamily="34" charset="0"/>
              </a:rPr>
              <a:t>Hmmm,</a:t>
            </a:r>
          </a:p>
          <a:p>
            <a:pPr algn="ctr"/>
            <a:r>
              <a:rPr lang="en-GB" sz="2000" dirty="0">
                <a:solidFill>
                  <a:schemeClr val="tx1"/>
                </a:solidFill>
                <a:latin typeface="Century Gothic" panose="020B0502020202020204" pitchFamily="34" charset="0"/>
              </a:rPr>
              <a:t>le </a:t>
            </a:r>
            <a:r>
              <a:rPr lang="en-GB" sz="2000" dirty="0" err="1">
                <a:solidFill>
                  <a:schemeClr val="tx1"/>
                </a:solidFill>
                <a:latin typeface="Century Gothic" panose="020B0502020202020204" pitchFamily="34" charset="0"/>
              </a:rPr>
              <a:t>sucre</a:t>
            </a:r>
            <a:r>
              <a:rPr lang="en-GB" sz="2000" dirty="0">
                <a:solidFill>
                  <a:schemeClr val="tx1"/>
                </a:solidFill>
                <a:latin typeface="Century Gothic" panose="020B0502020202020204" pitchFamily="34" charset="0"/>
              </a:rPr>
              <a:t> </a:t>
            </a:r>
            <a:r>
              <a:rPr lang="en-GB" sz="2000" dirty="0" err="1">
                <a:solidFill>
                  <a:schemeClr val="tx1"/>
                </a:solidFill>
                <a:latin typeface="Century Gothic" panose="020B0502020202020204" pitchFamily="34" charset="0"/>
              </a:rPr>
              <a:t>ou</a:t>
            </a:r>
            <a:r>
              <a:rPr lang="en-GB" sz="2000" dirty="0">
                <a:solidFill>
                  <a:schemeClr val="tx1"/>
                </a:solidFill>
                <a:latin typeface="Century Gothic" panose="020B0502020202020204" pitchFamily="34" charset="0"/>
              </a:rPr>
              <a:t> la baguette.</a:t>
            </a:r>
          </a:p>
          <a:p>
            <a:pPr algn="ctr"/>
            <a:r>
              <a:rPr lang="en-GB" sz="2000" b="1" dirty="0" err="1">
                <a:solidFill>
                  <a:schemeClr val="tx1"/>
                </a:solidFill>
                <a:latin typeface="Century Gothic" panose="020B0502020202020204" pitchFamily="34" charset="0"/>
              </a:rPr>
              <a:t>Trouves</a:t>
            </a:r>
            <a:r>
              <a:rPr lang="en-GB" sz="2000" b="1" dirty="0">
                <a:solidFill>
                  <a:schemeClr val="tx1"/>
                </a:solidFill>
                <a:latin typeface="Century Gothic" panose="020B0502020202020204" pitchFamily="34" charset="0"/>
              </a:rPr>
              <a:t> la </a:t>
            </a:r>
            <a:r>
              <a:rPr lang="en-GB" sz="2000" b="1" dirty="0">
                <a:solidFill>
                  <a:schemeClr val="bg1">
                    <a:lumMod val="75000"/>
                  </a:schemeClr>
                </a:solidFill>
                <a:latin typeface="Century Gothic" panose="020B0502020202020204" pitchFamily="34" charset="0"/>
              </a:rPr>
              <a:t>…..…,</a:t>
            </a:r>
            <a:r>
              <a:rPr lang="en-GB" sz="2000" b="1" dirty="0">
                <a:solidFill>
                  <a:schemeClr val="tx1"/>
                </a:solidFill>
                <a:latin typeface="Century Gothic" panose="020B0502020202020204" pitchFamily="34" charset="0"/>
              </a:rPr>
              <a:t> </a:t>
            </a:r>
          </a:p>
          <a:p>
            <a:pPr algn="ctr"/>
            <a:r>
              <a:rPr lang="en-GB" sz="2000" dirty="0" err="1">
                <a:solidFill>
                  <a:schemeClr val="tx1"/>
                </a:solidFill>
                <a:latin typeface="Century Gothic" panose="020B0502020202020204" pitchFamily="34" charset="0"/>
              </a:rPr>
              <a:t>s’il</a:t>
            </a:r>
            <a:r>
              <a:rPr lang="en-GB" sz="2000" dirty="0">
                <a:solidFill>
                  <a:schemeClr val="tx1"/>
                </a:solidFill>
                <a:latin typeface="Century Gothic" panose="020B0502020202020204" pitchFamily="34" charset="0"/>
              </a:rPr>
              <a:t> </a:t>
            </a:r>
            <a:r>
              <a:rPr lang="en-GB" sz="2000" dirty="0" err="1">
                <a:solidFill>
                  <a:schemeClr val="tx1"/>
                </a:solidFill>
                <a:latin typeface="Century Gothic" panose="020B0502020202020204" pitchFamily="34" charset="0"/>
              </a:rPr>
              <a:t>te</a:t>
            </a:r>
            <a:r>
              <a:rPr lang="en-GB" sz="2000" dirty="0">
                <a:solidFill>
                  <a:schemeClr val="tx1"/>
                </a:solidFill>
                <a:latin typeface="Century Gothic" panose="020B0502020202020204" pitchFamily="34" charset="0"/>
              </a:rPr>
              <a:t> plait. </a:t>
            </a:r>
          </a:p>
        </p:txBody>
      </p:sp>
    </p:spTree>
    <p:extLst>
      <p:ext uri="{BB962C8B-B14F-4D97-AF65-F5344CB8AC3E}">
        <p14:creationId xmlns:p14="http://schemas.microsoft.com/office/powerpoint/2010/main" val="383423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620441" y="915480"/>
            <a:ext cx="9047560" cy="4874531"/>
          </a:xfrm>
          <a:prstGeom prst="rect">
            <a:avLst/>
          </a:prstGeom>
        </p:spPr>
      </p:pic>
      <p:pic>
        <p:nvPicPr>
          <p:cNvPr id="7" name="Picture 6"/>
          <p:cNvPicPr>
            <a:picLocks noChangeAspect="1"/>
          </p:cNvPicPr>
          <p:nvPr/>
        </p:nvPicPr>
        <p:blipFill>
          <a:blip r:embed="rId4"/>
          <a:stretch>
            <a:fillRect/>
          </a:stretch>
        </p:blipFill>
        <p:spPr>
          <a:xfrm>
            <a:off x="1758654" y="3739394"/>
            <a:ext cx="314325" cy="328613"/>
          </a:xfrm>
          <a:prstGeom prst="rect">
            <a:avLst/>
          </a:prstGeom>
        </p:spPr>
      </p:pic>
      <p:sp>
        <p:nvSpPr>
          <p:cNvPr id="9" name="Heart 8"/>
          <p:cNvSpPr/>
          <p:nvPr/>
        </p:nvSpPr>
        <p:spPr>
          <a:xfrm>
            <a:off x="2022262" y="3546126"/>
            <a:ext cx="470930" cy="357574"/>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atin typeface="Century Gothic" panose="020B0502020202020204" pitchFamily="34" charset="0"/>
              </a:rPr>
              <a:t>+1</a:t>
            </a:r>
          </a:p>
        </p:txBody>
      </p:sp>
      <p:sp>
        <p:nvSpPr>
          <p:cNvPr id="10" name="TextBox 9"/>
          <p:cNvSpPr txBox="1"/>
          <p:nvPr/>
        </p:nvSpPr>
        <p:spPr>
          <a:xfrm>
            <a:off x="9352472" y="5690199"/>
            <a:ext cx="1197656" cy="300082"/>
          </a:xfrm>
          <a:prstGeom prst="rect">
            <a:avLst/>
          </a:prstGeom>
          <a:noFill/>
        </p:spPr>
        <p:txBody>
          <a:bodyPr wrap="square" rtlCol="0">
            <a:spAutoFit/>
          </a:bodyPr>
          <a:lstStyle/>
          <a:p>
            <a:pPr algn="r"/>
            <a:r>
              <a:rPr lang="en-GB" sz="1350" dirty="0">
                <a:latin typeface="Century Gothic" panose="020B0502020202020204" pitchFamily="34" charset="0"/>
              </a:rPr>
              <a:t>Correct 2</a:t>
            </a:r>
          </a:p>
        </p:txBody>
      </p:sp>
      <p:pic>
        <p:nvPicPr>
          <p:cNvPr id="8" name="Picture 7"/>
          <p:cNvPicPr>
            <a:picLocks noChangeAspect="1"/>
          </p:cNvPicPr>
          <p:nvPr/>
        </p:nvPicPr>
        <p:blipFill>
          <a:blip r:embed="rId5"/>
          <a:stretch>
            <a:fillRect/>
          </a:stretch>
        </p:blipFill>
        <p:spPr>
          <a:xfrm>
            <a:off x="3144741" y="1684605"/>
            <a:ext cx="313733" cy="360590"/>
          </a:xfrm>
          <a:prstGeom prst="rect">
            <a:avLst/>
          </a:prstGeom>
        </p:spPr>
      </p:pic>
      <p:pic>
        <p:nvPicPr>
          <p:cNvPr id="11" name="Picture 2" descr="http://www.clipartbest.com/cliparts/RTd/g55/RTdg55z8c.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58653" y="3348128"/>
            <a:ext cx="324210" cy="39126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rot="5400000">
            <a:off x="7446034" y="4067623"/>
            <a:ext cx="368072" cy="487123"/>
            <a:chOff x="5444210" y="4084398"/>
            <a:chExt cx="490763" cy="649497"/>
          </a:xfrm>
        </p:grpSpPr>
        <p:pic>
          <p:nvPicPr>
            <p:cNvPr id="14" name="Picture 13"/>
            <p:cNvPicPr>
              <a:picLocks noChangeAspect="1"/>
            </p:cNvPicPr>
            <p:nvPr/>
          </p:nvPicPr>
          <p:blipFill>
            <a:blip r:embed="rId7"/>
            <a:stretch>
              <a:fillRect/>
            </a:stretch>
          </p:blipFill>
          <p:spPr>
            <a:xfrm>
              <a:off x="5444210" y="4084398"/>
              <a:ext cx="490763" cy="649497"/>
            </a:xfrm>
            <a:prstGeom prst="rect">
              <a:avLst/>
            </a:prstGeom>
          </p:spPr>
        </p:pic>
        <p:pic>
          <p:nvPicPr>
            <p:cNvPr id="15" name="Picture 2" descr="http://images.clipartpanda.com/cocoa-clipart-pc5MyMycB.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43294" y="4189404"/>
              <a:ext cx="187569" cy="152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907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1128" y="1480455"/>
            <a:ext cx="11549743" cy="5120874"/>
          </a:xfrm>
        </p:spPr>
        <p:txBody>
          <a:bodyPr>
            <a:normAutofit/>
          </a:bodyPr>
          <a:lstStyle/>
          <a:p>
            <a:pPr marL="0" indent="0">
              <a:buNone/>
            </a:pPr>
            <a:r>
              <a:rPr lang="en-US" b="1" dirty="0"/>
              <a:t>d) Tensions between complexity, accuracy &amp; fluency</a:t>
            </a:r>
          </a:p>
          <a:p>
            <a:pPr marL="0" indent="0">
              <a:buNone/>
            </a:pPr>
            <a:r>
              <a:rPr lang="en-US" b="1" dirty="0"/>
              <a:t>‘Error tolerance’ in the Pedagogy Review</a:t>
            </a:r>
          </a:p>
          <a:p>
            <a:pPr>
              <a:buClr>
                <a:srgbClr val="FF9953"/>
              </a:buClr>
              <a:buFont typeface="Wingdings" panose="05000000000000000000" pitchFamily="2" charset="2"/>
              <a:buChar char="§"/>
            </a:pPr>
            <a:r>
              <a:rPr lang="en-US" sz="2400" dirty="0"/>
              <a:t>Limited attentional capacity, so can’t perform on all tasks with the same complexity, accuracy &amp; fluency</a:t>
            </a:r>
          </a:p>
          <a:p>
            <a:pPr marL="457200" lvl="1" indent="0">
              <a:buClr>
                <a:srgbClr val="FF9953"/>
              </a:buClr>
              <a:buNone/>
            </a:pPr>
            <a:r>
              <a:rPr lang="en-US" dirty="0"/>
              <a:t>“Cognitive overload!”</a:t>
            </a:r>
          </a:p>
          <a:p>
            <a:pPr>
              <a:buClr>
                <a:srgbClr val="FF9953"/>
              </a:buClr>
              <a:buFont typeface="Wingdings" panose="05000000000000000000" pitchFamily="2" charset="2"/>
              <a:buChar char="§"/>
            </a:pPr>
            <a:r>
              <a:rPr lang="en-US" sz="2400" dirty="0"/>
              <a:t>So what for my practice? </a:t>
            </a:r>
          </a:p>
          <a:p>
            <a:pPr>
              <a:buClr>
                <a:srgbClr val="FF9953"/>
              </a:buClr>
              <a:buFont typeface="Wingdings" panose="05000000000000000000" pitchFamily="2" charset="2"/>
              <a:buChar char="§"/>
            </a:pPr>
            <a:r>
              <a:rPr lang="en-US" sz="2400" dirty="0"/>
              <a:t>Expect different performances in oral and written</a:t>
            </a:r>
          </a:p>
          <a:p>
            <a:pPr>
              <a:buClr>
                <a:srgbClr val="FF9953"/>
              </a:buClr>
              <a:buFont typeface="Wingdings" panose="05000000000000000000" pitchFamily="2" charset="2"/>
              <a:buChar char="§"/>
            </a:pPr>
            <a:r>
              <a:rPr lang="en-US" sz="2400" dirty="0"/>
              <a:t>Be ‘error tolerant’ (expect errors in some tasks/stages)</a:t>
            </a:r>
          </a:p>
          <a:p>
            <a:pPr>
              <a:buClr>
                <a:srgbClr val="FF9953"/>
              </a:buClr>
              <a:buFont typeface="Wingdings" panose="05000000000000000000" pitchFamily="2" charset="2"/>
              <a:buChar char="§"/>
            </a:pPr>
            <a:r>
              <a:rPr lang="en-US" sz="2400" dirty="0"/>
              <a:t>‘Planning’ can increase lexical and grammatical complexity and fluency of production</a:t>
            </a:r>
          </a:p>
          <a:p>
            <a:pPr marL="457200" lvl="1" indent="0" algn="r">
              <a:buClr>
                <a:srgbClr val="FF9953"/>
              </a:buClr>
              <a:buNone/>
            </a:pPr>
            <a:r>
              <a:rPr lang="en-US" sz="1200" dirty="0"/>
              <a:t>Research by Foster &amp; </a:t>
            </a:r>
            <a:r>
              <a:rPr lang="en-US" sz="1200" dirty="0" err="1"/>
              <a:t>Skehan</a:t>
            </a:r>
            <a:r>
              <a:rPr lang="en-US" sz="1200" dirty="0"/>
              <a:t> (2008), Robinson, </a:t>
            </a:r>
            <a:r>
              <a:rPr lang="en-US" sz="1200" dirty="0" err="1"/>
              <a:t>Revesz</a:t>
            </a:r>
            <a:r>
              <a:rPr lang="en-US" sz="1200" dirty="0"/>
              <a:t>, </a:t>
            </a:r>
            <a:r>
              <a:rPr lang="en-US" sz="1200" dirty="0" err="1"/>
              <a:t>Gilabert</a:t>
            </a:r>
            <a:r>
              <a:rPr lang="en-US" sz="1200" dirty="0"/>
              <a:t>, </a:t>
            </a:r>
            <a:r>
              <a:rPr lang="en-US" sz="1200" dirty="0" err="1"/>
              <a:t>Pallotti</a:t>
            </a:r>
            <a:endParaRPr lang="en-US" sz="1200" dirty="0"/>
          </a:p>
          <a:p>
            <a:pPr marL="0" indent="0">
              <a:buNone/>
            </a:pPr>
            <a:endParaRPr lang="en-GB" sz="12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7282542" cy="867128"/>
          </a:xfrm>
          <a:prstGeom prst="rect">
            <a:avLst/>
          </a:prstGeom>
        </p:spPr>
      </p:pic>
      <p:sp>
        <p:nvSpPr>
          <p:cNvPr id="5" name="Title 1"/>
          <p:cNvSpPr txBox="1">
            <a:spLocks/>
          </p:cNvSpPr>
          <p:nvPr/>
        </p:nvSpPr>
        <p:spPr>
          <a:xfrm>
            <a:off x="118940" y="13511"/>
            <a:ext cx="1013936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b="1" dirty="0" smtClean="0">
                <a:solidFill>
                  <a:schemeClr val="bg1"/>
                </a:solidFill>
              </a:rPr>
              <a:t>Challenges of Meaningful Practice</a:t>
            </a:r>
            <a:endParaRPr lang="en-GB" sz="2800" b="1" dirty="0">
              <a:solidFill>
                <a:schemeClr val="bg1"/>
              </a:solidFill>
            </a:endParaRPr>
          </a:p>
        </p:txBody>
      </p:sp>
    </p:spTree>
    <p:extLst>
      <p:ext uri="{BB962C8B-B14F-4D97-AF65-F5344CB8AC3E}">
        <p14:creationId xmlns:p14="http://schemas.microsoft.com/office/powerpoint/2010/main" val="339403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0242" y="1606249"/>
            <a:ext cx="11571515" cy="4922211"/>
          </a:xfrm>
        </p:spPr>
        <p:txBody>
          <a:bodyPr>
            <a:normAutofit/>
          </a:bodyPr>
          <a:lstStyle/>
          <a:p>
            <a:pPr marL="514350" indent="-514350">
              <a:buFont typeface="+mj-lt"/>
              <a:buAutoNum type="arabicPeriod"/>
            </a:pPr>
            <a:r>
              <a:rPr lang="en-US" b="1" dirty="0">
                <a:solidFill>
                  <a:srgbClr val="104F75"/>
                </a:solidFill>
              </a:rPr>
              <a:t>Declarative knowledge necessary, but is not enough</a:t>
            </a:r>
          </a:p>
          <a:p>
            <a:pPr lvl="1"/>
            <a:r>
              <a:rPr lang="en-US" dirty="0">
                <a:solidFill>
                  <a:srgbClr val="104F75"/>
                </a:solidFill>
              </a:rPr>
              <a:t>Declarative knowledge </a:t>
            </a:r>
            <a:r>
              <a:rPr lang="en-US" i="1" dirty="0">
                <a:solidFill>
                  <a:srgbClr val="104F75"/>
                </a:solidFill>
              </a:rPr>
              <a:t>prior to </a:t>
            </a:r>
            <a:r>
              <a:rPr lang="en-US" dirty="0">
                <a:solidFill>
                  <a:srgbClr val="104F75"/>
                </a:solidFill>
              </a:rPr>
              <a:t>class as much as possible</a:t>
            </a:r>
          </a:p>
          <a:p>
            <a:pPr lvl="1"/>
            <a:r>
              <a:rPr lang="en-US" dirty="0">
                <a:solidFill>
                  <a:srgbClr val="104F75"/>
                </a:solidFill>
              </a:rPr>
              <a:t>“SEAR”: Short, Explicit, As Accurate As Possible At Present, Revisited (and in Multiple Modalities)</a:t>
            </a:r>
          </a:p>
          <a:p>
            <a:pPr lvl="1"/>
            <a:r>
              <a:rPr lang="en-US" dirty="0">
                <a:solidFill>
                  <a:srgbClr val="104F75"/>
                </a:solidFill>
              </a:rPr>
              <a:t>Check it briefly before the practice</a:t>
            </a:r>
          </a:p>
          <a:p>
            <a:pPr marL="514350" indent="-514350">
              <a:buFont typeface="+mj-lt"/>
              <a:buAutoNum type="arabicPeriod"/>
            </a:pPr>
            <a:r>
              <a:rPr lang="en-US" b="1" dirty="0">
                <a:solidFill>
                  <a:srgbClr val="104F75"/>
                </a:solidFill>
              </a:rPr>
              <a:t>Practice is needed to “</a:t>
            </a:r>
            <a:r>
              <a:rPr lang="en-US" b="1" dirty="0" err="1">
                <a:solidFill>
                  <a:srgbClr val="104F75"/>
                </a:solidFill>
              </a:rPr>
              <a:t>proceduralise</a:t>
            </a:r>
            <a:r>
              <a:rPr lang="en-US" b="1" dirty="0">
                <a:solidFill>
                  <a:srgbClr val="104F75"/>
                </a:solidFill>
              </a:rPr>
              <a:t>” and “</a:t>
            </a:r>
            <a:r>
              <a:rPr lang="en-US" b="1" dirty="0" err="1">
                <a:solidFill>
                  <a:srgbClr val="104F75"/>
                </a:solidFill>
              </a:rPr>
              <a:t>automatise</a:t>
            </a:r>
            <a:r>
              <a:rPr lang="en-US" b="1" dirty="0">
                <a:solidFill>
                  <a:srgbClr val="104F75"/>
                </a:solidFill>
              </a:rPr>
              <a:t>”</a:t>
            </a:r>
          </a:p>
          <a:p>
            <a:pPr lvl="1"/>
            <a:r>
              <a:rPr lang="en-US" dirty="0">
                <a:solidFill>
                  <a:srgbClr val="104F75"/>
                </a:solidFill>
              </a:rPr>
              <a:t>Reduce cognitive overload in early stages</a:t>
            </a:r>
          </a:p>
          <a:p>
            <a:pPr lvl="1"/>
            <a:r>
              <a:rPr lang="en-US" dirty="0">
                <a:solidFill>
                  <a:srgbClr val="104F75"/>
                </a:solidFill>
              </a:rPr>
              <a:t>Frequent enough to prevent forgetting</a:t>
            </a:r>
          </a:p>
          <a:p>
            <a:pPr lvl="1"/>
            <a:r>
              <a:rPr lang="en-US" dirty="0">
                <a:solidFill>
                  <a:srgbClr val="104F75"/>
                </a:solidFill>
              </a:rPr>
              <a:t>Spaced enough so recall is challenging for </a:t>
            </a:r>
            <a:r>
              <a:rPr lang="en-US" i="1" dirty="0">
                <a:solidFill>
                  <a:srgbClr val="104F75"/>
                </a:solidFill>
              </a:rPr>
              <a:t>your </a:t>
            </a:r>
            <a:r>
              <a:rPr lang="en-US" dirty="0">
                <a:solidFill>
                  <a:srgbClr val="104F75"/>
                </a:solidFill>
              </a:rPr>
              <a:t>learners, for </a:t>
            </a:r>
            <a:r>
              <a:rPr lang="en-US" i="1" dirty="0">
                <a:solidFill>
                  <a:srgbClr val="104F75"/>
                </a:solidFill>
              </a:rPr>
              <a:t>that language feature</a:t>
            </a:r>
            <a:endParaRPr lang="en-US" dirty="0">
              <a:solidFill>
                <a:srgbClr val="104F75"/>
              </a:solidFill>
            </a:endParaRPr>
          </a:p>
          <a:p>
            <a:pPr lvl="1"/>
            <a:r>
              <a:rPr lang="en-US" dirty="0">
                <a:solidFill>
                  <a:srgbClr val="104F75"/>
                </a:solidFill>
              </a:rPr>
              <a:t>Space in planned ways to ensure re-visiting happens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686799" cy="867128"/>
          </a:xfrm>
          <a:prstGeom prst="rect">
            <a:avLst/>
          </a:prstGeom>
        </p:spPr>
      </p:pic>
      <p:sp>
        <p:nvSpPr>
          <p:cNvPr id="7" name="Title 1"/>
          <p:cNvSpPr txBox="1">
            <a:spLocks/>
          </p:cNvSpPr>
          <p:nvPr/>
        </p:nvSpPr>
        <p:spPr>
          <a:xfrm>
            <a:off x="118940" y="13511"/>
            <a:ext cx="1013936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b="1" dirty="0" smtClean="0">
                <a:solidFill>
                  <a:schemeClr val="bg1"/>
                </a:solidFill>
              </a:rPr>
              <a:t>Summary: Introduction to “Practice”</a:t>
            </a:r>
            <a:endParaRPr lang="en-GB" sz="3200" b="1" dirty="0">
              <a:solidFill>
                <a:schemeClr val="bg1"/>
              </a:solidFill>
            </a:endParaRPr>
          </a:p>
        </p:txBody>
      </p:sp>
    </p:spTree>
    <p:extLst>
      <p:ext uri="{BB962C8B-B14F-4D97-AF65-F5344CB8AC3E}">
        <p14:creationId xmlns:p14="http://schemas.microsoft.com/office/powerpoint/2010/main" val="245392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61257" y="1267717"/>
            <a:ext cx="11538856" cy="732921"/>
          </a:xfrm>
        </p:spPr>
        <p:txBody>
          <a:bodyPr>
            <a:noAutofit/>
          </a:bodyPr>
          <a:lstStyle/>
          <a:p>
            <a:r>
              <a:rPr lang="en-US" sz="2400" dirty="0" smtClean="0">
                <a:solidFill>
                  <a:srgbClr val="104F75"/>
                </a:solidFill>
              </a:rPr>
              <a:t>Skill </a:t>
            </a:r>
            <a:r>
              <a:rPr lang="en-US" sz="2400" dirty="0">
                <a:solidFill>
                  <a:srgbClr val="104F75"/>
                </a:solidFill>
              </a:rPr>
              <a:t>acquisition theory (information processing theory)</a:t>
            </a:r>
            <a:endParaRPr lang="en-GB" sz="2400" dirty="0">
              <a:solidFill>
                <a:srgbClr val="104F75"/>
              </a:solidFill>
            </a:endParaRPr>
          </a:p>
        </p:txBody>
      </p:sp>
      <p:sp>
        <p:nvSpPr>
          <p:cNvPr id="4" name="Content Placeholder 2">
            <a:extLst>
              <a:ext uri="{FF2B5EF4-FFF2-40B4-BE49-F238E27FC236}">
                <a16:creationId xmlns:a16="http://schemas.microsoft.com/office/drawing/2014/main" xmlns="" id="{56EAA2E8-408C-874C-9E2B-39064081B698}"/>
              </a:ext>
            </a:extLst>
          </p:cNvPr>
          <p:cNvSpPr>
            <a:spLocks noGrp="1"/>
          </p:cNvSpPr>
          <p:nvPr>
            <p:ph idx="1"/>
          </p:nvPr>
        </p:nvSpPr>
        <p:spPr>
          <a:xfrm>
            <a:off x="2362200" y="1825625"/>
            <a:ext cx="10515600" cy="4351338"/>
          </a:xfrm>
        </p:spPr>
        <p:txBody>
          <a:bodyPr/>
          <a:lstStyle/>
          <a:p>
            <a:pPr marL="0" indent="0">
              <a:buNone/>
            </a:pPr>
            <a:endParaRPr lang="en-US" dirty="0"/>
          </a:p>
          <a:p>
            <a:pPr marL="0" indent="0">
              <a:buNone/>
            </a:pPr>
            <a:r>
              <a:rPr lang="en-US" dirty="0"/>
              <a:t> </a:t>
            </a:r>
          </a:p>
        </p:txBody>
      </p:sp>
      <p:sp>
        <p:nvSpPr>
          <p:cNvPr id="6" name="TextBox 5">
            <a:extLst>
              <a:ext uri="{FF2B5EF4-FFF2-40B4-BE49-F238E27FC236}">
                <a16:creationId xmlns:a16="http://schemas.microsoft.com/office/drawing/2014/main" xmlns="" id="{153AC8B4-48D8-254A-AEDF-D24C3F19DDEC}"/>
              </a:ext>
            </a:extLst>
          </p:cNvPr>
          <p:cNvSpPr txBox="1"/>
          <p:nvPr/>
        </p:nvSpPr>
        <p:spPr>
          <a:xfrm>
            <a:off x="335354" y="2270434"/>
            <a:ext cx="5497286" cy="769441"/>
          </a:xfrm>
          <a:prstGeom prst="rect">
            <a:avLst/>
          </a:prstGeom>
          <a:noFill/>
        </p:spPr>
        <p:txBody>
          <a:bodyPr wrap="square" rtlCol="0">
            <a:spAutoFit/>
          </a:bodyPr>
          <a:lstStyle/>
          <a:p>
            <a:r>
              <a:rPr lang="en-US" sz="2200" dirty="0">
                <a:solidFill>
                  <a:srgbClr val="104F75"/>
                </a:solidFill>
                <a:latin typeface="Century Gothic" panose="020B0502020202020204" pitchFamily="34" charset="0"/>
              </a:rPr>
              <a:t>Practice with control, with </a:t>
            </a:r>
            <a:r>
              <a:rPr lang="en-US" sz="2200" dirty="0" smtClean="0">
                <a:solidFill>
                  <a:srgbClr val="104F75"/>
                </a:solidFill>
                <a:latin typeface="Century Gothic" panose="020B0502020202020204" pitchFamily="34" charset="0"/>
              </a:rPr>
              <a:t>awareness.</a:t>
            </a:r>
            <a:endParaRPr lang="en-US" sz="2200" dirty="0" smtClean="0">
              <a:solidFill>
                <a:srgbClr val="104F75"/>
              </a:solidFill>
              <a:latin typeface="Century Gothic" panose="020B0502020202020204" pitchFamily="34" charset="0"/>
            </a:endParaRPr>
          </a:p>
          <a:p>
            <a:r>
              <a:rPr lang="en-US" sz="2200" dirty="0" smtClean="0">
                <a:solidFill>
                  <a:srgbClr val="104F75"/>
                </a:solidFill>
                <a:latin typeface="Century Gothic" panose="020B0502020202020204" pitchFamily="34" charset="0"/>
              </a:rPr>
              <a:t>Errors </a:t>
            </a:r>
            <a:r>
              <a:rPr lang="en-US" sz="2200" dirty="0">
                <a:solidFill>
                  <a:srgbClr val="104F75"/>
                </a:solidFill>
                <a:latin typeface="Century Gothic" panose="020B0502020202020204" pitchFamily="34" charset="0"/>
              </a:rPr>
              <a:t>happen, speed is </a:t>
            </a:r>
            <a:r>
              <a:rPr lang="en-US" sz="2200" dirty="0" smtClean="0">
                <a:solidFill>
                  <a:srgbClr val="104F75"/>
                </a:solidFill>
                <a:latin typeface="Century Gothic" panose="020B0502020202020204" pitchFamily="34" charset="0"/>
              </a:rPr>
              <a:t>variable.</a:t>
            </a:r>
            <a:endParaRPr lang="en-US" sz="2200" dirty="0">
              <a:solidFill>
                <a:srgbClr val="104F75"/>
              </a:solidFill>
              <a:latin typeface="Century Gothic" panose="020B0502020202020204" pitchFamily="34" charset="0"/>
            </a:endParaRPr>
          </a:p>
        </p:txBody>
      </p:sp>
      <p:sp>
        <p:nvSpPr>
          <p:cNvPr id="7" name="TextBox 6">
            <a:extLst>
              <a:ext uri="{FF2B5EF4-FFF2-40B4-BE49-F238E27FC236}">
                <a16:creationId xmlns:a16="http://schemas.microsoft.com/office/drawing/2014/main" xmlns="" id="{1F148C9C-B380-974B-B318-259D3114C4AB}"/>
              </a:ext>
            </a:extLst>
          </p:cNvPr>
          <p:cNvSpPr txBox="1"/>
          <p:nvPr/>
        </p:nvSpPr>
        <p:spPr>
          <a:xfrm>
            <a:off x="6388570" y="1976304"/>
            <a:ext cx="5551713" cy="1446550"/>
          </a:xfrm>
          <a:prstGeom prst="rect">
            <a:avLst/>
          </a:prstGeom>
          <a:noFill/>
        </p:spPr>
        <p:txBody>
          <a:bodyPr wrap="square" rtlCol="0">
            <a:spAutoFit/>
          </a:bodyPr>
          <a:lstStyle/>
          <a:p>
            <a:r>
              <a:rPr lang="en-US" sz="2200" dirty="0">
                <a:solidFill>
                  <a:srgbClr val="104F75"/>
                </a:solidFill>
                <a:latin typeface="Century Gothic" panose="020B0502020202020204" pitchFamily="34" charset="0"/>
              </a:rPr>
              <a:t>Practice requires less awareness</a:t>
            </a:r>
          </a:p>
          <a:p>
            <a:r>
              <a:rPr lang="en-US" sz="2200" dirty="0">
                <a:solidFill>
                  <a:srgbClr val="104F75"/>
                </a:solidFill>
                <a:latin typeface="Century Gothic" panose="020B0502020202020204" pitchFamily="34" charset="0"/>
              </a:rPr>
              <a:t>Less error, faster and there is LESS VARIABILITY in speed. </a:t>
            </a:r>
          </a:p>
          <a:p>
            <a:r>
              <a:rPr lang="en-US" sz="2200" dirty="0">
                <a:solidFill>
                  <a:srgbClr val="104F75"/>
                </a:solidFill>
                <a:latin typeface="Century Gothic" panose="020B0502020202020204" pitchFamily="34" charset="0"/>
              </a:rPr>
              <a:t>Declarative knowledge may be lost. </a:t>
            </a:r>
          </a:p>
        </p:txBody>
      </p:sp>
      <p:grpSp>
        <p:nvGrpSpPr>
          <p:cNvPr id="8" name="Group 7">
            <a:extLst>
              <a:ext uri="{FF2B5EF4-FFF2-40B4-BE49-F238E27FC236}">
                <a16:creationId xmlns:a16="http://schemas.microsoft.com/office/drawing/2014/main" xmlns="" id="{F4DD13F7-F7C5-B04F-B86B-5DEB9B4FA8D3}"/>
              </a:ext>
            </a:extLst>
          </p:cNvPr>
          <p:cNvGrpSpPr/>
          <p:nvPr/>
        </p:nvGrpSpPr>
        <p:grpSpPr>
          <a:xfrm>
            <a:off x="4319526" y="5322401"/>
            <a:ext cx="3574516" cy="720067"/>
            <a:chOff x="18121" y="989532"/>
            <a:chExt cx="2037894" cy="1310318"/>
          </a:xfrm>
        </p:grpSpPr>
        <p:sp>
          <p:nvSpPr>
            <p:cNvPr id="9" name="Rounded Rectangle 8">
              <a:extLst>
                <a:ext uri="{FF2B5EF4-FFF2-40B4-BE49-F238E27FC236}">
                  <a16:creationId xmlns:a16="http://schemas.microsoft.com/office/drawing/2014/main" xmlns="" id="{6A18B12E-C896-BD43-8D93-FF809C83C7FA}"/>
                </a:ext>
              </a:extLst>
            </p:cNvPr>
            <p:cNvSpPr/>
            <p:nvPr/>
          </p:nvSpPr>
          <p:spPr>
            <a:xfrm>
              <a:off x="18121" y="989532"/>
              <a:ext cx="2037894" cy="1310318"/>
            </a:xfrm>
            <a:prstGeom prst="roundRect">
              <a:avLst>
                <a:gd name="adj" fmla="val 10000"/>
              </a:avLst>
            </a:prstGeom>
            <a:solidFill>
              <a:srgbClr val="104F7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Rounded Rectangle 4">
              <a:extLst>
                <a:ext uri="{FF2B5EF4-FFF2-40B4-BE49-F238E27FC236}">
                  <a16:creationId xmlns:a16="http://schemas.microsoft.com/office/drawing/2014/main" xmlns="" id="{CD2E2108-3230-DB48-B511-D7F570D12AA5}"/>
                </a:ext>
              </a:extLst>
            </p:cNvPr>
            <p:cNvSpPr txBox="1"/>
            <p:nvPr/>
          </p:nvSpPr>
          <p:spPr>
            <a:xfrm>
              <a:off x="56499" y="1027910"/>
              <a:ext cx="1961138" cy="12335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algn="ctr" defTabSz="1244600">
                <a:lnSpc>
                  <a:spcPct val="90000"/>
                </a:lnSpc>
                <a:spcBef>
                  <a:spcPct val="0"/>
                </a:spcBef>
                <a:spcAft>
                  <a:spcPct val="35000"/>
                </a:spcAft>
              </a:pPr>
              <a:r>
                <a:rPr lang="en-US" sz="2000" b="1" dirty="0">
                  <a:solidFill>
                    <a:srgbClr val="FFF4EF"/>
                  </a:solidFill>
                  <a:latin typeface="Century Gothic" panose="020B0502020202020204" pitchFamily="34" charset="0"/>
                </a:rPr>
                <a:t>Procedural knowledge</a:t>
              </a:r>
            </a:p>
          </p:txBody>
        </p:sp>
      </p:grpSp>
      <p:grpSp>
        <p:nvGrpSpPr>
          <p:cNvPr id="11" name="Group 10">
            <a:extLst>
              <a:ext uri="{FF2B5EF4-FFF2-40B4-BE49-F238E27FC236}">
                <a16:creationId xmlns:a16="http://schemas.microsoft.com/office/drawing/2014/main" xmlns="" id="{79E5FDC3-3D7A-DF40-BE77-186416EBB026}"/>
              </a:ext>
            </a:extLst>
          </p:cNvPr>
          <p:cNvGrpSpPr/>
          <p:nvPr/>
        </p:nvGrpSpPr>
        <p:grpSpPr>
          <a:xfrm>
            <a:off x="296790" y="5301344"/>
            <a:ext cx="3574516" cy="729762"/>
            <a:chOff x="18121" y="989532"/>
            <a:chExt cx="2037894" cy="1310318"/>
          </a:xfrm>
        </p:grpSpPr>
        <p:sp>
          <p:nvSpPr>
            <p:cNvPr id="12" name="Rounded Rectangle 11">
              <a:extLst>
                <a:ext uri="{FF2B5EF4-FFF2-40B4-BE49-F238E27FC236}">
                  <a16:creationId xmlns:a16="http://schemas.microsoft.com/office/drawing/2014/main" xmlns="" id="{B03E7068-7C9A-9047-B1DC-C28C468E2944}"/>
                </a:ext>
              </a:extLst>
            </p:cNvPr>
            <p:cNvSpPr/>
            <p:nvPr/>
          </p:nvSpPr>
          <p:spPr>
            <a:xfrm>
              <a:off x="18121" y="989532"/>
              <a:ext cx="2037894" cy="1310318"/>
            </a:xfrm>
            <a:prstGeom prst="roundRect">
              <a:avLst>
                <a:gd name="adj" fmla="val 10000"/>
              </a:avLst>
            </a:prstGeom>
            <a:solidFill>
              <a:srgbClr val="104F7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Rounded Rectangle 4">
              <a:extLst>
                <a:ext uri="{FF2B5EF4-FFF2-40B4-BE49-F238E27FC236}">
                  <a16:creationId xmlns:a16="http://schemas.microsoft.com/office/drawing/2014/main" xmlns="" id="{543587C8-AF10-A842-948F-1CE2735EE4AF}"/>
                </a:ext>
              </a:extLst>
            </p:cNvPr>
            <p:cNvSpPr txBox="1"/>
            <p:nvPr/>
          </p:nvSpPr>
          <p:spPr>
            <a:xfrm>
              <a:off x="56499" y="1027910"/>
              <a:ext cx="1961138" cy="12335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algn="ctr" defTabSz="1244600">
                <a:lnSpc>
                  <a:spcPct val="90000"/>
                </a:lnSpc>
                <a:spcBef>
                  <a:spcPct val="0"/>
                </a:spcBef>
                <a:spcAft>
                  <a:spcPct val="35000"/>
                </a:spcAft>
              </a:pPr>
              <a:r>
                <a:rPr lang="en-US" sz="2000" b="1" dirty="0">
                  <a:solidFill>
                    <a:srgbClr val="FFF4EF"/>
                  </a:solidFill>
                  <a:latin typeface="Century Gothic" panose="020B0502020202020204" pitchFamily="34" charset="0"/>
                </a:rPr>
                <a:t>Declarative knowledge</a:t>
              </a:r>
            </a:p>
          </p:txBody>
        </p:sp>
      </p:grpSp>
      <p:grpSp>
        <p:nvGrpSpPr>
          <p:cNvPr id="14" name="Group 13">
            <a:extLst>
              <a:ext uri="{FF2B5EF4-FFF2-40B4-BE49-F238E27FC236}">
                <a16:creationId xmlns:a16="http://schemas.microsoft.com/office/drawing/2014/main" xmlns="" id="{22A44A55-35D4-0E46-BC14-B59D8D6AD93C}"/>
              </a:ext>
            </a:extLst>
          </p:cNvPr>
          <p:cNvGrpSpPr/>
          <p:nvPr/>
        </p:nvGrpSpPr>
        <p:grpSpPr>
          <a:xfrm>
            <a:off x="8327881" y="5301343"/>
            <a:ext cx="3574516" cy="718966"/>
            <a:chOff x="5973290" y="989532"/>
            <a:chExt cx="2183864" cy="1310318"/>
          </a:xfrm>
        </p:grpSpPr>
        <p:sp>
          <p:nvSpPr>
            <p:cNvPr id="15" name="Rounded Rectangle 14">
              <a:extLst>
                <a:ext uri="{FF2B5EF4-FFF2-40B4-BE49-F238E27FC236}">
                  <a16:creationId xmlns:a16="http://schemas.microsoft.com/office/drawing/2014/main" xmlns="" id="{369A7975-1590-4B4B-BB2C-A578ED06E204}"/>
                </a:ext>
              </a:extLst>
            </p:cNvPr>
            <p:cNvSpPr/>
            <p:nvPr/>
          </p:nvSpPr>
          <p:spPr>
            <a:xfrm>
              <a:off x="5973290" y="989532"/>
              <a:ext cx="2183864" cy="1310318"/>
            </a:xfrm>
            <a:prstGeom prst="roundRect">
              <a:avLst>
                <a:gd name="adj" fmla="val 10000"/>
              </a:avLst>
            </a:prstGeom>
            <a:solidFill>
              <a:srgbClr val="104F7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Rounded Rectangle 4">
              <a:extLst>
                <a:ext uri="{FF2B5EF4-FFF2-40B4-BE49-F238E27FC236}">
                  <a16:creationId xmlns:a16="http://schemas.microsoft.com/office/drawing/2014/main" xmlns="" id="{209447C1-83F0-1749-9C67-716590908971}"/>
                </a:ext>
              </a:extLst>
            </p:cNvPr>
            <p:cNvSpPr txBox="1"/>
            <p:nvPr/>
          </p:nvSpPr>
          <p:spPr>
            <a:xfrm>
              <a:off x="6011668" y="1027910"/>
              <a:ext cx="2107108" cy="12335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algn="ctr" defTabSz="1244600">
                <a:lnSpc>
                  <a:spcPct val="90000"/>
                </a:lnSpc>
                <a:spcBef>
                  <a:spcPct val="0"/>
                </a:spcBef>
                <a:spcAft>
                  <a:spcPct val="35000"/>
                </a:spcAft>
              </a:pPr>
              <a:r>
                <a:rPr lang="en-US" sz="2000" b="1" dirty="0" err="1">
                  <a:solidFill>
                    <a:srgbClr val="FFF4EF"/>
                  </a:solidFill>
                  <a:latin typeface="Century Gothic" panose="020B0502020202020204" pitchFamily="34" charset="0"/>
                </a:rPr>
                <a:t>Automatised</a:t>
              </a:r>
              <a:r>
                <a:rPr lang="en-US" sz="2000" b="1" dirty="0">
                  <a:solidFill>
                    <a:srgbClr val="FFF4EF"/>
                  </a:solidFill>
                  <a:latin typeface="Century Gothic" panose="020B0502020202020204" pitchFamily="34" charset="0"/>
                </a:rPr>
                <a:t> knowledge</a:t>
              </a:r>
            </a:p>
          </p:txBody>
        </p:sp>
      </p:grpSp>
      <p:grpSp>
        <p:nvGrpSpPr>
          <p:cNvPr id="17" name="Group 16">
            <a:extLst>
              <a:ext uri="{FF2B5EF4-FFF2-40B4-BE49-F238E27FC236}">
                <a16:creationId xmlns:a16="http://schemas.microsoft.com/office/drawing/2014/main" xmlns="" id="{505BE9B8-5710-9145-B215-2B6A7AE846D9}"/>
              </a:ext>
            </a:extLst>
          </p:cNvPr>
          <p:cNvGrpSpPr/>
          <p:nvPr/>
        </p:nvGrpSpPr>
        <p:grpSpPr>
          <a:xfrm>
            <a:off x="6563207" y="3802937"/>
            <a:ext cx="3120299" cy="976144"/>
            <a:chOff x="3934117" y="-156582"/>
            <a:chExt cx="3120299" cy="976144"/>
          </a:xfrm>
        </p:grpSpPr>
        <p:sp>
          <p:nvSpPr>
            <p:cNvPr id="18" name="Right Arrow 17">
              <a:extLst>
                <a:ext uri="{FF2B5EF4-FFF2-40B4-BE49-F238E27FC236}">
                  <a16:creationId xmlns:a16="http://schemas.microsoft.com/office/drawing/2014/main" xmlns="" id="{E03380C4-C77A-EF41-8A5E-3F453776F45B}"/>
                </a:ext>
              </a:extLst>
            </p:cNvPr>
            <p:cNvSpPr/>
            <p:nvPr/>
          </p:nvSpPr>
          <p:spPr>
            <a:xfrm>
              <a:off x="3934117" y="-156582"/>
              <a:ext cx="3120299" cy="976144"/>
            </a:xfrm>
            <a:prstGeom prst="rightArrow">
              <a:avLst>
                <a:gd name="adj1" fmla="val 60000"/>
                <a:gd name="adj2" fmla="val 50000"/>
              </a:avLst>
            </a:prstGeom>
            <a:solidFill>
              <a:srgbClr val="E87D1E"/>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19" name="Right Arrow 4">
              <a:extLst>
                <a:ext uri="{FF2B5EF4-FFF2-40B4-BE49-F238E27FC236}">
                  <a16:creationId xmlns:a16="http://schemas.microsoft.com/office/drawing/2014/main" xmlns="" id="{399AA8A2-E34C-9341-B085-D8B9C224DAF2}"/>
                </a:ext>
              </a:extLst>
            </p:cNvPr>
            <p:cNvSpPr txBox="1"/>
            <p:nvPr/>
          </p:nvSpPr>
          <p:spPr>
            <a:xfrm>
              <a:off x="3934117" y="38647"/>
              <a:ext cx="2827456" cy="585686"/>
            </a:xfrm>
            <a:prstGeom prst="rect">
              <a:avLst/>
            </a:prstGeom>
            <a:solidFill>
              <a:srgbClr val="E87D1E"/>
            </a:solid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022350">
                <a:lnSpc>
                  <a:spcPct val="90000"/>
                </a:lnSpc>
                <a:spcBef>
                  <a:spcPct val="0"/>
                </a:spcBef>
                <a:spcAft>
                  <a:spcPct val="35000"/>
                </a:spcAft>
              </a:pPr>
              <a:r>
                <a:rPr lang="en-US" sz="2000" b="1" dirty="0" err="1">
                  <a:solidFill>
                    <a:schemeClr val="bg1"/>
                  </a:solidFill>
                  <a:latin typeface="Century Gothic" panose="020B0502020202020204" pitchFamily="34" charset="0"/>
                </a:rPr>
                <a:t>automatisation</a:t>
              </a:r>
              <a:endParaRPr lang="en-US" sz="2000" b="1" dirty="0">
                <a:solidFill>
                  <a:schemeClr val="bg1"/>
                </a:solidFill>
                <a:latin typeface="Century Gothic" panose="020B0502020202020204" pitchFamily="34" charset="0"/>
              </a:endParaRPr>
            </a:p>
          </p:txBody>
        </p:sp>
      </p:grpSp>
      <p:grpSp>
        <p:nvGrpSpPr>
          <p:cNvPr id="20" name="Group 19">
            <a:extLst>
              <a:ext uri="{FF2B5EF4-FFF2-40B4-BE49-F238E27FC236}">
                <a16:creationId xmlns:a16="http://schemas.microsoft.com/office/drawing/2014/main" xmlns="" id="{FC41EBFB-BC2F-BB42-A294-AF0EF6760D25}"/>
              </a:ext>
            </a:extLst>
          </p:cNvPr>
          <p:cNvGrpSpPr/>
          <p:nvPr/>
        </p:nvGrpSpPr>
        <p:grpSpPr>
          <a:xfrm>
            <a:off x="2528202" y="3812220"/>
            <a:ext cx="3035958" cy="966861"/>
            <a:chOff x="2869654" y="-483430"/>
            <a:chExt cx="3035958" cy="966861"/>
          </a:xfrm>
          <a:solidFill>
            <a:srgbClr val="E87D1E"/>
          </a:solidFill>
        </p:grpSpPr>
        <p:sp>
          <p:nvSpPr>
            <p:cNvPr id="21" name="Right Arrow 20">
              <a:extLst>
                <a:ext uri="{FF2B5EF4-FFF2-40B4-BE49-F238E27FC236}">
                  <a16:creationId xmlns:a16="http://schemas.microsoft.com/office/drawing/2014/main" xmlns="" id="{A935BF4B-8038-0341-8688-5517B737CFF2}"/>
                </a:ext>
              </a:extLst>
            </p:cNvPr>
            <p:cNvSpPr/>
            <p:nvPr/>
          </p:nvSpPr>
          <p:spPr>
            <a:xfrm>
              <a:off x="2869654" y="-483430"/>
              <a:ext cx="3035958" cy="966861"/>
            </a:xfrm>
            <a:prstGeom prst="rightArrow">
              <a:avLst>
                <a:gd name="adj1" fmla="val 60000"/>
                <a:gd name="adj2" fmla="val 50000"/>
              </a:avLst>
            </a:prstGeom>
            <a:grp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22" name="Right Arrow 4">
              <a:extLst>
                <a:ext uri="{FF2B5EF4-FFF2-40B4-BE49-F238E27FC236}">
                  <a16:creationId xmlns:a16="http://schemas.microsoft.com/office/drawing/2014/main" xmlns="" id="{BABEF510-9578-6E4F-BBD6-25E53144514D}"/>
                </a:ext>
              </a:extLst>
            </p:cNvPr>
            <p:cNvSpPr txBox="1"/>
            <p:nvPr/>
          </p:nvSpPr>
          <p:spPr>
            <a:xfrm>
              <a:off x="2869654" y="-290058"/>
              <a:ext cx="2745900" cy="5801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022350">
                <a:lnSpc>
                  <a:spcPct val="90000"/>
                </a:lnSpc>
                <a:spcBef>
                  <a:spcPct val="0"/>
                </a:spcBef>
                <a:spcAft>
                  <a:spcPct val="35000"/>
                </a:spcAft>
              </a:pPr>
              <a:r>
                <a:rPr lang="en-US" sz="2000" b="1" dirty="0">
                  <a:solidFill>
                    <a:schemeClr val="bg1"/>
                  </a:solidFill>
                  <a:latin typeface="Century Gothic" panose="020B0502020202020204" pitchFamily="34" charset="0"/>
                </a:rPr>
                <a:t>proceduralisation</a:t>
              </a:r>
            </a:p>
          </p:txBody>
        </p:sp>
      </p:gr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10504715" cy="867128"/>
          </a:xfrm>
          <a:prstGeom prst="rect">
            <a:avLst/>
          </a:prstGeom>
        </p:spPr>
      </p:pic>
      <p:sp>
        <p:nvSpPr>
          <p:cNvPr id="24" name="Title 1"/>
          <p:cNvSpPr txBox="1">
            <a:spLocks/>
          </p:cNvSpPr>
          <p:nvPr/>
        </p:nvSpPr>
        <p:spPr>
          <a:xfrm>
            <a:off x="121087" y="22290"/>
            <a:ext cx="956241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US" sz="2400" b="1" dirty="0">
                <a:solidFill>
                  <a:schemeClr val="bg1"/>
                </a:solidFill>
              </a:rPr>
              <a:t>Where </a:t>
            </a:r>
            <a:r>
              <a:rPr lang="en-US" sz="2400" b="1" dirty="0" smtClean="0">
                <a:solidFill>
                  <a:schemeClr val="bg1"/>
                </a:solidFill>
              </a:rPr>
              <a:t>Does Practice Sit In The Instructed Learning </a:t>
            </a:r>
            <a:r>
              <a:rPr lang="en-US" sz="2400" b="1" dirty="0">
                <a:solidFill>
                  <a:schemeClr val="bg1"/>
                </a:solidFill>
              </a:rPr>
              <a:t>P</a:t>
            </a:r>
            <a:r>
              <a:rPr lang="en-US" sz="2400" b="1" dirty="0" smtClean="0">
                <a:solidFill>
                  <a:schemeClr val="bg1"/>
                </a:solidFill>
              </a:rPr>
              <a:t>rocess?</a:t>
            </a:r>
            <a:endParaRPr lang="en-GB" sz="2400" b="1" dirty="0">
              <a:solidFill>
                <a:schemeClr val="bg1"/>
              </a:solidFill>
            </a:endParaRPr>
          </a:p>
        </p:txBody>
      </p:sp>
    </p:spTree>
    <p:extLst>
      <p:ext uri="{BB962C8B-B14F-4D97-AF65-F5344CB8AC3E}">
        <p14:creationId xmlns:p14="http://schemas.microsoft.com/office/powerpoint/2010/main" val="55111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8971" y="1897084"/>
            <a:ext cx="11234057" cy="3990109"/>
          </a:xfrm>
        </p:spPr>
        <p:txBody>
          <a:bodyPr>
            <a:normAutofit/>
          </a:bodyPr>
          <a:lstStyle/>
          <a:p>
            <a:pPr marL="514350" indent="-514350">
              <a:buFont typeface="+mj-lt"/>
              <a:buAutoNum type="arabicPeriod" startAt="3"/>
            </a:pPr>
            <a:r>
              <a:rPr lang="en-US" sz="3200" b="1" dirty="0">
                <a:solidFill>
                  <a:srgbClr val="104F75"/>
                </a:solidFill>
              </a:rPr>
              <a:t>Genuine information gaps to force recall</a:t>
            </a:r>
          </a:p>
          <a:p>
            <a:pPr lvl="1"/>
            <a:r>
              <a:rPr lang="en-US" sz="2800" dirty="0">
                <a:solidFill>
                  <a:srgbClr val="104F75"/>
                </a:solidFill>
              </a:rPr>
              <a:t>Meaningful interaction is so important</a:t>
            </a:r>
          </a:p>
          <a:p>
            <a:pPr lvl="1"/>
            <a:r>
              <a:rPr lang="en-US" sz="2800" dirty="0">
                <a:solidFill>
                  <a:srgbClr val="104F75"/>
                </a:solidFill>
              </a:rPr>
              <a:t>Making the target feature essential to get or give </a:t>
            </a:r>
            <a:r>
              <a:rPr lang="en-US" sz="2800" dirty="0" smtClean="0">
                <a:solidFill>
                  <a:srgbClr val="104F75"/>
                </a:solidFill>
              </a:rPr>
              <a:t>meaning</a:t>
            </a:r>
          </a:p>
          <a:p>
            <a:pPr marL="457200" lvl="1" indent="0">
              <a:buNone/>
            </a:pPr>
            <a:endParaRPr lang="en-US" sz="1200" dirty="0">
              <a:solidFill>
                <a:srgbClr val="104F75"/>
              </a:solidFill>
            </a:endParaRPr>
          </a:p>
          <a:p>
            <a:pPr marL="457200" indent="-457200">
              <a:buFont typeface="+mj-lt"/>
              <a:buAutoNum type="arabicPeriod" startAt="3"/>
            </a:pPr>
            <a:r>
              <a:rPr lang="en-US" sz="3200" b="1" dirty="0">
                <a:solidFill>
                  <a:srgbClr val="104F75"/>
                </a:solidFill>
              </a:rPr>
              <a:t>Manage expectations</a:t>
            </a:r>
          </a:p>
          <a:p>
            <a:pPr lvl="1"/>
            <a:r>
              <a:rPr lang="en-US" sz="2800" dirty="0">
                <a:solidFill>
                  <a:srgbClr val="104F75"/>
                </a:solidFill>
              </a:rPr>
              <a:t>a LOT of practice is needed</a:t>
            </a:r>
          </a:p>
          <a:p>
            <a:pPr lvl="1"/>
            <a:r>
              <a:rPr lang="en-US" sz="2800" dirty="0">
                <a:solidFill>
                  <a:srgbClr val="104F75"/>
                </a:solidFill>
              </a:rPr>
              <a:t>oral production &lt; written production</a:t>
            </a:r>
          </a:p>
          <a:p>
            <a:pPr lvl="1"/>
            <a:r>
              <a:rPr lang="en-US" sz="2800" dirty="0">
                <a:solidFill>
                  <a:srgbClr val="104F75"/>
                </a:solidFill>
              </a:rPr>
              <a:t>errors happen as part of proceduralisation</a:t>
            </a:r>
          </a:p>
          <a:p>
            <a:endParaRPr lang="en-GB" dirty="0">
              <a:solidFill>
                <a:srgbClr val="104F75"/>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686799" cy="867128"/>
          </a:xfrm>
          <a:prstGeom prst="rect">
            <a:avLst/>
          </a:prstGeom>
        </p:spPr>
      </p:pic>
      <p:sp>
        <p:nvSpPr>
          <p:cNvPr id="6" name="Title 1"/>
          <p:cNvSpPr txBox="1">
            <a:spLocks/>
          </p:cNvSpPr>
          <p:nvPr/>
        </p:nvSpPr>
        <p:spPr>
          <a:xfrm>
            <a:off x="118940" y="13511"/>
            <a:ext cx="1013936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b="1" dirty="0" smtClean="0">
                <a:solidFill>
                  <a:schemeClr val="bg1"/>
                </a:solidFill>
              </a:rPr>
              <a:t>Summary: Introduction to “Practice”</a:t>
            </a:r>
            <a:endParaRPr lang="en-GB" sz="3200" b="1" dirty="0">
              <a:solidFill>
                <a:schemeClr val="bg1"/>
              </a:solidFill>
            </a:endParaRPr>
          </a:p>
        </p:txBody>
      </p:sp>
    </p:spTree>
    <p:extLst>
      <p:ext uri="{BB962C8B-B14F-4D97-AF65-F5344CB8AC3E}">
        <p14:creationId xmlns:p14="http://schemas.microsoft.com/office/powerpoint/2010/main" val="409509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F167A02-BA77-DC4F-96BF-0A2675B38D11}"/>
              </a:ext>
            </a:extLst>
          </p:cNvPr>
          <p:cNvSpPr>
            <a:spLocks noGrp="1"/>
          </p:cNvSpPr>
          <p:nvPr>
            <p:ph idx="1"/>
          </p:nvPr>
        </p:nvSpPr>
        <p:spPr>
          <a:xfrm>
            <a:off x="838200" y="2699657"/>
            <a:ext cx="10515600" cy="776061"/>
          </a:xfrm>
        </p:spPr>
        <p:txBody>
          <a:bodyPr>
            <a:normAutofit/>
          </a:bodyPr>
          <a:lstStyle/>
          <a:p>
            <a:pPr marL="0" indent="0" algn="ctr">
              <a:buNone/>
            </a:pPr>
            <a:r>
              <a:rPr lang="en-US" sz="4800" b="1" dirty="0"/>
              <a:t>Questions &amp; Short Discussion</a:t>
            </a:r>
          </a:p>
        </p:txBody>
      </p:sp>
    </p:spTree>
    <p:extLst>
      <p:ext uri="{BB962C8B-B14F-4D97-AF65-F5344CB8AC3E}">
        <p14:creationId xmlns:p14="http://schemas.microsoft.com/office/powerpoint/2010/main" val="4171138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3E559B1-768C-634E-AAB8-04FEDBE400AF}"/>
              </a:ext>
            </a:extLst>
          </p:cNvPr>
          <p:cNvSpPr>
            <a:spLocks noGrp="1"/>
          </p:cNvSpPr>
          <p:nvPr>
            <p:ph idx="1"/>
          </p:nvPr>
        </p:nvSpPr>
        <p:spPr>
          <a:xfrm>
            <a:off x="348343" y="1460854"/>
            <a:ext cx="11495314" cy="5184094"/>
          </a:xfrm>
        </p:spPr>
        <p:txBody>
          <a:bodyPr>
            <a:noAutofit/>
          </a:bodyPr>
          <a:lstStyle/>
          <a:p>
            <a:pPr marL="0" indent="0" fontAlgn="base">
              <a:lnSpc>
                <a:spcPct val="100000"/>
              </a:lnSpc>
              <a:buNone/>
            </a:pPr>
            <a:r>
              <a:rPr lang="en-GB" sz="1300" dirty="0"/>
              <a:t>Bird, S. (2010). Effects of distributed practice on the acquisition of second language English syntax. </a:t>
            </a:r>
            <a:r>
              <a:rPr lang="en-GB" sz="1300" i="1" dirty="0"/>
              <a:t>Applied Psycholinguistics, 31</a:t>
            </a:r>
            <a:r>
              <a:rPr lang="en-GB" sz="1300" dirty="0"/>
              <a:t>, 635–650.</a:t>
            </a:r>
          </a:p>
          <a:p>
            <a:pPr marL="0" indent="0" fontAlgn="base">
              <a:lnSpc>
                <a:spcPct val="100000"/>
              </a:lnSpc>
              <a:buNone/>
            </a:pPr>
            <a:r>
              <a:rPr lang="en-GB" sz="1300" dirty="0"/>
              <a:t>Cepeda, N.J., </a:t>
            </a:r>
            <a:r>
              <a:rPr lang="en-GB" sz="1300" dirty="0" err="1"/>
              <a:t>Vul</a:t>
            </a:r>
            <a:r>
              <a:rPr lang="en-GB" sz="1300" dirty="0"/>
              <a:t>, E., Rohrer, D., </a:t>
            </a:r>
            <a:r>
              <a:rPr lang="en-GB" sz="1300" dirty="0" err="1"/>
              <a:t>Wixted</a:t>
            </a:r>
            <a:r>
              <a:rPr lang="en-GB" sz="1300" dirty="0"/>
              <a:t>, J.T., &amp; </a:t>
            </a:r>
            <a:r>
              <a:rPr lang="en-GB" sz="1300" dirty="0" err="1"/>
              <a:t>Pashler</a:t>
            </a:r>
            <a:r>
              <a:rPr lang="en-GB" sz="1300" dirty="0"/>
              <a:t>, H. (2008). Spacing effects in learning a temporal ridgeline of optimal retention. </a:t>
            </a:r>
            <a:r>
              <a:rPr lang="en-GB" sz="1300" i="1" dirty="0"/>
              <a:t>Psychological Science</a:t>
            </a:r>
            <a:r>
              <a:rPr lang="en-GB" sz="1300" dirty="0"/>
              <a:t>, </a:t>
            </a:r>
            <a:r>
              <a:rPr lang="en-GB" sz="1300" i="1" dirty="0"/>
              <a:t>19</a:t>
            </a:r>
            <a:r>
              <a:rPr lang="en-GB" sz="1300" dirty="0"/>
              <a:t>, 1095–1102.</a:t>
            </a:r>
          </a:p>
          <a:p>
            <a:pPr marL="0" indent="0">
              <a:lnSpc>
                <a:spcPct val="100000"/>
              </a:lnSpc>
              <a:buNone/>
            </a:pPr>
            <a:r>
              <a:rPr lang="en-GB" sz="1300" dirty="0"/>
              <a:t>Collins, L., Halter, R.H., </a:t>
            </a:r>
            <a:r>
              <a:rPr lang="en-GB" sz="1300" dirty="0" err="1"/>
              <a:t>Lightbown</a:t>
            </a:r>
            <a:r>
              <a:rPr lang="en-GB" sz="1300" dirty="0"/>
              <a:t>, P., &amp; Spada, N. (1999). Time and the distribution of time in L2 instruction. </a:t>
            </a:r>
            <a:r>
              <a:rPr lang="en-GB" sz="1300" i="1" dirty="0"/>
              <a:t>TESOL Quarterly, 33</a:t>
            </a:r>
            <a:r>
              <a:rPr lang="en-GB" sz="1300" dirty="0"/>
              <a:t>, 655–680.</a:t>
            </a:r>
          </a:p>
          <a:p>
            <a:pPr marL="0" indent="0">
              <a:lnSpc>
                <a:spcPct val="100000"/>
              </a:lnSpc>
              <a:buNone/>
            </a:pPr>
            <a:r>
              <a:rPr lang="en-GB" sz="1300" dirty="0"/>
              <a:t>Collins, L., &amp; White, J. (2011). An intensive look at intensity and language learning. </a:t>
            </a:r>
            <a:r>
              <a:rPr lang="en-GB" sz="1300" i="1" dirty="0"/>
              <a:t>TESOL Quarterly, 45</a:t>
            </a:r>
            <a:r>
              <a:rPr lang="en-GB" sz="1300" dirty="0"/>
              <a:t>, 106–133.</a:t>
            </a:r>
          </a:p>
          <a:p>
            <a:pPr marL="0" indent="0">
              <a:lnSpc>
                <a:spcPct val="100000"/>
              </a:lnSpc>
              <a:buNone/>
            </a:pPr>
            <a:r>
              <a:rPr lang="en-GB" sz="1300" dirty="0" err="1"/>
              <a:t>DeKeyser</a:t>
            </a:r>
            <a:r>
              <a:rPr lang="en-GB" sz="1300" dirty="0"/>
              <a:t>, R. (2000). The robustness of critical period effects in second language acquisition. </a:t>
            </a:r>
            <a:r>
              <a:rPr lang="en-GB" sz="1300" i="1" dirty="0"/>
              <a:t>Studies in Second Language Acquisition, 22</a:t>
            </a:r>
            <a:r>
              <a:rPr lang="en-GB" sz="1300" dirty="0"/>
              <a:t>, 499–533. </a:t>
            </a:r>
          </a:p>
          <a:p>
            <a:pPr marL="0" indent="0">
              <a:lnSpc>
                <a:spcPct val="100000"/>
              </a:lnSpc>
              <a:buNone/>
            </a:pPr>
            <a:r>
              <a:rPr lang="en-GB" sz="1300" dirty="0" err="1"/>
              <a:t>DeKeyser</a:t>
            </a:r>
            <a:r>
              <a:rPr lang="en-GB" sz="1300" dirty="0"/>
              <a:t>, R. (2007). Conclusion: The future of practice. In, R. </a:t>
            </a:r>
            <a:r>
              <a:rPr lang="en-GB" sz="1300" dirty="0" err="1"/>
              <a:t>DeKeyser</a:t>
            </a:r>
            <a:r>
              <a:rPr lang="en-GB" sz="1300" dirty="0"/>
              <a:t> (Ed.), </a:t>
            </a:r>
            <a:r>
              <a:rPr lang="en-GB" sz="1300" i="1" dirty="0"/>
              <a:t>Practice in a second language </a:t>
            </a:r>
            <a:r>
              <a:rPr lang="en-GB" sz="1300" dirty="0"/>
              <a:t>(pp. 287–304)</a:t>
            </a:r>
            <a:r>
              <a:rPr lang="en-GB" sz="1300" i="1" dirty="0"/>
              <a:t>. </a:t>
            </a:r>
            <a:r>
              <a:rPr lang="en-GB" sz="1300" dirty="0"/>
              <a:t>Cambridge: Cambridge University Press .</a:t>
            </a:r>
          </a:p>
          <a:p>
            <a:pPr marL="0" indent="0">
              <a:lnSpc>
                <a:spcPct val="100000"/>
              </a:lnSpc>
              <a:buNone/>
            </a:pPr>
            <a:r>
              <a:rPr lang="en-GB" sz="1300" dirty="0" err="1"/>
              <a:t>DeKeyser</a:t>
            </a:r>
            <a:r>
              <a:rPr lang="en-GB" sz="1300" dirty="0"/>
              <a:t>, R. (2012). Interactions between individual differences, treatments, and structures in SLA. </a:t>
            </a:r>
            <a:r>
              <a:rPr lang="en-GB" sz="1300" i="1" dirty="0"/>
              <a:t>Language Learning, 62</a:t>
            </a:r>
            <a:r>
              <a:rPr lang="en-GB" sz="1300" dirty="0"/>
              <a:t>(Suppl. 2), 189–200.</a:t>
            </a:r>
          </a:p>
          <a:p>
            <a:pPr marL="0" indent="0">
              <a:lnSpc>
                <a:spcPct val="100000"/>
              </a:lnSpc>
              <a:buNone/>
            </a:pPr>
            <a:r>
              <a:rPr lang="en-GB" sz="1300" dirty="0" err="1"/>
              <a:t>DeKeyser</a:t>
            </a:r>
            <a:r>
              <a:rPr lang="en-GB" sz="1300" dirty="0"/>
              <a:t>, R. (2015). Skill acquisition theory. In B. VanPatten &amp; J. Williams (Eds.), </a:t>
            </a:r>
            <a:r>
              <a:rPr lang="en-GB" sz="1300" i="1" dirty="0"/>
              <a:t>Theories in second language acquisition: An introduction</a:t>
            </a:r>
            <a:r>
              <a:rPr lang="en-GB" sz="1300" dirty="0"/>
              <a:t> (pp. 94-112). London: Routledge.</a:t>
            </a:r>
          </a:p>
          <a:p>
            <a:pPr marL="0" indent="0">
              <a:lnSpc>
                <a:spcPct val="100000"/>
              </a:lnSpc>
              <a:buNone/>
            </a:pPr>
            <a:r>
              <a:rPr lang="en-GB" sz="1300" dirty="0" err="1"/>
              <a:t>DeKeyser</a:t>
            </a:r>
            <a:r>
              <a:rPr lang="en-GB" sz="1300" dirty="0"/>
              <a:t>, R., &amp; </a:t>
            </a:r>
            <a:r>
              <a:rPr lang="en-GB" sz="1300" dirty="0" err="1"/>
              <a:t>Criado</a:t>
            </a:r>
            <a:r>
              <a:rPr lang="en-GB" sz="1300" dirty="0"/>
              <a:t>, R. (2012). Automatization, skill acquisition, and practice in second language acquisition. In C.A. Chapelle (Ed.),</a:t>
            </a:r>
            <a:r>
              <a:rPr lang="en-GB" sz="1300" i="1" dirty="0"/>
              <a:t> The </a:t>
            </a:r>
            <a:r>
              <a:rPr lang="en-GB" sz="1300" i="1" dirty="0" err="1"/>
              <a:t>encyclopedia</a:t>
            </a:r>
            <a:r>
              <a:rPr lang="en-GB" sz="1300" i="1" dirty="0"/>
              <a:t> of applied linguistics</a:t>
            </a:r>
            <a:r>
              <a:rPr lang="en-GB" sz="1300" dirty="0"/>
              <a:t>. Oxford, UK: Blackwell Publishing</a:t>
            </a:r>
            <a:r>
              <a:rPr lang="en-GB" sz="1300" dirty="0" smtClean="0"/>
              <a:t>.</a:t>
            </a:r>
          </a:p>
          <a:p>
            <a:pPr marL="0" indent="0">
              <a:lnSpc>
                <a:spcPct val="100000"/>
              </a:lnSpc>
              <a:buNone/>
            </a:pPr>
            <a:r>
              <a:rPr lang="en-GB" sz="1300" dirty="0" err="1"/>
              <a:t>DeKeyser</a:t>
            </a:r>
            <a:r>
              <a:rPr lang="en-GB" sz="1300" dirty="0"/>
              <a:t>, R., &amp; Prieto-</a:t>
            </a:r>
            <a:r>
              <a:rPr lang="en-GB" sz="1300" dirty="0" err="1"/>
              <a:t>Botana</a:t>
            </a:r>
            <a:r>
              <a:rPr lang="en-GB" sz="1300" dirty="0"/>
              <a:t>, G. (2015). The effectiveness of processing instruction in L2 grammar acquisition: A narrative review. </a:t>
            </a:r>
            <a:r>
              <a:rPr lang="en-GB" sz="1300" i="1" dirty="0"/>
              <a:t>Applied Linguistics, 36</a:t>
            </a:r>
            <a:r>
              <a:rPr lang="en-GB" sz="1300" dirty="0"/>
              <a:t>, 290–305.</a:t>
            </a:r>
          </a:p>
          <a:p>
            <a:pPr marL="0" indent="0">
              <a:buNone/>
            </a:pPr>
            <a:endParaRPr lang="en-GB" sz="1400" dirty="0" smtClean="0"/>
          </a:p>
          <a:p>
            <a:pPr marL="0" indent="0">
              <a:buNone/>
            </a:pPr>
            <a:endParaRPr lang="en-GB" sz="1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96863"/>
            <a:ext cx="6945085" cy="867128"/>
          </a:xfrm>
          <a:prstGeom prst="rect">
            <a:avLst/>
          </a:prstGeom>
        </p:spPr>
      </p:pic>
      <p:sp>
        <p:nvSpPr>
          <p:cNvPr id="6" name="Title 1"/>
          <p:cNvSpPr txBox="1">
            <a:spLocks/>
          </p:cNvSpPr>
          <p:nvPr/>
        </p:nvSpPr>
        <p:spPr>
          <a:xfrm>
            <a:off x="184254" y="0"/>
            <a:ext cx="1013936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smtClean="0">
                <a:solidFill>
                  <a:schemeClr val="bg1"/>
                </a:solidFill>
              </a:rPr>
              <a:t>References/Bibliography</a:t>
            </a:r>
            <a:endParaRPr lang="en-GB" sz="3600" b="1" dirty="0">
              <a:solidFill>
                <a:schemeClr val="bg1"/>
              </a:solidFill>
            </a:endParaRPr>
          </a:p>
        </p:txBody>
      </p:sp>
    </p:spTree>
    <p:extLst>
      <p:ext uri="{BB962C8B-B14F-4D97-AF65-F5344CB8AC3E}">
        <p14:creationId xmlns:p14="http://schemas.microsoft.com/office/powerpoint/2010/main" val="322839064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D99E9A4-EE6F-EF4D-AE1D-BC4162EB55F4}"/>
              </a:ext>
            </a:extLst>
          </p:cNvPr>
          <p:cNvSpPr>
            <a:spLocks noGrp="1"/>
          </p:cNvSpPr>
          <p:nvPr>
            <p:ph idx="1"/>
          </p:nvPr>
        </p:nvSpPr>
        <p:spPr>
          <a:xfrm>
            <a:off x="325769" y="1325563"/>
            <a:ext cx="11353800" cy="5016146"/>
          </a:xfrm>
        </p:spPr>
        <p:txBody>
          <a:bodyPr>
            <a:normAutofit/>
          </a:bodyPr>
          <a:lstStyle/>
          <a:p>
            <a:pPr marL="0" indent="0" fontAlgn="base">
              <a:lnSpc>
                <a:spcPct val="100000"/>
              </a:lnSpc>
              <a:buNone/>
            </a:pPr>
            <a:r>
              <a:rPr lang="en-GB" sz="1300" dirty="0" err="1" smtClean="0"/>
              <a:t>DeKeyser</a:t>
            </a:r>
            <a:r>
              <a:rPr lang="en-GB" sz="1300" dirty="0"/>
              <a:t>, R. (2017).  Knowledge and skill in ISLA. In S. Loewen and M. Sato (Eds.), </a:t>
            </a:r>
            <a:r>
              <a:rPr lang="en-GB" sz="1300" i="1" dirty="0"/>
              <a:t>Routledge Handbook of Instructed Second Language Acquisition</a:t>
            </a:r>
            <a:r>
              <a:rPr lang="en-GB" sz="1300" dirty="0"/>
              <a:t> (pp. 15–32). London: Routledge.</a:t>
            </a:r>
          </a:p>
          <a:p>
            <a:pPr marL="0" indent="0" fontAlgn="base">
              <a:lnSpc>
                <a:spcPct val="100000"/>
              </a:lnSpc>
              <a:buNone/>
            </a:pPr>
            <a:r>
              <a:rPr lang="en-GB" sz="1300" dirty="0" err="1"/>
              <a:t>DeKeyser</a:t>
            </a:r>
            <a:r>
              <a:rPr lang="en-GB" sz="1300" dirty="0"/>
              <a:t>, R. M., &amp; </a:t>
            </a:r>
            <a:r>
              <a:rPr lang="en-GB" sz="1300" dirty="0" err="1"/>
              <a:t>Sokalski</a:t>
            </a:r>
            <a:r>
              <a:rPr lang="en-GB" sz="1300" dirty="0"/>
              <a:t>, K. J. (1996). The differential role of comprehension and production practice. </a:t>
            </a:r>
            <a:r>
              <a:rPr lang="en-GB" sz="1300" i="1" dirty="0"/>
              <a:t>Language Learning, 46</a:t>
            </a:r>
            <a:r>
              <a:rPr lang="en-GB" sz="1300" dirty="0"/>
              <a:t>, 613–642.</a:t>
            </a:r>
          </a:p>
          <a:p>
            <a:pPr marL="0" indent="0">
              <a:lnSpc>
                <a:spcPct val="100000"/>
              </a:lnSpc>
              <a:buNone/>
            </a:pPr>
            <a:r>
              <a:rPr lang="en-GB" sz="1300" dirty="0"/>
              <a:t>Donovan, J.J., &amp; </a:t>
            </a:r>
            <a:r>
              <a:rPr lang="en-GB" sz="1300" dirty="0" err="1"/>
              <a:t>Radosevich</a:t>
            </a:r>
            <a:r>
              <a:rPr lang="en-GB" sz="1300" dirty="0"/>
              <a:t>, D.J. (1999). A meta-analytic review of the distribution of practice effect: Now you see it, now you don’t. </a:t>
            </a:r>
            <a:r>
              <a:rPr lang="en-GB" sz="1300" i="1" dirty="0"/>
              <a:t>Journal of Applied Psychology, 84</a:t>
            </a:r>
            <a:r>
              <a:rPr lang="en-GB" sz="1300" dirty="0"/>
              <a:t>, 795–805.</a:t>
            </a:r>
          </a:p>
          <a:p>
            <a:pPr marL="0" indent="0" fontAlgn="base">
              <a:lnSpc>
                <a:spcPct val="100000"/>
              </a:lnSpc>
              <a:buNone/>
            </a:pPr>
            <a:r>
              <a:rPr lang="en-GB" sz="1300" dirty="0"/>
              <a:t>Ellis, N. C., &amp; </a:t>
            </a:r>
            <a:r>
              <a:rPr lang="en-GB" sz="1300" dirty="0" err="1"/>
              <a:t>Sagarra</a:t>
            </a:r>
            <a:r>
              <a:rPr lang="en-GB" sz="1300" dirty="0"/>
              <a:t>, N. (2011). Learned attention in adult language acquisition: A replication and generalization study and meta-analysis. </a:t>
            </a:r>
            <a:r>
              <a:rPr lang="en-GB" sz="1300" i="1" dirty="0"/>
              <a:t>Studies in Second Language Acquisition</a:t>
            </a:r>
            <a:r>
              <a:rPr lang="en-GB" sz="1300" dirty="0"/>
              <a:t>, </a:t>
            </a:r>
            <a:r>
              <a:rPr lang="en-GB" sz="1300" i="1" dirty="0"/>
              <a:t>33</a:t>
            </a:r>
            <a:r>
              <a:rPr lang="en-GB" sz="1300" dirty="0"/>
              <a:t>, 589-624.</a:t>
            </a:r>
            <a:endParaRPr lang="en-US" sz="1300" dirty="0"/>
          </a:p>
          <a:p>
            <a:pPr marL="0" indent="0" fontAlgn="base">
              <a:lnSpc>
                <a:spcPct val="100000"/>
              </a:lnSpc>
              <a:buNone/>
            </a:pPr>
            <a:r>
              <a:rPr lang="en-US" sz="1300" dirty="0"/>
              <a:t>Foster &amp; </a:t>
            </a:r>
            <a:r>
              <a:rPr lang="en-US" sz="1300" dirty="0" err="1"/>
              <a:t>Skehan</a:t>
            </a:r>
            <a:r>
              <a:rPr lang="en-US" sz="1300" dirty="0"/>
              <a:t>, 2008 </a:t>
            </a:r>
            <a:r>
              <a:rPr lang="en-GB" sz="1300" dirty="0"/>
              <a:t>The Influence of Planning and Task Type on Second Language Performance</a:t>
            </a:r>
            <a:r>
              <a:rPr lang="en-US" sz="1300" dirty="0"/>
              <a:t>. Studies in Second Language Acquisition. </a:t>
            </a:r>
            <a:r>
              <a:rPr lang="en-GB" sz="1300" dirty="0"/>
              <a:t>18, 3 </a:t>
            </a:r>
            <a:r>
              <a:rPr lang="en-GB" sz="1300" b="1" dirty="0"/>
              <a:t>(</a:t>
            </a:r>
            <a:r>
              <a:rPr lang="en-GB" sz="1300" dirty="0"/>
              <a:t>299-323)</a:t>
            </a:r>
          </a:p>
          <a:p>
            <a:pPr marL="0" indent="0" fontAlgn="base">
              <a:lnSpc>
                <a:spcPct val="100000"/>
              </a:lnSpc>
              <a:buNone/>
            </a:pPr>
            <a:r>
              <a:rPr lang="en-GB" sz="1300" dirty="0"/>
              <a:t>Kasprowicz, R. , &amp; Marsden, E. (under review). Distribution of practice effects for the learning of foreign language verb morphology in the young learner classroom.</a:t>
            </a:r>
            <a:r>
              <a:rPr lang="en-GB" sz="1300" b="1" dirty="0"/>
              <a:t> </a:t>
            </a:r>
            <a:r>
              <a:rPr lang="en-GB" sz="1300" i="1" dirty="0"/>
              <a:t>The Modern Language Journal.</a:t>
            </a:r>
            <a:endParaRPr lang="en-GB" sz="1300" dirty="0"/>
          </a:p>
          <a:p>
            <a:pPr marL="0" indent="0" fontAlgn="base">
              <a:lnSpc>
                <a:spcPct val="100000"/>
              </a:lnSpc>
              <a:buNone/>
            </a:pPr>
            <a:r>
              <a:rPr lang="en-GB" sz="1300" dirty="0"/>
              <a:t>Li, M., &amp; </a:t>
            </a:r>
            <a:r>
              <a:rPr lang="en-GB" sz="1300" dirty="0" err="1"/>
              <a:t>DeKeyser</a:t>
            </a:r>
            <a:r>
              <a:rPr lang="en-GB" sz="1300" dirty="0"/>
              <a:t>, R. (2017). Perception practice, production practice, and musical ability in L2 Mandarin tone-word learning. </a:t>
            </a:r>
            <a:r>
              <a:rPr lang="en-GB" sz="1300" i="1" dirty="0"/>
              <a:t>Studies in Second Language Acquisition</a:t>
            </a:r>
            <a:r>
              <a:rPr lang="en-GB" sz="1300" dirty="0"/>
              <a:t>, </a:t>
            </a:r>
            <a:r>
              <a:rPr lang="en-GB" sz="1300" i="1" dirty="0"/>
              <a:t>39</a:t>
            </a:r>
            <a:r>
              <a:rPr lang="en-GB" sz="1300" dirty="0"/>
              <a:t>, 593-620.</a:t>
            </a:r>
          </a:p>
          <a:p>
            <a:pPr marL="0" indent="0" fontAlgn="base">
              <a:lnSpc>
                <a:spcPct val="100000"/>
              </a:lnSpc>
              <a:buNone/>
            </a:pPr>
            <a:r>
              <a:rPr lang="en-GB" sz="1300" dirty="0" err="1"/>
              <a:t>MacWhinney</a:t>
            </a:r>
            <a:r>
              <a:rPr lang="en-GB" sz="1300" dirty="0"/>
              <a:t>, B. (2012). The logic of the unified model. In </a:t>
            </a:r>
            <a:r>
              <a:rPr lang="en-GB" sz="1300" dirty="0" err="1"/>
              <a:t>Gass</a:t>
            </a:r>
            <a:r>
              <a:rPr lang="en-GB" sz="1300" dirty="0"/>
              <a:t>, S.M. &amp; Mackey, A. (</a:t>
            </a:r>
            <a:r>
              <a:rPr lang="en-GB" sz="1300" dirty="0" err="1"/>
              <a:t>eds</a:t>
            </a:r>
            <a:r>
              <a:rPr lang="en-GB" sz="1300" dirty="0"/>
              <a:t>). </a:t>
            </a:r>
            <a:r>
              <a:rPr lang="en-GB" sz="1300" i="1" dirty="0"/>
              <a:t>The Routledge handbook of second language acquisition</a:t>
            </a:r>
            <a:r>
              <a:rPr lang="en-GB" sz="1300" dirty="0"/>
              <a:t> (pp. 211-227). New York, NY: Routledge.</a:t>
            </a:r>
          </a:p>
          <a:p>
            <a:pPr marL="0" indent="0" fontAlgn="base">
              <a:lnSpc>
                <a:spcPct val="100000"/>
              </a:lnSpc>
              <a:buNone/>
            </a:pPr>
            <a:r>
              <a:rPr lang="en-GB" sz="1300" dirty="0"/>
              <a:t>McManus, K., &amp; Marsden, E. (2019). Signatures of automaticity during practice: Explicit instruction about L1 processing routines can improve L2 grammatical processing. </a:t>
            </a:r>
            <a:r>
              <a:rPr lang="en-GB" sz="1300" i="1" dirty="0"/>
              <a:t>Applied Psycholinguistics</a:t>
            </a:r>
            <a:r>
              <a:rPr lang="en-GB" sz="1300" dirty="0"/>
              <a:t>, </a:t>
            </a:r>
            <a:r>
              <a:rPr lang="en-GB" sz="1300" i="1" dirty="0"/>
              <a:t>40</a:t>
            </a:r>
            <a:r>
              <a:rPr lang="en-GB" sz="1300" dirty="0"/>
              <a:t>, 205-234.</a:t>
            </a:r>
          </a:p>
          <a:p>
            <a:pPr marL="0" indent="0">
              <a:lnSpc>
                <a:spcPct val="100000"/>
              </a:lnSpc>
              <a:buNone/>
            </a:pPr>
            <a:r>
              <a:rPr lang="en-GB" sz="1300" dirty="0" err="1"/>
              <a:t>Roffwarg</a:t>
            </a:r>
            <a:r>
              <a:rPr lang="en-GB" sz="1300" dirty="0"/>
              <a:t>, H. P., </a:t>
            </a:r>
            <a:r>
              <a:rPr lang="en-GB" sz="1300" dirty="0" err="1"/>
              <a:t>Muzio</a:t>
            </a:r>
            <a:r>
              <a:rPr lang="en-GB" sz="1300" dirty="0"/>
              <a:t>, J. N., &amp; Dement, W. C. (1966). Ontogenetic development of the human sleep dream cycle. </a:t>
            </a:r>
            <a:r>
              <a:rPr lang="en-GB" sz="1300" i="1" dirty="0"/>
              <a:t>Science</a:t>
            </a:r>
            <a:r>
              <a:rPr lang="en-GB" sz="1300" dirty="0"/>
              <a:t>, 152, 604–618.</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96863"/>
            <a:ext cx="6945085" cy="867128"/>
          </a:xfrm>
          <a:prstGeom prst="rect">
            <a:avLst/>
          </a:prstGeom>
        </p:spPr>
      </p:pic>
      <p:sp>
        <p:nvSpPr>
          <p:cNvPr id="5" name="Title 1"/>
          <p:cNvSpPr txBox="1">
            <a:spLocks/>
          </p:cNvSpPr>
          <p:nvPr/>
        </p:nvSpPr>
        <p:spPr>
          <a:xfrm>
            <a:off x="184254" y="0"/>
            <a:ext cx="1013936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smtClean="0">
                <a:solidFill>
                  <a:schemeClr val="bg1"/>
                </a:solidFill>
              </a:rPr>
              <a:t>References/Bibliography</a:t>
            </a:r>
            <a:endParaRPr lang="en-GB" sz="3600" b="1" dirty="0">
              <a:solidFill>
                <a:schemeClr val="bg1"/>
              </a:solidFill>
            </a:endParaRPr>
          </a:p>
        </p:txBody>
      </p:sp>
    </p:spTree>
    <p:extLst>
      <p:ext uri="{BB962C8B-B14F-4D97-AF65-F5344CB8AC3E}">
        <p14:creationId xmlns:p14="http://schemas.microsoft.com/office/powerpoint/2010/main" val="61487499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067545B-A7E7-C848-9533-36A757E2E583}"/>
              </a:ext>
            </a:extLst>
          </p:cNvPr>
          <p:cNvSpPr>
            <a:spLocks noGrp="1"/>
          </p:cNvSpPr>
          <p:nvPr>
            <p:ph idx="1"/>
          </p:nvPr>
        </p:nvSpPr>
        <p:spPr>
          <a:xfrm>
            <a:off x="386443" y="1622426"/>
            <a:ext cx="11419114" cy="4950832"/>
          </a:xfrm>
        </p:spPr>
        <p:txBody>
          <a:bodyPr>
            <a:normAutofit/>
          </a:bodyPr>
          <a:lstStyle/>
          <a:p>
            <a:pPr marL="0" indent="0">
              <a:lnSpc>
                <a:spcPct val="100000"/>
              </a:lnSpc>
              <a:buNone/>
            </a:pPr>
            <a:r>
              <a:rPr lang="en-GB" sz="1400" dirty="0"/>
              <a:t>Rogers, J. (2015). Learning second language syntax under massed and distributed conditions. </a:t>
            </a:r>
            <a:r>
              <a:rPr lang="en-GB" sz="1400" i="1" dirty="0"/>
              <a:t>TESOL Quarterly, 4</a:t>
            </a:r>
            <a:r>
              <a:rPr lang="en-GB" sz="1400" dirty="0"/>
              <a:t> , 91–97.</a:t>
            </a:r>
          </a:p>
          <a:p>
            <a:pPr marL="0" indent="0">
              <a:lnSpc>
                <a:spcPct val="100000"/>
              </a:lnSpc>
              <a:buNone/>
            </a:pPr>
            <a:r>
              <a:rPr lang="en-GB" sz="1400" dirty="0"/>
              <a:t>Rogers, J. (2017). The spacing effect and its relevance to second language acquisition. </a:t>
            </a:r>
            <a:r>
              <a:rPr lang="en-GB" sz="1400" i="1" dirty="0"/>
              <a:t>Applied Linguistics, 38</a:t>
            </a:r>
            <a:r>
              <a:rPr lang="en-GB" sz="1400" dirty="0"/>
              <a:t>, 906–911.</a:t>
            </a:r>
          </a:p>
          <a:p>
            <a:pPr marL="0" indent="0" fontAlgn="base">
              <a:lnSpc>
                <a:spcPct val="100000"/>
              </a:lnSpc>
              <a:buNone/>
            </a:pPr>
            <a:r>
              <a:rPr lang="en-GB" sz="1400" dirty="0"/>
              <a:t>Sanz, C., &amp; Morgan–Short, K. (2004). Positive evidence versus explicit rule presentation and explicit negative feedback: A computer–assisted study. </a:t>
            </a:r>
            <a:r>
              <a:rPr lang="en-GB" sz="1400" i="1" dirty="0"/>
              <a:t>Language Learning, 54</a:t>
            </a:r>
            <a:r>
              <a:rPr lang="en-GB" sz="1400" dirty="0"/>
              <a:t>, 35–78.</a:t>
            </a:r>
          </a:p>
          <a:p>
            <a:pPr marL="0" indent="0" fontAlgn="base">
              <a:lnSpc>
                <a:spcPct val="100000"/>
              </a:lnSpc>
              <a:buNone/>
            </a:pPr>
            <a:r>
              <a:rPr lang="en-GB" sz="1400" dirty="0"/>
              <a:t>Serrano, R., &amp; Muñoz, C. (2007). Same hours, different time distribution: Any difference in EFL? </a:t>
            </a:r>
            <a:r>
              <a:rPr lang="en-GB" sz="1400" i="1" dirty="0"/>
              <a:t>System, 35</a:t>
            </a:r>
            <a:r>
              <a:rPr lang="en-GB" sz="1400" dirty="0"/>
              <a:t>, 305–321. </a:t>
            </a:r>
          </a:p>
          <a:p>
            <a:pPr marL="0" indent="0">
              <a:lnSpc>
                <a:spcPct val="100000"/>
              </a:lnSpc>
              <a:buNone/>
            </a:pPr>
            <a:r>
              <a:rPr lang="en-GB" sz="1400" dirty="0"/>
              <a:t>Spada, N., </a:t>
            </a:r>
            <a:r>
              <a:rPr lang="en-GB" sz="1400" dirty="0" err="1"/>
              <a:t>Lightbown</a:t>
            </a:r>
            <a:r>
              <a:rPr lang="en-GB" sz="1400" dirty="0"/>
              <a:t>, P., &amp; White, J. (2005). The importance of form/meaning mappings in explicit form-focused instruction. In A. </a:t>
            </a:r>
            <a:r>
              <a:rPr lang="en-GB" sz="1400" dirty="0" err="1"/>
              <a:t>Housen</a:t>
            </a:r>
            <a:r>
              <a:rPr lang="en-GB" sz="1400" dirty="0"/>
              <a:t> &amp; M. </a:t>
            </a:r>
            <a:r>
              <a:rPr lang="en-GB" sz="1400" dirty="0" err="1"/>
              <a:t>Pierrard</a:t>
            </a:r>
            <a:r>
              <a:rPr lang="en-GB" sz="1400" dirty="0"/>
              <a:t> (Eds.), Investigations in instructed second language acquisition (pp. 199-234). Berlin: </a:t>
            </a:r>
            <a:r>
              <a:rPr lang="en-GB" sz="1400" dirty="0" err="1"/>
              <a:t>DeGruyter</a:t>
            </a:r>
            <a:endParaRPr lang="en-GB" sz="1400" dirty="0"/>
          </a:p>
          <a:p>
            <a:pPr marL="0" indent="0">
              <a:lnSpc>
                <a:spcPct val="100000"/>
              </a:lnSpc>
              <a:buNone/>
            </a:pPr>
            <a:r>
              <a:rPr lang="en-GB" sz="1400" dirty="0"/>
              <a:t>Suzuki, Y. (2017). The optimal distribution of practice for the acquisition of L2 morphology: A conceptual replication and extension. </a:t>
            </a:r>
            <a:r>
              <a:rPr lang="en-GB" sz="1400" i="1" dirty="0"/>
              <a:t>Language Learning</a:t>
            </a:r>
            <a:r>
              <a:rPr lang="en-GB" sz="1400" dirty="0"/>
              <a:t>, </a:t>
            </a:r>
            <a:r>
              <a:rPr lang="en-GB" sz="1400" i="1" dirty="0"/>
              <a:t>67</a:t>
            </a:r>
            <a:r>
              <a:rPr lang="en-GB" sz="1400" dirty="0"/>
              <a:t>(3), 512-545.</a:t>
            </a:r>
          </a:p>
          <a:p>
            <a:pPr marL="0" indent="0">
              <a:lnSpc>
                <a:spcPct val="100000"/>
              </a:lnSpc>
              <a:buNone/>
            </a:pPr>
            <a:r>
              <a:rPr lang="en-GB" sz="1400" dirty="0"/>
              <a:t>Suzuki, Y., (2017). The optimal distribution of practice for the acquisition of L2 morphology: A conceptual replication and extension. </a:t>
            </a:r>
            <a:r>
              <a:rPr lang="en-GB" sz="1400" i="1" dirty="0"/>
              <a:t>Language Learning, 67</a:t>
            </a:r>
            <a:r>
              <a:rPr lang="en-GB" sz="1400" dirty="0"/>
              <a:t>, 512–545. </a:t>
            </a:r>
          </a:p>
          <a:p>
            <a:pPr marL="0" indent="0">
              <a:lnSpc>
                <a:spcPct val="100000"/>
              </a:lnSpc>
              <a:buNone/>
            </a:pPr>
            <a:r>
              <a:rPr lang="en-GB" sz="1400" dirty="0"/>
              <a:t>Suzuki, Y., &amp; </a:t>
            </a:r>
            <a:r>
              <a:rPr lang="en-GB" sz="1400" dirty="0" err="1"/>
              <a:t>DeKeyser</a:t>
            </a:r>
            <a:r>
              <a:rPr lang="en-GB" sz="1400" dirty="0"/>
              <a:t>, R. (2017a). Effects of distributed practice on the </a:t>
            </a:r>
            <a:r>
              <a:rPr lang="en-GB" sz="1400" dirty="0" err="1"/>
              <a:t>proceduralization</a:t>
            </a:r>
            <a:r>
              <a:rPr lang="en-GB" sz="1400" dirty="0"/>
              <a:t> of morphology. </a:t>
            </a:r>
            <a:r>
              <a:rPr lang="en-GB" sz="1400" i="1" dirty="0"/>
              <a:t>Language Teaching Research, 21</a:t>
            </a:r>
            <a:r>
              <a:rPr lang="en-GB" sz="1400" dirty="0"/>
              <a:t>, 166–188.</a:t>
            </a:r>
          </a:p>
          <a:p>
            <a:pPr marL="0" indent="0">
              <a:lnSpc>
                <a:spcPct val="100000"/>
              </a:lnSpc>
              <a:buNone/>
            </a:pPr>
            <a:r>
              <a:rPr lang="en-GB" sz="1400" dirty="0"/>
              <a:t>Suzuki, Y., &amp; </a:t>
            </a:r>
            <a:r>
              <a:rPr lang="en-GB" sz="1400" dirty="0" err="1"/>
              <a:t>DeKeyser</a:t>
            </a:r>
            <a:r>
              <a:rPr lang="en-GB" sz="1400" dirty="0"/>
              <a:t>, R. (2017b). Exploratory research on second language practice distribution: An aptitude </a:t>
            </a:r>
            <a:r>
              <a:rPr lang="en-US" sz="1400" dirty="0"/>
              <a:t>×</a:t>
            </a:r>
            <a:r>
              <a:rPr lang="en-GB" sz="1400" dirty="0"/>
              <a:t> treatment interaction. </a:t>
            </a:r>
            <a:r>
              <a:rPr lang="en-GB" sz="1400" i="1" dirty="0"/>
              <a:t>Applied Psycholinguistics, 38</a:t>
            </a:r>
            <a:r>
              <a:rPr lang="en-GB" sz="1400" dirty="0"/>
              <a:t>, 27–56.</a:t>
            </a: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96863"/>
            <a:ext cx="6945085" cy="867128"/>
          </a:xfrm>
          <a:prstGeom prst="rect">
            <a:avLst/>
          </a:prstGeom>
        </p:spPr>
      </p:pic>
      <p:sp>
        <p:nvSpPr>
          <p:cNvPr id="5" name="Title 1"/>
          <p:cNvSpPr txBox="1">
            <a:spLocks/>
          </p:cNvSpPr>
          <p:nvPr/>
        </p:nvSpPr>
        <p:spPr>
          <a:xfrm>
            <a:off x="184254" y="0"/>
            <a:ext cx="1013936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smtClean="0">
                <a:solidFill>
                  <a:schemeClr val="bg1"/>
                </a:solidFill>
              </a:rPr>
              <a:t>References/Bibliography</a:t>
            </a:r>
            <a:endParaRPr lang="en-GB" sz="3600" b="1" dirty="0">
              <a:solidFill>
                <a:schemeClr val="bg1"/>
              </a:solidFill>
            </a:endParaRPr>
          </a:p>
        </p:txBody>
      </p:sp>
    </p:spTree>
    <p:extLst>
      <p:ext uri="{BB962C8B-B14F-4D97-AF65-F5344CB8AC3E}">
        <p14:creationId xmlns:p14="http://schemas.microsoft.com/office/powerpoint/2010/main" val="20353237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4672" y="1622426"/>
            <a:ext cx="11462656" cy="4351338"/>
          </a:xfrm>
        </p:spPr>
        <p:txBody>
          <a:bodyPr>
            <a:normAutofit/>
          </a:bodyPr>
          <a:lstStyle/>
          <a:p>
            <a:pPr marL="0" indent="0">
              <a:buNone/>
            </a:pPr>
            <a:r>
              <a:rPr lang="en-GB" sz="2400" dirty="0"/>
              <a:t>Moving away from a view of </a:t>
            </a:r>
            <a:r>
              <a:rPr lang="en-GB" sz="2400" i="1" dirty="0"/>
              <a:t>what</a:t>
            </a:r>
            <a:r>
              <a:rPr lang="en-GB" sz="2400" dirty="0"/>
              <a:t> needs “practice” as”</a:t>
            </a:r>
          </a:p>
          <a:p>
            <a:pPr lvl="1"/>
            <a:r>
              <a:rPr lang="en-GB" i="1" dirty="0"/>
              <a:t>practising a task (writing a letter, ordering a meal)</a:t>
            </a:r>
          </a:p>
          <a:p>
            <a:pPr lvl="1"/>
            <a:r>
              <a:rPr lang="en-GB" i="1" dirty="0"/>
              <a:t>practising a function (expressing an </a:t>
            </a:r>
            <a:r>
              <a:rPr lang="en-GB" i="1" dirty="0" smtClean="0"/>
              <a:t>opinion, describing </a:t>
            </a:r>
            <a:r>
              <a:rPr lang="en-GB" i="1" dirty="0"/>
              <a:t>the weather, telling the time)</a:t>
            </a:r>
          </a:p>
          <a:p>
            <a:pPr lvl="1"/>
            <a:r>
              <a:rPr lang="en-GB" i="1" dirty="0"/>
              <a:t>practising reading as though isolated from the knowledge needed</a:t>
            </a:r>
          </a:p>
          <a:p>
            <a:endParaRPr lang="en-GB" sz="2400" dirty="0"/>
          </a:p>
          <a:p>
            <a:pPr marL="0" indent="0">
              <a:buNone/>
            </a:pPr>
            <a:r>
              <a:rPr lang="en-GB" sz="2400" dirty="0"/>
              <a:t>Towards a view of practising </a:t>
            </a:r>
            <a:r>
              <a:rPr lang="en-GB" sz="2400" b="1" dirty="0"/>
              <a:t>knowledge</a:t>
            </a:r>
            <a:r>
              <a:rPr lang="en-GB" sz="2400" dirty="0"/>
              <a:t> that has been established… </a:t>
            </a:r>
          </a:p>
          <a:p>
            <a:pPr marL="0" indent="0">
              <a:buNone/>
            </a:pPr>
            <a:r>
              <a:rPr lang="en-GB" sz="2400" dirty="0"/>
              <a:t>By strengthening &amp; consolidating </a:t>
            </a:r>
            <a:r>
              <a:rPr lang="en-GB" sz="2400" i="1" dirty="0"/>
              <a:t>knowledge of the </a:t>
            </a:r>
            <a:r>
              <a:rPr lang="en-GB" sz="2400" b="1" i="1" dirty="0"/>
              <a:t>phonics</a:t>
            </a:r>
            <a:r>
              <a:rPr lang="en-GB" sz="2400" i="1" dirty="0"/>
              <a:t>, the </a:t>
            </a:r>
            <a:r>
              <a:rPr lang="en-GB" sz="2400" b="1" i="1" dirty="0"/>
              <a:t>vocabulary</a:t>
            </a:r>
            <a:r>
              <a:rPr lang="en-GB" sz="2400" i="1" dirty="0"/>
              <a:t>, the </a:t>
            </a:r>
            <a:r>
              <a:rPr lang="en-GB" sz="2400" b="1" i="1" dirty="0"/>
              <a:t>grammar</a:t>
            </a:r>
            <a:endParaRPr lang="en-GB" sz="2400" dirty="0"/>
          </a:p>
          <a:p>
            <a:pPr marL="0" indent="0">
              <a:buNone/>
            </a:pPr>
            <a:r>
              <a:rPr lang="en-GB" sz="2400" dirty="0"/>
              <a:t>…in the context of understanding or expressing a meaning.</a:t>
            </a:r>
          </a:p>
          <a:p>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8904515" cy="867128"/>
          </a:xfrm>
          <a:prstGeom prst="rect">
            <a:avLst/>
          </a:prstGeom>
        </p:spPr>
      </p:pic>
      <p:sp>
        <p:nvSpPr>
          <p:cNvPr id="6" name="Title 1"/>
          <p:cNvSpPr txBox="1">
            <a:spLocks/>
          </p:cNvSpPr>
          <p:nvPr/>
        </p:nvSpPr>
        <p:spPr>
          <a:xfrm>
            <a:off x="121087" y="22290"/>
            <a:ext cx="956241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US" sz="2800" b="1" dirty="0" smtClean="0">
                <a:solidFill>
                  <a:schemeClr val="bg1"/>
                </a:solidFill>
              </a:rPr>
              <a:t>Shifting View of “What” We Are Practicing</a:t>
            </a:r>
            <a:endParaRPr lang="en-GB" sz="2800" b="1" dirty="0">
              <a:solidFill>
                <a:schemeClr val="bg1"/>
              </a:solidFill>
            </a:endParaRPr>
          </a:p>
        </p:txBody>
      </p:sp>
    </p:spTree>
    <p:extLst>
      <p:ext uri="{BB962C8B-B14F-4D97-AF65-F5344CB8AC3E}">
        <p14:creationId xmlns:p14="http://schemas.microsoft.com/office/powerpoint/2010/main" val="72007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15686" y="1828844"/>
            <a:ext cx="11560628" cy="4339650"/>
          </a:xfrm>
          <a:prstGeom prst="rect">
            <a:avLst/>
          </a:prstGeom>
        </p:spPr>
        <p:txBody>
          <a:bodyPr wrap="square">
            <a:spAutoFit/>
          </a:bodyPr>
          <a:lstStyle/>
          <a:p>
            <a:r>
              <a:rPr lang="en-US" sz="4000" b="1" dirty="0">
                <a:solidFill>
                  <a:srgbClr val="104F75"/>
                </a:solidFill>
                <a:latin typeface="Century Gothic" panose="020B0502020202020204" pitchFamily="34" charset="0"/>
              </a:rPr>
              <a:t>“SEAR</a:t>
            </a:r>
            <a:r>
              <a:rPr lang="en-US" sz="4000" b="1" dirty="0" smtClean="0">
                <a:solidFill>
                  <a:srgbClr val="104F75"/>
                </a:solidFill>
                <a:latin typeface="Century Gothic" panose="020B0502020202020204" pitchFamily="34" charset="0"/>
              </a:rPr>
              <a:t>”</a:t>
            </a:r>
          </a:p>
          <a:p>
            <a:endParaRPr lang="en-US" sz="1200" dirty="0">
              <a:solidFill>
                <a:srgbClr val="104F75"/>
              </a:solidFill>
              <a:latin typeface="Century Gothic" panose="020B0502020202020204" pitchFamily="34" charset="0"/>
            </a:endParaRPr>
          </a:p>
          <a:p>
            <a:r>
              <a:rPr lang="en-US" sz="2800" b="1" dirty="0" smtClean="0">
                <a:solidFill>
                  <a:srgbClr val="104F75"/>
                </a:solidFill>
                <a:latin typeface="Century Gothic" panose="020B0502020202020204" pitchFamily="34" charset="0"/>
              </a:rPr>
              <a:t>S</a:t>
            </a:r>
            <a:r>
              <a:rPr lang="en-US" sz="2800" dirty="0" smtClean="0">
                <a:solidFill>
                  <a:srgbClr val="104F75"/>
                </a:solidFill>
                <a:latin typeface="Century Gothic" panose="020B0502020202020204" pitchFamily="34" charset="0"/>
              </a:rPr>
              <a:t>hort</a:t>
            </a:r>
            <a:endParaRPr lang="en-US" sz="2800" dirty="0">
              <a:solidFill>
                <a:srgbClr val="104F75"/>
              </a:solidFill>
              <a:latin typeface="Century Gothic" panose="020B0502020202020204" pitchFamily="34" charset="0"/>
            </a:endParaRPr>
          </a:p>
          <a:p>
            <a:r>
              <a:rPr lang="en-US" sz="2800" b="1" dirty="0" smtClean="0">
                <a:solidFill>
                  <a:srgbClr val="104F75"/>
                </a:solidFill>
                <a:latin typeface="Century Gothic" panose="020B0502020202020204" pitchFamily="34" charset="0"/>
              </a:rPr>
              <a:t>E</a:t>
            </a:r>
            <a:r>
              <a:rPr lang="en-US" sz="2800" dirty="0" smtClean="0">
                <a:solidFill>
                  <a:srgbClr val="104F75"/>
                </a:solidFill>
                <a:latin typeface="Century Gothic" panose="020B0502020202020204" pitchFamily="34" charset="0"/>
              </a:rPr>
              <a:t>xplicit</a:t>
            </a:r>
            <a:r>
              <a:rPr lang="en-US" sz="2800" dirty="0">
                <a:solidFill>
                  <a:srgbClr val="104F75"/>
                </a:solidFill>
                <a:latin typeface="Century Gothic" panose="020B0502020202020204" pitchFamily="34" charset="0"/>
              </a:rPr>
              <a:t>, </a:t>
            </a:r>
          </a:p>
          <a:p>
            <a:r>
              <a:rPr lang="en-US" sz="2800" b="1" dirty="0" smtClean="0">
                <a:solidFill>
                  <a:srgbClr val="104F75"/>
                </a:solidFill>
                <a:latin typeface="Century Gothic" panose="020B0502020202020204" pitchFamily="34" charset="0"/>
              </a:rPr>
              <a:t>A</a:t>
            </a:r>
            <a:r>
              <a:rPr lang="en-US" sz="2800" dirty="0" smtClean="0">
                <a:solidFill>
                  <a:srgbClr val="104F75"/>
                </a:solidFill>
                <a:latin typeface="Century Gothic" panose="020B0502020202020204" pitchFamily="34" charset="0"/>
              </a:rPr>
              <a:t>s-Accurate-and-All-Encompassing-As-Possible-</a:t>
            </a:r>
            <a:r>
              <a:rPr lang="en-US" sz="2800" i="1" dirty="0" smtClean="0">
                <a:solidFill>
                  <a:srgbClr val="104F75"/>
                </a:solidFill>
                <a:latin typeface="Century Gothic" panose="020B0502020202020204" pitchFamily="34" charset="0"/>
              </a:rPr>
              <a:t>At-Present</a:t>
            </a:r>
            <a:r>
              <a:rPr lang="en-US" sz="2800" dirty="0">
                <a:solidFill>
                  <a:srgbClr val="104F75"/>
                </a:solidFill>
                <a:latin typeface="Century Gothic" panose="020B0502020202020204" pitchFamily="34" charset="0"/>
              </a:rPr>
              <a:t>, </a:t>
            </a:r>
          </a:p>
          <a:p>
            <a:r>
              <a:rPr lang="en-US" sz="2800" b="1" dirty="0" smtClean="0">
                <a:solidFill>
                  <a:srgbClr val="104F75"/>
                </a:solidFill>
                <a:latin typeface="Century Gothic" panose="020B0502020202020204" pitchFamily="34" charset="0"/>
              </a:rPr>
              <a:t>R</a:t>
            </a:r>
            <a:r>
              <a:rPr lang="en-US" sz="2800" dirty="0" smtClean="0">
                <a:solidFill>
                  <a:srgbClr val="104F75"/>
                </a:solidFill>
                <a:latin typeface="Century Gothic" panose="020B0502020202020204" pitchFamily="34" charset="0"/>
              </a:rPr>
              <a:t>evisited</a:t>
            </a:r>
          </a:p>
          <a:p>
            <a:endParaRPr lang="en-US" sz="2800" dirty="0">
              <a:solidFill>
                <a:srgbClr val="104F75"/>
              </a:solidFill>
              <a:latin typeface="Century Gothic" panose="020B0502020202020204" pitchFamily="34" charset="0"/>
            </a:endParaRPr>
          </a:p>
          <a:p>
            <a:r>
              <a:rPr lang="en-US" sz="2800" dirty="0">
                <a:solidFill>
                  <a:srgbClr val="104F75"/>
                </a:solidFill>
                <a:latin typeface="Century Gothic" panose="020B0502020202020204" pitchFamily="34" charset="0"/>
              </a:rPr>
              <a:t>In </a:t>
            </a:r>
            <a:r>
              <a:rPr lang="en-US" sz="2800" b="1" dirty="0">
                <a:solidFill>
                  <a:srgbClr val="104F75"/>
                </a:solidFill>
                <a:latin typeface="Century Gothic" panose="020B0502020202020204" pitchFamily="34" charset="0"/>
              </a:rPr>
              <a:t>multiple forms</a:t>
            </a:r>
            <a:r>
              <a:rPr lang="en-US" sz="2800" dirty="0">
                <a:solidFill>
                  <a:srgbClr val="104F75"/>
                </a:solidFill>
                <a:latin typeface="Century Gothic" panose="020B0502020202020204" pitchFamily="34" charset="0"/>
              </a:rPr>
              <a:t>: oral, aural, written for recognition &amp; recall</a:t>
            </a:r>
          </a:p>
          <a:p>
            <a:r>
              <a:rPr lang="en-US" sz="2800" dirty="0">
                <a:solidFill>
                  <a:srgbClr val="104F75"/>
                </a:solidFill>
                <a:latin typeface="Century Gothic" panose="020B0502020202020204" pitchFamily="34" charset="0"/>
              </a:rPr>
              <a:t>Limited role if not with meaningful practice</a:t>
            </a:r>
          </a:p>
          <a:p>
            <a:pPr algn="r"/>
            <a:endParaRPr lang="en-US" sz="1400" dirty="0" smtClean="0">
              <a:solidFill>
                <a:srgbClr val="104F75"/>
              </a:solidFill>
              <a:latin typeface="Century Gothic" panose="020B0502020202020204" pitchFamily="34" charset="0"/>
            </a:endParaRPr>
          </a:p>
          <a:p>
            <a:pPr algn="r"/>
            <a:r>
              <a:rPr lang="en-US" sz="1400" dirty="0" smtClean="0">
                <a:solidFill>
                  <a:srgbClr val="104F75"/>
                </a:solidFill>
                <a:latin typeface="Century Gothic" panose="020B0502020202020204" pitchFamily="34" charset="0"/>
              </a:rPr>
              <a:t>Marsden</a:t>
            </a:r>
            <a:r>
              <a:rPr lang="en-US" sz="1400" dirty="0">
                <a:solidFill>
                  <a:srgbClr val="104F75"/>
                </a:solidFill>
                <a:latin typeface="Century Gothic" panose="020B0502020202020204" pitchFamily="34" charset="0"/>
              </a:rPr>
              <a:t>, 2006; Sanz &amp; Morgan-Short, 2005</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9645"/>
            <a:ext cx="7881257" cy="1273211"/>
          </a:xfrm>
          <a:prstGeom prst="rect">
            <a:avLst/>
          </a:prstGeom>
        </p:spPr>
      </p:pic>
      <p:sp>
        <p:nvSpPr>
          <p:cNvPr id="6" name="Title 1"/>
          <p:cNvSpPr txBox="1">
            <a:spLocks/>
          </p:cNvSpPr>
          <p:nvPr/>
        </p:nvSpPr>
        <p:spPr>
          <a:xfrm>
            <a:off x="88430" y="263750"/>
            <a:ext cx="105142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US" sz="2800" b="1" dirty="0" smtClean="0">
                <a:solidFill>
                  <a:schemeClr val="bg1"/>
                </a:solidFill>
              </a:rPr>
              <a:t>Establishing Declarative Knowledge of </a:t>
            </a:r>
          </a:p>
          <a:p>
            <a:r>
              <a:rPr lang="en-US" sz="2800" b="1" dirty="0" smtClean="0">
                <a:solidFill>
                  <a:schemeClr val="bg1"/>
                </a:solidFill>
              </a:rPr>
              <a:t>Phonics, Vocabulary, Grammar </a:t>
            </a:r>
            <a:endParaRPr lang="en-GB" sz="2800" b="1" dirty="0">
              <a:solidFill>
                <a:schemeClr val="bg1"/>
              </a:solidFill>
            </a:endParaRPr>
          </a:p>
        </p:txBody>
      </p:sp>
    </p:spTree>
    <p:extLst>
      <p:ext uri="{BB962C8B-B14F-4D97-AF65-F5344CB8AC3E}">
        <p14:creationId xmlns:p14="http://schemas.microsoft.com/office/powerpoint/2010/main" val="122482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10504715" cy="867128"/>
          </a:xfrm>
          <a:prstGeom prst="rect">
            <a:avLst/>
          </a:prstGeom>
        </p:spPr>
      </p:pic>
      <p:sp>
        <p:nvSpPr>
          <p:cNvPr id="2" name="Title 1"/>
          <p:cNvSpPr>
            <a:spLocks noGrp="1"/>
          </p:cNvSpPr>
          <p:nvPr>
            <p:ph type="title"/>
          </p:nvPr>
        </p:nvSpPr>
        <p:spPr>
          <a:xfrm>
            <a:off x="150142" y="296863"/>
            <a:ext cx="10204428" cy="656369"/>
          </a:xfrm>
        </p:spPr>
        <p:txBody>
          <a:bodyPr>
            <a:normAutofit/>
          </a:bodyPr>
          <a:lstStyle/>
          <a:p>
            <a:r>
              <a:rPr lang="en-GB" sz="3200" b="1" dirty="0" err="1" smtClean="0">
                <a:solidFill>
                  <a:schemeClr val="bg1"/>
                </a:solidFill>
              </a:rPr>
              <a:t>Proceduralisation</a:t>
            </a:r>
            <a:r>
              <a:rPr lang="en-GB" sz="3200" b="1" dirty="0">
                <a:solidFill>
                  <a:schemeClr val="bg1"/>
                </a:solidFill>
              </a:rPr>
              <a:t>:</a:t>
            </a:r>
            <a:r>
              <a:rPr lang="en-GB" sz="3200" b="1" dirty="0" smtClean="0">
                <a:solidFill>
                  <a:schemeClr val="bg1"/>
                </a:solidFill>
              </a:rPr>
              <a:t> A New Knowledge </a:t>
            </a:r>
            <a:r>
              <a:rPr lang="en-GB" sz="3200" b="1" dirty="0">
                <a:solidFill>
                  <a:schemeClr val="bg1"/>
                </a:solidFill>
              </a:rPr>
              <a:t>T</a:t>
            </a:r>
            <a:r>
              <a:rPr lang="en-GB" sz="3200" b="1" dirty="0" smtClean="0">
                <a:solidFill>
                  <a:schemeClr val="bg1"/>
                </a:solidFill>
              </a:rPr>
              <a:t>ype</a:t>
            </a:r>
            <a:endParaRPr lang="en-GB" sz="3200" b="1" dirty="0">
              <a:solidFill>
                <a:schemeClr val="bg1"/>
              </a:solidFill>
            </a:endParaRPr>
          </a:p>
        </p:txBody>
      </p:sp>
      <p:sp>
        <p:nvSpPr>
          <p:cNvPr id="3" name="Content Placeholder 2"/>
          <p:cNvSpPr>
            <a:spLocks noGrp="1"/>
          </p:cNvSpPr>
          <p:nvPr>
            <p:ph idx="1"/>
          </p:nvPr>
        </p:nvSpPr>
        <p:spPr>
          <a:xfrm>
            <a:off x="424543" y="1338147"/>
            <a:ext cx="11386457" cy="5193282"/>
          </a:xfrm>
        </p:spPr>
        <p:txBody>
          <a:bodyPr>
            <a:normAutofit fontScale="62500" lnSpcReduction="20000"/>
          </a:bodyPr>
          <a:lstStyle/>
          <a:p>
            <a:pPr marL="0" indent="0">
              <a:buNone/>
            </a:pPr>
            <a:r>
              <a:rPr lang="en-US" b="1" dirty="0"/>
              <a:t>PRACTICE!</a:t>
            </a:r>
          </a:p>
          <a:p>
            <a:pPr marL="0" indent="0">
              <a:buNone/>
            </a:pPr>
            <a:r>
              <a:rPr lang="en-US" sz="3400" dirty="0"/>
              <a:t>Declarative knowledge is ‘chunked’ -&gt; becomes more accessible</a:t>
            </a:r>
          </a:p>
          <a:p>
            <a:pPr marL="0" indent="0">
              <a:buNone/>
            </a:pPr>
            <a:endParaRPr lang="en-US" sz="3400" dirty="0"/>
          </a:p>
          <a:p>
            <a:pPr marL="0" indent="0">
              <a:buNone/>
            </a:pPr>
            <a:r>
              <a:rPr lang="en-US" sz="3400" dirty="0" smtClean="0"/>
              <a:t>Precursor </a:t>
            </a:r>
            <a:r>
              <a:rPr lang="en-US" sz="3400" dirty="0"/>
              <a:t>to </a:t>
            </a:r>
            <a:r>
              <a:rPr lang="en-US" sz="3400" dirty="0" err="1"/>
              <a:t>automatisation</a:t>
            </a:r>
            <a:endParaRPr lang="en-US" sz="3400" dirty="0"/>
          </a:p>
          <a:p>
            <a:pPr marL="0" indent="0">
              <a:buNone/>
            </a:pPr>
            <a:endParaRPr lang="en-US" sz="3400" b="1" dirty="0"/>
          </a:p>
          <a:p>
            <a:pPr marL="0" indent="0">
              <a:buNone/>
            </a:pPr>
            <a:r>
              <a:rPr lang="en-US" sz="3400" b="1" dirty="0"/>
              <a:t>hearing </a:t>
            </a:r>
            <a:r>
              <a:rPr lang="en-US" sz="3400" dirty="0"/>
              <a:t>and </a:t>
            </a:r>
            <a:r>
              <a:rPr lang="en-US" sz="3400" b="1" dirty="0"/>
              <a:t>reading </a:t>
            </a:r>
            <a:r>
              <a:rPr lang="en-US" sz="3400" dirty="0"/>
              <a:t>benefit production </a:t>
            </a:r>
            <a:r>
              <a:rPr lang="en-US" sz="3400" i="1" dirty="0"/>
              <a:t>without</a:t>
            </a:r>
            <a:r>
              <a:rPr lang="en-US" sz="3400" dirty="0"/>
              <a:t> practising production! </a:t>
            </a:r>
          </a:p>
          <a:p>
            <a:pPr marL="0" indent="0" algn="r">
              <a:buNone/>
            </a:pPr>
            <a:r>
              <a:rPr lang="en-US" sz="2200" dirty="0"/>
              <a:t>VanPatten &amp; colleagues; Marsden &amp; colleagues</a:t>
            </a:r>
          </a:p>
          <a:p>
            <a:pPr marL="0" indent="0">
              <a:buNone/>
            </a:pPr>
            <a:endParaRPr lang="en-US" sz="3400" dirty="0"/>
          </a:p>
          <a:p>
            <a:pPr marL="0" indent="0">
              <a:lnSpc>
                <a:spcPct val="120000"/>
              </a:lnSpc>
              <a:buNone/>
            </a:pPr>
            <a:r>
              <a:rPr lang="en-US" sz="3400" dirty="0"/>
              <a:t>But … </a:t>
            </a:r>
            <a:r>
              <a:rPr lang="en-US" sz="3400" b="1" dirty="0"/>
              <a:t>production</a:t>
            </a:r>
            <a:r>
              <a:rPr lang="en-US" sz="3400" dirty="0"/>
              <a:t> necessary for </a:t>
            </a:r>
            <a:r>
              <a:rPr lang="en-US" sz="3400" i="1" dirty="0"/>
              <a:t>certain</a:t>
            </a:r>
            <a:r>
              <a:rPr lang="en-US" sz="3400" dirty="0"/>
              <a:t> sounds &amp; grammar </a:t>
            </a:r>
            <a:r>
              <a:rPr lang="en-US" sz="3400" dirty="0" smtClean="0"/>
              <a:t>features e.g</a:t>
            </a:r>
            <a:r>
              <a:rPr lang="en-US" sz="3400" dirty="0"/>
              <a:t>., where there are L1-L2 </a:t>
            </a:r>
            <a:r>
              <a:rPr lang="en-US" sz="3400" dirty="0" smtClean="0"/>
              <a:t>differences</a:t>
            </a:r>
          </a:p>
          <a:p>
            <a:pPr marL="0" indent="0">
              <a:lnSpc>
                <a:spcPct val="120000"/>
              </a:lnSpc>
              <a:buNone/>
            </a:pPr>
            <a:endParaRPr lang="en-US" sz="3400" dirty="0"/>
          </a:p>
          <a:p>
            <a:pPr marL="0" indent="0">
              <a:buNone/>
            </a:pPr>
            <a:r>
              <a:rPr lang="en-US" sz="3400" dirty="0"/>
              <a:t>Production practice </a:t>
            </a:r>
            <a:r>
              <a:rPr lang="en-US" sz="3400" i="1" dirty="0"/>
              <a:t>helps</a:t>
            </a:r>
            <a:r>
              <a:rPr lang="en-US" sz="3400" dirty="0"/>
              <a:t> production more than comprehension practice, </a:t>
            </a:r>
          </a:p>
          <a:p>
            <a:pPr marL="0" indent="0">
              <a:buNone/>
            </a:pPr>
            <a:r>
              <a:rPr lang="en-US" sz="3400" dirty="0" smtClean="0"/>
              <a:t>but </a:t>
            </a:r>
            <a:r>
              <a:rPr lang="en-US" sz="3400" dirty="0"/>
              <a:t>not </a:t>
            </a:r>
            <a:r>
              <a:rPr lang="en-US" sz="3400" i="1" dirty="0"/>
              <a:t>always </a:t>
            </a:r>
            <a:r>
              <a:rPr lang="en-US" sz="3400" dirty="0" smtClean="0"/>
              <a:t>necessary</a:t>
            </a:r>
          </a:p>
          <a:p>
            <a:pPr marL="0" indent="0" algn="r">
              <a:buNone/>
            </a:pPr>
            <a:r>
              <a:rPr lang="en-US" sz="2200" dirty="0" err="1" smtClean="0"/>
              <a:t>Shintani</a:t>
            </a:r>
            <a:r>
              <a:rPr lang="en-US" sz="2200" dirty="0" smtClean="0"/>
              <a:t> </a:t>
            </a:r>
            <a:r>
              <a:rPr lang="en-US" sz="2200" dirty="0"/>
              <a:t>&amp; Ellis (2015); </a:t>
            </a:r>
            <a:r>
              <a:rPr lang="en-US" sz="2200" dirty="0" err="1"/>
              <a:t>DeKeyser</a:t>
            </a:r>
            <a:r>
              <a:rPr lang="en-US" sz="2200" dirty="0"/>
              <a:t> &amp; colleagues</a:t>
            </a:r>
            <a:endParaRPr lang="en-US" sz="2900" dirty="0"/>
          </a:p>
        </p:txBody>
      </p:sp>
    </p:spTree>
    <p:extLst>
      <p:ext uri="{BB962C8B-B14F-4D97-AF65-F5344CB8AC3E}">
        <p14:creationId xmlns:p14="http://schemas.microsoft.com/office/powerpoint/2010/main" val="106676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v2" id="{26C31129-0C27-4B0F-ADC7-6FD51B739CF4}" vid="{419CE2EE-2742-4D87-9F45-C1A7E3D03AE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3062</TotalTime>
  <Words>4225</Words>
  <Application>Microsoft Office PowerPoint</Application>
  <PresentationFormat>Widescreen</PresentationFormat>
  <Paragraphs>622</Paragraphs>
  <Slides>64</Slides>
  <Notes>35</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64</vt:i4>
      </vt:variant>
    </vt:vector>
  </HeadingPairs>
  <TitlesOfParts>
    <vt:vector size="70" baseType="lpstr">
      <vt:lpstr>Adobe Arabic</vt:lpstr>
      <vt:lpstr>Arial</vt:lpstr>
      <vt:lpstr>Century Gothic</vt:lpstr>
      <vt:lpstr>Luengo</vt:lpstr>
      <vt:lpstr>Wingdings</vt:lpstr>
      <vt:lpstr>Office Theme</vt:lpstr>
      <vt:lpstr>PowerPoint Presentation</vt:lpstr>
      <vt:lpstr>Pedagogy Review</vt:lpstr>
      <vt:lpstr>PowerPoint Presentation</vt:lpstr>
      <vt:lpstr>PowerPoint Presentation</vt:lpstr>
      <vt:lpstr>PowerPoint Presentation</vt:lpstr>
      <vt:lpstr>Skill acquisition theory (information processing theory)</vt:lpstr>
      <vt:lpstr>PowerPoint Presentation</vt:lpstr>
      <vt:lpstr>PowerPoint Presentation</vt:lpstr>
      <vt:lpstr>Proceduralisation: A New Knowledge Type</vt:lpstr>
      <vt:lpstr>‘Visually enhancing the input’ so learners notice the form to establish declarative knowledge or to help proceduralisation?  (colouring or bolding or underlining)</vt:lpstr>
      <vt:lpstr>PowerPoint Presentation</vt:lpstr>
      <vt:lpstr>PowerPoint Presentation</vt:lpstr>
      <vt:lpstr>PowerPoint Presentation</vt:lpstr>
      <vt:lpstr>Simply repeat! Keep topic (lexicon) the same </vt:lpstr>
      <vt:lpstr>Don’t repeat! Change the topic (lexicon)</vt:lpstr>
      <vt:lpstr>Practising one structure … on different topics</vt:lpstr>
      <vt:lpstr>Variation helps build a system</vt:lpstr>
      <vt:lpstr>PowerPoint Presentation</vt:lpstr>
      <vt:lpstr>PowerPoint Presentation</vt:lpstr>
      <vt:lpstr>Integrating ‘skills’ (connecting multiple representations)</vt:lpstr>
      <vt:lpstr>Oral corrective feedback: 100s of studies </vt:lpstr>
      <vt:lpstr>PowerPoint Presentation</vt:lpstr>
      <vt:lpstr>Do we understand, precisely, how frequent practice needs to be?  Important for planning ‘re-visiting’ in SoWs</vt:lpstr>
      <vt:lpstr>PowerPoint Presentation</vt:lpstr>
      <vt:lpstr>Might seem vague, BUT important professional identity building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Challenge a) Transfer appropriate processing</vt:lpstr>
      <vt:lpstr>Challenge a) Transfer appropriate processing</vt:lpstr>
      <vt:lpstr>Challenge b) Skill Specificity</vt:lpstr>
      <vt:lpstr>PowerPoint Presentation</vt:lpstr>
      <vt:lpstr>Challenge c) Making language “task essential”  = trapping the form!</vt:lpstr>
      <vt:lpstr>PowerPoint Presentation</vt:lpstr>
      <vt:lpstr>c) So THE CORE CHALLENGE:  Trapping the form in MEANINGFUL production Avoiding the MECHANICAL!</vt:lpstr>
      <vt:lpstr>PowerPoint Presentation</vt:lpstr>
      <vt:lpstr>PowerPoint Presentation</vt:lpstr>
      <vt:lpstr>Trapping the form in meaningful production less easy! Making learners produce a subjunctive</vt:lpstr>
      <vt:lpstr>How to make gender obligatory?</vt:lpstr>
      <vt:lpstr>PowerPoint Presentation</vt:lpstr>
      <vt:lpstr>How to make gender obligatory?</vt:lpstr>
      <vt:lpstr>Gender helps anticipate upcoming language</vt:lpstr>
      <vt:lpstr>Gender helps anticipate upcoming language</vt:lpstr>
      <vt:lpstr>Using anticipation to make gender ‘task essential’!</vt:lpstr>
      <vt:lpstr>Using anticipation to make gender task essential!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Study</dc:creator>
  <cp:lastModifiedBy>Claudia Staelens</cp:lastModifiedBy>
  <cp:revision>162</cp:revision>
  <dcterms:created xsi:type="dcterms:W3CDTF">2019-01-11T18:00:00Z</dcterms:created>
  <dcterms:modified xsi:type="dcterms:W3CDTF">2019-07-01T22:19:48Z</dcterms:modified>
</cp:coreProperties>
</file>