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43" r:id="rId4"/>
    <p:sldMasterId id="2147483755" r:id="rId5"/>
  </p:sldMasterIdLst>
  <p:notesMasterIdLst>
    <p:notesMasterId r:id="rId42"/>
  </p:notesMasterIdLst>
  <p:sldIdLst>
    <p:sldId id="258" r:id="rId6"/>
    <p:sldId id="668" r:id="rId7"/>
    <p:sldId id="669" r:id="rId8"/>
    <p:sldId id="518" r:id="rId9"/>
    <p:sldId id="670" r:id="rId10"/>
    <p:sldId id="271" r:id="rId11"/>
    <p:sldId id="532" r:id="rId12"/>
    <p:sldId id="676" r:id="rId13"/>
    <p:sldId id="675" r:id="rId14"/>
    <p:sldId id="672" r:id="rId15"/>
    <p:sldId id="673" r:id="rId16"/>
    <p:sldId id="316" r:id="rId17"/>
    <p:sldId id="504" r:id="rId18"/>
    <p:sldId id="514" r:id="rId19"/>
    <p:sldId id="319" r:id="rId20"/>
    <p:sldId id="526" r:id="rId21"/>
    <p:sldId id="510" r:id="rId22"/>
    <p:sldId id="674" r:id="rId23"/>
    <p:sldId id="677" r:id="rId24"/>
    <p:sldId id="503" r:id="rId25"/>
    <p:sldId id="465" r:id="rId26"/>
    <p:sldId id="462" r:id="rId27"/>
    <p:sldId id="671" r:id="rId28"/>
    <p:sldId id="315" r:id="rId29"/>
    <p:sldId id="314" r:id="rId30"/>
    <p:sldId id="651" r:id="rId31"/>
    <p:sldId id="501" r:id="rId32"/>
    <p:sldId id="270" r:id="rId33"/>
    <p:sldId id="652" r:id="rId34"/>
    <p:sldId id="654" r:id="rId35"/>
    <p:sldId id="678" r:id="rId36"/>
    <p:sldId id="656" r:id="rId37"/>
    <p:sldId id="679" r:id="rId38"/>
    <p:sldId id="317" r:id="rId39"/>
    <p:sldId id="667"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Dudley" initials="AD" lastIdx="11" clrIdx="0">
    <p:extLst>
      <p:ext uri="{19B8F6BF-5375-455C-9EA6-DF929625EA0E}">
        <p15:presenceInfo xmlns:p15="http://schemas.microsoft.com/office/powerpoint/2012/main" userId="S::ad2u16@soton.ac.uk::3175bca7-b53d-4978-b72c-95b5e20d0140" providerId="AD"/>
      </p:ext>
    </p:extLst>
  </p:cmAuthor>
  <p:cmAuthor id="2" name="Microsoft Office User" initials="MOU" lastIdx="24"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D1E"/>
    <a:srgbClr val="DAA520"/>
    <a:srgbClr val="EE6000"/>
    <a:srgbClr val="FCECE9"/>
    <a:srgbClr val="F9D7CE"/>
    <a:srgbClr val="115076"/>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1" autoAdjust="0"/>
    <p:restoredTop sz="92936" autoAdjust="0"/>
  </p:normalViewPr>
  <p:slideViewPr>
    <p:cSldViewPr snapToGrid="0">
      <p:cViewPr varScale="1">
        <p:scale>
          <a:sx n="68" d="100"/>
          <a:sy n="68" d="100"/>
        </p:scale>
        <p:origin x="1114" y="67"/>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05/02/2022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urovisionary.com/?attachment_id=14594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kQysGibXph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fr-FR" b="0" i="0" dirty="0">
                <a:solidFill>
                  <a:srgbClr val="000000"/>
                </a:solidFill>
                <a:effectLst/>
                <a:latin typeface="Calibri" panose="020F0502020204030204" pitchFamily="34" charset="0"/>
              </a:rPr>
              <a:t>Sarah Brichory.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and Emma Marsden for their input on the lesson material.</a:t>
            </a:r>
            <a:endParaRPr lang="fr-FR" b="0"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[y] and [i]</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Text exploitation 3: ‘</a:t>
            </a:r>
            <a:r>
              <a:rPr lang="en-GB" b="0" dirty="0" err="1"/>
              <a:t>J’ai</a:t>
            </a:r>
            <a:r>
              <a:rPr lang="en-GB" b="0" dirty="0"/>
              <a:t> </a:t>
            </a:r>
            <a:r>
              <a:rPr lang="en-GB" b="0" dirty="0" err="1"/>
              <a:t>cherché</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ea typeface="Calibri"/>
                <a:cs typeface="Calibri"/>
                <a:sym typeface="Calibri"/>
              </a:rPr>
              <a:t>Identifying the </a:t>
            </a:r>
            <a:r>
              <a:rPr lang="en-US" sz="1200" b="1" i="0" u="none" strike="noStrike" cap="none" dirty="0">
                <a:solidFill>
                  <a:schemeClr val="dk1"/>
                </a:solidFill>
                <a:latin typeface="+mn-lt"/>
                <a:ea typeface="Calibri"/>
                <a:cs typeface="Calibri"/>
                <a:sym typeface="Calibri"/>
              </a:rPr>
              <a:t>type</a:t>
            </a:r>
            <a:r>
              <a:rPr lang="en-US" sz="1200" b="0" i="0" u="none" strike="noStrike" cap="none" dirty="0">
                <a:solidFill>
                  <a:schemeClr val="dk1"/>
                </a:solidFill>
                <a:latin typeface="+mn-lt"/>
                <a:ea typeface="Calibri"/>
                <a:cs typeface="Calibri"/>
                <a:sym typeface="Calibri"/>
              </a:rPr>
              <a:t> of text and </a:t>
            </a:r>
            <a:r>
              <a:rPr lang="en-US" sz="1200" b="1" i="0" u="none" strike="noStrike" cap="none" dirty="0">
                <a:solidFill>
                  <a:schemeClr val="dk1"/>
                </a:solidFill>
                <a:latin typeface="+mn-lt"/>
                <a:ea typeface="Calibri"/>
                <a:cs typeface="Calibri"/>
                <a:sym typeface="Calibri"/>
              </a:rPr>
              <a:t>situating the text in time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(introduce) </a:t>
            </a:r>
            <a:r>
              <a:rPr lang="en-GB" sz="1200" b="0" i="0" u="none" strike="noStrike" kern="1200" dirty="0">
                <a:solidFill>
                  <a:schemeClr val="tx1"/>
                </a:solidFill>
                <a:effectLst/>
                <a:latin typeface="+mn-lt"/>
                <a:ea typeface="+mn-ea"/>
                <a:cs typeface="+mn-cs"/>
              </a:rPr>
              <a:t>blesser [2024], </a:t>
            </a:r>
            <a:r>
              <a:rPr lang="en-GB" sz="1200" b="0" i="0" u="none" strike="noStrike" kern="1200" dirty="0" err="1">
                <a:solidFill>
                  <a:schemeClr val="tx1"/>
                </a:solidFill>
                <a:effectLst/>
                <a:latin typeface="+mn-lt"/>
                <a:ea typeface="+mn-ea"/>
                <a:cs typeface="+mn-cs"/>
              </a:rPr>
              <a:t>jeter</a:t>
            </a:r>
            <a:r>
              <a:rPr lang="en-GB" sz="1200" b="0" i="0" u="none" strike="noStrike" kern="1200" dirty="0">
                <a:solidFill>
                  <a:schemeClr val="tx1"/>
                </a:solidFill>
                <a:effectLst/>
                <a:latin typeface="+mn-lt"/>
                <a:ea typeface="+mn-ea"/>
                <a:cs typeface="+mn-cs"/>
              </a:rPr>
              <a:t> [1202], </a:t>
            </a:r>
            <a:r>
              <a:rPr lang="en-GB" sz="1200" b="0" i="0" u="none" strike="noStrike" kern="1200" dirty="0" err="1">
                <a:solidFill>
                  <a:schemeClr val="tx1"/>
                </a:solidFill>
                <a:effectLst/>
                <a:latin typeface="+mn-lt"/>
                <a:ea typeface="+mn-ea"/>
                <a:cs typeface="+mn-cs"/>
              </a:rPr>
              <a:t>laisser</a:t>
            </a:r>
            <a:r>
              <a:rPr lang="en-GB" sz="1200" b="0" i="0" u="none" strike="noStrike" kern="1200" dirty="0">
                <a:solidFill>
                  <a:schemeClr val="tx1"/>
                </a:solidFill>
                <a:effectLst/>
                <a:latin typeface="+mn-lt"/>
                <a:ea typeface="+mn-ea"/>
                <a:cs typeface="+mn-cs"/>
              </a:rPr>
              <a:t> [196], amour [967], </a:t>
            </a:r>
            <a:r>
              <a:rPr lang="en-GB" sz="1200" b="0" i="0" u="none" strike="noStrike" kern="1200" dirty="0" err="1">
                <a:solidFill>
                  <a:schemeClr val="tx1"/>
                </a:solidFill>
                <a:effectLst/>
                <a:latin typeface="+mn-lt"/>
                <a:ea typeface="+mn-ea"/>
                <a:cs typeface="+mn-cs"/>
              </a:rPr>
              <a:t>envie</a:t>
            </a:r>
            <a:r>
              <a:rPr lang="en-GB" sz="1200" b="0" i="0" u="none" strike="noStrike" kern="1200" dirty="0">
                <a:solidFill>
                  <a:schemeClr val="tx1"/>
                </a:solidFill>
                <a:effectLst/>
                <a:latin typeface="+mn-lt"/>
                <a:ea typeface="+mn-ea"/>
                <a:cs typeface="+mn-cs"/>
              </a:rPr>
              <a:t> [1237], </a:t>
            </a:r>
            <a:r>
              <a:rPr lang="en-GB" sz="1200" b="0" i="0" u="none" strike="noStrike" kern="1200" dirty="0" err="1">
                <a:solidFill>
                  <a:schemeClr val="tx1"/>
                </a:solidFill>
                <a:effectLst/>
                <a:latin typeface="+mn-lt"/>
                <a:ea typeface="+mn-ea"/>
                <a:cs typeface="+mn-cs"/>
              </a:rPr>
              <a:t>mer</a:t>
            </a:r>
            <a:r>
              <a:rPr lang="en-GB" sz="1200" b="0" i="0" u="none" strike="noStrike" kern="1200" dirty="0">
                <a:solidFill>
                  <a:schemeClr val="tx1"/>
                </a:solidFill>
                <a:effectLst/>
                <a:latin typeface="+mn-lt"/>
                <a:ea typeface="+mn-ea"/>
                <a:cs typeface="+mn-cs"/>
              </a:rPr>
              <a:t> [921], prix</a:t>
            </a:r>
            <a:r>
              <a:rPr lang="en-GB" sz="1200" b="0" i="0" u="none" strike="noStrike" kern="1200" baseline="30000" dirty="0">
                <a:solidFill>
                  <a:schemeClr val="tx1"/>
                </a:solidFill>
                <a:effectLst/>
                <a:latin typeface="+mn-lt"/>
                <a:ea typeface="+mn-ea"/>
                <a:cs typeface="+mn-cs"/>
              </a:rPr>
              <a:t>1 </a:t>
            </a:r>
            <a:r>
              <a:rPr lang="en-GB" sz="1200" b="0" i="0" u="none" strike="noStrike" kern="1200" dirty="0">
                <a:solidFill>
                  <a:schemeClr val="tx1"/>
                </a:solidFill>
                <a:effectLst/>
                <a:latin typeface="+mn-lt"/>
                <a:ea typeface="+mn-ea"/>
                <a:cs typeface="+mn-cs"/>
              </a:rPr>
              <a:t>[310], reconnaissance</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[1432], sens</a:t>
            </a:r>
            <a:r>
              <a:rPr lang="en-GB" sz="1200" b="0" i="0" u="none" strike="noStrike" kern="1200" baseline="30000" dirty="0">
                <a:solidFill>
                  <a:schemeClr val="tx1"/>
                </a:solidFill>
                <a:effectLst/>
                <a:latin typeface="+mn-lt"/>
                <a:ea typeface="+mn-ea"/>
                <a:cs typeface="+mn-cs"/>
              </a:rPr>
              <a:t>1 </a:t>
            </a:r>
            <a:r>
              <a:rPr lang="en-GB" sz="1200" b="0" i="0" u="none" strike="noStrike" kern="1200" dirty="0">
                <a:solidFill>
                  <a:schemeClr val="tx1"/>
                </a:solidFill>
                <a:effectLst/>
                <a:latin typeface="+mn-lt"/>
                <a:ea typeface="+mn-ea"/>
                <a:cs typeface="+mn-cs"/>
              </a:rPr>
              <a:t>[243], </a:t>
            </a:r>
            <a:r>
              <a:rPr lang="en-GB" sz="1200" b="0" i="0" u="none" strike="noStrike" kern="1200" dirty="0" err="1">
                <a:solidFill>
                  <a:schemeClr val="tx1"/>
                </a:solidFill>
                <a:effectLst/>
                <a:latin typeface="+mn-lt"/>
                <a:ea typeface="+mn-ea"/>
                <a:cs typeface="+mn-cs"/>
              </a:rPr>
              <a:t>tellement</a:t>
            </a:r>
            <a:r>
              <a:rPr lang="en-GB" sz="1200" b="0" i="0" u="none" strike="noStrike" kern="1200" dirty="0">
                <a:solidFill>
                  <a:schemeClr val="tx1"/>
                </a:solidFill>
                <a:effectLst/>
                <a:latin typeface="+mn-lt"/>
                <a:ea typeface="+mn-ea"/>
                <a:cs typeface="+mn-cs"/>
              </a:rPr>
              <a:t> [869]</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9.1.2.6 (revisit) </a:t>
            </a:r>
            <a:r>
              <a:rPr lang="en-GB" sz="1200" b="0" i="0" u="none" strike="noStrike" kern="1200" dirty="0" err="1">
                <a:solidFill>
                  <a:schemeClr val="tx1"/>
                </a:solidFill>
                <a:effectLst/>
                <a:latin typeface="+mn-lt"/>
                <a:ea typeface="+mn-ea"/>
                <a:cs typeface="+mn-cs"/>
              </a:rPr>
              <a:t>faim</a:t>
            </a:r>
            <a:r>
              <a:rPr lang="en-GB" sz="1200" b="0" i="0" u="none" strike="noStrike" kern="1200" dirty="0">
                <a:solidFill>
                  <a:schemeClr val="tx1"/>
                </a:solidFill>
                <a:effectLst/>
                <a:latin typeface="+mn-lt"/>
                <a:ea typeface="+mn-ea"/>
                <a:cs typeface="+mn-cs"/>
              </a:rPr>
              <a:t> [1986], </a:t>
            </a:r>
            <a:r>
              <a:rPr lang="en-GB" sz="1200" b="0" i="0" u="none" strike="noStrike" kern="1200" dirty="0" err="1">
                <a:solidFill>
                  <a:schemeClr val="tx1"/>
                </a:solidFill>
                <a:effectLst/>
                <a:latin typeface="+mn-lt"/>
                <a:ea typeface="+mn-ea"/>
                <a:cs typeface="+mn-cs"/>
              </a:rPr>
              <a:t>soif</a:t>
            </a:r>
            <a:r>
              <a:rPr lang="en-GB" sz="1200" b="0" i="0" u="none" strike="noStrike" kern="1200" dirty="0">
                <a:solidFill>
                  <a:schemeClr val="tx1"/>
                </a:solidFill>
                <a:effectLst/>
                <a:latin typeface="+mn-lt"/>
                <a:ea typeface="+mn-ea"/>
                <a:cs typeface="+mn-cs"/>
              </a:rPr>
              <a:t> [4689], </a:t>
            </a:r>
            <a:r>
              <a:rPr lang="en-GB" sz="1200" b="0" i="0" u="none" strike="noStrike" kern="1200" dirty="0" err="1">
                <a:solidFill>
                  <a:schemeClr val="tx1"/>
                </a:solidFill>
                <a:effectLst/>
                <a:latin typeface="+mn-lt"/>
                <a:ea typeface="+mn-ea"/>
                <a:cs typeface="+mn-cs"/>
              </a:rPr>
              <a:t>peur</a:t>
            </a:r>
            <a:r>
              <a:rPr lang="en-GB" sz="1200" b="0" i="0" u="none" strike="noStrike" kern="1200" dirty="0">
                <a:solidFill>
                  <a:schemeClr val="tx1"/>
                </a:solidFill>
                <a:effectLst/>
                <a:latin typeface="+mn-lt"/>
                <a:ea typeface="+mn-ea"/>
                <a:cs typeface="+mn-cs"/>
              </a:rPr>
              <a:t> [755], tort [1652], heure2 [99], midi [2483], </a:t>
            </a:r>
            <a:r>
              <a:rPr lang="en-GB" sz="1200" b="0" i="0" u="none" strike="noStrike" kern="1200" dirty="0" err="1">
                <a:solidFill>
                  <a:schemeClr val="tx1"/>
                </a:solidFill>
                <a:effectLst/>
                <a:latin typeface="+mn-lt"/>
                <a:ea typeface="+mn-ea"/>
                <a:cs typeface="+mn-cs"/>
              </a:rPr>
              <a:t>minuit</a:t>
            </a:r>
            <a:r>
              <a:rPr lang="en-GB" sz="1200" b="0" i="0" u="none" strike="noStrike" kern="1200" dirty="0">
                <a:solidFill>
                  <a:schemeClr val="tx1"/>
                </a:solidFill>
                <a:effectLst/>
                <a:latin typeface="+mn-lt"/>
                <a:ea typeface="+mn-ea"/>
                <a:cs typeface="+mn-cs"/>
              </a:rPr>
              <a:t> [3453], </a:t>
            </a:r>
            <a:r>
              <a:rPr lang="en-GB" sz="1200" b="0" i="0" u="none" strike="noStrike" kern="1200" dirty="0" err="1">
                <a:solidFill>
                  <a:schemeClr val="tx1"/>
                </a:solidFill>
                <a:effectLst/>
                <a:latin typeface="+mn-lt"/>
                <a:ea typeface="+mn-ea"/>
                <a:cs typeface="+mn-cs"/>
              </a:rPr>
              <a:t>quarante</a:t>
            </a:r>
            <a:r>
              <a:rPr lang="en-GB" sz="1200" b="0" i="0" u="none" strike="noStrike" kern="1200" dirty="0">
                <a:solidFill>
                  <a:schemeClr val="tx1"/>
                </a:solidFill>
                <a:effectLst/>
                <a:latin typeface="+mn-lt"/>
                <a:ea typeface="+mn-ea"/>
                <a:cs typeface="+mn-cs"/>
              </a:rPr>
              <a:t> [2436], </a:t>
            </a:r>
            <a:r>
              <a:rPr lang="en-GB" sz="1200" b="0" i="0" u="none" strike="noStrike" kern="1200" dirty="0" err="1">
                <a:solidFill>
                  <a:schemeClr val="tx1"/>
                </a:solidFill>
                <a:effectLst/>
                <a:latin typeface="+mn-lt"/>
                <a:ea typeface="+mn-ea"/>
                <a:cs typeface="+mn-cs"/>
              </a:rPr>
              <a:t>cinquante</a:t>
            </a:r>
            <a:r>
              <a:rPr lang="en-GB" sz="1200" b="0" i="0" u="none" strike="noStrike" kern="1200" dirty="0">
                <a:solidFill>
                  <a:schemeClr val="tx1"/>
                </a:solidFill>
                <a:effectLst/>
                <a:latin typeface="+mn-lt"/>
                <a:ea typeface="+mn-ea"/>
                <a:cs typeface="+mn-cs"/>
              </a:rPr>
              <a:t> [2273], </a:t>
            </a:r>
            <a:r>
              <a:rPr lang="en-GB" sz="1200" b="0" i="0" u="none" strike="noStrike" kern="1200" dirty="0" err="1">
                <a:solidFill>
                  <a:schemeClr val="tx1"/>
                </a:solidFill>
                <a:effectLst/>
                <a:latin typeface="+mn-lt"/>
                <a:ea typeface="+mn-ea"/>
                <a:cs typeface="+mn-cs"/>
              </a:rPr>
              <a:t>soixante</a:t>
            </a:r>
            <a:r>
              <a:rPr lang="en-GB" sz="1200" b="0" i="0" u="none" strike="noStrike" kern="1200" dirty="0">
                <a:solidFill>
                  <a:schemeClr val="tx1"/>
                </a:solidFill>
                <a:effectLst/>
                <a:latin typeface="+mn-lt"/>
                <a:ea typeface="+mn-ea"/>
                <a:cs typeface="+mn-cs"/>
              </a:rPr>
              <a:t> [3151], alors2 [81]</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revisit: </a:t>
            </a:r>
            <a:r>
              <a:rPr lang="en-GB" sz="1200" b="0" i="0" u="none" strike="noStrike" kern="1200" dirty="0" err="1">
                <a:solidFill>
                  <a:schemeClr val="tx1"/>
                </a:solidFill>
                <a:effectLst/>
                <a:latin typeface="+mn-lt"/>
                <a:ea typeface="+mn-ea"/>
                <a:cs typeface="+mn-cs"/>
              </a:rPr>
              <a:t>chaud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froid</a:t>
            </a:r>
            <a:r>
              <a:rPr lang="en-GB" sz="1200" b="0" i="0" u="none" strike="noStrike" kern="1200" dirty="0">
                <a:solidFill>
                  <a:schemeClr val="tx1"/>
                </a:solidFill>
                <a:effectLst/>
                <a:latin typeface="+mn-lt"/>
                <a:ea typeface="+mn-ea"/>
                <a:cs typeface="+mn-cs"/>
              </a:rPr>
              <a:t>, mal, raison</a:t>
            </a:r>
            <a:r>
              <a:rPr lang="en-GB" dirty="0"/>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9.1.1.6 (revisit) </a:t>
            </a:r>
            <a:r>
              <a:rPr lang="en-GB" sz="1200" b="0" i="0" u="none" strike="noStrike" kern="1200" dirty="0" err="1">
                <a:solidFill>
                  <a:schemeClr val="tx1"/>
                </a:solidFill>
                <a:effectLst/>
                <a:latin typeface="+mn-lt"/>
                <a:ea typeface="+mn-ea"/>
                <a:cs typeface="+mn-cs"/>
              </a:rPr>
              <a:t>connaître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connais</a:t>
            </a:r>
            <a:r>
              <a:rPr lang="en-GB" sz="1200" b="0" i="0" u="none" strike="noStrike" kern="1200" dirty="0">
                <a:solidFill>
                  <a:schemeClr val="tx1"/>
                </a:solidFill>
                <a:effectLst/>
                <a:latin typeface="+mn-lt"/>
                <a:ea typeface="+mn-ea"/>
                <a:cs typeface="+mn-cs"/>
              </a:rPr>
              <a:t> [133], savoir2 [67], chanson [2142], chemin [859], </a:t>
            </a:r>
            <a:r>
              <a:rPr lang="en-GB" sz="1200" b="0" i="0" u="none" strike="noStrike" kern="1200" dirty="0" err="1">
                <a:solidFill>
                  <a:schemeClr val="tx1"/>
                </a:solidFill>
                <a:effectLst/>
                <a:latin typeface="+mn-lt"/>
                <a:ea typeface="+mn-ea"/>
                <a:cs typeface="+mn-cs"/>
              </a:rPr>
              <a:t>endroit</a:t>
            </a:r>
            <a:r>
              <a:rPr lang="en-GB" sz="1200" b="0" i="0" u="none" strike="noStrike" kern="1200" dirty="0">
                <a:solidFill>
                  <a:schemeClr val="tx1"/>
                </a:solidFill>
                <a:effectLst/>
                <a:latin typeface="+mn-lt"/>
                <a:ea typeface="+mn-ea"/>
                <a:cs typeface="+mn-cs"/>
              </a:rPr>
              <a:t> [650], gens [236], </a:t>
            </a:r>
            <a:r>
              <a:rPr lang="en-GB" sz="1200" b="0" i="0" u="none" strike="noStrike" kern="1200" dirty="0" err="1">
                <a:solidFill>
                  <a:schemeClr val="tx1"/>
                </a:solidFill>
                <a:effectLst/>
                <a:latin typeface="+mn-lt"/>
                <a:ea typeface="+mn-ea"/>
                <a:cs typeface="+mn-cs"/>
              </a:rPr>
              <a:t>groupe</a:t>
            </a:r>
            <a:r>
              <a:rPr lang="en-GB" sz="1200" b="0" i="0" u="none" strike="noStrike" kern="1200" dirty="0">
                <a:solidFill>
                  <a:schemeClr val="tx1"/>
                </a:solidFill>
                <a:effectLst/>
                <a:latin typeface="+mn-lt"/>
                <a:ea typeface="+mn-ea"/>
                <a:cs typeface="+mn-cs"/>
              </a:rPr>
              <a:t> [187], </a:t>
            </a:r>
            <a:r>
              <a:rPr lang="en-GB" sz="1200" b="0" i="0" u="none" strike="noStrike" kern="1200" dirty="0" err="1">
                <a:solidFill>
                  <a:schemeClr val="tx1"/>
                </a:solidFill>
                <a:effectLst/>
                <a:latin typeface="+mn-lt"/>
                <a:ea typeface="+mn-ea"/>
                <a:cs typeface="+mn-cs"/>
              </a:rPr>
              <a:t>québécois</a:t>
            </a:r>
            <a:r>
              <a:rPr lang="en-GB" sz="1200" b="0" i="0" u="none" strike="noStrike" kern="1200" dirty="0">
                <a:solidFill>
                  <a:schemeClr val="tx1"/>
                </a:solidFill>
                <a:effectLst/>
                <a:latin typeface="+mn-lt"/>
                <a:ea typeface="+mn-ea"/>
                <a:cs typeface="+mn-cs"/>
              </a:rPr>
              <a:t> [1970], </a:t>
            </a:r>
            <a:r>
              <a:rPr lang="en-GB" sz="1200" b="0" i="0" u="none" strike="noStrike" kern="1200" dirty="0" err="1">
                <a:solidFill>
                  <a:schemeClr val="tx1"/>
                </a:solidFill>
                <a:effectLst/>
                <a:latin typeface="+mn-lt"/>
                <a:ea typeface="+mn-ea"/>
                <a:cs typeface="+mn-cs"/>
              </a:rPr>
              <a:t>canadien</a:t>
            </a:r>
            <a:r>
              <a:rPr lang="en-GB" sz="1200" b="0" i="0" u="none" strike="noStrike" kern="1200" dirty="0">
                <a:solidFill>
                  <a:schemeClr val="tx1"/>
                </a:solidFill>
                <a:effectLst/>
                <a:latin typeface="+mn-lt"/>
                <a:ea typeface="+mn-ea"/>
                <a:cs typeface="+mn-cs"/>
              </a:rPr>
              <a:t> [611], Canada [n/a], Québec [n/a]</a:t>
            </a:r>
            <a:r>
              <a:rPr lang="en-GB" dirty="0"/>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br>
              <a:rPr lang="en-GB" b="1" baseline="0" dirty="0"/>
            </a:br>
            <a:r>
              <a:rPr lang="en-GB" b="1" baseline="0" dirty="0"/>
              <a:t>Aim: </a:t>
            </a:r>
            <a:r>
              <a:rPr lang="en-GB" b="0" baseline="0" dirty="0"/>
              <a:t>Recognition of this week’s new vocabulary in the oral and written modalities.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words in French.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 write down the English meaning.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Click to reveal answers and transcriptions, one by one.</a:t>
            </a:r>
          </a:p>
          <a:p>
            <a:pPr marL="0"/>
            <a:r>
              <a:rPr lang="en-GB" sz="1200" kern="1200" dirty="0">
                <a:solidFill>
                  <a:schemeClr val="tx1"/>
                </a:solidFill>
                <a:effectLst/>
                <a:latin typeface="+mn-lt"/>
                <a:ea typeface="+mn-ea"/>
                <a:cs typeface="+mn-cs"/>
              </a:rPr>
              <a:t>4. Click to cover the English.</a:t>
            </a:r>
          </a:p>
          <a:p>
            <a:pPr marL="0"/>
            <a:r>
              <a:rPr lang="en-GB" sz="1200" b="0" i="0" u="none" strike="noStrike" kern="1200" cap="none" dirty="0">
                <a:solidFill>
                  <a:schemeClr val="tx1"/>
                </a:solidFill>
                <a:effectLst/>
                <a:latin typeface="+mn-lt"/>
                <a:ea typeface="+mn-ea"/>
                <a:cs typeface="+mn-cs"/>
                <a:sym typeface="Century Gothic"/>
              </a:rPr>
              <a:t>5. Teacher now points at the French words in a random order.</a:t>
            </a:r>
          </a:p>
          <a:p>
            <a:pPr marL="0"/>
            <a:r>
              <a:rPr lang="en-GB" sz="1200" b="0" i="0" u="none" strike="noStrike" kern="1200" cap="none" dirty="0">
                <a:solidFill>
                  <a:schemeClr val="tx1"/>
                </a:solidFill>
                <a:effectLst/>
                <a:latin typeface="+mn-lt"/>
                <a:ea typeface="+mn-ea"/>
                <a:cs typeface="+mn-cs"/>
                <a:sym typeface="Century Gothic"/>
              </a:rPr>
              <a:t>6. Students say the English.</a:t>
            </a:r>
          </a:p>
          <a:p>
            <a:pPr marL="0"/>
            <a:endParaRPr lang="en-GB" sz="1200" b="0" i="0" u="none" strike="noStrike" kern="1200" cap="none" dirty="0">
              <a:solidFill>
                <a:schemeClr val="tx1"/>
              </a:solidFill>
              <a:effectLst/>
              <a:latin typeface="+mn-lt"/>
              <a:ea typeface="+mn-ea"/>
              <a:cs typeface="+mn-cs"/>
              <a:sym typeface="Century Gothic"/>
            </a:endParaRPr>
          </a:p>
          <a:p>
            <a:pPr marL="0"/>
            <a:r>
              <a:rPr lang="en-GB" sz="1200" b="1" i="0" u="none" strike="noStrike" kern="1200" cap="none" dirty="0">
                <a:solidFill>
                  <a:schemeClr val="tx1"/>
                </a:solidFill>
                <a:effectLst/>
                <a:latin typeface="+mn-lt"/>
                <a:ea typeface="+mn-ea"/>
                <a:cs typeface="+mn-cs"/>
                <a:sym typeface="Century Gothic"/>
              </a:rPr>
              <a:t>Transcript: </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blesser</a:t>
            </a: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jeter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laisser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l'amour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l'envie</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la </a:t>
            </a:r>
            <a:r>
              <a:rPr lang="en-GB" sz="1200" b="0" i="0" u="none" strike="noStrike" kern="1200" dirty="0" err="1">
                <a:solidFill>
                  <a:schemeClr val="tx1"/>
                </a:solidFill>
                <a:effectLst/>
                <a:latin typeface="+mn-lt"/>
                <a:ea typeface="+mn-ea"/>
                <a:cs typeface="+mn-cs"/>
              </a:rPr>
              <a:t>mer</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le prix</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la reconnaissance</a:t>
            </a:r>
          </a:p>
          <a:p>
            <a:pPr marL="228600" indent="-228600" rtl="0" eaLnBrk="1" fontAlgn="ctr" latinLnBrk="0" hangingPunct="1">
              <a:buFont typeface="+mj-lt"/>
              <a:buAutoNum type="arabicPeriod"/>
            </a:pPr>
            <a:r>
              <a:rPr lang="en-GB" sz="1200" b="0" i="0" u="none" strike="noStrike" kern="1200" dirty="0">
                <a:solidFill>
                  <a:schemeClr val="tx1"/>
                </a:solidFill>
                <a:effectLst/>
                <a:latin typeface="+mn-lt"/>
                <a:ea typeface="+mn-ea"/>
                <a:cs typeface="+mn-cs"/>
              </a:rPr>
              <a:t>le </a:t>
            </a:r>
            <a:r>
              <a:rPr lang="en-GB" sz="1200" b="0" i="0" u="none" strike="noStrike" kern="1200" dirty="0" err="1">
                <a:solidFill>
                  <a:schemeClr val="tx1"/>
                </a:solidFill>
                <a:effectLst/>
                <a:latin typeface="+mn-lt"/>
                <a:ea typeface="+mn-ea"/>
                <a:cs typeface="+mn-cs"/>
              </a:rPr>
              <a:t>sens</a:t>
            </a:r>
            <a:endParaRPr lang="en-GB" sz="1200" b="0" i="0" u="none" strike="noStrike" kern="1200" dirty="0">
              <a:solidFill>
                <a:schemeClr val="tx1"/>
              </a:solidFill>
              <a:effectLst/>
              <a:latin typeface="+mn-lt"/>
              <a:ea typeface="+mn-ea"/>
              <a:cs typeface="+mn-cs"/>
            </a:endParaRPr>
          </a:p>
          <a:p>
            <a:pPr marL="228600" indent="-228600" rtl="0" eaLnBrk="1" fontAlgn="ctr" latinLnBrk="0" hangingPunct="1">
              <a:buFont typeface="+mj-lt"/>
              <a:buAutoNum type="arabicPeriod"/>
            </a:pPr>
            <a:r>
              <a:rPr lang="en-GB" sz="1200" b="0" i="0" u="none" strike="noStrike" kern="1200" dirty="0" err="1">
                <a:solidFill>
                  <a:schemeClr val="tx1"/>
                </a:solidFill>
                <a:effectLst/>
                <a:latin typeface="+mn-lt"/>
                <a:ea typeface="+mn-ea"/>
                <a:cs typeface="+mn-cs"/>
              </a:rPr>
              <a:t>tellement</a:t>
            </a:r>
            <a:endParaRPr lang="en-GB" sz="1200" b="0" i="0" u="none" strike="noStrike" kern="1200" dirty="0">
              <a:solidFill>
                <a:schemeClr val="tx1"/>
              </a:solidFill>
              <a:effectLst/>
              <a:latin typeface="+mn-lt"/>
              <a:ea typeface="+mn-ea"/>
              <a:cs typeface="+mn-cs"/>
            </a:endParaRPr>
          </a:p>
          <a:p>
            <a:pPr marL="0"/>
            <a:endParaRPr lang="en-GB" sz="1200" b="1" i="0" u="none" strike="noStrike" cap="none"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051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identify a text type from a sound pattern feature (rhyme); to revise several SSCs; </a:t>
            </a:r>
            <a:r>
              <a:rPr lang="en-GB" b="0" dirty="0"/>
              <a:t>to create anticipation by introducing students to the text type.</a:t>
            </a:r>
            <a:endParaRPr lang="en-US" b="1" dirty="0"/>
          </a:p>
          <a:p>
            <a:endParaRPr lang="en-US" b="1" dirty="0"/>
          </a:p>
          <a:p>
            <a:r>
              <a:rPr lang="en-US" b="1" dirty="0"/>
              <a:t>Procedure:</a:t>
            </a:r>
          </a:p>
          <a:p>
            <a:pPr marL="0" indent="0">
              <a:buFont typeface="+mj-lt"/>
              <a:buNone/>
            </a:pPr>
            <a:r>
              <a:rPr lang="en-US" b="0" dirty="0"/>
              <a:t>1. Tell students that they are going to see two sections of the text and guess what type of text it is from the structure (rather than the meaning, at this stage).</a:t>
            </a:r>
          </a:p>
          <a:p>
            <a:pPr marL="0" indent="0">
              <a:buFont typeface="+mj-lt"/>
              <a:buNone/>
            </a:pPr>
            <a:r>
              <a:rPr lang="en-US" b="0" dirty="0"/>
              <a:t>2. Click the audio button next to a line to hear it read out by a native speaker. Have students focus on the last word in each line.</a:t>
            </a:r>
          </a:p>
          <a:p>
            <a:pPr marL="0" indent="0">
              <a:buFont typeface="+mj-lt"/>
              <a:buNone/>
            </a:pPr>
            <a:r>
              <a:rPr lang="en-US" b="0" dirty="0"/>
              <a:t>3. Once students have identified a rhyme scheme, reveal the pattern on clicks and ask them to consider which SSCs create it.</a:t>
            </a:r>
          </a:p>
          <a:p>
            <a:pPr marL="0" indent="0">
              <a:buFont typeface="+mj-lt"/>
              <a:buNone/>
            </a:pPr>
            <a:r>
              <a:rPr lang="en-US" b="0" dirty="0"/>
              <a:t>4. Click to reveal more information about the SSCs. </a:t>
            </a:r>
          </a:p>
          <a:p>
            <a:pPr marL="0" indent="0">
              <a:buFont typeface="+mj-lt"/>
              <a:buNone/>
            </a:pPr>
            <a:r>
              <a:rPr lang="en-US" b="0" dirty="0"/>
              <a:t>5. Encourage students to say the words in bold aloud. Note the [e] in </a:t>
            </a:r>
            <a:r>
              <a:rPr lang="fr-FR" sz="1200" b="0" i="1" dirty="0">
                <a:solidFill>
                  <a:schemeClr val="accent5">
                    <a:lumMod val="50000"/>
                  </a:schemeClr>
                </a:solidFill>
              </a:rPr>
              <a:t>l'univers </a:t>
            </a:r>
            <a:r>
              <a:rPr lang="fr-FR" sz="1200" b="0" i="0" dirty="0">
                <a:solidFill>
                  <a:schemeClr val="accent5">
                    <a:lumMod val="50000"/>
                  </a:schemeClr>
                </a:solidFill>
              </a:rPr>
              <a:t>and </a:t>
            </a:r>
            <a:r>
              <a:rPr lang="fr-FR" sz="1200" b="0" i="1" dirty="0">
                <a:solidFill>
                  <a:schemeClr val="accent5">
                    <a:lumMod val="50000"/>
                  </a:schemeClr>
                </a:solidFill>
              </a:rPr>
              <a:t>la mer </a:t>
            </a:r>
            <a:r>
              <a:rPr lang="fr-FR" sz="1200" b="0" i="0" dirty="0" err="1">
                <a:solidFill>
                  <a:schemeClr val="accent5">
                    <a:lumMod val="50000"/>
                  </a:schemeClr>
                </a:solidFill>
              </a:rPr>
              <a:t>is</a:t>
            </a:r>
            <a:r>
              <a:rPr lang="fr-FR" sz="1200" b="0" i="0" dirty="0">
                <a:solidFill>
                  <a:schemeClr val="accent5">
                    <a:lumMod val="50000"/>
                  </a:schemeClr>
                </a:solidFill>
              </a:rPr>
              <a:t> </a:t>
            </a:r>
            <a:r>
              <a:rPr lang="fr-FR" sz="1200" b="0" i="0" dirty="0" err="1">
                <a:solidFill>
                  <a:schemeClr val="accent5">
                    <a:lumMod val="50000"/>
                  </a:schemeClr>
                </a:solidFill>
              </a:rPr>
              <a:t>pronounced</a:t>
            </a:r>
            <a:r>
              <a:rPr lang="fr-FR" sz="1200" b="0" i="0" dirty="0">
                <a:solidFill>
                  <a:schemeClr val="accent5">
                    <a:lumMod val="50000"/>
                  </a:schemeClr>
                </a:solidFill>
              </a:rPr>
              <a:t> like SSC </a:t>
            </a:r>
            <a:r>
              <a:rPr lang="en-US" sz="1200" b="0" dirty="0">
                <a:solidFill>
                  <a:srgbClr val="EE6000"/>
                </a:solidFill>
              </a:rPr>
              <a:t>[è/</a:t>
            </a:r>
            <a:r>
              <a:rPr lang="fr-FR" b="0" i="0" dirty="0">
                <a:solidFill>
                  <a:srgbClr val="4D5156"/>
                </a:solidFill>
                <a:effectLst/>
                <a:latin typeface="arial" panose="020B0604020202020204" pitchFamily="34" charset="0"/>
              </a:rPr>
              <a:t>ê</a:t>
            </a:r>
            <a:r>
              <a:rPr lang="en-US" sz="1200" b="0" dirty="0">
                <a:solidFill>
                  <a:srgbClr val="EE6000"/>
                </a:solidFill>
              </a:rPr>
              <a:t>] here. </a:t>
            </a:r>
          </a:p>
          <a:p>
            <a:pPr marL="0" indent="0">
              <a:buFont typeface="+mj-lt"/>
              <a:buNone/>
            </a:pPr>
            <a:r>
              <a:rPr lang="en-US" sz="1200" b="0" i="0" dirty="0">
                <a:solidFill>
                  <a:srgbClr val="EE6000"/>
                </a:solidFill>
              </a:rPr>
              <a:t>6. Students consider the multi-choice options at the bottom of the slide, and discuss what type of text they think it is. Though of course they are most likely to select </a:t>
            </a:r>
            <a:r>
              <a:rPr lang="en-GB" sz="1200" i="1" dirty="0">
                <a:solidFill>
                  <a:schemeClr val="accent5">
                    <a:lumMod val="50000"/>
                  </a:schemeClr>
                </a:solidFill>
              </a:rPr>
              <a:t>un </a:t>
            </a:r>
            <a:r>
              <a:rPr lang="en-GB" sz="1200" i="1" dirty="0" err="1">
                <a:solidFill>
                  <a:schemeClr val="accent5">
                    <a:lumMod val="50000"/>
                  </a:schemeClr>
                </a:solidFill>
              </a:rPr>
              <a:t>poème</a:t>
            </a:r>
            <a:r>
              <a:rPr lang="en-GB" sz="1200" i="1" dirty="0">
                <a:solidFill>
                  <a:schemeClr val="accent5">
                    <a:lumMod val="50000"/>
                  </a:schemeClr>
                </a:solidFill>
              </a:rPr>
              <a:t> </a:t>
            </a:r>
            <a:r>
              <a:rPr lang="en-GB" sz="1200" i="0" dirty="0">
                <a:solidFill>
                  <a:schemeClr val="accent5">
                    <a:lumMod val="50000"/>
                  </a:schemeClr>
                </a:solidFill>
              </a:rPr>
              <a:t>or </a:t>
            </a:r>
            <a:r>
              <a:rPr lang="en-GB" sz="1200" i="1" dirty="0" err="1">
                <a:solidFill>
                  <a:schemeClr val="accent5">
                    <a:lumMod val="50000"/>
                  </a:schemeClr>
                </a:solidFill>
              </a:rPr>
              <a:t>une</a:t>
            </a:r>
            <a:r>
              <a:rPr lang="en-GB" sz="1200" i="1" dirty="0">
                <a:solidFill>
                  <a:schemeClr val="accent5">
                    <a:lumMod val="50000"/>
                  </a:schemeClr>
                </a:solidFill>
              </a:rPr>
              <a:t> chanson, </a:t>
            </a:r>
            <a:r>
              <a:rPr lang="en-GB" sz="1200" i="0" dirty="0">
                <a:solidFill>
                  <a:schemeClr val="accent5">
                    <a:lumMod val="50000"/>
                  </a:schemeClr>
                </a:solidFill>
              </a:rPr>
              <a:t>this is an exercise in </a:t>
            </a:r>
            <a:r>
              <a:rPr lang="en-GB" dirty="0"/>
              <a:t>predictions and there are no right or wrong answers at this stage.</a:t>
            </a:r>
            <a:endParaRPr lang="fr-FR" sz="1200" b="0" i="1" dirty="0">
              <a:solidFill>
                <a:schemeClr val="accent5">
                  <a:lumMod val="50000"/>
                </a:schemeClr>
              </a:solidFill>
            </a:endParaRPr>
          </a:p>
          <a:p>
            <a:pPr marL="0" indent="0">
              <a:buFont typeface="+mj-lt"/>
              <a:buNone/>
            </a:pPr>
            <a:endParaRPr lang="en-US" b="0" dirty="0"/>
          </a:p>
          <a:p>
            <a:pPr marL="0" indent="0">
              <a:buFont typeface="+mj-lt"/>
              <a:buNone/>
            </a:pPr>
            <a:r>
              <a:rPr lang="en-US" b="1" dirty="0"/>
              <a:t>Transcript: </a:t>
            </a:r>
          </a:p>
          <a:p>
            <a:pPr algn="l" fontAlgn="base">
              <a:lnSpc>
                <a:spcPct val="125000"/>
              </a:lnSpc>
            </a:pPr>
            <a:r>
              <a:rPr lang="fr-FR" sz="1200" b="0" dirty="0">
                <a:solidFill>
                  <a:schemeClr val="accent5">
                    <a:lumMod val="50000"/>
                  </a:schemeClr>
                </a:solidFill>
              </a:rPr>
              <a:t>J'ai cherché un sens, un point de repère</a:t>
            </a:r>
          </a:p>
          <a:p>
            <a:pPr algn="l" fontAlgn="base">
              <a:lnSpc>
                <a:spcPct val="125000"/>
              </a:lnSpc>
            </a:pPr>
            <a:r>
              <a:rPr lang="fr-FR" sz="1200" b="0" dirty="0">
                <a:solidFill>
                  <a:schemeClr val="accent5">
                    <a:lumMod val="50000"/>
                  </a:schemeClr>
                </a:solidFill>
              </a:rPr>
              <a:t>Partagé en deux hémisphères</a:t>
            </a:r>
          </a:p>
          <a:p>
            <a:pPr algn="l" fontAlgn="base">
              <a:lnSpc>
                <a:spcPct val="125000"/>
              </a:lnSpc>
            </a:pPr>
            <a:r>
              <a:rPr lang="fr-FR" sz="1200" b="0" dirty="0">
                <a:solidFill>
                  <a:schemeClr val="accent5">
                    <a:lumMod val="50000"/>
                  </a:schemeClr>
                </a:solidFill>
              </a:rPr>
              <a:t>Comme une erreur de l'univers</a:t>
            </a:r>
          </a:p>
          <a:p>
            <a:pPr algn="l" fontAlgn="base">
              <a:lnSpc>
                <a:spcPct val="125000"/>
              </a:lnSpc>
            </a:pPr>
            <a:r>
              <a:rPr lang="fr-FR" sz="1200" b="0" dirty="0">
                <a:solidFill>
                  <a:schemeClr val="accent5">
                    <a:lumMod val="50000"/>
                  </a:schemeClr>
                </a:solidFill>
              </a:rPr>
              <a:t>J'ai jeté tellement de bouteilles à la mer</a:t>
            </a:r>
            <a:endParaRPr lang="fr-FR" sz="800" b="0" dirty="0">
              <a:solidFill>
                <a:schemeClr val="accent5">
                  <a:lumMod val="50000"/>
                </a:schemeClr>
              </a:solidFill>
            </a:endParaRPr>
          </a:p>
          <a:p>
            <a:pPr algn="l">
              <a:lnSpc>
                <a:spcPct val="125000"/>
              </a:lnSpc>
            </a:pPr>
            <a:endParaRPr lang="fr-FR" sz="800" b="0" dirty="0">
              <a:solidFill>
                <a:schemeClr val="accent5">
                  <a:lumMod val="50000"/>
                </a:schemeClr>
              </a:solidFill>
            </a:endParaRPr>
          </a:p>
          <a:p>
            <a:pPr algn="l">
              <a:lnSpc>
                <a:spcPct val="125000"/>
              </a:lnSpc>
            </a:pPr>
            <a:r>
              <a:rPr lang="fr-FR" sz="1200" b="0" dirty="0">
                <a:solidFill>
                  <a:schemeClr val="accent5">
                    <a:lumMod val="50000"/>
                  </a:schemeClr>
                </a:solidFill>
              </a:rPr>
              <a:t>Tu m'as comme donné l'envie d'être moi</a:t>
            </a:r>
          </a:p>
          <a:p>
            <a:pPr algn="l">
              <a:lnSpc>
                <a:spcPct val="125000"/>
              </a:lnSpc>
            </a:pPr>
            <a:r>
              <a:rPr lang="fr-FR" sz="1200" b="0" dirty="0">
                <a:solidFill>
                  <a:schemeClr val="accent5">
                    <a:lumMod val="50000"/>
                  </a:schemeClr>
                </a:solidFill>
              </a:rPr>
              <a:t>Donné un sens à mes pourquoi</a:t>
            </a:r>
          </a:p>
          <a:p>
            <a:pPr algn="l">
              <a:lnSpc>
                <a:spcPct val="125000"/>
              </a:lnSpc>
            </a:pPr>
            <a:r>
              <a:rPr lang="fr-FR" sz="1200" b="0" dirty="0">
                <a:solidFill>
                  <a:schemeClr val="accent5">
                    <a:lumMod val="50000"/>
                  </a:schemeClr>
                </a:solidFill>
              </a:rPr>
              <a:t>Tu as tué la peur qui dormait là</a:t>
            </a:r>
          </a:p>
          <a:p>
            <a:pPr algn="l">
              <a:lnSpc>
                <a:spcPct val="125000"/>
              </a:lnSpc>
            </a:pPr>
            <a:r>
              <a:rPr lang="fr-FR" sz="1200" b="0" dirty="0">
                <a:solidFill>
                  <a:schemeClr val="accent5">
                    <a:lumMod val="50000"/>
                  </a:schemeClr>
                </a:solidFill>
              </a:rPr>
              <a:t>Qui dormait là dans mes bras</a:t>
            </a:r>
          </a:p>
          <a:p>
            <a:pPr algn="l">
              <a:lnSpc>
                <a:spcPct val="125000"/>
              </a:lnSpc>
            </a:pPr>
            <a:endParaRPr lang="fr-FR" sz="1200" b="0" dirty="0">
              <a:solidFill>
                <a:schemeClr val="accent5">
                  <a:lumMod val="50000"/>
                </a:schemeClr>
              </a:solidFill>
            </a:endParaRPr>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type [440]</a:t>
            </a:r>
            <a:endParaRPr lang="en-GB"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algn="l">
              <a:lnSpc>
                <a:spcPct val="125000"/>
              </a:lnSpc>
            </a:pPr>
            <a:endParaRPr lang="fr-FR" sz="1200" b="0" dirty="0">
              <a:solidFill>
                <a:schemeClr val="accent5">
                  <a:lumMod val="50000"/>
                </a:schemeClr>
              </a:solidFill>
            </a:endParaRPr>
          </a:p>
          <a:p>
            <a:pPr algn="l">
              <a:lnSpc>
                <a:spcPct val="125000"/>
              </a:lnSpc>
            </a:pPr>
            <a:r>
              <a:rPr lang="fr-FR" sz="1200" b="1" dirty="0">
                <a:solidFill>
                  <a:schemeClr val="accent5">
                    <a:lumMod val="50000"/>
                  </a:schemeClr>
                </a:solidFill>
              </a:rPr>
              <a:t>NB: </a:t>
            </a:r>
            <a:r>
              <a:rPr lang="fr-FR" sz="1200" b="0" dirty="0">
                <a:solidFill>
                  <a:schemeClr val="accent5">
                    <a:lumMod val="50000"/>
                  </a:schemeClr>
                </a:solidFill>
              </a:rPr>
              <a:t>The </a:t>
            </a:r>
            <a:r>
              <a:rPr lang="fr-FR" sz="1200" b="0" dirty="0" err="1">
                <a:solidFill>
                  <a:schemeClr val="accent5">
                    <a:lumMod val="50000"/>
                  </a:schemeClr>
                </a:solidFill>
              </a:rPr>
              <a:t>frequency</a:t>
            </a:r>
            <a:r>
              <a:rPr lang="fr-FR" sz="1200" b="0" dirty="0">
                <a:solidFill>
                  <a:schemeClr val="accent5">
                    <a:lumMod val="50000"/>
                  </a:schemeClr>
                </a:solidFill>
              </a:rPr>
              <a:t> values of all </a:t>
            </a:r>
            <a:r>
              <a:rPr lang="fr-FR" sz="1200" b="0" dirty="0" err="1">
                <a:solidFill>
                  <a:schemeClr val="accent5">
                    <a:lumMod val="50000"/>
                  </a:schemeClr>
                </a:solidFill>
              </a:rPr>
              <a:t>unknown</a:t>
            </a:r>
            <a:r>
              <a:rPr lang="fr-FR" sz="1200" b="0" dirty="0">
                <a:solidFill>
                  <a:schemeClr val="accent5">
                    <a:lumMod val="50000"/>
                  </a:schemeClr>
                </a:solidFill>
              </a:rPr>
              <a:t> </a:t>
            </a:r>
            <a:r>
              <a:rPr lang="fr-FR" sz="1200" b="0" dirty="0" err="1">
                <a:solidFill>
                  <a:schemeClr val="accent5">
                    <a:lumMod val="50000"/>
                  </a:schemeClr>
                </a:solidFill>
              </a:rPr>
              <a:t>words</a:t>
            </a:r>
            <a:r>
              <a:rPr lang="fr-FR" sz="1200" b="0" dirty="0">
                <a:solidFill>
                  <a:schemeClr val="accent5">
                    <a:lumMod val="50000"/>
                  </a:schemeClr>
                </a:solidFill>
              </a:rPr>
              <a:t> in the </a:t>
            </a:r>
            <a:r>
              <a:rPr lang="fr-FR" sz="1200" b="0" dirty="0" err="1">
                <a:solidFill>
                  <a:schemeClr val="accent5">
                    <a:lumMod val="50000"/>
                  </a:schemeClr>
                </a:solidFill>
              </a:rPr>
              <a:t>text</a:t>
            </a:r>
            <a:r>
              <a:rPr lang="fr-FR" sz="1200" b="0" dirty="0">
                <a:solidFill>
                  <a:schemeClr val="accent5">
                    <a:lumMod val="50000"/>
                  </a:schemeClr>
                </a:solidFill>
              </a:rPr>
              <a:t> are </a:t>
            </a:r>
            <a:r>
              <a:rPr lang="fr-FR" sz="1200" b="0" dirty="0" err="1">
                <a:solidFill>
                  <a:schemeClr val="accent5">
                    <a:lumMod val="50000"/>
                  </a:schemeClr>
                </a:solidFill>
              </a:rPr>
              <a:t>provided</a:t>
            </a:r>
            <a:r>
              <a:rPr lang="fr-FR" sz="1200" b="0" dirty="0">
                <a:solidFill>
                  <a:schemeClr val="accent5">
                    <a:lumMod val="50000"/>
                  </a:schemeClr>
                </a:solidFill>
              </a:rPr>
              <a:t> on slide 16.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91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present the singer; to briefly revise the absence of an article with professions in French following </a:t>
            </a:r>
            <a:r>
              <a:rPr lang="en-US" b="0" i="1" dirty="0"/>
              <a:t>‘il/</a:t>
            </a:r>
            <a:r>
              <a:rPr lang="en-US" b="0" i="1" dirty="0" err="1"/>
              <a:t>elle</a:t>
            </a:r>
            <a:r>
              <a:rPr lang="en-US" b="0" i="1" dirty="0"/>
              <a:t> </a:t>
            </a:r>
            <a:r>
              <a:rPr lang="en-US" b="0" i="1" dirty="0" err="1"/>
              <a:t>est</a:t>
            </a:r>
            <a:r>
              <a:rPr lang="en-US" b="0" i="1" dirty="0"/>
              <a:t>’.</a:t>
            </a:r>
            <a:endParaRPr lang="en-US" b="1" i="1" dirty="0"/>
          </a:p>
          <a:p>
            <a:endParaRPr lang="en-US" b="1" dirty="0"/>
          </a:p>
          <a:p>
            <a:r>
              <a:rPr lang="en-US" b="1" dirty="0"/>
              <a:t>Procedure:</a:t>
            </a:r>
          </a:p>
          <a:p>
            <a:pPr marL="0" indent="0">
              <a:buFont typeface="+mj-lt"/>
              <a:buNone/>
            </a:pPr>
            <a:r>
              <a:rPr lang="en-US" b="0" dirty="0"/>
              <a:t>1. Students look at the picture and briefly discuss the likely career of Amir Haddad. Draw attention to the lack of article before each profession. Though they are likely to conclude </a:t>
            </a:r>
            <a:r>
              <a:rPr lang="en-US" b="0" i="1" dirty="0"/>
              <a:t>chanteur </a:t>
            </a:r>
            <a:r>
              <a:rPr lang="en-US" b="0" i="0" dirty="0"/>
              <a:t>from the picture and the text presented to them on the previous slide, this is still a prediction.</a:t>
            </a:r>
            <a:endParaRPr lang="en-US" b="0" dirty="0"/>
          </a:p>
          <a:p>
            <a:pPr marL="0" indent="0">
              <a:buFont typeface="+mj-lt"/>
              <a:buNone/>
            </a:pPr>
            <a:r>
              <a:rPr lang="en-US" b="0" dirty="0"/>
              <a:t>2. Click to reveal the answer and accompanying text which primes for the activity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franco</a:t>
            </a:r>
            <a:r>
              <a:rPr lang="en-GB" baseline="0" dirty="0"/>
              <a:t> [&gt;5000], </a:t>
            </a:r>
            <a:r>
              <a:rPr lang="en-GB" baseline="0" dirty="0" err="1"/>
              <a:t>israélien</a:t>
            </a:r>
            <a:r>
              <a:rPr lang="en-GB" baseline="0" dirty="0"/>
              <a:t> [1468], </a:t>
            </a:r>
            <a:r>
              <a:rPr lang="en-GB" sz="1200" kern="1200" dirty="0" err="1">
                <a:solidFill>
                  <a:schemeClr val="tx1"/>
                </a:solidFill>
                <a:effectLst/>
                <a:latin typeface="+mn-lt"/>
                <a:ea typeface="+mn-ea"/>
                <a:cs typeface="+mn-cs"/>
              </a:rPr>
              <a:t>candidat</a:t>
            </a:r>
            <a:r>
              <a:rPr lang="en-GB" sz="1200" kern="1200" dirty="0">
                <a:solidFill>
                  <a:schemeClr val="tx1"/>
                </a:solidFill>
                <a:effectLst/>
                <a:latin typeface="+mn-lt"/>
                <a:ea typeface="+mn-ea"/>
                <a:cs typeface="+mn-cs"/>
              </a:rPr>
              <a:t> [1328], </a:t>
            </a:r>
            <a:r>
              <a:rPr lang="fr-FR" sz="1200" dirty="0">
                <a:solidFill>
                  <a:schemeClr val="accent5">
                    <a:lumMod val="50000"/>
                  </a:schemeClr>
                </a:solidFill>
              </a:rPr>
              <a:t>comédien [4253]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r>
              <a:rPr lang="en-US" b="1" dirty="0"/>
              <a:t>Image source: </a:t>
            </a:r>
            <a:r>
              <a:rPr lang="en-GB" sz="1800" u="sng" dirty="0">
                <a:solidFill>
                  <a:srgbClr val="002060"/>
                </a:solidFill>
                <a:effectLst/>
                <a:latin typeface="Century Gothic" panose="020B0502020202020204" pitchFamily="34" charset="0"/>
                <a:ea typeface="DengXian" panose="02010600030101010101" pitchFamily="2" charset="-122"/>
                <a:hlinkClick r:id="rId3"/>
              </a:rPr>
              <a:t>https://eurovisionary.com/?attachment_id=145948</a:t>
            </a:r>
            <a:r>
              <a:rPr lang="en-GB" sz="1800" dirty="0">
                <a:solidFill>
                  <a:srgbClr val="002060"/>
                </a:solidFill>
                <a:effectLst/>
                <a:latin typeface="Century Gothic" panose="020B0502020202020204" pitchFamily="34" charset="0"/>
                <a:ea typeface="DengXian" panose="02010600030101010101" pitchFamily="2" charset="-122"/>
              </a:rPr>
              <a:t> is licensed under </a:t>
            </a:r>
            <a:r>
              <a:rPr lang="en-GB" sz="1800" u="sng" dirty="0">
                <a:solidFill>
                  <a:srgbClr val="002060"/>
                </a:solidFill>
                <a:effectLst/>
                <a:latin typeface="Century Gothic" panose="020B0502020202020204" pitchFamily="34" charset="0"/>
                <a:ea typeface="DengXian" panose="02010600030101010101" pitchFamily="2" charset="-122"/>
                <a:hlinkClick r:id="rId4"/>
              </a:rPr>
              <a:t>CC BY-SA 4.0</a:t>
            </a:r>
            <a:endParaRPr lang="en-GB" sz="18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bring together known vocabulary items that can be used to talk about an international music event; </a:t>
            </a:r>
            <a:r>
              <a:rPr lang="en-GB" b="0" dirty="0"/>
              <a:t>to create anticipation by introducing students to the context of the text.</a:t>
            </a:r>
            <a:endParaRPr lang="en-US" b="1" dirty="0"/>
          </a:p>
          <a:p>
            <a:endParaRPr lang="en-US" b="1" dirty="0"/>
          </a:p>
          <a:p>
            <a:r>
              <a:rPr lang="en-US" b="1" dirty="0"/>
              <a:t>Procedure:</a:t>
            </a:r>
          </a:p>
          <a:p>
            <a:pPr marL="0" indent="0">
              <a:buFont typeface="+mj-lt"/>
              <a:buNone/>
            </a:pPr>
            <a:r>
              <a:rPr lang="en-US" b="0" dirty="0"/>
              <a:t>1. Give students 2 minutes to note down as many French vocabulary items as they can that they associate with Eurovision. If students aren’t familiar with Eurovision, bring up the French description of the event, which should provide enough information to complete the activity.</a:t>
            </a:r>
          </a:p>
          <a:p>
            <a:pPr marL="0" indent="0">
              <a:buFont typeface="+mj-lt"/>
              <a:buNone/>
            </a:pPr>
            <a:r>
              <a:rPr lang="en-US" b="0" dirty="0"/>
              <a:t>2. Elicit examples of vocabulary items from students. Some examples appear on clicks, but there are many others.</a:t>
            </a:r>
          </a:p>
          <a:p>
            <a:endParaRPr lang="en-US" b="0" dirty="0"/>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associer</a:t>
            </a:r>
            <a:r>
              <a:rPr lang="en-GB" sz="1200" kern="1200" dirty="0">
                <a:solidFill>
                  <a:schemeClr val="tx1"/>
                </a:solidFill>
                <a:effectLst/>
                <a:latin typeface="+mn-lt"/>
                <a:ea typeface="+mn-ea"/>
                <a:cs typeface="+mn-cs"/>
              </a:rPr>
              <a:t> [1422], </a:t>
            </a:r>
            <a:r>
              <a:rPr lang="en-GB" sz="1200" kern="1200" dirty="0" err="1">
                <a:solidFill>
                  <a:schemeClr val="tx1"/>
                </a:solidFill>
                <a:effectLst/>
                <a:latin typeface="+mn-lt"/>
                <a:ea typeface="+mn-ea"/>
                <a:cs typeface="+mn-cs"/>
              </a:rPr>
              <a:t>annuel</a:t>
            </a:r>
            <a:r>
              <a:rPr lang="en-GB" sz="1200" kern="1200" dirty="0">
                <a:solidFill>
                  <a:schemeClr val="tx1"/>
                </a:solidFill>
                <a:effectLst/>
                <a:latin typeface="+mn-lt"/>
                <a:ea typeface="+mn-ea"/>
                <a:cs typeface="+mn-cs"/>
              </a:rPr>
              <a:t> [1684], </a:t>
            </a:r>
            <a:r>
              <a:rPr lang="en-GB" sz="1200" kern="1200" dirty="0" err="1">
                <a:solidFill>
                  <a:schemeClr val="tx1"/>
                </a:solidFill>
                <a:effectLst/>
                <a:latin typeface="+mn-lt"/>
                <a:ea typeface="+mn-ea"/>
                <a:cs typeface="+mn-cs"/>
              </a:rPr>
              <a:t>compétition</a:t>
            </a:r>
            <a:r>
              <a:rPr lang="en-GB" sz="1200" kern="1200" dirty="0">
                <a:solidFill>
                  <a:schemeClr val="tx1"/>
                </a:solidFill>
                <a:effectLst/>
                <a:latin typeface="+mn-lt"/>
                <a:ea typeface="+mn-ea"/>
                <a:cs typeface="+mn-cs"/>
              </a:rPr>
              <a:t> [2651], Europe [n/a], </a:t>
            </a:r>
            <a:r>
              <a:rPr lang="en-GB" sz="1200" kern="1200" dirty="0" err="1">
                <a:solidFill>
                  <a:schemeClr val="tx1"/>
                </a:solidFill>
                <a:effectLst/>
                <a:latin typeface="+mn-lt"/>
                <a:ea typeface="+mn-ea"/>
                <a:cs typeface="+mn-cs"/>
              </a:rPr>
              <a:t>candidat</a:t>
            </a:r>
            <a:r>
              <a:rPr lang="en-GB" sz="1200" kern="1200" dirty="0">
                <a:solidFill>
                  <a:schemeClr val="tx1"/>
                </a:solidFill>
                <a:effectLst/>
                <a:latin typeface="+mn-lt"/>
                <a:ea typeface="+mn-ea"/>
                <a:cs typeface="+mn-cs"/>
              </a:rPr>
              <a:t> [1328], </a:t>
            </a:r>
            <a:r>
              <a:rPr lang="fr-FR" b="0" i="0" dirty="0">
                <a:solidFill>
                  <a:srgbClr val="222222"/>
                </a:solidFill>
                <a:effectLst/>
                <a:latin typeface="Georgia" panose="02040502050405020303" pitchFamily="18" charset="0"/>
              </a:rPr>
              <a:t>représenter [293]</a:t>
            </a:r>
            <a:endParaRPr lang="en-GB" sz="1200" b="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dirty="0">
                <a:solidFill>
                  <a:schemeClr val="accent5">
                    <a:lumMod val="50000"/>
                  </a:schemeClr>
                </a:solidFill>
              </a:rPr>
              <a:t>https://upload.wikimedia.org/wikipedia/en/thumb/e/e1/Eurovision_Song_Contest.svg/1600px-Eurovision_Song_Contest.svg.png</a:t>
            </a:r>
          </a:p>
          <a:p>
            <a:endParaRPr lang="en-GB" sz="120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657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To watch/listen to the music video for “</a:t>
            </a:r>
            <a:r>
              <a:rPr lang="en-US" b="0" dirty="0" err="1"/>
              <a:t>J’ai</a:t>
            </a:r>
            <a:r>
              <a:rPr lang="en-US" b="0" dirty="0"/>
              <a:t> </a:t>
            </a:r>
            <a:r>
              <a:rPr lang="en-US" b="0" dirty="0" err="1"/>
              <a:t>cherché</a:t>
            </a:r>
            <a:r>
              <a:rPr lang="en-US" b="0" dirty="0"/>
              <a:t>”; oral production of adjectives in the feminine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N.B. </a:t>
            </a:r>
            <a:r>
              <a:rPr lang="en-US" b="0" dirty="0"/>
              <a:t>Watching the video (in addition to reading the text) is strongly recommended to make students aware that although the lyrics seem sad, the song itself sounds upbeat.</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1. Students watch the video. The video is embedded into the PowerPoint and can be found here: </a:t>
            </a:r>
            <a:r>
              <a:rPr lang="en-US" sz="1200" dirty="0">
                <a:solidFill>
                  <a:srgbClr val="115076"/>
                </a:solidFill>
                <a:hlinkClick r:id="rId3"/>
              </a:rPr>
              <a:t>https://www.youtube.com/watch?v=kQysGibXphE</a:t>
            </a:r>
            <a:r>
              <a:rPr lang="en-US" sz="1200" dirty="0">
                <a:solidFill>
                  <a:srgbClr val="115076"/>
                </a:solidFill>
              </a:rPr>
              <a:t>. Reassure students that they are not expected to understand the whole text at this stage! They should be able to form ideas about the song largely from the melody and lyrics. NB: there is a recurring English refrain which will also give them ideas.</a:t>
            </a:r>
            <a:endParaRPr lang="en-US" b="0" dirty="0"/>
          </a:p>
          <a:p>
            <a:pPr marL="0" indent="0">
              <a:buFont typeface="+mj-lt"/>
              <a:buNone/>
            </a:pPr>
            <a:r>
              <a:rPr lang="en-US" b="0" dirty="0"/>
              <a:t>2. Students work in pairs to describe the song using known adjectives. Remind them that the adjective following </a:t>
            </a:r>
            <a:r>
              <a:rPr lang="en-US" b="0" i="1" dirty="0" err="1"/>
              <a:t>une</a:t>
            </a:r>
            <a:r>
              <a:rPr lang="en-US" b="0" i="1" dirty="0"/>
              <a:t> chanson</a:t>
            </a:r>
            <a:r>
              <a:rPr lang="en-US" b="0" i="0" dirty="0"/>
              <a:t> must be in feminine form. Teacher may wish to start this activity with a recap of the six feminine adjective agreement patterns learned so far</a:t>
            </a:r>
            <a:r>
              <a:rPr lang="fr-FR" sz="1800" b="0" i="0" u="none" strike="noStrike" dirty="0">
                <a:solidFill>
                  <a:srgbClr val="000000"/>
                </a:solidFill>
                <a:effectLst/>
                <a:latin typeface="Century Gothic" panose="020B0502020202020204" pitchFamily="34" charset="0"/>
              </a:rPr>
              <a:t> (</a:t>
            </a:r>
            <a:r>
              <a:rPr lang="fr-FR" sz="1800" b="0" i="0" u="none" strike="noStrike" dirty="0" err="1">
                <a:solidFill>
                  <a:srgbClr val="000000"/>
                </a:solidFill>
                <a:effectLst/>
                <a:latin typeface="Century Gothic" panose="020B0502020202020204" pitchFamily="34" charset="0"/>
              </a:rPr>
              <a:t>rule</a:t>
            </a:r>
            <a:r>
              <a:rPr lang="fr-FR" sz="1800" b="0" i="0" u="none" strike="noStrike" dirty="0">
                <a:solidFill>
                  <a:srgbClr val="000000"/>
                </a:solidFill>
                <a:effectLst/>
                <a:latin typeface="Century Gothic" panose="020B0502020202020204" pitchFamily="34" charset="0"/>
              </a:rPr>
              <a:t> 1: </a:t>
            </a:r>
            <a:r>
              <a:rPr lang="fr-FR" sz="1800" b="0" i="0" u="none" strike="noStrike" dirty="0" err="1">
                <a:solidFill>
                  <a:srgbClr val="000000"/>
                </a:solidFill>
                <a:effectLst/>
                <a:latin typeface="Century Gothic" panose="020B0502020202020204" pitchFamily="34" charset="0"/>
              </a:rPr>
              <a:t>add</a:t>
            </a:r>
            <a:r>
              <a:rPr lang="fr-FR" sz="1800" b="0" i="0" u="none" strike="noStrike" dirty="0">
                <a:solidFill>
                  <a:srgbClr val="000000"/>
                </a:solidFill>
                <a:effectLst/>
                <a:latin typeface="Century Gothic" panose="020B0502020202020204" pitchFamily="34" charset="0"/>
              </a:rPr>
              <a:t> –e</a:t>
            </a:r>
            <a:r>
              <a:rPr lang="fr-FR" dirty="0"/>
              <a:t>; </a:t>
            </a:r>
            <a:r>
              <a:rPr lang="fr-FR" sz="1800" b="0" i="0" u="none" strike="noStrike" dirty="0" err="1">
                <a:solidFill>
                  <a:srgbClr val="000000"/>
                </a:solidFill>
                <a:effectLst/>
                <a:latin typeface="Century Gothic" panose="020B0502020202020204" pitchFamily="34" charset="0"/>
              </a:rPr>
              <a:t>rule</a:t>
            </a:r>
            <a:r>
              <a:rPr lang="fr-FR" sz="1800" b="0" i="0" u="none" strike="noStrike" dirty="0">
                <a:solidFill>
                  <a:srgbClr val="000000"/>
                </a:solidFill>
                <a:effectLst/>
                <a:latin typeface="Century Gothic" panose="020B0502020202020204" pitchFamily="34" charset="0"/>
              </a:rPr>
              <a:t> 2: no change </a:t>
            </a:r>
            <a:r>
              <a:rPr lang="fr-FR" sz="1800" b="0" i="0" u="none" strike="noStrike" dirty="0" err="1">
                <a:solidFill>
                  <a:srgbClr val="000000"/>
                </a:solidFill>
                <a:effectLst/>
                <a:latin typeface="Century Gothic" panose="020B0502020202020204" pitchFamily="34" charset="0"/>
              </a:rPr>
              <a:t>with</a:t>
            </a:r>
            <a:r>
              <a:rPr lang="fr-FR" sz="1800" b="0" i="0" u="none" strike="noStrike" dirty="0">
                <a:solidFill>
                  <a:srgbClr val="000000"/>
                </a:solidFill>
                <a:effectLst/>
                <a:latin typeface="Century Gothic" panose="020B0502020202020204" pitchFamily="34" charset="0"/>
              </a:rPr>
              <a:t> adjectives </a:t>
            </a:r>
            <a:r>
              <a:rPr lang="fr-FR" sz="1800" b="0" i="0" u="none" strike="noStrike" dirty="0" err="1">
                <a:solidFill>
                  <a:srgbClr val="000000"/>
                </a:solidFill>
                <a:effectLst/>
                <a:latin typeface="Century Gothic" panose="020B0502020202020204" pitchFamily="34" charset="0"/>
              </a:rPr>
              <a:t>ending</a:t>
            </a:r>
            <a:r>
              <a:rPr lang="fr-FR" sz="1800" b="0" i="0" u="none" strike="noStrike" dirty="0">
                <a:solidFill>
                  <a:srgbClr val="000000"/>
                </a:solidFill>
                <a:effectLst/>
                <a:latin typeface="Century Gothic" panose="020B0502020202020204" pitchFamily="34" charset="0"/>
              </a:rPr>
              <a:t> in mute –e</a:t>
            </a:r>
            <a:r>
              <a:rPr lang="fr-FR" dirty="0"/>
              <a:t>; </a:t>
            </a:r>
            <a:r>
              <a:rPr lang="fr-FR" sz="1800" b="0" i="0" u="none" strike="noStrike" dirty="0" err="1">
                <a:solidFill>
                  <a:srgbClr val="000000"/>
                </a:solidFill>
                <a:effectLst/>
                <a:latin typeface="Century Gothic" panose="020B0502020202020204" pitchFamily="34" charset="0"/>
              </a:rPr>
              <a:t>rule</a:t>
            </a:r>
            <a:r>
              <a:rPr lang="fr-FR" sz="1800" b="0" i="0" u="none" strike="noStrike" dirty="0">
                <a:solidFill>
                  <a:srgbClr val="000000"/>
                </a:solidFill>
                <a:effectLst/>
                <a:latin typeface="Century Gothic" panose="020B0502020202020204" pitchFamily="34" charset="0"/>
              </a:rPr>
              <a:t> 3: -x ➜ -se</a:t>
            </a:r>
            <a:r>
              <a:rPr lang="fr-FR" dirty="0"/>
              <a:t>; </a:t>
            </a:r>
            <a:r>
              <a:rPr lang="fr-FR" sz="1800" b="0" i="0" u="none" strike="noStrike" dirty="0" err="1">
                <a:solidFill>
                  <a:srgbClr val="000000"/>
                </a:solidFill>
                <a:effectLst/>
                <a:latin typeface="Century Gothic" panose="020B0502020202020204" pitchFamily="34" charset="0"/>
              </a:rPr>
              <a:t>rule</a:t>
            </a:r>
            <a:r>
              <a:rPr lang="fr-FR" sz="1800" b="0" i="0" u="none" strike="noStrike" dirty="0">
                <a:solidFill>
                  <a:srgbClr val="000000"/>
                </a:solidFill>
                <a:effectLst/>
                <a:latin typeface="Century Gothic" panose="020B0502020202020204" pitchFamily="34" charset="0"/>
              </a:rPr>
              <a:t> 4: -l ➜ -</a:t>
            </a:r>
            <a:r>
              <a:rPr lang="fr-FR" sz="1800" b="0" i="0" u="none" strike="noStrike" dirty="0" err="1">
                <a:solidFill>
                  <a:srgbClr val="000000"/>
                </a:solidFill>
                <a:effectLst/>
                <a:latin typeface="Century Gothic" panose="020B0502020202020204" pitchFamily="34" charset="0"/>
              </a:rPr>
              <a:t>lle</a:t>
            </a:r>
            <a:r>
              <a:rPr lang="fr-FR" dirty="0"/>
              <a:t>; </a:t>
            </a:r>
            <a:r>
              <a:rPr lang="fr-FR" sz="1800" b="0" i="0" u="none" strike="noStrike" dirty="0" err="1">
                <a:solidFill>
                  <a:srgbClr val="000000"/>
                </a:solidFill>
                <a:effectLst/>
                <a:latin typeface="Century Gothic" panose="020B0502020202020204" pitchFamily="34" charset="0"/>
              </a:rPr>
              <a:t>rule</a:t>
            </a:r>
            <a:r>
              <a:rPr lang="fr-FR" sz="1800" b="0" i="0" u="none" strike="noStrike" dirty="0">
                <a:solidFill>
                  <a:srgbClr val="000000"/>
                </a:solidFill>
                <a:effectLst/>
                <a:latin typeface="Century Gothic" panose="020B0502020202020204" pitchFamily="34" charset="0"/>
              </a:rPr>
              <a:t> 5: -n ➜ -</a:t>
            </a:r>
            <a:r>
              <a:rPr lang="fr-FR" sz="1800" b="0" i="0" u="none" strike="noStrike" dirty="0" err="1">
                <a:solidFill>
                  <a:srgbClr val="000000"/>
                </a:solidFill>
                <a:effectLst/>
                <a:latin typeface="Century Gothic" panose="020B0502020202020204" pitchFamily="34" charset="0"/>
              </a:rPr>
              <a:t>nne</a:t>
            </a:r>
            <a:r>
              <a:rPr lang="fr-FR" sz="1800" b="0" i="0" u="none" strike="noStrike" dirty="0">
                <a:solidFill>
                  <a:srgbClr val="000000"/>
                </a:solidFill>
                <a:effectLst/>
                <a:latin typeface="Century Gothic" panose="020B0502020202020204" pitchFamily="34" charset="0"/>
              </a:rPr>
              <a:t>; </a:t>
            </a:r>
            <a:r>
              <a:rPr lang="fr-FR" sz="1800" b="0" i="0" u="none" strike="noStrike" dirty="0" err="1">
                <a:solidFill>
                  <a:srgbClr val="000000"/>
                </a:solidFill>
                <a:effectLst/>
                <a:latin typeface="Century Gothic" panose="020B0502020202020204" pitchFamily="34" charset="0"/>
              </a:rPr>
              <a:t>rule</a:t>
            </a:r>
            <a:r>
              <a:rPr lang="fr-FR" sz="1800" b="0" i="0" u="none" strike="noStrike" dirty="0">
                <a:solidFill>
                  <a:srgbClr val="000000"/>
                </a:solidFill>
                <a:effectLst/>
                <a:latin typeface="Century Gothic" panose="020B0502020202020204" pitchFamily="34" charset="0"/>
              </a:rPr>
              <a:t> 6 -f ➜ -</a:t>
            </a:r>
            <a:r>
              <a:rPr lang="fr-FR" sz="1800" b="0" i="0" u="none" strike="noStrike" dirty="0" err="1">
                <a:solidFill>
                  <a:srgbClr val="000000"/>
                </a:solidFill>
                <a:effectLst/>
                <a:latin typeface="Century Gothic" panose="020B0502020202020204" pitchFamily="34" charset="0"/>
              </a:rPr>
              <a:t>ve</a:t>
            </a:r>
            <a:r>
              <a:rPr lang="fr-FR" sz="1800" b="0" i="0" u="none" strike="noStrike" dirty="0">
                <a:solidFill>
                  <a:srgbClr val="000000"/>
                </a:solidFill>
                <a:effectLst/>
                <a:latin typeface="Century Gothic" panose="020B0502020202020204" pitchFamily="34" charset="0"/>
              </a:rPr>
              <a:t>).</a:t>
            </a:r>
            <a:endParaRPr lang="en-US" b="0" dirty="0"/>
          </a:p>
          <a:p>
            <a:pPr marL="0" indent="0">
              <a:buFont typeface="+mj-lt"/>
              <a:buNone/>
            </a:pPr>
            <a:r>
              <a:rPr lang="en-US" b="0" dirty="0"/>
              <a:t>3. Elicit adjectives from students. Some ideas are offered on the next slide. If using, draw attention to the different agreement patterns represented.</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adjectif</a:t>
            </a:r>
            <a:r>
              <a:rPr lang="en-GB" baseline="0" dirty="0"/>
              <a:t> [&gt;5000], </a:t>
            </a:r>
            <a:r>
              <a:rPr lang="fr-FR" b="0" i="0" dirty="0">
                <a:solidFill>
                  <a:srgbClr val="5F6368"/>
                </a:solidFill>
                <a:effectLst/>
                <a:latin typeface="arial" panose="020B0604020202020204" pitchFamily="34" charset="0"/>
              </a:rPr>
              <a:t>féminin [2381]</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288861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romantique</a:t>
            </a:r>
            <a:r>
              <a:rPr lang="en-GB" baseline="0" dirty="0"/>
              <a:t> [4884]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To present the full text for the first time; to present the structure of a song; to situate the text in time (past tense); to </a:t>
            </a:r>
            <a:r>
              <a:rPr lang="en-US" b="0" dirty="0" err="1"/>
              <a:t>recognise</a:t>
            </a:r>
            <a:r>
              <a:rPr lang="en-US" b="0" dirty="0"/>
              <a:t> verbs in the </a:t>
            </a:r>
            <a:r>
              <a:rPr lang="en-GB" sz="1200" b="0" i="0" dirty="0">
                <a:solidFill>
                  <a:schemeClr val="bg1"/>
                </a:solidFill>
              </a:rPr>
              <a:t>perfect tense form.</a:t>
            </a:r>
          </a:p>
          <a:p>
            <a:r>
              <a:rPr lang="en-GB" sz="1200" b="0" i="0" dirty="0">
                <a:solidFill>
                  <a:schemeClr val="bg1"/>
                </a:solidFill>
              </a:rPr>
              <a:t>NB: It may be helpful to print copies of this slide so that students have the full text at their disposal for the remainder of the lesson.</a:t>
            </a:r>
            <a:endParaRPr lang="en-US" b="0" i="1" dirty="0"/>
          </a:p>
          <a:p>
            <a:endParaRPr lang="en-US" b="1" dirty="0"/>
          </a:p>
          <a:p>
            <a:r>
              <a:rPr lang="en-US" b="1" dirty="0"/>
              <a:t>Procedure:</a:t>
            </a:r>
          </a:p>
          <a:p>
            <a:r>
              <a:rPr lang="en-US" b="0" dirty="0"/>
              <a:t>1. Click to bring up the parts of the song one by one. Clarify that [REFRAIN] indicates a repeat of the bilingual text in the bottom left of the screen.</a:t>
            </a:r>
          </a:p>
          <a:p>
            <a:r>
              <a:rPr lang="en-US" b="0" dirty="0"/>
              <a:t>2. Ask students to focus on the first verse, and to look at the beginning of each line. What to the verb phrases (pronoun + verb) tell us about when the song is </a:t>
            </a:r>
            <a:r>
              <a:rPr lang="en-US" b="0" dirty="0" err="1"/>
              <a:t>is</a:t>
            </a:r>
            <a:r>
              <a:rPr lang="en-US" b="0" dirty="0"/>
              <a:t> set (past, present or future?) Take the opportunity to recap the structure of the perfect tense (present tense form of </a:t>
            </a:r>
            <a:r>
              <a:rPr lang="en-US" b="0" i="1" dirty="0" err="1"/>
              <a:t>avoir</a:t>
            </a:r>
            <a:r>
              <a:rPr lang="en-US" b="0" i="1" dirty="0"/>
              <a:t> </a:t>
            </a:r>
            <a:r>
              <a:rPr lang="en-US" b="0" i="0" dirty="0"/>
              <a:t>+ past participle).</a:t>
            </a:r>
            <a:endParaRPr lang="en-US" b="0" dirty="0"/>
          </a:p>
          <a:p>
            <a:r>
              <a:rPr lang="en-US" b="0" dirty="0"/>
              <a:t>3. Click to reveal the task instruction. </a:t>
            </a:r>
          </a:p>
          <a:p>
            <a:r>
              <a:rPr lang="en-US" b="0" dirty="0"/>
              <a:t>4. On clicks, the eight past participle forms that students are expected to </a:t>
            </a:r>
            <a:r>
              <a:rPr lang="en-US" b="0" dirty="0" err="1"/>
              <a:t>recognise</a:t>
            </a:r>
            <a:r>
              <a:rPr lang="en-US" b="0" dirty="0"/>
              <a:t> at this stage are revealed on clicks. </a:t>
            </a:r>
            <a:r>
              <a:rPr lang="fr-FR" sz="1200" b="0" i="1" dirty="0">
                <a:solidFill>
                  <a:schemeClr val="accent5">
                    <a:lumMod val="50000"/>
                  </a:schemeClr>
                </a:solidFill>
              </a:rPr>
              <a:t>A</a:t>
            </a:r>
            <a:r>
              <a:rPr lang="fr-FR" sz="1200" i="1" dirty="0">
                <a:solidFill>
                  <a:schemeClr val="accent5">
                    <a:lumMod val="50000"/>
                  </a:schemeClr>
                </a:solidFill>
              </a:rPr>
              <a:t>i payé </a:t>
            </a:r>
            <a:r>
              <a:rPr lang="fr-FR" sz="1200" i="0" dirty="0" err="1">
                <a:solidFill>
                  <a:schemeClr val="accent5">
                    <a:lumMod val="50000"/>
                  </a:schemeClr>
                </a:solidFill>
              </a:rPr>
              <a:t>is</a:t>
            </a:r>
            <a:r>
              <a:rPr lang="fr-FR" sz="1200" i="0" dirty="0">
                <a:solidFill>
                  <a:schemeClr val="accent5">
                    <a:lumMod val="50000"/>
                  </a:schemeClr>
                </a:solidFill>
              </a:rPr>
              <a:t> </a:t>
            </a:r>
            <a:r>
              <a:rPr lang="fr-FR" sz="1200" i="0" dirty="0" err="1">
                <a:solidFill>
                  <a:schemeClr val="accent5">
                    <a:lumMod val="50000"/>
                  </a:schemeClr>
                </a:solidFill>
              </a:rPr>
              <a:t>included</a:t>
            </a:r>
            <a:r>
              <a:rPr lang="fr-FR" sz="1200" i="0" dirty="0">
                <a:solidFill>
                  <a:schemeClr val="accent5">
                    <a:lumMod val="50000"/>
                  </a:schemeClr>
                </a:solidFill>
              </a:rPr>
              <a:t> on </a:t>
            </a:r>
            <a:r>
              <a:rPr lang="fr-FR" sz="1200" i="0" dirty="0" err="1">
                <a:solidFill>
                  <a:schemeClr val="accent5">
                    <a:lumMod val="50000"/>
                  </a:schemeClr>
                </a:solidFill>
              </a:rPr>
              <a:t>account</a:t>
            </a:r>
            <a:r>
              <a:rPr lang="fr-FR" sz="1200" i="0" dirty="0">
                <a:solidFill>
                  <a:schemeClr val="accent5">
                    <a:lumMod val="50000"/>
                  </a:schemeClr>
                </a:solidFill>
              </a:rPr>
              <a:t> of </a:t>
            </a:r>
            <a:r>
              <a:rPr lang="fr-FR" sz="1200" i="0" dirty="0" err="1">
                <a:solidFill>
                  <a:schemeClr val="accent5">
                    <a:lumMod val="50000"/>
                  </a:schemeClr>
                </a:solidFill>
              </a:rPr>
              <a:t>its</a:t>
            </a:r>
            <a:r>
              <a:rPr lang="fr-FR" sz="1200" i="0" dirty="0">
                <a:solidFill>
                  <a:schemeClr val="accent5">
                    <a:lumMod val="50000"/>
                  </a:schemeClr>
                </a:solidFill>
              </a:rPr>
              <a:t> </a:t>
            </a:r>
            <a:r>
              <a:rPr lang="fr-FR" sz="1200" i="0" dirty="0" err="1">
                <a:solidFill>
                  <a:schemeClr val="accent5">
                    <a:lumMod val="50000"/>
                  </a:schemeClr>
                </a:solidFill>
              </a:rPr>
              <a:t>regular</a:t>
            </a:r>
            <a:r>
              <a:rPr lang="fr-FR" sz="1200" i="0" dirty="0">
                <a:solidFill>
                  <a:schemeClr val="accent5">
                    <a:lumMod val="50000"/>
                  </a:schemeClr>
                </a:solidFill>
              </a:rPr>
              <a:t> </a:t>
            </a:r>
            <a:r>
              <a:rPr lang="fr-FR" sz="1200" i="0" dirty="0" err="1">
                <a:solidFill>
                  <a:schemeClr val="accent5">
                    <a:lumMod val="50000"/>
                  </a:schemeClr>
                </a:solidFill>
              </a:rPr>
              <a:t>form</a:t>
            </a:r>
            <a:r>
              <a:rPr lang="fr-FR" sz="1200" i="0" dirty="0">
                <a:solidFill>
                  <a:schemeClr val="accent5">
                    <a:lumMod val="50000"/>
                  </a:schemeClr>
                </a:solidFill>
              </a:rPr>
              <a:t> and </a:t>
            </a:r>
            <a:r>
              <a:rPr lang="fr-FR" sz="1200" i="0" dirty="0" err="1">
                <a:solidFill>
                  <a:schemeClr val="accent5">
                    <a:lumMod val="50000"/>
                  </a:schemeClr>
                </a:solidFill>
              </a:rPr>
              <a:t>its</a:t>
            </a:r>
            <a:r>
              <a:rPr lang="fr-FR" sz="1200" i="0" dirty="0">
                <a:solidFill>
                  <a:schemeClr val="accent5">
                    <a:lumMod val="50000"/>
                  </a:schemeClr>
                </a:solidFill>
              </a:rPr>
              <a:t> </a:t>
            </a:r>
            <a:r>
              <a:rPr lang="fr-FR" sz="1200" i="0" dirty="0" err="1">
                <a:solidFill>
                  <a:schemeClr val="accent5">
                    <a:lumMod val="50000"/>
                  </a:schemeClr>
                </a:solidFill>
              </a:rPr>
              <a:t>cognate</a:t>
            </a:r>
            <a:r>
              <a:rPr lang="fr-FR" sz="1200" i="0" dirty="0">
                <a:solidFill>
                  <a:schemeClr val="accent5">
                    <a:lumMod val="50000"/>
                  </a:schemeClr>
                </a:solidFill>
              </a:rPr>
              <a:t> </a:t>
            </a:r>
            <a:r>
              <a:rPr lang="fr-FR" sz="1200" i="0" dirty="0" err="1">
                <a:solidFill>
                  <a:schemeClr val="accent5">
                    <a:lumMod val="50000"/>
                  </a:schemeClr>
                </a:solidFill>
              </a:rPr>
              <a:t>meaning</a:t>
            </a:r>
            <a:r>
              <a:rPr lang="fr-FR" sz="1200" i="0" dirty="0">
                <a:solidFill>
                  <a:schemeClr val="accent5">
                    <a:lumMod val="50000"/>
                  </a:schemeClr>
                </a:solidFill>
              </a:rPr>
              <a:t>. </a:t>
            </a:r>
            <a:r>
              <a:rPr lang="fr-FR" sz="1200" i="1" dirty="0">
                <a:solidFill>
                  <a:schemeClr val="accent5">
                    <a:lumMod val="50000"/>
                  </a:schemeClr>
                </a:solidFill>
              </a:rPr>
              <a:t>Ai fini</a:t>
            </a:r>
            <a:r>
              <a:rPr lang="fr-FR" sz="1200" i="0" dirty="0">
                <a:solidFill>
                  <a:schemeClr val="accent5">
                    <a:lumMod val="50000"/>
                  </a:schemeClr>
                </a:solidFill>
              </a:rPr>
              <a:t> </a:t>
            </a:r>
            <a:r>
              <a:rPr lang="en-GB" sz="1200" i="0" dirty="0">
                <a:solidFill>
                  <a:schemeClr val="accent5">
                    <a:lumMod val="50000"/>
                  </a:schemeClr>
                </a:solidFill>
              </a:rPr>
              <a:t>is not included as students have not yet encountered past participle forms of verbs like </a:t>
            </a:r>
            <a:r>
              <a:rPr lang="en-GB" sz="1200" i="1" dirty="0" err="1">
                <a:solidFill>
                  <a:schemeClr val="accent5">
                    <a:lumMod val="50000"/>
                  </a:schemeClr>
                </a:solidFill>
              </a:rPr>
              <a:t>choisir</a:t>
            </a:r>
            <a:r>
              <a:rPr lang="en-GB" sz="1200" i="0" dirty="0">
                <a:solidFill>
                  <a:schemeClr val="accent5">
                    <a:lumMod val="50000"/>
                  </a:schemeClr>
                </a:solidFill>
              </a:rPr>
              <a:t>. Some students may identify it as a perfect tense form on account of the presence of </a:t>
            </a:r>
            <a:r>
              <a:rPr lang="en-GB" sz="1200" i="1" dirty="0" err="1">
                <a:solidFill>
                  <a:schemeClr val="accent5">
                    <a:lumMod val="50000"/>
                  </a:schemeClr>
                </a:solidFill>
              </a:rPr>
              <a:t>avoir</a:t>
            </a:r>
            <a:r>
              <a:rPr lang="en-GB" sz="1200" i="1" dirty="0">
                <a:solidFill>
                  <a:schemeClr val="accent5">
                    <a:lumMod val="50000"/>
                  </a:schemeClr>
                </a:solidFill>
              </a:rPr>
              <a:t> </a:t>
            </a:r>
            <a:r>
              <a:rPr lang="en-GB" sz="1200" i="0" dirty="0">
                <a:solidFill>
                  <a:schemeClr val="accent5">
                    <a:lumMod val="50000"/>
                  </a:schemeClr>
                </a:solidFill>
              </a:rPr>
              <a:t>and an unfamiliar form of </a:t>
            </a:r>
            <a:r>
              <a:rPr lang="en-GB" sz="1200" i="1" dirty="0" err="1">
                <a:solidFill>
                  <a:schemeClr val="accent5">
                    <a:lumMod val="50000"/>
                  </a:schemeClr>
                </a:solidFill>
              </a:rPr>
              <a:t>finir</a:t>
            </a:r>
            <a:r>
              <a:rPr lang="en-GB" sz="1200" i="0" dirty="0">
                <a:solidFill>
                  <a:schemeClr val="accent5">
                    <a:lumMod val="50000"/>
                  </a:schemeClr>
                </a:solidFill>
              </a:rPr>
              <a:t>. This is explained on the next slide.</a:t>
            </a:r>
          </a:p>
          <a:p>
            <a:r>
              <a:rPr lang="en-GB" sz="1200" b="0" i="0" dirty="0">
                <a:solidFill>
                  <a:schemeClr val="accent5">
                    <a:lumMod val="50000"/>
                  </a:schemeClr>
                </a:solidFill>
              </a:rPr>
              <a:t>5. Full answers (including infinitive forms and English translation) are provided on the next slide.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Word frequency of unknown words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 [36], me [61], </a:t>
            </a:r>
            <a:r>
              <a:rPr lang="en-GB" sz="1200" kern="1200" dirty="0" err="1">
                <a:solidFill>
                  <a:schemeClr val="tx1"/>
                </a:solidFill>
                <a:effectLst/>
                <a:latin typeface="+mn-lt"/>
                <a:ea typeface="+mn-ea"/>
                <a:cs typeface="+mn-cs"/>
              </a:rPr>
              <a:t>moi</a:t>
            </a:r>
            <a:r>
              <a:rPr lang="en-GB" sz="1200" kern="1200" dirty="0">
                <a:solidFill>
                  <a:schemeClr val="tx1"/>
                </a:solidFill>
                <a:effectLst/>
                <a:latin typeface="+mn-lt"/>
                <a:ea typeface="+mn-ea"/>
                <a:cs typeface="+mn-cs"/>
              </a:rPr>
              <a:t> [131], </a:t>
            </a:r>
            <a:r>
              <a:rPr lang="en-GB" sz="1200" kern="1200" dirty="0" err="1">
                <a:solidFill>
                  <a:schemeClr val="tx1"/>
                </a:solidFill>
                <a:effectLst/>
                <a:latin typeface="+mn-lt"/>
                <a:ea typeface="+mn-ea"/>
                <a:cs typeface="+mn-cs"/>
              </a:rPr>
              <a:t>peur</a:t>
            </a:r>
            <a:r>
              <a:rPr lang="en-GB" sz="1200" kern="1200" dirty="0">
                <a:solidFill>
                  <a:schemeClr val="tx1"/>
                </a:solidFill>
                <a:effectLst/>
                <a:latin typeface="+mn-lt"/>
                <a:ea typeface="+mn-ea"/>
                <a:cs typeface="+mn-cs"/>
              </a:rPr>
              <a:t> [755], </a:t>
            </a:r>
            <a:r>
              <a:rPr lang="en-GB" sz="1200" kern="1200" dirty="0" err="1">
                <a:solidFill>
                  <a:schemeClr val="tx1"/>
                </a:solidFill>
                <a:effectLst/>
                <a:latin typeface="+mn-lt"/>
                <a:ea typeface="+mn-ea"/>
                <a:cs typeface="+mn-cs"/>
              </a:rPr>
              <a:t>là</a:t>
            </a:r>
            <a:r>
              <a:rPr lang="en-GB" sz="1200" kern="1200" dirty="0">
                <a:solidFill>
                  <a:schemeClr val="tx1"/>
                </a:solidFill>
                <a:effectLst/>
                <a:latin typeface="+mn-lt"/>
                <a:ea typeface="+mn-ea"/>
                <a:cs typeface="+mn-cs"/>
              </a:rPr>
              <a:t> [109], </a:t>
            </a:r>
            <a:r>
              <a:rPr lang="en-GB" sz="1200" kern="1200" dirty="0" err="1">
                <a:solidFill>
                  <a:schemeClr val="tx1"/>
                </a:solidFill>
                <a:effectLst/>
                <a:latin typeface="+mn-lt"/>
                <a:ea typeface="+mn-ea"/>
                <a:cs typeface="+mn-cs"/>
              </a:rPr>
              <a:t>fini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finir</a:t>
            </a:r>
            <a:r>
              <a:rPr lang="en-GB" sz="1200" kern="1200" dirty="0">
                <a:solidFill>
                  <a:schemeClr val="tx1"/>
                </a:solidFill>
                <a:effectLst/>
                <a:latin typeface="+mn-lt"/>
                <a:ea typeface="+mn-ea"/>
                <a:cs typeface="+mn-cs"/>
              </a:rPr>
              <a:t> 534], amour [967], </a:t>
            </a:r>
            <a:r>
              <a:rPr lang="en-GB" sz="1200" kern="1200" dirty="0" err="1">
                <a:solidFill>
                  <a:schemeClr val="tx1"/>
                </a:solidFill>
                <a:effectLst/>
                <a:latin typeface="+mn-lt"/>
                <a:ea typeface="+mn-ea"/>
                <a:cs typeface="+mn-cs"/>
              </a:rPr>
              <a:t>dormait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dormir</a:t>
            </a:r>
            <a:r>
              <a:rPr lang="en-GB" sz="1200" kern="1200" dirty="0">
                <a:solidFill>
                  <a:schemeClr val="tx1"/>
                </a:solidFill>
                <a:effectLst/>
                <a:latin typeface="+mn-lt"/>
                <a:ea typeface="+mn-ea"/>
                <a:cs typeface="+mn-cs"/>
              </a:rPr>
              <a:t> 1836], </a:t>
            </a:r>
            <a:r>
              <a:rPr lang="fr-FR" b="0" i="0" dirty="0">
                <a:solidFill>
                  <a:srgbClr val="E6851E"/>
                </a:solidFill>
                <a:effectLst/>
                <a:latin typeface="Helvetica" panose="020B0604020202020204" pitchFamily="34" charset="0"/>
              </a:rPr>
              <a:t>bouteille [2979], liqueur [&gt;5000], </a:t>
            </a:r>
            <a:r>
              <a:rPr lang="fr-FR" sz="1200" dirty="0">
                <a:solidFill>
                  <a:schemeClr val="accent5">
                    <a:lumMod val="50000"/>
                  </a:schemeClr>
                </a:solidFill>
              </a:rPr>
              <a:t>amère [&gt;5000], </a:t>
            </a:r>
            <a:r>
              <a:rPr lang="fr-FR" b="0" i="0" dirty="0">
                <a:solidFill>
                  <a:srgbClr val="E6851E"/>
                </a:solidFill>
                <a:effectLst/>
                <a:latin typeface="Helvetica" panose="020B0604020202020204" pitchFamily="34" charset="0"/>
              </a:rPr>
              <a:t>tant [181],</a:t>
            </a:r>
            <a:r>
              <a:rPr lang="fr-FR" sz="1200" dirty="0">
                <a:solidFill>
                  <a:schemeClr val="accent5">
                    <a:lumMod val="50000"/>
                  </a:schemeClr>
                </a:solidFill>
              </a:rPr>
              <a:t> </a:t>
            </a:r>
            <a:r>
              <a:rPr lang="fr-FR" b="0" i="0" dirty="0">
                <a:solidFill>
                  <a:srgbClr val="E6851E"/>
                </a:solidFill>
                <a:effectLst/>
                <a:latin typeface="Helvetica" panose="020B0604020202020204" pitchFamily="34" charset="0"/>
              </a:rPr>
              <a:t>lèvre [2979], pierre [1767], gré</a:t>
            </a:r>
            <a:r>
              <a:rPr lang="fr-FR" b="0" i="0" dirty="0">
                <a:solidFill>
                  <a:srgbClr val="000000"/>
                </a:solidFill>
                <a:effectLst/>
                <a:latin typeface="Helvetica" panose="020B0604020202020204" pitchFamily="34" charset="0"/>
              </a:rPr>
              <a:t>  [2676]</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blessure</a:t>
            </a:r>
            <a:r>
              <a:rPr lang="en-GB" sz="1200" b="0" i="0" kern="1200" dirty="0">
                <a:solidFill>
                  <a:schemeClr val="tx1"/>
                </a:solidFill>
                <a:effectLst/>
                <a:latin typeface="+mn-lt"/>
                <a:ea typeface="+mn-ea"/>
                <a:cs typeface="+mn-cs"/>
              </a:rPr>
              <a:t> [4681], </a:t>
            </a:r>
            <a:r>
              <a:rPr lang="fr-FR" b="0" i="0" dirty="0">
                <a:solidFill>
                  <a:srgbClr val="E6851E"/>
                </a:solidFill>
                <a:effectLst/>
                <a:latin typeface="Helvetica" panose="020B0604020202020204" pitchFamily="34" charset="0"/>
              </a:rPr>
              <a:t>désinvolture</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croire</a:t>
            </a:r>
            <a:r>
              <a:rPr lang="en-GB" sz="1200" b="0" i="0" kern="1200" dirty="0">
                <a:solidFill>
                  <a:schemeClr val="tx1"/>
                </a:solidFill>
                <a:effectLst/>
                <a:latin typeface="+mn-lt"/>
                <a:ea typeface="+mn-ea"/>
                <a:cs typeface="+mn-cs"/>
              </a:rPr>
              <a:t> [135], </a:t>
            </a:r>
            <a:r>
              <a:rPr lang="en-GB" sz="1200" kern="1200" dirty="0">
                <a:solidFill>
                  <a:schemeClr val="tx1"/>
                </a:solidFill>
                <a:effectLst/>
                <a:latin typeface="+mn-lt"/>
                <a:ea typeface="+mn-ea"/>
                <a:cs typeface="+mn-cs"/>
              </a:rPr>
              <a:t>refrain [&gt;5000], couplet [&gt;5000], </a:t>
            </a:r>
            <a:r>
              <a:rPr lang="en-GB" sz="1200" kern="1200" dirty="0" err="1">
                <a:solidFill>
                  <a:schemeClr val="tx1"/>
                </a:solidFill>
                <a:effectLst/>
                <a:latin typeface="+mn-lt"/>
                <a:ea typeface="+mn-ea"/>
                <a:cs typeface="+mn-cs"/>
              </a:rPr>
              <a:t>traduction</a:t>
            </a:r>
            <a:r>
              <a:rPr lang="en-GB" sz="1200" kern="1200" dirty="0">
                <a:solidFill>
                  <a:schemeClr val="tx1"/>
                </a:solidFill>
                <a:effectLst/>
                <a:latin typeface="+mn-lt"/>
                <a:ea typeface="+mn-ea"/>
                <a:cs typeface="+mn-cs"/>
              </a:rPr>
              <a:t> [2826]</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Word frequency of cognates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payer [537], existence [1153], innocence [4300], </a:t>
            </a:r>
            <a:r>
              <a:rPr lang="en-GB" sz="1200" kern="1200" dirty="0" err="1">
                <a:solidFill>
                  <a:schemeClr val="tx1"/>
                </a:solidFill>
                <a:effectLst/>
                <a:latin typeface="+mn-lt"/>
                <a:ea typeface="+mn-ea"/>
                <a:cs typeface="+mn-cs"/>
              </a:rPr>
              <a:t>défense</a:t>
            </a:r>
            <a:r>
              <a:rPr lang="en-GB" sz="1200" kern="1200" dirty="0">
                <a:solidFill>
                  <a:schemeClr val="tx1"/>
                </a:solidFill>
                <a:effectLst/>
                <a:latin typeface="+mn-lt"/>
                <a:ea typeface="+mn-ea"/>
                <a:cs typeface="+mn-cs"/>
              </a:rPr>
              <a:t> [938], </a:t>
            </a:r>
            <a:r>
              <a:rPr lang="en-GB" sz="1200" kern="1200" dirty="0" err="1">
                <a:solidFill>
                  <a:schemeClr val="tx1"/>
                </a:solidFill>
                <a:effectLst/>
                <a:latin typeface="+mn-lt"/>
                <a:ea typeface="+mn-ea"/>
                <a:cs typeface="+mn-cs"/>
              </a:rPr>
              <a:t>répéter</a:t>
            </a:r>
            <a:r>
              <a:rPr lang="en-GB" sz="1200" kern="1200" dirty="0">
                <a:solidFill>
                  <a:schemeClr val="tx1"/>
                </a:solidFill>
                <a:effectLst/>
                <a:latin typeface="+mn-lt"/>
                <a:ea typeface="+mn-ea"/>
                <a:cs typeface="+mn-cs"/>
              </a:rPr>
              <a:t> [630], point [97], </a:t>
            </a:r>
            <a:r>
              <a:rPr lang="fr-FR" sz="1200" dirty="0">
                <a:solidFill>
                  <a:schemeClr val="accent5">
                    <a:lumMod val="50000"/>
                  </a:schemeClr>
                </a:solidFill>
              </a:rPr>
              <a:t>repère [4373], </a:t>
            </a:r>
            <a:r>
              <a:rPr lang="fr-FR" b="0" i="0" dirty="0">
                <a:solidFill>
                  <a:srgbClr val="E6851E"/>
                </a:solidFill>
                <a:effectLst/>
                <a:latin typeface="Helvetica" panose="020B0604020202020204" pitchFamily="34" charset="0"/>
              </a:rPr>
              <a:t>univers [2112], hémisphère [&gt;5000], paradis [2952], forme [369], infinitif [&gt;5000], verbe [&gt;5000]</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76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75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Aural recognition of some of this week’s new words in context; to use knowledge of known vocabulary items and cognates to translate the first verse of the text.</a:t>
            </a:r>
            <a:endParaRPr lang="en-US" b="1" dirty="0"/>
          </a:p>
          <a:p>
            <a:endParaRPr lang="en-US" b="1" dirty="0"/>
          </a:p>
          <a:p>
            <a:r>
              <a:rPr lang="en-US" b="1" dirty="0"/>
              <a:t>Procedure:</a:t>
            </a:r>
          </a:p>
          <a:p>
            <a:pPr marL="0" indent="0">
              <a:buFont typeface="+mj-lt"/>
              <a:buNone/>
            </a:pPr>
            <a:r>
              <a:rPr lang="en-US" b="0" dirty="0"/>
              <a:t>1. Students listen to each line of the first verse of the song and transcribe the missing word(s). </a:t>
            </a:r>
          </a:p>
          <a:p>
            <a:pPr marL="0" indent="0">
              <a:buFont typeface="+mj-lt"/>
              <a:buNone/>
            </a:pPr>
            <a:r>
              <a:rPr lang="en-US" b="0" dirty="0"/>
              <a:t>2. Click to reveal the answers. </a:t>
            </a:r>
          </a:p>
          <a:p>
            <a:pPr marL="0" indent="0">
              <a:buFont typeface="+mj-lt"/>
              <a:buNone/>
            </a:pPr>
            <a:r>
              <a:rPr lang="en-US" b="0" i="0" dirty="0"/>
              <a:t>3. Click to reveal a call-out with a definition for the word ‘cognate’. Check students </a:t>
            </a:r>
            <a:r>
              <a:rPr lang="en-US" b="0" i="0" dirty="0" err="1"/>
              <a:t>recognise</a:t>
            </a:r>
            <a:r>
              <a:rPr lang="en-US" b="0" i="0" dirty="0"/>
              <a:t> the English meanings of the words in orange.</a:t>
            </a:r>
          </a:p>
          <a:p>
            <a:pPr marL="0" indent="0">
              <a:buFont typeface="+mj-lt"/>
              <a:buNone/>
            </a:pPr>
            <a:r>
              <a:rPr lang="en-US" b="0" i="0" dirty="0"/>
              <a:t>4. Draw students’ attention to the verb phrase </a:t>
            </a:r>
            <a:r>
              <a:rPr lang="en-US" b="0" i="1" dirty="0"/>
              <a:t>je</a:t>
            </a:r>
            <a:r>
              <a:rPr lang="en-US" b="0" i="0" dirty="0"/>
              <a:t> </a:t>
            </a:r>
            <a:r>
              <a:rPr lang="en-US" b="0" i="1" dirty="0"/>
              <a:t>recommence</a:t>
            </a:r>
            <a:r>
              <a:rPr lang="en-US" b="0" i="0" dirty="0"/>
              <a:t>. They have not encounter </a:t>
            </a:r>
            <a:r>
              <a:rPr lang="en-US" b="0" i="1" dirty="0" err="1"/>
              <a:t>recommencer</a:t>
            </a:r>
            <a:r>
              <a:rPr lang="en-US" b="0" i="1" dirty="0"/>
              <a:t>, </a:t>
            </a:r>
            <a:r>
              <a:rPr lang="en-US" b="0" i="0" dirty="0"/>
              <a:t>but they know </a:t>
            </a:r>
            <a:r>
              <a:rPr lang="en-US" b="0" i="1" dirty="0"/>
              <a:t>commencer </a:t>
            </a:r>
            <a:r>
              <a:rPr lang="en-US" b="0" i="0" dirty="0"/>
              <a:t>and have encountered the re- prefix with </a:t>
            </a:r>
            <a:r>
              <a:rPr lang="en-US" b="0" i="1" dirty="0" err="1"/>
              <a:t>remettre</a:t>
            </a:r>
            <a:r>
              <a:rPr lang="en-US" b="0" i="0" dirty="0"/>
              <a:t>. Ask students what they think a likely translation of this verb is (to restart/start again).</a:t>
            </a:r>
          </a:p>
          <a:p>
            <a:pPr marL="0" indent="0">
              <a:buFont typeface="+mj-lt"/>
              <a:buNone/>
            </a:pPr>
            <a:r>
              <a:rPr lang="en-US" b="0" i="0" dirty="0"/>
              <a:t>5. Elicit oral or written translations for the six sentences. Alert students to the fact that the tense changes in the last line. Depending on the needs of the class, students can attempt full translations from this slide, or use the gapped version provided on the following slide. </a:t>
            </a:r>
          </a:p>
          <a:p>
            <a:pPr marL="0" indent="0">
              <a:buFont typeface="+mj-lt"/>
              <a:buNone/>
            </a:pPr>
            <a:endParaRPr lang="en-US" b="0" i="0" dirty="0"/>
          </a:p>
          <a:p>
            <a:pPr marL="0" indent="0">
              <a:buFont typeface="+mj-lt"/>
              <a:buNone/>
            </a:pPr>
            <a:r>
              <a:rPr lang="en-US" b="1" i="0" dirty="0"/>
              <a:t>Transcript: </a:t>
            </a:r>
          </a:p>
          <a:p>
            <a:pPr marL="228600" indent="-228600">
              <a:lnSpc>
                <a:spcPct val="150000"/>
              </a:lnSpc>
              <a:buFont typeface="+mj-lt"/>
              <a:buAutoNum type="arabicPeriod"/>
            </a:pPr>
            <a:r>
              <a:rPr lang="fr-FR" sz="1200" b="0" dirty="0">
                <a:solidFill>
                  <a:schemeClr val="accent5">
                    <a:lumMod val="50000"/>
                  </a:schemeClr>
                </a:solidFill>
              </a:rPr>
              <a:t>J'ai cherché un sens à mon </a:t>
            </a:r>
            <a:r>
              <a:rPr lang="fr-FR" sz="1200" b="0" dirty="0">
                <a:solidFill>
                  <a:srgbClr val="EE6000"/>
                </a:solidFill>
              </a:rPr>
              <a:t>existence</a:t>
            </a:r>
          </a:p>
          <a:p>
            <a:pPr marL="228600" indent="-228600">
              <a:lnSpc>
                <a:spcPct val="150000"/>
              </a:lnSpc>
              <a:buFont typeface="+mj-lt"/>
              <a:buAutoNum type="arabicPeriod"/>
            </a:pPr>
            <a:r>
              <a:rPr lang="fr-FR" sz="1200" b="0" dirty="0">
                <a:solidFill>
                  <a:schemeClr val="accent5">
                    <a:lumMod val="50000"/>
                  </a:schemeClr>
                </a:solidFill>
              </a:rPr>
              <a:t>J'y ai laissé mon </a:t>
            </a:r>
            <a:r>
              <a:rPr lang="fr-FR" sz="1200" b="0" dirty="0">
                <a:solidFill>
                  <a:srgbClr val="EE6000"/>
                </a:solidFill>
              </a:rPr>
              <a:t>innocence</a:t>
            </a:r>
          </a:p>
          <a:p>
            <a:pPr marL="228600" indent="-228600">
              <a:lnSpc>
                <a:spcPct val="150000"/>
              </a:lnSpc>
              <a:buFont typeface="+mj-lt"/>
              <a:buAutoNum type="arabicPeriod"/>
            </a:pPr>
            <a:r>
              <a:rPr lang="fr-FR" sz="1200" b="0" dirty="0">
                <a:solidFill>
                  <a:schemeClr val="accent5">
                    <a:lumMod val="50000"/>
                  </a:schemeClr>
                </a:solidFill>
              </a:rPr>
              <a:t>J'ai fini le cœur sans </a:t>
            </a:r>
            <a:r>
              <a:rPr lang="fr-FR" sz="1200" b="0" dirty="0">
                <a:solidFill>
                  <a:srgbClr val="EE6000"/>
                </a:solidFill>
              </a:rPr>
              <a:t>défense</a:t>
            </a:r>
          </a:p>
          <a:p>
            <a:pPr marL="228600" indent="-228600">
              <a:lnSpc>
                <a:spcPct val="150000"/>
              </a:lnSpc>
              <a:buFont typeface="+mj-lt"/>
              <a:buAutoNum type="arabicPeriod"/>
            </a:pPr>
            <a:r>
              <a:rPr lang="fr-FR" sz="1200" b="0" dirty="0">
                <a:solidFill>
                  <a:schemeClr val="accent5">
                    <a:lumMod val="50000"/>
                  </a:schemeClr>
                </a:solidFill>
              </a:rPr>
              <a:t>J'ai cherché l'amour et la reconnaissance</a:t>
            </a:r>
          </a:p>
          <a:p>
            <a:pPr marL="228600" indent="-228600">
              <a:lnSpc>
                <a:spcPct val="150000"/>
              </a:lnSpc>
              <a:buFont typeface="+mj-lt"/>
              <a:buAutoNum type="arabicPeriod"/>
            </a:pPr>
            <a:r>
              <a:rPr lang="fr-FR" sz="1200" b="0" dirty="0">
                <a:solidFill>
                  <a:schemeClr val="accent5">
                    <a:lumMod val="50000"/>
                  </a:schemeClr>
                </a:solidFill>
              </a:rPr>
              <a:t>J'ai </a:t>
            </a:r>
            <a:r>
              <a:rPr lang="fr-FR" sz="1200" b="0" dirty="0">
                <a:solidFill>
                  <a:srgbClr val="115076"/>
                </a:solidFill>
              </a:rPr>
              <a:t>payé</a:t>
            </a:r>
            <a:r>
              <a:rPr lang="fr-FR" sz="1200" b="0" dirty="0">
                <a:solidFill>
                  <a:schemeClr val="accent5">
                    <a:lumMod val="50000"/>
                  </a:schemeClr>
                </a:solidFill>
              </a:rPr>
              <a:t> le prix du </a:t>
            </a:r>
            <a:r>
              <a:rPr lang="fr-FR" sz="1200" b="0" dirty="0">
                <a:solidFill>
                  <a:srgbClr val="EE6000"/>
                </a:solidFill>
              </a:rPr>
              <a:t>silence</a:t>
            </a:r>
          </a:p>
          <a:p>
            <a:pPr marL="228600" indent="-228600">
              <a:lnSpc>
                <a:spcPct val="150000"/>
              </a:lnSpc>
              <a:buFont typeface="+mj-lt"/>
              <a:buAutoNum type="arabicPeriod"/>
            </a:pPr>
            <a:r>
              <a:rPr lang="fr-FR" sz="1200" b="0" dirty="0">
                <a:solidFill>
                  <a:schemeClr val="accent5">
                    <a:lumMod val="50000"/>
                  </a:schemeClr>
                </a:solidFill>
              </a:rPr>
              <a:t>Je me blesse et je </a:t>
            </a:r>
            <a:r>
              <a:rPr lang="fr-FR" sz="1200" b="0" dirty="0">
                <a:solidFill>
                  <a:srgbClr val="115076"/>
                </a:solidFill>
              </a:rPr>
              <a:t>recommence</a:t>
            </a:r>
            <a:r>
              <a:rPr lang="fr-FR" sz="1200" b="0" dirty="0">
                <a:solidFill>
                  <a:schemeClr val="accent5">
                    <a:lumMod val="50000"/>
                  </a:schemeClr>
                </a:solidFill>
              </a:rPr>
              <a:t> </a:t>
            </a:r>
          </a:p>
          <a:p>
            <a:endParaRPr lang="en-US" b="0" dirty="0"/>
          </a:p>
          <a:p>
            <a:r>
              <a:rPr lang="en-GB" sz="1200" b="1" kern="1200" dirty="0">
                <a:solidFill>
                  <a:schemeClr val="tx1"/>
                </a:solidFill>
                <a:effectLst/>
                <a:latin typeface="+mn-lt"/>
                <a:ea typeface="+mn-ea"/>
                <a:cs typeface="+mn-cs"/>
              </a:rPr>
              <a:t>Word frequency of unknown words used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couplet [&gt;5000]</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chemeClr val="accent5">
                    <a:lumMod val="50000"/>
                  </a:schemeClr>
                </a:solidFill>
              </a:rPr>
              <a:t>NB: </a:t>
            </a:r>
            <a:r>
              <a:rPr lang="fr-FR" sz="1200" b="0" dirty="0">
                <a:solidFill>
                  <a:schemeClr val="accent5">
                    <a:lumMod val="50000"/>
                  </a:schemeClr>
                </a:solidFill>
              </a:rPr>
              <a:t>The </a:t>
            </a:r>
            <a:r>
              <a:rPr lang="fr-FR" sz="1200" b="0" dirty="0" err="1">
                <a:solidFill>
                  <a:schemeClr val="accent5">
                    <a:lumMod val="50000"/>
                  </a:schemeClr>
                </a:solidFill>
              </a:rPr>
              <a:t>frequency</a:t>
            </a:r>
            <a:r>
              <a:rPr lang="fr-FR" sz="1200" b="0" dirty="0">
                <a:solidFill>
                  <a:schemeClr val="accent5">
                    <a:lumMod val="50000"/>
                  </a:schemeClr>
                </a:solidFill>
              </a:rPr>
              <a:t> values of all </a:t>
            </a:r>
            <a:r>
              <a:rPr lang="fr-FR" sz="1200" b="0" dirty="0" err="1">
                <a:solidFill>
                  <a:schemeClr val="accent5">
                    <a:lumMod val="50000"/>
                  </a:schemeClr>
                </a:solidFill>
              </a:rPr>
              <a:t>unknown</a:t>
            </a:r>
            <a:r>
              <a:rPr lang="fr-FR" sz="1200" b="0" dirty="0">
                <a:solidFill>
                  <a:schemeClr val="accent5">
                    <a:lumMod val="50000"/>
                  </a:schemeClr>
                </a:solidFill>
              </a:rPr>
              <a:t> </a:t>
            </a:r>
            <a:r>
              <a:rPr lang="fr-FR" sz="1200" b="0" dirty="0" err="1">
                <a:solidFill>
                  <a:schemeClr val="accent5">
                    <a:lumMod val="50000"/>
                  </a:schemeClr>
                </a:solidFill>
              </a:rPr>
              <a:t>words</a:t>
            </a:r>
            <a:r>
              <a:rPr lang="fr-FR" sz="1200" b="0" dirty="0">
                <a:solidFill>
                  <a:schemeClr val="accent5">
                    <a:lumMod val="50000"/>
                  </a:schemeClr>
                </a:solidFill>
              </a:rPr>
              <a:t> in the </a:t>
            </a:r>
            <a:r>
              <a:rPr lang="fr-FR" sz="1200" b="0" dirty="0" err="1">
                <a:solidFill>
                  <a:schemeClr val="accent5">
                    <a:lumMod val="50000"/>
                  </a:schemeClr>
                </a:solidFill>
              </a:rPr>
              <a:t>text</a:t>
            </a:r>
            <a:r>
              <a:rPr lang="fr-FR" sz="1200" b="0" dirty="0">
                <a:solidFill>
                  <a:schemeClr val="accent5">
                    <a:lumMod val="50000"/>
                  </a:schemeClr>
                </a:solidFill>
              </a:rPr>
              <a:t> are </a:t>
            </a:r>
            <a:r>
              <a:rPr lang="fr-FR" sz="1200" b="0" dirty="0" err="1">
                <a:solidFill>
                  <a:schemeClr val="accent5">
                    <a:lumMod val="50000"/>
                  </a:schemeClr>
                </a:solidFill>
              </a:rPr>
              <a:t>provided</a:t>
            </a:r>
            <a:r>
              <a:rPr lang="fr-FR" sz="1200" b="0" dirty="0">
                <a:solidFill>
                  <a:schemeClr val="accent5">
                    <a:lumMod val="50000"/>
                  </a:schemeClr>
                </a:solidFill>
              </a:rPr>
              <a:t> on slide 16.</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Suggested translations appear on clicks.</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25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[y]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y</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point over ‘there’].</a:t>
            </a:r>
            <a:br>
              <a:rPr lang="en-GB" baseline="0" dirty="0"/>
            </a:br>
            <a:r>
              <a:rPr lang="en-GB" baseline="0" dirty="0"/>
              <a:t>4. Roll back the animations and work through 1-3 again, but this time, dropping your voice completely to listen carefully to the students saying the </a:t>
            </a:r>
            <a:r>
              <a:rPr lang="en-GB" b="1" dirty="0"/>
              <a:t>[y] </a:t>
            </a:r>
            <a:r>
              <a:rPr lang="en-GB" baseline="0" dirty="0"/>
              <a:t>sound, pronouncing </a:t>
            </a:r>
            <a:r>
              <a:rPr lang="en-GB" b="0" baseline="0" dirty="0"/>
              <a:t>”</a:t>
            </a:r>
            <a:r>
              <a:rPr lang="en-GB" b="1" baseline="0" dirty="0"/>
              <a:t>y</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 </a:t>
            </a:r>
            <a:r>
              <a:rPr lang="en-GB" b="0" dirty="0"/>
              <a:t>[36]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fr-FR" b="0" i="0" dirty="0">
                <a:solidFill>
                  <a:srgbClr val="000000"/>
                </a:solidFill>
                <a:effectLst/>
                <a:latin typeface="Calibri" panose="020F0502020204030204" pitchFamily="34" charset="0"/>
              </a:rPr>
              <a:t>Sarah </a:t>
            </a:r>
            <a:r>
              <a:rPr lang="fr-FR" b="0" i="0" dirty="0" err="1">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[y] and [oy]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Text exploitation 3: </a:t>
            </a:r>
            <a:r>
              <a:rPr lang="en-GB" b="0" dirty="0" err="1"/>
              <a:t>J’ai</a:t>
            </a:r>
            <a:r>
              <a:rPr lang="en-GB" b="0" dirty="0"/>
              <a:t> </a:t>
            </a:r>
            <a:r>
              <a:rPr lang="en-GB" b="0" dirty="0" err="1"/>
              <a:t>cherché</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1" i="0" dirty="0">
                <a:solidFill>
                  <a:prstClr val="white"/>
                </a:solidFill>
                <a:latin typeface="Calibri" panose="020F0502020204030204" pitchFamily="34" charset="0"/>
                <a:cs typeface="Calibri" panose="020F0502020204030204" pitchFamily="34" charset="0"/>
              </a:rPr>
              <a:t>Dictionary skills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ea typeface="Calibri"/>
                <a:cs typeface="Calibri"/>
                <a:sym typeface="Calibri"/>
              </a:rPr>
              <a:t>Understanding the </a:t>
            </a:r>
            <a:r>
              <a:rPr lang="en-US" sz="1200" b="1" i="0" u="none" strike="noStrike" cap="none" dirty="0">
                <a:solidFill>
                  <a:schemeClr val="dk1"/>
                </a:solidFill>
                <a:latin typeface="+mn-lt"/>
                <a:ea typeface="Calibri"/>
                <a:cs typeface="Calibri"/>
                <a:sym typeface="Calibri"/>
              </a:rPr>
              <a:t>details</a:t>
            </a:r>
            <a:r>
              <a:rPr lang="en-US" sz="1200" b="0" i="0" u="none" strike="noStrike" cap="none" dirty="0">
                <a:solidFill>
                  <a:schemeClr val="dk1"/>
                </a:solidFill>
                <a:latin typeface="+mn-lt"/>
                <a:ea typeface="Calibri"/>
                <a:cs typeface="Calibri"/>
                <a:sym typeface="Calibri"/>
              </a:rPr>
              <a:t> of the text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u="none" strike="noStrike" cap="none" dirty="0">
                <a:solidFill>
                  <a:schemeClr val="dk1"/>
                </a:solidFill>
                <a:latin typeface="+mn-lt"/>
                <a:cs typeface="Calibri"/>
                <a:sym typeface="Calibri"/>
              </a:rPr>
              <a:t>Being </a:t>
            </a:r>
            <a:r>
              <a:rPr lang="en-US" sz="1200" b="1" i="0" u="none" strike="noStrike" cap="none" dirty="0">
                <a:solidFill>
                  <a:schemeClr val="dk1"/>
                </a:solidFill>
                <a:latin typeface="+mn-lt"/>
                <a:cs typeface="Calibri"/>
                <a:sym typeface="Calibri"/>
              </a:rPr>
              <a:t>creative</a:t>
            </a:r>
            <a:r>
              <a:rPr lang="en-US" sz="1200" b="0" i="0" u="none" strike="noStrike" cap="none" dirty="0">
                <a:solidFill>
                  <a:schemeClr val="dk1"/>
                </a:solidFill>
                <a:latin typeface="+mn-lt"/>
                <a:cs typeface="Calibri"/>
                <a:sym typeface="Calibri"/>
              </a:rPr>
              <a:t> with the text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(introduce) </a:t>
            </a:r>
            <a:r>
              <a:rPr lang="en-GB" sz="1200" b="0" i="0" u="none" strike="noStrike" kern="1200" dirty="0">
                <a:solidFill>
                  <a:schemeClr val="tx1"/>
                </a:solidFill>
                <a:effectLst/>
                <a:latin typeface="+mn-lt"/>
                <a:ea typeface="+mn-ea"/>
                <a:cs typeface="+mn-cs"/>
              </a:rPr>
              <a:t>blesser [2024], </a:t>
            </a:r>
            <a:r>
              <a:rPr lang="en-GB" sz="1200" b="0" i="0" u="none" strike="noStrike" kern="1200" dirty="0" err="1">
                <a:solidFill>
                  <a:schemeClr val="tx1"/>
                </a:solidFill>
                <a:effectLst/>
                <a:latin typeface="+mn-lt"/>
                <a:ea typeface="+mn-ea"/>
                <a:cs typeface="+mn-cs"/>
              </a:rPr>
              <a:t>jeter</a:t>
            </a:r>
            <a:r>
              <a:rPr lang="en-GB" sz="1200" b="0" i="0" u="none" strike="noStrike" kern="1200" dirty="0">
                <a:solidFill>
                  <a:schemeClr val="tx1"/>
                </a:solidFill>
                <a:effectLst/>
                <a:latin typeface="+mn-lt"/>
                <a:ea typeface="+mn-ea"/>
                <a:cs typeface="+mn-cs"/>
              </a:rPr>
              <a:t> [1202], </a:t>
            </a:r>
            <a:r>
              <a:rPr lang="en-GB" sz="1200" b="0" i="0" u="none" strike="noStrike" kern="1200" dirty="0" err="1">
                <a:solidFill>
                  <a:schemeClr val="tx1"/>
                </a:solidFill>
                <a:effectLst/>
                <a:latin typeface="+mn-lt"/>
                <a:ea typeface="+mn-ea"/>
                <a:cs typeface="+mn-cs"/>
              </a:rPr>
              <a:t>laisser</a:t>
            </a:r>
            <a:r>
              <a:rPr lang="en-GB" sz="1200" b="0" i="0" u="none" strike="noStrike" kern="1200" dirty="0">
                <a:solidFill>
                  <a:schemeClr val="tx1"/>
                </a:solidFill>
                <a:effectLst/>
                <a:latin typeface="+mn-lt"/>
                <a:ea typeface="+mn-ea"/>
                <a:cs typeface="+mn-cs"/>
              </a:rPr>
              <a:t> [196], amour [967], </a:t>
            </a:r>
            <a:r>
              <a:rPr lang="en-GB" sz="1200" b="0" i="0" u="none" strike="noStrike" kern="1200" dirty="0" err="1">
                <a:solidFill>
                  <a:schemeClr val="tx1"/>
                </a:solidFill>
                <a:effectLst/>
                <a:latin typeface="+mn-lt"/>
                <a:ea typeface="+mn-ea"/>
                <a:cs typeface="+mn-cs"/>
              </a:rPr>
              <a:t>envie</a:t>
            </a:r>
            <a:r>
              <a:rPr lang="en-GB" sz="1200" b="0" i="0" u="none" strike="noStrike" kern="1200" dirty="0">
                <a:solidFill>
                  <a:schemeClr val="tx1"/>
                </a:solidFill>
                <a:effectLst/>
                <a:latin typeface="+mn-lt"/>
                <a:ea typeface="+mn-ea"/>
                <a:cs typeface="+mn-cs"/>
              </a:rPr>
              <a:t> [1237], </a:t>
            </a:r>
            <a:r>
              <a:rPr lang="en-GB" sz="1200" b="0" i="0" u="none" strike="noStrike" kern="1200" dirty="0" err="1">
                <a:solidFill>
                  <a:schemeClr val="tx1"/>
                </a:solidFill>
                <a:effectLst/>
                <a:latin typeface="+mn-lt"/>
                <a:ea typeface="+mn-ea"/>
                <a:cs typeface="+mn-cs"/>
              </a:rPr>
              <a:t>mer</a:t>
            </a:r>
            <a:r>
              <a:rPr lang="en-GB" sz="1200" b="0" i="0" u="none" strike="noStrike" kern="1200" dirty="0">
                <a:solidFill>
                  <a:schemeClr val="tx1"/>
                </a:solidFill>
                <a:effectLst/>
                <a:latin typeface="+mn-lt"/>
                <a:ea typeface="+mn-ea"/>
                <a:cs typeface="+mn-cs"/>
              </a:rPr>
              <a:t> [921], prix</a:t>
            </a:r>
            <a:r>
              <a:rPr lang="en-GB" sz="1200" b="0" i="0" u="none" strike="noStrike" kern="1200" baseline="30000" dirty="0">
                <a:solidFill>
                  <a:schemeClr val="tx1"/>
                </a:solidFill>
                <a:effectLst/>
                <a:latin typeface="+mn-lt"/>
                <a:ea typeface="+mn-ea"/>
                <a:cs typeface="+mn-cs"/>
              </a:rPr>
              <a:t>1 </a:t>
            </a:r>
            <a:r>
              <a:rPr lang="en-GB" sz="1200" b="0" i="0" u="none" strike="noStrike" kern="1200" dirty="0">
                <a:solidFill>
                  <a:schemeClr val="tx1"/>
                </a:solidFill>
                <a:effectLst/>
                <a:latin typeface="+mn-lt"/>
                <a:ea typeface="+mn-ea"/>
                <a:cs typeface="+mn-cs"/>
              </a:rPr>
              <a:t>[310], reconnaissance</a:t>
            </a:r>
            <a:r>
              <a:rPr lang="en-GB" sz="1200" b="0" i="0" u="none" strike="noStrike" kern="1200" baseline="30000" dirty="0">
                <a:solidFill>
                  <a:schemeClr val="tx1"/>
                </a:solidFill>
                <a:effectLst/>
                <a:latin typeface="+mn-lt"/>
                <a:ea typeface="+mn-ea"/>
                <a:cs typeface="+mn-cs"/>
              </a:rPr>
              <a:t>1</a:t>
            </a:r>
            <a:r>
              <a:rPr lang="en-GB" sz="1200" b="0" i="0" u="none" strike="noStrike" kern="1200" dirty="0">
                <a:solidFill>
                  <a:schemeClr val="tx1"/>
                </a:solidFill>
                <a:effectLst/>
                <a:latin typeface="+mn-lt"/>
                <a:ea typeface="+mn-ea"/>
                <a:cs typeface="+mn-cs"/>
              </a:rPr>
              <a:t> [1432], sens</a:t>
            </a:r>
            <a:r>
              <a:rPr lang="en-GB" sz="1200" b="0" i="0" u="none" strike="noStrike" kern="1200" baseline="30000" dirty="0">
                <a:solidFill>
                  <a:schemeClr val="tx1"/>
                </a:solidFill>
                <a:effectLst/>
                <a:latin typeface="+mn-lt"/>
                <a:ea typeface="+mn-ea"/>
                <a:cs typeface="+mn-cs"/>
              </a:rPr>
              <a:t>1 </a:t>
            </a:r>
            <a:r>
              <a:rPr lang="en-GB" sz="1200" b="0" i="0" u="none" strike="noStrike" kern="1200" dirty="0">
                <a:solidFill>
                  <a:schemeClr val="tx1"/>
                </a:solidFill>
                <a:effectLst/>
                <a:latin typeface="+mn-lt"/>
                <a:ea typeface="+mn-ea"/>
                <a:cs typeface="+mn-cs"/>
              </a:rPr>
              <a:t>[243], </a:t>
            </a:r>
            <a:r>
              <a:rPr lang="en-GB" sz="1200" b="0" i="0" u="none" strike="noStrike" kern="1200" dirty="0" err="1">
                <a:solidFill>
                  <a:schemeClr val="tx1"/>
                </a:solidFill>
                <a:effectLst/>
                <a:latin typeface="+mn-lt"/>
                <a:ea typeface="+mn-ea"/>
                <a:cs typeface="+mn-cs"/>
              </a:rPr>
              <a:t>tellement</a:t>
            </a:r>
            <a:r>
              <a:rPr lang="en-GB" sz="1200" b="0" i="0" u="none" strike="noStrike" kern="1200" dirty="0">
                <a:solidFill>
                  <a:schemeClr val="tx1"/>
                </a:solidFill>
                <a:effectLst/>
                <a:latin typeface="+mn-lt"/>
                <a:ea typeface="+mn-ea"/>
                <a:cs typeface="+mn-cs"/>
              </a:rPr>
              <a:t> [869]</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9.1.2.6 (revisit) </a:t>
            </a:r>
            <a:r>
              <a:rPr lang="en-GB" sz="1200" b="0" i="0" u="none" strike="noStrike" kern="1200" dirty="0" err="1">
                <a:solidFill>
                  <a:schemeClr val="tx1"/>
                </a:solidFill>
                <a:effectLst/>
                <a:latin typeface="+mn-lt"/>
                <a:ea typeface="+mn-ea"/>
                <a:cs typeface="+mn-cs"/>
              </a:rPr>
              <a:t>faim</a:t>
            </a:r>
            <a:r>
              <a:rPr lang="en-GB" sz="1200" b="0" i="0" u="none" strike="noStrike" kern="1200" dirty="0">
                <a:solidFill>
                  <a:schemeClr val="tx1"/>
                </a:solidFill>
                <a:effectLst/>
                <a:latin typeface="+mn-lt"/>
                <a:ea typeface="+mn-ea"/>
                <a:cs typeface="+mn-cs"/>
              </a:rPr>
              <a:t> [1986], </a:t>
            </a:r>
            <a:r>
              <a:rPr lang="en-GB" sz="1200" b="0" i="0" u="none" strike="noStrike" kern="1200" dirty="0" err="1">
                <a:solidFill>
                  <a:schemeClr val="tx1"/>
                </a:solidFill>
                <a:effectLst/>
                <a:latin typeface="+mn-lt"/>
                <a:ea typeface="+mn-ea"/>
                <a:cs typeface="+mn-cs"/>
              </a:rPr>
              <a:t>soif</a:t>
            </a:r>
            <a:r>
              <a:rPr lang="en-GB" sz="1200" b="0" i="0" u="none" strike="noStrike" kern="1200" dirty="0">
                <a:solidFill>
                  <a:schemeClr val="tx1"/>
                </a:solidFill>
                <a:effectLst/>
                <a:latin typeface="+mn-lt"/>
                <a:ea typeface="+mn-ea"/>
                <a:cs typeface="+mn-cs"/>
              </a:rPr>
              <a:t> [4689], </a:t>
            </a:r>
            <a:r>
              <a:rPr lang="en-GB" sz="1200" b="0" i="0" u="none" strike="noStrike" kern="1200" dirty="0" err="1">
                <a:solidFill>
                  <a:schemeClr val="tx1"/>
                </a:solidFill>
                <a:effectLst/>
                <a:latin typeface="+mn-lt"/>
                <a:ea typeface="+mn-ea"/>
                <a:cs typeface="+mn-cs"/>
              </a:rPr>
              <a:t>peur</a:t>
            </a:r>
            <a:r>
              <a:rPr lang="en-GB" sz="1200" b="0" i="0" u="none" strike="noStrike" kern="1200" dirty="0">
                <a:solidFill>
                  <a:schemeClr val="tx1"/>
                </a:solidFill>
                <a:effectLst/>
                <a:latin typeface="+mn-lt"/>
                <a:ea typeface="+mn-ea"/>
                <a:cs typeface="+mn-cs"/>
              </a:rPr>
              <a:t> [755], tort [1652], heure2 [99], midi [2483], </a:t>
            </a:r>
            <a:r>
              <a:rPr lang="en-GB" sz="1200" b="0" i="0" u="none" strike="noStrike" kern="1200" dirty="0" err="1">
                <a:solidFill>
                  <a:schemeClr val="tx1"/>
                </a:solidFill>
                <a:effectLst/>
                <a:latin typeface="+mn-lt"/>
                <a:ea typeface="+mn-ea"/>
                <a:cs typeface="+mn-cs"/>
              </a:rPr>
              <a:t>minuit</a:t>
            </a:r>
            <a:r>
              <a:rPr lang="en-GB" sz="1200" b="0" i="0" u="none" strike="noStrike" kern="1200" dirty="0">
                <a:solidFill>
                  <a:schemeClr val="tx1"/>
                </a:solidFill>
                <a:effectLst/>
                <a:latin typeface="+mn-lt"/>
                <a:ea typeface="+mn-ea"/>
                <a:cs typeface="+mn-cs"/>
              </a:rPr>
              <a:t> [3453], </a:t>
            </a:r>
            <a:r>
              <a:rPr lang="en-GB" sz="1200" b="0" i="0" u="none" strike="noStrike" kern="1200" dirty="0" err="1">
                <a:solidFill>
                  <a:schemeClr val="tx1"/>
                </a:solidFill>
                <a:effectLst/>
                <a:latin typeface="+mn-lt"/>
                <a:ea typeface="+mn-ea"/>
                <a:cs typeface="+mn-cs"/>
              </a:rPr>
              <a:t>quarante</a:t>
            </a:r>
            <a:r>
              <a:rPr lang="en-GB" sz="1200" b="0" i="0" u="none" strike="noStrike" kern="1200" dirty="0">
                <a:solidFill>
                  <a:schemeClr val="tx1"/>
                </a:solidFill>
                <a:effectLst/>
                <a:latin typeface="+mn-lt"/>
                <a:ea typeface="+mn-ea"/>
                <a:cs typeface="+mn-cs"/>
              </a:rPr>
              <a:t> [2436], </a:t>
            </a:r>
            <a:r>
              <a:rPr lang="en-GB" sz="1200" b="0" i="0" u="none" strike="noStrike" kern="1200" dirty="0" err="1">
                <a:solidFill>
                  <a:schemeClr val="tx1"/>
                </a:solidFill>
                <a:effectLst/>
                <a:latin typeface="+mn-lt"/>
                <a:ea typeface="+mn-ea"/>
                <a:cs typeface="+mn-cs"/>
              </a:rPr>
              <a:t>cinquante</a:t>
            </a:r>
            <a:r>
              <a:rPr lang="en-GB" sz="1200" b="0" i="0" u="none" strike="noStrike" kern="1200" dirty="0">
                <a:solidFill>
                  <a:schemeClr val="tx1"/>
                </a:solidFill>
                <a:effectLst/>
                <a:latin typeface="+mn-lt"/>
                <a:ea typeface="+mn-ea"/>
                <a:cs typeface="+mn-cs"/>
              </a:rPr>
              <a:t> [2273], </a:t>
            </a:r>
            <a:r>
              <a:rPr lang="en-GB" sz="1200" b="0" i="0" u="none" strike="noStrike" kern="1200" dirty="0" err="1">
                <a:solidFill>
                  <a:schemeClr val="tx1"/>
                </a:solidFill>
                <a:effectLst/>
                <a:latin typeface="+mn-lt"/>
                <a:ea typeface="+mn-ea"/>
                <a:cs typeface="+mn-cs"/>
              </a:rPr>
              <a:t>soixante</a:t>
            </a:r>
            <a:r>
              <a:rPr lang="en-GB" sz="1200" b="0" i="0" u="none" strike="noStrike" kern="1200" dirty="0">
                <a:solidFill>
                  <a:schemeClr val="tx1"/>
                </a:solidFill>
                <a:effectLst/>
                <a:latin typeface="+mn-lt"/>
                <a:ea typeface="+mn-ea"/>
                <a:cs typeface="+mn-cs"/>
              </a:rPr>
              <a:t> [3151], alors2 [81]</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revisit: </a:t>
            </a:r>
            <a:r>
              <a:rPr lang="en-GB" sz="1200" b="0" i="0" u="none" strike="noStrike" kern="1200" dirty="0" err="1">
                <a:solidFill>
                  <a:schemeClr val="tx1"/>
                </a:solidFill>
                <a:effectLst/>
                <a:latin typeface="+mn-lt"/>
                <a:ea typeface="+mn-ea"/>
                <a:cs typeface="+mn-cs"/>
              </a:rPr>
              <a:t>chaud</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froid</a:t>
            </a:r>
            <a:r>
              <a:rPr lang="en-GB" sz="1200" b="0" i="0" u="none" strike="noStrike" kern="1200" dirty="0">
                <a:solidFill>
                  <a:schemeClr val="tx1"/>
                </a:solidFill>
                <a:effectLst/>
                <a:latin typeface="+mn-lt"/>
                <a:ea typeface="+mn-ea"/>
                <a:cs typeface="+mn-cs"/>
              </a:rPr>
              <a:t>, mal, raison</a:t>
            </a:r>
            <a:r>
              <a:rPr lang="en-GB" dirty="0"/>
              <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9.1.1.6 (revisit) </a:t>
            </a:r>
            <a:r>
              <a:rPr lang="en-GB" sz="1200" b="0" i="0" u="none" strike="noStrike" kern="1200" dirty="0" err="1">
                <a:solidFill>
                  <a:schemeClr val="tx1"/>
                </a:solidFill>
                <a:effectLst/>
                <a:latin typeface="+mn-lt"/>
                <a:ea typeface="+mn-ea"/>
                <a:cs typeface="+mn-cs"/>
              </a:rPr>
              <a:t>connaître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connais</a:t>
            </a:r>
            <a:r>
              <a:rPr lang="en-GB" sz="1200" b="0" i="0" u="none" strike="noStrike" kern="1200" dirty="0">
                <a:solidFill>
                  <a:schemeClr val="tx1"/>
                </a:solidFill>
                <a:effectLst/>
                <a:latin typeface="+mn-lt"/>
                <a:ea typeface="+mn-ea"/>
                <a:cs typeface="+mn-cs"/>
              </a:rPr>
              <a:t> [133], savoir2 [67], chanson [2142], chemin [859], </a:t>
            </a:r>
            <a:r>
              <a:rPr lang="en-GB" sz="1200" b="0" i="0" u="none" strike="noStrike" kern="1200" dirty="0" err="1">
                <a:solidFill>
                  <a:schemeClr val="tx1"/>
                </a:solidFill>
                <a:effectLst/>
                <a:latin typeface="+mn-lt"/>
                <a:ea typeface="+mn-ea"/>
                <a:cs typeface="+mn-cs"/>
              </a:rPr>
              <a:t>endroit</a:t>
            </a:r>
            <a:r>
              <a:rPr lang="en-GB" sz="1200" b="0" i="0" u="none" strike="noStrike" kern="1200" dirty="0">
                <a:solidFill>
                  <a:schemeClr val="tx1"/>
                </a:solidFill>
                <a:effectLst/>
                <a:latin typeface="+mn-lt"/>
                <a:ea typeface="+mn-ea"/>
                <a:cs typeface="+mn-cs"/>
              </a:rPr>
              <a:t> [650], gens [236], </a:t>
            </a:r>
            <a:r>
              <a:rPr lang="en-GB" sz="1200" b="0" i="0" u="none" strike="noStrike" kern="1200" dirty="0" err="1">
                <a:solidFill>
                  <a:schemeClr val="tx1"/>
                </a:solidFill>
                <a:effectLst/>
                <a:latin typeface="+mn-lt"/>
                <a:ea typeface="+mn-ea"/>
                <a:cs typeface="+mn-cs"/>
              </a:rPr>
              <a:t>groupe</a:t>
            </a:r>
            <a:r>
              <a:rPr lang="en-GB" sz="1200" b="0" i="0" u="none" strike="noStrike" kern="1200" dirty="0">
                <a:solidFill>
                  <a:schemeClr val="tx1"/>
                </a:solidFill>
                <a:effectLst/>
                <a:latin typeface="+mn-lt"/>
                <a:ea typeface="+mn-ea"/>
                <a:cs typeface="+mn-cs"/>
              </a:rPr>
              <a:t> [187], </a:t>
            </a:r>
            <a:r>
              <a:rPr lang="en-GB" sz="1200" b="0" i="0" u="none" strike="noStrike" kern="1200" dirty="0" err="1">
                <a:solidFill>
                  <a:schemeClr val="tx1"/>
                </a:solidFill>
                <a:effectLst/>
                <a:latin typeface="+mn-lt"/>
                <a:ea typeface="+mn-ea"/>
                <a:cs typeface="+mn-cs"/>
              </a:rPr>
              <a:t>québécois</a:t>
            </a:r>
            <a:r>
              <a:rPr lang="en-GB" sz="1200" b="0" i="0" u="none" strike="noStrike" kern="1200" dirty="0">
                <a:solidFill>
                  <a:schemeClr val="tx1"/>
                </a:solidFill>
                <a:effectLst/>
                <a:latin typeface="+mn-lt"/>
                <a:ea typeface="+mn-ea"/>
                <a:cs typeface="+mn-cs"/>
              </a:rPr>
              <a:t> [1970], </a:t>
            </a:r>
            <a:r>
              <a:rPr lang="en-GB" sz="1200" b="0" i="0" u="none" strike="noStrike" kern="1200" dirty="0" err="1">
                <a:solidFill>
                  <a:schemeClr val="tx1"/>
                </a:solidFill>
                <a:effectLst/>
                <a:latin typeface="+mn-lt"/>
                <a:ea typeface="+mn-ea"/>
                <a:cs typeface="+mn-cs"/>
              </a:rPr>
              <a:t>canadien</a:t>
            </a:r>
            <a:r>
              <a:rPr lang="en-GB" sz="1200" b="0" i="0" u="none" strike="noStrike" kern="1200" dirty="0">
                <a:solidFill>
                  <a:schemeClr val="tx1"/>
                </a:solidFill>
                <a:effectLst/>
                <a:latin typeface="+mn-lt"/>
                <a:ea typeface="+mn-ea"/>
                <a:cs typeface="+mn-cs"/>
              </a:rPr>
              <a:t> [611], Canada [n/a], Québec [n/a]</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[oy] and [y] in single words; connecting SSC [y] with cognate words</a:t>
            </a:r>
            <a:endParaRPr lang="en-US" b="1" dirty="0"/>
          </a:p>
          <a:p>
            <a:endParaRPr lang="en-US" b="1" dirty="0"/>
          </a:p>
          <a:p>
            <a:r>
              <a:rPr lang="en-US" b="1" dirty="0"/>
              <a:t>Procedure:</a:t>
            </a:r>
          </a:p>
          <a:p>
            <a:r>
              <a:rPr lang="en-US" b="0" dirty="0"/>
              <a:t>1. Click to play the audio.</a:t>
            </a:r>
          </a:p>
          <a:p>
            <a:r>
              <a:rPr lang="en-US" b="0" dirty="0"/>
              <a:t>2. Students tick whether they hear [oy] or [y].</a:t>
            </a:r>
          </a:p>
          <a:p>
            <a:r>
              <a:rPr lang="en-US" b="0" dirty="0"/>
              <a:t>3. Click to reveal the answers.</a:t>
            </a:r>
          </a:p>
          <a:p>
            <a:r>
              <a:rPr lang="en-US" b="0" dirty="0"/>
              <a:t>4. Note that it is the near-cognates that contain SSC [y].</a:t>
            </a:r>
          </a:p>
          <a:p>
            <a:endParaRPr lang="en-US" b="0" dirty="0"/>
          </a:p>
          <a:p>
            <a:r>
              <a:rPr lang="en-US" b="1" dirty="0"/>
              <a:t>Transcript:</a:t>
            </a:r>
          </a:p>
          <a:p>
            <a:pPr marL="0" indent="0">
              <a:buNone/>
            </a:pPr>
            <a:r>
              <a:rPr lang="en-US" b="0" dirty="0"/>
              <a:t>1. </a:t>
            </a:r>
            <a:r>
              <a:rPr lang="en-US" b="0" dirty="0" err="1"/>
              <a:t>joyau</a:t>
            </a:r>
            <a:endParaRPr lang="en-US" b="0" dirty="0"/>
          </a:p>
          <a:p>
            <a:pPr marL="0" indent="0">
              <a:buNone/>
            </a:pPr>
            <a:r>
              <a:rPr lang="en-US" b="0" dirty="0"/>
              <a:t>2. </a:t>
            </a:r>
            <a:r>
              <a:rPr lang="en-US" b="0" dirty="0" err="1"/>
              <a:t>cycliste</a:t>
            </a:r>
            <a:endParaRPr lang="en-US" b="0" dirty="0"/>
          </a:p>
          <a:p>
            <a:pPr marL="0" indent="0">
              <a:buNone/>
            </a:pPr>
            <a:r>
              <a:rPr lang="en-US" b="0" dirty="0"/>
              <a:t>3 </a:t>
            </a:r>
            <a:r>
              <a:rPr lang="en-US" b="0" dirty="0" err="1"/>
              <a:t>rythme</a:t>
            </a:r>
            <a:endParaRPr lang="en-US" b="0" dirty="0"/>
          </a:p>
          <a:p>
            <a:pPr marL="0" indent="0">
              <a:buNone/>
            </a:pPr>
            <a:r>
              <a:rPr lang="en-US" b="0" dirty="0"/>
              <a:t>4. </a:t>
            </a:r>
            <a:r>
              <a:rPr lang="en-US" b="0" dirty="0" err="1"/>
              <a:t>voyelle</a:t>
            </a:r>
            <a:endParaRPr lang="en-US" b="0" dirty="0"/>
          </a:p>
          <a:p>
            <a:pPr marL="0" indent="0">
              <a:buNone/>
            </a:pPr>
            <a:r>
              <a:rPr lang="en-US" b="0" dirty="0"/>
              <a:t>5. lycée</a:t>
            </a:r>
          </a:p>
          <a:p>
            <a:pPr marL="0" indent="0">
              <a:buNone/>
            </a:pPr>
            <a:r>
              <a:rPr lang="en-US" b="0" dirty="0"/>
              <a:t>6. </a:t>
            </a:r>
            <a:r>
              <a:rPr lang="en-US" b="0" dirty="0" err="1"/>
              <a:t>gymnase</a:t>
            </a:r>
            <a:endParaRPr lang="en-US" b="0" dirty="0"/>
          </a:p>
          <a:p>
            <a:pPr marL="0" indent="0">
              <a:buNone/>
            </a:pPr>
            <a:r>
              <a:rPr lang="en-US" b="0" dirty="0"/>
              <a:t>7. </a:t>
            </a:r>
            <a:r>
              <a:rPr lang="en-US" b="0" dirty="0" err="1"/>
              <a:t>incroyable</a:t>
            </a:r>
            <a:endParaRPr lang="en-US" b="0" dirty="0"/>
          </a:p>
          <a:p>
            <a:pPr marL="0" indent="0">
              <a:buNone/>
            </a:pPr>
            <a:r>
              <a:rPr lang="en-US" b="0" dirty="0"/>
              <a:t>8. </a:t>
            </a:r>
            <a:r>
              <a:rPr lang="en-US" b="0" dirty="0" err="1"/>
              <a:t>citoyen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joyau</a:t>
            </a:r>
            <a:r>
              <a:rPr lang="en-GB" b="0" baseline="0" dirty="0"/>
              <a:t> [&gt;5000], </a:t>
            </a:r>
            <a:r>
              <a:rPr lang="en-GB" b="0" baseline="0" dirty="0" err="1"/>
              <a:t>voyelle</a:t>
            </a:r>
            <a:r>
              <a:rPr lang="en-GB" b="0" baseline="0" dirty="0"/>
              <a:t> [&gt;5000], </a:t>
            </a:r>
            <a:r>
              <a:rPr lang="en-GB" b="0" baseline="0" dirty="0" err="1"/>
              <a:t>incroyable</a:t>
            </a:r>
            <a:r>
              <a:rPr lang="en-GB" b="0" baseline="0" dirty="0"/>
              <a:t> [2231], </a:t>
            </a:r>
            <a:r>
              <a:rPr lang="en-US" b="0" dirty="0" err="1"/>
              <a:t>citoyen</a:t>
            </a:r>
            <a:r>
              <a:rPr lang="en-US" b="0" baseline="0" dirty="0"/>
              <a:t> </a:t>
            </a:r>
            <a:r>
              <a:rPr lang="en-GB" b="0" baseline="0" dirty="0"/>
              <a:t>[1081]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(1 is the most frequent word in French):</a:t>
            </a:r>
            <a:br>
              <a:rPr lang="en-GB" baseline="0" dirty="0"/>
            </a:br>
            <a:r>
              <a:rPr lang="en-GB" baseline="0" dirty="0" err="1"/>
              <a:t>rythme</a:t>
            </a:r>
            <a:r>
              <a:rPr lang="en-GB" baseline="0" dirty="0"/>
              <a:t> [1662], </a:t>
            </a:r>
            <a:r>
              <a:rPr lang="en-GB" b="0" baseline="0" dirty="0" err="1"/>
              <a:t>cycliste</a:t>
            </a:r>
            <a:r>
              <a:rPr lang="en-GB" b="0" baseline="0" dirty="0"/>
              <a:t> [&gt;5000], </a:t>
            </a:r>
            <a:r>
              <a:rPr lang="en-GB" b="0" baseline="0" dirty="0" err="1"/>
              <a:t>mystère</a:t>
            </a:r>
            <a:r>
              <a:rPr lang="en-GB" b="0" baseline="0" dirty="0"/>
              <a:t> [2777], </a:t>
            </a:r>
            <a:r>
              <a:rPr lang="en-GB" b="0" baseline="0" dirty="0" err="1"/>
              <a:t>gymnase</a:t>
            </a:r>
            <a:r>
              <a:rPr lang="en-GB" b="0" baseline="0" dirty="0"/>
              <a:t> [&gt;5000],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r>
              <a:rPr lang="en-US" b="0" dirty="0"/>
              <a:t>This is slide </a:t>
            </a:r>
            <a:r>
              <a:rPr lang="en-US" b="1" dirty="0"/>
              <a:t>1/2.</a:t>
            </a:r>
          </a:p>
          <a:p>
            <a:endParaRPr lang="en-US" b="1" dirty="0"/>
          </a:p>
          <a:p>
            <a:r>
              <a:rPr lang="en-US" b="1" dirty="0"/>
              <a:t>Aim: </a:t>
            </a:r>
            <a:r>
              <a:rPr lang="en-US" b="0" dirty="0"/>
              <a:t>oral production of SSCs [oy] and [y] in longer contexts; fluency production</a:t>
            </a:r>
            <a:endParaRPr lang="en-US" b="1" dirty="0"/>
          </a:p>
          <a:p>
            <a:endParaRPr lang="en-US" b="1" dirty="0"/>
          </a:p>
          <a:p>
            <a:r>
              <a:rPr lang="en-US" b="1" dirty="0"/>
              <a:t>Procedure:</a:t>
            </a:r>
          </a:p>
          <a:p>
            <a:pPr marL="0" indent="0">
              <a:buFont typeface="+mj-lt"/>
              <a:buNone/>
            </a:pPr>
            <a:r>
              <a:rPr lang="en-US" b="0" dirty="0"/>
              <a:t>1. Click on play button to hear a tongue twister said aloud by a native speaker. Students read along.</a:t>
            </a:r>
          </a:p>
          <a:p>
            <a:pPr marL="0" indent="0">
              <a:buFont typeface="+mj-lt"/>
              <a:buNone/>
            </a:pPr>
            <a:r>
              <a:rPr lang="en-US" b="0" dirty="0"/>
              <a:t>2.  Students repeat as many times a necessary.</a:t>
            </a:r>
          </a:p>
          <a:p>
            <a:pPr marL="0" indent="0">
              <a:buFont typeface="+mj-lt"/>
              <a:buNone/>
            </a:pPr>
            <a:r>
              <a:rPr lang="en-US" b="0" dirty="0"/>
              <a:t>3. If students feel confident, they can try to speed up – compete to see who can say a correct the sentence correctly fastest.</a:t>
            </a:r>
          </a:p>
          <a:p>
            <a:pPr marL="228600" indent="-228600">
              <a:buFont typeface="+mj-lt"/>
              <a:buAutoNum type="arabicPeriod"/>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samoyède syrien aime aboyer au python royal.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Sylvie la cycliste joyeuse voyage en Chypre.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samoyède [&gt;5000], aboyer [&gt;5000]</a:t>
            </a:r>
            <a:r>
              <a:rPr lang="en-GB" sz="1800" dirty="0">
                <a:effectLst/>
                <a:latin typeface="Calibri" panose="020F0502020204030204" pitchFamily="34" charset="0"/>
                <a:ea typeface="Calibri" panose="020F0502020204030204" pitchFamily="34" charset="0"/>
                <a:cs typeface="Times New Roman" panose="02020603050405020304" pitchFamily="18" charset="0"/>
              </a:rPr>
              <a:t>, C</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hypre</a:t>
            </a:r>
            <a:r>
              <a:rPr lang="fr-FR" sz="1800" dirty="0">
                <a:effectLst/>
                <a:latin typeface="Calibri" panose="020F0502020204030204" pitchFamily="34" charset="0"/>
                <a:ea typeface="Calibri" panose="020F0502020204030204" pitchFamily="34" charset="0"/>
                <a:cs typeface="Times New Roman" panose="02020603050405020304" pitchFamily="18" charset="0"/>
              </a:rPr>
              <a:t> [&gt;5000]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syrien [4453], python [&gt;5000], royal [2290], cycliste [&gt;5000] , joyeux [3987]</a:t>
            </a: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58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pPr marL="0" indent="0">
              <a:buFont typeface="+mj-lt"/>
              <a:buNone/>
            </a:pPr>
            <a:endParaRPr lang="en-US" b="0" dirty="0"/>
          </a:p>
          <a:p>
            <a:pPr marL="0" indent="0">
              <a:buFont typeface="+mj-lt"/>
              <a:buNone/>
            </a:pPr>
            <a:r>
              <a:rPr lang="en-US" b="1" dirty="0"/>
              <a:t>Transcript:</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lycéen flamboyant aime le rythme de l’hymne calypso.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voyou moyen doit nettoyer les pylônes du royaume.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mj-lt"/>
              <a:buNone/>
            </a:pPr>
            <a:endParaRPr lang="en-US" b="1" dirty="0"/>
          </a:p>
          <a:p>
            <a:pPr marL="0" indent="0">
              <a:buFont typeface="+mj-lt"/>
              <a:buNone/>
            </a:pPr>
            <a:r>
              <a:rPr lang="en-US" b="1" dirty="0"/>
              <a:t>Word frequency of unknown words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lycéen [&gt;5000], hymne [4862]</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voyou [&gt;5000], moyen [186], nettoyer [3887], royaume [2620]</a:t>
            </a:r>
            <a:endParaRPr lang="en-US" b="1" dirty="0"/>
          </a:p>
          <a:p>
            <a:pPr marL="0" indent="0">
              <a:buFont typeface="+mj-lt"/>
              <a:buNone/>
            </a:pPr>
            <a:endParaRPr lang="en-US" b="1" dirty="0"/>
          </a:p>
          <a:p>
            <a:pPr marL="0" indent="0">
              <a:buFont typeface="+mj-lt"/>
              <a:buNone/>
            </a:pPr>
            <a:r>
              <a:rPr lang="en-US" b="1" dirty="0"/>
              <a:t>Word frequency of cognates used (1 is the most frequent word in French):</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flamboyant [&gt;5000], rythme [1662], calypso [&gt;5000], pylône [&gt;5000]</a:t>
            </a:r>
            <a:endParaRPr lang="en-US"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55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and spoken recall of this week’s new vocabulary. </a:t>
            </a:r>
            <a:endParaRPr lang="en-US" b="1" dirty="0"/>
          </a:p>
          <a:p>
            <a:endParaRPr lang="en-US" b="1" dirty="0"/>
          </a:p>
          <a:p>
            <a:r>
              <a:rPr lang="en-US" b="1" dirty="0"/>
              <a:t>Procedure:</a:t>
            </a:r>
          </a:p>
          <a:p>
            <a:pPr marL="0" indent="0">
              <a:buFont typeface="+mj-lt"/>
              <a:buNone/>
            </a:pPr>
            <a:r>
              <a:rPr lang="en-US" b="0" dirty="0"/>
              <a:t>1. Explain to students that they are going to find the mystery word (indicated by ‘?’) by completing the rest of the crossword. Tell them that the mystery word is one of the unknown words appearing in the song, also a popular French boy’s name.</a:t>
            </a:r>
          </a:p>
          <a:p>
            <a:pPr marL="0" indent="0">
              <a:buFont typeface="+mj-lt"/>
              <a:buNone/>
            </a:pPr>
            <a:r>
              <a:rPr lang="en-US" b="0" dirty="0"/>
              <a:t>2. Click to reveal a clue in the form of an English word. </a:t>
            </a:r>
          </a:p>
          <a:p>
            <a:pPr marL="0" indent="0">
              <a:buFont typeface="+mj-lt"/>
              <a:buNone/>
            </a:pPr>
            <a:r>
              <a:rPr lang="en-US" b="0" dirty="0"/>
              <a:t>3. Students say aloud (or write down) the translation to complete the crossword. Tell students to include the article. </a:t>
            </a:r>
          </a:p>
          <a:p>
            <a:pPr marL="0" indent="0">
              <a:buFont typeface="+mj-lt"/>
              <a:buNone/>
            </a:pPr>
            <a:r>
              <a:rPr lang="en-US" b="0" dirty="0"/>
              <a:t>4. Click to reveal the answer. </a:t>
            </a:r>
          </a:p>
          <a:p>
            <a:pPr marL="0" indent="0">
              <a:buFont typeface="+mj-lt"/>
              <a:buNone/>
            </a:pPr>
            <a:r>
              <a:rPr lang="en-US" b="0" dirty="0"/>
              <a:t>5. Click again to reveal a new word.</a:t>
            </a:r>
          </a:p>
          <a:p>
            <a:pPr marL="0" indent="0">
              <a:buFont typeface="+mj-lt"/>
              <a:buNone/>
            </a:pPr>
            <a:r>
              <a:rPr lang="en-US" b="0" dirty="0"/>
              <a:t>6. Repeat steps 1-3 for ten words in total.</a:t>
            </a:r>
          </a:p>
          <a:p>
            <a:pPr marL="0" indent="0">
              <a:buFont typeface="+mj-lt"/>
              <a:buNone/>
            </a:pPr>
            <a:r>
              <a:rPr lang="en-US" b="0" dirty="0"/>
              <a:t>7. Click to reveal the translation of </a:t>
            </a:r>
            <a:r>
              <a:rPr lang="en-US" b="0" i="1" dirty="0" err="1"/>
              <a:t>pierre</a:t>
            </a:r>
            <a:r>
              <a:rPr lang="en-US" b="0" i="1" dirty="0"/>
              <a:t> </a:t>
            </a:r>
            <a:r>
              <a:rPr lang="en-US" b="0" i="0" dirty="0"/>
              <a:t>and then its context in the song. The version with capital ‘P’ is included for interest only – students maybe be interested to know that </a:t>
            </a:r>
            <a:r>
              <a:rPr lang="en-US" b="0" i="1" dirty="0"/>
              <a:t>Pierre</a:t>
            </a:r>
            <a:r>
              <a:rPr lang="en-US" b="0" i="0" dirty="0"/>
              <a:t> is the French form of the name ‘Peter’.</a:t>
            </a:r>
          </a:p>
          <a:p>
            <a:pPr marL="0" indent="0">
              <a:buFont typeface="+mj-lt"/>
              <a:buNone/>
            </a:pPr>
            <a:endParaRPr lang="en-US" b="0" dirty="0"/>
          </a:p>
          <a:p>
            <a:pPr marL="0" indent="0">
              <a:buFont typeface="+mj-lt"/>
              <a:buNone/>
            </a:pPr>
            <a:r>
              <a:rPr lang="en-GB" b="1" baseline="0" dirty="0"/>
              <a:t>Word frequency of cognate words (1 is the most frequent word in French): </a:t>
            </a:r>
            <a:br>
              <a:rPr lang="en-GB" baseline="0" dirty="0"/>
            </a:br>
            <a:r>
              <a:rPr lang="en-GB" baseline="0" dirty="0" err="1"/>
              <a:t>mystère</a:t>
            </a:r>
            <a:r>
              <a:rPr lang="en-GB" baseline="0" dirty="0"/>
              <a:t> [2777]</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357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Semantic </a:t>
            </a:r>
            <a:r>
              <a:rPr lang="en-US" b="0" dirty="0" err="1"/>
              <a:t>categorisation</a:t>
            </a:r>
            <a:r>
              <a:rPr lang="en-US" b="0" dirty="0"/>
              <a:t> of items from this week’s revisited vocabulary sets.</a:t>
            </a:r>
            <a:endParaRPr lang="en-US" b="1" dirty="0"/>
          </a:p>
          <a:p>
            <a:endParaRPr lang="en-US" b="1" dirty="0"/>
          </a:p>
          <a:p>
            <a:r>
              <a:rPr lang="en-US" b="1" dirty="0"/>
              <a:t>Procedure:</a:t>
            </a:r>
          </a:p>
          <a:p>
            <a:pPr marL="228600" indent="-228600">
              <a:buAutoNum type="arabicPeriod"/>
            </a:pPr>
            <a:r>
              <a:rPr lang="en-US" b="0" dirty="0"/>
              <a:t>Students use knowledge of meaning to identify a connecting theme.</a:t>
            </a:r>
          </a:p>
          <a:p>
            <a:pPr marL="228600" indent="-228600">
              <a:buAutoNum type="arabicPeriod"/>
            </a:pPr>
            <a:r>
              <a:rPr lang="en-US" b="0" dirty="0"/>
              <a:t>Click to reveal the answers.</a:t>
            </a:r>
          </a:p>
          <a:p>
            <a:pPr marL="0" indent="0">
              <a:buNone/>
            </a:pPr>
            <a:endParaRPr lang="en-US" b="0" dirty="0"/>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catégorie</a:t>
            </a:r>
            <a:r>
              <a:rPr lang="en-GB" sz="1200" kern="1200" dirty="0">
                <a:solidFill>
                  <a:schemeClr val="tx1"/>
                </a:solidFill>
                <a:effectLst/>
                <a:latin typeface="+mn-lt"/>
                <a:ea typeface="+mn-ea"/>
                <a:cs typeface="+mn-cs"/>
              </a:rPr>
              <a:t> [1402]</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849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Grammatical </a:t>
            </a:r>
            <a:r>
              <a:rPr lang="en-US" b="0" dirty="0" err="1"/>
              <a:t>categorisation</a:t>
            </a:r>
            <a:r>
              <a:rPr lang="en-US" b="0" dirty="0"/>
              <a:t> of items from this week’s revisited vocabulary sets</a:t>
            </a:r>
            <a:endParaRPr lang="en-US" b="1" dirty="0"/>
          </a:p>
          <a:p>
            <a:endParaRPr lang="en-US" b="1" dirty="0"/>
          </a:p>
          <a:p>
            <a:r>
              <a:rPr lang="en-US" b="1" dirty="0"/>
              <a:t>Procedure:</a:t>
            </a:r>
          </a:p>
          <a:p>
            <a:pPr marL="228600" indent="-228600">
              <a:buAutoNum type="arabicPeriod"/>
            </a:pPr>
            <a:r>
              <a:rPr lang="en-US" b="0" dirty="0"/>
              <a:t>Tell the students to use grammar knowledge to identify the odd one out.</a:t>
            </a:r>
          </a:p>
          <a:p>
            <a:pPr marL="228600" indent="-228600">
              <a:buAutoNum type="arabicPeriod"/>
            </a:pPr>
            <a:r>
              <a:rPr lang="en-US" b="0" dirty="0"/>
              <a:t>Click to reveal the answers.</a:t>
            </a:r>
          </a:p>
          <a:p>
            <a:pPr marL="228600" indent="-228600">
              <a:buAutoNum type="arabicPeriod"/>
            </a:pPr>
            <a:r>
              <a:rPr lang="en-US" b="0" dirty="0"/>
              <a:t>Check understanding of meaning.</a:t>
            </a:r>
          </a:p>
          <a:p>
            <a:pPr marL="0" indent="0">
              <a:buNone/>
            </a:pPr>
            <a:endParaRPr lang="en-US" b="0" dirty="0"/>
          </a:p>
          <a:p>
            <a:r>
              <a:rPr lang="en-GB" sz="1200" b="1" kern="1200" dirty="0">
                <a:solidFill>
                  <a:schemeClr val="tx1"/>
                </a:solidFill>
                <a:effectLst/>
                <a:latin typeface="+mn-lt"/>
                <a:ea typeface="+mn-ea"/>
                <a:cs typeface="+mn-cs"/>
              </a:rPr>
              <a:t>Word frequency of unknown words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catégorie</a:t>
            </a:r>
            <a:r>
              <a:rPr lang="en-GB" sz="1200" kern="1200" dirty="0">
                <a:solidFill>
                  <a:schemeClr val="tx1"/>
                </a:solidFill>
                <a:effectLst/>
                <a:latin typeface="+mn-lt"/>
                <a:ea typeface="+mn-ea"/>
                <a:cs typeface="+mn-cs"/>
              </a:rPr>
              <a:t> [&gt;5000]</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87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consolidate knowledge of (online) dictionary use. For an introduction to using WordReference.com, see 7.3.2.7.</a:t>
            </a:r>
            <a:endParaRPr lang="en-US" b="1" dirty="0"/>
          </a:p>
          <a:p>
            <a:endParaRPr lang="en-US" b="1" dirty="0"/>
          </a:p>
          <a:p>
            <a:r>
              <a:rPr lang="en-US" b="1" dirty="0"/>
              <a:t>Procedure:</a:t>
            </a:r>
          </a:p>
          <a:p>
            <a:pPr marL="0" indent="0">
              <a:buFont typeface="+mj-lt"/>
              <a:buNone/>
            </a:pPr>
            <a:r>
              <a:rPr lang="en-US" b="0" dirty="0"/>
              <a:t>1. Show students the key features of online dictionaries, such as WordReference.com.</a:t>
            </a:r>
          </a:p>
          <a:p>
            <a:pPr marL="0" indent="0">
              <a:buFont typeface="+mj-lt"/>
              <a:buNone/>
            </a:pPr>
            <a:r>
              <a:rPr lang="en-US" b="0" dirty="0"/>
              <a:t>2. Click to reveal call-outs.</a:t>
            </a:r>
          </a:p>
          <a:p>
            <a:pPr marL="0" indent="0">
              <a:buFont typeface="+mj-lt"/>
              <a:buNone/>
            </a:pPr>
            <a:r>
              <a:rPr lang="en-US" b="0" dirty="0"/>
              <a:t>3. If possible, do a live demonstration using </a:t>
            </a:r>
            <a:r>
              <a:rPr lang="en-US" b="0" i="1" dirty="0"/>
              <a:t>le </a:t>
            </a:r>
            <a:r>
              <a:rPr lang="fr-FR" sz="1200" b="0" i="1" dirty="0">
                <a:solidFill>
                  <a:srgbClr val="EE6000"/>
                </a:solidFill>
              </a:rPr>
              <a:t>repère </a:t>
            </a:r>
            <a:r>
              <a:rPr lang="fr-FR" sz="1200" b="0" i="0" dirty="0">
                <a:solidFill>
                  <a:srgbClr val="EE6000"/>
                </a:solidFill>
              </a:rPr>
              <a:t>as an </a:t>
            </a:r>
            <a:r>
              <a:rPr lang="fr-FR" sz="1200" b="0" i="0" dirty="0" err="1">
                <a:solidFill>
                  <a:srgbClr val="EE6000"/>
                </a:solidFill>
              </a:rPr>
              <a:t>example</a:t>
            </a:r>
            <a:r>
              <a:rPr lang="fr-FR" sz="1200" b="0" i="1" dirty="0">
                <a:solidFill>
                  <a:srgbClr val="EE6000"/>
                </a:solidFill>
              </a:rPr>
              <a:t>.</a:t>
            </a:r>
            <a:endParaRPr lang="en-US" b="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16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[y] </a:t>
            </a:r>
            <a:r>
              <a:rPr lang="en-GB" baseline="0" dirty="0"/>
              <a:t>and then the </a:t>
            </a:r>
            <a:r>
              <a:rPr lang="en-GB" b="1" baseline="0" dirty="0"/>
              <a:t>source</a:t>
            </a:r>
            <a:r>
              <a:rPr lang="en-GB" baseline="0" dirty="0"/>
              <a:t> word again ‘</a:t>
            </a:r>
            <a:r>
              <a:rPr lang="en-GB" b="1" baseline="0" dirty="0"/>
              <a:t>y</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système</a:t>
            </a:r>
            <a:r>
              <a:rPr lang="en-GB" baseline="0" dirty="0"/>
              <a:t> [289]; </a:t>
            </a:r>
            <a:r>
              <a:rPr lang="en-GB" b="1" baseline="0" dirty="0"/>
              <a:t>style </a:t>
            </a:r>
            <a:r>
              <a:rPr lang="en-GB" b="0" baseline="0" dirty="0"/>
              <a:t>[1999]</a:t>
            </a:r>
            <a:r>
              <a:rPr lang="en-GB" baseline="0" dirty="0"/>
              <a:t> </a:t>
            </a:r>
            <a:r>
              <a:rPr lang="en-GB" b="1" baseline="0" dirty="0"/>
              <a:t>physique</a:t>
            </a:r>
            <a:r>
              <a:rPr lang="en-GB" baseline="0" dirty="0"/>
              <a:t> [1146]; </a:t>
            </a:r>
            <a:r>
              <a:rPr lang="en-GB" b="1" baseline="0" dirty="0"/>
              <a:t>analyser</a:t>
            </a:r>
            <a:r>
              <a:rPr lang="en-GB" baseline="0" dirty="0"/>
              <a:t> [1209]; </a:t>
            </a:r>
            <a:r>
              <a:rPr lang="en-GB" b="1" baseline="0" dirty="0" err="1"/>
              <a:t>rythme</a:t>
            </a:r>
            <a:r>
              <a:rPr lang="en-GB" baseline="0" dirty="0"/>
              <a:t> [1662]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demonstrate how to use context to choose the correct translation from multiple definitions.</a:t>
            </a:r>
            <a:endParaRPr lang="en-US" b="1" dirty="0"/>
          </a:p>
          <a:p>
            <a:endParaRPr lang="en-US" b="1" dirty="0"/>
          </a:p>
          <a:p>
            <a:r>
              <a:rPr lang="en-US" b="1" dirty="0"/>
              <a:t>Procedure:</a:t>
            </a:r>
          </a:p>
          <a:p>
            <a:r>
              <a:rPr lang="en-US" b="0" dirty="0"/>
              <a:t>1. Click to reveal tips on how to choose the correct translation from multiple definitions in a dictionary..</a:t>
            </a:r>
            <a:endParaRPr lang="en-US" b="1" dirty="0"/>
          </a:p>
          <a:p>
            <a:r>
              <a:rPr lang="en-US" b="0" dirty="0"/>
              <a:t>2. Click to reveal the most likely translation of </a:t>
            </a:r>
            <a:r>
              <a:rPr lang="en-US" b="0" i="1" dirty="0"/>
              <a:t>le </a:t>
            </a:r>
            <a:r>
              <a:rPr lang="en-US" b="0" i="1" dirty="0" err="1"/>
              <a:t>repère</a:t>
            </a:r>
            <a:r>
              <a:rPr lang="en-US" b="0" i="1" dirty="0"/>
              <a:t> </a:t>
            </a:r>
            <a:r>
              <a:rPr lang="en-US" b="0" i="0" dirty="0"/>
              <a:t>in the song.</a:t>
            </a:r>
            <a:endParaRPr lang="en-US" b="0" dirty="0"/>
          </a:p>
          <a:p>
            <a:endParaRPr lang="en-US" b="1" dirty="0"/>
          </a:p>
          <a:p>
            <a:r>
              <a:rPr lang="en-GB" sz="1200" b="1" kern="1200" dirty="0">
                <a:solidFill>
                  <a:schemeClr val="tx1"/>
                </a:solidFill>
                <a:effectLst/>
                <a:latin typeface="+mn-lt"/>
                <a:ea typeface="+mn-ea"/>
                <a:cs typeface="+mn-cs"/>
              </a:rPr>
              <a:t>Word frequency of unknown words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repère</a:t>
            </a:r>
            <a:r>
              <a:rPr lang="en-GB" sz="1200" kern="1200" dirty="0">
                <a:solidFill>
                  <a:schemeClr val="tx1"/>
                </a:solidFill>
                <a:effectLst/>
                <a:latin typeface="+mn-lt"/>
                <a:ea typeface="+mn-ea"/>
                <a:cs typeface="+mn-cs"/>
              </a:rPr>
              <a:t> [4373]</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point [97]</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501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apply dictionary skills introduced on the two previous slides to unknown words in context; to understand the detail of the text; scaffolded French – English translation; to think about the emotions conveyed by the songwriter.</a:t>
            </a:r>
            <a:endParaRPr lang="en-US" b="1" dirty="0"/>
          </a:p>
          <a:p>
            <a:endParaRPr lang="en-US" b="1" dirty="0"/>
          </a:p>
          <a:p>
            <a:r>
              <a:rPr lang="en-US" b="1" dirty="0"/>
              <a:t>Procedure:</a:t>
            </a:r>
          </a:p>
          <a:p>
            <a:r>
              <a:rPr lang="en-US" b="0" dirty="0"/>
              <a:t>1. Students begin by looking up the words in orange in the dictionary, using the skills </a:t>
            </a:r>
            <a:r>
              <a:rPr lang="en-US" b="0" dirty="0" err="1"/>
              <a:t>practised</a:t>
            </a:r>
            <a:r>
              <a:rPr lang="en-US" b="0" dirty="0"/>
              <a:t> in the two previous slides. Encourage them to use the surrounding context in the line to inform their choice of definition.</a:t>
            </a:r>
          </a:p>
          <a:p>
            <a:r>
              <a:rPr lang="en-US" b="0" dirty="0"/>
              <a:t>2. Suggested translations appear and then disappear again on clicks.</a:t>
            </a:r>
          </a:p>
          <a:p>
            <a:r>
              <a:rPr lang="en-US" b="0" dirty="0"/>
              <a:t>3. Students fill the gaps to complete the English translation. Note that partial translations are provided to avoid drawing attention to complex grammar features that the students have not yet encountered, such as direct object pronouns </a:t>
            </a:r>
            <a:r>
              <a:rPr lang="en-US" b="0" i="0" dirty="0"/>
              <a:t>(</a:t>
            </a:r>
            <a:r>
              <a:rPr lang="en-US" sz="1200" b="0" i="1" dirty="0" err="1">
                <a:solidFill>
                  <a:schemeClr val="accent1">
                    <a:lumMod val="50000"/>
                  </a:schemeClr>
                </a:solidFill>
              </a:rPr>
              <a:t>t</a:t>
            </a:r>
            <a:r>
              <a:rPr lang="en-US" sz="1200" i="1" dirty="0" err="1">
                <a:solidFill>
                  <a:schemeClr val="accent1">
                    <a:lumMod val="50000"/>
                  </a:schemeClr>
                </a:solidFill>
              </a:rPr>
              <a:t>u</a:t>
            </a:r>
            <a:r>
              <a:rPr lang="en-US" sz="1200" i="1" dirty="0">
                <a:solidFill>
                  <a:schemeClr val="accent1">
                    <a:lumMod val="50000"/>
                  </a:schemeClr>
                </a:solidFill>
              </a:rPr>
              <a:t> </a:t>
            </a:r>
            <a:r>
              <a:rPr lang="en-US" sz="1200" i="1" dirty="0" err="1">
                <a:solidFill>
                  <a:schemeClr val="accent1">
                    <a:lumMod val="50000"/>
                  </a:schemeClr>
                </a:solidFill>
              </a:rPr>
              <a:t>m'as</a:t>
            </a:r>
            <a:r>
              <a:rPr lang="en-US" sz="1200" i="1" dirty="0">
                <a:solidFill>
                  <a:schemeClr val="accent1">
                    <a:lumMod val="50000"/>
                  </a:schemeClr>
                </a:solidFill>
              </a:rPr>
              <a:t> </a:t>
            </a:r>
            <a:r>
              <a:rPr lang="en-US" sz="1200" i="1" dirty="0" err="1">
                <a:solidFill>
                  <a:schemeClr val="accent1">
                    <a:lumMod val="50000"/>
                  </a:schemeClr>
                </a:solidFill>
              </a:rPr>
              <a:t>comme</a:t>
            </a:r>
            <a:r>
              <a:rPr lang="en-US" sz="1200" i="1" dirty="0">
                <a:solidFill>
                  <a:schemeClr val="accent1">
                    <a:lumMod val="50000"/>
                  </a:schemeClr>
                </a:solidFill>
              </a:rPr>
              <a:t> </a:t>
            </a:r>
            <a:r>
              <a:rPr lang="en-US" sz="1200" i="1" dirty="0" err="1">
                <a:solidFill>
                  <a:schemeClr val="accent1">
                    <a:lumMod val="50000"/>
                  </a:schemeClr>
                </a:solidFill>
              </a:rPr>
              <a:t>donné</a:t>
            </a:r>
            <a:r>
              <a:rPr lang="en-US" sz="1200" i="0" dirty="0">
                <a:solidFill>
                  <a:schemeClr val="accent1">
                    <a:lumMod val="50000"/>
                  </a:schemeClr>
                </a:solidFill>
              </a:rPr>
              <a:t>),</a:t>
            </a:r>
            <a:r>
              <a:rPr lang="en-US" sz="1200" dirty="0">
                <a:solidFill>
                  <a:schemeClr val="accent1">
                    <a:lumMod val="50000"/>
                  </a:schemeClr>
                </a:solidFill>
              </a:rPr>
              <a:t> the imperfect tense (</a:t>
            </a:r>
            <a:r>
              <a:rPr lang="en-US" sz="1200" i="1" dirty="0" err="1">
                <a:solidFill>
                  <a:schemeClr val="accent1">
                    <a:lumMod val="50000"/>
                  </a:schemeClr>
                </a:solidFill>
              </a:rPr>
              <a:t>dormait</a:t>
            </a:r>
            <a:r>
              <a:rPr lang="en-US" sz="1200" i="0" dirty="0">
                <a:solidFill>
                  <a:schemeClr val="accent1">
                    <a:lumMod val="50000"/>
                  </a:schemeClr>
                </a:solidFill>
              </a:rPr>
              <a:t>) and relative pronouns (</a:t>
            </a:r>
            <a:r>
              <a:rPr lang="en-US" sz="1200" i="1" dirty="0">
                <a:solidFill>
                  <a:schemeClr val="accent1">
                    <a:lumMod val="50000"/>
                  </a:schemeClr>
                </a:solidFill>
              </a:rPr>
              <a:t>qui</a:t>
            </a:r>
            <a:r>
              <a:rPr lang="en-US" sz="1200" i="0" dirty="0">
                <a:solidFill>
                  <a:schemeClr val="accent1">
                    <a:lumMod val="50000"/>
                  </a:schemeClr>
                </a:solidFill>
              </a:rPr>
              <a:t>).</a:t>
            </a:r>
          </a:p>
          <a:p>
            <a:r>
              <a:rPr lang="en-US" sz="1200" b="0" i="0" dirty="0">
                <a:solidFill>
                  <a:schemeClr val="accent1">
                    <a:lumMod val="50000"/>
                  </a:schemeClr>
                </a:solidFill>
              </a:rPr>
              <a:t>4. Suggested translations appear on clicks.</a:t>
            </a:r>
          </a:p>
          <a:p>
            <a:r>
              <a:rPr lang="en-US" sz="1200" b="0" i="0" dirty="0">
                <a:solidFill>
                  <a:schemeClr val="accent1">
                    <a:lumMod val="50000"/>
                  </a:schemeClr>
                </a:solidFill>
              </a:rPr>
              <a:t>5. At the end of each section, click to reveal a question in French about the feelings the singer is describing in each verse. Encourage students to discuss this in French, using </a:t>
            </a:r>
            <a:r>
              <a:rPr lang="en-US" sz="1200" b="0" i="1" dirty="0">
                <a:solidFill>
                  <a:schemeClr val="accent1">
                    <a:lumMod val="50000"/>
                  </a:schemeClr>
                </a:solidFill>
              </a:rPr>
              <a:t>je </a:t>
            </a:r>
            <a:r>
              <a:rPr lang="en-US" sz="1200" b="0" i="1" dirty="0" err="1">
                <a:solidFill>
                  <a:schemeClr val="accent1">
                    <a:lumMod val="50000"/>
                  </a:schemeClr>
                </a:solidFill>
              </a:rPr>
              <a:t>pense</a:t>
            </a:r>
            <a:r>
              <a:rPr lang="en-US" sz="1200" b="0" i="1" dirty="0">
                <a:solidFill>
                  <a:schemeClr val="accent1">
                    <a:lumMod val="50000"/>
                  </a:schemeClr>
                </a:solidFill>
              </a:rPr>
              <a:t> </a:t>
            </a:r>
            <a:r>
              <a:rPr lang="en-US" sz="1200" b="0" i="1" dirty="0" err="1">
                <a:solidFill>
                  <a:schemeClr val="accent1">
                    <a:lumMod val="50000"/>
                  </a:schemeClr>
                </a:solidFill>
              </a:rPr>
              <a:t>qu’il</a:t>
            </a:r>
            <a:r>
              <a:rPr lang="en-US" sz="1200" b="0" i="1" dirty="0">
                <a:solidFill>
                  <a:schemeClr val="accent1">
                    <a:lumMod val="50000"/>
                  </a:schemeClr>
                </a:solidFill>
              </a:rPr>
              <a:t> </a:t>
            </a:r>
            <a:r>
              <a:rPr lang="en-US" sz="1200" b="0" i="1" dirty="0" err="1">
                <a:solidFill>
                  <a:schemeClr val="accent1">
                    <a:lumMod val="50000"/>
                  </a:schemeClr>
                </a:solidFill>
              </a:rPr>
              <a:t>est</a:t>
            </a:r>
            <a:r>
              <a:rPr lang="en-US" sz="1200" b="0" i="1" dirty="0">
                <a:solidFill>
                  <a:schemeClr val="accent1">
                    <a:lumMod val="50000"/>
                  </a:schemeClr>
                </a:solidFill>
              </a:rPr>
              <a:t> </a:t>
            </a:r>
            <a:r>
              <a:rPr lang="en-US" sz="1200" b="0" i="0" dirty="0">
                <a:solidFill>
                  <a:schemeClr val="accent1">
                    <a:lumMod val="50000"/>
                  </a:schemeClr>
                </a:solidFill>
              </a:rPr>
              <a:t>+ adjective.</a:t>
            </a:r>
          </a:p>
          <a:p>
            <a:r>
              <a:rPr lang="en-US" sz="1200" b="0" i="0" dirty="0">
                <a:solidFill>
                  <a:schemeClr val="accent1">
                    <a:lumMod val="50000"/>
                  </a:schemeClr>
                </a:solidFill>
              </a:rPr>
              <a:t>6. Do his feelings change? How do they know? Encourage more advanced students to discuss this in French using </a:t>
            </a:r>
            <a:r>
              <a:rPr lang="en-US" sz="1200" b="0" i="1" dirty="0" err="1">
                <a:solidFill>
                  <a:schemeClr val="accent1">
                    <a:lumMod val="50000"/>
                  </a:schemeClr>
                </a:solidFill>
              </a:rPr>
              <a:t>parce</a:t>
            </a:r>
            <a:r>
              <a:rPr lang="en-US" sz="1200" b="0" i="1" dirty="0">
                <a:solidFill>
                  <a:schemeClr val="accent1">
                    <a:lumMod val="50000"/>
                  </a:schemeClr>
                </a:solidFill>
              </a:rPr>
              <a:t> que </a:t>
            </a:r>
            <a:r>
              <a:rPr lang="en-US" sz="1200" b="0" i="0" dirty="0">
                <a:solidFill>
                  <a:schemeClr val="accent1">
                    <a:lumMod val="50000"/>
                  </a:schemeClr>
                </a:solidFill>
              </a:rPr>
              <a:t>to introduce their justifications, e.g. </a:t>
            </a:r>
            <a:r>
              <a:rPr lang="en-US" sz="1200" b="0" i="1" dirty="0">
                <a:solidFill>
                  <a:schemeClr val="accent1">
                    <a:lumMod val="50000"/>
                  </a:schemeClr>
                </a:solidFill>
              </a:rPr>
              <a:t>je </a:t>
            </a:r>
            <a:r>
              <a:rPr lang="en-US" sz="1200" b="0" i="1" dirty="0" err="1">
                <a:solidFill>
                  <a:schemeClr val="accent1">
                    <a:lumMod val="50000"/>
                  </a:schemeClr>
                </a:solidFill>
              </a:rPr>
              <a:t>pense</a:t>
            </a:r>
            <a:r>
              <a:rPr lang="en-US" sz="1200" b="0" i="1" dirty="0">
                <a:solidFill>
                  <a:schemeClr val="accent1">
                    <a:lumMod val="50000"/>
                  </a:schemeClr>
                </a:solidFill>
              </a:rPr>
              <a:t> </a:t>
            </a:r>
            <a:r>
              <a:rPr lang="en-US" sz="1200" b="0" i="1" dirty="0" err="1">
                <a:solidFill>
                  <a:schemeClr val="accent1">
                    <a:lumMod val="50000"/>
                  </a:schemeClr>
                </a:solidFill>
              </a:rPr>
              <a:t>qu’il</a:t>
            </a:r>
            <a:r>
              <a:rPr lang="en-US" sz="1200" b="0" i="1" dirty="0">
                <a:solidFill>
                  <a:schemeClr val="accent1">
                    <a:lumMod val="50000"/>
                  </a:schemeClr>
                </a:solidFill>
              </a:rPr>
              <a:t> </a:t>
            </a:r>
            <a:r>
              <a:rPr lang="en-US" sz="1200" b="0" i="1" dirty="0" err="1">
                <a:solidFill>
                  <a:schemeClr val="accent1">
                    <a:lumMod val="50000"/>
                  </a:schemeClr>
                </a:solidFill>
              </a:rPr>
              <a:t>est</a:t>
            </a:r>
            <a:r>
              <a:rPr lang="en-US" sz="1200" b="0" i="1" dirty="0">
                <a:solidFill>
                  <a:schemeClr val="accent1">
                    <a:lumMod val="50000"/>
                  </a:schemeClr>
                </a:solidFill>
              </a:rPr>
              <a:t> content </a:t>
            </a:r>
            <a:r>
              <a:rPr lang="en-US" sz="1200" b="0" i="1" dirty="0" err="1">
                <a:solidFill>
                  <a:schemeClr val="accent1">
                    <a:lumMod val="50000"/>
                  </a:schemeClr>
                </a:solidFill>
              </a:rPr>
              <a:t>maintenant</a:t>
            </a:r>
            <a:r>
              <a:rPr lang="en-US" sz="1200" b="0" i="1" dirty="0">
                <a:solidFill>
                  <a:schemeClr val="accent1">
                    <a:lumMod val="50000"/>
                  </a:schemeClr>
                </a:solidFill>
              </a:rPr>
              <a:t> </a:t>
            </a:r>
            <a:r>
              <a:rPr lang="en-US" sz="1200" b="0" i="1" dirty="0" err="1">
                <a:solidFill>
                  <a:schemeClr val="accent1">
                    <a:lumMod val="50000"/>
                  </a:schemeClr>
                </a:solidFill>
              </a:rPr>
              <a:t>parce</a:t>
            </a:r>
            <a:r>
              <a:rPr lang="en-US" sz="1200" b="0" i="1" dirty="0">
                <a:solidFill>
                  <a:schemeClr val="accent1">
                    <a:lumMod val="50000"/>
                  </a:schemeClr>
                </a:solidFill>
              </a:rPr>
              <a:t> </a:t>
            </a:r>
            <a:r>
              <a:rPr lang="en-US" sz="1200" b="0" i="1" dirty="0" err="1">
                <a:solidFill>
                  <a:schemeClr val="accent1">
                    <a:lumMod val="50000"/>
                  </a:schemeClr>
                </a:solidFill>
              </a:rPr>
              <a:t>qu’il</a:t>
            </a:r>
            <a:r>
              <a:rPr lang="en-US" sz="1200" b="0" i="1" dirty="0">
                <a:solidFill>
                  <a:schemeClr val="accent1">
                    <a:lumMod val="50000"/>
                  </a:schemeClr>
                </a:solidFill>
              </a:rPr>
              <a:t> </a:t>
            </a:r>
            <a:r>
              <a:rPr lang="en-US" sz="1200" b="0" i="1" dirty="0" err="1">
                <a:solidFill>
                  <a:schemeClr val="accent1">
                    <a:lumMod val="50000"/>
                  </a:schemeClr>
                </a:solidFill>
              </a:rPr>
              <a:t>dit</a:t>
            </a:r>
            <a:r>
              <a:rPr lang="en-US" sz="1200" b="0" i="1" dirty="0">
                <a:solidFill>
                  <a:schemeClr val="accent1">
                    <a:lumMod val="50000"/>
                  </a:schemeClr>
                </a:solidFill>
              </a:rPr>
              <a:t> que </a:t>
            </a:r>
            <a:r>
              <a:rPr lang="en-US" sz="1200" b="0" i="1" dirty="0" err="1">
                <a:solidFill>
                  <a:schemeClr val="accent1">
                    <a:lumMod val="50000"/>
                  </a:schemeClr>
                </a:solidFill>
              </a:rPr>
              <a:t>tu</a:t>
            </a:r>
            <a:r>
              <a:rPr lang="en-US" sz="1200" b="0" i="1" dirty="0">
                <a:solidFill>
                  <a:schemeClr val="accent1">
                    <a:lumMod val="50000"/>
                  </a:schemeClr>
                </a:solidFill>
              </a:rPr>
              <a:t> as/</a:t>
            </a:r>
            <a:r>
              <a:rPr lang="en-US" sz="1200" b="0" i="1" dirty="0" err="1">
                <a:solidFill>
                  <a:schemeClr val="accent1">
                    <a:lumMod val="50000"/>
                  </a:schemeClr>
                </a:solidFill>
              </a:rPr>
              <a:t>une</a:t>
            </a:r>
            <a:r>
              <a:rPr lang="en-US" sz="1200" b="0" i="1" dirty="0">
                <a:solidFill>
                  <a:schemeClr val="accent1">
                    <a:lumMod val="50000"/>
                  </a:schemeClr>
                </a:solidFill>
              </a:rPr>
              <a:t> </a:t>
            </a:r>
            <a:r>
              <a:rPr lang="en-US" sz="1200" b="0" i="1" dirty="0" err="1">
                <a:solidFill>
                  <a:schemeClr val="accent1">
                    <a:lumMod val="50000"/>
                  </a:schemeClr>
                </a:solidFill>
              </a:rPr>
              <a:t>personne</a:t>
            </a:r>
            <a:r>
              <a:rPr lang="en-US" sz="1200" b="0" i="1" dirty="0">
                <a:solidFill>
                  <a:schemeClr val="accent1">
                    <a:lumMod val="50000"/>
                  </a:schemeClr>
                </a:solidFill>
              </a:rPr>
              <a:t> a </a:t>
            </a:r>
            <a:r>
              <a:rPr lang="en-US" sz="1200" b="0" i="1" dirty="0" err="1">
                <a:solidFill>
                  <a:schemeClr val="accent1">
                    <a:lumMod val="50000"/>
                  </a:schemeClr>
                </a:solidFill>
              </a:rPr>
              <a:t>tué</a:t>
            </a:r>
            <a:r>
              <a:rPr lang="en-US" sz="1200" b="0" i="1" dirty="0">
                <a:solidFill>
                  <a:schemeClr val="accent1">
                    <a:lumMod val="50000"/>
                  </a:schemeClr>
                </a:solidFill>
              </a:rPr>
              <a:t> </a:t>
            </a:r>
            <a:r>
              <a:rPr lang="en-US" sz="1200" b="0" i="1" dirty="0">
                <a:solidFill>
                  <a:schemeClr val="accent2"/>
                </a:solidFill>
              </a:rPr>
              <a:t>la </a:t>
            </a:r>
            <a:r>
              <a:rPr lang="en-US" sz="1200" b="0" i="1" dirty="0" err="1">
                <a:solidFill>
                  <a:schemeClr val="accent2"/>
                </a:solidFill>
              </a:rPr>
              <a:t>peur</a:t>
            </a:r>
            <a:r>
              <a:rPr lang="en-US" sz="1200" b="0" i="1" dirty="0">
                <a:solidFill>
                  <a:schemeClr val="accent2"/>
                </a:solidFill>
              </a:rPr>
              <a:t> .</a:t>
            </a:r>
            <a:endParaRPr lang="en-US" b="0" i="1" dirty="0"/>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Word frequency of unknown words used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orange [3912], </a:t>
            </a:r>
            <a:r>
              <a:rPr lang="en-GB" sz="1200" kern="1200" dirty="0" err="1">
                <a:solidFill>
                  <a:schemeClr val="tx1"/>
                </a:solidFill>
                <a:effectLst/>
                <a:latin typeface="+mn-lt"/>
                <a:ea typeface="+mn-ea"/>
                <a:cs typeface="+mn-cs"/>
              </a:rPr>
              <a:t>dictionnaire</a:t>
            </a:r>
            <a:r>
              <a:rPr lang="en-GB" sz="1200" kern="1200" dirty="0">
                <a:solidFill>
                  <a:schemeClr val="tx1"/>
                </a:solidFill>
                <a:effectLst/>
                <a:latin typeface="+mn-lt"/>
                <a:ea typeface="+mn-ea"/>
                <a:cs typeface="+mn-cs"/>
              </a:rPr>
              <a:t> [4094]</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0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dirty="0"/>
              <a:t>To understand the detail of the text.</a:t>
            </a:r>
            <a:endParaRPr lang="en-US" b="1" dirty="0"/>
          </a:p>
          <a:p>
            <a:endParaRPr lang="en-US" b="1" dirty="0"/>
          </a:p>
          <a:p>
            <a:r>
              <a:rPr lang="en-US" b="1" dirty="0"/>
              <a:t>Procedure:</a:t>
            </a:r>
          </a:p>
          <a:p>
            <a:pPr marL="0" indent="0">
              <a:buFont typeface="+mj-lt"/>
              <a:buNone/>
            </a:pPr>
            <a:r>
              <a:rPr lang="en-US" b="0" dirty="0"/>
              <a:t>1. Print song lyrics from Word handout for students</a:t>
            </a:r>
          </a:p>
          <a:p>
            <a:pPr marL="0" indent="0">
              <a:buFont typeface="+mj-lt"/>
              <a:buNone/>
            </a:pPr>
            <a:r>
              <a:rPr lang="en-US" b="0" dirty="0"/>
              <a:t>2. Students read through the song again and put the English sentences in the right order. Students will need help deconstructing the final verse as it contains a lot of complex structures. Encourage them to focus on vocabulary they </a:t>
            </a:r>
            <a:r>
              <a:rPr lang="en-GB" b="0" dirty="0"/>
              <a:t>recognise – understanding of the phrase </a:t>
            </a:r>
            <a:r>
              <a:rPr kumimoji="0" lang="fr-FR"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trouve un paradis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will suffice to allow them to complete this activity.</a:t>
            </a:r>
            <a:endParaRPr lang="en-GB" b="0" i="1" dirty="0"/>
          </a:p>
          <a:p>
            <a:pPr marL="0" indent="0">
              <a:buFont typeface="+mj-lt"/>
              <a:buNone/>
            </a:pPr>
            <a:r>
              <a:rPr lang="en-GB" b="0" dirty="0"/>
              <a:t>3. Click to reveal answers. </a:t>
            </a:r>
          </a:p>
          <a:p>
            <a:endParaRPr lang="en-US" b="0" dirty="0"/>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ordre</a:t>
            </a:r>
            <a:r>
              <a:rPr lang="en-GB" sz="1200" kern="1200" dirty="0">
                <a:solidFill>
                  <a:schemeClr val="tx1"/>
                </a:solidFill>
                <a:effectLst/>
                <a:latin typeface="+mn-lt"/>
                <a:ea typeface="+mn-ea"/>
                <a:cs typeface="+mn-cs"/>
              </a:rPr>
              <a:t> [197]</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993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To show the text of the song again to help with the questions on page 32. </a:t>
            </a:r>
          </a:p>
          <a:p>
            <a:r>
              <a:rPr lang="en-US" b="0" dirty="0"/>
              <a:t>The full song text can be printed as a handout (in additional Word file).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10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Production activity for lower-level groups. </a:t>
            </a:r>
          </a:p>
          <a:p>
            <a:endParaRPr lang="en-GB" b="1" dirty="0"/>
          </a:p>
          <a:p>
            <a:r>
              <a:rPr lang="en-GB" b="1" dirty="0"/>
              <a:t>Timing: 10 minutes </a:t>
            </a:r>
          </a:p>
          <a:p>
            <a:endParaRPr lang="en-GB" b="1" dirty="0"/>
          </a:p>
          <a:p>
            <a:r>
              <a:rPr lang="en-GB" b="1" dirty="0"/>
              <a:t>Aim: </a:t>
            </a:r>
            <a:r>
              <a:rPr lang="en-GB" b="0" dirty="0"/>
              <a:t>To reconstruct a text from notes as part of a </a:t>
            </a:r>
            <a:r>
              <a:rPr lang="en-GB" b="1" dirty="0" err="1"/>
              <a:t>dictagloss</a:t>
            </a:r>
            <a:r>
              <a:rPr lang="en-GB" b="0" dirty="0"/>
              <a:t>. </a:t>
            </a:r>
          </a:p>
          <a:p>
            <a:endParaRPr lang="en-GB" b="1" dirty="0"/>
          </a:p>
          <a:p>
            <a:r>
              <a:rPr lang="en-GB" b="1" dirty="0"/>
              <a:t>Procedure:</a:t>
            </a:r>
          </a:p>
          <a:p>
            <a:pPr marL="228600" indent="-228600">
              <a:buFont typeface="+mj-lt"/>
              <a:buAutoNum type="arabicPeriod"/>
            </a:pPr>
            <a:r>
              <a:rPr lang="en-GB" b="0" dirty="0"/>
              <a:t>Students write 1-6 in their exercise books with plenty of space for each point.</a:t>
            </a:r>
          </a:p>
          <a:p>
            <a:pPr marL="228600" indent="-228600">
              <a:buFont typeface="+mj-lt"/>
              <a:buAutoNum type="arabicPeriod"/>
            </a:pPr>
            <a:r>
              <a:rPr lang="en-GB" b="0" dirty="0"/>
              <a:t>Students listen to different lines of the song and take notes about each</a:t>
            </a:r>
            <a:r>
              <a:rPr lang="en-GB" b="0" baseline="0" dirty="0"/>
              <a:t> point</a:t>
            </a:r>
            <a:r>
              <a:rPr lang="en-GB" b="0" dirty="0"/>
              <a:t>.</a:t>
            </a:r>
          </a:p>
          <a:p>
            <a:pPr marL="228600" indent="-228600">
              <a:buFont typeface="+mj-lt"/>
              <a:buAutoNum type="arabicPeriod"/>
            </a:pPr>
            <a:r>
              <a:rPr lang="en-GB" b="0" dirty="0"/>
              <a:t>Play each line again if necessary. How many times depends on the class and ability level and is up to the teacher’s judgement.</a:t>
            </a:r>
          </a:p>
          <a:p>
            <a:pPr marL="228600" indent="-228600">
              <a:buFont typeface="+mj-lt"/>
              <a:buAutoNum type="arabicPeriod"/>
            </a:pPr>
            <a:r>
              <a:rPr lang="en-GB" b="0" dirty="0"/>
              <a:t>Based on the notes students reconstruct the lines from the song (could be done in pairs/groups of</a:t>
            </a:r>
            <a:r>
              <a:rPr lang="en-GB" b="0" baseline="0" dirty="0"/>
              <a:t> four</a:t>
            </a:r>
            <a:r>
              <a:rPr lang="en-GB" b="0" dirty="0"/>
              <a:t>).</a:t>
            </a:r>
          </a:p>
          <a:p>
            <a:pPr marL="228600" indent="-228600">
              <a:buFont typeface="+mj-lt"/>
              <a:buAutoNum type="arabicPeriod"/>
            </a:pPr>
            <a:r>
              <a:rPr lang="en-GB" b="0" dirty="0"/>
              <a:t>Students summarise the lyrics in English and discuss what they think of the song. </a:t>
            </a:r>
          </a:p>
          <a:p>
            <a:pPr marL="228600" indent="-228600">
              <a:buFont typeface="+mj-lt"/>
              <a:buAutoNum type="arabicPeriod"/>
            </a:pPr>
            <a:r>
              <a:rPr lang="en-GB" b="0" dirty="0"/>
              <a:t>Click to reveal a transcription of each line. </a:t>
            </a:r>
          </a:p>
          <a:p>
            <a:pPr marL="228600" indent="-228600">
              <a:buFont typeface="+mj-lt"/>
              <a:buAutoNum type="arabicPeriod"/>
            </a:pPr>
            <a:endParaRPr lang="en-GB" b="0" dirty="0"/>
          </a:p>
          <a:p>
            <a:pPr lvl="0" fontAlgn="base"/>
            <a:r>
              <a:rPr lang="en-GB" b="1" dirty="0"/>
              <a:t>Transcript:</a:t>
            </a:r>
          </a:p>
          <a:p>
            <a:pPr marL="228600" lvl="0" indent="-228600" fontAlgn="base">
              <a:buFont typeface="+mj-lt"/>
              <a:buAutoNum type="arabicPeriod"/>
            </a:pPr>
            <a:r>
              <a:rPr lang="en-GB" sz="1200" kern="1200" dirty="0" err="1">
                <a:solidFill>
                  <a:schemeClr val="tx1"/>
                </a:solidFill>
                <a:effectLst/>
                <a:latin typeface="+mn-lt"/>
                <a:ea typeface="+mn-ea"/>
                <a:cs typeface="+mn-cs"/>
              </a:rPr>
              <a:t>J'ai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cherché</a:t>
            </a:r>
            <a:r>
              <a:rPr lang="en-GB" sz="1200" kern="1200" dirty="0">
                <a:solidFill>
                  <a:schemeClr val="tx1"/>
                </a:solidFill>
                <a:effectLst/>
                <a:latin typeface="+mn-lt"/>
                <a:ea typeface="+mn-ea"/>
                <a:cs typeface="+mn-cs"/>
              </a:rPr>
              <a:t> un </a:t>
            </a:r>
            <a:r>
              <a:rPr lang="en-GB" sz="1200" kern="1200" dirty="0" err="1">
                <a:solidFill>
                  <a:schemeClr val="tx1"/>
                </a:solidFill>
                <a:effectLst/>
                <a:latin typeface="+mn-lt"/>
                <a:ea typeface="+mn-ea"/>
                <a:cs typeface="+mn-cs"/>
              </a:rPr>
              <a:t>sens</a:t>
            </a:r>
            <a:r>
              <a:rPr lang="en-GB" sz="1200" kern="1200" dirty="0">
                <a:solidFill>
                  <a:schemeClr val="tx1"/>
                </a:solidFill>
                <a:effectLst/>
                <a:latin typeface="+mn-lt"/>
                <a:ea typeface="+mn-ea"/>
                <a:cs typeface="+mn-cs"/>
              </a:rPr>
              <a:t> à mon existence.</a:t>
            </a:r>
          </a:p>
          <a:p>
            <a:pPr marL="228600" lvl="0" indent="-228600" fontAlgn="base">
              <a:buFont typeface="+mj-lt"/>
              <a:buAutoNum type="arabicPeriod"/>
            </a:pPr>
            <a:r>
              <a:rPr lang="en-US" sz="1200" dirty="0" err="1">
                <a:solidFill>
                  <a:schemeClr val="accent5">
                    <a:lumMod val="50000"/>
                  </a:schemeClr>
                </a:solidFill>
              </a:rPr>
              <a:t>J’y</a:t>
            </a:r>
            <a:r>
              <a:rPr lang="en-US" sz="1200" dirty="0">
                <a:solidFill>
                  <a:schemeClr val="accent5">
                    <a:lumMod val="50000"/>
                  </a:schemeClr>
                </a:solidFill>
              </a:rPr>
              <a:t> ai </a:t>
            </a:r>
            <a:r>
              <a:rPr lang="en-US" sz="1200" dirty="0" err="1">
                <a:solidFill>
                  <a:schemeClr val="accent5">
                    <a:lumMod val="50000"/>
                  </a:schemeClr>
                </a:solidFill>
              </a:rPr>
              <a:t>laissé</a:t>
            </a:r>
            <a:r>
              <a:rPr lang="en-US" sz="1200" dirty="0">
                <a:solidFill>
                  <a:schemeClr val="accent5">
                    <a:lumMod val="50000"/>
                  </a:schemeClr>
                </a:solidFill>
              </a:rPr>
              <a:t> mon innocence. </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200" dirty="0" err="1">
                <a:solidFill>
                  <a:schemeClr val="accent5">
                    <a:lumMod val="50000"/>
                  </a:schemeClr>
                </a:solidFill>
              </a:rPr>
              <a:t>J'ai</a:t>
            </a:r>
            <a:r>
              <a:rPr lang="en-US" sz="1200" dirty="0">
                <a:solidFill>
                  <a:schemeClr val="accent5">
                    <a:lumMod val="50000"/>
                  </a:schemeClr>
                </a:solidFill>
              </a:rPr>
              <a:t> </a:t>
            </a:r>
            <a:r>
              <a:rPr lang="en-US" sz="1200" dirty="0" err="1">
                <a:solidFill>
                  <a:schemeClr val="accent5">
                    <a:lumMod val="50000"/>
                  </a:schemeClr>
                </a:solidFill>
              </a:rPr>
              <a:t>cherché</a:t>
            </a:r>
            <a:r>
              <a:rPr lang="en-US" sz="1200" dirty="0">
                <a:solidFill>
                  <a:schemeClr val="accent5">
                    <a:lumMod val="50000"/>
                  </a:schemeClr>
                </a:solidFill>
              </a:rPr>
              <a:t> </a:t>
            </a:r>
            <a:r>
              <a:rPr lang="en-US" sz="1200" dirty="0" err="1">
                <a:solidFill>
                  <a:schemeClr val="accent5">
                    <a:lumMod val="50000"/>
                  </a:schemeClr>
                </a:solidFill>
              </a:rPr>
              <a:t>l'amour</a:t>
            </a:r>
            <a:r>
              <a:rPr lang="en-US" sz="1200" dirty="0">
                <a:solidFill>
                  <a:schemeClr val="accent5">
                    <a:lumMod val="50000"/>
                  </a:schemeClr>
                </a:solidFill>
              </a:rPr>
              <a:t> et la reconnaissance.</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fr-FR" sz="1200" dirty="0">
                <a:solidFill>
                  <a:schemeClr val="accent5">
                    <a:lumMod val="50000"/>
                  </a:schemeClr>
                </a:solidFill>
              </a:rPr>
              <a:t>J'ai payé le prix du silence.</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fr-FR" sz="1200" dirty="0">
                <a:solidFill>
                  <a:schemeClr val="accent5">
                    <a:lumMod val="50000"/>
                  </a:schemeClr>
                </a:solidFill>
              </a:rPr>
              <a:t>Comme une erreur de l'univers</a:t>
            </a:r>
          </a:p>
          <a:p>
            <a:pPr marL="228600" marR="0" lvl="0" indent="-228600" algn="l" defTabSz="914400" rtl="0" eaLnBrk="1" fontAlgn="base" latinLnBrk="0" hangingPunct="1">
              <a:lnSpc>
                <a:spcPct val="100000"/>
              </a:lnSpc>
              <a:spcBef>
                <a:spcPts val="0"/>
              </a:spcBef>
              <a:spcAft>
                <a:spcPts val="0"/>
              </a:spcAft>
              <a:buClrTx/>
              <a:buSzTx/>
              <a:buFont typeface="+mj-lt"/>
              <a:buAutoNum type="arabicPeriod"/>
              <a:tabLst/>
              <a:defRPr/>
            </a:pPr>
            <a:r>
              <a:rPr lang="en-US" sz="1200" dirty="0" err="1">
                <a:solidFill>
                  <a:schemeClr val="accent5">
                    <a:lumMod val="50000"/>
                  </a:schemeClr>
                </a:solidFill>
              </a:rPr>
              <a:t>J'ai</a:t>
            </a:r>
            <a:r>
              <a:rPr lang="en-US" sz="1200" dirty="0">
                <a:solidFill>
                  <a:schemeClr val="accent5">
                    <a:lumMod val="50000"/>
                  </a:schemeClr>
                </a:solidFill>
              </a:rPr>
              <a:t> </a:t>
            </a:r>
            <a:r>
              <a:rPr lang="en-US" sz="1200" dirty="0" err="1">
                <a:solidFill>
                  <a:schemeClr val="accent5">
                    <a:lumMod val="50000"/>
                  </a:schemeClr>
                </a:solidFill>
              </a:rPr>
              <a:t>jeté</a:t>
            </a:r>
            <a:r>
              <a:rPr lang="en-US" sz="1200" dirty="0">
                <a:solidFill>
                  <a:schemeClr val="accent5">
                    <a:lumMod val="50000"/>
                  </a:schemeClr>
                </a:solidFill>
              </a:rPr>
              <a:t> </a:t>
            </a:r>
            <a:r>
              <a:rPr lang="en-US" sz="1200" dirty="0" err="1">
                <a:solidFill>
                  <a:schemeClr val="accent5">
                    <a:lumMod val="50000"/>
                  </a:schemeClr>
                </a:solidFill>
              </a:rPr>
              <a:t>tellement</a:t>
            </a:r>
            <a:r>
              <a:rPr lang="en-US" sz="1200" dirty="0">
                <a:solidFill>
                  <a:schemeClr val="accent5">
                    <a:lumMod val="50000"/>
                  </a:schemeClr>
                </a:solidFill>
              </a:rPr>
              <a:t> de </a:t>
            </a:r>
            <a:r>
              <a:rPr lang="en-US" sz="1200" dirty="0" err="1">
                <a:solidFill>
                  <a:schemeClr val="accent5">
                    <a:lumMod val="50000"/>
                  </a:schemeClr>
                </a:solidFill>
              </a:rPr>
              <a:t>bouteilles</a:t>
            </a:r>
            <a:r>
              <a:rPr lang="en-US" sz="1200" dirty="0">
                <a:solidFill>
                  <a:schemeClr val="accent5">
                    <a:lumMod val="50000"/>
                  </a:schemeClr>
                </a:solidFill>
              </a:rPr>
              <a:t> à la 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b="0" i="0" u="none" strike="noStrike" kern="1200" cap="none" dirty="0">
                <a:solidFill>
                  <a:schemeClr val="tx1"/>
                </a:solidFill>
                <a:effectLst/>
                <a:latin typeface="+mn-lt"/>
                <a:ea typeface="Calibri"/>
                <a:cs typeface="Calibri"/>
                <a:sym typeface="Calibri"/>
              </a:rPr>
              <a:t>existence [1153], innocence [4300], </a:t>
            </a:r>
            <a:r>
              <a:rPr lang="en-GB" sz="1200" b="0" i="0" u="none" strike="noStrike" kern="1200" cap="none" dirty="0" err="1">
                <a:solidFill>
                  <a:schemeClr val="tx1"/>
                </a:solidFill>
                <a:effectLst/>
                <a:latin typeface="+mn-lt"/>
                <a:ea typeface="Calibri"/>
                <a:cs typeface="Calibri"/>
                <a:sym typeface="Calibri"/>
              </a:rPr>
              <a:t>ligne</a:t>
            </a:r>
            <a:r>
              <a:rPr lang="en-GB" sz="1200" b="0" i="0" u="none" strike="noStrike" kern="1200" cap="none" dirty="0">
                <a:solidFill>
                  <a:schemeClr val="tx1"/>
                </a:solidFill>
                <a:effectLst/>
                <a:latin typeface="+mn-lt"/>
                <a:ea typeface="Calibri"/>
                <a:cs typeface="Calibri"/>
                <a:sym typeface="Calibri"/>
              </a:rPr>
              <a:t> [342]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Production activity for higher-level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Timing: 10 minutes </a:t>
            </a:r>
          </a:p>
          <a:p>
            <a:endParaRPr lang="en-US" b="1" dirty="0"/>
          </a:p>
          <a:p>
            <a:r>
              <a:rPr lang="en-US" b="1" dirty="0"/>
              <a:t>Aim: </a:t>
            </a:r>
            <a:r>
              <a:rPr lang="en-US" b="0" dirty="0"/>
              <a:t>To respond creatively to the text; written production of novel sentences using known vocabulary.</a:t>
            </a:r>
            <a:endParaRPr lang="en-US" b="1" dirty="0"/>
          </a:p>
          <a:p>
            <a:endParaRPr lang="en-US" b="1" dirty="0"/>
          </a:p>
          <a:p>
            <a:r>
              <a:rPr lang="en-US" b="1" dirty="0"/>
              <a:t>Procedure:</a:t>
            </a:r>
          </a:p>
          <a:p>
            <a:pPr marL="0" indent="0">
              <a:buFont typeface="+mj-lt"/>
              <a:buNone/>
            </a:pPr>
            <a:r>
              <a:rPr lang="en-US" b="0" dirty="0"/>
              <a:t>1. Students think about what might happen next, or another part of the story Amir might want to share. They write a new verse of six lines (and a rhyme scheme, though not essential). </a:t>
            </a:r>
          </a:p>
          <a:p>
            <a:pPr marL="0" indent="0">
              <a:buFont typeface="+mj-lt"/>
              <a:buNone/>
            </a:pPr>
            <a:r>
              <a:rPr lang="en-US" b="0" dirty="0"/>
              <a:t>2. Encourage students to use this week’s new vocabulary (highlighted in orange). Known words that rhyme with this week’s new vocabulary are provided on the slide. For lower-level sets trying this activity, the teacher may wish to add some examples of verbs in the past tense to the table.</a:t>
            </a:r>
          </a:p>
          <a:p>
            <a:pPr marL="0" indent="0">
              <a:buFont typeface="+mj-lt"/>
              <a:buNone/>
            </a:pPr>
            <a:r>
              <a:rPr lang="en-US" b="0" dirty="0"/>
              <a:t>3. Suggest that students could mimic the style of the song, starting each line with </a:t>
            </a:r>
            <a:r>
              <a:rPr lang="en-US" b="0" i="1" dirty="0"/>
              <a:t>je </a:t>
            </a:r>
            <a:r>
              <a:rPr lang="en-US" b="0" i="0" dirty="0"/>
              <a:t>or </a:t>
            </a:r>
            <a:r>
              <a:rPr lang="en-US" b="0" i="1" dirty="0" err="1"/>
              <a:t>tu</a:t>
            </a:r>
            <a:r>
              <a:rPr lang="en-US" b="0" i="0" dirty="0"/>
              <a:t> (or a different pronoun!) followed by the correct form of a verb in the perfect tense.</a:t>
            </a: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4. Students can use dictionaries and do research online to inform their writing.</a:t>
            </a:r>
          </a:p>
          <a:p>
            <a:endParaRPr lang="en-US" b="0" dirty="0"/>
          </a:p>
          <a:p>
            <a:r>
              <a:rPr lang="en-GB" sz="1200" b="1" kern="1200" dirty="0">
                <a:solidFill>
                  <a:schemeClr val="tx1"/>
                </a:solidFill>
                <a:effectLst/>
                <a:latin typeface="+mn-lt"/>
                <a:ea typeface="+mn-ea"/>
                <a:cs typeface="+mn-cs"/>
              </a:rPr>
              <a:t>Word frequency of unknown words used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tour [523]</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Word frequency of cognates used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couplet [&gt;5000], </a:t>
            </a:r>
            <a:r>
              <a:rPr lang="en-GB" sz="1200" kern="1200" dirty="0" err="1">
                <a:solidFill>
                  <a:schemeClr val="tx1"/>
                </a:solidFill>
                <a:effectLst/>
                <a:latin typeface="+mn-lt"/>
                <a:ea typeface="+mn-ea"/>
                <a:cs typeface="+mn-cs"/>
              </a:rPr>
              <a:t>ligne</a:t>
            </a:r>
            <a:r>
              <a:rPr lang="en-GB" sz="1200" kern="1200" dirty="0">
                <a:solidFill>
                  <a:schemeClr val="tx1"/>
                </a:solidFill>
                <a:effectLst/>
                <a:latin typeface="+mn-lt"/>
                <a:ea typeface="+mn-ea"/>
                <a:cs typeface="+mn-cs"/>
              </a:rPr>
              <a:t> [342]</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309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5" name="Google Shape;84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9.2.1.5 vocabulary learning homework is here: https://resources.ncelp.org/concern/resources/bc386k78z?locale=en </a:t>
            </a:r>
            <a:endParaRPr sz="1200" i="0" dirty="0">
              <a:latin typeface="Calibri"/>
              <a:ea typeface="Calibri"/>
              <a:cs typeface="Calibri"/>
              <a:sym typeface="Calibri"/>
            </a:endParaRPr>
          </a:p>
        </p:txBody>
      </p:sp>
      <p:sp>
        <p:nvSpPr>
          <p:cNvPr id="846" name="Google Shape;84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Raising awareness of the identical sound in SSCs [y] and [</a:t>
            </a:r>
            <a:r>
              <a:rPr lang="en-US" b="0" dirty="0" err="1"/>
              <a:t>i</a:t>
            </a:r>
            <a:r>
              <a:rPr lang="en-US" b="0" dirty="0"/>
              <a:t>].</a:t>
            </a:r>
          </a:p>
          <a:p>
            <a:endParaRPr lang="en-US" b="0" dirty="0"/>
          </a:p>
          <a:p>
            <a:r>
              <a:rPr lang="en-US" b="0" dirty="0"/>
              <a:t>For a reminder of Year 7 SSC [</a:t>
            </a:r>
            <a:r>
              <a:rPr lang="en-US" b="0" dirty="0" err="1"/>
              <a:t>i</a:t>
            </a:r>
            <a:r>
              <a:rPr lang="en-US" b="0" dirty="0"/>
              <a:t>], see the two slides that follow.</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Word frequency of unknown words (1 is the most frequent word in French):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mite [&gt;5000]</a:t>
            </a: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Word frequency of cognates (1 is the most frequent word in French): </a:t>
            </a:r>
            <a:br>
              <a:rPr lang="en-GB" sz="1200" kern="1200" dirty="0">
                <a:solidFill>
                  <a:schemeClr val="tx1"/>
                </a:solidFill>
                <a:effectLst/>
                <a:latin typeface="+mn-lt"/>
                <a:ea typeface="+mn-ea"/>
                <a:cs typeface="+mn-cs"/>
              </a:rPr>
            </a:br>
            <a:r>
              <a:rPr lang="en-GB" sz="1200" kern="1200" dirty="0" err="1">
                <a:solidFill>
                  <a:schemeClr val="tx1"/>
                </a:solidFill>
                <a:effectLst/>
                <a:latin typeface="+mn-lt"/>
                <a:ea typeface="+mn-ea"/>
                <a:cs typeface="+mn-cs"/>
              </a:rPr>
              <a:t>mythe</a:t>
            </a:r>
            <a:r>
              <a:rPr lang="en-GB" sz="1200" kern="1200" dirty="0">
                <a:solidFill>
                  <a:schemeClr val="tx1"/>
                </a:solidFill>
                <a:effectLst/>
                <a:latin typeface="+mn-lt"/>
                <a:ea typeface="+mn-ea"/>
                <a:cs typeface="+mn-cs"/>
              </a:rPr>
              <a:t> [2910]</a:t>
            </a:r>
            <a:endParaRPr lang="fr-FR" b="0" i="0" dirty="0">
              <a:solidFill>
                <a:srgbClr val="E6851E"/>
              </a:solidFill>
              <a:effectLst/>
              <a:latin typeface="Helvetica" panose="020B0604020202020204" pitchFamily="34" charset="0"/>
            </a:endParaRPr>
          </a:p>
          <a:p>
            <a:r>
              <a:rPr lang="de-DE" sz="1200" kern="1200" dirty="0">
                <a:solidFill>
                  <a:schemeClr val="tx1"/>
                </a:solidFill>
                <a:effectLst/>
                <a:latin typeface="+mn-lt"/>
                <a:ea typeface="+mn-ea"/>
                <a:cs typeface="+mn-cs"/>
              </a:rPr>
              <a:t>Source: </a:t>
            </a:r>
            <a:r>
              <a:rPr lang="en-GB" sz="1200" kern="1200" dirty="0">
                <a:solidFill>
                  <a:schemeClr val="tx1"/>
                </a:solidFill>
                <a:effectLst/>
                <a:latin typeface="+mn-lt"/>
                <a:ea typeface="+mn-ea"/>
                <a:cs typeface="+mn-cs"/>
              </a:rPr>
              <a:t>Lonsdale,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84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midi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a:t>
            </a:r>
            <a:r>
              <a:rPr lang="en-GB" b="0" baseline="0" dirty="0"/>
              <a:t>be to draw a circle representing a clock face with one hand, with the other arm and hand pointing straight up (representing the hands on 12) within the circle</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a:t>
            </a:r>
            <a:r>
              <a:rPr lang="en-GB" b="1" dirty="0" err="1"/>
              <a:t>i</a:t>
            </a:r>
            <a:r>
              <a:rPr lang="en-GB" b="1" dirty="0"/>
              <a:t>] </a:t>
            </a:r>
            <a:r>
              <a:rPr lang="en-GB" baseline="0" dirty="0"/>
              <a:t>sound, pronouncing </a:t>
            </a:r>
            <a:r>
              <a:rPr lang="en-GB" b="0" baseline="0" dirty="0"/>
              <a:t>”</a:t>
            </a:r>
            <a:r>
              <a:rPr lang="en-GB" b="1" baseline="0" dirty="0"/>
              <a:t>midi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midi </a:t>
            </a:r>
            <a:r>
              <a:rPr lang="en-GB" baseline="0" dirty="0"/>
              <a:t>[2483].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9061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a:t>
            </a:r>
            <a:r>
              <a:rPr lang="en-GB" b="1" baseline="0" dirty="0"/>
              <a:t>] </a:t>
            </a:r>
            <a:r>
              <a:rPr lang="en-GB" baseline="0" dirty="0"/>
              <a:t>and then the </a:t>
            </a:r>
            <a:r>
              <a:rPr lang="en-GB" b="1" baseline="0" dirty="0"/>
              <a:t>source</a:t>
            </a:r>
            <a:r>
              <a:rPr lang="en-GB" baseline="0" dirty="0"/>
              <a:t> word again ‘</a:t>
            </a:r>
            <a:r>
              <a:rPr lang="en-GB" b="1" baseline="0" dirty="0"/>
              <a:t>midi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midi </a:t>
            </a:r>
            <a:r>
              <a:rPr lang="en-GB" baseline="0" dirty="0"/>
              <a:t>[2483]; </a:t>
            </a:r>
            <a:r>
              <a:rPr lang="en-GB" b="1" baseline="0" dirty="0"/>
              <a:t>petit</a:t>
            </a:r>
            <a:r>
              <a:rPr lang="en-GB" baseline="0" dirty="0"/>
              <a:t> [138]; </a:t>
            </a:r>
            <a:r>
              <a:rPr lang="en-GB" b="1" baseline="0" dirty="0"/>
              <a:t>lit </a:t>
            </a:r>
            <a:r>
              <a:rPr lang="en-GB" b="0" baseline="0" dirty="0"/>
              <a:t>[1837]</a:t>
            </a:r>
            <a:r>
              <a:rPr lang="en-GB" baseline="0" dirty="0"/>
              <a:t> </a:t>
            </a:r>
            <a:r>
              <a:rPr lang="en-GB" b="1" baseline="0" dirty="0" err="1"/>
              <a:t>ici</a:t>
            </a:r>
            <a:r>
              <a:rPr lang="en-GB" baseline="0" dirty="0"/>
              <a:t> [167]; </a:t>
            </a:r>
            <a:r>
              <a:rPr lang="en-GB" b="1" baseline="0" dirty="0" err="1"/>
              <a:t>il</a:t>
            </a:r>
            <a:r>
              <a:rPr lang="en-GB" baseline="0" dirty="0"/>
              <a:t>[13]; </a:t>
            </a:r>
            <a:r>
              <a:rPr lang="en-GB" b="1" baseline="0" dirty="0"/>
              <a:t>qui</a:t>
            </a:r>
            <a:r>
              <a:rPr lang="en-GB" baseline="0" dirty="0"/>
              <a:t> [14].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3521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pronunciation of SSCs [y] and [</a:t>
            </a:r>
            <a:r>
              <a:rPr lang="en-US" b="0" dirty="0" err="1"/>
              <a:t>i</a:t>
            </a:r>
            <a:r>
              <a:rPr lang="en-US" b="0" dirty="0"/>
              <a:t>] in individual words.</a:t>
            </a:r>
            <a:endParaRPr lang="en-US" b="1" dirty="0"/>
          </a:p>
          <a:p>
            <a:endParaRPr lang="en-US" b="1" dirty="0"/>
          </a:p>
          <a:p>
            <a:r>
              <a:rPr lang="en-US" b="1" dirty="0"/>
              <a:t>Procedure:</a:t>
            </a:r>
          </a:p>
          <a:p>
            <a:pPr marL="0" indent="0">
              <a:buNone/>
            </a:pPr>
            <a:r>
              <a:rPr lang="en-US" b="0" dirty="0"/>
              <a:t>1. Split students into pairs.</a:t>
            </a:r>
          </a:p>
          <a:p>
            <a:pPr marL="0" indent="0">
              <a:buNone/>
            </a:pPr>
            <a:r>
              <a:rPr lang="en-US" b="0" dirty="0"/>
              <a:t>2. Click </a:t>
            </a:r>
            <a:r>
              <a:rPr lang="en-US" b="0" i="1" dirty="0"/>
              <a:t>début</a:t>
            </a:r>
            <a:r>
              <a:rPr lang="en-US" b="0" dirty="0"/>
              <a:t> to start the timer</a:t>
            </a:r>
          </a:p>
          <a:p>
            <a:pPr marL="0" indent="0">
              <a:buNone/>
            </a:pPr>
            <a:r>
              <a:rPr lang="en-US" b="0" dirty="0"/>
              <a:t>3. Students take it in turns try to pronounce as many words accurately as possible</a:t>
            </a:r>
          </a:p>
          <a:p>
            <a:pPr marL="0" indent="0">
              <a:buNone/>
            </a:pPr>
            <a:r>
              <a:rPr lang="en-US" b="0" dirty="0"/>
              <a:t>4. The listening partner checks pronunciation and tallies the total number of words pronounced correctly within 30 seconds. If a student pronounces [</a:t>
            </a:r>
            <a:r>
              <a:rPr lang="en-US" b="0" dirty="0" err="1"/>
              <a:t>i</a:t>
            </a:r>
            <a:r>
              <a:rPr lang="en-US" b="0" dirty="0"/>
              <a:t>] or [y] the ‘English’ way, they must repeat it three times before scoring the point and continuing.</a:t>
            </a:r>
          </a:p>
          <a:p>
            <a:pPr marL="0" indent="0">
              <a:buNone/>
            </a:pPr>
            <a:r>
              <a:rPr lang="en-US" b="0" dirty="0"/>
              <a:t>5. When timer finishes, swap roles.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6. Students tally up the total number of words said correctly. The student who has said the greatest number of words is the winner.</a:t>
            </a:r>
          </a:p>
          <a:p>
            <a:pPr marL="0" indent="0">
              <a:buNone/>
            </a:pPr>
            <a:r>
              <a:rPr lang="en-US" b="0" dirty="0"/>
              <a:t>7. Go through all the words together as a class to confirm pronunciation (click on words to hear them pronounced by a native speaker, students repeat.)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bijou [4301], </a:t>
            </a:r>
            <a:r>
              <a:rPr lang="en-GB" baseline="0" dirty="0" err="1"/>
              <a:t>tisser</a:t>
            </a:r>
            <a:r>
              <a:rPr lang="en-GB" baseline="0" dirty="0"/>
              <a:t> [4320], prime [2094]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(1 is the most frequent word in French): </a:t>
            </a:r>
            <a:br>
              <a:rPr lang="en-GB" baseline="0" dirty="0"/>
            </a:br>
            <a:r>
              <a:rPr lang="en-GB" baseline="0" dirty="0"/>
              <a:t>type [440], cycle [2462], </a:t>
            </a:r>
            <a:r>
              <a:rPr lang="en-GB" baseline="0" dirty="0" err="1"/>
              <a:t>mystère</a:t>
            </a:r>
            <a:r>
              <a:rPr lang="en-GB" baseline="0" dirty="0"/>
              <a:t> [2777], analyser [1209], </a:t>
            </a:r>
            <a:r>
              <a:rPr lang="en-GB" baseline="0" dirty="0" err="1"/>
              <a:t>cynique</a:t>
            </a:r>
            <a:r>
              <a:rPr lang="en-GB" baseline="0" dirty="0"/>
              <a:t> [3547], </a:t>
            </a:r>
            <a:r>
              <a:rPr lang="en-GB" baseline="0" dirty="0" err="1"/>
              <a:t>hypothèse</a:t>
            </a:r>
            <a:r>
              <a:rPr lang="en-GB" baseline="0" dirty="0"/>
              <a:t> [1669], </a:t>
            </a:r>
            <a:r>
              <a:rPr lang="en-GB" baseline="0" dirty="0" err="1"/>
              <a:t>typique</a:t>
            </a:r>
            <a:r>
              <a:rPr lang="en-GB" baseline="0" dirty="0"/>
              <a:t> [4178], </a:t>
            </a:r>
            <a:r>
              <a:rPr lang="en-GB" baseline="0" dirty="0" err="1"/>
              <a:t>mérite</a:t>
            </a:r>
            <a:r>
              <a:rPr lang="en-GB" baseline="0" dirty="0"/>
              <a:t> [2035], </a:t>
            </a:r>
            <a:r>
              <a:rPr lang="en-GB" baseline="0" dirty="0" err="1"/>
              <a:t>tragique</a:t>
            </a:r>
            <a:r>
              <a:rPr lang="en-GB" baseline="0" dirty="0"/>
              <a:t> [2042], </a:t>
            </a:r>
            <a:r>
              <a:rPr lang="en-GB" baseline="0" dirty="0" err="1"/>
              <a:t>cultiver</a:t>
            </a:r>
            <a:r>
              <a:rPr lang="en-GB" baseline="0" dirty="0"/>
              <a:t> [2061], fragile [2107], h</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a:t>
            </a:r>
            <a:r>
              <a:rPr lang="en-GB" baseline="0" dirty="0" err="1"/>
              <a:t>ritage</a:t>
            </a:r>
            <a:r>
              <a:rPr lang="en-GB" baseline="0" dirty="0"/>
              <a:t> [2193]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Lonsdsale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21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r>
              <a:rPr lang="en-US" b="0" dirty="0"/>
              <a:t>This is slide </a:t>
            </a:r>
            <a:r>
              <a:rPr lang="en-US" b="1" dirty="0"/>
              <a:t>1/2.</a:t>
            </a:r>
          </a:p>
          <a:p>
            <a:endParaRPr lang="en-US" b="1" dirty="0"/>
          </a:p>
          <a:p>
            <a:r>
              <a:rPr lang="en-US" b="1" dirty="0"/>
              <a:t>Aim: </a:t>
            </a:r>
            <a:r>
              <a:rPr lang="en-US" b="0" dirty="0"/>
              <a:t>To </a:t>
            </a:r>
            <a:r>
              <a:rPr lang="en-US" b="0" dirty="0" err="1"/>
              <a:t>practise</a:t>
            </a:r>
            <a:r>
              <a:rPr lang="en-US" b="0" dirty="0"/>
              <a:t> pronunciation of [</a:t>
            </a:r>
            <a:r>
              <a:rPr lang="en-US" b="0" dirty="0" err="1"/>
              <a:t>i</a:t>
            </a:r>
            <a:r>
              <a:rPr lang="en-US" b="0" dirty="0"/>
              <a:t>] and [y] in full sentences.</a:t>
            </a:r>
          </a:p>
          <a:p>
            <a:endParaRPr lang="en-US" b="1" dirty="0"/>
          </a:p>
          <a:p>
            <a:r>
              <a:rPr lang="en-US" b="1" dirty="0"/>
              <a:t>Procedure:</a:t>
            </a:r>
          </a:p>
          <a:p>
            <a:r>
              <a:rPr lang="en-US" b="0" dirty="0"/>
              <a:t>1. Students sound out the words in the tongue twister.</a:t>
            </a:r>
          </a:p>
          <a:p>
            <a:r>
              <a:rPr lang="en-US" b="0" dirty="0"/>
              <a:t>2. Click audio button to hear tongue twister read out by a native speaker.</a:t>
            </a:r>
          </a:p>
          <a:p>
            <a:r>
              <a:rPr lang="en-US" b="0" dirty="0"/>
              <a:t>3. Students try to reproduce the tongue twister at a similar speed, then at increasing speeds.</a:t>
            </a:r>
          </a:p>
          <a:p>
            <a:r>
              <a:rPr lang="en-US" b="0" dirty="0"/>
              <a:t>4. Students listen to the audio again. This time, the teacher pauses the audio at different points and asks students to say the last word that they heard. </a:t>
            </a:r>
          </a:p>
          <a:p>
            <a:endParaRPr lang="en-US" b="1" dirty="0"/>
          </a:p>
          <a:p>
            <a:r>
              <a:rPr lang="en-US" b="1" dirty="0"/>
              <a:t>Transcript:</a:t>
            </a:r>
          </a:p>
          <a:p>
            <a:r>
              <a:rPr lang="fr-FR" sz="1200" dirty="0">
                <a:solidFill>
                  <a:schemeClr val="accent5">
                    <a:lumMod val="50000"/>
                  </a:schemeClr>
                </a:solidFill>
              </a:rPr>
              <a:t>Lily lit typiquement un livre dans son lit.</a:t>
            </a:r>
            <a:endParaRPr lang="en-US" sz="1200" dirty="0">
              <a:solidFill>
                <a:schemeClr val="accent5">
                  <a:lumMod val="50000"/>
                </a:schemeClr>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fr-FR" sz="1200" dirty="0">
                <a:solidFill>
                  <a:schemeClr val="accent5">
                    <a:lumMod val="50000"/>
                  </a:schemeClr>
                </a:solidFill>
              </a:rPr>
              <a:t>typiquement </a:t>
            </a:r>
            <a:r>
              <a:rPr lang="en-GB" baseline="0" dirty="0"/>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0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NB: </a:t>
            </a:r>
            <a:r>
              <a:rPr lang="en-US" b="0" dirty="0"/>
              <a:t>This tongue twister is very challenging! Students need to pay careful attention to the SSCs. They may need reassurance that the first 5 words are all supposed to sound the same! </a:t>
            </a:r>
            <a:endParaRPr lang="en-US" b="1" dirty="0"/>
          </a:p>
          <a:p>
            <a:endParaRPr lang="en-US" b="1" dirty="0"/>
          </a:p>
          <a:p>
            <a:r>
              <a:rPr lang="en-US" b="1" dirty="0"/>
              <a:t>Transcript:</a:t>
            </a:r>
          </a:p>
          <a:p>
            <a:r>
              <a:rPr lang="en-GB" sz="1200" b="0" i="0" kern="1200" dirty="0">
                <a:solidFill>
                  <a:schemeClr val="tx1"/>
                </a:solidFill>
                <a:effectLst/>
                <a:latin typeface="+mn-lt"/>
                <a:ea typeface="+mn-ea"/>
                <a:cs typeface="+mn-cs"/>
              </a:rPr>
              <a:t>Si six </a:t>
            </a:r>
            <a:r>
              <a:rPr lang="en-GB" sz="1200" b="0" i="0" kern="1200" dirty="0" err="1">
                <a:solidFill>
                  <a:schemeClr val="tx1"/>
                </a:solidFill>
                <a:effectLst/>
                <a:latin typeface="+mn-lt"/>
                <a:ea typeface="+mn-ea"/>
                <a:cs typeface="+mn-cs"/>
              </a:rPr>
              <a:t>scies</a:t>
            </a:r>
            <a:r>
              <a:rPr lang="en-GB" sz="1200" b="0" i="0" kern="1200" dirty="0">
                <a:solidFill>
                  <a:schemeClr val="tx1"/>
                </a:solidFill>
                <a:effectLst/>
                <a:latin typeface="+mn-lt"/>
                <a:ea typeface="+mn-ea"/>
                <a:cs typeface="+mn-cs"/>
              </a:rPr>
              <a:t> scient six </a:t>
            </a:r>
            <a:r>
              <a:rPr lang="en-GB" sz="1200" b="0" i="0" kern="1200" dirty="0" err="1">
                <a:solidFill>
                  <a:schemeClr val="tx1"/>
                </a:solidFill>
                <a:effectLst/>
                <a:latin typeface="+mn-lt"/>
                <a:ea typeface="+mn-ea"/>
                <a:cs typeface="+mn-cs"/>
              </a:rPr>
              <a:t>cyprès</a:t>
            </a:r>
            <a:r>
              <a:rPr lang="en-GB" sz="1200" b="0" i="0" kern="1200" dirty="0">
                <a:solidFill>
                  <a:schemeClr val="tx1"/>
                </a:solidFill>
                <a:effectLst/>
                <a:latin typeface="+mn-lt"/>
                <a:ea typeface="+mn-ea"/>
                <a:cs typeface="+mn-cs"/>
              </a:rPr>
              <a:t>, six cents six </a:t>
            </a:r>
            <a:r>
              <a:rPr lang="en-GB" sz="1200" b="0" i="0" kern="1200" dirty="0" err="1">
                <a:solidFill>
                  <a:schemeClr val="tx1"/>
                </a:solidFill>
                <a:effectLst/>
                <a:latin typeface="+mn-lt"/>
                <a:ea typeface="+mn-ea"/>
                <a:cs typeface="+mn-cs"/>
              </a:rPr>
              <a:t>scies</a:t>
            </a:r>
            <a:r>
              <a:rPr lang="en-GB" sz="1200" b="0" i="0" kern="1200" dirty="0">
                <a:solidFill>
                  <a:schemeClr val="tx1"/>
                </a:solidFill>
                <a:effectLst/>
                <a:latin typeface="+mn-lt"/>
                <a:ea typeface="+mn-ea"/>
                <a:cs typeface="+mn-cs"/>
              </a:rPr>
              <a:t> scient six cent six </a:t>
            </a:r>
            <a:r>
              <a:rPr lang="en-GB" sz="1200" b="0" i="0" kern="1200" dirty="0" err="1">
                <a:solidFill>
                  <a:schemeClr val="tx1"/>
                </a:solidFill>
                <a:effectLst/>
                <a:latin typeface="+mn-lt"/>
                <a:ea typeface="+mn-ea"/>
                <a:cs typeface="+mn-cs"/>
              </a:rPr>
              <a:t>cyprès</a:t>
            </a:r>
            <a:endParaRPr lang="en-GB" sz="1200" b="0" i="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scie</a:t>
            </a:r>
            <a:r>
              <a:rPr lang="en-GB" baseline="0" dirty="0"/>
              <a:t> [&gt;5000], </a:t>
            </a:r>
            <a:r>
              <a:rPr lang="en-GB" baseline="0" dirty="0" err="1"/>
              <a:t>scier</a:t>
            </a:r>
            <a:r>
              <a:rPr lang="en-GB" baseline="0" dirty="0"/>
              <a:t> [&gt;5000], </a:t>
            </a:r>
            <a:r>
              <a:rPr lang="en-GB" baseline="0" dirty="0" err="1"/>
              <a:t>cyprès</a:t>
            </a:r>
            <a:r>
              <a:rPr lang="en-GB" baseline="0" dirty="0"/>
              <a:t> [&gt;5000], cent [704]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88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05/02/2022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73655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592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96364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267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3439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9122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05/02/2022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78452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59864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05/02/2022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02516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024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05/02/2022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54619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0395629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42116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233066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877994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974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63816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163215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4"/>
          <p:cNvSpPr>
            <a:spLocks noGrp="1"/>
          </p:cNvSpPr>
          <p:nvPr>
            <p:ph type="pic" idx="2"/>
          </p:nvPr>
        </p:nvSpPr>
        <p:spPr>
          <a:xfrm>
            <a:off x="5183188" y="987427"/>
            <a:ext cx="6172200" cy="4873625"/>
          </a:xfrm>
          <a:prstGeom prst="rect">
            <a:avLst/>
          </a:prstGeom>
          <a:noFill/>
          <a:ln>
            <a:noFill/>
          </a:ln>
        </p:spPr>
      </p:sp>
      <p:sp>
        <p:nvSpPr>
          <p:cNvPr id="41" name="Google Shape;41;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833606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09620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845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1766167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33587550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image" Target="../media/image11.png"/><Relationship Id="rId7" Type="http://schemas.openxmlformats.org/officeDocument/2006/relationships/audio" Target="../media/audio35.wav"/><Relationship Id="rId12" Type="http://schemas.openxmlformats.org/officeDocument/2006/relationships/audio" Target="../media/audio40.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34.wav"/><Relationship Id="rId11" Type="http://schemas.openxmlformats.org/officeDocument/2006/relationships/audio" Target="../media/audio39.wav"/><Relationship Id="rId5" Type="http://schemas.openxmlformats.org/officeDocument/2006/relationships/audio" Target="../media/audio33.wav"/><Relationship Id="rId10" Type="http://schemas.openxmlformats.org/officeDocument/2006/relationships/audio" Target="../media/audio38.wav"/><Relationship Id="rId4" Type="http://schemas.openxmlformats.org/officeDocument/2006/relationships/audio" Target="../media/audio32.wav"/><Relationship Id="rId9" Type="http://schemas.openxmlformats.org/officeDocument/2006/relationships/audio" Target="../media/audio37.wav"/></Relationships>
</file>

<file path=ppt/slides/_rels/slide11.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11.png"/><Relationship Id="rId7" Type="http://schemas.openxmlformats.org/officeDocument/2006/relationships/audio" Target="../media/audio45.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44.wav"/><Relationship Id="rId11" Type="http://schemas.openxmlformats.org/officeDocument/2006/relationships/audio" Target="../media/audio49.wav"/><Relationship Id="rId5" Type="http://schemas.openxmlformats.org/officeDocument/2006/relationships/audio" Target="../media/audio43.wav"/><Relationship Id="rId10"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kQysGibXphE?feature=oembed" TargetMode="External"/><Relationship Id="rId5" Type="http://schemas.openxmlformats.org/officeDocument/2006/relationships/image" Target="../media/image35.jpe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1.png"/><Relationship Id="rId7" Type="http://schemas.openxmlformats.org/officeDocument/2006/relationships/audio" Target="../media/audio53.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 Id="rId9" Type="http://schemas.openxmlformats.org/officeDocument/2006/relationships/audio" Target="../media/audio55.wav"/></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image" Target="../media/image39.png"/><Relationship Id="rId3" Type="http://schemas.openxmlformats.org/officeDocument/2006/relationships/audio" Target="../media/audio56.wav"/><Relationship Id="rId7" Type="http://schemas.openxmlformats.org/officeDocument/2006/relationships/audio" Target="../media/audio60.wav"/><Relationship Id="rId12"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audio" Target="../media/audio59.wav"/><Relationship Id="rId11" Type="http://schemas.openxmlformats.org/officeDocument/2006/relationships/image" Target="../media/image37.png"/><Relationship Id="rId5" Type="http://schemas.openxmlformats.org/officeDocument/2006/relationships/audio" Target="../media/audio58.wav"/><Relationship Id="rId10" Type="http://schemas.openxmlformats.org/officeDocument/2006/relationships/image" Target="../media/image36.png"/><Relationship Id="rId4" Type="http://schemas.openxmlformats.org/officeDocument/2006/relationships/audio" Target="../media/audio57.wav"/><Relationship Id="rId9" Type="http://schemas.openxmlformats.org/officeDocument/2006/relationships/audio" Target="../media/audio62.wav"/></Relationships>
</file>

<file path=ppt/slides/_rels/slide22.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notesSlide" Target="../notesSlides/notesSlide22.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audio" Target="../media/audio57.wav"/></Relationships>
</file>

<file path=ppt/slides/_rels/slide23.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42.png"/><Relationship Id="rId3" Type="http://schemas.openxmlformats.org/officeDocument/2006/relationships/image" Target="../media/image11.png"/><Relationship Id="rId7" Type="http://schemas.openxmlformats.org/officeDocument/2006/relationships/audio" Target="../media/audio65.wav"/><Relationship Id="rId12" Type="http://schemas.openxmlformats.org/officeDocument/2006/relationships/image" Target="../media/image41.png"/><Relationship Id="rId2" Type="http://schemas.openxmlformats.org/officeDocument/2006/relationships/notesSlide" Target="../notesSlides/notesSlide23.xml"/><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69.wav"/><Relationship Id="rId5" Type="http://schemas.openxmlformats.org/officeDocument/2006/relationships/audio" Target="../media/audio64.wav"/><Relationship Id="rId15" Type="http://schemas.openxmlformats.org/officeDocument/2006/relationships/image" Target="../media/image44.png"/><Relationship Id="rId10" Type="http://schemas.openxmlformats.org/officeDocument/2006/relationships/audio" Target="../media/audio68.wav"/><Relationship Id="rId4" Type="http://schemas.openxmlformats.org/officeDocument/2006/relationships/audio" Target="../media/audio63.wav"/><Relationship Id="rId9" Type="http://schemas.openxmlformats.org/officeDocument/2006/relationships/audio" Target="../media/audio67.wav"/><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1.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audio" Target="../media/audio71.wav"/><Relationship Id="rId4" Type="http://schemas.openxmlformats.org/officeDocument/2006/relationships/image" Target="../media/image46.jpeg"/><Relationship Id="rId9" Type="http://schemas.openxmlformats.org/officeDocument/2006/relationships/audio" Target="../media/audio70.wav"/></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audio" Target="../media/audio73.wav"/><Relationship Id="rId4" Type="http://schemas.openxmlformats.org/officeDocument/2006/relationships/image" Target="../media/image51.png"/><Relationship Id="rId9" Type="http://schemas.openxmlformats.org/officeDocument/2006/relationships/audio" Target="../media/audio72.wav"/></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image" Target="../media/image11.png"/><Relationship Id="rId7" Type="http://schemas.openxmlformats.org/officeDocument/2006/relationships/audio" Target="../media/audio52.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50.wav"/><Relationship Id="rId5" Type="http://schemas.openxmlformats.org/officeDocument/2006/relationships/audio" Target="../media/audio55.wav"/><Relationship Id="rId4" Type="http://schemas.openxmlformats.org/officeDocument/2006/relationships/audio" Target="../media/audio45.wav"/><Relationship Id="rId9" Type="http://schemas.openxmlformats.org/officeDocument/2006/relationships/audio" Target="../media/audio44.wav"/></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image" Target="../media/image61.png"/><Relationship Id="rId5" Type="http://schemas.openxmlformats.org/officeDocument/2006/relationships/hyperlink" Target="https://quizlet.com/gb/646933822/year-9-french-term-21-week-5-flash-cards/" TargetMode="Externa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audio" Target="../media/audio8.wa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7.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39.xml"/><Relationship Id="rId6" Type="http://schemas.openxmlformats.org/officeDocument/2006/relationships/audio" Target="../media/audio12.wav"/><Relationship Id="rId11" Type="http://schemas.openxmlformats.org/officeDocument/2006/relationships/image" Target="../media/image15.png"/><Relationship Id="rId5" Type="http://schemas.openxmlformats.org/officeDocument/2006/relationships/audio" Target="../media/audio10.wav"/><Relationship Id="rId15" Type="http://schemas.openxmlformats.org/officeDocument/2006/relationships/image" Target="../media/image19.png"/><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18" Type="http://schemas.openxmlformats.org/officeDocument/2006/relationships/audio" Target="../media/audio31.wav"/><Relationship Id="rId3" Type="http://schemas.openxmlformats.org/officeDocument/2006/relationships/image" Target="../media/image11.png"/><Relationship Id="rId21" Type="http://schemas.openxmlformats.org/officeDocument/2006/relationships/image" Target="../media/image24.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audio" Target="../media/audio30.wav"/><Relationship Id="rId2" Type="http://schemas.openxmlformats.org/officeDocument/2006/relationships/notesSlide" Target="../notesSlides/notesSlide7.xml"/><Relationship Id="rId16" Type="http://schemas.openxmlformats.org/officeDocument/2006/relationships/audio" Target="../media/audio29.wav"/><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26.png"/><Relationship Id="rId10" Type="http://schemas.openxmlformats.org/officeDocument/2006/relationships/audio" Target="../media/audio23.wav"/><Relationship Id="rId19" Type="http://schemas.openxmlformats.org/officeDocument/2006/relationships/image" Target="../media/image22.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28.png"/><Relationship Id="rId4" Type="http://schemas.openxmlformats.org/officeDocument/2006/relationships/notesSlide" Target="../notesSlides/notesSlide9.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96172" y="2522960"/>
            <a:ext cx="9470627" cy="1062010"/>
          </a:xfrm>
        </p:spPr>
        <p:txBody>
          <a:bodyPr>
            <a:normAutofit fontScale="90000"/>
          </a:bodyPr>
          <a:lstStyle/>
          <a:p>
            <a:pPr algn="l"/>
            <a:r>
              <a:rPr lang="en-GB" sz="4000" b="1" dirty="0">
                <a:solidFill>
                  <a:prstClr val="white"/>
                </a:solidFill>
              </a:rPr>
              <a:t>“</a:t>
            </a:r>
            <a:r>
              <a:rPr lang="fr-FR" sz="4000" b="1" dirty="0">
                <a:solidFill>
                  <a:prstClr val="white"/>
                </a:solidFill>
              </a:rPr>
              <a:t>J’ai cherché” par Amir Hammad, Johan Errami et Nazim Khaled</a:t>
            </a:r>
            <a:br>
              <a:rPr lang="fr-FR" sz="4000" b="1" dirty="0">
                <a:solidFill>
                  <a:prstClr val="white"/>
                </a:solidFill>
              </a:rPr>
            </a:b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96172" y="2698908"/>
            <a:ext cx="7748076" cy="886062"/>
          </a:xfrm>
        </p:spPr>
        <p:txBody>
          <a:bodyPr>
            <a:noAutofit/>
          </a:bodyPr>
          <a:lstStyle/>
          <a:p>
            <a:pPr algn="l"/>
            <a:r>
              <a:rPr lang="en-GB" sz="3000" dirty="0">
                <a:solidFill>
                  <a:prstClr val="white"/>
                </a:solidFill>
              </a:rPr>
              <a:t>Text exploitation</a:t>
            </a:r>
          </a:p>
          <a:p>
            <a:pPr algn="l"/>
            <a:r>
              <a:rPr lang="en-GB" sz="3000" dirty="0">
                <a:solidFill>
                  <a:prstClr val="white"/>
                </a:solidFill>
              </a:rPr>
              <a:t>SSCs [y] and [</a:t>
            </a:r>
            <a:r>
              <a:rPr lang="en-GB" sz="3000" dirty="0" err="1">
                <a:solidFill>
                  <a:prstClr val="white"/>
                </a:solidFill>
              </a:rPr>
              <a:t>i</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33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501661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Amber Dudley / Catherine Morris / Catherine Salkeld</a:t>
            </a: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04/12/2021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4">
            <a:extLst>
              <a:ext uri="{FF2B5EF4-FFF2-40B4-BE49-F238E27FC236}">
                <a16:creationId xmlns:a16="http://schemas.microsoft.com/office/drawing/2014/main" id="{3DA90001-3266-1741-8990-11CD53E84497}"/>
              </a:ext>
            </a:extLst>
          </p:cNvPr>
          <p:cNvGraphicFramePr>
            <a:graphicFrameLocks noGrp="1"/>
          </p:cNvGraphicFramePr>
          <p:nvPr>
            <p:extLst>
              <p:ext uri="{D42A27DB-BD31-4B8C-83A1-F6EECF244321}">
                <p14:modId xmlns:p14="http://schemas.microsoft.com/office/powerpoint/2010/main" val="954956010"/>
              </p:ext>
            </p:extLst>
          </p:nvPr>
        </p:nvGraphicFramePr>
        <p:xfrm>
          <a:off x="5026118" y="3138303"/>
          <a:ext cx="6965760"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2973705">
                  <a:extLst>
                    <a:ext uri="{9D8B030D-6E8A-4147-A177-3AD203B41FA5}">
                      <a16:colId xmlns:a16="http://schemas.microsoft.com/office/drawing/2014/main" val="3336444142"/>
                    </a:ext>
                  </a:extLst>
                </a:gridCol>
                <a:gridCol w="3488055">
                  <a:extLst>
                    <a:ext uri="{9D8B030D-6E8A-4147-A177-3AD203B41FA5}">
                      <a16:colId xmlns:a16="http://schemas.microsoft.com/office/drawing/2014/main" val="1229394900"/>
                    </a:ext>
                  </a:extLst>
                </a:gridCol>
              </a:tblGrid>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b="1" noProof="0">
                          <a:solidFill>
                            <a:srgbClr val="115076"/>
                          </a:solidFill>
                          <a:latin typeface="Century Gothic" panose="020B0502020202020204" pitchFamily="34" charset="0"/>
                        </a:rPr>
                        <a:t>en français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b="1" noProof="0" dirty="0">
                          <a:solidFill>
                            <a:srgbClr val="115076"/>
                          </a:solidFill>
                          <a:latin typeface="Century Gothic" panose="020B0502020202020204" pitchFamily="34" charset="0"/>
                        </a:rPr>
                        <a:t>en anglais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la </a:t>
                      </a:r>
                      <a:r>
                        <a:rPr lang="en-GB" sz="2400" b="0" i="0" u="none" strike="noStrike" dirty="0" err="1">
                          <a:solidFill>
                            <a:srgbClr val="115076"/>
                          </a:solidFill>
                          <a:effectLst/>
                          <a:latin typeface="Century Gothic" panose="020B0502020202020204" pitchFamily="34" charset="0"/>
                        </a:rPr>
                        <a:t>mer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sea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le prix</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price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la reconnaissance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recognition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le </a:t>
                      </a:r>
                      <a:r>
                        <a:rPr lang="en-GB" sz="2400" b="0" i="0" u="none" strike="noStrike" dirty="0" err="1">
                          <a:solidFill>
                            <a:srgbClr val="115076"/>
                          </a:solidFill>
                          <a:effectLst/>
                          <a:latin typeface="Century Gothic" panose="020B0502020202020204" pitchFamily="34" charset="0"/>
                        </a:rPr>
                        <a:t>sens</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sense, meaning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tellement</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so much, so many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2" name="Table 4">
            <a:extLst>
              <a:ext uri="{FF2B5EF4-FFF2-40B4-BE49-F238E27FC236}">
                <a16:creationId xmlns:a16="http://schemas.microsoft.com/office/drawing/2014/main" id="{5C726089-46E6-004D-BE58-AF1C9C4E9CD2}"/>
              </a:ext>
            </a:extLst>
          </p:cNvPr>
          <p:cNvGraphicFramePr>
            <a:graphicFrameLocks noGrp="1"/>
          </p:cNvGraphicFramePr>
          <p:nvPr>
            <p:extLst>
              <p:ext uri="{D42A27DB-BD31-4B8C-83A1-F6EECF244321}">
                <p14:modId xmlns:p14="http://schemas.microsoft.com/office/powerpoint/2010/main" val="2852821266"/>
              </p:ext>
            </p:extLst>
          </p:nvPr>
        </p:nvGraphicFramePr>
        <p:xfrm>
          <a:off x="342000" y="1927780"/>
          <a:ext cx="4455616" cy="3024000"/>
        </p:xfrm>
        <a:graphic>
          <a:graphicData uri="http://schemas.openxmlformats.org/drawingml/2006/table">
            <a:tbl>
              <a:tblPr firstRow="1" bandRow="1">
                <a:tableStyleId>{5940675A-B579-460E-94D1-54222C63F5DA}</a:tableStyleId>
              </a:tblPr>
              <a:tblGrid>
                <a:gridCol w="504000">
                  <a:extLst>
                    <a:ext uri="{9D8B030D-6E8A-4147-A177-3AD203B41FA5}">
                      <a16:colId xmlns:a16="http://schemas.microsoft.com/office/drawing/2014/main" val="2420299527"/>
                    </a:ext>
                  </a:extLst>
                </a:gridCol>
                <a:gridCol w="1954530">
                  <a:extLst>
                    <a:ext uri="{9D8B030D-6E8A-4147-A177-3AD203B41FA5}">
                      <a16:colId xmlns:a16="http://schemas.microsoft.com/office/drawing/2014/main" val="3336444142"/>
                    </a:ext>
                  </a:extLst>
                </a:gridCol>
                <a:gridCol w="1997086">
                  <a:extLst>
                    <a:ext uri="{9D8B030D-6E8A-4147-A177-3AD203B41FA5}">
                      <a16:colId xmlns:a16="http://schemas.microsoft.com/office/drawing/2014/main" val="725238063"/>
                    </a:ext>
                  </a:extLst>
                </a:gridCol>
              </a:tblGrid>
              <a:tr h="504000">
                <a:tc>
                  <a:txBody>
                    <a:bodyPr/>
                    <a:lstStyle/>
                    <a:p>
                      <a:endParaRPr lang="en-US" b="1"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b="1" noProof="0">
                          <a:solidFill>
                            <a:srgbClr val="115076"/>
                          </a:solidFill>
                          <a:latin typeface="Century Gothic" panose="020B0502020202020204" pitchFamily="34" charset="0"/>
                        </a:rPr>
                        <a:t>en français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400" b="1" noProof="0" dirty="0">
                          <a:solidFill>
                            <a:srgbClr val="115076"/>
                          </a:solidFill>
                          <a:latin typeface="Century Gothic" panose="020B0502020202020204" pitchFamily="34" charset="0"/>
                        </a:rPr>
                        <a:t>en anglais</a:t>
                      </a: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3417299"/>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blesser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hurt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0863401"/>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jeter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throw</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961091583"/>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laisser</a:t>
                      </a:r>
                      <a:endParaRPr lang="en-GB" sz="2400" b="0" i="0" u="none" strike="noStrike" dirty="0">
                        <a:solidFill>
                          <a:srgbClr val="115076"/>
                        </a:solidFill>
                        <a:effectLst/>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to leave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02772888"/>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l'amour</a:t>
                      </a:r>
                      <a:r>
                        <a:rPr lang="en-GB" sz="2400" b="0" i="0" u="none" strike="noStrike" dirty="0">
                          <a:solidFill>
                            <a:srgbClr val="115076"/>
                          </a:solidFill>
                          <a:effectLst/>
                          <a:latin typeface="Century Gothic" panose="020B0502020202020204" pitchFamily="34" charset="0"/>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love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553355770"/>
                  </a:ext>
                </a:extLst>
              </a:tr>
              <a:tr h="504000">
                <a:tc>
                  <a:txBody>
                    <a:bodyPr/>
                    <a:lstStyle/>
                    <a:p>
                      <a:endParaRPr lang="en-US"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err="1">
                          <a:solidFill>
                            <a:srgbClr val="115076"/>
                          </a:solidFill>
                          <a:effectLst/>
                          <a:latin typeface="Century Gothic" panose="020B0502020202020204" pitchFamily="34" charset="0"/>
                        </a:rPr>
                        <a:t>l'envie</a:t>
                      </a:r>
                      <a:r>
                        <a:rPr lang="en-GB" sz="2400" b="0" i="0" u="none" strike="noStrike" dirty="0">
                          <a:solidFill>
                            <a:srgbClr val="115076"/>
                          </a:solidFill>
                          <a:effectLst/>
                          <a:latin typeface="Century Gothic" panose="020B0502020202020204" pitchFamily="34" charset="0"/>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fontAlgn="ctr"/>
                      <a:r>
                        <a:rPr lang="en-GB" sz="2400" b="0" i="0" u="none" strike="noStrike" dirty="0">
                          <a:solidFill>
                            <a:srgbClr val="115076"/>
                          </a:solidFill>
                          <a:effectLst/>
                          <a:latin typeface="Century Gothic" panose="020B0502020202020204" pitchFamily="34" charset="0"/>
                        </a:rPr>
                        <a:t>desire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71861111"/>
                  </a:ext>
                </a:extLst>
              </a:tr>
            </a:tbl>
          </a:graphicData>
        </a:graphic>
      </p:graphicFrame>
      <p:sp>
        <p:nvSpPr>
          <p:cNvPr id="10" name="Action Button: Custom 16">
            <a:hlinkClick r:id="" action="ppaction://noaction" highlightClick="1">
              <a:snd r:embed="rId4" name="1 blesser.wav"/>
            </a:hlinkClick>
            <a:extLst>
              <a:ext uri="{FF2B5EF4-FFF2-40B4-BE49-F238E27FC236}">
                <a16:creationId xmlns:a16="http://schemas.microsoft.com/office/drawing/2014/main" id="{E6C09A3D-F2D6-E041-BE05-4368441CCF0E}"/>
              </a:ext>
            </a:extLst>
          </p:cNvPr>
          <p:cNvSpPr/>
          <p:nvPr/>
        </p:nvSpPr>
        <p:spPr>
          <a:xfrm>
            <a:off x="392400" y="24757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5" name="2 jeter.wav"/>
            </a:hlinkClick>
            <a:extLst>
              <a:ext uri="{FF2B5EF4-FFF2-40B4-BE49-F238E27FC236}">
                <a16:creationId xmlns:a16="http://schemas.microsoft.com/office/drawing/2014/main" id="{2017F29C-68DB-4C41-8AE4-04759AD6F966}"/>
              </a:ext>
            </a:extLst>
          </p:cNvPr>
          <p:cNvSpPr/>
          <p:nvPr/>
        </p:nvSpPr>
        <p:spPr>
          <a:xfrm>
            <a:off x="392400" y="29837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6" name="3 laisser.wav"/>
            </a:hlinkClick>
            <a:extLst>
              <a:ext uri="{FF2B5EF4-FFF2-40B4-BE49-F238E27FC236}">
                <a16:creationId xmlns:a16="http://schemas.microsoft.com/office/drawing/2014/main" id="{977095EF-08F7-BB41-AC28-D60B295E13DF}"/>
              </a:ext>
            </a:extLst>
          </p:cNvPr>
          <p:cNvSpPr/>
          <p:nvPr/>
        </p:nvSpPr>
        <p:spPr>
          <a:xfrm>
            <a:off x="392400" y="348669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7" name="4 l'amour.wav"/>
            </a:hlinkClick>
            <a:extLst>
              <a:ext uri="{FF2B5EF4-FFF2-40B4-BE49-F238E27FC236}">
                <a16:creationId xmlns:a16="http://schemas.microsoft.com/office/drawing/2014/main" id="{9C3EDD74-E38B-F949-9AA0-368453DE85B6}"/>
              </a:ext>
            </a:extLst>
          </p:cNvPr>
          <p:cNvSpPr/>
          <p:nvPr/>
        </p:nvSpPr>
        <p:spPr>
          <a:xfrm>
            <a:off x="392400" y="398966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8" name="5 l'envie.wav"/>
            </a:hlinkClick>
            <a:extLst>
              <a:ext uri="{FF2B5EF4-FFF2-40B4-BE49-F238E27FC236}">
                <a16:creationId xmlns:a16="http://schemas.microsoft.com/office/drawing/2014/main" id="{96806072-86CC-274C-8D6F-458B09FFCCA4}"/>
              </a:ext>
            </a:extLst>
          </p:cNvPr>
          <p:cNvSpPr/>
          <p:nvPr/>
        </p:nvSpPr>
        <p:spPr>
          <a:xfrm>
            <a:off x="392400" y="44926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9" name="6 la mer.wav"/>
            </a:hlinkClick>
            <a:extLst>
              <a:ext uri="{FF2B5EF4-FFF2-40B4-BE49-F238E27FC236}">
                <a16:creationId xmlns:a16="http://schemas.microsoft.com/office/drawing/2014/main" id="{99FFA32D-F914-424A-AFB3-5D4C021E4E1C}"/>
              </a:ext>
            </a:extLst>
          </p:cNvPr>
          <p:cNvSpPr/>
          <p:nvPr/>
        </p:nvSpPr>
        <p:spPr>
          <a:xfrm>
            <a:off x="5079127" y="36781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0" name="Action Button: Custom 16">
            <a:hlinkClick r:id="" action="ppaction://noaction" highlightClick="1">
              <a:snd r:embed="rId10" name="8 le prix.wav"/>
            </a:hlinkClick>
            <a:extLst>
              <a:ext uri="{FF2B5EF4-FFF2-40B4-BE49-F238E27FC236}">
                <a16:creationId xmlns:a16="http://schemas.microsoft.com/office/drawing/2014/main" id="{8B8E1863-49E2-CE42-8E82-6628E043CFBE}"/>
              </a:ext>
            </a:extLst>
          </p:cNvPr>
          <p:cNvSpPr/>
          <p:nvPr/>
        </p:nvSpPr>
        <p:spPr>
          <a:xfrm>
            <a:off x="5079473" y="41926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1" name="9 la reconnaissance.wav"/>
            </a:hlinkClick>
            <a:extLst>
              <a:ext uri="{FF2B5EF4-FFF2-40B4-BE49-F238E27FC236}">
                <a16:creationId xmlns:a16="http://schemas.microsoft.com/office/drawing/2014/main" id="{63BE0801-C9E5-4B40-9197-07093CD3C133}"/>
              </a:ext>
            </a:extLst>
          </p:cNvPr>
          <p:cNvSpPr/>
          <p:nvPr/>
        </p:nvSpPr>
        <p:spPr>
          <a:xfrm>
            <a:off x="5079473" y="46956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 name="Action Button: Custom 16">
            <a:hlinkClick r:id="" action="ppaction://noaction" highlightClick="1">
              <a:snd r:embed="rId12" name="10 le sens.wav"/>
            </a:hlinkClick>
            <a:extLst>
              <a:ext uri="{FF2B5EF4-FFF2-40B4-BE49-F238E27FC236}">
                <a16:creationId xmlns:a16="http://schemas.microsoft.com/office/drawing/2014/main" id="{E010E8CA-912A-704A-BBD7-0FDDB30E3746}"/>
              </a:ext>
            </a:extLst>
          </p:cNvPr>
          <p:cNvSpPr/>
          <p:nvPr/>
        </p:nvSpPr>
        <p:spPr>
          <a:xfrm>
            <a:off x="5079473" y="51986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3" name="Action Button: Custom 16">
            <a:hlinkClick r:id="" action="ppaction://noaction" highlightClick="1">
              <a:snd r:embed="rId13" name="11 tellement.wav"/>
            </a:hlinkClick>
            <a:extLst>
              <a:ext uri="{FF2B5EF4-FFF2-40B4-BE49-F238E27FC236}">
                <a16:creationId xmlns:a16="http://schemas.microsoft.com/office/drawing/2014/main" id="{BC6AAA5C-AFA4-7F4B-8BDF-7476AB2B261B}"/>
              </a:ext>
            </a:extLst>
          </p:cNvPr>
          <p:cNvSpPr/>
          <p:nvPr/>
        </p:nvSpPr>
        <p:spPr>
          <a:xfrm>
            <a:off x="5079473" y="570158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 name="Rectangle 2">
            <a:extLst>
              <a:ext uri="{FF2B5EF4-FFF2-40B4-BE49-F238E27FC236}">
                <a16:creationId xmlns:a16="http://schemas.microsoft.com/office/drawing/2014/main" id="{B8FBFE20-6E78-2247-98C3-93B1C07F127C}"/>
              </a:ext>
            </a:extLst>
          </p:cNvPr>
          <p:cNvSpPr/>
          <p:nvPr/>
        </p:nvSpPr>
        <p:spPr>
          <a:xfrm>
            <a:off x="901717" y="247280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9517E9E6-609D-2141-A825-9AF09D49B18D}"/>
              </a:ext>
            </a:extLst>
          </p:cNvPr>
          <p:cNvSpPr/>
          <p:nvPr/>
        </p:nvSpPr>
        <p:spPr>
          <a:xfrm>
            <a:off x="901717" y="2980772"/>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3F1CB12-A920-C846-AF7C-201495FB92AE}"/>
              </a:ext>
            </a:extLst>
          </p:cNvPr>
          <p:cNvSpPr/>
          <p:nvPr/>
        </p:nvSpPr>
        <p:spPr>
          <a:xfrm>
            <a:off x="901717" y="3483746"/>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5920CFA-E9D3-8745-97E4-C7DC022668F5}"/>
              </a:ext>
            </a:extLst>
          </p:cNvPr>
          <p:cNvSpPr/>
          <p:nvPr/>
        </p:nvSpPr>
        <p:spPr>
          <a:xfrm>
            <a:off x="901717" y="3986720"/>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47384046-B3BD-514F-AB89-D1F52E79A978}"/>
              </a:ext>
            </a:extLst>
          </p:cNvPr>
          <p:cNvSpPr/>
          <p:nvPr/>
        </p:nvSpPr>
        <p:spPr>
          <a:xfrm>
            <a:off x="901717" y="4489694"/>
            <a:ext cx="1836000" cy="39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F126B41F-A923-084C-831E-70296B7A01A3}"/>
              </a:ext>
            </a:extLst>
          </p:cNvPr>
          <p:cNvSpPr/>
          <p:nvPr/>
        </p:nvSpPr>
        <p:spPr>
          <a:xfrm>
            <a:off x="5544499" y="3690101"/>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9E58413-F342-124B-9D4C-85D92C1451B6}"/>
              </a:ext>
            </a:extLst>
          </p:cNvPr>
          <p:cNvSpPr/>
          <p:nvPr/>
        </p:nvSpPr>
        <p:spPr>
          <a:xfrm>
            <a:off x="5621350" y="4187914"/>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C56B015-29CD-D943-BC60-2886D47176F6}"/>
              </a:ext>
            </a:extLst>
          </p:cNvPr>
          <p:cNvSpPr/>
          <p:nvPr/>
        </p:nvSpPr>
        <p:spPr>
          <a:xfrm>
            <a:off x="5621350" y="4690888"/>
            <a:ext cx="2702184"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F8DE657A-B8BE-184E-974F-F6F01852E3D8}"/>
              </a:ext>
            </a:extLst>
          </p:cNvPr>
          <p:cNvSpPr/>
          <p:nvPr/>
        </p:nvSpPr>
        <p:spPr>
          <a:xfrm>
            <a:off x="5621350" y="5193862"/>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06879291-43C7-C741-95DD-0DFAB0972B75}"/>
              </a:ext>
            </a:extLst>
          </p:cNvPr>
          <p:cNvSpPr/>
          <p:nvPr/>
        </p:nvSpPr>
        <p:spPr>
          <a:xfrm>
            <a:off x="5615213" y="5696836"/>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79DA5D64-96E3-7D47-AD83-4B50771F2091}"/>
              </a:ext>
            </a:extLst>
          </p:cNvPr>
          <p:cNvSpPr/>
          <p:nvPr/>
        </p:nvSpPr>
        <p:spPr>
          <a:xfrm>
            <a:off x="2902703" y="2480226"/>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3225D220-68D9-2642-8541-308A0A2E5D78}"/>
              </a:ext>
            </a:extLst>
          </p:cNvPr>
          <p:cNvSpPr/>
          <p:nvPr/>
        </p:nvSpPr>
        <p:spPr>
          <a:xfrm>
            <a:off x="2902703" y="2988194"/>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70F2959F-21AE-814E-B52B-F3A2CF09DC54}"/>
              </a:ext>
            </a:extLst>
          </p:cNvPr>
          <p:cNvSpPr/>
          <p:nvPr/>
        </p:nvSpPr>
        <p:spPr>
          <a:xfrm>
            <a:off x="2902703" y="3491168"/>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503BC458-1625-7849-86B8-71E35335A2D3}"/>
              </a:ext>
            </a:extLst>
          </p:cNvPr>
          <p:cNvSpPr/>
          <p:nvPr/>
        </p:nvSpPr>
        <p:spPr>
          <a:xfrm>
            <a:off x="2902703" y="3994142"/>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918FEDB3-530B-244C-8B1A-B346EBBB72EB}"/>
              </a:ext>
            </a:extLst>
          </p:cNvPr>
          <p:cNvSpPr/>
          <p:nvPr/>
        </p:nvSpPr>
        <p:spPr>
          <a:xfrm>
            <a:off x="2838708" y="4504889"/>
            <a:ext cx="16920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D0968897-A706-2846-8349-FACCE03422B3}"/>
              </a:ext>
            </a:extLst>
          </p:cNvPr>
          <p:cNvSpPr/>
          <p:nvPr/>
        </p:nvSpPr>
        <p:spPr>
          <a:xfrm>
            <a:off x="8528226" y="3719137"/>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262F5E0C-E317-A64B-808E-40D56053E94A}"/>
              </a:ext>
            </a:extLst>
          </p:cNvPr>
          <p:cNvSpPr/>
          <p:nvPr/>
        </p:nvSpPr>
        <p:spPr>
          <a:xfrm>
            <a:off x="8557855" y="4219600"/>
            <a:ext cx="203925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49B5317B-3C20-2E46-A374-9424868A91E3}"/>
              </a:ext>
            </a:extLst>
          </p:cNvPr>
          <p:cNvSpPr/>
          <p:nvPr/>
        </p:nvSpPr>
        <p:spPr>
          <a:xfrm>
            <a:off x="8570163" y="4706598"/>
            <a:ext cx="3326779"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F16B61F7-06A2-BE4D-B8DE-C34F1BFE4CF1}"/>
              </a:ext>
            </a:extLst>
          </p:cNvPr>
          <p:cNvSpPr/>
          <p:nvPr/>
        </p:nvSpPr>
        <p:spPr>
          <a:xfrm>
            <a:off x="8605077" y="5222898"/>
            <a:ext cx="2422228"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4D11FEF5-C729-2C4B-916D-2D0C80FBBBEA}"/>
              </a:ext>
            </a:extLst>
          </p:cNvPr>
          <p:cNvSpPr/>
          <p:nvPr/>
        </p:nvSpPr>
        <p:spPr>
          <a:xfrm>
            <a:off x="8528226" y="5675585"/>
            <a:ext cx="3213200"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318B22D1-D29B-9C44-8DA9-7B3AA291061C}"/>
              </a:ext>
            </a:extLst>
          </p:cNvPr>
          <p:cNvSpPr txBox="1"/>
          <p:nvPr/>
        </p:nvSpPr>
        <p:spPr>
          <a:xfrm>
            <a:off x="228504" y="1182415"/>
            <a:ext cx="119634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le mot, écris le mot, traduis le mot, et dis le mot ! </a:t>
            </a:r>
          </a:p>
        </p:txBody>
      </p:sp>
    </p:spTree>
    <p:extLst>
      <p:ext uri="{BB962C8B-B14F-4D97-AF65-F5344CB8AC3E}">
        <p14:creationId xmlns:p14="http://schemas.microsoft.com/office/powerpoint/2010/main" val="227184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68279" cy="707849"/>
          </a:xfrm>
        </p:spPr>
        <p:txBody>
          <a:bodyPr>
            <a:noAutofit/>
          </a:bodyPr>
          <a:lstStyle/>
          <a:p>
            <a:r>
              <a:rPr lang="fr-FR" sz="2600" b="1">
                <a:solidFill>
                  <a:schemeClr val="bg1"/>
                </a:solidFill>
              </a:rPr>
              <a:t>On va étudier quel type de texte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ight Brace 4">
            <a:extLst>
              <a:ext uri="{FF2B5EF4-FFF2-40B4-BE49-F238E27FC236}">
                <a16:creationId xmlns:a16="http://schemas.microsoft.com/office/drawing/2014/main" id="{C9657033-8F36-E843-BDDB-50E999F780AC}"/>
              </a:ext>
            </a:extLst>
          </p:cNvPr>
          <p:cNvSpPr/>
          <p:nvPr/>
        </p:nvSpPr>
        <p:spPr>
          <a:xfrm>
            <a:off x="6740693" y="3975020"/>
            <a:ext cx="146304" cy="58706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7F3C456-5056-A449-B964-88EFB880C1F7}"/>
              </a:ext>
            </a:extLst>
          </p:cNvPr>
          <p:cNvSpPr txBox="1"/>
          <p:nvPr/>
        </p:nvSpPr>
        <p:spPr>
          <a:xfrm>
            <a:off x="233374" y="1323564"/>
            <a:ext cx="114120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sounds do the words in bold have in common?</a:t>
            </a:r>
          </a:p>
        </p:txBody>
      </p:sp>
      <p:sp>
        <p:nvSpPr>
          <p:cNvPr id="2" name="Rectangle 1">
            <a:extLst>
              <a:ext uri="{FF2B5EF4-FFF2-40B4-BE49-F238E27FC236}">
                <a16:creationId xmlns:a16="http://schemas.microsoft.com/office/drawing/2014/main" id="{F4EC4CC3-3DE1-7E4F-8EA1-C0D1631695A6}"/>
              </a:ext>
            </a:extLst>
          </p:cNvPr>
          <p:cNvSpPr/>
          <p:nvPr/>
        </p:nvSpPr>
        <p:spPr>
          <a:xfrm>
            <a:off x="-453193" y="1926265"/>
            <a:ext cx="6652439" cy="3515321"/>
          </a:xfrm>
          <a:prstGeom prst="rect">
            <a:avLst/>
          </a:prstGeom>
        </p:spPr>
        <p:txBody>
          <a:bodyPr wrap="square">
            <a:spAutoFit/>
          </a:bodyPr>
          <a:lstStyle/>
          <a:p>
            <a:pPr marL="0" marR="0" lvl="0" indent="0" algn="r" defTabSz="914400" rtl="0" eaLnBrk="1" fontAlgn="base"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cherché un sens, un point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repère</a:t>
            </a:r>
          </a:p>
          <a:p>
            <a:pPr marL="0" marR="0" lvl="0" indent="0" algn="r" defTabSz="914400" rtl="0" eaLnBrk="1" fontAlgn="base"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Partagé en deux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hémisphères</a:t>
            </a:r>
          </a:p>
          <a:p>
            <a:pPr marL="0" marR="0" lvl="0" indent="0" algn="r" defTabSz="914400" rtl="0" eaLnBrk="1" fontAlgn="base"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 une erreur de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l'univers</a:t>
            </a:r>
          </a:p>
          <a:p>
            <a:pPr marL="0" marR="0" lvl="0" indent="0" algn="r" defTabSz="914400" rtl="0" eaLnBrk="1" fontAlgn="base"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jeté tellement de bouteilles à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mer</a:t>
            </a:r>
          </a:p>
          <a:p>
            <a:pPr marL="0" marR="0" lvl="0" indent="0" algn="r" defTabSz="914400" rtl="0" eaLnBrk="1" fontAlgn="auto" latinLnBrk="0" hangingPunct="1">
              <a:lnSpc>
                <a:spcPct val="125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r" defTabSz="914400" rtl="0" eaLnBrk="1" fontAlgn="auto" latinLnBrk="0" hangingPunct="1">
              <a:lnSpc>
                <a:spcPct val="125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r" defTabSz="914400" rtl="0" eaLnBrk="1" fontAlgn="auto"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m'as comme donné l'envie d'être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moi</a:t>
            </a:r>
          </a:p>
          <a:p>
            <a:pPr marL="0" marR="0" lvl="0" indent="0" algn="r" defTabSz="914400" rtl="0" eaLnBrk="1" fontAlgn="auto"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Donné un sens à mes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pourquoi</a:t>
            </a:r>
          </a:p>
          <a:p>
            <a:pPr marL="0" marR="0" lvl="0" indent="0" algn="r" defTabSz="914400" rtl="0" eaLnBrk="1" fontAlgn="auto"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tué la peur qui dormait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là</a:t>
            </a:r>
          </a:p>
          <a:p>
            <a:pPr marL="0" marR="0" lvl="0" indent="0" algn="r" defTabSz="914400" rtl="0" eaLnBrk="1" fontAlgn="auto" latinLnBrk="0" hangingPunct="1">
              <a:lnSpc>
                <a:spcPct val="125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dormait là dans mes </a:t>
            </a: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bras</a:t>
            </a:r>
          </a:p>
        </p:txBody>
      </p:sp>
      <p:sp>
        <p:nvSpPr>
          <p:cNvPr id="18" name="Right Brace 17">
            <a:extLst>
              <a:ext uri="{FF2B5EF4-FFF2-40B4-BE49-F238E27FC236}">
                <a16:creationId xmlns:a16="http://schemas.microsoft.com/office/drawing/2014/main" id="{4D99C323-A673-CF4A-87A0-7D2435FAA67D}"/>
              </a:ext>
            </a:extLst>
          </p:cNvPr>
          <p:cNvSpPr/>
          <p:nvPr/>
        </p:nvSpPr>
        <p:spPr>
          <a:xfrm>
            <a:off x="6740693" y="4721288"/>
            <a:ext cx="146304" cy="58706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9" name="Right Brace 18">
            <a:extLst>
              <a:ext uri="{FF2B5EF4-FFF2-40B4-BE49-F238E27FC236}">
                <a16:creationId xmlns:a16="http://schemas.microsoft.com/office/drawing/2014/main" id="{8685BF49-D26A-3841-8C24-A8AAFC47FAD3}"/>
              </a:ext>
            </a:extLst>
          </p:cNvPr>
          <p:cNvSpPr/>
          <p:nvPr/>
        </p:nvSpPr>
        <p:spPr>
          <a:xfrm>
            <a:off x="6740693" y="2076926"/>
            <a:ext cx="146304" cy="58706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38D0237-6E10-E046-AAD2-6FEBF9B9FF4F}"/>
              </a:ext>
            </a:extLst>
          </p:cNvPr>
          <p:cNvSpPr txBox="1"/>
          <p:nvPr/>
        </p:nvSpPr>
        <p:spPr>
          <a:xfrm>
            <a:off x="7974515" y="2279271"/>
            <a:ext cx="335540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SSC [è/ê] and SSC [r]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7D1E"/>
                </a:solidFill>
                <a:effectLst/>
                <a:uLnTx/>
                <a:uFillTx/>
                <a:latin typeface="Century Gothic" panose="020F0302020204030204"/>
                <a:ea typeface="+mn-ea"/>
                <a:cs typeface="+mn-cs"/>
              </a:rPr>
              <a:t>(with SFe and SFC)</a:t>
            </a:r>
            <a:endPar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1" name="Right Brace 20">
            <a:extLst>
              <a:ext uri="{FF2B5EF4-FFF2-40B4-BE49-F238E27FC236}">
                <a16:creationId xmlns:a16="http://schemas.microsoft.com/office/drawing/2014/main" id="{7FC90299-D77B-274E-9541-0F3C2252F1BB}"/>
              </a:ext>
            </a:extLst>
          </p:cNvPr>
          <p:cNvSpPr/>
          <p:nvPr/>
        </p:nvSpPr>
        <p:spPr>
          <a:xfrm>
            <a:off x="6740693" y="2846512"/>
            <a:ext cx="146304" cy="58706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664577D2-9AF5-5A4C-B98A-67649C3BA2DF}"/>
              </a:ext>
            </a:extLst>
          </p:cNvPr>
          <p:cNvSpPr txBox="1"/>
          <p:nvPr/>
        </p:nvSpPr>
        <p:spPr>
          <a:xfrm>
            <a:off x="7072541" y="2104779"/>
            <a:ext cx="5517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75414D7A-4EC9-3248-BF8F-3347A5DBD040}"/>
              </a:ext>
            </a:extLst>
          </p:cNvPr>
          <p:cNvSpPr txBox="1"/>
          <p:nvPr/>
        </p:nvSpPr>
        <p:spPr>
          <a:xfrm>
            <a:off x="7072541" y="2878435"/>
            <a:ext cx="5517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EB32578A-FF13-A041-981E-91008B26698B}"/>
              </a:ext>
            </a:extLst>
          </p:cNvPr>
          <p:cNvSpPr txBox="1"/>
          <p:nvPr/>
        </p:nvSpPr>
        <p:spPr>
          <a:xfrm>
            <a:off x="7974515" y="4032903"/>
            <a:ext cx="12987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SSC [oi]</a:t>
            </a:r>
            <a:endPar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0BCB2455-13EE-AD45-8FAE-4C095F065541}"/>
              </a:ext>
            </a:extLst>
          </p:cNvPr>
          <p:cNvSpPr txBox="1"/>
          <p:nvPr/>
        </p:nvSpPr>
        <p:spPr>
          <a:xfrm>
            <a:off x="7105599" y="3998015"/>
            <a:ext cx="4940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B.</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1C06209-28F5-5A44-9523-1D72CE532ABA}"/>
              </a:ext>
            </a:extLst>
          </p:cNvPr>
          <p:cNvSpPr txBox="1"/>
          <p:nvPr/>
        </p:nvSpPr>
        <p:spPr>
          <a:xfrm>
            <a:off x="7974515" y="4648560"/>
            <a:ext cx="177163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SSC [a]/[à]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87D1E"/>
                </a:solidFill>
                <a:effectLst/>
                <a:uLnTx/>
                <a:uFillTx/>
                <a:latin typeface="Century Gothic" panose="020F0302020204030204"/>
                <a:ea typeface="+mn-ea"/>
                <a:cs typeface="+mn-cs"/>
              </a:rPr>
              <a:t>(with SFC)</a:t>
            </a:r>
            <a:endParaRPr kumimoji="0" lang="en-US" sz="20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C0B89C6B-A086-4443-8BA5-9015C33EF644}"/>
              </a:ext>
            </a:extLst>
          </p:cNvPr>
          <p:cNvSpPr txBox="1"/>
          <p:nvPr/>
        </p:nvSpPr>
        <p:spPr>
          <a:xfrm>
            <a:off x="7105599" y="4771671"/>
            <a:ext cx="5661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8D95013D-CC8B-4E1E-913A-36A7056E6189}"/>
              </a:ext>
            </a:extLst>
          </p:cNvPr>
          <p:cNvSpPr txBox="1"/>
          <p:nvPr/>
        </p:nvSpPr>
        <p:spPr>
          <a:xfrm>
            <a:off x="282080" y="5682343"/>
            <a:ext cx="11627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C’est: a) un poème	b) une histoire	c) une chanson	d) un article </a:t>
            </a:r>
          </a:p>
        </p:txBody>
      </p:sp>
      <p:sp>
        <p:nvSpPr>
          <p:cNvPr id="23" name="Action Button: Custom 16">
            <a:hlinkClick r:id="" action="ppaction://noaction" highlightClick="1">
              <a:snd r:embed="rId4" name="1 un point de repère.wav"/>
            </a:hlinkClick>
            <a:extLst>
              <a:ext uri="{FF2B5EF4-FFF2-40B4-BE49-F238E27FC236}">
                <a16:creationId xmlns:a16="http://schemas.microsoft.com/office/drawing/2014/main" id="{1AD16F0E-3DF3-49D2-B5D8-78DB8964718E}"/>
              </a:ext>
            </a:extLst>
          </p:cNvPr>
          <p:cNvSpPr/>
          <p:nvPr/>
        </p:nvSpPr>
        <p:spPr>
          <a:xfrm>
            <a:off x="6261466" y="1997045"/>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5" name="2 deux hémisphères.wav"/>
            </a:hlinkClick>
            <a:extLst>
              <a:ext uri="{FF2B5EF4-FFF2-40B4-BE49-F238E27FC236}">
                <a16:creationId xmlns:a16="http://schemas.microsoft.com/office/drawing/2014/main" id="{A0F0EDFD-B5C3-47CA-BC99-71091F26322C}"/>
              </a:ext>
            </a:extLst>
          </p:cNvPr>
          <p:cNvSpPr/>
          <p:nvPr/>
        </p:nvSpPr>
        <p:spPr>
          <a:xfrm>
            <a:off x="6261466" y="2383203"/>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6" name="3 erreur de l'univers.wav"/>
            </a:hlinkClick>
            <a:extLst>
              <a:ext uri="{FF2B5EF4-FFF2-40B4-BE49-F238E27FC236}">
                <a16:creationId xmlns:a16="http://schemas.microsoft.com/office/drawing/2014/main" id="{50F17C49-BD3D-42C8-9A6C-EA6BB89FE7F4}"/>
              </a:ext>
            </a:extLst>
          </p:cNvPr>
          <p:cNvSpPr/>
          <p:nvPr/>
        </p:nvSpPr>
        <p:spPr>
          <a:xfrm>
            <a:off x="6261466" y="2769361"/>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7" name="4 bouteilles a la mer.wav"/>
            </a:hlinkClick>
            <a:extLst>
              <a:ext uri="{FF2B5EF4-FFF2-40B4-BE49-F238E27FC236}">
                <a16:creationId xmlns:a16="http://schemas.microsoft.com/office/drawing/2014/main" id="{EFD7B55E-9E2B-4243-8C12-2F778824ACC7}"/>
              </a:ext>
            </a:extLst>
          </p:cNvPr>
          <p:cNvSpPr/>
          <p:nvPr/>
        </p:nvSpPr>
        <p:spPr>
          <a:xfrm>
            <a:off x="6261466" y="3155519"/>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8" name="5 envie d'etre moi.wav"/>
            </a:hlinkClick>
            <a:extLst>
              <a:ext uri="{FF2B5EF4-FFF2-40B4-BE49-F238E27FC236}">
                <a16:creationId xmlns:a16="http://schemas.microsoft.com/office/drawing/2014/main" id="{4A78E0A1-BADD-4628-A8E8-E353E624FC72}"/>
              </a:ext>
            </a:extLst>
          </p:cNvPr>
          <p:cNvSpPr/>
          <p:nvPr/>
        </p:nvSpPr>
        <p:spPr>
          <a:xfrm>
            <a:off x="6261466" y="3907962"/>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9" name="6 mes pourquoi.wav"/>
            </a:hlinkClick>
            <a:extLst>
              <a:ext uri="{FF2B5EF4-FFF2-40B4-BE49-F238E27FC236}">
                <a16:creationId xmlns:a16="http://schemas.microsoft.com/office/drawing/2014/main" id="{DC95BF90-B17D-4923-B2E3-7C58D87DFCC7}"/>
              </a:ext>
            </a:extLst>
          </p:cNvPr>
          <p:cNvSpPr/>
          <p:nvPr/>
        </p:nvSpPr>
        <p:spPr>
          <a:xfrm>
            <a:off x="6261466" y="4294120"/>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10" name="7 la peur la.wav"/>
            </a:hlinkClick>
            <a:extLst>
              <a:ext uri="{FF2B5EF4-FFF2-40B4-BE49-F238E27FC236}">
                <a16:creationId xmlns:a16="http://schemas.microsoft.com/office/drawing/2014/main" id="{6B65B906-ACEE-4BA0-A7EB-147800F74C63}"/>
              </a:ext>
            </a:extLst>
          </p:cNvPr>
          <p:cNvSpPr/>
          <p:nvPr/>
        </p:nvSpPr>
        <p:spPr>
          <a:xfrm>
            <a:off x="6261466" y="4680278"/>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0" name="Action Button: Custom 16">
            <a:hlinkClick r:id="" action="ppaction://noaction" highlightClick="1">
              <a:snd r:embed="rId11" name="8 la dans mes bras.wav"/>
            </a:hlinkClick>
            <a:extLst>
              <a:ext uri="{FF2B5EF4-FFF2-40B4-BE49-F238E27FC236}">
                <a16:creationId xmlns:a16="http://schemas.microsoft.com/office/drawing/2014/main" id="{81949CF7-2D98-4580-BD89-B27FC2C35D1D}"/>
              </a:ext>
            </a:extLst>
          </p:cNvPr>
          <p:cNvSpPr/>
          <p:nvPr/>
        </p:nvSpPr>
        <p:spPr>
          <a:xfrm>
            <a:off x="6261466" y="5066436"/>
            <a:ext cx="288000" cy="288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66116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19" grpId="0" animBg="1"/>
      <p:bldP spid="20" grpId="0"/>
      <p:bldP spid="21" grpId="0" animBg="1"/>
      <p:bldP spid="25" grpId="0"/>
      <p:bldP spid="28"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Qui est Amir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1" name="Picture 10" descr="A person on a stage&#10;&#10;Description automatically generated with medium confidence">
            <a:extLst>
              <a:ext uri="{FF2B5EF4-FFF2-40B4-BE49-F238E27FC236}">
                <a16:creationId xmlns:a16="http://schemas.microsoft.com/office/drawing/2014/main" id="{E8E4F60A-C14D-F047-9D9E-C2045F798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200" y="1625281"/>
            <a:ext cx="5576800" cy="4182600"/>
          </a:xfrm>
          <a:prstGeom prst="rect">
            <a:avLst/>
          </a:prstGeom>
        </p:spPr>
      </p:pic>
      <p:sp>
        <p:nvSpPr>
          <p:cNvPr id="13" name="TextBox 12">
            <a:extLst>
              <a:ext uri="{FF2B5EF4-FFF2-40B4-BE49-F238E27FC236}">
                <a16:creationId xmlns:a16="http://schemas.microsoft.com/office/drawing/2014/main" id="{97470D93-92D8-F041-8829-7F661A371195}"/>
              </a:ext>
            </a:extLst>
          </p:cNvPr>
          <p:cNvSpPr txBox="1"/>
          <p:nvPr/>
        </p:nvSpPr>
        <p:spPr>
          <a:xfrm>
            <a:off x="6533127" y="1468231"/>
            <a:ext cx="5376793" cy="4339650"/>
          </a:xfrm>
          <a:prstGeom prst="rect">
            <a:avLst/>
          </a:prstGeom>
          <a:noFill/>
        </p:spPr>
        <p:txBody>
          <a:bodyPr wrap="square" rtlCol="0">
            <a:spAutoFit/>
          </a:bodyPr>
          <a:lstStyle/>
          <a:p>
            <a:pPr algn="l">
              <a:lnSpc>
                <a:spcPct val="150000"/>
              </a:lnSpc>
              <a:spcAft>
                <a:spcPts val="1800"/>
              </a:spcAft>
            </a:pPr>
            <a:r>
              <a:rPr lang="fr-FR" sz="2400" b="1" dirty="0">
                <a:solidFill>
                  <a:schemeClr val="accent5">
                    <a:lumMod val="50000"/>
                  </a:schemeClr>
                </a:solidFill>
              </a:rPr>
              <a:t>Quel est l’emploi d’Amir Haddad ?</a:t>
            </a:r>
          </a:p>
          <a:p>
            <a:pPr marL="457200" indent="-457200">
              <a:lnSpc>
                <a:spcPct val="150000"/>
              </a:lnSpc>
              <a:spcAft>
                <a:spcPts val="1800"/>
              </a:spcAft>
              <a:buAutoNum type="arabicPeriod"/>
            </a:pPr>
            <a:r>
              <a:rPr lang="fr-FR" sz="2400" dirty="0">
                <a:solidFill>
                  <a:schemeClr val="accent5">
                    <a:lumMod val="50000"/>
                  </a:schemeClr>
                </a:solidFill>
              </a:rPr>
              <a:t>Il est poète. </a:t>
            </a:r>
          </a:p>
          <a:p>
            <a:pPr marL="457200" indent="-457200" algn="l">
              <a:lnSpc>
                <a:spcPct val="150000"/>
              </a:lnSpc>
              <a:spcAft>
                <a:spcPts val="1800"/>
              </a:spcAft>
              <a:buAutoNum type="arabicPeriod"/>
            </a:pPr>
            <a:r>
              <a:rPr lang="fr-FR" sz="2400" dirty="0">
                <a:solidFill>
                  <a:schemeClr val="accent5">
                    <a:lumMod val="50000"/>
                  </a:schemeClr>
                </a:solidFill>
              </a:rPr>
              <a:t>Il est comédien.</a:t>
            </a:r>
          </a:p>
          <a:p>
            <a:pPr marL="457200" indent="-457200" algn="l">
              <a:lnSpc>
                <a:spcPct val="150000"/>
              </a:lnSpc>
              <a:spcAft>
                <a:spcPts val="1800"/>
              </a:spcAft>
              <a:buAutoNum type="arabicPeriod"/>
            </a:pPr>
            <a:r>
              <a:rPr lang="fr-FR" sz="2400" dirty="0">
                <a:solidFill>
                  <a:schemeClr val="accent5">
                    <a:lumMod val="50000"/>
                  </a:schemeClr>
                </a:solidFill>
              </a:rPr>
              <a:t>Il est chanteur.</a:t>
            </a:r>
          </a:p>
          <a:p>
            <a:pPr>
              <a:spcAft>
                <a:spcPts val="1800"/>
              </a:spcAft>
            </a:pPr>
            <a:r>
              <a:rPr lang="fr-FR" sz="2400" dirty="0">
                <a:solidFill>
                  <a:schemeClr val="accent5">
                    <a:lumMod val="50000"/>
                  </a:schemeClr>
                </a:solidFill>
              </a:rPr>
              <a:t>Amir Haddad, c’est un chanteur</a:t>
            </a:r>
            <a:r>
              <a:rPr lang="fr-FR" sz="2400" b="1" dirty="0">
                <a:solidFill>
                  <a:schemeClr val="accent5">
                    <a:lumMod val="50000"/>
                  </a:schemeClr>
                </a:solidFill>
              </a:rPr>
              <a:t> </a:t>
            </a:r>
            <a:r>
              <a:rPr lang="fr-FR" sz="2400" dirty="0">
                <a:solidFill>
                  <a:schemeClr val="accent5">
                    <a:lumMod val="50000"/>
                  </a:schemeClr>
                </a:solidFill>
              </a:rPr>
              <a:t>franco-israélien. C’est le candidat français de l’Eurovision 2016.</a:t>
            </a:r>
          </a:p>
        </p:txBody>
      </p:sp>
      <p:sp>
        <p:nvSpPr>
          <p:cNvPr id="2" name="Rounded Rectangle 1">
            <a:extLst>
              <a:ext uri="{FF2B5EF4-FFF2-40B4-BE49-F238E27FC236}">
                <a16:creationId xmlns:a16="http://schemas.microsoft.com/office/drawing/2014/main" id="{721DBEFB-9426-AC48-A928-2B7DEBE65B27}"/>
              </a:ext>
            </a:extLst>
          </p:cNvPr>
          <p:cNvSpPr/>
          <p:nvPr/>
        </p:nvSpPr>
        <p:spPr>
          <a:xfrm>
            <a:off x="6533128" y="3946697"/>
            <a:ext cx="2773982" cy="439901"/>
          </a:xfrm>
          <a:prstGeom prst="roundRect">
            <a:avLst/>
          </a:prstGeom>
          <a:no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10">
            <a:extLst>
              <a:ext uri="{FF2B5EF4-FFF2-40B4-BE49-F238E27FC236}">
                <a16:creationId xmlns:a16="http://schemas.microsoft.com/office/drawing/2014/main" id="{C8967146-79BF-4A50-97A7-D4C1F75E7B90}"/>
              </a:ext>
            </a:extLst>
          </p:cNvPr>
          <p:cNvSpPr/>
          <p:nvPr/>
        </p:nvSpPr>
        <p:spPr>
          <a:xfrm>
            <a:off x="4539343" y="816429"/>
            <a:ext cx="7486743" cy="2668978"/>
          </a:xfrm>
          <a:prstGeom prst="wedgeRoundRectCallout">
            <a:avLst>
              <a:gd name="adj1" fmla="val 7398"/>
              <a:gd name="adj2" fmla="val 59861"/>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a:t>
            </a:r>
          </a:p>
          <a:p>
            <a:pPr algn="ctr"/>
            <a:r>
              <a:rPr lang="fr-FR" sz="2400" dirty="0"/>
              <a:t>il/elle est </a:t>
            </a:r>
            <a:r>
              <a:rPr lang="en-GB" sz="2400" dirty="0"/>
              <a:t>+ profession = he/she is a [profession]</a:t>
            </a:r>
          </a:p>
          <a:p>
            <a:pPr algn="ctr"/>
            <a:r>
              <a:rPr lang="en-GB" sz="2400" dirty="0"/>
              <a:t>(no indefinite article in French)</a:t>
            </a:r>
          </a:p>
          <a:p>
            <a:pPr algn="ctr"/>
            <a:r>
              <a:rPr lang="fr-FR" sz="2400" dirty="0"/>
              <a:t>c’est </a:t>
            </a:r>
            <a:r>
              <a:rPr lang="en-GB" sz="2400" dirty="0"/>
              <a:t>un(e) + job = he/she is a… [profession]</a:t>
            </a:r>
          </a:p>
          <a:p>
            <a:pPr algn="ctr"/>
            <a:r>
              <a:rPr lang="en-GB" sz="2400" dirty="0"/>
              <a:t>(with indefinite article – usually when there’s an adjective or other detail added)</a:t>
            </a:r>
          </a:p>
          <a:p>
            <a:pPr algn="ctr"/>
            <a:endParaRPr lang="en-GB" sz="2400" dirty="0"/>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a:solidFill>
                  <a:schemeClr val="bg1"/>
                </a:solidFill>
              </a:rPr>
              <a:t>Qui connaît l’Eurovision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9" name="Group 8">
            <a:extLst>
              <a:ext uri="{FF2B5EF4-FFF2-40B4-BE49-F238E27FC236}">
                <a16:creationId xmlns:a16="http://schemas.microsoft.com/office/drawing/2014/main" id="{3BE6C492-7B0B-0242-967A-0036CAC2FE98}"/>
              </a:ext>
            </a:extLst>
          </p:cNvPr>
          <p:cNvGrpSpPr/>
          <p:nvPr/>
        </p:nvGrpSpPr>
        <p:grpSpPr>
          <a:xfrm>
            <a:off x="2523525" y="2728541"/>
            <a:ext cx="6173604" cy="1970902"/>
            <a:chOff x="1844675" y="3971107"/>
            <a:chExt cx="6442547" cy="1799144"/>
          </a:xfrm>
        </p:grpSpPr>
        <p:pic>
          <p:nvPicPr>
            <p:cNvPr id="3" name="Picture 2" descr="Shape&#10;&#10;Description automatically generated with medium confidence">
              <a:extLst>
                <a:ext uri="{FF2B5EF4-FFF2-40B4-BE49-F238E27FC236}">
                  <a16:creationId xmlns:a16="http://schemas.microsoft.com/office/drawing/2014/main" id="{3FF59674-6EAB-3348-BD6B-7C6EACBEE8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775" y="3971107"/>
              <a:ext cx="4382447" cy="1385949"/>
            </a:xfrm>
            <a:prstGeom prst="rect">
              <a:avLst/>
            </a:prstGeom>
          </p:spPr>
        </p:pic>
        <p:sp>
          <p:nvSpPr>
            <p:cNvPr id="5" name="TextBox 4">
              <a:extLst>
                <a:ext uri="{FF2B5EF4-FFF2-40B4-BE49-F238E27FC236}">
                  <a16:creationId xmlns:a16="http://schemas.microsoft.com/office/drawing/2014/main" id="{4740913B-A437-574B-812B-A79FB86D897B}"/>
                </a:ext>
              </a:extLst>
            </p:cNvPr>
            <p:cNvSpPr txBox="1"/>
            <p:nvPr/>
          </p:nvSpPr>
          <p:spPr>
            <a:xfrm>
              <a:off x="1844675" y="5516335"/>
              <a:ext cx="184731" cy="253916"/>
            </a:xfrm>
            <a:prstGeom prst="rect">
              <a:avLst/>
            </a:prstGeom>
            <a:noFill/>
          </p:spPr>
          <p:txBody>
            <a:bodyPr wrap="none" rtlCol="0">
              <a:spAutoFit/>
            </a:bodyPr>
            <a:lstStyle/>
            <a:p>
              <a:endParaRPr lang="en-US" sz="1050" dirty="0">
                <a:solidFill>
                  <a:schemeClr val="accent5">
                    <a:lumMod val="50000"/>
                  </a:schemeClr>
                </a:solidFill>
              </a:endParaRPr>
            </a:p>
          </p:txBody>
        </p:sp>
      </p:grpSp>
      <p:sp>
        <p:nvSpPr>
          <p:cNvPr id="6" name="TextBox 5">
            <a:extLst>
              <a:ext uri="{FF2B5EF4-FFF2-40B4-BE49-F238E27FC236}">
                <a16:creationId xmlns:a16="http://schemas.microsoft.com/office/drawing/2014/main" id="{0805AE39-2FF0-9846-9D52-D70B65DBAA58}"/>
              </a:ext>
            </a:extLst>
          </p:cNvPr>
          <p:cNvSpPr txBox="1"/>
          <p:nvPr/>
        </p:nvSpPr>
        <p:spPr>
          <a:xfrm>
            <a:off x="299212" y="5339246"/>
            <a:ext cx="12192000" cy="830997"/>
          </a:xfrm>
          <a:prstGeom prst="rect">
            <a:avLst/>
          </a:prstGeom>
          <a:noFill/>
        </p:spPr>
        <p:txBody>
          <a:bodyPr wrap="square" rtlCol="0">
            <a:spAutoFit/>
          </a:bodyPr>
          <a:lstStyle/>
          <a:p>
            <a:r>
              <a:rPr lang="fr-FR" sz="2400" dirty="0">
                <a:solidFill>
                  <a:schemeClr val="accent5">
                    <a:lumMod val="50000"/>
                  </a:schemeClr>
                </a:solidFill>
              </a:rPr>
              <a:t>L’Eurovision, c’est une compétition annuelle de la chanson.</a:t>
            </a:r>
          </a:p>
          <a:p>
            <a:r>
              <a:rPr lang="fr-FR" sz="2400" dirty="0">
                <a:solidFill>
                  <a:schemeClr val="accent5">
                    <a:lumMod val="50000"/>
                  </a:schemeClr>
                </a:solidFill>
              </a:rPr>
              <a:t>Chaque pays de l’Europe choisit un candidat pour représenter sa culture. </a:t>
            </a:r>
          </a:p>
        </p:txBody>
      </p:sp>
      <p:sp>
        <p:nvSpPr>
          <p:cNvPr id="10" name="TextBox 9">
            <a:extLst>
              <a:ext uri="{FF2B5EF4-FFF2-40B4-BE49-F238E27FC236}">
                <a16:creationId xmlns:a16="http://schemas.microsoft.com/office/drawing/2014/main" id="{72A81AC4-D938-4D24-8D1D-0D8FCB4CFFF7}"/>
              </a:ext>
            </a:extLst>
          </p:cNvPr>
          <p:cNvSpPr txBox="1"/>
          <p:nvPr/>
        </p:nvSpPr>
        <p:spPr>
          <a:xfrm>
            <a:off x="522477" y="2174503"/>
            <a:ext cx="1776481" cy="468351"/>
          </a:xfrm>
          <a:prstGeom prst="rect">
            <a:avLst/>
          </a:prstGeom>
          <a:noFill/>
        </p:spPr>
        <p:txBody>
          <a:bodyPr wrap="square" rtlCol="0">
            <a:spAutoFit/>
          </a:bodyPr>
          <a:lstStyle/>
          <a:p>
            <a:pPr algn="ctr"/>
            <a:r>
              <a:rPr lang="fr-FR" sz="2400" b="1" dirty="0">
                <a:solidFill>
                  <a:srgbClr val="E87D1E"/>
                </a:solidFill>
              </a:rPr>
              <a:t>chanter</a:t>
            </a:r>
          </a:p>
        </p:txBody>
      </p:sp>
      <p:sp>
        <p:nvSpPr>
          <p:cNvPr id="11" name="TextBox 10">
            <a:extLst>
              <a:ext uri="{FF2B5EF4-FFF2-40B4-BE49-F238E27FC236}">
                <a16:creationId xmlns:a16="http://schemas.microsoft.com/office/drawing/2014/main" id="{76FA68C7-B9DA-46B7-8312-029EDF07F295}"/>
              </a:ext>
            </a:extLst>
          </p:cNvPr>
          <p:cNvSpPr txBox="1"/>
          <p:nvPr/>
        </p:nvSpPr>
        <p:spPr>
          <a:xfrm>
            <a:off x="6611028" y="398851"/>
            <a:ext cx="2021885" cy="461665"/>
          </a:xfrm>
          <a:prstGeom prst="rect">
            <a:avLst/>
          </a:prstGeom>
          <a:noFill/>
        </p:spPr>
        <p:txBody>
          <a:bodyPr wrap="square" rtlCol="0">
            <a:spAutoFit/>
          </a:bodyPr>
          <a:lstStyle/>
          <a:p>
            <a:pPr algn="ctr"/>
            <a:r>
              <a:rPr lang="fr-FR" sz="2400" b="1" dirty="0">
                <a:solidFill>
                  <a:srgbClr val="E87D1E"/>
                </a:solidFill>
              </a:rPr>
              <a:t>le chanteur</a:t>
            </a:r>
          </a:p>
        </p:txBody>
      </p:sp>
      <p:sp>
        <p:nvSpPr>
          <p:cNvPr id="12" name="TextBox 11">
            <a:extLst>
              <a:ext uri="{FF2B5EF4-FFF2-40B4-BE49-F238E27FC236}">
                <a16:creationId xmlns:a16="http://schemas.microsoft.com/office/drawing/2014/main" id="{8B765E84-A3A9-4EA8-BBE5-C9D5B44A7E4D}"/>
              </a:ext>
            </a:extLst>
          </p:cNvPr>
          <p:cNvSpPr txBox="1"/>
          <p:nvPr/>
        </p:nvSpPr>
        <p:spPr>
          <a:xfrm>
            <a:off x="8636494" y="4507422"/>
            <a:ext cx="2255643" cy="461665"/>
          </a:xfrm>
          <a:prstGeom prst="rect">
            <a:avLst/>
          </a:prstGeom>
          <a:noFill/>
        </p:spPr>
        <p:txBody>
          <a:bodyPr wrap="square" rtlCol="0">
            <a:spAutoFit/>
          </a:bodyPr>
          <a:lstStyle/>
          <a:p>
            <a:pPr algn="ctr"/>
            <a:r>
              <a:rPr lang="fr-FR" sz="2400" b="1" dirty="0">
                <a:solidFill>
                  <a:srgbClr val="E87D1E"/>
                </a:solidFill>
              </a:rPr>
              <a:t>la chanteuse</a:t>
            </a:r>
          </a:p>
        </p:txBody>
      </p:sp>
      <p:sp>
        <p:nvSpPr>
          <p:cNvPr id="13" name="TextBox 12">
            <a:extLst>
              <a:ext uri="{FF2B5EF4-FFF2-40B4-BE49-F238E27FC236}">
                <a16:creationId xmlns:a16="http://schemas.microsoft.com/office/drawing/2014/main" id="{7CC454FB-93BE-4EBB-9142-78DD9676A52A}"/>
              </a:ext>
            </a:extLst>
          </p:cNvPr>
          <p:cNvSpPr txBox="1"/>
          <p:nvPr/>
        </p:nvSpPr>
        <p:spPr>
          <a:xfrm>
            <a:off x="267629" y="1322083"/>
            <a:ext cx="6457246" cy="461665"/>
          </a:xfrm>
          <a:prstGeom prst="rect">
            <a:avLst/>
          </a:prstGeom>
          <a:noFill/>
        </p:spPr>
        <p:txBody>
          <a:bodyPr wrap="square" rtlCol="0">
            <a:spAutoFit/>
          </a:bodyPr>
          <a:lstStyle/>
          <a:p>
            <a:r>
              <a:rPr lang="fr-FR" sz="2400">
                <a:solidFill>
                  <a:schemeClr val="accent5">
                    <a:lumMod val="50000"/>
                  </a:schemeClr>
                </a:solidFill>
              </a:rPr>
              <a:t>Quels mots associez-vous à l’Eurovision ?</a:t>
            </a:r>
          </a:p>
        </p:txBody>
      </p:sp>
      <p:sp>
        <p:nvSpPr>
          <p:cNvPr id="14" name="TextBox 13">
            <a:extLst>
              <a:ext uri="{FF2B5EF4-FFF2-40B4-BE49-F238E27FC236}">
                <a16:creationId xmlns:a16="http://schemas.microsoft.com/office/drawing/2014/main" id="{8AFC2ACB-F982-4A7B-907D-6F3EF796E6F9}"/>
              </a:ext>
            </a:extLst>
          </p:cNvPr>
          <p:cNvSpPr txBox="1"/>
          <p:nvPr/>
        </p:nvSpPr>
        <p:spPr>
          <a:xfrm>
            <a:off x="2728407" y="2044368"/>
            <a:ext cx="1776481" cy="468351"/>
          </a:xfrm>
          <a:prstGeom prst="rect">
            <a:avLst/>
          </a:prstGeom>
          <a:noFill/>
        </p:spPr>
        <p:txBody>
          <a:bodyPr wrap="square" rtlCol="0">
            <a:spAutoFit/>
          </a:bodyPr>
          <a:lstStyle/>
          <a:p>
            <a:pPr algn="ctr"/>
            <a:r>
              <a:rPr lang="fr-FR" sz="2400" b="1" dirty="0">
                <a:solidFill>
                  <a:srgbClr val="E87D1E"/>
                </a:solidFill>
              </a:rPr>
              <a:t>drôle</a:t>
            </a:r>
          </a:p>
        </p:txBody>
      </p:sp>
      <p:sp>
        <p:nvSpPr>
          <p:cNvPr id="15" name="TextBox 14">
            <a:extLst>
              <a:ext uri="{FF2B5EF4-FFF2-40B4-BE49-F238E27FC236}">
                <a16:creationId xmlns:a16="http://schemas.microsoft.com/office/drawing/2014/main" id="{E7B9A9A9-2EFB-442A-9050-CEFD5D53D776}"/>
              </a:ext>
            </a:extLst>
          </p:cNvPr>
          <p:cNvSpPr txBox="1"/>
          <p:nvPr/>
        </p:nvSpPr>
        <p:spPr>
          <a:xfrm>
            <a:off x="4922094" y="1999570"/>
            <a:ext cx="3070302" cy="468351"/>
          </a:xfrm>
          <a:prstGeom prst="rect">
            <a:avLst/>
          </a:prstGeom>
          <a:noFill/>
        </p:spPr>
        <p:txBody>
          <a:bodyPr wrap="square" rtlCol="0">
            <a:spAutoFit/>
          </a:bodyPr>
          <a:lstStyle/>
          <a:p>
            <a:pPr algn="ctr"/>
            <a:r>
              <a:rPr lang="fr-FR" sz="2400" b="1" dirty="0">
                <a:solidFill>
                  <a:srgbClr val="E87D1E"/>
                </a:solidFill>
              </a:rPr>
              <a:t>international</a:t>
            </a:r>
          </a:p>
        </p:txBody>
      </p:sp>
      <p:sp>
        <p:nvSpPr>
          <p:cNvPr id="16" name="TextBox 15">
            <a:extLst>
              <a:ext uri="{FF2B5EF4-FFF2-40B4-BE49-F238E27FC236}">
                <a16:creationId xmlns:a16="http://schemas.microsoft.com/office/drawing/2014/main" id="{7C747C87-6AEA-4083-B6B9-92CFC14B9D19}"/>
              </a:ext>
            </a:extLst>
          </p:cNvPr>
          <p:cNvSpPr txBox="1"/>
          <p:nvPr/>
        </p:nvSpPr>
        <p:spPr>
          <a:xfrm>
            <a:off x="9426404" y="3392268"/>
            <a:ext cx="3070302" cy="468351"/>
          </a:xfrm>
          <a:prstGeom prst="rect">
            <a:avLst/>
          </a:prstGeom>
          <a:noFill/>
        </p:spPr>
        <p:txBody>
          <a:bodyPr wrap="square" rtlCol="0">
            <a:spAutoFit/>
          </a:bodyPr>
          <a:lstStyle/>
          <a:p>
            <a:pPr algn="ctr"/>
            <a:r>
              <a:rPr lang="fr-FR" sz="2400" b="1" dirty="0">
                <a:solidFill>
                  <a:srgbClr val="E87D1E"/>
                </a:solidFill>
              </a:rPr>
              <a:t>l’événement</a:t>
            </a:r>
          </a:p>
        </p:txBody>
      </p:sp>
      <p:sp>
        <p:nvSpPr>
          <p:cNvPr id="17" name="TextBox 16">
            <a:extLst>
              <a:ext uri="{FF2B5EF4-FFF2-40B4-BE49-F238E27FC236}">
                <a16:creationId xmlns:a16="http://schemas.microsoft.com/office/drawing/2014/main" id="{828EA7A1-9C37-40AA-9EC8-91A469FEE838}"/>
              </a:ext>
            </a:extLst>
          </p:cNvPr>
          <p:cNvSpPr txBox="1"/>
          <p:nvPr/>
        </p:nvSpPr>
        <p:spPr>
          <a:xfrm>
            <a:off x="4922094" y="4806478"/>
            <a:ext cx="3070302" cy="468351"/>
          </a:xfrm>
          <a:prstGeom prst="rect">
            <a:avLst/>
          </a:prstGeom>
          <a:noFill/>
        </p:spPr>
        <p:txBody>
          <a:bodyPr wrap="square" rtlCol="0">
            <a:spAutoFit/>
          </a:bodyPr>
          <a:lstStyle/>
          <a:p>
            <a:pPr algn="ctr"/>
            <a:r>
              <a:rPr lang="fr-FR" sz="2400" b="1" dirty="0">
                <a:solidFill>
                  <a:srgbClr val="E87D1E"/>
                </a:solidFill>
              </a:rPr>
              <a:t>l’Angleterre</a:t>
            </a:r>
          </a:p>
        </p:txBody>
      </p:sp>
      <p:sp>
        <p:nvSpPr>
          <p:cNvPr id="18" name="TextBox 17">
            <a:extLst>
              <a:ext uri="{FF2B5EF4-FFF2-40B4-BE49-F238E27FC236}">
                <a16:creationId xmlns:a16="http://schemas.microsoft.com/office/drawing/2014/main" id="{D9F74CF4-E44A-4AB4-902D-930271026911}"/>
              </a:ext>
            </a:extLst>
          </p:cNvPr>
          <p:cNvSpPr txBox="1"/>
          <p:nvPr/>
        </p:nvSpPr>
        <p:spPr>
          <a:xfrm>
            <a:off x="2721145" y="4472095"/>
            <a:ext cx="1776481" cy="468351"/>
          </a:xfrm>
          <a:prstGeom prst="rect">
            <a:avLst/>
          </a:prstGeom>
          <a:noFill/>
        </p:spPr>
        <p:txBody>
          <a:bodyPr wrap="square" rtlCol="0">
            <a:spAutoFit/>
          </a:bodyPr>
          <a:lstStyle/>
          <a:p>
            <a:pPr algn="ctr"/>
            <a:r>
              <a:rPr lang="fr-FR" sz="2400" b="1" dirty="0">
                <a:solidFill>
                  <a:srgbClr val="E87D1E"/>
                </a:solidFill>
              </a:rPr>
              <a:t>gagner</a:t>
            </a:r>
          </a:p>
        </p:txBody>
      </p:sp>
      <p:sp>
        <p:nvSpPr>
          <p:cNvPr id="21" name="TextBox 20">
            <a:extLst>
              <a:ext uri="{FF2B5EF4-FFF2-40B4-BE49-F238E27FC236}">
                <a16:creationId xmlns:a16="http://schemas.microsoft.com/office/drawing/2014/main" id="{7B7CFCEB-1D70-4446-9F05-B383116FA5A7}"/>
              </a:ext>
            </a:extLst>
          </p:cNvPr>
          <p:cNvSpPr txBox="1"/>
          <p:nvPr/>
        </p:nvSpPr>
        <p:spPr>
          <a:xfrm>
            <a:off x="267629" y="4180442"/>
            <a:ext cx="2429195" cy="461665"/>
          </a:xfrm>
          <a:prstGeom prst="rect">
            <a:avLst/>
          </a:prstGeom>
          <a:noFill/>
        </p:spPr>
        <p:txBody>
          <a:bodyPr wrap="square" rtlCol="0">
            <a:spAutoFit/>
          </a:bodyPr>
          <a:lstStyle/>
          <a:p>
            <a:pPr algn="ctr"/>
            <a:r>
              <a:rPr lang="fr-FR" sz="2400" b="1" dirty="0">
                <a:solidFill>
                  <a:srgbClr val="E87D1E"/>
                </a:solidFill>
              </a:rPr>
              <a:t>célébrer</a:t>
            </a:r>
          </a:p>
        </p:txBody>
      </p:sp>
      <p:sp>
        <p:nvSpPr>
          <p:cNvPr id="22" name="TextBox 21">
            <a:extLst>
              <a:ext uri="{FF2B5EF4-FFF2-40B4-BE49-F238E27FC236}">
                <a16:creationId xmlns:a16="http://schemas.microsoft.com/office/drawing/2014/main" id="{6743EB50-E442-4E85-AF0B-F5B1F8E3ABA7}"/>
              </a:ext>
            </a:extLst>
          </p:cNvPr>
          <p:cNvSpPr txBox="1"/>
          <p:nvPr/>
        </p:nvSpPr>
        <p:spPr>
          <a:xfrm>
            <a:off x="9556411" y="1318739"/>
            <a:ext cx="3070302" cy="468351"/>
          </a:xfrm>
          <a:prstGeom prst="rect">
            <a:avLst/>
          </a:prstGeom>
          <a:noFill/>
        </p:spPr>
        <p:txBody>
          <a:bodyPr wrap="square" rtlCol="0">
            <a:spAutoFit/>
          </a:bodyPr>
          <a:lstStyle/>
          <a:p>
            <a:pPr algn="ctr"/>
            <a:r>
              <a:rPr lang="fr-FR" sz="2400" b="1" dirty="0">
                <a:solidFill>
                  <a:srgbClr val="E87D1E"/>
                </a:solidFill>
              </a:rPr>
              <a:t>la France</a:t>
            </a:r>
          </a:p>
        </p:txBody>
      </p:sp>
      <p:sp>
        <p:nvSpPr>
          <p:cNvPr id="23" name="TextBox 22">
            <a:extLst>
              <a:ext uri="{FF2B5EF4-FFF2-40B4-BE49-F238E27FC236}">
                <a16:creationId xmlns:a16="http://schemas.microsoft.com/office/drawing/2014/main" id="{EC1BD9AC-B34E-43BE-BAD2-2785BFE6E7CC}"/>
              </a:ext>
            </a:extLst>
          </p:cNvPr>
          <p:cNvSpPr txBox="1"/>
          <p:nvPr/>
        </p:nvSpPr>
        <p:spPr>
          <a:xfrm>
            <a:off x="2475312" y="3201439"/>
            <a:ext cx="1776481" cy="468351"/>
          </a:xfrm>
          <a:prstGeom prst="rect">
            <a:avLst/>
          </a:prstGeom>
          <a:noFill/>
        </p:spPr>
        <p:txBody>
          <a:bodyPr wrap="square" rtlCol="0">
            <a:spAutoFit/>
          </a:bodyPr>
          <a:lstStyle/>
          <a:p>
            <a:pPr algn="ctr"/>
            <a:r>
              <a:rPr lang="fr-FR" sz="2400" b="1" dirty="0">
                <a:solidFill>
                  <a:srgbClr val="E87D1E"/>
                </a:solidFill>
              </a:rPr>
              <a:t>mai</a:t>
            </a:r>
          </a:p>
        </p:txBody>
      </p:sp>
      <p:sp>
        <p:nvSpPr>
          <p:cNvPr id="24" name="TextBox 23">
            <a:extLst>
              <a:ext uri="{FF2B5EF4-FFF2-40B4-BE49-F238E27FC236}">
                <a16:creationId xmlns:a16="http://schemas.microsoft.com/office/drawing/2014/main" id="{BD50E511-817A-427C-A4AA-92A9764BFEAF}"/>
              </a:ext>
            </a:extLst>
          </p:cNvPr>
          <p:cNvSpPr txBox="1"/>
          <p:nvPr/>
        </p:nvSpPr>
        <p:spPr>
          <a:xfrm>
            <a:off x="6839175" y="1346139"/>
            <a:ext cx="3070302" cy="468351"/>
          </a:xfrm>
          <a:prstGeom prst="rect">
            <a:avLst/>
          </a:prstGeom>
          <a:noFill/>
        </p:spPr>
        <p:txBody>
          <a:bodyPr wrap="square" rtlCol="0">
            <a:spAutoFit/>
          </a:bodyPr>
          <a:lstStyle/>
          <a:p>
            <a:pPr algn="ctr"/>
            <a:r>
              <a:rPr lang="fr-FR" sz="2400" b="1" dirty="0">
                <a:solidFill>
                  <a:srgbClr val="E87D1E"/>
                </a:solidFill>
              </a:rPr>
              <a:t>la culture</a:t>
            </a:r>
          </a:p>
        </p:txBody>
      </p:sp>
      <p:sp>
        <p:nvSpPr>
          <p:cNvPr id="25" name="TextBox 24">
            <a:extLst>
              <a:ext uri="{FF2B5EF4-FFF2-40B4-BE49-F238E27FC236}">
                <a16:creationId xmlns:a16="http://schemas.microsoft.com/office/drawing/2014/main" id="{CC222490-9B09-43F5-BC87-74C362F8BC5F}"/>
              </a:ext>
            </a:extLst>
          </p:cNvPr>
          <p:cNvSpPr txBox="1"/>
          <p:nvPr/>
        </p:nvSpPr>
        <p:spPr>
          <a:xfrm>
            <a:off x="9073309" y="2324354"/>
            <a:ext cx="2255643" cy="461665"/>
          </a:xfrm>
          <a:prstGeom prst="rect">
            <a:avLst/>
          </a:prstGeom>
          <a:noFill/>
        </p:spPr>
        <p:txBody>
          <a:bodyPr wrap="square" rtlCol="0">
            <a:spAutoFit/>
          </a:bodyPr>
          <a:lstStyle/>
          <a:p>
            <a:pPr algn="ctr"/>
            <a:r>
              <a:rPr lang="fr-FR" sz="2400" b="1" dirty="0">
                <a:solidFill>
                  <a:srgbClr val="E87D1E"/>
                </a:solidFill>
              </a:rPr>
              <a:t>la chanson</a:t>
            </a:r>
          </a:p>
        </p:txBody>
      </p:sp>
      <p:sp>
        <p:nvSpPr>
          <p:cNvPr id="26" name="TextBox 25">
            <a:extLst>
              <a:ext uri="{FF2B5EF4-FFF2-40B4-BE49-F238E27FC236}">
                <a16:creationId xmlns:a16="http://schemas.microsoft.com/office/drawing/2014/main" id="{ED24829E-85C6-4C49-B564-7CD1AE243E4E}"/>
              </a:ext>
            </a:extLst>
          </p:cNvPr>
          <p:cNvSpPr txBox="1"/>
          <p:nvPr/>
        </p:nvSpPr>
        <p:spPr>
          <a:xfrm>
            <a:off x="-1" y="3198113"/>
            <a:ext cx="2233201" cy="461665"/>
          </a:xfrm>
          <a:prstGeom prst="rect">
            <a:avLst/>
          </a:prstGeom>
          <a:noFill/>
        </p:spPr>
        <p:txBody>
          <a:bodyPr wrap="square" rtlCol="0">
            <a:spAutoFit/>
          </a:bodyPr>
          <a:lstStyle/>
          <a:p>
            <a:pPr algn="ctr"/>
            <a:r>
              <a:rPr lang="fr-FR" sz="2400" b="1" dirty="0">
                <a:solidFill>
                  <a:srgbClr val="E87D1E"/>
                </a:solidFill>
              </a:rPr>
              <a:t>la musique</a:t>
            </a:r>
          </a:p>
        </p:txBody>
      </p:sp>
      <p:sp>
        <p:nvSpPr>
          <p:cNvPr id="27" name="TextBox 26">
            <a:extLst>
              <a:ext uri="{FF2B5EF4-FFF2-40B4-BE49-F238E27FC236}">
                <a16:creationId xmlns:a16="http://schemas.microsoft.com/office/drawing/2014/main" id="{9B895C04-ACC1-4204-B156-2E356781F2D7}"/>
              </a:ext>
            </a:extLst>
          </p:cNvPr>
          <p:cNvSpPr txBox="1"/>
          <p:nvPr/>
        </p:nvSpPr>
        <p:spPr>
          <a:xfrm>
            <a:off x="8636494" y="135482"/>
            <a:ext cx="2255643" cy="461665"/>
          </a:xfrm>
          <a:prstGeom prst="rect">
            <a:avLst/>
          </a:prstGeom>
          <a:noFill/>
        </p:spPr>
        <p:txBody>
          <a:bodyPr wrap="square" rtlCol="0">
            <a:spAutoFit/>
          </a:bodyPr>
          <a:lstStyle/>
          <a:p>
            <a:pPr algn="ctr"/>
            <a:r>
              <a:rPr lang="fr-FR" sz="2400" b="1" dirty="0">
                <a:solidFill>
                  <a:srgbClr val="E87D1E"/>
                </a:solidFill>
              </a:rPr>
              <a:t>la télé</a:t>
            </a:r>
          </a:p>
        </p:txBody>
      </p:sp>
    </p:spTree>
    <p:extLst>
      <p:ext uri="{BB962C8B-B14F-4D97-AF65-F5344CB8AC3E}">
        <p14:creationId xmlns:p14="http://schemas.microsoft.com/office/powerpoint/2010/main" val="278568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6" cy="707849"/>
          </a:xfrm>
        </p:spPr>
        <p:txBody>
          <a:bodyPr>
            <a:normAutofit/>
          </a:bodyPr>
          <a:lstStyle/>
          <a:p>
            <a:r>
              <a:rPr lang="en-GB" sz="3200" b="1" dirty="0" err="1">
                <a:solidFill>
                  <a:schemeClr val="bg1"/>
                </a:solidFill>
              </a:rPr>
              <a:t>Décris</a:t>
            </a:r>
            <a:r>
              <a:rPr lang="en-GB" sz="3200" b="1" dirty="0">
                <a:solidFill>
                  <a:schemeClr val="bg1"/>
                </a:solidFill>
              </a:rPr>
              <a:t> la chanson (1/2)</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503229" y="249868"/>
            <a:ext cx="240669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Online Media 1" descr="Amir - J'ai cherché (Clip officiel)">
            <a:hlinkClick r:id="" action="ppaction://media"/>
            <a:extLst>
              <a:ext uri="{FF2B5EF4-FFF2-40B4-BE49-F238E27FC236}">
                <a16:creationId xmlns:a16="http://schemas.microsoft.com/office/drawing/2014/main" id="{5EB5101F-FA4C-0843-884C-FC03468DBF26}"/>
              </a:ext>
            </a:extLst>
          </p:cNvPr>
          <p:cNvPicPr>
            <a:picLocks noRot="1" noChangeAspect="1"/>
          </p:cNvPicPr>
          <p:nvPr>
            <a:videoFile r:link="rId1"/>
          </p:nvPr>
        </p:nvPicPr>
        <p:blipFill>
          <a:blip r:embed="rId5"/>
          <a:stretch>
            <a:fillRect/>
          </a:stretch>
        </p:blipFill>
        <p:spPr>
          <a:xfrm>
            <a:off x="2492994" y="1393302"/>
            <a:ext cx="7206011" cy="4071396"/>
          </a:xfrm>
          <a:prstGeom prst="rect">
            <a:avLst/>
          </a:prstGeom>
        </p:spPr>
      </p:pic>
      <p:sp>
        <p:nvSpPr>
          <p:cNvPr id="9" name="TextBox 8">
            <a:extLst>
              <a:ext uri="{FF2B5EF4-FFF2-40B4-BE49-F238E27FC236}">
                <a16:creationId xmlns:a16="http://schemas.microsoft.com/office/drawing/2014/main" id="{C6033A9E-1E7B-4A60-AEA7-74FAC110B80C}"/>
              </a:ext>
            </a:extLst>
          </p:cNvPr>
          <p:cNvSpPr txBox="1"/>
          <p:nvPr/>
        </p:nvSpPr>
        <p:spPr>
          <a:xfrm>
            <a:off x="296204" y="5694008"/>
            <a:ext cx="11613716" cy="461665"/>
          </a:xfrm>
          <a:prstGeom prst="rect">
            <a:avLst/>
          </a:prstGeom>
          <a:noFill/>
        </p:spPr>
        <p:txBody>
          <a:bodyPr wrap="square" rtlCol="0">
            <a:spAutoFit/>
          </a:bodyPr>
          <a:lstStyle/>
          <a:p>
            <a:r>
              <a:rPr lang="fr-FR" sz="2400">
                <a:solidFill>
                  <a:schemeClr val="accent5">
                    <a:lumMod val="50000"/>
                  </a:schemeClr>
                </a:solidFill>
              </a:rPr>
              <a:t>Comment est la chanson ? Attention ! Il faut utiliser les adjectifs </a:t>
            </a:r>
            <a:r>
              <a:rPr lang="fr-FR" sz="2400" b="1">
                <a:solidFill>
                  <a:schemeClr val="accent5">
                    <a:lumMod val="50000"/>
                  </a:schemeClr>
                </a:solidFill>
              </a:rPr>
              <a:t>féminins</a:t>
            </a:r>
            <a:r>
              <a:rPr lang="fr-FR" sz="2400">
                <a:solidFill>
                  <a:schemeClr val="accent5">
                    <a:lumMod val="50000"/>
                  </a:schemeClr>
                </a:solidFill>
              </a:rPr>
              <a:t>.</a:t>
            </a:r>
          </a:p>
        </p:txBody>
      </p:sp>
    </p:spTree>
    <p:extLst>
      <p:ext uri="{BB962C8B-B14F-4D97-AF65-F5344CB8AC3E}">
        <p14:creationId xmlns:p14="http://schemas.microsoft.com/office/powerpoint/2010/main" val="31815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43600" cy="707849"/>
          </a:xfrm>
        </p:spPr>
        <p:txBody>
          <a:bodyPr>
            <a:normAutofit/>
          </a:bodyPr>
          <a:lstStyle/>
          <a:p>
            <a:r>
              <a:rPr lang="en-GB" sz="3600" b="1" dirty="0" err="1">
                <a:solidFill>
                  <a:schemeClr val="bg1"/>
                </a:solidFill>
              </a:rPr>
              <a:t>Décris</a:t>
            </a:r>
            <a:r>
              <a:rPr lang="en-GB" sz="3600" b="1" dirty="0">
                <a:solidFill>
                  <a:schemeClr val="bg1"/>
                </a:solidFill>
              </a:rPr>
              <a:t> la chanson (2/2)</a:t>
            </a:r>
          </a:p>
        </p:txBody>
      </p:sp>
      <p:sp>
        <p:nvSpPr>
          <p:cNvPr id="2" name="Cloud 1">
            <a:extLst>
              <a:ext uri="{FF2B5EF4-FFF2-40B4-BE49-F238E27FC236}">
                <a16:creationId xmlns:a16="http://schemas.microsoft.com/office/drawing/2014/main" id="{BCC6DDA1-AB34-6945-AF3F-4EA3A26C2995}"/>
              </a:ext>
            </a:extLst>
          </p:cNvPr>
          <p:cNvSpPr/>
          <p:nvPr/>
        </p:nvSpPr>
        <p:spPr>
          <a:xfrm>
            <a:off x="4012012" y="2459265"/>
            <a:ext cx="4121258" cy="2150389"/>
          </a:xfrm>
          <a:prstGeom prst="cloud">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t>C’est une chanson…</a:t>
            </a:r>
          </a:p>
        </p:txBody>
      </p:sp>
      <p:sp>
        <p:nvSpPr>
          <p:cNvPr id="3" name="TextBox 2">
            <a:extLst>
              <a:ext uri="{FF2B5EF4-FFF2-40B4-BE49-F238E27FC236}">
                <a16:creationId xmlns:a16="http://schemas.microsoft.com/office/drawing/2014/main" id="{A5E19BEE-F464-E045-BD4D-7DA4E288FA3A}"/>
              </a:ext>
            </a:extLst>
          </p:cNvPr>
          <p:cNvSpPr txBox="1"/>
          <p:nvPr/>
        </p:nvSpPr>
        <p:spPr>
          <a:xfrm>
            <a:off x="492090" y="3037696"/>
            <a:ext cx="2646878" cy="646331"/>
          </a:xfrm>
          <a:prstGeom prst="rect">
            <a:avLst/>
          </a:prstGeom>
          <a:noFill/>
        </p:spPr>
        <p:txBody>
          <a:bodyPr wrap="none" rtlCol="0">
            <a:spAutoFit/>
          </a:bodyPr>
          <a:lstStyle/>
          <a:p>
            <a:pPr algn="ctr"/>
            <a:r>
              <a:rPr lang="fr-FR" sz="3600" dirty="0">
                <a:solidFill>
                  <a:schemeClr val="accent5">
                    <a:lumMod val="50000"/>
                  </a:schemeClr>
                </a:solidFill>
              </a:rPr>
              <a:t>heureuse ?</a:t>
            </a:r>
          </a:p>
        </p:txBody>
      </p:sp>
      <p:sp>
        <p:nvSpPr>
          <p:cNvPr id="9" name="TextBox 8">
            <a:extLst>
              <a:ext uri="{FF2B5EF4-FFF2-40B4-BE49-F238E27FC236}">
                <a16:creationId xmlns:a16="http://schemas.microsoft.com/office/drawing/2014/main" id="{614B1082-F284-F342-B11D-82C86EDCE165}"/>
              </a:ext>
            </a:extLst>
          </p:cNvPr>
          <p:cNvSpPr txBox="1"/>
          <p:nvPr/>
        </p:nvSpPr>
        <p:spPr>
          <a:xfrm>
            <a:off x="8725529" y="3728896"/>
            <a:ext cx="3063660" cy="646331"/>
          </a:xfrm>
          <a:prstGeom prst="rect">
            <a:avLst/>
          </a:prstGeom>
          <a:noFill/>
        </p:spPr>
        <p:txBody>
          <a:bodyPr wrap="none" rtlCol="0">
            <a:spAutoFit/>
          </a:bodyPr>
          <a:lstStyle/>
          <a:p>
            <a:pPr algn="ctr"/>
            <a:r>
              <a:rPr lang="fr-FR" sz="3600" dirty="0">
                <a:solidFill>
                  <a:schemeClr val="accent5">
                    <a:lumMod val="50000"/>
                  </a:schemeClr>
                </a:solidFill>
              </a:rPr>
              <a:t>en français ?</a:t>
            </a:r>
          </a:p>
        </p:txBody>
      </p:sp>
      <p:sp>
        <p:nvSpPr>
          <p:cNvPr id="10" name="TextBox 9">
            <a:extLst>
              <a:ext uri="{FF2B5EF4-FFF2-40B4-BE49-F238E27FC236}">
                <a16:creationId xmlns:a16="http://schemas.microsoft.com/office/drawing/2014/main" id="{8EC63692-29EF-7942-8A96-13525EBDF2C6}"/>
              </a:ext>
            </a:extLst>
          </p:cNvPr>
          <p:cNvSpPr txBox="1"/>
          <p:nvPr/>
        </p:nvSpPr>
        <p:spPr>
          <a:xfrm>
            <a:off x="8335887" y="4543655"/>
            <a:ext cx="2885725" cy="646331"/>
          </a:xfrm>
          <a:prstGeom prst="rect">
            <a:avLst/>
          </a:prstGeom>
          <a:noFill/>
        </p:spPr>
        <p:txBody>
          <a:bodyPr wrap="none" rtlCol="0">
            <a:spAutoFit/>
          </a:bodyPr>
          <a:lstStyle/>
          <a:p>
            <a:pPr algn="ctr"/>
            <a:r>
              <a:rPr lang="fr-FR" sz="3600" dirty="0">
                <a:solidFill>
                  <a:schemeClr val="accent5">
                    <a:lumMod val="50000"/>
                  </a:schemeClr>
                </a:solidFill>
              </a:rPr>
              <a:t>en anglais ?</a:t>
            </a:r>
          </a:p>
        </p:txBody>
      </p:sp>
      <p:sp>
        <p:nvSpPr>
          <p:cNvPr id="11" name="TextBox 10">
            <a:extLst>
              <a:ext uri="{FF2B5EF4-FFF2-40B4-BE49-F238E27FC236}">
                <a16:creationId xmlns:a16="http://schemas.microsoft.com/office/drawing/2014/main" id="{78F20048-F9AA-5843-9FF5-FCD2C9EE1637}"/>
              </a:ext>
            </a:extLst>
          </p:cNvPr>
          <p:cNvSpPr txBox="1"/>
          <p:nvPr/>
        </p:nvSpPr>
        <p:spPr>
          <a:xfrm>
            <a:off x="363145" y="2112071"/>
            <a:ext cx="3698449" cy="646331"/>
          </a:xfrm>
          <a:prstGeom prst="rect">
            <a:avLst/>
          </a:prstGeom>
          <a:noFill/>
        </p:spPr>
        <p:txBody>
          <a:bodyPr wrap="none" rtlCol="0">
            <a:spAutoFit/>
          </a:bodyPr>
          <a:lstStyle/>
          <a:p>
            <a:pPr algn="ctr"/>
            <a:r>
              <a:rPr lang="fr-FR" sz="3600" dirty="0">
                <a:solidFill>
                  <a:schemeClr val="accent5">
                    <a:lumMod val="50000"/>
                  </a:schemeClr>
                </a:solidFill>
              </a:rPr>
              <a:t>internationale ?</a:t>
            </a:r>
          </a:p>
        </p:txBody>
      </p:sp>
      <p:sp>
        <p:nvSpPr>
          <p:cNvPr id="12" name="TextBox 11">
            <a:extLst>
              <a:ext uri="{FF2B5EF4-FFF2-40B4-BE49-F238E27FC236}">
                <a16:creationId xmlns:a16="http://schemas.microsoft.com/office/drawing/2014/main" id="{938BC1C1-4877-D544-B0CB-2EC68D614461}"/>
              </a:ext>
            </a:extLst>
          </p:cNvPr>
          <p:cNvSpPr txBox="1"/>
          <p:nvPr/>
        </p:nvSpPr>
        <p:spPr>
          <a:xfrm>
            <a:off x="6948440" y="1250619"/>
            <a:ext cx="3308919" cy="646331"/>
          </a:xfrm>
          <a:prstGeom prst="rect">
            <a:avLst/>
          </a:prstGeom>
          <a:noFill/>
        </p:spPr>
        <p:txBody>
          <a:bodyPr wrap="none" rtlCol="0">
            <a:spAutoFit/>
          </a:bodyPr>
          <a:lstStyle/>
          <a:p>
            <a:pPr algn="ctr"/>
            <a:r>
              <a:rPr lang="fr-FR" sz="3600" dirty="0">
                <a:solidFill>
                  <a:schemeClr val="accent5">
                    <a:lumMod val="50000"/>
                  </a:schemeClr>
                </a:solidFill>
              </a:rPr>
              <a:t>dangereuse ?</a:t>
            </a:r>
          </a:p>
        </p:txBody>
      </p:sp>
      <p:sp>
        <p:nvSpPr>
          <p:cNvPr id="14" name="TextBox 13">
            <a:extLst>
              <a:ext uri="{FF2B5EF4-FFF2-40B4-BE49-F238E27FC236}">
                <a16:creationId xmlns:a16="http://schemas.microsoft.com/office/drawing/2014/main" id="{77DDB614-B5BE-794C-835E-CDA9E5C2A8E9}"/>
              </a:ext>
            </a:extLst>
          </p:cNvPr>
          <p:cNvSpPr txBox="1"/>
          <p:nvPr/>
        </p:nvSpPr>
        <p:spPr>
          <a:xfrm>
            <a:off x="9006314" y="2066856"/>
            <a:ext cx="3046027" cy="646331"/>
          </a:xfrm>
          <a:prstGeom prst="rect">
            <a:avLst/>
          </a:prstGeom>
          <a:noFill/>
        </p:spPr>
        <p:txBody>
          <a:bodyPr wrap="none" rtlCol="0">
            <a:spAutoFit/>
          </a:bodyPr>
          <a:lstStyle/>
          <a:p>
            <a:pPr algn="ctr"/>
            <a:r>
              <a:rPr lang="fr-FR" sz="3600" dirty="0">
                <a:solidFill>
                  <a:schemeClr val="accent5">
                    <a:lumMod val="50000"/>
                  </a:schemeClr>
                </a:solidFill>
              </a:rPr>
              <a:t>intelligente ?</a:t>
            </a:r>
          </a:p>
        </p:txBody>
      </p:sp>
      <p:sp>
        <p:nvSpPr>
          <p:cNvPr id="15" name="TextBox 14">
            <a:extLst>
              <a:ext uri="{FF2B5EF4-FFF2-40B4-BE49-F238E27FC236}">
                <a16:creationId xmlns:a16="http://schemas.microsoft.com/office/drawing/2014/main" id="{B6F8EC1A-98ED-004E-9365-F0A3B76F1CA8}"/>
              </a:ext>
            </a:extLst>
          </p:cNvPr>
          <p:cNvSpPr txBox="1"/>
          <p:nvPr/>
        </p:nvSpPr>
        <p:spPr>
          <a:xfrm>
            <a:off x="7260878" y="5245654"/>
            <a:ext cx="2848857" cy="646331"/>
          </a:xfrm>
          <a:prstGeom prst="rect">
            <a:avLst/>
          </a:prstGeom>
          <a:noFill/>
        </p:spPr>
        <p:txBody>
          <a:bodyPr wrap="none" rtlCol="0">
            <a:spAutoFit/>
          </a:bodyPr>
          <a:lstStyle/>
          <a:p>
            <a:pPr algn="ctr"/>
            <a:r>
              <a:rPr lang="fr-FR" sz="3600" dirty="0">
                <a:solidFill>
                  <a:schemeClr val="accent5">
                    <a:lumMod val="50000"/>
                  </a:schemeClr>
                </a:solidFill>
              </a:rPr>
              <a:t>amusante ?</a:t>
            </a:r>
          </a:p>
        </p:txBody>
      </p:sp>
      <p:sp>
        <p:nvSpPr>
          <p:cNvPr id="16" name="TextBox 15">
            <a:extLst>
              <a:ext uri="{FF2B5EF4-FFF2-40B4-BE49-F238E27FC236}">
                <a16:creationId xmlns:a16="http://schemas.microsoft.com/office/drawing/2014/main" id="{F31C60F8-26DC-9C47-90F6-F7C2B9CF99B7}"/>
              </a:ext>
            </a:extLst>
          </p:cNvPr>
          <p:cNvSpPr txBox="1"/>
          <p:nvPr/>
        </p:nvSpPr>
        <p:spPr>
          <a:xfrm>
            <a:off x="5337101" y="5013114"/>
            <a:ext cx="1611339" cy="646331"/>
          </a:xfrm>
          <a:prstGeom prst="rect">
            <a:avLst/>
          </a:prstGeom>
          <a:noFill/>
        </p:spPr>
        <p:txBody>
          <a:bodyPr wrap="none" rtlCol="0">
            <a:spAutoFit/>
          </a:bodyPr>
          <a:lstStyle/>
          <a:p>
            <a:pPr algn="ctr"/>
            <a:r>
              <a:rPr lang="fr-FR" sz="3600" dirty="0">
                <a:solidFill>
                  <a:schemeClr val="accent5">
                    <a:lumMod val="50000"/>
                  </a:schemeClr>
                </a:solidFill>
              </a:rPr>
              <a:t>triste ?</a:t>
            </a:r>
          </a:p>
        </p:txBody>
      </p:sp>
      <p:sp>
        <p:nvSpPr>
          <p:cNvPr id="17" name="TextBox 16">
            <a:extLst>
              <a:ext uri="{FF2B5EF4-FFF2-40B4-BE49-F238E27FC236}">
                <a16:creationId xmlns:a16="http://schemas.microsoft.com/office/drawing/2014/main" id="{906CF146-E78B-2A4F-8A40-C8A281546AF8}"/>
              </a:ext>
            </a:extLst>
          </p:cNvPr>
          <p:cNvSpPr txBox="1"/>
          <p:nvPr/>
        </p:nvSpPr>
        <p:spPr>
          <a:xfrm>
            <a:off x="1299317" y="3687949"/>
            <a:ext cx="2658100" cy="646331"/>
          </a:xfrm>
          <a:prstGeom prst="rect">
            <a:avLst/>
          </a:prstGeom>
          <a:noFill/>
        </p:spPr>
        <p:txBody>
          <a:bodyPr wrap="none" rtlCol="0">
            <a:spAutoFit/>
          </a:bodyPr>
          <a:lstStyle/>
          <a:p>
            <a:pPr algn="ctr"/>
            <a:r>
              <a:rPr lang="fr-FR" sz="3600" dirty="0">
                <a:solidFill>
                  <a:schemeClr val="accent5">
                    <a:lumMod val="50000"/>
                  </a:schemeClr>
                </a:solidFill>
              </a:rPr>
              <a:t>moderne ?</a:t>
            </a:r>
          </a:p>
        </p:txBody>
      </p:sp>
      <p:sp>
        <p:nvSpPr>
          <p:cNvPr id="18" name="TextBox 17">
            <a:extLst>
              <a:ext uri="{FF2B5EF4-FFF2-40B4-BE49-F238E27FC236}">
                <a16:creationId xmlns:a16="http://schemas.microsoft.com/office/drawing/2014/main" id="{DB339027-EFA8-9248-8860-73DF7527032A}"/>
              </a:ext>
            </a:extLst>
          </p:cNvPr>
          <p:cNvSpPr txBox="1"/>
          <p:nvPr/>
        </p:nvSpPr>
        <p:spPr>
          <a:xfrm>
            <a:off x="2704409" y="5252662"/>
            <a:ext cx="1685078" cy="646331"/>
          </a:xfrm>
          <a:prstGeom prst="rect">
            <a:avLst/>
          </a:prstGeom>
          <a:noFill/>
        </p:spPr>
        <p:txBody>
          <a:bodyPr wrap="none" rtlCol="0">
            <a:spAutoFit/>
          </a:bodyPr>
          <a:lstStyle/>
          <a:p>
            <a:pPr algn="ctr"/>
            <a:r>
              <a:rPr lang="fr-FR" sz="3600" dirty="0">
                <a:solidFill>
                  <a:schemeClr val="accent5">
                    <a:lumMod val="50000"/>
                  </a:schemeClr>
                </a:solidFill>
              </a:rPr>
              <a:t>belle ?</a:t>
            </a:r>
          </a:p>
        </p:txBody>
      </p:sp>
      <p:sp>
        <p:nvSpPr>
          <p:cNvPr id="19" name="TextBox 18">
            <a:extLst>
              <a:ext uri="{FF2B5EF4-FFF2-40B4-BE49-F238E27FC236}">
                <a16:creationId xmlns:a16="http://schemas.microsoft.com/office/drawing/2014/main" id="{8990A961-36AB-8B45-8E3F-6DF851B89A2E}"/>
              </a:ext>
            </a:extLst>
          </p:cNvPr>
          <p:cNvSpPr txBox="1"/>
          <p:nvPr/>
        </p:nvSpPr>
        <p:spPr>
          <a:xfrm>
            <a:off x="2485956" y="1305414"/>
            <a:ext cx="3203121" cy="646331"/>
          </a:xfrm>
          <a:prstGeom prst="rect">
            <a:avLst/>
          </a:prstGeom>
          <a:noFill/>
        </p:spPr>
        <p:txBody>
          <a:bodyPr wrap="none" rtlCol="0">
            <a:spAutoFit/>
          </a:bodyPr>
          <a:lstStyle/>
          <a:p>
            <a:pPr algn="ctr"/>
            <a:r>
              <a:rPr lang="fr-FR" sz="3600" dirty="0">
                <a:solidFill>
                  <a:schemeClr val="accent5">
                    <a:lumMod val="50000"/>
                  </a:schemeClr>
                </a:solidFill>
              </a:rPr>
              <a:t>romantique ?</a:t>
            </a:r>
          </a:p>
        </p:txBody>
      </p:sp>
      <p:sp>
        <p:nvSpPr>
          <p:cNvPr id="20" name="TextBox 19">
            <a:extLst>
              <a:ext uri="{FF2B5EF4-FFF2-40B4-BE49-F238E27FC236}">
                <a16:creationId xmlns:a16="http://schemas.microsoft.com/office/drawing/2014/main" id="{AB1275CC-F463-074D-BB31-5EE306DAF91F}"/>
              </a:ext>
            </a:extLst>
          </p:cNvPr>
          <p:cNvSpPr txBox="1"/>
          <p:nvPr/>
        </p:nvSpPr>
        <p:spPr>
          <a:xfrm>
            <a:off x="8429490" y="3011985"/>
            <a:ext cx="2281395" cy="646331"/>
          </a:xfrm>
          <a:prstGeom prst="rect">
            <a:avLst/>
          </a:prstGeom>
          <a:noFill/>
        </p:spPr>
        <p:txBody>
          <a:bodyPr wrap="none" rtlCol="0">
            <a:spAutoFit/>
          </a:bodyPr>
          <a:lstStyle/>
          <a:p>
            <a:pPr algn="ctr"/>
            <a:r>
              <a:rPr lang="fr-FR" sz="3600" dirty="0">
                <a:solidFill>
                  <a:schemeClr val="accent5">
                    <a:lumMod val="50000"/>
                  </a:schemeClr>
                </a:solidFill>
              </a:rPr>
              <a:t>positive ?</a:t>
            </a:r>
          </a:p>
        </p:txBody>
      </p:sp>
      <p:sp>
        <p:nvSpPr>
          <p:cNvPr id="21" name="TextBox 20">
            <a:extLst>
              <a:ext uri="{FF2B5EF4-FFF2-40B4-BE49-F238E27FC236}">
                <a16:creationId xmlns:a16="http://schemas.microsoft.com/office/drawing/2014/main" id="{17D824E1-E188-F749-BDA1-8E70801AED20}"/>
              </a:ext>
            </a:extLst>
          </p:cNvPr>
          <p:cNvSpPr txBox="1"/>
          <p:nvPr/>
        </p:nvSpPr>
        <p:spPr>
          <a:xfrm>
            <a:off x="1418876" y="4543642"/>
            <a:ext cx="2600392" cy="646331"/>
          </a:xfrm>
          <a:prstGeom prst="rect">
            <a:avLst/>
          </a:prstGeom>
          <a:noFill/>
        </p:spPr>
        <p:txBody>
          <a:bodyPr wrap="none" rtlCol="0">
            <a:spAutoFit/>
          </a:bodyPr>
          <a:lstStyle/>
          <a:p>
            <a:pPr algn="ctr"/>
            <a:r>
              <a:rPr lang="fr-FR" sz="3600" dirty="0">
                <a:solidFill>
                  <a:schemeClr val="accent5">
                    <a:lumMod val="50000"/>
                  </a:schemeClr>
                </a:solidFill>
              </a:rPr>
              <a:t>négative ?</a:t>
            </a:r>
          </a:p>
        </p:txBody>
      </p:sp>
      <p:sp>
        <p:nvSpPr>
          <p:cNvPr id="23" name="Rounded Rectangle 46">
            <a:extLst>
              <a:ext uri="{FF2B5EF4-FFF2-40B4-BE49-F238E27FC236}">
                <a16:creationId xmlns:a16="http://schemas.microsoft.com/office/drawing/2014/main" id="{A94DECBC-93EA-4A00-9732-B583B5D2A103}"/>
              </a:ext>
            </a:extLst>
          </p:cNvPr>
          <p:cNvSpPr/>
          <p:nvPr/>
        </p:nvSpPr>
        <p:spPr>
          <a:xfrm>
            <a:off x="9503229" y="249868"/>
            <a:ext cx="2406691"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21DE-E50D-3C4D-955D-1784FD45D9AA}"/>
              </a:ext>
            </a:extLst>
          </p:cNvPr>
          <p:cNvSpPr txBox="1"/>
          <p:nvPr/>
        </p:nvSpPr>
        <p:spPr>
          <a:xfrm>
            <a:off x="862149" y="1163992"/>
            <a:ext cx="11047771" cy="5400000"/>
          </a:xfrm>
          <a:prstGeom prst="rect">
            <a:avLst/>
          </a:prstGeom>
          <a:noFill/>
        </p:spPr>
        <p:txBody>
          <a:bodyPr wrap="square" numCol="2" rtlCol="0">
            <a:spAutoFit/>
          </a:bodyPr>
          <a:lstStyle/>
          <a:p>
            <a:pPr fontAlgn="base"/>
            <a:r>
              <a:rPr lang="fr-FR" sz="2000" dirty="0">
                <a:solidFill>
                  <a:schemeClr val="accent5">
                    <a:lumMod val="50000"/>
                  </a:schemeClr>
                </a:solidFill>
              </a:rPr>
              <a:t>                                       </a:t>
            </a:r>
          </a:p>
          <a:p>
            <a:pPr fontAlgn="base"/>
            <a:r>
              <a:rPr lang="fr-FR" sz="2000" dirty="0">
                <a:solidFill>
                  <a:schemeClr val="accent5">
                    <a:lumMod val="50000"/>
                  </a:schemeClr>
                </a:solidFill>
              </a:rPr>
              <a:t>J'ai cherché un sens à mon existence</a:t>
            </a:r>
          </a:p>
          <a:p>
            <a:pPr fontAlgn="base"/>
            <a:r>
              <a:rPr lang="fr-FR" sz="2000" dirty="0">
                <a:solidFill>
                  <a:schemeClr val="accent5">
                    <a:lumMod val="50000"/>
                  </a:schemeClr>
                </a:solidFill>
              </a:rPr>
              <a:t>J'y ai laissé mon innocence</a:t>
            </a:r>
          </a:p>
          <a:p>
            <a:pPr fontAlgn="base"/>
            <a:r>
              <a:rPr lang="fr-FR" sz="2000" dirty="0">
                <a:solidFill>
                  <a:schemeClr val="accent5">
                    <a:lumMod val="50000"/>
                  </a:schemeClr>
                </a:solidFill>
              </a:rPr>
              <a:t>J'ai fini le cœur sans défense</a:t>
            </a:r>
          </a:p>
          <a:p>
            <a:pPr fontAlgn="base"/>
            <a:r>
              <a:rPr lang="fr-FR" sz="2000" dirty="0">
                <a:solidFill>
                  <a:schemeClr val="accent5">
                    <a:lumMod val="50000"/>
                  </a:schemeClr>
                </a:solidFill>
              </a:rPr>
              <a:t>J'ai cherché l'amour et la reconnaissance</a:t>
            </a:r>
          </a:p>
          <a:p>
            <a:pPr fontAlgn="base"/>
            <a:r>
              <a:rPr lang="fr-FR" sz="2000" dirty="0">
                <a:solidFill>
                  <a:schemeClr val="accent5">
                    <a:lumMod val="50000"/>
                  </a:schemeClr>
                </a:solidFill>
              </a:rPr>
              <a:t>J'ai payé le prix du silence</a:t>
            </a:r>
          </a:p>
          <a:p>
            <a:pPr fontAlgn="base"/>
            <a:r>
              <a:rPr lang="fr-FR" sz="2000" dirty="0">
                <a:solidFill>
                  <a:schemeClr val="accent5">
                    <a:lumMod val="50000"/>
                  </a:schemeClr>
                </a:solidFill>
              </a:rPr>
              <a:t>Je me blesse et je recommence</a:t>
            </a:r>
          </a:p>
          <a:p>
            <a:pPr fontAlgn="base"/>
            <a:r>
              <a:rPr lang="fr-FR" sz="2000" dirty="0">
                <a:solidFill>
                  <a:schemeClr val="accent5">
                    <a:lumMod val="50000"/>
                  </a:schemeClr>
                </a:solidFill>
              </a:rPr>
              <a:t> </a:t>
            </a:r>
          </a:p>
          <a:p>
            <a:pPr fontAlgn="base"/>
            <a:r>
              <a:rPr lang="fr-FR" sz="2000" dirty="0">
                <a:solidFill>
                  <a:schemeClr val="accent5">
                    <a:lumMod val="50000"/>
                  </a:schemeClr>
                </a:solidFill>
              </a:rPr>
              <a:t>Tu m'as comme donné l'envie d'être moi</a:t>
            </a:r>
          </a:p>
          <a:p>
            <a:pPr fontAlgn="base"/>
            <a:r>
              <a:rPr lang="fr-FR" sz="2000" dirty="0">
                <a:solidFill>
                  <a:schemeClr val="accent5">
                    <a:lumMod val="50000"/>
                  </a:schemeClr>
                </a:solidFill>
              </a:rPr>
              <a:t>Donné un sens à mes pourquoi</a:t>
            </a:r>
          </a:p>
          <a:p>
            <a:pPr fontAlgn="base"/>
            <a:r>
              <a:rPr lang="fr-FR" sz="2000" dirty="0">
                <a:solidFill>
                  <a:schemeClr val="accent5">
                    <a:lumMod val="50000"/>
                  </a:schemeClr>
                </a:solidFill>
              </a:rPr>
              <a:t>Tu as tué la peur qui dormait là</a:t>
            </a:r>
          </a:p>
          <a:p>
            <a:pPr fontAlgn="base"/>
            <a:r>
              <a:rPr lang="fr-FR" sz="2000" dirty="0">
                <a:solidFill>
                  <a:schemeClr val="accent5">
                    <a:lumMod val="50000"/>
                  </a:schemeClr>
                </a:solidFill>
              </a:rPr>
              <a:t>Qui dormait là dans mes bras</a:t>
            </a:r>
          </a:p>
          <a:p>
            <a:pPr fontAlgn="base"/>
            <a:r>
              <a:rPr lang="fr-FR" sz="2000" dirty="0">
                <a:solidFill>
                  <a:schemeClr val="accent5">
                    <a:lumMod val="50000"/>
                  </a:schemeClr>
                </a:solidFill>
              </a:rPr>
              <a:t>  </a:t>
            </a:r>
          </a:p>
          <a:p>
            <a:pPr fontAlgn="base"/>
            <a:r>
              <a:rPr lang="en-GB" sz="2000" dirty="0">
                <a:solidFill>
                  <a:schemeClr val="accent5">
                    <a:lumMod val="50000"/>
                  </a:schemeClr>
                </a:solidFill>
              </a:rPr>
              <a:t>You're the one that's making me strong</a:t>
            </a:r>
          </a:p>
          <a:p>
            <a:pPr fontAlgn="base"/>
            <a:r>
              <a:rPr lang="en-GB" sz="2000" dirty="0">
                <a:solidFill>
                  <a:schemeClr val="accent5">
                    <a:lumMod val="50000"/>
                  </a:schemeClr>
                </a:solidFill>
              </a:rPr>
              <a:t>I'll be looking, looking for you</a:t>
            </a:r>
          </a:p>
          <a:p>
            <a:pPr fontAlgn="base"/>
            <a:r>
              <a:rPr lang="en-GB" sz="2000" dirty="0">
                <a:solidFill>
                  <a:schemeClr val="accent5">
                    <a:lumMod val="50000"/>
                  </a:schemeClr>
                </a:solidFill>
              </a:rPr>
              <a:t>Like the melody of my song</a:t>
            </a:r>
          </a:p>
          <a:p>
            <a:pPr fontAlgn="base"/>
            <a:r>
              <a:rPr lang="fr-FR" sz="2000" dirty="0">
                <a:solidFill>
                  <a:schemeClr val="accent5">
                    <a:lumMod val="50000"/>
                  </a:schemeClr>
                </a:solidFill>
              </a:rPr>
              <a:t> </a:t>
            </a:r>
          </a:p>
          <a:p>
            <a:pPr fontAlgn="base"/>
            <a:endParaRPr lang="fr-FR" sz="2000" dirty="0">
              <a:solidFill>
                <a:schemeClr val="accent5">
                  <a:lumMod val="50000"/>
                </a:schemeClr>
              </a:solidFill>
            </a:endParaRPr>
          </a:p>
          <a:p>
            <a:pPr fontAlgn="base"/>
            <a:r>
              <a:rPr lang="fr-FR" sz="2000" dirty="0">
                <a:solidFill>
                  <a:schemeClr val="accent5">
                    <a:lumMod val="50000"/>
                  </a:schemeClr>
                </a:solidFill>
              </a:rPr>
              <a:t>J'ai cherché un sens, un point de repère</a:t>
            </a:r>
          </a:p>
          <a:p>
            <a:pPr fontAlgn="base"/>
            <a:r>
              <a:rPr lang="fr-FR" sz="2000" dirty="0">
                <a:solidFill>
                  <a:schemeClr val="accent5">
                    <a:lumMod val="50000"/>
                  </a:schemeClr>
                </a:solidFill>
              </a:rPr>
              <a:t>Partagé en deux hémisphères</a:t>
            </a:r>
          </a:p>
          <a:p>
            <a:pPr fontAlgn="base"/>
            <a:r>
              <a:rPr lang="fr-FR" sz="2000" dirty="0">
                <a:solidFill>
                  <a:schemeClr val="accent5">
                    <a:lumMod val="50000"/>
                  </a:schemeClr>
                </a:solidFill>
              </a:rPr>
              <a:t>Comme une erreur de l'univers</a:t>
            </a:r>
          </a:p>
          <a:p>
            <a:pPr fontAlgn="base"/>
            <a:r>
              <a:rPr lang="fr-FR" sz="2000" dirty="0">
                <a:solidFill>
                  <a:schemeClr val="accent5">
                    <a:lumMod val="50000"/>
                  </a:schemeClr>
                </a:solidFill>
              </a:rPr>
              <a:t>J'ai jeté tellement de bouteilles à la mer</a:t>
            </a:r>
          </a:p>
          <a:p>
            <a:pPr fontAlgn="base"/>
            <a:r>
              <a:rPr lang="fr-FR" sz="2000" dirty="0">
                <a:solidFill>
                  <a:schemeClr val="accent5">
                    <a:lumMod val="50000"/>
                  </a:schemeClr>
                </a:solidFill>
              </a:rPr>
              <a:t>J'ai bu tant de liqueurs amères</a:t>
            </a:r>
          </a:p>
          <a:p>
            <a:pPr fontAlgn="base"/>
            <a:r>
              <a:rPr lang="fr-FR" sz="2000" dirty="0">
                <a:solidFill>
                  <a:schemeClr val="accent5">
                    <a:lumMod val="50000"/>
                  </a:schemeClr>
                </a:solidFill>
              </a:rPr>
              <a:t>Que j'en ai les lèvres de pierre</a:t>
            </a:r>
          </a:p>
          <a:p>
            <a:pPr fontAlgn="base"/>
            <a:endParaRPr lang="fr-FR" sz="2000" dirty="0">
              <a:solidFill>
                <a:schemeClr val="accent5">
                  <a:lumMod val="50000"/>
                </a:schemeClr>
              </a:solidFill>
            </a:endParaRPr>
          </a:p>
          <a:p>
            <a:r>
              <a:rPr lang="fr-FR" sz="2000" b="1" dirty="0">
                <a:solidFill>
                  <a:schemeClr val="accent5">
                    <a:lumMod val="50000"/>
                  </a:schemeClr>
                </a:solidFill>
              </a:rPr>
              <a:t>[REFRAIN]</a:t>
            </a:r>
          </a:p>
          <a:p>
            <a:pPr fontAlgn="base"/>
            <a:r>
              <a:rPr lang="fr-FR" sz="2000" dirty="0">
                <a:solidFill>
                  <a:schemeClr val="accent5">
                    <a:lumMod val="50000"/>
                  </a:schemeClr>
                </a:solidFill>
              </a:rPr>
              <a:t> </a:t>
            </a:r>
          </a:p>
          <a:p>
            <a:pPr fontAlgn="base"/>
            <a:r>
              <a:rPr lang="fr-FR" sz="2000" dirty="0">
                <a:solidFill>
                  <a:schemeClr val="accent5">
                    <a:lumMod val="50000"/>
                  </a:schemeClr>
                </a:solidFill>
              </a:rPr>
              <a:t>Au gré de nos blessures</a:t>
            </a:r>
          </a:p>
          <a:p>
            <a:pPr fontAlgn="base"/>
            <a:r>
              <a:rPr lang="fr-FR" sz="2000" dirty="0">
                <a:solidFill>
                  <a:schemeClr val="accent5">
                    <a:lumMod val="50000"/>
                  </a:schemeClr>
                </a:solidFill>
              </a:rPr>
              <a:t>Et de nos désinvoltures</a:t>
            </a:r>
          </a:p>
          <a:p>
            <a:pPr fontAlgn="base"/>
            <a:r>
              <a:rPr lang="fr-FR" sz="2000" dirty="0">
                <a:solidFill>
                  <a:schemeClr val="accent5">
                    <a:lumMod val="50000"/>
                  </a:schemeClr>
                </a:solidFill>
              </a:rPr>
              <a:t>C'est quand on n'y croit plus du tout</a:t>
            </a:r>
          </a:p>
          <a:p>
            <a:pPr fontAlgn="base"/>
            <a:r>
              <a:rPr lang="fr-FR" sz="2000" dirty="0">
                <a:solidFill>
                  <a:schemeClr val="accent5">
                    <a:lumMod val="50000"/>
                  </a:schemeClr>
                </a:solidFill>
              </a:rPr>
              <a:t>Qu'on trouve un paradis perdu en nous</a:t>
            </a:r>
          </a:p>
          <a:p>
            <a:pPr fontAlgn="base"/>
            <a:r>
              <a:rPr lang="fr-FR" sz="2000" dirty="0">
                <a:solidFill>
                  <a:schemeClr val="accent5">
                    <a:lumMod val="50000"/>
                  </a:schemeClr>
                </a:solidFill>
              </a:rPr>
              <a:t>  </a:t>
            </a:r>
          </a:p>
          <a:p>
            <a:pPr algn="l"/>
            <a:r>
              <a:rPr lang="fr-FR" sz="2000" b="1" dirty="0">
                <a:solidFill>
                  <a:schemeClr val="accent5">
                    <a:lumMod val="50000"/>
                  </a:schemeClr>
                </a:solidFill>
              </a:rPr>
              <a:t>[REFRAIN]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223262" cy="867128"/>
          </a:xfrm>
          <a:prstGeom prst="rect">
            <a:avLst/>
          </a:prstGeom>
        </p:spPr>
      </p:pic>
      <p:sp>
        <p:nvSpPr>
          <p:cNvPr id="4" name="Title 3"/>
          <p:cNvSpPr>
            <a:spLocks noGrp="1"/>
          </p:cNvSpPr>
          <p:nvPr>
            <p:ph type="title"/>
          </p:nvPr>
        </p:nvSpPr>
        <p:spPr>
          <a:xfrm>
            <a:off x="-1" y="296864"/>
            <a:ext cx="5949694" cy="707849"/>
          </a:xfrm>
        </p:spPr>
        <p:txBody>
          <a:bodyPr>
            <a:noAutofit/>
          </a:bodyPr>
          <a:lstStyle/>
          <a:p>
            <a:r>
              <a:rPr lang="fr-FR" sz="3200" b="1">
                <a:solidFill>
                  <a:schemeClr val="bg1"/>
                </a:solidFill>
              </a:rPr>
              <a:t>La forme du texte</a:t>
            </a:r>
          </a:p>
        </p:txBody>
      </p:sp>
      <p:sp>
        <p:nvSpPr>
          <p:cNvPr id="13" name="Right Brace 12">
            <a:extLst>
              <a:ext uri="{FF2B5EF4-FFF2-40B4-BE49-F238E27FC236}">
                <a16:creationId xmlns:a16="http://schemas.microsoft.com/office/drawing/2014/main" id="{9BEAEC4D-86BF-0845-BBEE-F8A25763BB34}"/>
              </a:ext>
            </a:extLst>
          </p:cNvPr>
          <p:cNvSpPr/>
          <p:nvPr/>
        </p:nvSpPr>
        <p:spPr>
          <a:xfrm rot="10800000">
            <a:off x="512856" y="1385687"/>
            <a:ext cx="255161" cy="196940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DD809782-9F8C-AB4D-B8CE-8DEA5B9D43E4}"/>
              </a:ext>
            </a:extLst>
          </p:cNvPr>
          <p:cNvSpPr/>
          <p:nvPr/>
        </p:nvSpPr>
        <p:spPr>
          <a:xfrm rot="10800000">
            <a:off x="512857" y="3735186"/>
            <a:ext cx="255161" cy="2285657"/>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a:extLst>
              <a:ext uri="{FF2B5EF4-FFF2-40B4-BE49-F238E27FC236}">
                <a16:creationId xmlns:a16="http://schemas.microsoft.com/office/drawing/2014/main" id="{D2463CEB-5BF0-D740-A8BE-4F663C7803F0}"/>
              </a:ext>
            </a:extLst>
          </p:cNvPr>
          <p:cNvSpPr/>
          <p:nvPr/>
        </p:nvSpPr>
        <p:spPr>
          <a:xfrm>
            <a:off x="11441715" y="1564751"/>
            <a:ext cx="255161" cy="1741589"/>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4454D8CD-67B0-BC44-9499-34A6E0CE4A13}"/>
              </a:ext>
            </a:extLst>
          </p:cNvPr>
          <p:cNvSpPr/>
          <p:nvPr/>
        </p:nvSpPr>
        <p:spPr>
          <a:xfrm>
            <a:off x="11381699" y="4310834"/>
            <a:ext cx="255161" cy="1238644"/>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470C5BE2-88BD-BD4B-B6B6-A5366A1C28E5}"/>
              </a:ext>
            </a:extLst>
          </p:cNvPr>
          <p:cNvSpPr txBox="1"/>
          <p:nvPr/>
        </p:nvSpPr>
        <p:spPr>
          <a:xfrm rot="16200000">
            <a:off x="-473981" y="2139558"/>
            <a:ext cx="1348446" cy="461665"/>
          </a:xfrm>
          <a:prstGeom prst="rect">
            <a:avLst/>
          </a:prstGeom>
          <a:noFill/>
        </p:spPr>
        <p:txBody>
          <a:bodyPr wrap="none" rtlCol="0">
            <a:spAutoFit/>
          </a:bodyPr>
          <a:lstStyle/>
          <a:p>
            <a:pPr algn="l"/>
            <a:r>
              <a:rPr lang="en-US" sz="2400" b="1" dirty="0">
                <a:solidFill>
                  <a:srgbClr val="E87D1E"/>
                </a:solidFill>
              </a:rPr>
              <a:t>couplet</a:t>
            </a:r>
          </a:p>
        </p:txBody>
      </p:sp>
      <p:sp>
        <p:nvSpPr>
          <p:cNvPr id="21" name="TextBox 20">
            <a:extLst>
              <a:ext uri="{FF2B5EF4-FFF2-40B4-BE49-F238E27FC236}">
                <a16:creationId xmlns:a16="http://schemas.microsoft.com/office/drawing/2014/main" id="{05A28C06-1EE2-2A4E-A6C9-E1EB47D6B00A}"/>
              </a:ext>
            </a:extLst>
          </p:cNvPr>
          <p:cNvSpPr txBox="1"/>
          <p:nvPr/>
        </p:nvSpPr>
        <p:spPr>
          <a:xfrm rot="16200000">
            <a:off x="-374921" y="4647182"/>
            <a:ext cx="1125629" cy="461665"/>
          </a:xfrm>
          <a:prstGeom prst="rect">
            <a:avLst/>
          </a:prstGeom>
          <a:noFill/>
        </p:spPr>
        <p:txBody>
          <a:bodyPr wrap="none" rtlCol="0">
            <a:spAutoFit/>
          </a:bodyPr>
          <a:lstStyle/>
          <a:p>
            <a:pPr algn="l"/>
            <a:r>
              <a:rPr lang="en-US" sz="2400" b="1" dirty="0">
                <a:solidFill>
                  <a:srgbClr val="E87D1E"/>
                </a:solidFill>
              </a:rPr>
              <a:t>refrain</a:t>
            </a:r>
          </a:p>
        </p:txBody>
      </p:sp>
      <p:sp>
        <p:nvSpPr>
          <p:cNvPr id="22" name="TextBox 21">
            <a:extLst>
              <a:ext uri="{FF2B5EF4-FFF2-40B4-BE49-F238E27FC236}">
                <a16:creationId xmlns:a16="http://schemas.microsoft.com/office/drawing/2014/main" id="{86D7A864-DFCD-A343-A17C-071CAA341FF1}"/>
              </a:ext>
            </a:extLst>
          </p:cNvPr>
          <p:cNvSpPr txBox="1"/>
          <p:nvPr/>
        </p:nvSpPr>
        <p:spPr>
          <a:xfrm rot="5400000">
            <a:off x="11333488" y="2201512"/>
            <a:ext cx="1348446" cy="461665"/>
          </a:xfrm>
          <a:prstGeom prst="rect">
            <a:avLst/>
          </a:prstGeom>
          <a:noFill/>
        </p:spPr>
        <p:txBody>
          <a:bodyPr wrap="none" rtlCol="0">
            <a:spAutoFit/>
          </a:bodyPr>
          <a:lstStyle/>
          <a:p>
            <a:pPr algn="l"/>
            <a:r>
              <a:rPr lang="en-US" sz="2400" b="1" dirty="0">
                <a:solidFill>
                  <a:srgbClr val="E87D1E"/>
                </a:solidFill>
              </a:rPr>
              <a:t>couplet</a:t>
            </a:r>
          </a:p>
        </p:txBody>
      </p:sp>
      <p:sp>
        <p:nvSpPr>
          <p:cNvPr id="23" name="TextBox 22">
            <a:extLst>
              <a:ext uri="{FF2B5EF4-FFF2-40B4-BE49-F238E27FC236}">
                <a16:creationId xmlns:a16="http://schemas.microsoft.com/office/drawing/2014/main" id="{6803AD6D-2554-4F40-915C-876F4F7EF5BC}"/>
              </a:ext>
            </a:extLst>
          </p:cNvPr>
          <p:cNvSpPr txBox="1"/>
          <p:nvPr/>
        </p:nvSpPr>
        <p:spPr>
          <a:xfrm rot="5400000">
            <a:off x="11323897" y="4699324"/>
            <a:ext cx="1348446" cy="461665"/>
          </a:xfrm>
          <a:prstGeom prst="rect">
            <a:avLst/>
          </a:prstGeom>
          <a:noFill/>
        </p:spPr>
        <p:txBody>
          <a:bodyPr wrap="none" rtlCol="0">
            <a:spAutoFit/>
          </a:bodyPr>
          <a:lstStyle/>
          <a:p>
            <a:pPr algn="l"/>
            <a:r>
              <a:rPr lang="en-US" sz="2400" b="1" dirty="0">
                <a:solidFill>
                  <a:srgbClr val="E87D1E"/>
                </a:solidFill>
              </a:rPr>
              <a:t>couplet</a:t>
            </a:r>
          </a:p>
        </p:txBody>
      </p:sp>
      <p:cxnSp>
        <p:nvCxnSpPr>
          <p:cNvPr id="5" name="Straight Connector 4">
            <a:extLst>
              <a:ext uri="{FF2B5EF4-FFF2-40B4-BE49-F238E27FC236}">
                <a16:creationId xmlns:a16="http://schemas.microsoft.com/office/drawing/2014/main" id="{D57AF83D-DB39-584F-8C44-ABC100DD4B1E}"/>
              </a:ext>
            </a:extLst>
          </p:cNvPr>
          <p:cNvCxnSpPr>
            <a:cxnSpLocks/>
          </p:cNvCxnSpPr>
          <p:nvPr/>
        </p:nvCxnSpPr>
        <p:spPr>
          <a:xfrm>
            <a:off x="6193155" y="1443279"/>
            <a:ext cx="0" cy="4594749"/>
          </a:xfrm>
          <a:prstGeom prst="line">
            <a:avLst/>
          </a:prstGeom>
          <a:ln w="3810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48D774F6-A670-466E-9C87-9DD799604A53}"/>
              </a:ext>
            </a:extLst>
          </p:cNvPr>
          <p:cNvSpPr/>
          <p:nvPr/>
        </p:nvSpPr>
        <p:spPr>
          <a:xfrm>
            <a:off x="4820195" y="261470"/>
            <a:ext cx="5395034" cy="399601"/>
          </a:xfrm>
          <a:prstGeom prst="wedgeRoundRectCallout">
            <a:avLst>
              <a:gd name="adj1" fmla="val -49047"/>
              <a:gd name="adj2" fmla="val 16834"/>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couplet = </a:t>
            </a:r>
            <a:r>
              <a:rPr lang="fr-FR" sz="2000" dirty="0">
                <a:solidFill>
                  <a:prstClr val="white"/>
                </a:solidFill>
                <a:latin typeface="Century Gothic" panose="020B0502020202020204" pitchFamily="34" charset="0"/>
              </a:rPr>
              <a:t>verse   </a:t>
            </a:r>
            <a:r>
              <a:rPr lang="fr-FR" sz="2000" b="1" dirty="0">
                <a:solidFill>
                  <a:prstClr val="white"/>
                </a:solidFill>
                <a:latin typeface="Century Gothic" panose="020B0502020202020204" pitchFamily="34" charset="0"/>
              </a:rPr>
              <a:t>*le refrain = </a:t>
            </a:r>
            <a:r>
              <a:rPr lang="fr-FR" sz="2000" dirty="0">
                <a:solidFill>
                  <a:prstClr val="white"/>
                </a:solidFill>
                <a:latin typeface="Century Gothic" panose="020B0502020202020204" pitchFamily="34" charset="0"/>
              </a:rPr>
              <a:t>chorus</a:t>
            </a:r>
          </a:p>
        </p:txBody>
      </p:sp>
      <p:sp>
        <p:nvSpPr>
          <p:cNvPr id="9" name="Rectangle: Rounded Corners 8">
            <a:extLst>
              <a:ext uri="{FF2B5EF4-FFF2-40B4-BE49-F238E27FC236}">
                <a16:creationId xmlns:a16="http://schemas.microsoft.com/office/drawing/2014/main" id="{47178D71-658B-411C-AEE8-9083F087C717}"/>
              </a:ext>
            </a:extLst>
          </p:cNvPr>
          <p:cNvSpPr/>
          <p:nvPr/>
        </p:nvSpPr>
        <p:spPr>
          <a:xfrm>
            <a:off x="1120775" y="1519235"/>
            <a:ext cx="1374755" cy="284165"/>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Rounded Corners 17">
            <a:extLst>
              <a:ext uri="{FF2B5EF4-FFF2-40B4-BE49-F238E27FC236}">
                <a16:creationId xmlns:a16="http://schemas.microsoft.com/office/drawing/2014/main" id="{052E4BF8-5482-4EFC-AF81-4BCD72C55A64}"/>
              </a:ext>
            </a:extLst>
          </p:cNvPr>
          <p:cNvSpPr/>
          <p:nvPr/>
        </p:nvSpPr>
        <p:spPr>
          <a:xfrm>
            <a:off x="1293225" y="1843085"/>
            <a:ext cx="980076" cy="284165"/>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Rounded Corners 24">
            <a:extLst>
              <a:ext uri="{FF2B5EF4-FFF2-40B4-BE49-F238E27FC236}">
                <a16:creationId xmlns:a16="http://schemas.microsoft.com/office/drawing/2014/main" id="{FA02C8B2-860B-4C90-BD05-4E79568028FA}"/>
              </a:ext>
            </a:extLst>
          </p:cNvPr>
          <p:cNvSpPr/>
          <p:nvPr/>
        </p:nvSpPr>
        <p:spPr>
          <a:xfrm>
            <a:off x="1131876" y="2771353"/>
            <a:ext cx="982674"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 9">
            <a:extLst>
              <a:ext uri="{FF2B5EF4-FFF2-40B4-BE49-F238E27FC236}">
                <a16:creationId xmlns:a16="http://schemas.microsoft.com/office/drawing/2014/main" id="{EAF0E127-41C1-49BB-928B-236949EE740B}"/>
              </a:ext>
            </a:extLst>
          </p:cNvPr>
          <p:cNvGrpSpPr/>
          <p:nvPr/>
        </p:nvGrpSpPr>
        <p:grpSpPr>
          <a:xfrm>
            <a:off x="1566851" y="3674321"/>
            <a:ext cx="2220920" cy="278977"/>
            <a:chOff x="1566851" y="3674321"/>
            <a:chExt cx="2220920" cy="278977"/>
          </a:xfrm>
        </p:grpSpPr>
        <p:sp>
          <p:nvSpPr>
            <p:cNvPr id="26" name="Rectangle: Rounded Corners 25">
              <a:extLst>
                <a:ext uri="{FF2B5EF4-FFF2-40B4-BE49-F238E27FC236}">
                  <a16:creationId xmlns:a16="http://schemas.microsoft.com/office/drawing/2014/main" id="{7F76D07F-DB42-467D-80A1-00040D983629}"/>
                </a:ext>
              </a:extLst>
            </p:cNvPr>
            <p:cNvSpPr/>
            <p:nvPr/>
          </p:nvSpPr>
          <p:spPr>
            <a:xfrm>
              <a:off x="1566851" y="3686598"/>
              <a:ext cx="29687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7AECABF5-00C1-4545-8BD7-6A22BAF7EE8D}"/>
                </a:ext>
              </a:extLst>
            </p:cNvPr>
            <p:cNvSpPr/>
            <p:nvPr/>
          </p:nvSpPr>
          <p:spPr>
            <a:xfrm>
              <a:off x="2946988" y="3674321"/>
              <a:ext cx="84078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8" name="Rectangle: Rounded Corners 27">
            <a:extLst>
              <a:ext uri="{FF2B5EF4-FFF2-40B4-BE49-F238E27FC236}">
                <a16:creationId xmlns:a16="http://schemas.microsoft.com/office/drawing/2014/main" id="{B3B34609-F744-4BD3-B72D-926272A32BA7}"/>
              </a:ext>
            </a:extLst>
          </p:cNvPr>
          <p:cNvSpPr/>
          <p:nvPr/>
        </p:nvSpPr>
        <p:spPr>
          <a:xfrm>
            <a:off x="1266825" y="4286095"/>
            <a:ext cx="79692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Rounded Corners 28">
            <a:extLst>
              <a:ext uri="{FF2B5EF4-FFF2-40B4-BE49-F238E27FC236}">
                <a16:creationId xmlns:a16="http://schemas.microsoft.com/office/drawing/2014/main" id="{855DE573-D599-4150-AFD5-526A88C72E24}"/>
              </a:ext>
            </a:extLst>
          </p:cNvPr>
          <p:cNvSpPr/>
          <p:nvPr/>
        </p:nvSpPr>
        <p:spPr>
          <a:xfrm>
            <a:off x="6551896" y="2457452"/>
            <a:ext cx="796923"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Rounded Corners 29">
            <a:extLst>
              <a:ext uri="{FF2B5EF4-FFF2-40B4-BE49-F238E27FC236}">
                <a16:creationId xmlns:a16="http://schemas.microsoft.com/office/drawing/2014/main" id="{D3CB1391-569C-4A0B-BCEE-53F175569FFB}"/>
              </a:ext>
            </a:extLst>
          </p:cNvPr>
          <p:cNvSpPr/>
          <p:nvPr/>
        </p:nvSpPr>
        <p:spPr>
          <a:xfrm>
            <a:off x="6551896" y="2771353"/>
            <a:ext cx="658530" cy="266700"/>
          </a:xfrm>
          <a:prstGeom prst="roundRect">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1" name="TextBox 10">
            <a:extLst>
              <a:ext uri="{FF2B5EF4-FFF2-40B4-BE49-F238E27FC236}">
                <a16:creationId xmlns:a16="http://schemas.microsoft.com/office/drawing/2014/main" id="{D9037083-92CE-4CE4-8E8B-772FD87411DB}"/>
              </a:ext>
            </a:extLst>
          </p:cNvPr>
          <p:cNvSpPr txBox="1"/>
          <p:nvPr/>
        </p:nvSpPr>
        <p:spPr>
          <a:xfrm>
            <a:off x="4246181" y="264749"/>
            <a:ext cx="7761530" cy="769441"/>
          </a:xfrm>
          <a:prstGeom prst="rect">
            <a:avLst/>
          </a:prstGeom>
          <a:solidFill>
            <a:schemeClr val="bg1"/>
          </a:solidFill>
          <a:ln w="19050">
            <a:solidFill>
              <a:schemeClr val="accent1">
                <a:lumMod val="50000"/>
              </a:schemeClr>
            </a:solidFill>
          </a:ln>
        </p:spPr>
        <p:txBody>
          <a:bodyPr wrap="square" lIns="72000" rIns="0" rtlCol="0">
            <a:spAutoFit/>
          </a:bodyPr>
          <a:lstStyle/>
          <a:p>
            <a:r>
              <a:rPr lang="fr-FR" sz="2200">
                <a:solidFill>
                  <a:schemeClr val="accent5">
                    <a:lumMod val="50000"/>
                  </a:schemeClr>
                </a:solidFill>
              </a:rPr>
              <a:t>Il y a combien de verbes différents au passé composé ? Écris la traduction et la forme infinitive de chaque verbe.</a:t>
            </a:r>
          </a:p>
        </p:txBody>
      </p:sp>
    </p:spTree>
    <p:extLst>
      <p:ext uri="{BB962C8B-B14F-4D97-AF65-F5344CB8AC3E}">
        <p14:creationId xmlns:p14="http://schemas.microsoft.com/office/powerpoint/2010/main" val="228565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9" end="1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20" end="2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21" end="2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2" end="22"/>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23" end="23"/>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27" end="2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28" end="28"/>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29" end="29"/>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30" end="30"/>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31" end="31"/>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
                                            <p:txEl>
                                              <p:pRg st="32" end="3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20" grpId="0" animBg="1"/>
      <p:bldP spid="6" grpId="0"/>
      <p:bldP spid="21" grpId="0"/>
      <p:bldP spid="22" grpId="0"/>
      <p:bldP spid="23" grpId="0"/>
      <p:bldP spid="9" grpId="0" animBg="1"/>
      <p:bldP spid="18" grpId="0" animBg="1"/>
      <p:bldP spid="25" grpId="0" animBg="1"/>
      <p:bldP spid="28" grpId="0" animBg="1"/>
      <p:bldP spid="29" grpId="0" animBg="1"/>
      <p:bldP spid="3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Au passé composé</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16" name="Table 6">
            <a:extLst>
              <a:ext uri="{FF2B5EF4-FFF2-40B4-BE49-F238E27FC236}">
                <a16:creationId xmlns:a16="http://schemas.microsoft.com/office/drawing/2014/main" id="{465E70C0-A1C2-1147-9CAF-7D4D9858B9AA}"/>
              </a:ext>
            </a:extLst>
          </p:cNvPr>
          <p:cNvGraphicFramePr>
            <a:graphicFrameLocks noGrp="1"/>
          </p:cNvGraphicFramePr>
          <p:nvPr>
            <p:extLst>
              <p:ext uri="{D42A27DB-BD31-4B8C-83A1-F6EECF244321}">
                <p14:modId xmlns:p14="http://schemas.microsoft.com/office/powerpoint/2010/main" val="1046432756"/>
              </p:ext>
            </p:extLst>
          </p:nvPr>
        </p:nvGraphicFramePr>
        <p:xfrm>
          <a:off x="282080" y="1515638"/>
          <a:ext cx="7604189" cy="4339656"/>
        </p:xfrm>
        <a:graphic>
          <a:graphicData uri="http://schemas.openxmlformats.org/drawingml/2006/table">
            <a:tbl>
              <a:tblPr firstRow="1" bandRow="1">
                <a:tableStyleId>{21E4AEA4-8DFA-4A89-87EB-49C32662AFE0}</a:tableStyleId>
              </a:tblPr>
              <a:tblGrid>
                <a:gridCol w="403460">
                  <a:extLst>
                    <a:ext uri="{9D8B030D-6E8A-4147-A177-3AD203B41FA5}">
                      <a16:colId xmlns:a16="http://schemas.microsoft.com/office/drawing/2014/main" val="2607353726"/>
                    </a:ext>
                  </a:extLst>
                </a:gridCol>
                <a:gridCol w="1409673">
                  <a:extLst>
                    <a:ext uri="{9D8B030D-6E8A-4147-A177-3AD203B41FA5}">
                      <a16:colId xmlns:a16="http://schemas.microsoft.com/office/drawing/2014/main" val="1600817978"/>
                    </a:ext>
                  </a:extLst>
                </a:gridCol>
                <a:gridCol w="2346423">
                  <a:extLst>
                    <a:ext uri="{9D8B030D-6E8A-4147-A177-3AD203B41FA5}">
                      <a16:colId xmlns:a16="http://schemas.microsoft.com/office/drawing/2014/main" val="4128092149"/>
                    </a:ext>
                  </a:extLst>
                </a:gridCol>
                <a:gridCol w="3444633">
                  <a:extLst>
                    <a:ext uri="{9D8B030D-6E8A-4147-A177-3AD203B41FA5}">
                      <a16:colId xmlns:a16="http://schemas.microsoft.com/office/drawing/2014/main" val="2609792770"/>
                    </a:ext>
                  </a:extLst>
                </a:gridCol>
              </a:tblGrid>
              <a:tr h="542457">
                <a:tc>
                  <a:txBody>
                    <a:bodyPr/>
                    <a:lstStyle/>
                    <a:p>
                      <a:pPr algn="ctr"/>
                      <a:endParaRPr lang="fr-FR" sz="2000" noProof="0" dirty="0"/>
                    </a:p>
                  </a:txBody>
                  <a:tcPr anchor="ctr">
                    <a:solidFill>
                      <a:srgbClr val="E87D1E"/>
                    </a:solidFill>
                  </a:tcPr>
                </a:tc>
                <a:tc>
                  <a:txBody>
                    <a:bodyPr/>
                    <a:lstStyle/>
                    <a:p>
                      <a:pPr algn="ctr"/>
                      <a:r>
                        <a:rPr lang="fr-FR" sz="2000" noProof="0"/>
                        <a:t>l’infinitif</a:t>
                      </a:r>
                    </a:p>
                  </a:txBody>
                  <a:tcPr anchor="ctr">
                    <a:solidFill>
                      <a:srgbClr val="E87D1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mn-lt"/>
                          <a:ea typeface="+mn-ea"/>
                          <a:cs typeface="+mn-cs"/>
                        </a:rPr>
                        <a:t>la forme passée</a:t>
                      </a:r>
                      <a:endParaRPr lang="fr-FR" sz="2000" b="0" noProof="0"/>
                    </a:p>
                  </a:txBody>
                  <a:tcPr anchor="ctr">
                    <a:solidFill>
                      <a:srgbClr val="E87D1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t>en anglais</a:t>
                      </a:r>
                      <a:endParaRPr lang="fr-FR" sz="2000" b="0" noProof="0" dirty="0"/>
                    </a:p>
                  </a:txBody>
                  <a:tcPr anchor="ctr">
                    <a:solidFill>
                      <a:srgbClr val="E87D1E"/>
                    </a:solidFill>
                  </a:tcPr>
                </a:tc>
                <a:extLst>
                  <a:ext uri="{0D108BD9-81ED-4DB2-BD59-A6C34878D82A}">
                    <a16:rowId xmlns:a16="http://schemas.microsoft.com/office/drawing/2014/main" val="1153431983"/>
                  </a:ext>
                </a:extLst>
              </a:tr>
              <a:tr h="542457">
                <a:tc>
                  <a:txBody>
                    <a:bodyPr/>
                    <a:lstStyle/>
                    <a:p>
                      <a:pPr algn="ctr"/>
                      <a:r>
                        <a:rPr lang="fr-FR" sz="2000" b="1" noProof="0" dirty="0">
                          <a:solidFill>
                            <a:schemeClr val="accent1">
                              <a:lumMod val="50000"/>
                            </a:schemeClr>
                          </a:solidFill>
                        </a:rPr>
                        <a:t>1</a:t>
                      </a:r>
                    </a:p>
                  </a:txBody>
                  <a:tcPr anchor="ctr"/>
                </a:tc>
                <a:tc>
                  <a:txBody>
                    <a:bodyPr/>
                    <a:lstStyle/>
                    <a:p>
                      <a:pPr algn="ctr"/>
                      <a:r>
                        <a:rPr lang="fr-FR" sz="2000" noProof="0" dirty="0">
                          <a:solidFill>
                            <a:schemeClr val="accent1">
                              <a:lumMod val="50000"/>
                            </a:schemeClr>
                          </a:solidFill>
                        </a:rPr>
                        <a:t>chercher</a:t>
                      </a:r>
                    </a:p>
                  </a:txBody>
                  <a:tcPr anchor="ctr"/>
                </a:tc>
                <a:tc>
                  <a:txBody>
                    <a:bodyPr/>
                    <a:lstStyle/>
                    <a:p>
                      <a:pPr algn="ctr"/>
                      <a:r>
                        <a:rPr lang="fr-FR" sz="2000" noProof="0" dirty="0">
                          <a:solidFill>
                            <a:schemeClr val="accent1">
                              <a:lumMod val="50000"/>
                            </a:schemeClr>
                          </a:solidFill>
                        </a:rPr>
                        <a:t>ai cherché</a:t>
                      </a:r>
                    </a:p>
                  </a:txBody>
                  <a:tcPr anchor="ctr"/>
                </a:tc>
                <a:tc>
                  <a:txBody>
                    <a:bodyPr/>
                    <a:lstStyle/>
                    <a:p>
                      <a:pPr algn="ctr"/>
                      <a:r>
                        <a:rPr lang="en-GB" sz="2000" noProof="0">
                          <a:solidFill>
                            <a:schemeClr val="accent1">
                              <a:lumMod val="50000"/>
                            </a:schemeClr>
                          </a:solidFill>
                        </a:rPr>
                        <a:t>(I) have looked, looked for</a:t>
                      </a:r>
                    </a:p>
                  </a:txBody>
                  <a:tcPr anchor="ctr"/>
                </a:tc>
                <a:extLst>
                  <a:ext uri="{0D108BD9-81ED-4DB2-BD59-A6C34878D82A}">
                    <a16:rowId xmlns:a16="http://schemas.microsoft.com/office/drawing/2014/main" val="1171492714"/>
                  </a:ext>
                </a:extLst>
              </a:tr>
              <a:tr h="542457">
                <a:tc>
                  <a:txBody>
                    <a:bodyPr/>
                    <a:lstStyle/>
                    <a:p>
                      <a:pPr algn="ctr"/>
                      <a:r>
                        <a:rPr lang="fr-FR" sz="2000" b="1" noProof="0" dirty="0">
                          <a:solidFill>
                            <a:schemeClr val="accent1">
                              <a:lumMod val="50000"/>
                            </a:schemeClr>
                          </a:solidFill>
                        </a:rPr>
                        <a:t>2</a:t>
                      </a:r>
                    </a:p>
                  </a:txBody>
                  <a:tcPr anchor="ctr"/>
                </a:tc>
                <a:tc>
                  <a:txBody>
                    <a:bodyPr/>
                    <a:lstStyle/>
                    <a:p>
                      <a:pPr algn="ctr"/>
                      <a:r>
                        <a:rPr lang="fr-FR" sz="2000" noProof="0" dirty="0">
                          <a:solidFill>
                            <a:schemeClr val="accent1">
                              <a:lumMod val="50000"/>
                            </a:schemeClr>
                          </a:solidFill>
                        </a:rPr>
                        <a:t>laisser</a:t>
                      </a:r>
                    </a:p>
                  </a:txBody>
                  <a:tcPr anchor="ctr"/>
                </a:tc>
                <a:tc>
                  <a:txBody>
                    <a:bodyPr/>
                    <a:lstStyle/>
                    <a:p>
                      <a:pPr algn="ctr"/>
                      <a:r>
                        <a:rPr lang="fr-FR" sz="2000" noProof="0" dirty="0">
                          <a:solidFill>
                            <a:schemeClr val="accent1">
                              <a:lumMod val="50000"/>
                            </a:schemeClr>
                          </a:solidFill>
                        </a:rPr>
                        <a:t>ai laissé</a:t>
                      </a:r>
                    </a:p>
                  </a:txBody>
                  <a:tcPr anchor="ctr"/>
                </a:tc>
                <a:tc>
                  <a:txBody>
                    <a:bodyPr/>
                    <a:lstStyle/>
                    <a:p>
                      <a:pPr algn="ctr"/>
                      <a:r>
                        <a:rPr lang="en-GB" sz="2000" noProof="0">
                          <a:solidFill>
                            <a:schemeClr val="accent1">
                              <a:lumMod val="50000"/>
                            </a:schemeClr>
                          </a:solidFill>
                        </a:rPr>
                        <a:t>(I) have left, left</a:t>
                      </a:r>
                    </a:p>
                  </a:txBody>
                  <a:tcPr anchor="ctr"/>
                </a:tc>
                <a:extLst>
                  <a:ext uri="{0D108BD9-81ED-4DB2-BD59-A6C34878D82A}">
                    <a16:rowId xmlns:a16="http://schemas.microsoft.com/office/drawing/2014/main" val="1961458278"/>
                  </a:ext>
                </a:extLst>
              </a:tr>
              <a:tr h="542457">
                <a:tc>
                  <a:txBody>
                    <a:bodyPr/>
                    <a:lstStyle/>
                    <a:p>
                      <a:pPr algn="ctr"/>
                      <a:r>
                        <a:rPr lang="fr-FR" sz="2000" b="1" noProof="0" dirty="0">
                          <a:solidFill>
                            <a:schemeClr val="accent1">
                              <a:lumMod val="50000"/>
                            </a:schemeClr>
                          </a:solidFill>
                        </a:rPr>
                        <a:t>3</a:t>
                      </a:r>
                    </a:p>
                  </a:txBody>
                  <a:tcPr anchor="ctr"/>
                </a:tc>
                <a:tc>
                  <a:txBody>
                    <a:bodyPr/>
                    <a:lstStyle/>
                    <a:p>
                      <a:pPr algn="ctr"/>
                      <a:r>
                        <a:rPr lang="fr-FR" sz="2000" noProof="0" dirty="0">
                          <a:solidFill>
                            <a:schemeClr val="accent1">
                              <a:lumMod val="50000"/>
                            </a:schemeClr>
                          </a:solidFill>
                        </a:rPr>
                        <a:t>payer</a:t>
                      </a:r>
                    </a:p>
                  </a:txBody>
                  <a:tcPr anchor="ctr"/>
                </a:tc>
                <a:tc>
                  <a:txBody>
                    <a:bodyPr/>
                    <a:lstStyle/>
                    <a:p>
                      <a:pPr algn="ctr"/>
                      <a:r>
                        <a:rPr lang="fr-FR" sz="2000" noProof="0" dirty="0">
                          <a:solidFill>
                            <a:schemeClr val="accent1">
                              <a:lumMod val="50000"/>
                            </a:schemeClr>
                          </a:solidFill>
                        </a:rPr>
                        <a:t>ai payé</a:t>
                      </a:r>
                    </a:p>
                  </a:txBody>
                  <a:tcPr anchor="ctr"/>
                </a:tc>
                <a:tc>
                  <a:txBody>
                    <a:bodyPr/>
                    <a:lstStyle/>
                    <a:p>
                      <a:pPr algn="ctr"/>
                      <a:r>
                        <a:rPr lang="en-GB" sz="2000" noProof="0">
                          <a:solidFill>
                            <a:schemeClr val="accent1">
                              <a:lumMod val="50000"/>
                            </a:schemeClr>
                          </a:solidFill>
                        </a:rPr>
                        <a:t>(I) have paid, paid</a:t>
                      </a:r>
                    </a:p>
                  </a:txBody>
                  <a:tcPr anchor="ctr"/>
                </a:tc>
                <a:extLst>
                  <a:ext uri="{0D108BD9-81ED-4DB2-BD59-A6C34878D82A}">
                    <a16:rowId xmlns:a16="http://schemas.microsoft.com/office/drawing/2014/main" val="2189313960"/>
                  </a:ext>
                </a:extLst>
              </a:tr>
              <a:tr h="542457">
                <a:tc>
                  <a:txBody>
                    <a:bodyPr/>
                    <a:lstStyle/>
                    <a:p>
                      <a:pPr algn="ctr"/>
                      <a:r>
                        <a:rPr lang="fr-FR" sz="2000" b="1" noProof="0" dirty="0">
                          <a:solidFill>
                            <a:schemeClr val="accent1">
                              <a:lumMod val="50000"/>
                            </a:schemeClr>
                          </a:solidFill>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donner</a:t>
                      </a:r>
                    </a:p>
                  </a:txBody>
                  <a:tcPr anchor="ctr"/>
                </a:tc>
                <a:tc>
                  <a:txBody>
                    <a:bodyPr/>
                    <a:lstStyle/>
                    <a:p>
                      <a:pPr algn="ctr"/>
                      <a:r>
                        <a:rPr lang="fr-FR" sz="2000" noProof="0" dirty="0">
                          <a:solidFill>
                            <a:schemeClr val="accent1">
                              <a:lumMod val="50000"/>
                            </a:schemeClr>
                          </a:solidFill>
                        </a:rPr>
                        <a:t>as donné</a:t>
                      </a:r>
                    </a:p>
                  </a:txBody>
                  <a:tcPr anchor="ctr"/>
                </a:tc>
                <a:tc>
                  <a:txBody>
                    <a:bodyPr/>
                    <a:lstStyle/>
                    <a:p>
                      <a:pPr algn="ctr"/>
                      <a:r>
                        <a:rPr lang="en-GB" sz="2000" noProof="0">
                          <a:solidFill>
                            <a:schemeClr val="accent1">
                              <a:lumMod val="50000"/>
                            </a:schemeClr>
                          </a:solidFill>
                        </a:rPr>
                        <a:t>(you) have given, gave</a:t>
                      </a:r>
                    </a:p>
                  </a:txBody>
                  <a:tcPr anchor="ctr"/>
                </a:tc>
                <a:extLst>
                  <a:ext uri="{0D108BD9-81ED-4DB2-BD59-A6C34878D82A}">
                    <a16:rowId xmlns:a16="http://schemas.microsoft.com/office/drawing/2014/main" val="2344197191"/>
                  </a:ext>
                </a:extLst>
              </a:tr>
              <a:tr h="542457">
                <a:tc>
                  <a:txBody>
                    <a:bodyPr/>
                    <a:lstStyle/>
                    <a:p>
                      <a:pPr algn="ctr"/>
                      <a:r>
                        <a:rPr lang="fr-FR" sz="2000" b="1" noProof="0" dirty="0">
                          <a:solidFill>
                            <a:schemeClr val="accent1">
                              <a:lumMod val="50000"/>
                            </a:schemeClr>
                          </a:solidFill>
                        </a:rPr>
                        <a:t>5</a:t>
                      </a:r>
                    </a:p>
                  </a:txBody>
                  <a:tcPr anchor="ctr"/>
                </a:tc>
                <a:tc>
                  <a:txBody>
                    <a:bodyPr/>
                    <a:lstStyle/>
                    <a:p>
                      <a:pPr algn="ctr"/>
                      <a:r>
                        <a:rPr lang="fr-FR" sz="2000" noProof="0" dirty="0">
                          <a:solidFill>
                            <a:schemeClr val="accent1">
                              <a:lumMod val="50000"/>
                            </a:schemeClr>
                          </a:solidFill>
                        </a:rPr>
                        <a:t>tuer</a:t>
                      </a:r>
                    </a:p>
                  </a:txBody>
                  <a:tcPr anchor="ctr"/>
                </a:tc>
                <a:tc>
                  <a:txBody>
                    <a:bodyPr/>
                    <a:lstStyle/>
                    <a:p>
                      <a:pPr algn="ctr"/>
                      <a:r>
                        <a:rPr lang="fr-FR" sz="2000" noProof="0" dirty="0">
                          <a:solidFill>
                            <a:schemeClr val="accent1">
                              <a:lumMod val="50000"/>
                            </a:schemeClr>
                          </a:solidFill>
                        </a:rPr>
                        <a:t>as tué</a:t>
                      </a:r>
                    </a:p>
                  </a:txBody>
                  <a:tcPr anchor="ctr"/>
                </a:tc>
                <a:tc>
                  <a:txBody>
                    <a:bodyPr/>
                    <a:lstStyle/>
                    <a:p>
                      <a:pPr algn="ctr"/>
                      <a:r>
                        <a:rPr lang="en-GB" sz="2000" noProof="0">
                          <a:solidFill>
                            <a:schemeClr val="accent1">
                              <a:lumMod val="50000"/>
                            </a:schemeClr>
                          </a:solidFill>
                        </a:rPr>
                        <a:t>(you) have killed, killed</a:t>
                      </a:r>
                    </a:p>
                  </a:txBody>
                  <a:tcPr anchor="ctr"/>
                </a:tc>
                <a:extLst>
                  <a:ext uri="{0D108BD9-81ED-4DB2-BD59-A6C34878D82A}">
                    <a16:rowId xmlns:a16="http://schemas.microsoft.com/office/drawing/2014/main" val="1972389626"/>
                  </a:ext>
                </a:extLst>
              </a:tr>
              <a:tr h="542457">
                <a:tc>
                  <a:txBody>
                    <a:bodyPr/>
                    <a:lstStyle/>
                    <a:p>
                      <a:pPr algn="ctr"/>
                      <a:r>
                        <a:rPr lang="fr-FR" sz="2000" b="1" noProof="0" dirty="0">
                          <a:solidFill>
                            <a:schemeClr val="accent1">
                              <a:lumMod val="50000"/>
                            </a:schemeClr>
                          </a:solidFill>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noProof="0" dirty="0">
                          <a:solidFill>
                            <a:schemeClr val="accent1">
                              <a:lumMod val="50000"/>
                            </a:schemeClr>
                          </a:solidFill>
                        </a:rPr>
                        <a:t>jeter</a:t>
                      </a:r>
                    </a:p>
                  </a:txBody>
                  <a:tcPr anchor="ctr"/>
                </a:tc>
                <a:tc>
                  <a:txBody>
                    <a:bodyPr/>
                    <a:lstStyle/>
                    <a:p>
                      <a:pPr algn="ctr"/>
                      <a:r>
                        <a:rPr lang="fr-FR" sz="2000" noProof="0" dirty="0">
                          <a:solidFill>
                            <a:schemeClr val="accent1">
                              <a:lumMod val="50000"/>
                            </a:schemeClr>
                          </a:solidFill>
                        </a:rPr>
                        <a:t>ai jeté</a:t>
                      </a:r>
                    </a:p>
                  </a:txBody>
                  <a:tcPr anchor="ctr"/>
                </a:tc>
                <a:tc>
                  <a:txBody>
                    <a:bodyPr/>
                    <a:lstStyle/>
                    <a:p>
                      <a:pPr algn="ctr"/>
                      <a:r>
                        <a:rPr lang="en-GB" sz="2000" noProof="0">
                          <a:solidFill>
                            <a:schemeClr val="accent1">
                              <a:lumMod val="50000"/>
                            </a:schemeClr>
                          </a:solidFill>
                        </a:rPr>
                        <a:t>(I) have thrown, threw</a:t>
                      </a:r>
                    </a:p>
                  </a:txBody>
                  <a:tcPr anchor="ctr"/>
                </a:tc>
                <a:extLst>
                  <a:ext uri="{0D108BD9-81ED-4DB2-BD59-A6C34878D82A}">
                    <a16:rowId xmlns:a16="http://schemas.microsoft.com/office/drawing/2014/main" val="664931564"/>
                  </a:ext>
                </a:extLst>
              </a:tr>
              <a:tr h="542457">
                <a:tc>
                  <a:txBody>
                    <a:bodyPr/>
                    <a:lstStyle/>
                    <a:p>
                      <a:pPr algn="ctr"/>
                      <a:r>
                        <a:rPr lang="fr-FR" sz="2000" b="1" noProof="0" dirty="0">
                          <a:solidFill>
                            <a:schemeClr val="accent1">
                              <a:lumMod val="50000"/>
                            </a:schemeClr>
                          </a:solidFill>
                        </a:rPr>
                        <a:t>7</a:t>
                      </a:r>
                    </a:p>
                  </a:txBody>
                  <a:tcPr anchor="ctr"/>
                </a:tc>
                <a:tc>
                  <a:txBody>
                    <a:bodyPr/>
                    <a:lstStyle/>
                    <a:p>
                      <a:pPr algn="ctr"/>
                      <a:r>
                        <a:rPr lang="fr-FR" sz="2000" noProof="0" dirty="0">
                          <a:solidFill>
                            <a:schemeClr val="accent1">
                              <a:lumMod val="50000"/>
                            </a:schemeClr>
                          </a:solidFill>
                        </a:rPr>
                        <a:t>boire</a:t>
                      </a:r>
                    </a:p>
                  </a:txBody>
                  <a:tcPr anchor="ctr"/>
                </a:tc>
                <a:tc>
                  <a:txBody>
                    <a:bodyPr/>
                    <a:lstStyle/>
                    <a:p>
                      <a:pPr algn="ctr"/>
                      <a:r>
                        <a:rPr lang="fr-FR" sz="2000" noProof="0" dirty="0">
                          <a:solidFill>
                            <a:schemeClr val="accent1">
                              <a:lumMod val="50000"/>
                            </a:schemeClr>
                          </a:solidFill>
                        </a:rPr>
                        <a:t>ai bu</a:t>
                      </a:r>
                    </a:p>
                  </a:txBody>
                  <a:tcPr anchor="ctr"/>
                </a:tc>
                <a:tc>
                  <a:txBody>
                    <a:bodyPr/>
                    <a:lstStyle/>
                    <a:p>
                      <a:pPr algn="ctr"/>
                      <a:r>
                        <a:rPr lang="en-GB" sz="2000" noProof="0" dirty="0">
                          <a:solidFill>
                            <a:schemeClr val="accent1">
                              <a:lumMod val="50000"/>
                            </a:schemeClr>
                          </a:solidFill>
                        </a:rPr>
                        <a:t>(I) have drunk, drank</a:t>
                      </a:r>
                    </a:p>
                  </a:txBody>
                  <a:tcPr anchor="ctr"/>
                </a:tc>
                <a:extLst>
                  <a:ext uri="{0D108BD9-81ED-4DB2-BD59-A6C34878D82A}">
                    <a16:rowId xmlns:a16="http://schemas.microsoft.com/office/drawing/2014/main" val="2371851735"/>
                  </a:ext>
                </a:extLst>
              </a:tr>
            </a:tbl>
          </a:graphicData>
        </a:graphic>
      </p:graphicFrame>
      <p:sp>
        <p:nvSpPr>
          <p:cNvPr id="29" name="TextBox 28">
            <a:extLst>
              <a:ext uri="{FF2B5EF4-FFF2-40B4-BE49-F238E27FC236}">
                <a16:creationId xmlns:a16="http://schemas.microsoft.com/office/drawing/2014/main" id="{08EE07A0-2236-4090-8759-F15012666140}"/>
              </a:ext>
            </a:extLst>
          </p:cNvPr>
          <p:cNvSpPr txBox="1"/>
          <p:nvPr/>
        </p:nvSpPr>
        <p:spPr>
          <a:xfrm>
            <a:off x="8236485" y="1163992"/>
            <a:ext cx="3673435" cy="1200329"/>
          </a:xfrm>
          <a:prstGeom prst="rect">
            <a:avLst/>
          </a:prstGeom>
          <a:solidFill>
            <a:schemeClr val="bg1"/>
          </a:solidFill>
        </p:spPr>
        <p:txBody>
          <a:bodyPr wrap="square" lIns="0" rIns="0" rtlCol="0">
            <a:spAutoFit/>
          </a:bodyPr>
          <a:lstStyle/>
          <a:p>
            <a:r>
              <a:rPr lang="fr-FR" sz="2400" dirty="0">
                <a:solidFill>
                  <a:schemeClr val="accent5">
                    <a:lumMod val="50000"/>
                  </a:schemeClr>
                </a:solidFill>
              </a:rPr>
              <a:t>Il y a combien de verbes différents au passé composé ?</a:t>
            </a:r>
          </a:p>
        </p:txBody>
      </p:sp>
      <p:sp>
        <p:nvSpPr>
          <p:cNvPr id="3" name="TextBox 2">
            <a:extLst>
              <a:ext uri="{FF2B5EF4-FFF2-40B4-BE49-F238E27FC236}">
                <a16:creationId xmlns:a16="http://schemas.microsoft.com/office/drawing/2014/main" id="{ABAEBB82-136B-4DA9-B5A7-DB7786506099}"/>
              </a:ext>
            </a:extLst>
          </p:cNvPr>
          <p:cNvSpPr txBox="1"/>
          <p:nvPr/>
        </p:nvSpPr>
        <p:spPr>
          <a:xfrm>
            <a:off x="9085806" y="2368959"/>
            <a:ext cx="1807779" cy="1200329"/>
          </a:xfrm>
          <a:prstGeom prst="rect">
            <a:avLst/>
          </a:prstGeom>
          <a:noFill/>
        </p:spPr>
        <p:txBody>
          <a:bodyPr wrap="square" rtlCol="0">
            <a:spAutoFit/>
          </a:bodyPr>
          <a:lstStyle/>
          <a:p>
            <a:pPr algn="ctr"/>
            <a:r>
              <a:rPr lang="en-GB" sz="7200" b="1" dirty="0">
                <a:solidFill>
                  <a:schemeClr val="accent5">
                    <a:lumMod val="50000"/>
                  </a:schemeClr>
                </a:solidFill>
              </a:rPr>
              <a:t>8</a:t>
            </a:r>
            <a:endParaRPr lang="fr-FR" sz="7200" dirty="0">
              <a:solidFill>
                <a:schemeClr val="accent5">
                  <a:lumMod val="50000"/>
                </a:schemeClr>
              </a:solidFill>
            </a:endParaRPr>
          </a:p>
        </p:txBody>
      </p:sp>
      <p:sp>
        <p:nvSpPr>
          <p:cNvPr id="30" name="TextBox 29">
            <a:extLst>
              <a:ext uri="{FF2B5EF4-FFF2-40B4-BE49-F238E27FC236}">
                <a16:creationId xmlns:a16="http://schemas.microsoft.com/office/drawing/2014/main" id="{532FAE05-4AED-49A7-A0AE-3346706B78F1}"/>
              </a:ext>
            </a:extLst>
          </p:cNvPr>
          <p:cNvSpPr txBox="1"/>
          <p:nvPr/>
        </p:nvSpPr>
        <p:spPr>
          <a:xfrm>
            <a:off x="8152978" y="3569288"/>
            <a:ext cx="3673436" cy="2308324"/>
          </a:xfrm>
          <a:prstGeom prst="rect">
            <a:avLst/>
          </a:prstGeom>
          <a:solidFill>
            <a:schemeClr val="bg1"/>
          </a:solidFill>
        </p:spPr>
        <p:txBody>
          <a:bodyPr wrap="square" lIns="0" rIns="0" rtlCol="0">
            <a:spAutoFit/>
          </a:bodyPr>
          <a:lstStyle/>
          <a:p>
            <a:pPr algn="ctr"/>
            <a:r>
              <a:rPr lang="fr-FR" sz="2400" dirty="0">
                <a:solidFill>
                  <a:schemeClr val="accent5">
                    <a:lumMod val="50000"/>
                  </a:schemeClr>
                </a:solidFill>
              </a:rPr>
              <a:t>Il y un autre :</a:t>
            </a:r>
          </a:p>
          <a:p>
            <a:pPr algn="ctr"/>
            <a:r>
              <a:rPr lang="fr-FR" sz="2400" dirty="0">
                <a:solidFill>
                  <a:schemeClr val="accent5">
                    <a:lumMod val="50000"/>
                  </a:schemeClr>
                </a:solidFill>
              </a:rPr>
              <a:t>J'</a:t>
            </a:r>
            <a:r>
              <a:rPr lang="fr-FR" sz="2400" b="1" dirty="0">
                <a:solidFill>
                  <a:srgbClr val="EE6000"/>
                </a:solidFill>
              </a:rPr>
              <a:t>ai</a:t>
            </a:r>
            <a:r>
              <a:rPr lang="fr-FR" sz="2400" dirty="0">
                <a:solidFill>
                  <a:schemeClr val="accent5">
                    <a:lumMod val="50000"/>
                  </a:schemeClr>
                </a:solidFill>
              </a:rPr>
              <a:t> </a:t>
            </a:r>
            <a:r>
              <a:rPr lang="fr-FR" sz="2400" b="1" dirty="0">
                <a:solidFill>
                  <a:srgbClr val="EE6000"/>
                </a:solidFill>
              </a:rPr>
              <a:t>fini</a:t>
            </a:r>
          </a:p>
          <a:p>
            <a:pPr algn="ctr"/>
            <a:endParaRPr lang="fr-FR" sz="2400" b="1" dirty="0">
              <a:solidFill>
                <a:srgbClr val="EE6000"/>
              </a:solidFill>
            </a:endParaRPr>
          </a:p>
          <a:p>
            <a:pPr algn="ctr"/>
            <a:r>
              <a:rPr lang="fr-FR" sz="2400" dirty="0">
                <a:solidFill>
                  <a:schemeClr val="accent5">
                    <a:lumMod val="50000"/>
                  </a:schemeClr>
                </a:solidFill>
              </a:rPr>
              <a:t>L’infinitif, c’est comment?</a:t>
            </a:r>
          </a:p>
          <a:p>
            <a:pPr algn="ctr"/>
            <a:r>
              <a:rPr lang="fr-FR" sz="2400" b="1" dirty="0">
                <a:solidFill>
                  <a:srgbClr val="E87D1E"/>
                </a:solidFill>
              </a:rPr>
              <a:t>finir</a:t>
            </a:r>
          </a:p>
        </p:txBody>
      </p:sp>
      <p:sp>
        <p:nvSpPr>
          <p:cNvPr id="31" name="Rounded Rectangular Callout 10">
            <a:extLst>
              <a:ext uri="{FF2B5EF4-FFF2-40B4-BE49-F238E27FC236}">
                <a16:creationId xmlns:a16="http://schemas.microsoft.com/office/drawing/2014/main" id="{312C1016-3706-4292-96E3-8AA104A2FB48}"/>
              </a:ext>
            </a:extLst>
          </p:cNvPr>
          <p:cNvSpPr/>
          <p:nvPr/>
        </p:nvSpPr>
        <p:spPr>
          <a:xfrm>
            <a:off x="8152978" y="2508277"/>
            <a:ext cx="3840451" cy="1841445"/>
          </a:xfrm>
          <a:prstGeom prst="wedgeRoundRectCallout">
            <a:avLst>
              <a:gd name="adj1" fmla="val 17649"/>
              <a:gd name="adj2" fmla="val 6907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Don’t worry ! You haven’t learnt the perfect tense forms of verbs like </a:t>
            </a:r>
            <a:r>
              <a:rPr lang="fr-FR" sz="2400" i="1" dirty="0"/>
              <a:t>choisir </a:t>
            </a:r>
            <a:r>
              <a:rPr lang="en-GB" sz="2400" dirty="0"/>
              <a:t>yet!  </a:t>
            </a:r>
          </a:p>
        </p:txBody>
      </p:sp>
    </p:spTree>
    <p:extLst>
      <p:ext uri="{BB962C8B-B14F-4D97-AF65-F5344CB8AC3E}">
        <p14:creationId xmlns:p14="http://schemas.microsoft.com/office/powerpoint/2010/main" val="383373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1151" y="279037"/>
            <a:ext cx="6096000" cy="793519"/>
          </a:xfrm>
        </p:spPr>
        <p:txBody>
          <a:bodyPr>
            <a:normAutofit/>
          </a:bodyPr>
          <a:lstStyle/>
          <a:p>
            <a:r>
              <a:rPr lang="en-GB" sz="3600" b="1" dirty="0">
                <a:solidFill>
                  <a:schemeClr val="bg1"/>
                </a:solidFill>
              </a:rPr>
              <a:t>Le premier couplet*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9171" y="249870"/>
            <a:ext cx="21907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écouter</a:t>
            </a:r>
          </a:p>
        </p:txBody>
      </p:sp>
      <p:sp>
        <p:nvSpPr>
          <p:cNvPr id="9" name="TextBox 8">
            <a:extLst>
              <a:ext uri="{FF2B5EF4-FFF2-40B4-BE49-F238E27FC236}">
                <a16:creationId xmlns:a16="http://schemas.microsoft.com/office/drawing/2014/main" id="{B34E4AB2-AD97-714B-9521-9074A33B649E}"/>
              </a:ext>
            </a:extLst>
          </p:cNvPr>
          <p:cNvSpPr txBox="1"/>
          <p:nvPr/>
        </p:nvSpPr>
        <p:spPr>
          <a:xfrm>
            <a:off x="1121100" y="2541354"/>
            <a:ext cx="6587641" cy="33458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cherché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sens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mon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existence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J’y* ai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laissé</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innocence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fini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cœur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sans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défense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cherché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l'amour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reconnaissance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a:t>
            </a:r>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payé</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prix</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fr-FR" sz="2400" b="0" i="0" u="none" strike="noStrike" kern="1200" cap="none" spc="0" normalizeH="0" baseline="0" noProof="0" dirty="0">
                <a:ln>
                  <a:noFill/>
                </a:ln>
                <a:solidFill>
                  <a:srgbClr val="E87D1E"/>
                </a:solidFill>
                <a:effectLst/>
                <a:uLnTx/>
                <a:uFillTx/>
                <a:latin typeface="Century Gothic" panose="020F0302020204030204"/>
                <a:ea typeface="+mn-ea"/>
                <a:cs typeface="+mn-cs"/>
              </a:rPr>
              <a:t>silence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me*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blesse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fr-FR"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je recommence </a:t>
            </a:r>
          </a:p>
        </p:txBody>
      </p:sp>
      <p:sp>
        <p:nvSpPr>
          <p:cNvPr id="2" name="TextBox 1">
            <a:extLst>
              <a:ext uri="{FF2B5EF4-FFF2-40B4-BE49-F238E27FC236}">
                <a16:creationId xmlns:a16="http://schemas.microsoft.com/office/drawing/2014/main" id="{FEB2FA0E-FF73-F841-8BB7-0322C3FB1FA1}"/>
              </a:ext>
            </a:extLst>
          </p:cNvPr>
          <p:cNvSpPr txBox="1"/>
          <p:nvPr/>
        </p:nvSpPr>
        <p:spPr>
          <a:xfrm>
            <a:off x="193712" y="1380622"/>
            <a:ext cx="116141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les phrases du premier couplet et remplis les blancs. </a:t>
            </a:r>
            <a:b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Puis, traduis le couplet en anglais. </a:t>
            </a:r>
          </a:p>
        </p:txBody>
      </p:sp>
      <p:sp>
        <p:nvSpPr>
          <p:cNvPr id="3" name="Rounded Rectangular Callout 2">
            <a:extLst>
              <a:ext uri="{FF2B5EF4-FFF2-40B4-BE49-F238E27FC236}">
                <a16:creationId xmlns:a16="http://schemas.microsoft.com/office/drawing/2014/main" id="{8CAA6798-FC26-5A42-9EFF-0F9BB209B696}"/>
              </a:ext>
            </a:extLst>
          </p:cNvPr>
          <p:cNvSpPr/>
          <p:nvPr/>
        </p:nvSpPr>
        <p:spPr>
          <a:xfrm>
            <a:off x="8023721" y="2677785"/>
            <a:ext cx="3886200" cy="2107365"/>
          </a:xfrm>
          <a:prstGeom prst="wedgeRoundRectCallout">
            <a:avLst>
              <a:gd name="adj1" fmla="val 24617"/>
              <a:gd name="adj2" fmla="val 67216"/>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Les mots en orange sont des « </a:t>
            </a:r>
            <a:r>
              <a:rPr kumimoji="0" lang="en-GB" sz="2400" b="1" i="0" u="none" strike="noStrike" kern="1200" cap="none" spc="0" normalizeH="0" baseline="0" dirty="0">
                <a:ln>
                  <a:noFill/>
                </a:ln>
                <a:solidFill>
                  <a:prstClr val="white"/>
                </a:solidFill>
                <a:effectLst/>
                <a:uLnTx/>
                <a:uFillTx/>
                <a:latin typeface="Century Gothic" panose="020F0302020204030204"/>
                <a:ea typeface="+mn-ea"/>
                <a:cs typeface="+mn-cs"/>
              </a:rPr>
              <a:t>cognates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 ! Ces mots ont le même sens en anglais et en français. </a:t>
            </a:r>
          </a:p>
        </p:txBody>
      </p:sp>
      <p:sp>
        <p:nvSpPr>
          <p:cNvPr id="5" name="Rounded Rectangle 4">
            <a:extLst>
              <a:ext uri="{FF2B5EF4-FFF2-40B4-BE49-F238E27FC236}">
                <a16:creationId xmlns:a16="http://schemas.microsoft.com/office/drawing/2014/main" id="{DEA578F2-8242-9D49-A1E9-14D5818EB5BE}"/>
              </a:ext>
            </a:extLst>
          </p:cNvPr>
          <p:cNvSpPr/>
          <p:nvPr/>
        </p:nvSpPr>
        <p:spPr>
          <a:xfrm>
            <a:off x="3100238" y="2757984"/>
            <a:ext cx="1155940"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a:extLst>
              <a:ext uri="{FF2B5EF4-FFF2-40B4-BE49-F238E27FC236}">
                <a16:creationId xmlns:a16="http://schemas.microsoft.com/office/drawing/2014/main" id="{DE43773D-B769-9A40-B084-A6C608214F35}"/>
              </a:ext>
            </a:extLst>
          </p:cNvPr>
          <p:cNvSpPr/>
          <p:nvPr/>
        </p:nvSpPr>
        <p:spPr>
          <a:xfrm>
            <a:off x="2214948" y="3299251"/>
            <a:ext cx="844203"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10">
            <a:extLst>
              <a:ext uri="{FF2B5EF4-FFF2-40B4-BE49-F238E27FC236}">
                <a16:creationId xmlns:a16="http://schemas.microsoft.com/office/drawing/2014/main" id="{281A9766-1EA8-FD48-9A5F-C8BAD32AAB7D}"/>
              </a:ext>
            </a:extLst>
          </p:cNvPr>
          <p:cNvSpPr/>
          <p:nvPr/>
        </p:nvSpPr>
        <p:spPr>
          <a:xfrm>
            <a:off x="3100238" y="4399130"/>
            <a:ext cx="1155940"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11">
            <a:extLst>
              <a:ext uri="{FF2B5EF4-FFF2-40B4-BE49-F238E27FC236}">
                <a16:creationId xmlns:a16="http://schemas.microsoft.com/office/drawing/2014/main" id="{72737FA1-1C37-1D41-A79B-23414A033222}"/>
              </a:ext>
            </a:extLst>
          </p:cNvPr>
          <p:cNvSpPr/>
          <p:nvPr/>
        </p:nvSpPr>
        <p:spPr>
          <a:xfrm>
            <a:off x="4672135" y="4399130"/>
            <a:ext cx="2738732"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12">
            <a:extLst>
              <a:ext uri="{FF2B5EF4-FFF2-40B4-BE49-F238E27FC236}">
                <a16:creationId xmlns:a16="http://schemas.microsoft.com/office/drawing/2014/main" id="{97FC2150-F44E-0E40-B475-9897FE571E31}"/>
              </a:ext>
            </a:extLst>
          </p:cNvPr>
          <p:cNvSpPr/>
          <p:nvPr/>
        </p:nvSpPr>
        <p:spPr>
          <a:xfrm>
            <a:off x="2603736" y="4953617"/>
            <a:ext cx="966652"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13">
            <a:extLst>
              <a:ext uri="{FF2B5EF4-FFF2-40B4-BE49-F238E27FC236}">
                <a16:creationId xmlns:a16="http://schemas.microsoft.com/office/drawing/2014/main" id="{6BA9BC43-79A5-CD4C-9E6D-848D172370BD}"/>
              </a:ext>
            </a:extLst>
          </p:cNvPr>
          <p:cNvSpPr/>
          <p:nvPr/>
        </p:nvSpPr>
        <p:spPr>
          <a:xfrm>
            <a:off x="2380070" y="5477056"/>
            <a:ext cx="1036092"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j'y ai laissé mon innocence.wav"/>
            </a:hlinkClick>
            <a:extLst>
              <a:ext uri="{FF2B5EF4-FFF2-40B4-BE49-F238E27FC236}">
                <a16:creationId xmlns:a16="http://schemas.microsoft.com/office/drawing/2014/main" id="{42E875F9-9912-C44A-9382-C710D289296E}"/>
              </a:ext>
            </a:extLst>
          </p:cNvPr>
          <p:cNvSpPr/>
          <p:nvPr/>
        </p:nvSpPr>
        <p:spPr>
          <a:xfrm>
            <a:off x="662980" y="3213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5" name="j'ai fini le coeur sans défense.wav"/>
            </a:hlinkClick>
            <a:extLst>
              <a:ext uri="{FF2B5EF4-FFF2-40B4-BE49-F238E27FC236}">
                <a16:creationId xmlns:a16="http://schemas.microsoft.com/office/drawing/2014/main" id="{CCA30240-6721-9A45-8A39-0912024F3BE0}"/>
              </a:ext>
            </a:extLst>
          </p:cNvPr>
          <p:cNvSpPr/>
          <p:nvPr/>
        </p:nvSpPr>
        <p:spPr>
          <a:xfrm>
            <a:off x="662980" y="37625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6" name="j'ai cherché l'amour et la reconnaissance.wav"/>
            </a:hlinkClick>
            <a:extLst>
              <a:ext uri="{FF2B5EF4-FFF2-40B4-BE49-F238E27FC236}">
                <a16:creationId xmlns:a16="http://schemas.microsoft.com/office/drawing/2014/main" id="{72364F46-134B-8648-B895-9792B912C073}"/>
              </a:ext>
            </a:extLst>
          </p:cNvPr>
          <p:cNvSpPr/>
          <p:nvPr/>
        </p:nvSpPr>
        <p:spPr>
          <a:xfrm>
            <a:off x="662980" y="431123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7" name="j'ai payé le prix du silence.wav"/>
            </a:hlinkClick>
            <a:extLst>
              <a:ext uri="{FF2B5EF4-FFF2-40B4-BE49-F238E27FC236}">
                <a16:creationId xmlns:a16="http://schemas.microsoft.com/office/drawing/2014/main" id="{49E106D5-9C10-F848-8F2D-DB1BE4AE8E5A}"/>
              </a:ext>
            </a:extLst>
          </p:cNvPr>
          <p:cNvSpPr/>
          <p:nvPr/>
        </p:nvSpPr>
        <p:spPr>
          <a:xfrm>
            <a:off x="662980" y="48599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8" name="je me blesse et je recommence.wav"/>
            </a:hlinkClick>
            <a:extLst>
              <a:ext uri="{FF2B5EF4-FFF2-40B4-BE49-F238E27FC236}">
                <a16:creationId xmlns:a16="http://schemas.microsoft.com/office/drawing/2014/main" id="{4F47535A-FA21-D84C-AF56-A4FE42A6A47C}"/>
              </a:ext>
            </a:extLst>
          </p:cNvPr>
          <p:cNvSpPr/>
          <p:nvPr/>
        </p:nvSpPr>
        <p:spPr>
          <a:xfrm>
            <a:off x="662980" y="54221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16">
            <a:hlinkClick r:id="" action="ppaction://noaction" highlightClick="1">
              <a:snd r:embed="rId9" name="j'ai cherché un sens à mon existence.wav"/>
            </a:hlinkClick>
            <a:extLst>
              <a:ext uri="{FF2B5EF4-FFF2-40B4-BE49-F238E27FC236}">
                <a16:creationId xmlns:a16="http://schemas.microsoft.com/office/drawing/2014/main" id="{7BF7EE12-5D91-8F43-BF37-0E244B36B22C}"/>
              </a:ext>
            </a:extLst>
          </p:cNvPr>
          <p:cNvSpPr/>
          <p:nvPr/>
        </p:nvSpPr>
        <p:spPr>
          <a:xfrm>
            <a:off x="662980" y="26777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Rounded Rectangle 22">
            <a:extLst>
              <a:ext uri="{FF2B5EF4-FFF2-40B4-BE49-F238E27FC236}">
                <a16:creationId xmlns:a16="http://schemas.microsoft.com/office/drawing/2014/main" id="{7DD614AC-6967-B34F-A48F-E990B9520A67}"/>
              </a:ext>
            </a:extLst>
          </p:cNvPr>
          <p:cNvSpPr/>
          <p:nvPr/>
        </p:nvSpPr>
        <p:spPr>
          <a:xfrm>
            <a:off x="2241039" y="3835910"/>
            <a:ext cx="1224100" cy="310551"/>
          </a:xfrm>
          <a:prstGeom prst="round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Speech Bubble: Rectangle with Corners Rounded 24">
            <a:extLst>
              <a:ext uri="{FF2B5EF4-FFF2-40B4-BE49-F238E27FC236}">
                <a16:creationId xmlns:a16="http://schemas.microsoft.com/office/drawing/2014/main" id="{132D8FBE-DD10-4B84-AA0B-DDE0E4692BEB}"/>
              </a:ext>
            </a:extLst>
          </p:cNvPr>
          <p:cNvSpPr/>
          <p:nvPr/>
        </p:nvSpPr>
        <p:spPr>
          <a:xfrm>
            <a:off x="6556038" y="150193"/>
            <a:ext cx="2861140" cy="998554"/>
          </a:xfrm>
          <a:prstGeom prst="wedgeRoundRectCallout">
            <a:avLst>
              <a:gd name="adj1" fmla="val -49047"/>
              <a:gd name="adj2" fmla="val 16834"/>
              <a:gd name="adj3" fmla="val 16667"/>
            </a:avLst>
          </a:prstGeom>
          <a:solidFill>
            <a:srgbClr val="105076"/>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couplet = </a:t>
            </a:r>
            <a:r>
              <a:rPr lang="fr-FR" sz="2000" dirty="0">
                <a:solidFill>
                  <a:prstClr val="white"/>
                </a:solidFill>
                <a:latin typeface="Century Gothic" panose="020B0502020202020204" pitchFamily="34" charset="0"/>
              </a:rPr>
              <a:t>verse</a:t>
            </a:r>
          </a:p>
          <a:p>
            <a:pPr algn="ctr"/>
            <a:r>
              <a:rPr lang="fr-FR" sz="2000" b="1" dirty="0">
                <a:solidFill>
                  <a:prstClr val="white"/>
                </a:solidFill>
                <a:latin typeface="Century Gothic" panose="020B0502020202020204" pitchFamily="34" charset="0"/>
              </a:rPr>
              <a:t>*y </a:t>
            </a:r>
            <a:r>
              <a:rPr lang="fr-FR" sz="2000" b="1">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there</a:t>
            </a:r>
          </a:p>
          <a:p>
            <a:pPr algn="ctr"/>
            <a:r>
              <a:rPr lang="fr-FR" sz="2000"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me </a:t>
            </a:r>
            <a:r>
              <a:rPr lang="fr-FR" sz="2000" b="1">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myself</a:t>
            </a:r>
          </a:p>
        </p:txBody>
      </p:sp>
    </p:spTree>
    <p:extLst>
      <p:ext uri="{BB962C8B-B14F-4D97-AF65-F5344CB8AC3E}">
        <p14:creationId xmlns:p14="http://schemas.microsoft.com/office/powerpoint/2010/main" val="18044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animBg="1"/>
      <p:bldP spid="11" grpId="0" animBg="1"/>
      <p:bldP spid="12" grpId="0" animBg="1"/>
      <p:bldP spid="13" grpId="0" animBg="1"/>
      <p:bldP spid="14"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1151" y="279037"/>
            <a:ext cx="6096000" cy="793519"/>
          </a:xfrm>
        </p:spPr>
        <p:txBody>
          <a:bodyPr>
            <a:normAutofit/>
          </a:bodyPr>
          <a:lstStyle/>
          <a:p>
            <a:r>
              <a:rPr lang="en-GB" sz="3600" b="1" dirty="0">
                <a:solidFill>
                  <a:schemeClr val="bg1"/>
                </a:solidFill>
              </a:rPr>
              <a:t>Le premier couplet*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9719171" y="249870"/>
            <a:ext cx="21907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34E4AB2-AD97-714B-9521-9074A33B649E}"/>
              </a:ext>
            </a:extLst>
          </p:cNvPr>
          <p:cNvSpPr txBox="1"/>
          <p:nvPr/>
        </p:nvSpPr>
        <p:spPr>
          <a:xfrm>
            <a:off x="193712" y="2673790"/>
            <a:ext cx="6587641" cy="29393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100" i="0" u="none" strike="noStrike" kern="1200" cap="none" spc="0" normalizeH="0" baseline="0" noProof="0" dirty="0">
                <a:ln>
                  <a:noFill/>
                </a:ln>
                <a:solidFill>
                  <a:srgbClr val="002060"/>
                </a:solidFill>
                <a:effectLst/>
                <a:uLnTx/>
                <a:uFillTx/>
                <a:latin typeface="Century Gothic" panose="020F0302020204030204"/>
                <a:ea typeface="+mn-ea"/>
                <a:cs typeface="+mn-cs"/>
              </a:rPr>
              <a:t>J'ai cherché un sens à mon existence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100" i="0" u="none" strike="noStrike" kern="1200" cap="none" spc="0" normalizeH="0" baseline="0" noProof="0" dirty="0">
                <a:ln>
                  <a:noFill/>
                </a:ln>
                <a:solidFill>
                  <a:srgbClr val="002060"/>
                </a:solidFill>
                <a:effectLst/>
                <a:uLnTx/>
                <a:uFillTx/>
                <a:latin typeface="Century Gothic" panose="020F0302020204030204"/>
                <a:ea typeface="+mn-ea"/>
                <a:cs typeface="+mn-cs"/>
              </a:rPr>
              <a:t>J’y* ai laissé mon innocence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100" i="0" u="none" strike="noStrike" kern="1200" cap="none" spc="0" normalizeH="0" baseline="0" noProof="0" dirty="0">
                <a:ln>
                  <a:noFill/>
                </a:ln>
                <a:solidFill>
                  <a:srgbClr val="002060"/>
                </a:solidFill>
                <a:effectLst/>
                <a:uLnTx/>
                <a:uFillTx/>
                <a:latin typeface="Century Gothic" panose="020F0302020204030204"/>
                <a:ea typeface="+mn-ea"/>
                <a:cs typeface="+mn-cs"/>
              </a:rPr>
              <a:t>J'ai fini le cœur sans défense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100" i="0" u="none" strike="noStrike" kern="1200" cap="none" spc="0" normalizeH="0" baseline="0" noProof="0" dirty="0">
                <a:ln>
                  <a:noFill/>
                </a:ln>
                <a:solidFill>
                  <a:srgbClr val="002060"/>
                </a:solidFill>
                <a:effectLst/>
                <a:uLnTx/>
                <a:uFillTx/>
                <a:latin typeface="Century Gothic" panose="020F0302020204030204"/>
                <a:ea typeface="+mn-ea"/>
                <a:cs typeface="+mn-cs"/>
              </a:rPr>
              <a:t>J'ai cherché l'amour et la reconnaissance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100" i="0" u="none" strike="noStrike" kern="1200" cap="none" spc="0" normalizeH="0" baseline="0" noProof="0" dirty="0">
                <a:ln>
                  <a:noFill/>
                </a:ln>
                <a:solidFill>
                  <a:srgbClr val="002060"/>
                </a:solidFill>
                <a:effectLst/>
                <a:uLnTx/>
                <a:uFillTx/>
                <a:latin typeface="Century Gothic" panose="020F0302020204030204"/>
                <a:ea typeface="+mn-ea"/>
                <a:cs typeface="+mn-cs"/>
              </a:rPr>
              <a:t>J'ai payé le prix du silence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100" i="0" u="none" strike="noStrike" kern="1200" cap="none" spc="0" normalizeH="0" baseline="0" noProof="0" dirty="0">
                <a:ln>
                  <a:noFill/>
                </a:ln>
                <a:solidFill>
                  <a:srgbClr val="002060"/>
                </a:solidFill>
                <a:effectLst/>
                <a:uLnTx/>
                <a:uFillTx/>
                <a:latin typeface="Century Gothic" panose="020F0302020204030204"/>
                <a:ea typeface="+mn-ea"/>
                <a:cs typeface="+mn-cs"/>
              </a:rPr>
              <a:t>Je me*  blesse et je recommence </a:t>
            </a:r>
          </a:p>
        </p:txBody>
      </p:sp>
      <p:sp>
        <p:nvSpPr>
          <p:cNvPr id="2" name="TextBox 1">
            <a:extLst>
              <a:ext uri="{FF2B5EF4-FFF2-40B4-BE49-F238E27FC236}">
                <a16:creationId xmlns:a16="http://schemas.microsoft.com/office/drawing/2014/main" id="{FEB2FA0E-FF73-F841-8BB7-0322C3FB1FA1}"/>
              </a:ext>
            </a:extLst>
          </p:cNvPr>
          <p:cNvSpPr txBox="1"/>
          <p:nvPr/>
        </p:nvSpPr>
        <p:spPr>
          <a:xfrm>
            <a:off x="193712" y="1380622"/>
            <a:ext cx="1161414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les phrases du premier couplet et remplis les blancs.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Puis, traduis le couplet en anglais. </a:t>
            </a:r>
          </a:p>
        </p:txBody>
      </p:sp>
      <p:sp>
        <p:nvSpPr>
          <p:cNvPr id="27" name="TextBox 26">
            <a:extLst>
              <a:ext uri="{FF2B5EF4-FFF2-40B4-BE49-F238E27FC236}">
                <a16:creationId xmlns:a16="http://schemas.microsoft.com/office/drawing/2014/main" id="{FE6BA264-C7FC-4847-A4C4-2870BB364FAD}"/>
              </a:ext>
            </a:extLst>
          </p:cNvPr>
          <p:cNvSpPr txBox="1"/>
          <p:nvPr/>
        </p:nvSpPr>
        <p:spPr>
          <a:xfrm>
            <a:off x="6000786" y="2673790"/>
            <a:ext cx="6656472" cy="29393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rgbClr val="002060"/>
                </a:solidFill>
                <a:effectLst/>
                <a:uLnTx/>
                <a:uFillTx/>
                <a:latin typeface="Century Gothic" panose="020F0302020204030204"/>
              </a:rPr>
              <a:t>I </a:t>
            </a:r>
            <a:r>
              <a:rPr kumimoji="0" lang="en-GB" sz="2100" i="0" u="none" strike="noStrike" kern="1200" cap="none" spc="0" normalizeH="0" baseline="0" noProof="0" dirty="0" err="1">
                <a:ln>
                  <a:noFill/>
                </a:ln>
                <a:solidFill>
                  <a:srgbClr val="002060"/>
                </a:solidFill>
                <a:effectLst/>
                <a:uLnTx/>
                <a:uFillTx/>
                <a:latin typeface="Century Gothic" panose="020F0302020204030204"/>
              </a:rPr>
              <a:t>searche</a:t>
            </a:r>
            <a:r>
              <a:rPr lang="en-GB" sz="2100" dirty="0">
                <a:solidFill>
                  <a:srgbClr val="002060"/>
                </a:solidFill>
                <a:latin typeface="Century Gothic" panose="020F0302020204030204"/>
              </a:rPr>
              <a:t>d </a:t>
            </a:r>
            <a:r>
              <a:rPr kumimoji="0" lang="en-GB" sz="2100" i="0" u="none" strike="noStrike" kern="1200" cap="none" spc="0" normalizeH="0" baseline="0" noProof="0" dirty="0">
                <a:ln>
                  <a:noFill/>
                </a:ln>
                <a:solidFill>
                  <a:srgbClr val="002060"/>
                </a:solidFill>
                <a:effectLst/>
                <a:uLnTx/>
                <a:uFillTx/>
                <a:latin typeface="Century Gothic" panose="020F0302020204030204"/>
              </a:rPr>
              <a:t>for a meaning to my existence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rgbClr val="002060"/>
                </a:solidFill>
                <a:effectLst/>
                <a:uLnTx/>
                <a:uFillTx/>
                <a:latin typeface="Century Gothic" panose="020F0302020204030204"/>
              </a:rPr>
              <a:t>I left my innocence there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rgbClr val="002060"/>
                </a:solidFill>
                <a:effectLst/>
                <a:uLnTx/>
                <a:uFillTx/>
                <a:latin typeface="Century Gothic" panose="020F0302020204030204"/>
              </a:rPr>
              <a:t>I ended up [finished] with a </a:t>
            </a:r>
            <a:r>
              <a:rPr kumimoji="0" lang="en-GB" sz="2100" i="0" u="none" strike="noStrike" kern="1200" cap="none" spc="0" normalizeH="0" baseline="0" noProof="0" dirty="0" err="1">
                <a:ln>
                  <a:noFill/>
                </a:ln>
                <a:solidFill>
                  <a:srgbClr val="002060"/>
                </a:solidFill>
                <a:effectLst/>
                <a:uLnTx/>
                <a:uFillTx/>
                <a:latin typeface="Century Gothic" panose="020F0302020204030204"/>
              </a:rPr>
              <a:t>defenseless</a:t>
            </a:r>
            <a:r>
              <a:rPr kumimoji="0" lang="en-GB" sz="2100" i="0" u="none" strike="noStrike" kern="1200" cap="none" spc="0" normalizeH="0" baseline="0" noProof="0" dirty="0">
                <a:ln>
                  <a:noFill/>
                </a:ln>
                <a:solidFill>
                  <a:srgbClr val="002060"/>
                </a:solidFill>
                <a:effectLst/>
                <a:uLnTx/>
                <a:uFillTx/>
                <a:latin typeface="Century Gothic" panose="020F0302020204030204"/>
              </a:rPr>
              <a:t> heart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rgbClr val="002060"/>
                </a:solidFill>
                <a:effectLst/>
                <a:uLnTx/>
                <a:uFillTx/>
                <a:latin typeface="Century Gothic" panose="020F0302020204030204"/>
              </a:rPr>
              <a:t>I looked for love and recognition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rgbClr val="002060"/>
                </a:solidFill>
                <a:effectLst/>
                <a:uLnTx/>
                <a:uFillTx/>
                <a:latin typeface="Century Gothic" panose="020F0302020204030204"/>
              </a:rPr>
              <a:t>I paid the price of silence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100" i="0" u="none" strike="noStrike" kern="1200" cap="none" spc="0" normalizeH="0" baseline="0" noProof="0" dirty="0">
                <a:ln>
                  <a:noFill/>
                </a:ln>
                <a:solidFill>
                  <a:srgbClr val="002060"/>
                </a:solidFill>
                <a:effectLst/>
                <a:uLnTx/>
                <a:uFillTx/>
                <a:latin typeface="Century Gothic" panose="020F0302020204030204"/>
              </a:rPr>
              <a:t>I hurt myself and start again</a:t>
            </a:r>
          </a:p>
        </p:txBody>
      </p:sp>
      <p:sp>
        <p:nvSpPr>
          <p:cNvPr id="28" name="TextBox 27">
            <a:extLst>
              <a:ext uri="{FF2B5EF4-FFF2-40B4-BE49-F238E27FC236}">
                <a16:creationId xmlns:a16="http://schemas.microsoft.com/office/drawing/2014/main" id="{F3F5034B-5580-46F5-9C07-F23ADDB06FDB}"/>
              </a:ext>
            </a:extLst>
          </p:cNvPr>
          <p:cNvSpPr txBox="1"/>
          <p:nvPr/>
        </p:nvSpPr>
        <p:spPr>
          <a:xfrm>
            <a:off x="6165435" y="2865147"/>
            <a:ext cx="3216689"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_______________________</a:t>
            </a:r>
          </a:p>
        </p:txBody>
      </p:sp>
      <p:sp>
        <p:nvSpPr>
          <p:cNvPr id="29" name="TextBox 28">
            <a:extLst>
              <a:ext uri="{FF2B5EF4-FFF2-40B4-BE49-F238E27FC236}">
                <a16:creationId xmlns:a16="http://schemas.microsoft.com/office/drawing/2014/main" id="{5160628A-C607-41AB-A4A7-75D3F5E2C093}"/>
              </a:ext>
            </a:extLst>
          </p:cNvPr>
          <p:cNvSpPr txBox="1"/>
          <p:nvPr/>
        </p:nvSpPr>
        <p:spPr>
          <a:xfrm>
            <a:off x="6218538" y="3327319"/>
            <a:ext cx="2392062"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a:t>
            </a:r>
          </a:p>
        </p:txBody>
      </p:sp>
      <p:sp>
        <p:nvSpPr>
          <p:cNvPr id="30" name="TextBox 29">
            <a:extLst>
              <a:ext uri="{FF2B5EF4-FFF2-40B4-BE49-F238E27FC236}">
                <a16:creationId xmlns:a16="http://schemas.microsoft.com/office/drawing/2014/main" id="{E566DBCD-26E7-44CC-939C-EC27B53EA045}"/>
              </a:ext>
            </a:extLst>
          </p:cNvPr>
          <p:cNvSpPr txBox="1"/>
          <p:nvPr/>
        </p:nvSpPr>
        <p:spPr>
          <a:xfrm>
            <a:off x="9662965" y="3775872"/>
            <a:ext cx="2392062"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a:t>
            </a:r>
            <a:endParaRPr lang="fr-FR" sz="2100" dirty="0">
              <a:solidFill>
                <a:schemeClr val="accent5">
                  <a:lumMod val="50000"/>
                </a:schemeClr>
              </a:solidFill>
            </a:endParaRPr>
          </a:p>
        </p:txBody>
      </p:sp>
      <p:sp>
        <p:nvSpPr>
          <p:cNvPr id="31" name="TextBox 30">
            <a:extLst>
              <a:ext uri="{FF2B5EF4-FFF2-40B4-BE49-F238E27FC236}">
                <a16:creationId xmlns:a16="http://schemas.microsoft.com/office/drawing/2014/main" id="{14A4ACC5-41A7-45CC-84C8-6719512406B4}"/>
              </a:ext>
            </a:extLst>
          </p:cNvPr>
          <p:cNvSpPr txBox="1"/>
          <p:nvPr/>
        </p:nvSpPr>
        <p:spPr>
          <a:xfrm>
            <a:off x="6218538" y="4249093"/>
            <a:ext cx="4151012"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______________________________</a:t>
            </a:r>
            <a:endParaRPr lang="fr-FR" sz="2100" dirty="0">
              <a:solidFill>
                <a:schemeClr val="accent5">
                  <a:lumMod val="50000"/>
                </a:schemeClr>
              </a:solidFill>
            </a:endParaRPr>
          </a:p>
        </p:txBody>
      </p:sp>
      <p:sp>
        <p:nvSpPr>
          <p:cNvPr id="32" name="TextBox 31">
            <a:extLst>
              <a:ext uri="{FF2B5EF4-FFF2-40B4-BE49-F238E27FC236}">
                <a16:creationId xmlns:a16="http://schemas.microsoft.com/office/drawing/2014/main" id="{C02B1195-7FF9-49A6-A78E-0ED64D2E7604}"/>
              </a:ext>
            </a:extLst>
          </p:cNvPr>
          <p:cNvSpPr txBox="1"/>
          <p:nvPr/>
        </p:nvSpPr>
        <p:spPr>
          <a:xfrm>
            <a:off x="6218538" y="4722233"/>
            <a:ext cx="1877712"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a:t>
            </a:r>
            <a:endParaRPr lang="fr-FR" sz="2100" dirty="0">
              <a:solidFill>
                <a:schemeClr val="accent5">
                  <a:lumMod val="50000"/>
                </a:schemeClr>
              </a:solidFill>
            </a:endParaRPr>
          </a:p>
        </p:txBody>
      </p:sp>
      <p:sp>
        <p:nvSpPr>
          <p:cNvPr id="33" name="TextBox 32">
            <a:extLst>
              <a:ext uri="{FF2B5EF4-FFF2-40B4-BE49-F238E27FC236}">
                <a16:creationId xmlns:a16="http://schemas.microsoft.com/office/drawing/2014/main" id="{4F89E04C-DA34-4553-98FA-400E92387640}"/>
              </a:ext>
            </a:extLst>
          </p:cNvPr>
          <p:cNvSpPr txBox="1"/>
          <p:nvPr/>
        </p:nvSpPr>
        <p:spPr>
          <a:xfrm>
            <a:off x="8294044" y="5208473"/>
            <a:ext cx="1877712"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a:t>
            </a:r>
            <a:endParaRPr lang="fr-FR" sz="2100" dirty="0">
              <a:solidFill>
                <a:schemeClr val="accent5">
                  <a:lumMod val="50000"/>
                </a:schemeClr>
              </a:solidFill>
            </a:endParaRPr>
          </a:p>
        </p:txBody>
      </p:sp>
      <p:sp>
        <p:nvSpPr>
          <p:cNvPr id="14" name="Speech Bubble: Rectangle with Corners Rounded 13">
            <a:extLst>
              <a:ext uri="{FF2B5EF4-FFF2-40B4-BE49-F238E27FC236}">
                <a16:creationId xmlns:a16="http://schemas.microsoft.com/office/drawing/2014/main" id="{B1A84DD3-9ACF-4874-BD32-EB01189249C8}"/>
              </a:ext>
            </a:extLst>
          </p:cNvPr>
          <p:cNvSpPr/>
          <p:nvPr/>
        </p:nvSpPr>
        <p:spPr>
          <a:xfrm>
            <a:off x="6556038" y="150193"/>
            <a:ext cx="2861140" cy="998554"/>
          </a:xfrm>
          <a:prstGeom prst="wedgeRoundRectCallout">
            <a:avLst>
              <a:gd name="adj1" fmla="val -49047"/>
              <a:gd name="adj2" fmla="val 16834"/>
              <a:gd name="adj3" fmla="val 16667"/>
            </a:avLst>
          </a:prstGeom>
          <a:solidFill>
            <a:srgbClr val="105076"/>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000" b="1" dirty="0">
                <a:solidFill>
                  <a:prstClr val="white"/>
                </a:solidFill>
                <a:latin typeface="Century Gothic" panose="020B0502020202020204" pitchFamily="34" charset="0"/>
              </a:rPr>
              <a:t>*le couplet = </a:t>
            </a:r>
            <a:r>
              <a:rPr lang="fr-FR" sz="2000" dirty="0">
                <a:solidFill>
                  <a:prstClr val="white"/>
                </a:solidFill>
                <a:latin typeface="Century Gothic" panose="020B0502020202020204" pitchFamily="34" charset="0"/>
              </a:rPr>
              <a:t>verse</a:t>
            </a:r>
          </a:p>
          <a:p>
            <a:pPr algn="ctr"/>
            <a:r>
              <a:rPr lang="fr-FR" sz="2000" b="1" dirty="0">
                <a:solidFill>
                  <a:prstClr val="white"/>
                </a:solidFill>
                <a:latin typeface="Century Gothic" panose="020B0502020202020204" pitchFamily="34" charset="0"/>
              </a:rPr>
              <a:t>*y = </a:t>
            </a:r>
            <a:r>
              <a:rPr lang="en-GB" sz="2000" dirty="0">
                <a:solidFill>
                  <a:prstClr val="white"/>
                </a:solidFill>
                <a:latin typeface="Century Gothic" panose="020B0502020202020204" pitchFamily="34" charset="0"/>
              </a:rPr>
              <a:t>there</a:t>
            </a:r>
          </a:p>
          <a:p>
            <a:pPr algn="ctr"/>
            <a:r>
              <a:rPr lang="fr-FR" sz="2000"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me = </a:t>
            </a:r>
            <a:r>
              <a:rPr lang="en-GB" sz="2000" dirty="0">
                <a:solidFill>
                  <a:prstClr val="white"/>
                </a:solidFill>
                <a:latin typeface="Century Gothic" panose="020B0502020202020204" pitchFamily="34" charset="0"/>
              </a:rPr>
              <a:t>myself</a:t>
            </a:r>
          </a:p>
        </p:txBody>
      </p:sp>
      <p:sp>
        <p:nvSpPr>
          <p:cNvPr id="15" name="Speech Bubble: Rectangle with Corners Rounded 14">
            <a:extLst>
              <a:ext uri="{FF2B5EF4-FFF2-40B4-BE49-F238E27FC236}">
                <a16:creationId xmlns:a16="http://schemas.microsoft.com/office/drawing/2014/main" id="{252086BA-027E-401A-8770-1621A8444EA1}"/>
              </a:ext>
            </a:extLst>
          </p:cNvPr>
          <p:cNvSpPr/>
          <p:nvPr/>
        </p:nvSpPr>
        <p:spPr>
          <a:xfrm>
            <a:off x="4924815" y="5795847"/>
            <a:ext cx="2861140" cy="998554"/>
          </a:xfrm>
          <a:prstGeom prst="wedgeRoundRectCallout">
            <a:avLst>
              <a:gd name="adj1" fmla="val 17449"/>
              <a:gd name="adj2" fmla="val -76215"/>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dirty="0">
                <a:solidFill>
                  <a:prstClr val="white"/>
                </a:solidFill>
                <a:latin typeface="Century Gothic" panose="020B0502020202020204" pitchFamily="34" charset="0"/>
              </a:rPr>
              <a:t>A more natural way to say this in English is ‘</a:t>
            </a:r>
            <a:r>
              <a:rPr lang="en-GB" sz="2000" b="1" i="1" dirty="0">
                <a:solidFill>
                  <a:prstClr val="white"/>
                </a:solidFill>
                <a:latin typeface="Century Gothic" panose="020B0502020202020204" pitchFamily="34" charset="0"/>
              </a:rPr>
              <a:t>I get hurt</a:t>
            </a:r>
            <a:r>
              <a:rPr lang="en-GB" sz="2000" dirty="0">
                <a:solidFill>
                  <a:prstClr val="white"/>
                </a:solidFill>
                <a:latin typeface="Century Gothic" panose="020B0502020202020204" pitchFamily="34" charset="0"/>
              </a:rPr>
              <a:t>’</a:t>
            </a:r>
          </a:p>
        </p:txBody>
      </p:sp>
    </p:spTree>
    <p:extLst>
      <p:ext uri="{BB962C8B-B14F-4D97-AF65-F5344CB8AC3E}">
        <p14:creationId xmlns:p14="http://schemas.microsoft.com/office/powerpoint/2010/main" val="21535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y</a:t>
            </a:r>
            <a:endParaRPr lang="en-US" dirty="0"/>
          </a:p>
        </p:txBody>
      </p:sp>
      <p:sp>
        <p:nvSpPr>
          <p:cNvPr id="4" name="TextBox 3"/>
          <p:cNvSpPr txBox="1"/>
          <p:nvPr/>
        </p:nvSpPr>
        <p:spPr>
          <a:xfrm>
            <a:off x="5557230" y="4303986"/>
            <a:ext cx="107753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p>
        </p:txBody>
      </p:sp>
      <p:pic>
        <p:nvPicPr>
          <p:cNvPr id="3" name="Picture 2" descr="'you are her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2978"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Text exploitation 3</a:t>
            </a:r>
          </a:p>
          <a:p>
            <a:pPr algn="l"/>
            <a:r>
              <a:rPr lang="en-GB" sz="3000" dirty="0">
                <a:solidFill>
                  <a:prstClr val="white"/>
                </a:solidFill>
              </a:rPr>
              <a:t>SSCs [y] and [oy] [revisited]</a:t>
            </a:r>
          </a:p>
          <a:p>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07AB5BC7-E08A-4EA0-8CD1-19DB013A6669}"/>
              </a:ext>
            </a:extLst>
          </p:cNvPr>
          <p:cNvSpPr>
            <a:spLocks noGrp="1"/>
          </p:cNvSpPr>
          <p:nvPr>
            <p:ph type="ctrTitle"/>
          </p:nvPr>
        </p:nvSpPr>
        <p:spPr>
          <a:xfrm>
            <a:off x="235003" y="1368070"/>
            <a:ext cx="9470627" cy="1062010"/>
          </a:xfrm>
        </p:spPr>
        <p:txBody>
          <a:bodyPr>
            <a:normAutofit fontScale="90000"/>
          </a:bodyPr>
          <a:lstStyle/>
          <a:p>
            <a:pPr algn="l"/>
            <a:r>
              <a:rPr lang="en-GB" sz="4000" b="1" dirty="0">
                <a:solidFill>
                  <a:prstClr val="white"/>
                </a:solidFill>
              </a:rPr>
              <a:t>“</a:t>
            </a:r>
            <a:r>
              <a:rPr lang="fr-FR" sz="4000" b="1" dirty="0">
                <a:solidFill>
                  <a:prstClr val="white"/>
                </a:solidFill>
              </a:rPr>
              <a:t>J’ai cherché” par Amir Hammad, Johan Errami et Nazim Khaled</a:t>
            </a:r>
            <a:endParaRPr lang="fr-FR" sz="4000" dirty="0"/>
          </a:p>
        </p:txBody>
      </p:sp>
      <p:sp>
        <p:nvSpPr>
          <p:cNvPr id="17" name="Title 3">
            <a:extLst>
              <a:ext uri="{FF2B5EF4-FFF2-40B4-BE49-F238E27FC236}">
                <a16:creationId xmlns:a16="http://schemas.microsoft.com/office/drawing/2014/main" id="{C312AD4B-A7B9-4255-8DA6-D26F9531AFAB}"/>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4 - Lesson 33</a:t>
            </a:r>
          </a:p>
        </p:txBody>
      </p:sp>
      <p:sp>
        <p:nvSpPr>
          <p:cNvPr id="18" name="Title 3">
            <a:extLst>
              <a:ext uri="{FF2B5EF4-FFF2-40B4-BE49-F238E27FC236}">
                <a16:creationId xmlns:a16="http://schemas.microsoft.com/office/drawing/2014/main" id="{61A82229-45C6-403A-8644-E17C17C13E73}"/>
              </a:ext>
            </a:extLst>
          </p:cNvPr>
          <p:cNvSpPr txBox="1">
            <a:spLocks/>
          </p:cNvSpPr>
          <p:nvPr/>
        </p:nvSpPr>
        <p:spPr>
          <a:xfrm>
            <a:off x="235003" y="5666212"/>
            <a:ext cx="501661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Amber Dudley / Catherine Salkeld / Natalie Finlayson</a:t>
            </a: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04/12/2021</a:t>
            </a:r>
          </a:p>
        </p:txBody>
      </p:sp>
    </p:spTree>
    <p:extLst>
      <p:ext uri="{BB962C8B-B14F-4D97-AF65-F5344CB8AC3E}">
        <p14:creationId xmlns:p14="http://schemas.microsoft.com/office/powerpoint/2010/main" val="4075945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é</a:t>
            </a: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868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fr-FR" sz="12000" b="1"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oy</a:t>
            </a:r>
            <a:r>
              <a:rPr kumimoji="0" lang="fr-FR" sz="12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5B699D14-7BE5-4986-906F-6732806D3FC2}"/>
              </a:ext>
            </a:extLst>
          </p:cNvPr>
          <p:cNvGraphicFramePr>
            <a:graphicFrameLocks noGrp="1"/>
          </p:cNvGraphicFramePr>
          <p:nvPr>
            <p:extLst>
              <p:ext uri="{D42A27DB-BD31-4B8C-83A1-F6EECF244321}">
                <p14:modId xmlns:p14="http://schemas.microsoft.com/office/powerpoint/2010/main" val="62465380"/>
              </p:ext>
            </p:extLst>
          </p:nvPr>
        </p:nvGraphicFramePr>
        <p:xfrm>
          <a:off x="287283" y="1995840"/>
          <a:ext cx="9025862" cy="4114800"/>
        </p:xfrm>
        <a:graphic>
          <a:graphicData uri="http://schemas.openxmlformats.org/drawingml/2006/table">
            <a:tbl>
              <a:tblPr firstRow="1" bandRow="1">
                <a:tableStyleId>{21E4AEA4-8DFA-4A89-87EB-49C32662AFE0}</a:tableStyleId>
              </a:tblPr>
              <a:tblGrid>
                <a:gridCol w="535920">
                  <a:extLst>
                    <a:ext uri="{9D8B030D-6E8A-4147-A177-3AD203B41FA5}">
                      <a16:colId xmlns:a16="http://schemas.microsoft.com/office/drawing/2014/main" val="1925490264"/>
                    </a:ext>
                  </a:extLst>
                </a:gridCol>
                <a:gridCol w="2547374">
                  <a:extLst>
                    <a:ext uri="{9D8B030D-6E8A-4147-A177-3AD203B41FA5}">
                      <a16:colId xmlns:a16="http://schemas.microsoft.com/office/drawing/2014/main" val="721217777"/>
                    </a:ext>
                  </a:extLst>
                </a:gridCol>
                <a:gridCol w="2547374">
                  <a:extLst>
                    <a:ext uri="{9D8B030D-6E8A-4147-A177-3AD203B41FA5}">
                      <a16:colId xmlns:a16="http://schemas.microsoft.com/office/drawing/2014/main" val="4030488612"/>
                    </a:ext>
                  </a:extLst>
                </a:gridCol>
                <a:gridCol w="1697597">
                  <a:extLst>
                    <a:ext uri="{9D8B030D-6E8A-4147-A177-3AD203B41FA5}">
                      <a16:colId xmlns:a16="http://schemas.microsoft.com/office/drawing/2014/main" val="2585646328"/>
                    </a:ext>
                  </a:extLst>
                </a:gridCol>
                <a:gridCol w="1697597">
                  <a:extLst>
                    <a:ext uri="{9D8B030D-6E8A-4147-A177-3AD203B41FA5}">
                      <a16:colId xmlns:a16="http://schemas.microsoft.com/office/drawing/2014/main" val="1118927646"/>
                    </a:ext>
                  </a:extLst>
                </a:gridCol>
              </a:tblGrid>
              <a:tr h="370840">
                <a:tc>
                  <a:txBody>
                    <a:bodyPr/>
                    <a:lstStyle/>
                    <a:p>
                      <a:pPr algn="ctr"/>
                      <a:r>
                        <a:rPr lang="fr-FR" sz="2400" dirty="0"/>
                        <a:t>Q</a:t>
                      </a:r>
                    </a:p>
                  </a:txBody>
                  <a:tcPr>
                    <a:solidFill>
                      <a:srgbClr val="E87D1E"/>
                    </a:solidFill>
                  </a:tcPr>
                </a:tc>
                <a:tc>
                  <a:txBody>
                    <a:bodyPr/>
                    <a:lstStyle/>
                    <a:p>
                      <a:pPr algn="ctr"/>
                      <a:r>
                        <a:rPr lang="fr-FR" sz="2400" dirty="0"/>
                        <a:t>mot</a:t>
                      </a:r>
                    </a:p>
                  </a:txBody>
                  <a:tcPr>
                    <a:solidFill>
                      <a:srgbClr val="E87D1E"/>
                    </a:solidFill>
                  </a:tcPr>
                </a:tc>
                <a:tc>
                  <a:txBody>
                    <a:bodyPr/>
                    <a:lstStyle/>
                    <a:p>
                      <a:pPr algn="ctr"/>
                      <a:r>
                        <a:rPr lang="en-GB" sz="2400" dirty="0" err="1"/>
                        <a:t>en</a:t>
                      </a:r>
                      <a:r>
                        <a:rPr lang="en-GB" sz="2400" dirty="0"/>
                        <a:t> </a:t>
                      </a:r>
                      <a:r>
                        <a:rPr lang="en-GB" sz="2400" dirty="0" err="1"/>
                        <a:t>anglais</a:t>
                      </a:r>
                      <a:endParaRPr lang="fr-FR" sz="2400" dirty="0"/>
                    </a:p>
                  </a:txBody>
                  <a:tcPr>
                    <a:solidFill>
                      <a:srgbClr val="E87D1E"/>
                    </a:solidFill>
                  </a:tcPr>
                </a:tc>
                <a:tc>
                  <a:txBody>
                    <a:bodyPr/>
                    <a:lstStyle/>
                    <a:p>
                      <a:pPr algn="ctr"/>
                      <a:r>
                        <a:rPr lang="fr-FR" sz="2400" dirty="0"/>
                        <a:t>[</a:t>
                      </a:r>
                      <a:r>
                        <a:rPr lang="fr-FR" sz="2400" dirty="0" err="1"/>
                        <a:t>oy</a:t>
                      </a:r>
                      <a:r>
                        <a:rPr lang="fr-FR" sz="2400" dirty="0"/>
                        <a:t>]</a:t>
                      </a:r>
                    </a:p>
                  </a:txBody>
                  <a:tcPr>
                    <a:solidFill>
                      <a:srgbClr val="E87D1E"/>
                    </a:solidFill>
                  </a:tcPr>
                </a:tc>
                <a:tc>
                  <a:txBody>
                    <a:bodyPr/>
                    <a:lstStyle/>
                    <a:p>
                      <a:pPr algn="ctr"/>
                      <a:r>
                        <a:rPr lang="fr-FR" sz="2400" dirty="0"/>
                        <a:t>[y]</a:t>
                      </a:r>
                    </a:p>
                  </a:txBody>
                  <a:tcPr>
                    <a:solidFill>
                      <a:srgbClr val="E87D1E"/>
                    </a:solidFill>
                  </a:tcPr>
                </a:tc>
                <a:extLst>
                  <a:ext uri="{0D108BD9-81ED-4DB2-BD59-A6C34878D82A}">
                    <a16:rowId xmlns:a16="http://schemas.microsoft.com/office/drawing/2014/main" val="169592804"/>
                  </a:ext>
                </a:extLst>
              </a:tr>
              <a:tr h="370840">
                <a:tc>
                  <a:txBody>
                    <a:bodyPr/>
                    <a:lstStyle/>
                    <a:p>
                      <a:endParaRPr lang="fr-FR" sz="2400"/>
                    </a:p>
                  </a:txBody>
                  <a:tcPr/>
                </a:tc>
                <a:tc>
                  <a:txBody>
                    <a:bodyPr/>
                    <a:lstStyle/>
                    <a:p>
                      <a:r>
                        <a:rPr lang="fr-FR" sz="2400" dirty="0">
                          <a:solidFill>
                            <a:srgbClr val="002060"/>
                          </a:solidFill>
                        </a:rPr>
                        <a:t>j</a:t>
                      </a:r>
                      <a:r>
                        <a:rPr lang="fr-FR" sz="2400" b="1" dirty="0">
                          <a:solidFill>
                            <a:srgbClr val="EE6000"/>
                          </a:solidFill>
                        </a:rPr>
                        <a:t>oy</a:t>
                      </a:r>
                      <a:r>
                        <a:rPr lang="fr-FR" sz="2400" dirty="0">
                          <a:solidFill>
                            <a:srgbClr val="002060"/>
                          </a:solidFill>
                        </a:rPr>
                        <a:t>au</a:t>
                      </a:r>
                    </a:p>
                  </a:txBody>
                  <a:tcPr/>
                </a:tc>
                <a:tc>
                  <a:txBody>
                    <a:bodyPr/>
                    <a:lstStyle/>
                    <a:p>
                      <a:r>
                        <a:rPr lang="en-GB" sz="2400" noProof="0">
                          <a:solidFill>
                            <a:srgbClr val="002060"/>
                          </a:solidFill>
                        </a:rPr>
                        <a:t>[jewel]</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4215077657"/>
                  </a:ext>
                </a:extLst>
              </a:tr>
              <a:tr h="370840">
                <a:tc>
                  <a:txBody>
                    <a:bodyPr/>
                    <a:lstStyle/>
                    <a:p>
                      <a:endParaRPr lang="fr-FR" sz="2400"/>
                    </a:p>
                  </a:txBody>
                  <a:tcPr/>
                </a:tc>
                <a:tc>
                  <a:txBody>
                    <a:bodyPr/>
                    <a:lstStyle/>
                    <a:p>
                      <a:r>
                        <a:rPr lang="fr-FR" sz="2400" dirty="0">
                          <a:solidFill>
                            <a:srgbClr val="002060"/>
                          </a:solidFill>
                        </a:rPr>
                        <a:t>c </a:t>
                      </a:r>
                      <a:r>
                        <a:rPr lang="fr-FR" sz="2400" b="1" dirty="0">
                          <a:solidFill>
                            <a:srgbClr val="EE6000"/>
                          </a:solidFill>
                        </a:rPr>
                        <a:t>y</a:t>
                      </a:r>
                      <a:r>
                        <a:rPr lang="fr-FR" sz="2400" dirty="0">
                          <a:solidFill>
                            <a:srgbClr val="002060"/>
                          </a:solidFill>
                        </a:rPr>
                        <a:t> cliste</a:t>
                      </a:r>
                    </a:p>
                  </a:txBody>
                  <a:tcPr/>
                </a:tc>
                <a:tc>
                  <a:txBody>
                    <a:bodyPr/>
                    <a:lstStyle/>
                    <a:p>
                      <a:r>
                        <a:rPr lang="en-GB" sz="2400" noProof="0">
                          <a:solidFill>
                            <a:srgbClr val="002060"/>
                          </a:solidFill>
                        </a:rPr>
                        <a:t>[cyclist]</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880739684"/>
                  </a:ext>
                </a:extLst>
              </a:tr>
              <a:tr h="370840">
                <a:tc>
                  <a:txBody>
                    <a:bodyPr/>
                    <a:lstStyle/>
                    <a:p>
                      <a:endParaRPr lang="fr-FR" sz="2400"/>
                    </a:p>
                  </a:txBody>
                  <a:tcPr/>
                </a:tc>
                <a:tc>
                  <a:txBody>
                    <a:bodyPr/>
                    <a:lstStyle/>
                    <a:p>
                      <a:r>
                        <a:rPr lang="fr-FR" sz="2400" dirty="0">
                          <a:solidFill>
                            <a:srgbClr val="002060"/>
                          </a:solidFill>
                        </a:rPr>
                        <a:t>r</a:t>
                      </a:r>
                      <a:r>
                        <a:rPr lang="fr-FR" sz="2400" b="1" dirty="0">
                          <a:solidFill>
                            <a:srgbClr val="EE6000"/>
                          </a:solidFill>
                        </a:rPr>
                        <a:t> y </a:t>
                      </a:r>
                      <a:r>
                        <a:rPr lang="fr-FR" sz="2400" dirty="0">
                          <a:solidFill>
                            <a:srgbClr val="002060"/>
                          </a:solidFill>
                        </a:rPr>
                        <a:t>thme</a:t>
                      </a:r>
                    </a:p>
                  </a:txBody>
                  <a:tcPr/>
                </a:tc>
                <a:tc>
                  <a:txBody>
                    <a:bodyPr/>
                    <a:lstStyle/>
                    <a:p>
                      <a:r>
                        <a:rPr lang="en-GB" sz="2400" noProof="0">
                          <a:solidFill>
                            <a:srgbClr val="002060"/>
                          </a:solidFill>
                        </a:rPr>
                        <a:t>[rhythm]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580712503"/>
                  </a:ext>
                </a:extLst>
              </a:tr>
              <a:tr h="370840">
                <a:tc>
                  <a:txBody>
                    <a:bodyPr/>
                    <a:lstStyle/>
                    <a:p>
                      <a:endParaRPr lang="fr-FR" sz="2400"/>
                    </a:p>
                  </a:txBody>
                  <a:tcPr/>
                </a:tc>
                <a:tc>
                  <a:txBody>
                    <a:bodyPr/>
                    <a:lstStyle/>
                    <a:p>
                      <a:r>
                        <a:rPr lang="fr-FR" sz="2400" dirty="0">
                          <a:solidFill>
                            <a:srgbClr val="002060"/>
                          </a:solidFill>
                        </a:rPr>
                        <a:t>v</a:t>
                      </a:r>
                      <a:r>
                        <a:rPr lang="fr-FR" sz="2400" b="1" dirty="0">
                          <a:solidFill>
                            <a:srgbClr val="EE6000"/>
                          </a:solidFill>
                        </a:rPr>
                        <a:t>oy</a:t>
                      </a:r>
                      <a:r>
                        <a:rPr lang="fr-FR" sz="2400" dirty="0">
                          <a:solidFill>
                            <a:srgbClr val="002060"/>
                          </a:solidFill>
                        </a:rPr>
                        <a:t>elle</a:t>
                      </a:r>
                    </a:p>
                  </a:txBody>
                  <a:tcPr/>
                </a:tc>
                <a:tc>
                  <a:txBody>
                    <a:bodyPr/>
                    <a:lstStyle/>
                    <a:p>
                      <a:r>
                        <a:rPr lang="en-GB" sz="2400" noProof="0">
                          <a:solidFill>
                            <a:srgbClr val="002060"/>
                          </a:solidFill>
                        </a:rPr>
                        <a:t>[vowel]</a:t>
                      </a:r>
                    </a:p>
                  </a:txBody>
                  <a:tcPr/>
                </a:tc>
                <a:tc>
                  <a:txBody>
                    <a:bodyPr/>
                    <a:lstStyle/>
                    <a:p>
                      <a:endParaRPr lang="fr-FR" sz="2400" dirty="0"/>
                    </a:p>
                  </a:txBody>
                  <a:tcPr/>
                </a:tc>
                <a:tc>
                  <a:txBody>
                    <a:bodyPr/>
                    <a:lstStyle/>
                    <a:p>
                      <a:endParaRPr lang="fr-FR" sz="2400"/>
                    </a:p>
                  </a:txBody>
                  <a:tcPr/>
                </a:tc>
                <a:extLst>
                  <a:ext uri="{0D108BD9-81ED-4DB2-BD59-A6C34878D82A}">
                    <a16:rowId xmlns:a16="http://schemas.microsoft.com/office/drawing/2014/main" val="1998004162"/>
                  </a:ext>
                </a:extLst>
              </a:tr>
              <a:tr h="370840">
                <a:tc>
                  <a:txBody>
                    <a:bodyPr/>
                    <a:lstStyle/>
                    <a:p>
                      <a:endParaRPr lang="fr-FR" sz="2400"/>
                    </a:p>
                  </a:txBody>
                  <a:tcPr/>
                </a:tc>
                <a:tc>
                  <a:txBody>
                    <a:bodyPr/>
                    <a:lstStyle/>
                    <a:p>
                      <a:r>
                        <a:rPr lang="fr-FR" sz="2400" dirty="0">
                          <a:solidFill>
                            <a:srgbClr val="002060"/>
                          </a:solidFill>
                        </a:rPr>
                        <a:t>l </a:t>
                      </a:r>
                      <a:r>
                        <a:rPr lang="fr-FR" sz="2400" b="1" dirty="0">
                          <a:solidFill>
                            <a:srgbClr val="EE6000"/>
                          </a:solidFill>
                        </a:rPr>
                        <a:t>y</a:t>
                      </a:r>
                      <a:r>
                        <a:rPr lang="fr-FR" sz="2400" dirty="0">
                          <a:solidFill>
                            <a:srgbClr val="002060"/>
                          </a:solidFill>
                        </a:rPr>
                        <a:t> cée</a:t>
                      </a:r>
                    </a:p>
                  </a:txBody>
                  <a:tcPr/>
                </a:tc>
                <a:tc>
                  <a:txBody>
                    <a:bodyPr/>
                    <a:lstStyle/>
                    <a:p>
                      <a:r>
                        <a:rPr lang="en-GB" sz="2400" noProof="0">
                          <a:solidFill>
                            <a:srgbClr val="002060"/>
                          </a:solidFill>
                        </a:rPr>
                        <a:t>[sixth form]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521668829"/>
                  </a:ext>
                </a:extLst>
              </a:tr>
              <a:tr h="370840">
                <a:tc>
                  <a:txBody>
                    <a:bodyPr/>
                    <a:lstStyle/>
                    <a:p>
                      <a:endParaRPr lang="fr-FR" sz="2400"/>
                    </a:p>
                  </a:txBody>
                  <a:tcPr/>
                </a:tc>
                <a:tc>
                  <a:txBody>
                    <a:bodyPr/>
                    <a:lstStyle/>
                    <a:p>
                      <a:r>
                        <a:rPr lang="fr-FR" sz="2400" dirty="0">
                          <a:solidFill>
                            <a:srgbClr val="002060"/>
                          </a:solidFill>
                        </a:rPr>
                        <a:t>g </a:t>
                      </a:r>
                      <a:r>
                        <a:rPr lang="fr-FR" sz="2400" b="1" dirty="0">
                          <a:solidFill>
                            <a:srgbClr val="EE6000"/>
                          </a:solidFill>
                        </a:rPr>
                        <a:t>y</a:t>
                      </a:r>
                      <a:r>
                        <a:rPr lang="fr-FR" sz="2400" dirty="0">
                          <a:solidFill>
                            <a:srgbClr val="002060"/>
                          </a:solidFill>
                        </a:rPr>
                        <a:t> mnase</a:t>
                      </a:r>
                    </a:p>
                  </a:txBody>
                  <a:tcPr/>
                </a:tc>
                <a:tc>
                  <a:txBody>
                    <a:bodyPr/>
                    <a:lstStyle/>
                    <a:p>
                      <a:r>
                        <a:rPr lang="en-GB" sz="2400" noProof="0">
                          <a:solidFill>
                            <a:srgbClr val="002060"/>
                          </a:solidFill>
                        </a:rPr>
                        <a:t>[gymnasium]</a:t>
                      </a:r>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2594560817"/>
                  </a:ext>
                </a:extLst>
              </a:tr>
              <a:tr h="370840">
                <a:tc>
                  <a:txBody>
                    <a:bodyPr/>
                    <a:lstStyle/>
                    <a:p>
                      <a:endParaRPr lang="fr-FR" sz="2400"/>
                    </a:p>
                  </a:txBody>
                  <a:tcPr/>
                </a:tc>
                <a:tc>
                  <a:txBody>
                    <a:bodyPr/>
                    <a:lstStyle/>
                    <a:p>
                      <a:r>
                        <a:rPr lang="fr-FR" sz="2400" dirty="0">
                          <a:solidFill>
                            <a:srgbClr val="002060"/>
                          </a:solidFill>
                        </a:rPr>
                        <a:t>incr</a:t>
                      </a:r>
                      <a:r>
                        <a:rPr lang="fr-FR" sz="2400" b="1" dirty="0">
                          <a:solidFill>
                            <a:srgbClr val="EE6000"/>
                          </a:solidFill>
                        </a:rPr>
                        <a:t>oy</a:t>
                      </a:r>
                      <a:r>
                        <a:rPr lang="fr-FR" sz="2400" dirty="0">
                          <a:solidFill>
                            <a:srgbClr val="002060"/>
                          </a:solidFill>
                        </a:rPr>
                        <a:t>able</a:t>
                      </a:r>
                    </a:p>
                  </a:txBody>
                  <a:tcPr/>
                </a:tc>
                <a:tc>
                  <a:txBody>
                    <a:bodyPr/>
                    <a:lstStyle/>
                    <a:p>
                      <a:r>
                        <a:rPr lang="en-GB" sz="2400" noProof="0">
                          <a:solidFill>
                            <a:srgbClr val="002060"/>
                          </a:solidFill>
                        </a:rPr>
                        <a:t>[incredible]</a:t>
                      </a:r>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3557117781"/>
                  </a:ext>
                </a:extLst>
              </a:tr>
              <a:tr h="370840">
                <a:tc>
                  <a:txBody>
                    <a:bodyPr/>
                    <a:lstStyle/>
                    <a:p>
                      <a:endParaRPr lang="fr-FR" sz="2400" dirty="0"/>
                    </a:p>
                  </a:txBody>
                  <a:tcPr/>
                </a:tc>
                <a:tc>
                  <a:txBody>
                    <a:bodyPr/>
                    <a:lstStyle/>
                    <a:p>
                      <a:r>
                        <a:rPr lang="fr-FR" sz="2400" dirty="0">
                          <a:solidFill>
                            <a:srgbClr val="002060"/>
                          </a:solidFill>
                        </a:rPr>
                        <a:t>cit</a:t>
                      </a:r>
                      <a:r>
                        <a:rPr lang="fr-FR" sz="2400" b="1" dirty="0">
                          <a:solidFill>
                            <a:srgbClr val="EE6000"/>
                          </a:solidFill>
                        </a:rPr>
                        <a:t>oy</a:t>
                      </a:r>
                      <a:r>
                        <a:rPr lang="fr-FR" sz="2400" dirty="0">
                          <a:solidFill>
                            <a:srgbClr val="002060"/>
                          </a:solidFill>
                        </a:rPr>
                        <a:t>en</a:t>
                      </a:r>
                    </a:p>
                  </a:txBody>
                  <a:tcPr/>
                </a:tc>
                <a:tc>
                  <a:txBody>
                    <a:bodyPr/>
                    <a:lstStyle/>
                    <a:p>
                      <a:r>
                        <a:rPr lang="en-GB" sz="2400" noProof="0" dirty="0">
                          <a:solidFill>
                            <a:srgbClr val="002060"/>
                          </a:solidFill>
                        </a:rPr>
                        <a:t>[citizen]</a:t>
                      </a:r>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319739931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Phonétique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Écoute. Les mots ont-ils la SSC [oy] ou [y] ?</a:t>
            </a:r>
          </a:p>
        </p:txBody>
      </p:sp>
      <p:sp>
        <p:nvSpPr>
          <p:cNvPr id="9" name="Action Button: Custom 16">
            <a:hlinkClick r:id="" action="ppaction://noaction" highlightClick="1">
              <a:snd r:embed="rId4" name="1 joyau.wav"/>
            </a:hlinkClick>
            <a:extLst>
              <a:ext uri="{FF2B5EF4-FFF2-40B4-BE49-F238E27FC236}">
                <a16:creationId xmlns:a16="http://schemas.microsoft.com/office/drawing/2014/main" id="{F3647B33-8889-40EE-86D0-188DA737FFEC}"/>
              </a:ext>
            </a:extLst>
          </p:cNvPr>
          <p:cNvSpPr/>
          <p:nvPr/>
        </p:nvSpPr>
        <p:spPr>
          <a:xfrm>
            <a:off x="377787" y="24793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2 cycliste.wav"/>
            </a:hlinkClick>
            <a:extLst>
              <a:ext uri="{FF2B5EF4-FFF2-40B4-BE49-F238E27FC236}">
                <a16:creationId xmlns:a16="http://schemas.microsoft.com/office/drawing/2014/main" id="{31C0CCE4-2C2A-4ED4-A8C6-7334F574E94E}"/>
              </a:ext>
            </a:extLst>
          </p:cNvPr>
          <p:cNvSpPr/>
          <p:nvPr/>
        </p:nvSpPr>
        <p:spPr>
          <a:xfrm>
            <a:off x="377787" y="29339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y rythme.wav"/>
            </a:hlinkClick>
            <a:extLst>
              <a:ext uri="{FF2B5EF4-FFF2-40B4-BE49-F238E27FC236}">
                <a16:creationId xmlns:a16="http://schemas.microsoft.com/office/drawing/2014/main" id="{E401D661-C519-4643-A6BF-97849A1AF0F4}"/>
              </a:ext>
            </a:extLst>
          </p:cNvPr>
          <p:cNvSpPr/>
          <p:nvPr/>
        </p:nvSpPr>
        <p:spPr>
          <a:xfrm>
            <a:off x="377787" y="33886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4 voyelle.wav"/>
            </a:hlinkClick>
            <a:extLst>
              <a:ext uri="{FF2B5EF4-FFF2-40B4-BE49-F238E27FC236}">
                <a16:creationId xmlns:a16="http://schemas.microsoft.com/office/drawing/2014/main" id="{C67F5D72-5D99-4702-93C2-04C0A230DDFD}"/>
              </a:ext>
            </a:extLst>
          </p:cNvPr>
          <p:cNvSpPr/>
          <p:nvPr/>
        </p:nvSpPr>
        <p:spPr>
          <a:xfrm>
            <a:off x="377787" y="38433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5 lycée.wav"/>
            </a:hlinkClick>
            <a:extLst>
              <a:ext uri="{FF2B5EF4-FFF2-40B4-BE49-F238E27FC236}">
                <a16:creationId xmlns:a16="http://schemas.microsoft.com/office/drawing/2014/main" id="{6882811C-9B05-4737-941B-52903D956657}"/>
              </a:ext>
            </a:extLst>
          </p:cNvPr>
          <p:cNvSpPr/>
          <p:nvPr/>
        </p:nvSpPr>
        <p:spPr>
          <a:xfrm>
            <a:off x="377787" y="42979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6 gymnase.wav"/>
            </a:hlinkClick>
            <a:extLst>
              <a:ext uri="{FF2B5EF4-FFF2-40B4-BE49-F238E27FC236}">
                <a16:creationId xmlns:a16="http://schemas.microsoft.com/office/drawing/2014/main" id="{6B50868A-CC1C-4256-BC58-5D316BA4CF5E}"/>
              </a:ext>
            </a:extLst>
          </p:cNvPr>
          <p:cNvSpPr/>
          <p:nvPr/>
        </p:nvSpPr>
        <p:spPr>
          <a:xfrm>
            <a:off x="382581" y="47526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7 incroyable.wav"/>
            </a:hlinkClick>
            <a:extLst>
              <a:ext uri="{FF2B5EF4-FFF2-40B4-BE49-F238E27FC236}">
                <a16:creationId xmlns:a16="http://schemas.microsoft.com/office/drawing/2014/main" id="{881FEB19-DCC0-41D0-A0EA-B6A71744A915}"/>
              </a:ext>
            </a:extLst>
          </p:cNvPr>
          <p:cNvSpPr/>
          <p:nvPr/>
        </p:nvSpPr>
        <p:spPr>
          <a:xfrm>
            <a:off x="387981" y="52073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8 citoyen.wav"/>
            </a:hlinkClick>
            <a:extLst>
              <a:ext uri="{FF2B5EF4-FFF2-40B4-BE49-F238E27FC236}">
                <a16:creationId xmlns:a16="http://schemas.microsoft.com/office/drawing/2014/main" id="{373D8359-76B0-4181-97EA-ED4B3F20E84C}"/>
              </a:ext>
            </a:extLst>
          </p:cNvPr>
          <p:cNvSpPr/>
          <p:nvPr/>
        </p:nvSpPr>
        <p:spPr>
          <a:xfrm>
            <a:off x="387981" y="5661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7" name="Picture 16" descr="green checkmark">
            <a:extLst>
              <a:ext uri="{FF2B5EF4-FFF2-40B4-BE49-F238E27FC236}">
                <a16:creationId xmlns:a16="http://schemas.microsoft.com/office/drawing/2014/main" id="{DAA48743-6F29-4EEC-A283-EB74E7DE98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2556211"/>
            <a:ext cx="282522" cy="294294"/>
          </a:xfrm>
          <a:prstGeom prst="rect">
            <a:avLst/>
          </a:prstGeom>
        </p:spPr>
      </p:pic>
      <p:pic>
        <p:nvPicPr>
          <p:cNvPr id="18" name="Picture 17" descr="green checkmark">
            <a:extLst>
              <a:ext uri="{FF2B5EF4-FFF2-40B4-BE49-F238E27FC236}">
                <a16:creationId xmlns:a16="http://schemas.microsoft.com/office/drawing/2014/main" id="{977311ED-D152-49CE-B941-58C2C68B34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4216" y="2989278"/>
            <a:ext cx="282522" cy="294294"/>
          </a:xfrm>
          <a:prstGeom prst="rect">
            <a:avLst/>
          </a:prstGeom>
        </p:spPr>
      </p:pic>
      <p:pic>
        <p:nvPicPr>
          <p:cNvPr id="19" name="Picture 18" descr="green checkmark">
            <a:extLst>
              <a:ext uri="{FF2B5EF4-FFF2-40B4-BE49-F238E27FC236}">
                <a16:creationId xmlns:a16="http://schemas.microsoft.com/office/drawing/2014/main" id="{68C51851-FC74-445B-ACEA-5568B9C5B6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84216" y="3524156"/>
            <a:ext cx="282522" cy="294294"/>
          </a:xfrm>
          <a:prstGeom prst="rect">
            <a:avLst/>
          </a:prstGeom>
        </p:spPr>
      </p:pic>
      <p:pic>
        <p:nvPicPr>
          <p:cNvPr id="20" name="Picture 19" descr="green checkmark">
            <a:extLst>
              <a:ext uri="{FF2B5EF4-FFF2-40B4-BE49-F238E27FC236}">
                <a16:creationId xmlns:a16="http://schemas.microsoft.com/office/drawing/2014/main" id="{286E62C6-C0DD-40D3-9B01-A53BEA16BD8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3906093"/>
            <a:ext cx="282522" cy="294294"/>
          </a:xfrm>
          <a:prstGeom prst="rect">
            <a:avLst/>
          </a:prstGeom>
        </p:spPr>
      </p:pic>
      <p:pic>
        <p:nvPicPr>
          <p:cNvPr id="21" name="Picture 20" descr="green checkmark">
            <a:extLst>
              <a:ext uri="{FF2B5EF4-FFF2-40B4-BE49-F238E27FC236}">
                <a16:creationId xmlns:a16="http://schemas.microsoft.com/office/drawing/2014/main" id="{E0544E2A-DFA5-4E1A-BDBB-C72D5F58E6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022" y="4358627"/>
            <a:ext cx="282522" cy="294294"/>
          </a:xfrm>
          <a:prstGeom prst="rect">
            <a:avLst/>
          </a:prstGeom>
        </p:spPr>
      </p:pic>
      <p:pic>
        <p:nvPicPr>
          <p:cNvPr id="22" name="Picture 21" descr="green checkmark">
            <a:extLst>
              <a:ext uri="{FF2B5EF4-FFF2-40B4-BE49-F238E27FC236}">
                <a16:creationId xmlns:a16="http://schemas.microsoft.com/office/drawing/2014/main" id="{9010AB03-7235-4718-AFA5-6E4CA30F6F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4022" y="4871903"/>
            <a:ext cx="282522" cy="294294"/>
          </a:xfrm>
          <a:prstGeom prst="rect">
            <a:avLst/>
          </a:prstGeom>
        </p:spPr>
      </p:pic>
      <p:pic>
        <p:nvPicPr>
          <p:cNvPr id="23" name="Picture 22" descr="green checkmark">
            <a:extLst>
              <a:ext uri="{FF2B5EF4-FFF2-40B4-BE49-F238E27FC236}">
                <a16:creationId xmlns:a16="http://schemas.microsoft.com/office/drawing/2014/main" id="{BAD2A935-CFA5-4F28-87F1-395DC249E4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5283034"/>
            <a:ext cx="282522" cy="294294"/>
          </a:xfrm>
          <a:prstGeom prst="rect">
            <a:avLst/>
          </a:prstGeom>
        </p:spPr>
      </p:pic>
      <p:pic>
        <p:nvPicPr>
          <p:cNvPr id="24" name="Picture 23" descr="green checkmark">
            <a:extLst>
              <a:ext uri="{FF2B5EF4-FFF2-40B4-BE49-F238E27FC236}">
                <a16:creationId xmlns:a16="http://schemas.microsoft.com/office/drawing/2014/main" id="{8FC995B9-0BBE-4FC5-A185-42C4E1F9467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17471" y="5747731"/>
            <a:ext cx="282522" cy="294294"/>
          </a:xfrm>
          <a:prstGeom prst="rect">
            <a:avLst/>
          </a:prstGeom>
        </p:spPr>
      </p:pic>
      <p:sp>
        <p:nvSpPr>
          <p:cNvPr id="5" name="Rectangle 4">
            <a:extLst>
              <a:ext uri="{FF2B5EF4-FFF2-40B4-BE49-F238E27FC236}">
                <a16:creationId xmlns:a16="http://schemas.microsoft.com/office/drawing/2014/main" id="{8AD22CE6-CC9F-4D16-8CFE-21CC26CB8F6C}"/>
              </a:ext>
            </a:extLst>
          </p:cNvPr>
          <p:cNvSpPr/>
          <p:nvPr/>
        </p:nvSpPr>
        <p:spPr>
          <a:xfrm>
            <a:off x="984007" y="2533243"/>
            <a:ext cx="365367"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accent5">
                    <a:lumMod val="50000"/>
                  </a:schemeClr>
                </a:solidFill>
                <a:latin typeface="Century Gothic" panose="020F0302020204030204"/>
              </a:rPr>
              <a:t>_</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2" name="Rectangle 31">
            <a:extLst>
              <a:ext uri="{FF2B5EF4-FFF2-40B4-BE49-F238E27FC236}">
                <a16:creationId xmlns:a16="http://schemas.microsoft.com/office/drawing/2014/main" id="{0A1EA883-676A-4680-B908-7C9F79ECA81A}"/>
              </a:ext>
            </a:extLst>
          </p:cNvPr>
          <p:cNvSpPr/>
          <p:nvPr/>
        </p:nvSpPr>
        <p:spPr>
          <a:xfrm>
            <a:off x="1186355" y="2946719"/>
            <a:ext cx="19685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chemeClr val="accent5">
                    <a:lumMod val="50000"/>
                  </a:schemeClr>
                </a:solidFill>
              </a:rPr>
              <a:t>_</a:t>
            </a:r>
            <a:endParaRPr lang="fr-FR" sz="2400" b="1" dirty="0">
              <a:solidFill>
                <a:schemeClr val="accent5">
                  <a:lumMod val="50000"/>
                </a:schemeClr>
              </a:solidFill>
            </a:endParaRPr>
          </a:p>
        </p:txBody>
      </p:sp>
      <p:sp>
        <p:nvSpPr>
          <p:cNvPr id="35" name="Rectangle 34">
            <a:extLst>
              <a:ext uri="{FF2B5EF4-FFF2-40B4-BE49-F238E27FC236}">
                <a16:creationId xmlns:a16="http://schemas.microsoft.com/office/drawing/2014/main" id="{DF80564F-512D-4E1D-B7F2-1FFE26F4CB12}"/>
              </a:ext>
            </a:extLst>
          </p:cNvPr>
          <p:cNvSpPr/>
          <p:nvPr/>
        </p:nvSpPr>
        <p:spPr>
          <a:xfrm>
            <a:off x="1012256" y="3447127"/>
            <a:ext cx="308868"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accent5">
                    <a:lumMod val="50000"/>
                  </a:schemeClr>
                </a:solidFill>
                <a:latin typeface="Century Gothic" panose="020F0302020204030204"/>
              </a:rPr>
              <a:t>_</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6" name="Rectangle 35">
            <a:extLst>
              <a:ext uri="{FF2B5EF4-FFF2-40B4-BE49-F238E27FC236}">
                <a16:creationId xmlns:a16="http://schemas.microsoft.com/office/drawing/2014/main" id="{80F91117-E1BE-4016-AB25-1AEC8784B421}"/>
              </a:ext>
            </a:extLst>
          </p:cNvPr>
          <p:cNvSpPr/>
          <p:nvPr/>
        </p:nvSpPr>
        <p:spPr>
          <a:xfrm>
            <a:off x="1080485" y="3863046"/>
            <a:ext cx="37049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chemeClr val="accent5">
                    <a:lumMod val="50000"/>
                  </a:schemeClr>
                </a:solidFill>
              </a:rPr>
              <a:t>_</a:t>
            </a:r>
            <a:endParaRPr lang="fr-FR" sz="2400" b="1" dirty="0">
              <a:solidFill>
                <a:schemeClr val="accent5">
                  <a:lumMod val="50000"/>
                </a:schemeClr>
              </a:solidFill>
            </a:endParaRPr>
          </a:p>
        </p:txBody>
      </p:sp>
      <p:sp>
        <p:nvSpPr>
          <p:cNvPr id="37" name="Rectangle 36">
            <a:extLst>
              <a:ext uri="{FF2B5EF4-FFF2-40B4-BE49-F238E27FC236}">
                <a16:creationId xmlns:a16="http://schemas.microsoft.com/office/drawing/2014/main" id="{A038449D-7C25-4BDE-9425-9DA69F74336D}"/>
              </a:ext>
            </a:extLst>
          </p:cNvPr>
          <p:cNvSpPr/>
          <p:nvPr/>
        </p:nvSpPr>
        <p:spPr>
          <a:xfrm>
            <a:off x="984007" y="4354249"/>
            <a:ext cx="308868"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accent5">
                    <a:lumMod val="50000"/>
                  </a:schemeClr>
                </a:solidFill>
                <a:latin typeface="Century Gothic" panose="020F0302020204030204"/>
              </a:rPr>
              <a:t>_</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38" name="Rectangle 37">
            <a:extLst>
              <a:ext uri="{FF2B5EF4-FFF2-40B4-BE49-F238E27FC236}">
                <a16:creationId xmlns:a16="http://schemas.microsoft.com/office/drawing/2014/main" id="{0C1D5D06-EB68-499C-B70A-6620DA8028C2}"/>
              </a:ext>
            </a:extLst>
          </p:cNvPr>
          <p:cNvSpPr/>
          <p:nvPr/>
        </p:nvSpPr>
        <p:spPr>
          <a:xfrm>
            <a:off x="1130346" y="4782390"/>
            <a:ext cx="308868"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chemeClr val="accent5">
                    <a:lumMod val="50000"/>
                  </a:schemeClr>
                </a:solidFill>
              </a:rPr>
              <a:t>_</a:t>
            </a:r>
            <a:endParaRPr lang="fr-FR" sz="2400" b="1" dirty="0">
              <a:solidFill>
                <a:schemeClr val="accent5">
                  <a:lumMod val="50000"/>
                </a:schemeClr>
              </a:solidFill>
            </a:endParaRPr>
          </a:p>
        </p:txBody>
      </p:sp>
      <p:sp>
        <p:nvSpPr>
          <p:cNvPr id="39" name="Rectangle 38">
            <a:extLst>
              <a:ext uri="{FF2B5EF4-FFF2-40B4-BE49-F238E27FC236}">
                <a16:creationId xmlns:a16="http://schemas.microsoft.com/office/drawing/2014/main" id="{77B28BBF-BBBA-49DB-961A-62499AF2D204}"/>
              </a:ext>
            </a:extLst>
          </p:cNvPr>
          <p:cNvSpPr/>
          <p:nvPr/>
        </p:nvSpPr>
        <p:spPr>
          <a:xfrm>
            <a:off x="1450975" y="5270387"/>
            <a:ext cx="370490" cy="332937"/>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accent5">
                    <a:lumMod val="50000"/>
                  </a:schemeClr>
                </a:solidFill>
                <a:latin typeface="Century Gothic" panose="020F0302020204030204"/>
              </a:rPr>
              <a:t>_</a:t>
            </a:r>
            <a:endParaRPr kumimoji="0" lang="fr-FR" sz="2400" b="1"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40" name="Rectangle 39">
            <a:extLst>
              <a:ext uri="{FF2B5EF4-FFF2-40B4-BE49-F238E27FC236}">
                <a16:creationId xmlns:a16="http://schemas.microsoft.com/office/drawing/2014/main" id="{0B20709E-D197-469D-BB78-5BF5AE68FF41}"/>
              </a:ext>
            </a:extLst>
          </p:cNvPr>
          <p:cNvSpPr/>
          <p:nvPr/>
        </p:nvSpPr>
        <p:spPr>
          <a:xfrm>
            <a:off x="1265730" y="5670326"/>
            <a:ext cx="370490" cy="395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schemeClr val="accent5">
                    <a:lumMod val="50000"/>
                  </a:schemeClr>
                </a:solidFill>
              </a:rPr>
              <a:t>_</a:t>
            </a:r>
            <a:endParaRPr lang="fr-FR" sz="2400" b="1" dirty="0">
              <a:solidFill>
                <a:schemeClr val="accent5">
                  <a:lumMod val="50000"/>
                </a:schemeClr>
              </a:solidFill>
            </a:endParaRPr>
          </a:p>
        </p:txBody>
      </p:sp>
      <p:sp>
        <p:nvSpPr>
          <p:cNvPr id="41" name="Rounded Rectangular Callout 10">
            <a:extLst>
              <a:ext uri="{FF2B5EF4-FFF2-40B4-BE49-F238E27FC236}">
                <a16:creationId xmlns:a16="http://schemas.microsoft.com/office/drawing/2014/main" id="{CA566957-0A1A-47AF-AE10-5F5A59B8606A}"/>
              </a:ext>
            </a:extLst>
          </p:cNvPr>
          <p:cNvSpPr/>
          <p:nvPr/>
        </p:nvSpPr>
        <p:spPr>
          <a:xfrm>
            <a:off x="8777173" y="2976505"/>
            <a:ext cx="3174264" cy="2129647"/>
          </a:xfrm>
          <a:prstGeom prst="wedgeRoundRectCallout">
            <a:avLst>
              <a:gd name="adj1" fmla="val 21437"/>
              <a:gd name="adj2" fmla="val 61978"/>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Notice that all the words containing [y] are </a:t>
            </a:r>
            <a:r>
              <a:rPr lang="en-US" sz="2400" b="1" dirty="0"/>
              <a:t>cognates </a:t>
            </a:r>
            <a:r>
              <a:rPr lang="en-US" sz="2400" dirty="0"/>
              <a:t>(look like English).</a:t>
            </a:r>
          </a:p>
        </p:txBody>
      </p:sp>
      <p:pic>
        <p:nvPicPr>
          <p:cNvPr id="3074" name="Picture 2" descr="Gem Clip Art">
            <a:extLst>
              <a:ext uri="{FF2B5EF4-FFF2-40B4-BE49-F238E27FC236}">
                <a16:creationId xmlns:a16="http://schemas.microsoft.com/office/drawing/2014/main" id="{BC12E5C9-8709-4BAB-B206-C8AA4F45D3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2692" y="2238232"/>
            <a:ext cx="653599" cy="6957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ngs, Balance, Gym, Gymnastics, Man">
            <a:extLst>
              <a:ext uri="{FF2B5EF4-FFF2-40B4-BE49-F238E27FC236}">
                <a16:creationId xmlns:a16="http://schemas.microsoft.com/office/drawing/2014/main" id="{6F70F851-6DEB-485E-B38C-2C158600E60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96404" y="4694177"/>
            <a:ext cx="526174" cy="5261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rum, Drum Club, Christmas">
            <a:extLst>
              <a:ext uri="{FF2B5EF4-FFF2-40B4-BE49-F238E27FC236}">
                <a16:creationId xmlns:a16="http://schemas.microsoft.com/office/drawing/2014/main" id="{730B2890-336C-44A3-9FCF-8C97F256F7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41847" y="3114343"/>
            <a:ext cx="678290" cy="8478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moji, Face, Emotions, Wow, Yellow Emoji">
            <a:extLst>
              <a:ext uri="{FF2B5EF4-FFF2-40B4-BE49-F238E27FC236}">
                <a16:creationId xmlns:a16="http://schemas.microsoft.com/office/drawing/2014/main" id="{84FFB3B2-6AD7-452E-8C7B-22F12A6DD99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89925" y="5166197"/>
            <a:ext cx="585291" cy="585291"/>
          </a:xfrm>
          <a:prstGeom prst="rect">
            <a:avLst/>
          </a:prstGeom>
          <a:noFill/>
          <a:extLst>
            <a:ext uri="{909E8E84-426E-40DD-AFC4-6F175D3DCCD1}">
              <a14:hiddenFill xmlns:a14="http://schemas.microsoft.com/office/drawing/2010/main">
                <a:solidFill>
                  <a:srgbClr val="FFFFFF"/>
                </a:solidFill>
              </a14:hiddenFill>
            </a:ext>
          </a:extLst>
        </p:spPr>
      </p:pic>
      <p:sp>
        <p:nvSpPr>
          <p:cNvPr id="43" name="Rounded Rectangle 46">
            <a:extLst>
              <a:ext uri="{FF2B5EF4-FFF2-40B4-BE49-F238E27FC236}">
                <a16:creationId xmlns:a16="http://schemas.microsoft.com/office/drawing/2014/main" id="{B147849C-D49C-4723-80C7-B317EF578F4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2033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35" grpId="0" animBg="1"/>
      <p:bldP spid="36" grpId="0" animBg="1"/>
      <p:bldP spid="37" grpId="0" animBg="1"/>
      <p:bldP spid="38" grpId="0" animBg="1"/>
      <p:bldP spid="39" grpId="0" animBg="1"/>
      <p:bldP spid="40"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 !  </a:t>
            </a:r>
          </a:p>
        </p:txBody>
      </p:sp>
      <p:sp>
        <p:nvSpPr>
          <p:cNvPr id="2" name="TextBox 1">
            <a:extLst>
              <a:ext uri="{FF2B5EF4-FFF2-40B4-BE49-F238E27FC236}">
                <a16:creationId xmlns:a16="http://schemas.microsoft.com/office/drawing/2014/main" id="{F5AEF9DF-2FD5-1442-9E84-D31130754D83}"/>
              </a:ext>
            </a:extLst>
          </p:cNvPr>
          <p:cNvSpPr txBox="1"/>
          <p:nvPr/>
        </p:nvSpPr>
        <p:spPr>
          <a:xfrm>
            <a:off x="322875" y="1447770"/>
            <a:ext cx="11198087"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sam</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ède s</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rien aime ab</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sur le p</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thon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The Syrian Samoyed likes to bark at the royal python</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0D76259-B654-4ADA-A166-655BA89184A4}"/>
              </a:ext>
            </a:extLst>
          </p:cNvPr>
          <p:cNvSpPr txBox="1"/>
          <p:nvPr/>
        </p:nvSpPr>
        <p:spPr>
          <a:xfrm>
            <a:off x="322875" y="4099656"/>
            <a:ext cx="956491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lvie la c</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cliste j</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euse v</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 à Ch</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Sylvie the joyful cyclist travels to Cyprus.]</a:t>
            </a:r>
          </a:p>
        </p:txBody>
      </p:sp>
      <p:pic>
        <p:nvPicPr>
          <p:cNvPr id="14" name="Picture 13">
            <a:extLst>
              <a:ext uri="{FF2B5EF4-FFF2-40B4-BE49-F238E27FC236}">
                <a16:creationId xmlns:a16="http://schemas.microsoft.com/office/drawing/2014/main" id="{35543BFD-AE61-4507-A414-EBC084894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0406" y="2451448"/>
            <a:ext cx="2049441" cy="1537081"/>
          </a:xfrm>
          <a:prstGeom prst="rect">
            <a:avLst/>
          </a:prstGeom>
        </p:spPr>
      </p:pic>
      <p:pic>
        <p:nvPicPr>
          <p:cNvPr id="16" name="Picture 15">
            <a:extLst>
              <a:ext uri="{FF2B5EF4-FFF2-40B4-BE49-F238E27FC236}">
                <a16:creationId xmlns:a16="http://schemas.microsoft.com/office/drawing/2014/main" id="{1F0D1988-8022-4473-9AAC-493B6A790A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0775" y="2560573"/>
            <a:ext cx="1557015" cy="1391582"/>
          </a:xfrm>
          <a:prstGeom prst="rect">
            <a:avLst/>
          </a:prstGeom>
        </p:spPr>
      </p:pic>
      <p:pic>
        <p:nvPicPr>
          <p:cNvPr id="18" name="Picture 17">
            <a:extLst>
              <a:ext uri="{FF2B5EF4-FFF2-40B4-BE49-F238E27FC236}">
                <a16:creationId xmlns:a16="http://schemas.microsoft.com/office/drawing/2014/main" id="{1A4917B7-65AE-42E8-A7C6-2C18E1F006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19448">
            <a:off x="8675598" y="2257962"/>
            <a:ext cx="578880" cy="428733"/>
          </a:xfrm>
          <a:prstGeom prst="rect">
            <a:avLst/>
          </a:prstGeom>
        </p:spPr>
      </p:pic>
      <p:sp>
        <p:nvSpPr>
          <p:cNvPr id="19" name="Speech Bubble: Oval 18">
            <a:extLst>
              <a:ext uri="{FF2B5EF4-FFF2-40B4-BE49-F238E27FC236}">
                <a16:creationId xmlns:a16="http://schemas.microsoft.com/office/drawing/2014/main" id="{E1F99F5F-216A-455B-9E3C-8A09DFE80D1E}"/>
              </a:ext>
            </a:extLst>
          </p:cNvPr>
          <p:cNvSpPr/>
          <p:nvPr/>
        </p:nvSpPr>
        <p:spPr>
          <a:xfrm>
            <a:off x="4874532" y="2560573"/>
            <a:ext cx="2728686" cy="1219768"/>
          </a:xfrm>
          <a:prstGeom prst="wedgeEllipseCallout">
            <a:avLst>
              <a:gd name="adj1" fmla="val -82003"/>
              <a:gd name="adj2" fmla="val 36322"/>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21" name="Picture 20">
            <a:extLst>
              <a:ext uri="{FF2B5EF4-FFF2-40B4-BE49-F238E27FC236}">
                <a16:creationId xmlns:a16="http://schemas.microsoft.com/office/drawing/2014/main" id="{06031469-C304-4D09-95F2-783133D306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99120" y="4772367"/>
            <a:ext cx="1221298" cy="1534615"/>
          </a:xfrm>
          <a:prstGeom prst="rect">
            <a:avLst/>
          </a:prstGeom>
        </p:spPr>
      </p:pic>
      <p:pic>
        <p:nvPicPr>
          <p:cNvPr id="23" name="Picture 22">
            <a:extLst>
              <a:ext uri="{FF2B5EF4-FFF2-40B4-BE49-F238E27FC236}">
                <a16:creationId xmlns:a16="http://schemas.microsoft.com/office/drawing/2014/main" id="{DF8183EF-1E45-4BE4-8706-B3F79C7ECC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8504" y="4772367"/>
            <a:ext cx="2103178" cy="1261907"/>
          </a:xfrm>
          <a:prstGeom prst="rect">
            <a:avLst/>
          </a:prstGeom>
        </p:spPr>
      </p:pic>
      <p:sp>
        <p:nvSpPr>
          <p:cNvPr id="5" name="Action Button: Go Forward or Next 4">
            <a:hlinkClick r:id="" action="ppaction://noaction" highlightClick="1">
              <a:snd r:embed="rId9" name="le samoyède syrien.wav"/>
            </a:hlinkClick>
            <a:extLst>
              <a:ext uri="{FF2B5EF4-FFF2-40B4-BE49-F238E27FC236}">
                <a16:creationId xmlns:a16="http://schemas.microsoft.com/office/drawing/2014/main" id="{DF043190-41B5-4CFB-A4AF-3B2B77302A93}"/>
              </a:ext>
            </a:extLst>
          </p:cNvPr>
          <p:cNvSpPr/>
          <p:nvPr/>
        </p:nvSpPr>
        <p:spPr>
          <a:xfrm>
            <a:off x="10462876" y="1534046"/>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noaction" highlightClick="1">
              <a:snd r:embed="rId10" name="sylvie la cycliste joyeuse.wav"/>
            </a:hlinkClick>
            <a:extLst>
              <a:ext uri="{FF2B5EF4-FFF2-40B4-BE49-F238E27FC236}">
                <a16:creationId xmlns:a16="http://schemas.microsoft.com/office/drawing/2014/main" id="{61938C3F-D1EF-42B6-96C8-74C88437E232}"/>
              </a:ext>
            </a:extLst>
          </p:cNvPr>
          <p:cNvSpPr/>
          <p:nvPr/>
        </p:nvSpPr>
        <p:spPr>
          <a:xfrm>
            <a:off x="8678246" y="4227861"/>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904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 !  </a:t>
            </a:r>
          </a:p>
        </p:txBody>
      </p:sp>
      <p:sp>
        <p:nvSpPr>
          <p:cNvPr id="2" name="TextBox 1">
            <a:extLst>
              <a:ext uri="{FF2B5EF4-FFF2-40B4-BE49-F238E27FC236}">
                <a16:creationId xmlns:a16="http://schemas.microsoft.com/office/drawing/2014/main" id="{F5AEF9DF-2FD5-1442-9E84-D31130754D83}"/>
              </a:ext>
            </a:extLst>
          </p:cNvPr>
          <p:cNvSpPr txBox="1"/>
          <p:nvPr/>
        </p:nvSpPr>
        <p:spPr>
          <a:xfrm>
            <a:off x="231039" y="1296000"/>
            <a:ext cx="1172992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l</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céen flamb</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 aime le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thme de l’h</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mne cal</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pso.</a:t>
            </a:r>
            <a:endPar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The flamboyant sixth-former likes the rhythm of the calypso carol.]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366B9C9-A141-45BB-9593-1F187D4AC0C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AB562DE0-7D17-41D0-AE65-3FC3F6693784}"/>
              </a:ext>
            </a:extLst>
          </p:cNvPr>
          <p:cNvSpPr txBox="1"/>
          <p:nvPr/>
        </p:nvSpPr>
        <p:spPr>
          <a:xfrm>
            <a:off x="231039" y="3657599"/>
            <a:ext cx="1066800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v</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m</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doit nett</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les p</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lônes du r</a:t>
            </a:r>
            <a:r>
              <a:rPr kumimoji="0" lang="fr-FR" sz="3000" b="1" i="0" u="none" strike="noStrike" kern="1200" cap="none" spc="0" normalizeH="0" baseline="0" noProof="0" dirty="0">
                <a:ln>
                  <a:noFill/>
                </a:ln>
                <a:solidFill>
                  <a:srgbClr val="E87D1E"/>
                </a:solidFill>
                <a:effectLst/>
                <a:uLnTx/>
                <a:uFillTx/>
                <a:latin typeface="Century Gothic" panose="020F0302020204030204"/>
                <a:ea typeface="+mn-ea"/>
                <a:cs typeface="+mn-cs"/>
              </a:rPr>
              <a:t>oy</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The average hooligan has to clean the pylons of the kingdom.]</a:t>
            </a:r>
          </a:p>
        </p:txBody>
      </p:sp>
      <p:pic>
        <p:nvPicPr>
          <p:cNvPr id="17" name="Picture 16">
            <a:extLst>
              <a:ext uri="{FF2B5EF4-FFF2-40B4-BE49-F238E27FC236}">
                <a16:creationId xmlns:a16="http://schemas.microsoft.com/office/drawing/2014/main" id="{981BCFC3-5BC5-4708-803E-9AB47090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6382" y="2223586"/>
            <a:ext cx="1569031" cy="1569031"/>
          </a:xfrm>
          <a:prstGeom prst="rect">
            <a:avLst/>
          </a:prstGeom>
        </p:spPr>
      </p:pic>
      <p:pic>
        <p:nvPicPr>
          <p:cNvPr id="19" name="Picture 18">
            <a:extLst>
              <a:ext uri="{FF2B5EF4-FFF2-40B4-BE49-F238E27FC236}">
                <a16:creationId xmlns:a16="http://schemas.microsoft.com/office/drawing/2014/main" id="{72D71EF4-5771-41A0-A1DD-59D1A3FF8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6003" y="2310748"/>
            <a:ext cx="2028122" cy="1245394"/>
          </a:xfrm>
          <a:prstGeom prst="rect">
            <a:avLst/>
          </a:prstGeom>
        </p:spPr>
      </p:pic>
      <p:pic>
        <p:nvPicPr>
          <p:cNvPr id="21" name="Picture 20">
            <a:extLst>
              <a:ext uri="{FF2B5EF4-FFF2-40B4-BE49-F238E27FC236}">
                <a16:creationId xmlns:a16="http://schemas.microsoft.com/office/drawing/2014/main" id="{E2584C45-9C78-4612-9CE8-FCD0C0594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4550" y="4773166"/>
            <a:ext cx="1243664" cy="1438022"/>
          </a:xfrm>
          <a:prstGeom prst="rect">
            <a:avLst/>
          </a:prstGeom>
        </p:spPr>
      </p:pic>
      <p:pic>
        <p:nvPicPr>
          <p:cNvPr id="23" name="Picture 22">
            <a:extLst>
              <a:ext uri="{FF2B5EF4-FFF2-40B4-BE49-F238E27FC236}">
                <a16:creationId xmlns:a16="http://schemas.microsoft.com/office/drawing/2014/main" id="{549DE04E-F313-4EF0-A4DE-39CC288268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7645" y="4567784"/>
            <a:ext cx="2466069" cy="1643404"/>
          </a:xfrm>
          <a:prstGeom prst="rect">
            <a:avLst/>
          </a:prstGeom>
        </p:spPr>
      </p:pic>
      <p:pic>
        <p:nvPicPr>
          <p:cNvPr id="25" name="Picture 24">
            <a:extLst>
              <a:ext uri="{FF2B5EF4-FFF2-40B4-BE49-F238E27FC236}">
                <a16:creationId xmlns:a16="http://schemas.microsoft.com/office/drawing/2014/main" id="{E4DD746B-81F6-46C1-B74F-38676E0D8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8078" y="4773168"/>
            <a:ext cx="1319334" cy="1304904"/>
          </a:xfrm>
          <a:prstGeom prst="rect">
            <a:avLst/>
          </a:prstGeom>
        </p:spPr>
      </p:pic>
      <p:sp>
        <p:nvSpPr>
          <p:cNvPr id="18" name="Action Button: Go Forward or Next 17">
            <a:hlinkClick r:id="" action="ppaction://noaction" highlightClick="1">
              <a:snd r:embed="rId9" name="le lycéen flamboyant.wav"/>
            </a:hlinkClick>
            <a:extLst>
              <a:ext uri="{FF2B5EF4-FFF2-40B4-BE49-F238E27FC236}">
                <a16:creationId xmlns:a16="http://schemas.microsoft.com/office/drawing/2014/main" id="{14031EAF-429F-4CB1-B6D3-27F5AB2A3BFC}"/>
              </a:ext>
            </a:extLst>
          </p:cNvPr>
          <p:cNvSpPr/>
          <p:nvPr/>
        </p:nvSpPr>
        <p:spPr>
          <a:xfrm>
            <a:off x="11287852" y="1411145"/>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Action Button: Go Forward or Next 19">
            <a:hlinkClick r:id="" action="ppaction://noaction">
              <a:snd r:embed="rId10" name="le voyou moyen.wav"/>
            </a:hlinkClick>
            <a:extLst>
              <a:ext uri="{FF2B5EF4-FFF2-40B4-BE49-F238E27FC236}">
                <a16:creationId xmlns:a16="http://schemas.microsoft.com/office/drawing/2014/main" id="{B7DF11FF-6FC2-428B-8910-E785FC4610DD}"/>
              </a:ext>
            </a:extLst>
          </p:cNvPr>
          <p:cNvSpPr/>
          <p:nvPr/>
        </p:nvSpPr>
        <p:spPr>
          <a:xfrm>
            <a:off x="10719039" y="3792617"/>
            <a:ext cx="360000" cy="360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4144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7DC58A1-F31F-F94C-BD74-64D62B904A6C}"/>
              </a:ext>
            </a:extLst>
          </p:cNvPr>
          <p:cNvGraphicFramePr>
            <a:graphicFrameLocks noGrp="1"/>
          </p:cNvGraphicFramePr>
          <p:nvPr>
            <p:extLst>
              <p:ext uri="{D42A27DB-BD31-4B8C-83A1-F6EECF244321}">
                <p14:modId xmlns:p14="http://schemas.microsoft.com/office/powerpoint/2010/main" val="2955534976"/>
              </p:ext>
            </p:extLst>
          </p:nvPr>
        </p:nvGraphicFramePr>
        <p:xfrm>
          <a:off x="4060140" y="1807181"/>
          <a:ext cx="7711200" cy="4389120"/>
        </p:xfrm>
        <a:graphic>
          <a:graphicData uri="http://schemas.openxmlformats.org/drawingml/2006/table">
            <a:tbl>
              <a:tblPr firstRow="1" bandRow="1">
                <a:tableStyleId>{5940675A-B579-460E-94D1-54222C63F5DA}</a:tableStyleId>
              </a:tblPr>
              <a:tblGrid>
                <a:gridCol w="367200">
                  <a:extLst>
                    <a:ext uri="{9D8B030D-6E8A-4147-A177-3AD203B41FA5}">
                      <a16:colId xmlns:a16="http://schemas.microsoft.com/office/drawing/2014/main" val="2077338040"/>
                    </a:ext>
                  </a:extLst>
                </a:gridCol>
                <a:gridCol w="367200">
                  <a:extLst>
                    <a:ext uri="{9D8B030D-6E8A-4147-A177-3AD203B41FA5}">
                      <a16:colId xmlns:a16="http://schemas.microsoft.com/office/drawing/2014/main" val="1358077242"/>
                    </a:ext>
                  </a:extLst>
                </a:gridCol>
                <a:gridCol w="367200">
                  <a:extLst>
                    <a:ext uri="{9D8B030D-6E8A-4147-A177-3AD203B41FA5}">
                      <a16:colId xmlns:a16="http://schemas.microsoft.com/office/drawing/2014/main" val="2359855059"/>
                    </a:ext>
                  </a:extLst>
                </a:gridCol>
                <a:gridCol w="367200">
                  <a:extLst>
                    <a:ext uri="{9D8B030D-6E8A-4147-A177-3AD203B41FA5}">
                      <a16:colId xmlns:a16="http://schemas.microsoft.com/office/drawing/2014/main" val="2815840040"/>
                    </a:ext>
                  </a:extLst>
                </a:gridCol>
                <a:gridCol w="367200">
                  <a:extLst>
                    <a:ext uri="{9D8B030D-6E8A-4147-A177-3AD203B41FA5}">
                      <a16:colId xmlns:a16="http://schemas.microsoft.com/office/drawing/2014/main" val="2147363905"/>
                    </a:ext>
                  </a:extLst>
                </a:gridCol>
                <a:gridCol w="367200">
                  <a:extLst>
                    <a:ext uri="{9D8B030D-6E8A-4147-A177-3AD203B41FA5}">
                      <a16:colId xmlns:a16="http://schemas.microsoft.com/office/drawing/2014/main" val="596477939"/>
                    </a:ext>
                  </a:extLst>
                </a:gridCol>
                <a:gridCol w="367200">
                  <a:extLst>
                    <a:ext uri="{9D8B030D-6E8A-4147-A177-3AD203B41FA5}">
                      <a16:colId xmlns:a16="http://schemas.microsoft.com/office/drawing/2014/main" val="2682339802"/>
                    </a:ext>
                  </a:extLst>
                </a:gridCol>
                <a:gridCol w="367200">
                  <a:extLst>
                    <a:ext uri="{9D8B030D-6E8A-4147-A177-3AD203B41FA5}">
                      <a16:colId xmlns:a16="http://schemas.microsoft.com/office/drawing/2014/main" val="3092950874"/>
                    </a:ext>
                  </a:extLst>
                </a:gridCol>
                <a:gridCol w="367200">
                  <a:extLst>
                    <a:ext uri="{9D8B030D-6E8A-4147-A177-3AD203B41FA5}">
                      <a16:colId xmlns:a16="http://schemas.microsoft.com/office/drawing/2014/main" val="284165770"/>
                    </a:ext>
                  </a:extLst>
                </a:gridCol>
                <a:gridCol w="367200">
                  <a:extLst>
                    <a:ext uri="{9D8B030D-6E8A-4147-A177-3AD203B41FA5}">
                      <a16:colId xmlns:a16="http://schemas.microsoft.com/office/drawing/2014/main" val="3488875474"/>
                    </a:ext>
                  </a:extLst>
                </a:gridCol>
                <a:gridCol w="367200">
                  <a:extLst>
                    <a:ext uri="{9D8B030D-6E8A-4147-A177-3AD203B41FA5}">
                      <a16:colId xmlns:a16="http://schemas.microsoft.com/office/drawing/2014/main" val="1743551589"/>
                    </a:ext>
                  </a:extLst>
                </a:gridCol>
                <a:gridCol w="367200">
                  <a:extLst>
                    <a:ext uri="{9D8B030D-6E8A-4147-A177-3AD203B41FA5}">
                      <a16:colId xmlns:a16="http://schemas.microsoft.com/office/drawing/2014/main" val="1967918713"/>
                    </a:ext>
                  </a:extLst>
                </a:gridCol>
                <a:gridCol w="367200">
                  <a:extLst>
                    <a:ext uri="{9D8B030D-6E8A-4147-A177-3AD203B41FA5}">
                      <a16:colId xmlns:a16="http://schemas.microsoft.com/office/drawing/2014/main" val="2386500404"/>
                    </a:ext>
                  </a:extLst>
                </a:gridCol>
                <a:gridCol w="367200">
                  <a:extLst>
                    <a:ext uri="{9D8B030D-6E8A-4147-A177-3AD203B41FA5}">
                      <a16:colId xmlns:a16="http://schemas.microsoft.com/office/drawing/2014/main" val="1476261426"/>
                    </a:ext>
                  </a:extLst>
                </a:gridCol>
                <a:gridCol w="367200">
                  <a:extLst>
                    <a:ext uri="{9D8B030D-6E8A-4147-A177-3AD203B41FA5}">
                      <a16:colId xmlns:a16="http://schemas.microsoft.com/office/drawing/2014/main" val="2361601853"/>
                    </a:ext>
                  </a:extLst>
                </a:gridCol>
                <a:gridCol w="367200">
                  <a:extLst>
                    <a:ext uri="{9D8B030D-6E8A-4147-A177-3AD203B41FA5}">
                      <a16:colId xmlns:a16="http://schemas.microsoft.com/office/drawing/2014/main" val="2132822481"/>
                    </a:ext>
                  </a:extLst>
                </a:gridCol>
                <a:gridCol w="367200">
                  <a:extLst>
                    <a:ext uri="{9D8B030D-6E8A-4147-A177-3AD203B41FA5}">
                      <a16:colId xmlns:a16="http://schemas.microsoft.com/office/drawing/2014/main" val="2546502899"/>
                    </a:ext>
                  </a:extLst>
                </a:gridCol>
                <a:gridCol w="367200">
                  <a:extLst>
                    <a:ext uri="{9D8B030D-6E8A-4147-A177-3AD203B41FA5}">
                      <a16:colId xmlns:a16="http://schemas.microsoft.com/office/drawing/2014/main" val="2038990375"/>
                    </a:ext>
                  </a:extLst>
                </a:gridCol>
                <a:gridCol w="367200">
                  <a:extLst>
                    <a:ext uri="{9D8B030D-6E8A-4147-A177-3AD203B41FA5}">
                      <a16:colId xmlns:a16="http://schemas.microsoft.com/office/drawing/2014/main" val="1156785312"/>
                    </a:ext>
                  </a:extLst>
                </a:gridCol>
                <a:gridCol w="367200">
                  <a:extLst>
                    <a:ext uri="{9D8B030D-6E8A-4147-A177-3AD203B41FA5}">
                      <a16:colId xmlns:a16="http://schemas.microsoft.com/office/drawing/2014/main" val="1186725427"/>
                    </a:ext>
                  </a:extLst>
                </a:gridCol>
                <a:gridCol w="367200">
                  <a:extLst>
                    <a:ext uri="{9D8B030D-6E8A-4147-A177-3AD203B41FA5}">
                      <a16:colId xmlns:a16="http://schemas.microsoft.com/office/drawing/2014/main" val="2479415933"/>
                    </a:ext>
                  </a:extLst>
                </a:gridCol>
              </a:tblGrid>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10</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97088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1</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extLst>
                  <a:ext uri="{0D108BD9-81ED-4DB2-BD59-A6C34878D82A}">
                    <a16:rowId xmlns:a16="http://schemas.microsoft.com/office/drawing/2014/main" val="3357251028"/>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5965672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9</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U</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8</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4045629420"/>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2</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890760767"/>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4</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P</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X</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7</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4595468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2795155474"/>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5</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US" sz="2400" b="0" dirty="0">
                          <a:solidFill>
                            <a:srgbClr val="115076"/>
                          </a:solidFill>
                        </a:rPr>
                        <a:t>B</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43883080"/>
                  </a:ext>
                </a:extLst>
              </a:tr>
              <a:tr h="360000">
                <a:tc>
                  <a:txBody>
                    <a:bodyPr/>
                    <a:lstStyle/>
                    <a:p>
                      <a:pPr algn="ctr"/>
                      <a:r>
                        <a:rPr lang="en-US" sz="2400" b="0" dirty="0">
                          <a:solidFill>
                            <a:srgbClr val="115076"/>
                          </a:solidFill>
                        </a:rPr>
                        <a:t>6</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US" sz="2400" b="0" dirty="0">
                          <a:solidFill>
                            <a:srgbClr val="115076"/>
                          </a:solidFill>
                        </a:rPr>
                        <a:t>J</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T</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113783098"/>
                  </a:ext>
                </a:extLst>
              </a:tr>
              <a:tr h="360000">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V</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M</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469543908"/>
                  </a:ext>
                </a:extLst>
              </a:tr>
              <a:tr h="360000">
                <a:tc>
                  <a:txBody>
                    <a:bodyPr/>
                    <a:lstStyle/>
                    <a:p>
                      <a:pPr algn="ctr"/>
                      <a:r>
                        <a:rPr lang="en-US" sz="2400" b="0" dirty="0">
                          <a:solidFill>
                            <a:srgbClr val="115076"/>
                          </a:solidFill>
                        </a:rPr>
                        <a:t>3</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87D1E"/>
                    </a:solidFill>
                  </a:tcPr>
                </a:tc>
                <a:tc>
                  <a:txBody>
                    <a:bodyPr/>
                    <a:lstStyle/>
                    <a:p>
                      <a:pPr algn="ctr"/>
                      <a:r>
                        <a:rPr lang="en-US" sz="2400" b="0" dirty="0">
                          <a:solidFill>
                            <a:srgbClr val="115076"/>
                          </a:solidFill>
                        </a:rPr>
                        <a:t>L</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chemeClr val="bg1"/>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O</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I</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S</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A</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N</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C</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1696268356"/>
                  </a:ext>
                </a:extLst>
              </a:tr>
              <a:tr h="360000">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E</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r>
                        <a:rPr lang="en-US" sz="2400" b="0" dirty="0">
                          <a:solidFill>
                            <a:srgbClr val="115076"/>
                          </a:solidFill>
                        </a:rPr>
                        <a:t>R</a:t>
                      </a: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tc>
                  <a:txBody>
                    <a:bodyPr/>
                    <a:lstStyle/>
                    <a:p>
                      <a:pPr algn="ctr"/>
                      <a:endParaRPr lang="en-US" sz="2400" b="0" dirty="0">
                        <a:solidFill>
                          <a:srgbClr val="115076"/>
                        </a:solidFill>
                      </a:endParaRPr>
                    </a:p>
                  </a:txBody>
                  <a:tcPr marL="0" marR="0" marT="0" marB="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115076"/>
                    </a:solidFill>
                  </a:tcPr>
                </a:tc>
                <a:extLst>
                  <a:ext uri="{0D108BD9-81ED-4DB2-BD59-A6C34878D82A}">
                    <a16:rowId xmlns:a16="http://schemas.microsoft.com/office/drawing/2014/main" val="3620684022"/>
                  </a:ext>
                </a:extLst>
              </a:tr>
            </a:tbl>
          </a:graphicData>
        </a:graphic>
      </p:graphicFrame>
      <p:sp>
        <p:nvSpPr>
          <p:cNvPr id="181" name="TextBox 180">
            <a:extLst>
              <a:ext uri="{FF2B5EF4-FFF2-40B4-BE49-F238E27FC236}">
                <a16:creationId xmlns:a16="http://schemas.microsoft.com/office/drawing/2014/main" id="{5259BC3A-9FA4-814C-B9F4-54764D2F2907}"/>
              </a:ext>
            </a:extLst>
          </p:cNvPr>
          <p:cNvSpPr txBox="1"/>
          <p:nvPr/>
        </p:nvSpPr>
        <p:spPr>
          <a:xfrm>
            <a:off x="496739" y="2059625"/>
            <a:ext cx="1829347" cy="1384995"/>
          </a:xfrm>
          <a:prstGeom prst="rect">
            <a:avLst/>
          </a:prstGeom>
          <a:solidFill>
            <a:schemeClr val="bg1"/>
          </a:solidFill>
        </p:spPr>
        <p:txBody>
          <a:bodyPr wrap="square" rtlCol="0">
            <a:spAutoFit/>
          </a:bodyPr>
          <a:lstStyle/>
          <a:p>
            <a:pPr algn="l"/>
            <a:r>
              <a:rPr lang="en-US" sz="2800" b="1" dirty="0">
                <a:solidFill>
                  <a:srgbClr val="115076"/>
                </a:solidFill>
              </a:rPr>
              <a:t>10 DOWN</a:t>
            </a:r>
          </a:p>
          <a:p>
            <a:pPr algn="l"/>
            <a:endParaRPr lang="en-US" sz="2800" dirty="0">
              <a:solidFill>
                <a:srgbClr val="115076"/>
              </a:solidFill>
            </a:endParaRPr>
          </a:p>
          <a:p>
            <a:pPr algn="l"/>
            <a:r>
              <a:rPr lang="en-US" sz="2800" dirty="0">
                <a:solidFill>
                  <a:srgbClr val="115076"/>
                </a:solidFill>
              </a:rPr>
              <a:t>to leave</a:t>
            </a:r>
          </a:p>
        </p:txBody>
      </p:sp>
      <p:sp>
        <p:nvSpPr>
          <p:cNvPr id="180" name="TextBox 179">
            <a:extLst>
              <a:ext uri="{FF2B5EF4-FFF2-40B4-BE49-F238E27FC236}">
                <a16:creationId xmlns:a16="http://schemas.microsoft.com/office/drawing/2014/main" id="{B364B52C-916D-2141-B91C-F5C4F435484F}"/>
              </a:ext>
            </a:extLst>
          </p:cNvPr>
          <p:cNvSpPr txBox="1"/>
          <p:nvPr/>
        </p:nvSpPr>
        <p:spPr>
          <a:xfrm>
            <a:off x="483253" y="2126618"/>
            <a:ext cx="2114681" cy="1384995"/>
          </a:xfrm>
          <a:prstGeom prst="rect">
            <a:avLst/>
          </a:prstGeom>
          <a:solidFill>
            <a:schemeClr val="bg1"/>
          </a:solidFill>
        </p:spPr>
        <p:txBody>
          <a:bodyPr wrap="square" rtlCol="0">
            <a:spAutoFit/>
          </a:bodyPr>
          <a:lstStyle/>
          <a:p>
            <a:pPr algn="l"/>
            <a:r>
              <a:rPr lang="en-US" sz="2800" b="1" dirty="0">
                <a:solidFill>
                  <a:srgbClr val="115076"/>
                </a:solidFill>
              </a:rPr>
              <a:t>9 ACROSS</a:t>
            </a:r>
          </a:p>
          <a:p>
            <a:pPr algn="l"/>
            <a:endParaRPr lang="en-US" sz="2800" dirty="0">
              <a:solidFill>
                <a:srgbClr val="115076"/>
              </a:solidFill>
            </a:endParaRPr>
          </a:p>
          <a:p>
            <a:pPr algn="l"/>
            <a:r>
              <a:rPr lang="en-US" sz="2800" dirty="0">
                <a:solidFill>
                  <a:srgbClr val="115076"/>
                </a:solidFill>
              </a:rPr>
              <a:t>love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Mots croisés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41167" y="249868"/>
            <a:ext cx="1968753" cy="396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 name="Group 1">
            <a:extLst>
              <a:ext uri="{FF2B5EF4-FFF2-40B4-BE49-F238E27FC236}">
                <a16:creationId xmlns:a16="http://schemas.microsoft.com/office/drawing/2014/main" id="{B9C55438-4F93-454C-A71E-09B271373914}"/>
              </a:ext>
            </a:extLst>
          </p:cNvPr>
          <p:cNvGrpSpPr/>
          <p:nvPr/>
        </p:nvGrpSpPr>
        <p:grpSpPr>
          <a:xfrm>
            <a:off x="8518889" y="2198608"/>
            <a:ext cx="3213946" cy="287674"/>
            <a:chOff x="8518889" y="1806719"/>
            <a:chExt cx="3213946" cy="287674"/>
          </a:xfrm>
        </p:grpSpPr>
        <p:sp>
          <p:nvSpPr>
            <p:cNvPr id="92" name="Rectangle 91">
              <a:extLst>
                <a:ext uri="{FF2B5EF4-FFF2-40B4-BE49-F238E27FC236}">
                  <a16:creationId xmlns:a16="http://schemas.microsoft.com/office/drawing/2014/main" id="{BAF2C0C7-890B-194F-BE98-5C9DB0D78EAB}"/>
                </a:ext>
              </a:extLst>
            </p:cNvPr>
            <p:cNvSpPr/>
            <p:nvPr/>
          </p:nvSpPr>
          <p:spPr>
            <a:xfrm>
              <a:off x="8518889"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A97A104-6B83-4D4C-97F3-52ADC322D7F3}"/>
                </a:ext>
              </a:extLst>
            </p:cNvPr>
            <p:cNvSpPr/>
            <p:nvPr/>
          </p:nvSpPr>
          <p:spPr>
            <a:xfrm>
              <a:off x="8902735"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0427E6FC-4790-A44A-A1DA-824F6147129F}"/>
                </a:ext>
              </a:extLst>
            </p:cNvPr>
            <p:cNvSpPr/>
            <p:nvPr/>
          </p:nvSpPr>
          <p:spPr>
            <a:xfrm>
              <a:off x="9260022" y="180672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E101DBD-AC33-3C4F-B08C-EE4FFE1E5BBA}"/>
                </a:ext>
              </a:extLst>
            </p:cNvPr>
            <p:cNvSpPr/>
            <p:nvPr/>
          </p:nvSpPr>
          <p:spPr>
            <a:xfrm>
              <a:off x="961730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C4BFB329-5D6F-F446-8AFB-5075B99E4BCF}"/>
                </a:ext>
              </a:extLst>
            </p:cNvPr>
            <p:cNvSpPr/>
            <p:nvPr/>
          </p:nvSpPr>
          <p:spPr>
            <a:xfrm>
              <a:off x="9985380"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A019283-9209-244F-AA63-41B7383FC359}"/>
                </a:ext>
              </a:extLst>
            </p:cNvPr>
            <p:cNvSpPr/>
            <p:nvPr/>
          </p:nvSpPr>
          <p:spPr>
            <a:xfrm>
              <a:off x="1034519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B3376D95-6BA3-5A4A-A195-399DF02D20C1}"/>
                </a:ext>
              </a:extLst>
            </p:cNvPr>
            <p:cNvSpPr/>
            <p:nvPr/>
          </p:nvSpPr>
          <p:spPr>
            <a:xfrm>
              <a:off x="1071572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7D4A4C7-7B0C-F541-ADE4-397354EBBA7D}"/>
                </a:ext>
              </a:extLst>
            </p:cNvPr>
            <p:cNvSpPr/>
            <p:nvPr/>
          </p:nvSpPr>
          <p:spPr>
            <a:xfrm>
              <a:off x="1108625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A8346A11-9879-574D-A8F7-71708DD133D9}"/>
                </a:ext>
              </a:extLst>
            </p:cNvPr>
            <p:cNvSpPr/>
            <p:nvPr/>
          </p:nvSpPr>
          <p:spPr>
            <a:xfrm>
              <a:off x="11456789" y="180671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BEB5186F-CEA7-7840-B965-41758D98E03D}"/>
              </a:ext>
            </a:extLst>
          </p:cNvPr>
          <p:cNvGrpSpPr/>
          <p:nvPr/>
        </p:nvGrpSpPr>
        <p:grpSpPr>
          <a:xfrm>
            <a:off x="8150544" y="3677052"/>
            <a:ext cx="283326" cy="2460744"/>
            <a:chOff x="8150544" y="3285163"/>
            <a:chExt cx="283326" cy="2460744"/>
          </a:xfrm>
        </p:grpSpPr>
        <p:sp>
          <p:nvSpPr>
            <p:cNvPr id="108" name="Rectangle 107">
              <a:extLst>
                <a:ext uri="{FF2B5EF4-FFF2-40B4-BE49-F238E27FC236}">
                  <a16:creationId xmlns:a16="http://schemas.microsoft.com/office/drawing/2014/main" id="{EB99221D-7E31-5043-ACD5-9C73B767542F}"/>
                </a:ext>
              </a:extLst>
            </p:cNvPr>
            <p:cNvSpPr/>
            <p:nvPr/>
          </p:nvSpPr>
          <p:spPr>
            <a:xfrm>
              <a:off x="8150544" y="328516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E7379046-8EE5-5C4A-B670-523DC36131CA}"/>
                </a:ext>
              </a:extLst>
            </p:cNvPr>
            <p:cNvSpPr/>
            <p:nvPr/>
          </p:nvSpPr>
          <p:spPr>
            <a:xfrm>
              <a:off x="8150544" y="36493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610B93F5-877E-734C-B3BB-98CB562626CF}"/>
                </a:ext>
              </a:extLst>
            </p:cNvPr>
            <p:cNvSpPr/>
            <p:nvPr/>
          </p:nvSpPr>
          <p:spPr>
            <a:xfrm>
              <a:off x="8150544" y="401344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4590367-0317-544F-BDE2-AC9BE18E7160}"/>
                </a:ext>
              </a:extLst>
            </p:cNvPr>
            <p:cNvSpPr/>
            <p:nvPr/>
          </p:nvSpPr>
          <p:spPr>
            <a:xfrm>
              <a:off x="8150544" y="435909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EBA673A-0DBB-8C4F-828B-683988CB04EA}"/>
                </a:ext>
              </a:extLst>
            </p:cNvPr>
            <p:cNvSpPr/>
            <p:nvPr/>
          </p:nvSpPr>
          <p:spPr>
            <a:xfrm>
              <a:off x="8150544" y="474599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70DF80DA-CC4B-D440-B37E-95C229EE49B6}"/>
                </a:ext>
              </a:extLst>
            </p:cNvPr>
            <p:cNvSpPr/>
            <p:nvPr/>
          </p:nvSpPr>
          <p:spPr>
            <a:xfrm>
              <a:off x="8157824" y="512028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4084336F-6B45-BB4F-A22E-5952A047B028}"/>
                </a:ext>
              </a:extLst>
            </p:cNvPr>
            <p:cNvSpPr/>
            <p:nvPr/>
          </p:nvSpPr>
          <p:spPr>
            <a:xfrm>
              <a:off x="8157516" y="545823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7F1D1F72-FD35-EB42-BDDE-BCF91B8C2E15}"/>
              </a:ext>
            </a:extLst>
          </p:cNvPr>
          <p:cNvGrpSpPr/>
          <p:nvPr/>
        </p:nvGrpSpPr>
        <p:grpSpPr>
          <a:xfrm>
            <a:off x="4486416" y="5488629"/>
            <a:ext cx="6148158" cy="287680"/>
            <a:chOff x="4487506" y="5098054"/>
            <a:chExt cx="6148158" cy="287680"/>
          </a:xfrm>
        </p:grpSpPr>
        <p:sp>
          <p:nvSpPr>
            <p:cNvPr id="115" name="Rectangle 114">
              <a:extLst>
                <a:ext uri="{FF2B5EF4-FFF2-40B4-BE49-F238E27FC236}">
                  <a16:creationId xmlns:a16="http://schemas.microsoft.com/office/drawing/2014/main" id="{CE3E9630-42C4-7549-AC57-7493173318E7}"/>
                </a:ext>
              </a:extLst>
            </p:cNvPr>
            <p:cNvSpPr/>
            <p:nvPr/>
          </p:nvSpPr>
          <p:spPr>
            <a:xfrm>
              <a:off x="4487506" y="50980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FE2FA032-5AE7-1B48-9962-20CECFCB8FF5}"/>
                </a:ext>
              </a:extLst>
            </p:cNvPr>
            <p:cNvSpPr/>
            <p:nvPr/>
          </p:nvSpPr>
          <p:spPr>
            <a:xfrm>
              <a:off x="4858981" y="509806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EA408CA-78B5-9448-B1C4-D37253958B0A}"/>
                </a:ext>
              </a:extLst>
            </p:cNvPr>
            <p:cNvSpPr/>
            <p:nvPr/>
          </p:nvSpPr>
          <p:spPr>
            <a:xfrm>
              <a:off x="5586056" y="509805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BF5A9AAA-A0A8-0F4D-920D-262624B7CB79}"/>
                </a:ext>
              </a:extLst>
            </p:cNvPr>
            <p:cNvSpPr/>
            <p:nvPr/>
          </p:nvSpPr>
          <p:spPr>
            <a:xfrm>
              <a:off x="5971283"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1879F365-83C3-5740-9F08-305D02C2BCBD}"/>
                </a:ext>
              </a:extLst>
            </p:cNvPr>
            <p:cNvSpPr/>
            <p:nvPr/>
          </p:nvSpPr>
          <p:spPr>
            <a:xfrm>
              <a:off x="6329900"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213F349F-D21C-A44B-897D-A358B3F490AE}"/>
                </a:ext>
              </a:extLst>
            </p:cNvPr>
            <p:cNvSpPr/>
            <p:nvPr/>
          </p:nvSpPr>
          <p:spPr>
            <a:xfrm>
              <a:off x="6683717" y="509805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CD0DBEDF-27D8-2141-9F05-C9A05AF33569}"/>
                </a:ext>
              </a:extLst>
            </p:cNvPr>
            <p:cNvSpPr/>
            <p:nvPr/>
          </p:nvSpPr>
          <p:spPr>
            <a:xfrm>
              <a:off x="7034911" y="509805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BB512926-F10C-F949-9293-5608356F073C}"/>
                </a:ext>
              </a:extLst>
            </p:cNvPr>
            <p:cNvSpPr/>
            <p:nvPr/>
          </p:nvSpPr>
          <p:spPr>
            <a:xfrm>
              <a:off x="7420770" y="509805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D2A6AD72-1451-8D46-8F65-0F4A3F86DCFA}"/>
                </a:ext>
              </a:extLst>
            </p:cNvPr>
            <p:cNvSpPr/>
            <p:nvPr/>
          </p:nvSpPr>
          <p:spPr>
            <a:xfrm>
              <a:off x="7795056" y="509805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085B43B7-4319-4C4E-90C2-6FD012E97D15}"/>
                </a:ext>
              </a:extLst>
            </p:cNvPr>
            <p:cNvSpPr/>
            <p:nvPr/>
          </p:nvSpPr>
          <p:spPr>
            <a:xfrm>
              <a:off x="8529299" y="509805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FFE4752D-1E04-9441-BC22-A44A03A5FCB7}"/>
                </a:ext>
              </a:extLst>
            </p:cNvPr>
            <p:cNvSpPr/>
            <p:nvPr/>
          </p:nvSpPr>
          <p:spPr>
            <a:xfrm>
              <a:off x="8888699"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32A5AC10-AD18-ED43-9C7B-52A74353FD44}"/>
                </a:ext>
              </a:extLst>
            </p:cNvPr>
            <p:cNvSpPr/>
            <p:nvPr/>
          </p:nvSpPr>
          <p:spPr>
            <a:xfrm>
              <a:off x="9258330"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8AC87E02-4405-224C-A51D-2A1A1C21A3C9}"/>
                </a:ext>
              </a:extLst>
            </p:cNvPr>
            <p:cNvSpPr/>
            <p:nvPr/>
          </p:nvSpPr>
          <p:spPr>
            <a:xfrm>
              <a:off x="9617309"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393A7B6C-6AAB-D84E-8337-57CA7BFB906F}"/>
                </a:ext>
              </a:extLst>
            </p:cNvPr>
            <p:cNvSpPr/>
            <p:nvPr/>
          </p:nvSpPr>
          <p:spPr>
            <a:xfrm>
              <a:off x="9993233"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025D904B-A13F-9040-B97A-8CA30B1886A6}"/>
                </a:ext>
              </a:extLst>
            </p:cNvPr>
            <p:cNvSpPr/>
            <p:nvPr/>
          </p:nvSpPr>
          <p:spPr>
            <a:xfrm>
              <a:off x="10359618" y="509805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C5B9EB7-8C56-654F-B2E3-689B9B3EB10F}"/>
              </a:ext>
            </a:extLst>
          </p:cNvPr>
          <p:cNvGrpSpPr/>
          <p:nvPr/>
        </p:nvGrpSpPr>
        <p:grpSpPr>
          <a:xfrm>
            <a:off x="7420770" y="4402959"/>
            <a:ext cx="2468952" cy="290046"/>
            <a:chOff x="7420770" y="4011070"/>
            <a:chExt cx="2468952" cy="290046"/>
          </a:xfrm>
        </p:grpSpPr>
        <p:sp>
          <p:nvSpPr>
            <p:cNvPr id="141" name="Rectangle 140">
              <a:extLst>
                <a:ext uri="{FF2B5EF4-FFF2-40B4-BE49-F238E27FC236}">
                  <a16:creationId xmlns:a16="http://schemas.microsoft.com/office/drawing/2014/main" id="{BFCC190C-6000-9A46-A7D2-504A2D324C15}"/>
                </a:ext>
              </a:extLst>
            </p:cNvPr>
            <p:cNvSpPr/>
            <p:nvPr/>
          </p:nvSpPr>
          <p:spPr>
            <a:xfrm>
              <a:off x="7420770" y="401344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A192BD06-12BC-964B-9362-9DB3C1AB68B8}"/>
                </a:ext>
              </a:extLst>
            </p:cNvPr>
            <p:cNvSpPr/>
            <p:nvPr/>
          </p:nvSpPr>
          <p:spPr>
            <a:xfrm>
              <a:off x="7785657" y="40134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8F2CB54C-886A-7F4B-95BA-93A446BFA73E}"/>
                </a:ext>
              </a:extLst>
            </p:cNvPr>
            <p:cNvSpPr/>
            <p:nvPr/>
          </p:nvSpPr>
          <p:spPr>
            <a:xfrm>
              <a:off x="8529299" y="40134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2DD7EB54-F055-A04F-966C-135443487C1A}"/>
                </a:ext>
              </a:extLst>
            </p:cNvPr>
            <p:cNvSpPr/>
            <p:nvPr/>
          </p:nvSpPr>
          <p:spPr>
            <a:xfrm>
              <a:off x="8890758" y="401107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EAAC2866-042A-9242-AB37-CF7B0FECDCDB}"/>
                </a:ext>
              </a:extLst>
            </p:cNvPr>
            <p:cNvSpPr/>
            <p:nvPr/>
          </p:nvSpPr>
          <p:spPr>
            <a:xfrm>
              <a:off x="9252217" y="40110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92A01C11-67BC-2042-A6B6-B23BA5D3F458}"/>
                </a:ext>
              </a:extLst>
            </p:cNvPr>
            <p:cNvSpPr/>
            <p:nvPr/>
          </p:nvSpPr>
          <p:spPr>
            <a:xfrm>
              <a:off x="9613676" y="4011070"/>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526A94AC-A110-45C5-8DF5-528DA8268BBE}"/>
              </a:ext>
            </a:extLst>
          </p:cNvPr>
          <p:cNvGrpSpPr/>
          <p:nvPr/>
        </p:nvGrpSpPr>
        <p:grpSpPr>
          <a:xfrm>
            <a:off x="4496718" y="4757489"/>
            <a:ext cx="1736167" cy="293232"/>
            <a:chOff x="4496718" y="4757489"/>
            <a:chExt cx="1736167" cy="293232"/>
          </a:xfrm>
        </p:grpSpPr>
        <p:sp>
          <p:nvSpPr>
            <p:cNvPr id="136" name="Rectangle 135">
              <a:extLst>
                <a:ext uri="{FF2B5EF4-FFF2-40B4-BE49-F238E27FC236}">
                  <a16:creationId xmlns:a16="http://schemas.microsoft.com/office/drawing/2014/main" id="{5DD9F096-8C53-2440-9448-63B9D7A40F54}"/>
                </a:ext>
              </a:extLst>
            </p:cNvPr>
            <p:cNvSpPr/>
            <p:nvPr/>
          </p:nvSpPr>
          <p:spPr>
            <a:xfrm>
              <a:off x="5956839" y="475748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124ED76-BC77-CE43-89FF-628417137EFC}"/>
                </a:ext>
              </a:extLst>
            </p:cNvPr>
            <p:cNvGrpSpPr/>
            <p:nvPr/>
          </p:nvGrpSpPr>
          <p:grpSpPr>
            <a:xfrm>
              <a:off x="4496718" y="4757490"/>
              <a:ext cx="1395887" cy="293231"/>
              <a:chOff x="4496718" y="4365601"/>
              <a:chExt cx="1395887" cy="293231"/>
            </a:xfrm>
          </p:grpSpPr>
          <p:sp>
            <p:nvSpPr>
              <p:cNvPr id="147" name="Rectangle 146">
                <a:extLst>
                  <a:ext uri="{FF2B5EF4-FFF2-40B4-BE49-F238E27FC236}">
                    <a16:creationId xmlns:a16="http://schemas.microsoft.com/office/drawing/2014/main" id="{DA0C980F-B230-4B45-8EC0-BA3C928A93FB}"/>
                  </a:ext>
                </a:extLst>
              </p:cNvPr>
              <p:cNvSpPr/>
              <p:nvPr/>
            </p:nvSpPr>
            <p:spPr>
              <a:xfrm>
                <a:off x="4496718" y="437115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92CBD114-DCA7-194B-BA6A-2F60C9CFA673}"/>
                  </a:ext>
                </a:extLst>
              </p:cNvPr>
              <p:cNvSpPr/>
              <p:nvPr/>
            </p:nvSpPr>
            <p:spPr>
              <a:xfrm>
                <a:off x="4856545" y="436854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36EF454D-B551-7549-ABEF-22B91D50D9E0}"/>
                  </a:ext>
                </a:extLst>
              </p:cNvPr>
              <p:cNvSpPr/>
              <p:nvPr/>
            </p:nvSpPr>
            <p:spPr>
              <a:xfrm>
                <a:off x="5212597" y="436779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24C39D1-D441-0043-B34B-502B4F07C7A0}"/>
                  </a:ext>
                </a:extLst>
              </p:cNvPr>
              <p:cNvSpPr/>
              <p:nvPr/>
            </p:nvSpPr>
            <p:spPr>
              <a:xfrm>
                <a:off x="5616559" y="436560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 name="Group 15">
            <a:extLst>
              <a:ext uri="{FF2B5EF4-FFF2-40B4-BE49-F238E27FC236}">
                <a16:creationId xmlns:a16="http://schemas.microsoft.com/office/drawing/2014/main" id="{2D722BE3-DEAE-5542-A315-E928E1D64E94}"/>
              </a:ext>
            </a:extLst>
          </p:cNvPr>
          <p:cNvGrpSpPr/>
          <p:nvPr/>
        </p:nvGrpSpPr>
        <p:grpSpPr>
          <a:xfrm>
            <a:off x="10358528" y="4041192"/>
            <a:ext cx="285502" cy="2108082"/>
            <a:chOff x="10358528" y="3649303"/>
            <a:chExt cx="285502" cy="2108082"/>
          </a:xfrm>
        </p:grpSpPr>
        <p:sp>
          <p:nvSpPr>
            <p:cNvPr id="151" name="Rectangle 150">
              <a:extLst>
                <a:ext uri="{FF2B5EF4-FFF2-40B4-BE49-F238E27FC236}">
                  <a16:creationId xmlns:a16="http://schemas.microsoft.com/office/drawing/2014/main" id="{D124BA89-E1F6-1D4B-95F1-694197E498AE}"/>
                </a:ext>
              </a:extLst>
            </p:cNvPr>
            <p:cNvSpPr/>
            <p:nvPr/>
          </p:nvSpPr>
          <p:spPr>
            <a:xfrm>
              <a:off x="10363038" y="36493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Rectangle 151">
              <a:extLst>
                <a:ext uri="{FF2B5EF4-FFF2-40B4-BE49-F238E27FC236}">
                  <a16:creationId xmlns:a16="http://schemas.microsoft.com/office/drawing/2014/main" id="{D0FF2A31-8057-E348-AB82-B3BA3597A08C}"/>
                </a:ext>
              </a:extLst>
            </p:cNvPr>
            <p:cNvSpPr/>
            <p:nvPr/>
          </p:nvSpPr>
          <p:spPr>
            <a:xfrm>
              <a:off x="10367984" y="401443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Rectangle 152">
              <a:extLst>
                <a:ext uri="{FF2B5EF4-FFF2-40B4-BE49-F238E27FC236}">
                  <a16:creationId xmlns:a16="http://schemas.microsoft.com/office/drawing/2014/main" id="{42518141-6653-CA4A-860D-5AB6A48FC541}"/>
                </a:ext>
              </a:extLst>
            </p:cNvPr>
            <p:cNvSpPr/>
            <p:nvPr/>
          </p:nvSpPr>
          <p:spPr>
            <a:xfrm>
              <a:off x="10367984" y="475421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C820BB7B-16CE-144C-8E7D-84F6E1A174AC}"/>
                </a:ext>
              </a:extLst>
            </p:cNvPr>
            <p:cNvSpPr/>
            <p:nvPr/>
          </p:nvSpPr>
          <p:spPr>
            <a:xfrm>
              <a:off x="10358528" y="546971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768E61EF-A5D6-4C4A-A260-F1E8EB454E89}"/>
              </a:ext>
            </a:extLst>
          </p:cNvPr>
          <p:cNvGrpSpPr/>
          <p:nvPr/>
        </p:nvGrpSpPr>
        <p:grpSpPr>
          <a:xfrm>
            <a:off x="8888699" y="3300784"/>
            <a:ext cx="285725" cy="2119095"/>
            <a:chOff x="8888699" y="2908895"/>
            <a:chExt cx="285725" cy="2119095"/>
          </a:xfrm>
        </p:grpSpPr>
        <p:sp>
          <p:nvSpPr>
            <p:cNvPr id="155" name="Rectangle 154">
              <a:extLst>
                <a:ext uri="{FF2B5EF4-FFF2-40B4-BE49-F238E27FC236}">
                  <a16:creationId xmlns:a16="http://schemas.microsoft.com/office/drawing/2014/main" id="{2DE7DA5D-99C7-524E-9F61-008FE62821AD}"/>
                </a:ext>
              </a:extLst>
            </p:cNvPr>
            <p:cNvSpPr/>
            <p:nvPr/>
          </p:nvSpPr>
          <p:spPr>
            <a:xfrm>
              <a:off x="8888699" y="290889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DA4FB5D2-FA56-634A-A150-A5D67DE77991}"/>
                </a:ext>
              </a:extLst>
            </p:cNvPr>
            <p:cNvGrpSpPr/>
            <p:nvPr/>
          </p:nvGrpSpPr>
          <p:grpSpPr>
            <a:xfrm>
              <a:off x="8888699" y="3275403"/>
              <a:ext cx="285725" cy="1752587"/>
              <a:chOff x="8888699" y="3275403"/>
              <a:chExt cx="285725" cy="1752587"/>
            </a:xfrm>
          </p:grpSpPr>
          <p:sp>
            <p:nvSpPr>
              <p:cNvPr id="157" name="Rectangle 156">
                <a:extLst>
                  <a:ext uri="{FF2B5EF4-FFF2-40B4-BE49-F238E27FC236}">
                    <a16:creationId xmlns:a16="http://schemas.microsoft.com/office/drawing/2014/main" id="{FE23168F-6351-7642-95F3-A268AA54B5A8}"/>
                  </a:ext>
                </a:extLst>
              </p:cNvPr>
              <p:cNvSpPr/>
              <p:nvPr/>
            </p:nvSpPr>
            <p:spPr>
              <a:xfrm>
                <a:off x="8888699" y="32754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E2F19012-EDBD-214B-83ED-CF3C2A58DCE9}"/>
                  </a:ext>
                </a:extLst>
              </p:cNvPr>
              <p:cNvSpPr/>
              <p:nvPr/>
            </p:nvSpPr>
            <p:spPr>
              <a:xfrm>
                <a:off x="8888699" y="437264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a:extLst>
                  <a:ext uri="{FF2B5EF4-FFF2-40B4-BE49-F238E27FC236}">
                    <a16:creationId xmlns:a16="http://schemas.microsoft.com/office/drawing/2014/main" id="{B3D864AA-9E60-404B-8E34-18BA44AF6428}"/>
                  </a:ext>
                </a:extLst>
              </p:cNvPr>
              <p:cNvSpPr/>
              <p:nvPr/>
            </p:nvSpPr>
            <p:spPr>
              <a:xfrm>
                <a:off x="8898378" y="474031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4" name="Group 13">
            <a:extLst>
              <a:ext uri="{FF2B5EF4-FFF2-40B4-BE49-F238E27FC236}">
                <a16:creationId xmlns:a16="http://schemas.microsoft.com/office/drawing/2014/main" id="{E520D41E-A146-4EAB-8FCE-E603632DCDF1}"/>
              </a:ext>
            </a:extLst>
          </p:cNvPr>
          <p:cNvGrpSpPr/>
          <p:nvPr/>
        </p:nvGrpSpPr>
        <p:grpSpPr>
          <a:xfrm>
            <a:off x="5203788" y="2928622"/>
            <a:ext cx="2471426" cy="306075"/>
            <a:chOff x="5203788" y="2928622"/>
            <a:chExt cx="2471426" cy="306075"/>
          </a:xfrm>
        </p:grpSpPr>
        <p:sp>
          <p:nvSpPr>
            <p:cNvPr id="132" name="Rectangle 131">
              <a:extLst>
                <a:ext uri="{FF2B5EF4-FFF2-40B4-BE49-F238E27FC236}">
                  <a16:creationId xmlns:a16="http://schemas.microsoft.com/office/drawing/2014/main" id="{44F39ED7-C75F-3F41-B450-6B933D1E4F8D}"/>
                </a:ext>
              </a:extLst>
            </p:cNvPr>
            <p:cNvSpPr/>
            <p:nvPr/>
          </p:nvSpPr>
          <p:spPr>
            <a:xfrm>
              <a:off x="5958829" y="294702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8D7D6CC-F872-244B-BA30-93F246637576}"/>
                </a:ext>
              </a:extLst>
            </p:cNvPr>
            <p:cNvGrpSpPr/>
            <p:nvPr/>
          </p:nvGrpSpPr>
          <p:grpSpPr>
            <a:xfrm>
              <a:off x="5203788" y="2928622"/>
              <a:ext cx="2471426" cy="298817"/>
              <a:chOff x="5225390" y="2536734"/>
              <a:chExt cx="2471426" cy="298817"/>
            </a:xfrm>
          </p:grpSpPr>
          <p:sp>
            <p:nvSpPr>
              <p:cNvPr id="160" name="Rectangle 159">
                <a:extLst>
                  <a:ext uri="{FF2B5EF4-FFF2-40B4-BE49-F238E27FC236}">
                    <a16:creationId xmlns:a16="http://schemas.microsoft.com/office/drawing/2014/main" id="{72357D9D-C98E-804D-8D2E-52F24BC32DA7}"/>
                  </a:ext>
                </a:extLst>
              </p:cNvPr>
              <p:cNvSpPr/>
              <p:nvPr/>
            </p:nvSpPr>
            <p:spPr>
              <a:xfrm>
                <a:off x="5225390" y="253673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C7D7B8A-DA27-6D4E-89BF-2C843E4D713E}"/>
                  </a:ext>
                </a:extLst>
              </p:cNvPr>
              <p:cNvSpPr/>
              <p:nvPr/>
            </p:nvSpPr>
            <p:spPr>
              <a:xfrm>
                <a:off x="5586056" y="253673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9F28A15F-A799-194D-AB54-CE34BA8B74CC}"/>
                  </a:ext>
                </a:extLst>
              </p:cNvPr>
              <p:cNvSpPr/>
              <p:nvPr/>
            </p:nvSpPr>
            <p:spPr>
              <a:xfrm>
                <a:off x="6335488" y="2536735"/>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86FF800-3F18-E247-940F-5A5EF624D554}"/>
                  </a:ext>
                </a:extLst>
              </p:cNvPr>
              <p:cNvSpPr/>
              <p:nvPr/>
            </p:nvSpPr>
            <p:spPr>
              <a:xfrm>
                <a:off x="6683717" y="253811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67311F7-9790-2942-B89C-293EFEFFFD45}"/>
                  </a:ext>
                </a:extLst>
              </p:cNvPr>
              <p:cNvSpPr/>
              <p:nvPr/>
            </p:nvSpPr>
            <p:spPr>
              <a:xfrm>
                <a:off x="7059238" y="2547878"/>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F8084D3-6760-DF40-98E7-AB10AFB6166E}"/>
                  </a:ext>
                </a:extLst>
              </p:cNvPr>
              <p:cNvSpPr/>
              <p:nvPr/>
            </p:nvSpPr>
            <p:spPr>
              <a:xfrm>
                <a:off x="7420770" y="253673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E76E989C-695E-B049-B0F5-1770981DA997}"/>
              </a:ext>
            </a:extLst>
          </p:cNvPr>
          <p:cNvGrpSpPr/>
          <p:nvPr/>
        </p:nvGrpSpPr>
        <p:grpSpPr>
          <a:xfrm>
            <a:off x="9626854" y="2569853"/>
            <a:ext cx="280976" cy="1760842"/>
            <a:chOff x="9626854" y="2177964"/>
            <a:chExt cx="280976" cy="1760842"/>
          </a:xfrm>
        </p:grpSpPr>
        <p:sp>
          <p:nvSpPr>
            <p:cNvPr id="166" name="Rectangle 165">
              <a:extLst>
                <a:ext uri="{FF2B5EF4-FFF2-40B4-BE49-F238E27FC236}">
                  <a16:creationId xmlns:a16="http://schemas.microsoft.com/office/drawing/2014/main" id="{C2D1874F-3B4A-674A-8EA6-67C4A06905D0}"/>
                </a:ext>
              </a:extLst>
            </p:cNvPr>
            <p:cNvSpPr/>
            <p:nvPr/>
          </p:nvSpPr>
          <p:spPr>
            <a:xfrm>
              <a:off x="9630592" y="217796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6423055A-58E7-DF48-A467-C6CF18729DFF}"/>
                </a:ext>
              </a:extLst>
            </p:cNvPr>
            <p:cNvSpPr/>
            <p:nvPr/>
          </p:nvSpPr>
          <p:spPr>
            <a:xfrm>
              <a:off x="9630592" y="2547877"/>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D5185751-3015-4847-BA8D-E3061D0E42F1}"/>
                </a:ext>
              </a:extLst>
            </p:cNvPr>
            <p:cNvSpPr/>
            <p:nvPr/>
          </p:nvSpPr>
          <p:spPr>
            <a:xfrm>
              <a:off x="9631784" y="2901299"/>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9D1A234B-9756-A546-9980-F4A310ADEF86}"/>
                </a:ext>
              </a:extLst>
            </p:cNvPr>
            <p:cNvSpPr/>
            <p:nvPr/>
          </p:nvSpPr>
          <p:spPr>
            <a:xfrm>
              <a:off x="9626854" y="327540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ED073F7-5EF7-854E-A51E-3DBE647C67D4}"/>
                </a:ext>
              </a:extLst>
            </p:cNvPr>
            <p:cNvSpPr/>
            <p:nvPr/>
          </p:nvSpPr>
          <p:spPr>
            <a:xfrm>
              <a:off x="9626854" y="3651133"/>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9D4D8C8F-E782-D84F-B5BF-87978504AEE5}"/>
              </a:ext>
            </a:extLst>
          </p:cNvPr>
          <p:cNvSpPr txBox="1"/>
          <p:nvPr/>
        </p:nvSpPr>
        <p:spPr>
          <a:xfrm>
            <a:off x="150296" y="1225531"/>
            <a:ext cx="11759623" cy="461665"/>
          </a:xfrm>
          <a:prstGeom prst="rect">
            <a:avLst/>
          </a:prstGeom>
          <a:noFill/>
        </p:spPr>
        <p:txBody>
          <a:bodyPr wrap="square" rtlCol="0">
            <a:spAutoFit/>
          </a:bodyPr>
          <a:lstStyle/>
          <a:p>
            <a:r>
              <a:rPr lang="en-US" sz="2400" dirty="0">
                <a:solidFill>
                  <a:schemeClr val="accent5">
                    <a:lumMod val="50000"/>
                  </a:schemeClr>
                </a:solidFill>
              </a:rPr>
              <a:t>Remember to say the word for ‘the’! </a:t>
            </a:r>
            <a:r>
              <a:rPr lang="fr-FR" sz="2400" dirty="0">
                <a:solidFill>
                  <a:schemeClr val="accent5">
                    <a:lumMod val="50000"/>
                  </a:schemeClr>
                </a:solidFill>
              </a:rPr>
              <a:t>Trouve le mot mystère </a:t>
            </a:r>
            <a:r>
              <a:rPr lang="en-US" sz="2400" dirty="0">
                <a:solidFill>
                  <a:schemeClr val="accent5">
                    <a:lumMod val="50000"/>
                  </a:schemeClr>
                </a:solidFill>
              </a:rPr>
              <a:t>!</a:t>
            </a:r>
          </a:p>
        </p:txBody>
      </p:sp>
      <p:sp>
        <p:nvSpPr>
          <p:cNvPr id="179" name="TextBox 178">
            <a:extLst>
              <a:ext uri="{FF2B5EF4-FFF2-40B4-BE49-F238E27FC236}">
                <a16:creationId xmlns:a16="http://schemas.microsoft.com/office/drawing/2014/main" id="{6F0B145B-3293-DD4D-9264-A31412E3D547}"/>
              </a:ext>
            </a:extLst>
          </p:cNvPr>
          <p:cNvSpPr txBox="1"/>
          <p:nvPr/>
        </p:nvSpPr>
        <p:spPr>
          <a:xfrm>
            <a:off x="477609" y="2126618"/>
            <a:ext cx="2919389" cy="1384995"/>
          </a:xfrm>
          <a:prstGeom prst="rect">
            <a:avLst/>
          </a:prstGeom>
          <a:solidFill>
            <a:schemeClr val="bg1"/>
          </a:solidFill>
        </p:spPr>
        <p:txBody>
          <a:bodyPr wrap="square" rtlCol="0">
            <a:spAutoFit/>
          </a:bodyPr>
          <a:lstStyle/>
          <a:p>
            <a:pPr algn="l"/>
            <a:r>
              <a:rPr lang="en-US" sz="2800" b="1" dirty="0">
                <a:solidFill>
                  <a:srgbClr val="115076"/>
                </a:solidFill>
              </a:rPr>
              <a:t>8 DOWN</a:t>
            </a:r>
          </a:p>
          <a:p>
            <a:pPr algn="l"/>
            <a:endParaRPr lang="en-US" sz="2800" dirty="0">
              <a:solidFill>
                <a:srgbClr val="115076"/>
              </a:solidFill>
            </a:endParaRPr>
          </a:p>
          <a:p>
            <a:pPr algn="l"/>
            <a:r>
              <a:rPr lang="en-US" sz="2800" dirty="0">
                <a:solidFill>
                  <a:srgbClr val="115076"/>
                </a:solidFill>
              </a:rPr>
              <a:t>sense; meaning</a:t>
            </a:r>
          </a:p>
        </p:txBody>
      </p:sp>
      <p:sp>
        <p:nvSpPr>
          <p:cNvPr id="130" name="TextBox 129">
            <a:extLst>
              <a:ext uri="{FF2B5EF4-FFF2-40B4-BE49-F238E27FC236}">
                <a16:creationId xmlns:a16="http://schemas.microsoft.com/office/drawing/2014/main" id="{1DF06C3A-CF3E-4FDC-A4C5-683BA9A783A5}"/>
              </a:ext>
            </a:extLst>
          </p:cNvPr>
          <p:cNvSpPr txBox="1"/>
          <p:nvPr/>
        </p:nvSpPr>
        <p:spPr>
          <a:xfrm>
            <a:off x="449977" y="3824734"/>
            <a:ext cx="3005839" cy="830997"/>
          </a:xfrm>
          <a:prstGeom prst="rect">
            <a:avLst/>
          </a:prstGeom>
          <a:noFill/>
        </p:spPr>
        <p:txBody>
          <a:bodyPr wrap="square">
            <a:spAutoFit/>
          </a:bodyPr>
          <a:lstStyle/>
          <a:p>
            <a:pPr fontAlgn="base"/>
            <a:r>
              <a:rPr lang="fr-FR" sz="2400" i="1" dirty="0">
                <a:solidFill>
                  <a:schemeClr val="accent5">
                    <a:lumMod val="50000"/>
                  </a:schemeClr>
                </a:solidFill>
              </a:rPr>
              <a:t>les lèvres de pierre</a:t>
            </a:r>
          </a:p>
          <a:p>
            <a:pPr algn="ctr" fontAlgn="base"/>
            <a:r>
              <a:rPr lang="en-GB" sz="2400" dirty="0">
                <a:solidFill>
                  <a:schemeClr val="accent5">
                    <a:lumMod val="50000"/>
                  </a:schemeClr>
                </a:solidFill>
              </a:rPr>
              <a:t>lips of stone</a:t>
            </a:r>
          </a:p>
        </p:txBody>
      </p:sp>
      <p:grpSp>
        <p:nvGrpSpPr>
          <p:cNvPr id="20" name="Group 19">
            <a:extLst>
              <a:ext uri="{FF2B5EF4-FFF2-40B4-BE49-F238E27FC236}">
                <a16:creationId xmlns:a16="http://schemas.microsoft.com/office/drawing/2014/main" id="{08BA0164-A6D3-48C4-8327-4E48C05017EB}"/>
              </a:ext>
            </a:extLst>
          </p:cNvPr>
          <p:cNvGrpSpPr/>
          <p:nvPr/>
        </p:nvGrpSpPr>
        <p:grpSpPr>
          <a:xfrm>
            <a:off x="6833636" y="94916"/>
            <a:ext cx="2647759" cy="1009825"/>
            <a:chOff x="806125" y="3549872"/>
            <a:chExt cx="2647759" cy="1009825"/>
          </a:xfrm>
        </p:grpSpPr>
        <p:sp>
          <p:nvSpPr>
            <p:cNvPr id="12" name="TextBox 11">
              <a:extLst>
                <a:ext uri="{FF2B5EF4-FFF2-40B4-BE49-F238E27FC236}">
                  <a16:creationId xmlns:a16="http://schemas.microsoft.com/office/drawing/2014/main" id="{B7B0C1E6-5D84-42F1-BC68-538C75C0C916}"/>
                </a:ext>
              </a:extLst>
            </p:cNvPr>
            <p:cNvSpPr txBox="1"/>
            <p:nvPr/>
          </p:nvSpPr>
          <p:spPr>
            <a:xfrm>
              <a:off x="806125" y="4098032"/>
              <a:ext cx="2647759" cy="461665"/>
            </a:xfrm>
            <a:prstGeom prst="rect">
              <a:avLst/>
            </a:prstGeom>
            <a:solidFill>
              <a:srgbClr val="E87D1E"/>
            </a:solidFill>
            <a:ln>
              <a:solidFill>
                <a:schemeClr val="accent1">
                  <a:lumMod val="50000"/>
                </a:schemeClr>
              </a:solidFill>
            </a:ln>
          </p:spPr>
          <p:txBody>
            <a:bodyPr wrap="square" rtlCol="0">
              <a:spAutoFit/>
            </a:bodyPr>
            <a:lstStyle/>
            <a:p>
              <a:pPr algn="l"/>
              <a:r>
                <a:rPr lang="fr-FR" sz="2400" b="1" dirty="0">
                  <a:solidFill>
                    <a:schemeClr val="accent5">
                      <a:lumMod val="50000"/>
                    </a:schemeClr>
                  </a:solidFill>
                </a:rPr>
                <a:t>la pierre </a:t>
              </a:r>
              <a:r>
                <a:rPr lang="en-GB" sz="2400" dirty="0">
                  <a:solidFill>
                    <a:schemeClr val="accent5">
                      <a:lumMod val="50000"/>
                    </a:schemeClr>
                  </a:solidFill>
                </a:rPr>
                <a:t>= stone</a:t>
              </a:r>
              <a:endParaRPr lang="fr-FR" sz="2400" dirty="0">
                <a:solidFill>
                  <a:schemeClr val="accent5">
                    <a:lumMod val="50000"/>
                  </a:schemeClr>
                </a:solidFill>
              </a:endParaRPr>
            </a:p>
          </p:txBody>
        </p:sp>
        <p:pic>
          <p:nvPicPr>
            <p:cNvPr id="4098" name="Picture 2" descr="Stone, Rock, Nature, Pebble, Zen">
              <a:extLst>
                <a:ext uri="{FF2B5EF4-FFF2-40B4-BE49-F238E27FC236}">
                  <a16:creationId xmlns:a16="http://schemas.microsoft.com/office/drawing/2014/main" id="{A952301A-44B3-4E86-8613-7ECE63D034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8638" y="3549872"/>
              <a:ext cx="1270777" cy="716525"/>
            </a:xfrm>
            <a:prstGeom prst="rect">
              <a:avLst/>
            </a:prstGeom>
            <a:noFill/>
            <a:extLst>
              <a:ext uri="{909E8E84-426E-40DD-AFC4-6F175D3DCCD1}">
                <a14:hiddenFill xmlns:a14="http://schemas.microsoft.com/office/drawing/2010/main">
                  <a:solidFill>
                    <a:srgbClr val="FFFFFF"/>
                  </a:solidFill>
                </a14:hiddenFill>
              </a:ext>
            </a:extLst>
          </p:spPr>
        </p:pic>
      </p:grpSp>
      <p:sp>
        <p:nvSpPr>
          <p:cNvPr id="156" name="TextBox 155">
            <a:extLst>
              <a:ext uri="{FF2B5EF4-FFF2-40B4-BE49-F238E27FC236}">
                <a16:creationId xmlns:a16="http://schemas.microsoft.com/office/drawing/2014/main" id="{C0A38C22-EBD0-4A9A-8FF6-245296A9758C}"/>
              </a:ext>
            </a:extLst>
          </p:cNvPr>
          <p:cNvSpPr txBox="1"/>
          <p:nvPr/>
        </p:nvSpPr>
        <p:spPr>
          <a:xfrm>
            <a:off x="449977" y="4968852"/>
            <a:ext cx="3005839" cy="830997"/>
          </a:xfrm>
          <a:prstGeom prst="rect">
            <a:avLst/>
          </a:prstGeom>
          <a:noFill/>
        </p:spPr>
        <p:txBody>
          <a:bodyPr wrap="square">
            <a:spAutoFit/>
          </a:bodyPr>
          <a:lstStyle/>
          <a:p>
            <a:pPr fontAlgn="base"/>
            <a:r>
              <a:rPr lang="fr-FR" sz="2400" i="1" dirty="0">
                <a:solidFill>
                  <a:schemeClr val="accent5">
                    <a:lumMod val="50000"/>
                  </a:schemeClr>
                </a:solidFill>
              </a:rPr>
              <a:t>les lèvres de Pierre</a:t>
            </a:r>
          </a:p>
          <a:p>
            <a:pPr algn="ctr" fontAlgn="base"/>
            <a:r>
              <a:rPr lang="en-GB" sz="2400" dirty="0">
                <a:solidFill>
                  <a:schemeClr val="accent5">
                    <a:lumMod val="50000"/>
                  </a:schemeClr>
                </a:solidFill>
              </a:rPr>
              <a:t>Peter’s lips </a:t>
            </a:r>
            <a:r>
              <a:rPr lang="fr-FR" sz="2400" dirty="0">
                <a:solidFill>
                  <a:schemeClr val="accent5">
                    <a:lumMod val="50000"/>
                  </a:schemeClr>
                </a:solidFill>
              </a:rPr>
              <a:t>!</a:t>
            </a:r>
          </a:p>
        </p:txBody>
      </p:sp>
      <p:sp>
        <p:nvSpPr>
          <p:cNvPr id="178" name="TextBox 177">
            <a:extLst>
              <a:ext uri="{FF2B5EF4-FFF2-40B4-BE49-F238E27FC236}">
                <a16:creationId xmlns:a16="http://schemas.microsoft.com/office/drawing/2014/main" id="{9D82CB12-0504-824D-8877-13AF700E0FE4}"/>
              </a:ext>
            </a:extLst>
          </p:cNvPr>
          <p:cNvSpPr txBox="1"/>
          <p:nvPr/>
        </p:nvSpPr>
        <p:spPr>
          <a:xfrm>
            <a:off x="459165" y="2111451"/>
            <a:ext cx="1628972" cy="1384995"/>
          </a:xfrm>
          <a:prstGeom prst="rect">
            <a:avLst/>
          </a:prstGeom>
          <a:solidFill>
            <a:schemeClr val="bg1"/>
          </a:solidFill>
        </p:spPr>
        <p:txBody>
          <a:bodyPr wrap="square" rtlCol="0">
            <a:spAutoFit/>
          </a:bodyPr>
          <a:lstStyle/>
          <a:p>
            <a:pPr algn="l"/>
            <a:r>
              <a:rPr lang="en-US" sz="2800" b="1" dirty="0">
                <a:solidFill>
                  <a:srgbClr val="115076"/>
                </a:solidFill>
              </a:rPr>
              <a:t>7 DOWN</a:t>
            </a:r>
          </a:p>
          <a:p>
            <a:pPr algn="l"/>
            <a:endParaRPr lang="en-US" sz="2800" dirty="0">
              <a:solidFill>
                <a:srgbClr val="115076"/>
              </a:solidFill>
            </a:endParaRPr>
          </a:p>
          <a:p>
            <a:pPr algn="l"/>
            <a:r>
              <a:rPr lang="en-US" sz="2800" dirty="0">
                <a:solidFill>
                  <a:srgbClr val="115076"/>
                </a:solidFill>
              </a:rPr>
              <a:t>sea</a:t>
            </a:r>
          </a:p>
        </p:txBody>
      </p:sp>
      <p:sp>
        <p:nvSpPr>
          <p:cNvPr id="177" name="TextBox 176">
            <a:extLst>
              <a:ext uri="{FF2B5EF4-FFF2-40B4-BE49-F238E27FC236}">
                <a16:creationId xmlns:a16="http://schemas.microsoft.com/office/drawing/2014/main" id="{036834F7-F9AB-F146-B28F-B810D7084688}"/>
              </a:ext>
            </a:extLst>
          </p:cNvPr>
          <p:cNvSpPr txBox="1"/>
          <p:nvPr/>
        </p:nvSpPr>
        <p:spPr>
          <a:xfrm>
            <a:off x="454258" y="2111451"/>
            <a:ext cx="1914307" cy="1384995"/>
          </a:xfrm>
          <a:prstGeom prst="rect">
            <a:avLst/>
          </a:prstGeom>
          <a:solidFill>
            <a:schemeClr val="bg1"/>
          </a:solidFill>
        </p:spPr>
        <p:txBody>
          <a:bodyPr wrap="square" rtlCol="0">
            <a:spAutoFit/>
          </a:bodyPr>
          <a:lstStyle/>
          <a:p>
            <a:pPr algn="l"/>
            <a:r>
              <a:rPr lang="en-US" sz="2800" b="1" dirty="0">
                <a:solidFill>
                  <a:srgbClr val="115076"/>
                </a:solidFill>
              </a:rPr>
              <a:t>6 ACROSS</a:t>
            </a:r>
          </a:p>
          <a:p>
            <a:pPr algn="l"/>
            <a:endParaRPr lang="en-US" sz="2800" dirty="0">
              <a:solidFill>
                <a:srgbClr val="115076"/>
              </a:solidFill>
            </a:endParaRPr>
          </a:p>
          <a:p>
            <a:pPr algn="l"/>
            <a:r>
              <a:rPr lang="en-US" sz="2800" dirty="0">
                <a:solidFill>
                  <a:srgbClr val="115076"/>
                </a:solidFill>
              </a:rPr>
              <a:t>to throw</a:t>
            </a:r>
          </a:p>
        </p:txBody>
      </p:sp>
      <p:sp>
        <p:nvSpPr>
          <p:cNvPr id="176" name="TextBox 175">
            <a:extLst>
              <a:ext uri="{FF2B5EF4-FFF2-40B4-BE49-F238E27FC236}">
                <a16:creationId xmlns:a16="http://schemas.microsoft.com/office/drawing/2014/main" id="{372C914F-0583-7D4C-9FCF-ECD14B772A04}"/>
              </a:ext>
            </a:extLst>
          </p:cNvPr>
          <p:cNvSpPr txBox="1"/>
          <p:nvPr/>
        </p:nvSpPr>
        <p:spPr>
          <a:xfrm>
            <a:off x="454258" y="2126618"/>
            <a:ext cx="1914307" cy="1384995"/>
          </a:xfrm>
          <a:prstGeom prst="rect">
            <a:avLst/>
          </a:prstGeom>
          <a:solidFill>
            <a:schemeClr val="bg1"/>
          </a:solidFill>
        </p:spPr>
        <p:txBody>
          <a:bodyPr wrap="square" rtlCol="0">
            <a:spAutoFit/>
          </a:bodyPr>
          <a:lstStyle/>
          <a:p>
            <a:pPr algn="l"/>
            <a:r>
              <a:rPr lang="en-US" sz="2800" b="1" dirty="0">
                <a:solidFill>
                  <a:srgbClr val="115076"/>
                </a:solidFill>
              </a:rPr>
              <a:t>5 ACROSS</a:t>
            </a:r>
          </a:p>
          <a:p>
            <a:pPr algn="l"/>
            <a:endParaRPr lang="en-US" sz="2800" dirty="0">
              <a:solidFill>
                <a:srgbClr val="115076"/>
              </a:solidFill>
            </a:endParaRPr>
          </a:p>
          <a:p>
            <a:pPr algn="l"/>
            <a:r>
              <a:rPr lang="en-US" sz="2800" dirty="0">
                <a:solidFill>
                  <a:srgbClr val="115076"/>
                </a:solidFill>
              </a:rPr>
              <a:t>to hurt</a:t>
            </a:r>
          </a:p>
        </p:txBody>
      </p:sp>
      <p:sp>
        <p:nvSpPr>
          <p:cNvPr id="175" name="TextBox 174">
            <a:extLst>
              <a:ext uri="{FF2B5EF4-FFF2-40B4-BE49-F238E27FC236}">
                <a16:creationId xmlns:a16="http://schemas.microsoft.com/office/drawing/2014/main" id="{A1789327-49FB-3043-8985-D48FF0598660}"/>
              </a:ext>
            </a:extLst>
          </p:cNvPr>
          <p:cNvSpPr txBox="1"/>
          <p:nvPr/>
        </p:nvSpPr>
        <p:spPr>
          <a:xfrm>
            <a:off x="468867" y="2141785"/>
            <a:ext cx="2085827" cy="1384995"/>
          </a:xfrm>
          <a:prstGeom prst="rect">
            <a:avLst/>
          </a:prstGeom>
          <a:solidFill>
            <a:schemeClr val="bg1"/>
          </a:solidFill>
        </p:spPr>
        <p:txBody>
          <a:bodyPr wrap="square" rtlCol="0">
            <a:spAutoFit/>
          </a:bodyPr>
          <a:lstStyle/>
          <a:p>
            <a:pPr algn="l"/>
            <a:r>
              <a:rPr lang="en-US" sz="2800" b="1" dirty="0">
                <a:solidFill>
                  <a:srgbClr val="115076"/>
                </a:solidFill>
              </a:rPr>
              <a:t>4 ACROSS</a:t>
            </a:r>
          </a:p>
          <a:p>
            <a:pPr algn="l"/>
            <a:endParaRPr lang="en-US" sz="2800" dirty="0">
              <a:solidFill>
                <a:srgbClr val="115076"/>
              </a:solidFill>
            </a:endParaRPr>
          </a:p>
          <a:p>
            <a:pPr algn="l"/>
            <a:r>
              <a:rPr lang="en-US" sz="2800" dirty="0">
                <a:solidFill>
                  <a:srgbClr val="115076"/>
                </a:solidFill>
              </a:rPr>
              <a:t>price</a:t>
            </a:r>
          </a:p>
        </p:txBody>
      </p:sp>
      <p:sp>
        <p:nvSpPr>
          <p:cNvPr id="172" name="TextBox 171">
            <a:extLst>
              <a:ext uri="{FF2B5EF4-FFF2-40B4-BE49-F238E27FC236}">
                <a16:creationId xmlns:a16="http://schemas.microsoft.com/office/drawing/2014/main" id="{D1D83C1B-C690-474D-B0A8-12F379F0D774}"/>
              </a:ext>
            </a:extLst>
          </p:cNvPr>
          <p:cNvSpPr txBox="1"/>
          <p:nvPr/>
        </p:nvSpPr>
        <p:spPr>
          <a:xfrm>
            <a:off x="420660" y="2111450"/>
            <a:ext cx="3460035" cy="1384995"/>
          </a:xfrm>
          <a:prstGeom prst="rect">
            <a:avLst/>
          </a:prstGeom>
          <a:solidFill>
            <a:schemeClr val="bg1"/>
          </a:solidFill>
        </p:spPr>
        <p:txBody>
          <a:bodyPr wrap="square" rtlCol="0">
            <a:spAutoFit/>
          </a:bodyPr>
          <a:lstStyle/>
          <a:p>
            <a:pPr algn="l"/>
            <a:r>
              <a:rPr lang="en-US" sz="2800" b="1" dirty="0">
                <a:solidFill>
                  <a:srgbClr val="115076"/>
                </a:solidFill>
              </a:rPr>
              <a:t>3 ACROSS</a:t>
            </a:r>
          </a:p>
          <a:p>
            <a:pPr algn="l"/>
            <a:endParaRPr lang="en-US" sz="2800" dirty="0">
              <a:solidFill>
                <a:srgbClr val="115076"/>
              </a:solidFill>
            </a:endParaRPr>
          </a:p>
          <a:p>
            <a:pPr algn="l"/>
            <a:r>
              <a:rPr lang="en-US" sz="2800" dirty="0">
                <a:solidFill>
                  <a:srgbClr val="115076"/>
                </a:solidFill>
              </a:rPr>
              <a:t>recognition</a:t>
            </a:r>
          </a:p>
        </p:txBody>
      </p:sp>
      <p:sp>
        <p:nvSpPr>
          <p:cNvPr id="171" name="TextBox 170">
            <a:extLst>
              <a:ext uri="{FF2B5EF4-FFF2-40B4-BE49-F238E27FC236}">
                <a16:creationId xmlns:a16="http://schemas.microsoft.com/office/drawing/2014/main" id="{96E75F9D-5B4A-214A-979F-AC339BFF1EB4}"/>
              </a:ext>
            </a:extLst>
          </p:cNvPr>
          <p:cNvSpPr txBox="1"/>
          <p:nvPr/>
        </p:nvSpPr>
        <p:spPr>
          <a:xfrm>
            <a:off x="355821" y="2119033"/>
            <a:ext cx="3496314" cy="1384995"/>
          </a:xfrm>
          <a:prstGeom prst="rect">
            <a:avLst/>
          </a:prstGeom>
          <a:solidFill>
            <a:schemeClr val="bg1"/>
          </a:solidFill>
        </p:spPr>
        <p:txBody>
          <a:bodyPr wrap="square" rtlCol="0">
            <a:spAutoFit/>
          </a:bodyPr>
          <a:lstStyle/>
          <a:p>
            <a:pPr algn="l"/>
            <a:r>
              <a:rPr lang="en-US" sz="2800" b="1" dirty="0">
                <a:solidFill>
                  <a:srgbClr val="115076"/>
                </a:solidFill>
              </a:rPr>
              <a:t>2 DOWN</a:t>
            </a:r>
          </a:p>
          <a:p>
            <a:pPr algn="l"/>
            <a:endParaRPr lang="en-US" sz="2800" dirty="0">
              <a:solidFill>
                <a:srgbClr val="115076"/>
              </a:solidFill>
            </a:endParaRPr>
          </a:p>
          <a:p>
            <a:pPr algn="l"/>
            <a:r>
              <a:rPr lang="en-US" sz="2800" dirty="0">
                <a:solidFill>
                  <a:srgbClr val="115076"/>
                </a:solidFill>
              </a:rPr>
              <a:t>desire</a:t>
            </a:r>
          </a:p>
        </p:txBody>
      </p:sp>
      <p:sp>
        <p:nvSpPr>
          <p:cNvPr id="31" name="TextBox 30">
            <a:extLst>
              <a:ext uri="{FF2B5EF4-FFF2-40B4-BE49-F238E27FC236}">
                <a16:creationId xmlns:a16="http://schemas.microsoft.com/office/drawing/2014/main" id="{BDCFD947-4C6B-5B4F-856C-2780526010FA}"/>
              </a:ext>
            </a:extLst>
          </p:cNvPr>
          <p:cNvSpPr txBox="1"/>
          <p:nvPr/>
        </p:nvSpPr>
        <p:spPr>
          <a:xfrm>
            <a:off x="348477" y="2165028"/>
            <a:ext cx="3496809" cy="1384995"/>
          </a:xfrm>
          <a:prstGeom prst="rect">
            <a:avLst/>
          </a:prstGeom>
          <a:solidFill>
            <a:schemeClr val="bg1"/>
          </a:solidFill>
        </p:spPr>
        <p:txBody>
          <a:bodyPr wrap="square" rtlCol="0">
            <a:spAutoFit/>
          </a:bodyPr>
          <a:lstStyle/>
          <a:p>
            <a:pPr algn="l"/>
            <a:r>
              <a:rPr lang="en-US" sz="2800" b="1" dirty="0">
                <a:solidFill>
                  <a:srgbClr val="115076"/>
                </a:solidFill>
              </a:rPr>
              <a:t>1 ACROSS</a:t>
            </a:r>
          </a:p>
          <a:p>
            <a:pPr algn="l"/>
            <a:endParaRPr lang="en-US" sz="2800" dirty="0">
              <a:solidFill>
                <a:srgbClr val="115076"/>
              </a:solidFill>
            </a:endParaRPr>
          </a:p>
          <a:p>
            <a:pPr algn="l"/>
            <a:r>
              <a:rPr lang="en-US" sz="2800" dirty="0">
                <a:solidFill>
                  <a:srgbClr val="115076"/>
                </a:solidFill>
              </a:rPr>
              <a:t>so much, so many</a:t>
            </a:r>
          </a:p>
        </p:txBody>
      </p:sp>
      <p:grpSp>
        <p:nvGrpSpPr>
          <p:cNvPr id="21" name="Group 20">
            <a:extLst>
              <a:ext uri="{FF2B5EF4-FFF2-40B4-BE49-F238E27FC236}">
                <a16:creationId xmlns:a16="http://schemas.microsoft.com/office/drawing/2014/main" id="{28CDDF6A-DCBE-41D5-B0D0-2B4A9D9679A0}"/>
              </a:ext>
            </a:extLst>
          </p:cNvPr>
          <p:cNvGrpSpPr/>
          <p:nvPr/>
        </p:nvGrpSpPr>
        <p:grpSpPr>
          <a:xfrm>
            <a:off x="4856558" y="3667294"/>
            <a:ext cx="2474307" cy="297431"/>
            <a:chOff x="4856558" y="3667294"/>
            <a:chExt cx="2474307" cy="297431"/>
          </a:xfrm>
        </p:grpSpPr>
        <p:grpSp>
          <p:nvGrpSpPr>
            <p:cNvPr id="6" name="Group 5">
              <a:extLst>
                <a:ext uri="{FF2B5EF4-FFF2-40B4-BE49-F238E27FC236}">
                  <a16:creationId xmlns:a16="http://schemas.microsoft.com/office/drawing/2014/main" id="{48B7B755-5D90-49AD-9C24-905165CED240}"/>
                </a:ext>
              </a:extLst>
            </p:cNvPr>
            <p:cNvGrpSpPr/>
            <p:nvPr/>
          </p:nvGrpSpPr>
          <p:grpSpPr>
            <a:xfrm>
              <a:off x="4856558" y="3667294"/>
              <a:ext cx="2474307" cy="297431"/>
              <a:chOff x="4856558" y="3667294"/>
              <a:chExt cx="2474307" cy="297431"/>
            </a:xfrm>
          </p:grpSpPr>
          <p:grpSp>
            <p:nvGrpSpPr>
              <p:cNvPr id="11" name="Group 10">
                <a:extLst>
                  <a:ext uri="{FF2B5EF4-FFF2-40B4-BE49-F238E27FC236}">
                    <a16:creationId xmlns:a16="http://schemas.microsoft.com/office/drawing/2014/main" id="{D543C35C-7B45-8F42-A38D-C9535D13D343}"/>
                  </a:ext>
                </a:extLst>
              </p:cNvPr>
              <p:cNvGrpSpPr/>
              <p:nvPr/>
            </p:nvGrpSpPr>
            <p:grpSpPr>
              <a:xfrm>
                <a:off x="6323385" y="3667294"/>
                <a:ext cx="1007480" cy="297431"/>
                <a:chOff x="6329900" y="3275404"/>
                <a:chExt cx="1007480" cy="297431"/>
              </a:xfrm>
            </p:grpSpPr>
            <p:sp>
              <p:nvSpPr>
                <p:cNvPr id="138" name="Rectangle 137">
                  <a:extLst>
                    <a:ext uri="{FF2B5EF4-FFF2-40B4-BE49-F238E27FC236}">
                      <a16:creationId xmlns:a16="http://schemas.microsoft.com/office/drawing/2014/main" id="{7FC09090-8BC5-2849-A848-EEEB004C0531}"/>
                    </a:ext>
                  </a:extLst>
                </p:cNvPr>
                <p:cNvSpPr/>
                <p:nvPr/>
              </p:nvSpPr>
              <p:spPr>
                <a:xfrm>
                  <a:off x="6329900" y="3285162"/>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4C523BA-97F6-4848-AE1E-4168F992FD80}"/>
                    </a:ext>
                  </a:extLst>
                </p:cNvPr>
                <p:cNvSpPr/>
                <p:nvPr/>
              </p:nvSpPr>
              <p:spPr>
                <a:xfrm>
                  <a:off x="6683717" y="3275404"/>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4F15368F-FE11-CE41-A12A-5B8113146DAD}"/>
                    </a:ext>
                  </a:extLst>
                </p:cNvPr>
                <p:cNvSpPr/>
                <p:nvPr/>
              </p:nvSpPr>
              <p:spPr>
                <a:xfrm>
                  <a:off x="7061334" y="328516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Rectangle 181">
                <a:extLst>
                  <a:ext uri="{FF2B5EF4-FFF2-40B4-BE49-F238E27FC236}">
                    <a16:creationId xmlns:a16="http://schemas.microsoft.com/office/drawing/2014/main" id="{4ACDDA3F-0DA0-0946-B5D1-FBDC423E5A43}"/>
                  </a:ext>
                </a:extLst>
              </p:cNvPr>
              <p:cNvSpPr/>
              <p:nvPr/>
            </p:nvSpPr>
            <p:spPr>
              <a:xfrm>
                <a:off x="4856558" y="367624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FE691EA8-4575-9E45-83F6-4D1B1DB86CD0}"/>
                  </a:ext>
                </a:extLst>
              </p:cNvPr>
              <p:cNvSpPr/>
              <p:nvPr/>
            </p:nvSpPr>
            <p:spPr>
              <a:xfrm>
                <a:off x="5197682" y="3676246"/>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Rectangle 172">
              <a:extLst>
                <a:ext uri="{FF2B5EF4-FFF2-40B4-BE49-F238E27FC236}">
                  <a16:creationId xmlns:a16="http://schemas.microsoft.com/office/drawing/2014/main" id="{D9561D35-F18B-4E42-9316-AD98E481ED0F}"/>
                </a:ext>
              </a:extLst>
            </p:cNvPr>
            <p:cNvSpPr/>
            <p:nvPr/>
          </p:nvSpPr>
          <p:spPr>
            <a:xfrm>
              <a:off x="5929022" y="3677051"/>
              <a:ext cx="276046" cy="287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892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7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7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7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7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7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7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8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8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8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3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1" grpId="1" animBg="1"/>
      <p:bldP spid="180" grpId="0" animBg="1"/>
      <p:bldP spid="180" grpId="1" animBg="1"/>
      <p:bldP spid="179" grpId="0" animBg="1"/>
      <p:bldP spid="179" grpId="1" animBg="1"/>
      <p:bldP spid="130" grpId="0"/>
      <p:bldP spid="156" grpId="0"/>
      <p:bldP spid="178" grpId="0" animBg="1"/>
      <p:bldP spid="178" grpId="1" animBg="1"/>
      <p:bldP spid="177" grpId="0" animBg="1"/>
      <p:bldP spid="177" grpId="1" animBg="1"/>
      <p:bldP spid="176" grpId="0" animBg="1"/>
      <p:bldP spid="176" grpId="1" animBg="1"/>
      <p:bldP spid="175" grpId="0" animBg="1"/>
      <p:bldP spid="175" grpId="1" animBg="1"/>
      <p:bldP spid="172" grpId="0" animBg="1"/>
      <p:bldP spid="172" grpId="2" animBg="1"/>
      <p:bldP spid="171" grpId="0" animBg="1"/>
      <p:bldP spid="171" grpId="1" animBg="1"/>
      <p:bldP spid="31" grpId="0" animBg="1"/>
      <p:bldP spid="3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41418" cy="707849"/>
          </a:xfrm>
        </p:spPr>
        <p:txBody>
          <a:bodyPr>
            <a:normAutofit/>
          </a:bodyPr>
          <a:lstStyle/>
          <a:p>
            <a:r>
              <a:rPr lang="fr-FR" sz="3600" b="1">
                <a:solidFill>
                  <a:schemeClr val="bg1"/>
                </a:solidFill>
              </a:rPr>
              <a:t>Quelle est la catégorie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AF68C249-0D9F-4D36-94D8-21C4F5B6C334}"/>
              </a:ext>
            </a:extLst>
          </p:cNvPr>
          <p:cNvGraphicFramePr>
            <a:graphicFrameLocks noGrp="1"/>
          </p:cNvGraphicFramePr>
          <p:nvPr>
            <p:extLst>
              <p:ext uri="{D42A27DB-BD31-4B8C-83A1-F6EECF244321}">
                <p14:modId xmlns:p14="http://schemas.microsoft.com/office/powerpoint/2010/main" val="1743009142"/>
              </p:ext>
            </p:extLst>
          </p:nvPr>
        </p:nvGraphicFramePr>
        <p:xfrm>
          <a:off x="22514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avoir faim</a:t>
                      </a: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avoir soif </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avoir peur</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l’heure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midi</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minuit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quarante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cinquante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soixante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québécois</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canadien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français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les États-Unis</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Canada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Québec</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 groupe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une équipe</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des gens</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13" name="Speech Bubble: Rectangle 12">
            <a:extLst>
              <a:ext uri="{FF2B5EF4-FFF2-40B4-BE49-F238E27FC236}">
                <a16:creationId xmlns:a16="http://schemas.microsoft.com/office/drawing/2014/main" id="{A882D91A-9DC9-4261-B70D-A2AD73B3498C}"/>
              </a:ext>
            </a:extLst>
          </p:cNvPr>
          <p:cNvSpPr/>
          <p:nvPr/>
        </p:nvSpPr>
        <p:spPr>
          <a:xfrm>
            <a:off x="9219494" y="2334518"/>
            <a:ext cx="269042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panose="020B0502020202020204" pitchFamily="34" charset="0"/>
              </a:rPr>
              <a:t>feelings</a:t>
            </a:r>
            <a:endParaRPr kumimoji="0" lang="en-GB" sz="2000" b="0" i="0" u="none" strike="noStrike" kern="1200" cap="none" spc="0" normalizeH="0" baseline="0" dirty="0">
              <a:ln>
                <a:noFill/>
              </a:ln>
              <a:solidFill>
                <a:schemeClr val="bg1"/>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DC7CD2EA-248B-4838-8FE6-DD3E8DD2AD18}"/>
              </a:ext>
            </a:extLst>
          </p:cNvPr>
          <p:cNvSpPr txBox="1"/>
          <p:nvPr/>
        </p:nvSpPr>
        <p:spPr>
          <a:xfrm>
            <a:off x="54326" y="1323286"/>
            <a:ext cx="118555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5076"/>
                </a:solidFill>
                <a:effectLst/>
                <a:uLnTx/>
                <a:uFillTx/>
                <a:latin typeface="Century Gothic" panose="020B0502020202020204" pitchFamily="34" charset="0"/>
              </a:rPr>
              <a:t>What connects the following list</a:t>
            </a:r>
            <a:r>
              <a:rPr lang="en-US" sz="2800" b="1" dirty="0">
                <a:solidFill>
                  <a:srgbClr val="105076"/>
                </a:solidFill>
                <a:latin typeface="Century Gothic" panose="020B0502020202020204" pitchFamily="34" charset="0"/>
              </a:rPr>
              <a:t>s of words? </a:t>
            </a:r>
            <a:endParaRPr kumimoji="0" lang="en-US" sz="2800" b="1" i="0" u="none" strike="noStrike" kern="1200" cap="none" spc="0" normalizeH="0" baseline="0" noProof="0" dirty="0">
              <a:ln>
                <a:noFill/>
              </a:ln>
              <a:solidFill>
                <a:srgbClr val="105076"/>
              </a:solidFill>
              <a:effectLst/>
              <a:uLnTx/>
              <a:uFillTx/>
              <a:latin typeface="Century Gothic" panose="020B0502020202020204" pitchFamily="34" charset="0"/>
            </a:endParaRPr>
          </a:p>
        </p:txBody>
      </p:sp>
      <p:sp>
        <p:nvSpPr>
          <p:cNvPr id="26" name="Speech Bubble: Rectangle 25">
            <a:extLst>
              <a:ext uri="{FF2B5EF4-FFF2-40B4-BE49-F238E27FC236}">
                <a16:creationId xmlns:a16="http://schemas.microsoft.com/office/drawing/2014/main" id="{2E832F7C-8F39-4728-AA87-C7EF56C55C33}"/>
              </a:ext>
            </a:extLst>
          </p:cNvPr>
          <p:cNvSpPr/>
          <p:nvPr/>
        </p:nvSpPr>
        <p:spPr>
          <a:xfrm>
            <a:off x="9219494" y="2905082"/>
            <a:ext cx="269042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time</a:t>
            </a:r>
          </a:p>
        </p:txBody>
      </p:sp>
      <p:sp>
        <p:nvSpPr>
          <p:cNvPr id="28" name="Speech Bubble: Rectangle 27">
            <a:extLst>
              <a:ext uri="{FF2B5EF4-FFF2-40B4-BE49-F238E27FC236}">
                <a16:creationId xmlns:a16="http://schemas.microsoft.com/office/drawing/2014/main" id="{0644C88C-CD05-4D60-97A0-EA58BE583F8B}"/>
              </a:ext>
            </a:extLst>
          </p:cNvPr>
          <p:cNvSpPr/>
          <p:nvPr/>
        </p:nvSpPr>
        <p:spPr>
          <a:xfrm>
            <a:off x="9219494" y="3475647"/>
            <a:ext cx="269042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numbers</a:t>
            </a:r>
          </a:p>
        </p:txBody>
      </p:sp>
      <p:sp>
        <p:nvSpPr>
          <p:cNvPr id="29" name="Speech Bubble: Rectangle 28">
            <a:extLst>
              <a:ext uri="{FF2B5EF4-FFF2-40B4-BE49-F238E27FC236}">
                <a16:creationId xmlns:a16="http://schemas.microsoft.com/office/drawing/2014/main" id="{5DEF9B9D-8758-41FD-A34D-ECE7FC1EBBA8}"/>
              </a:ext>
            </a:extLst>
          </p:cNvPr>
          <p:cNvSpPr/>
          <p:nvPr/>
        </p:nvSpPr>
        <p:spPr>
          <a:xfrm>
            <a:off x="9207685" y="4043135"/>
            <a:ext cx="269042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nationalities</a:t>
            </a:r>
          </a:p>
        </p:txBody>
      </p:sp>
      <p:sp>
        <p:nvSpPr>
          <p:cNvPr id="30" name="Speech Bubble: Rectangle 29">
            <a:extLst>
              <a:ext uri="{FF2B5EF4-FFF2-40B4-BE49-F238E27FC236}">
                <a16:creationId xmlns:a16="http://schemas.microsoft.com/office/drawing/2014/main" id="{7FB747ED-4D9B-48B4-A01D-AAC6E5AD82C6}"/>
              </a:ext>
            </a:extLst>
          </p:cNvPr>
          <p:cNvSpPr/>
          <p:nvPr/>
        </p:nvSpPr>
        <p:spPr>
          <a:xfrm>
            <a:off x="9207685" y="4610623"/>
            <a:ext cx="269042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in North America</a:t>
            </a:r>
          </a:p>
        </p:txBody>
      </p:sp>
      <p:sp>
        <p:nvSpPr>
          <p:cNvPr id="31" name="Speech Bubble: Rectangle 30">
            <a:extLst>
              <a:ext uri="{FF2B5EF4-FFF2-40B4-BE49-F238E27FC236}">
                <a16:creationId xmlns:a16="http://schemas.microsoft.com/office/drawing/2014/main" id="{FAB95B18-484F-4157-92D6-61A8253F68B2}"/>
              </a:ext>
            </a:extLst>
          </p:cNvPr>
          <p:cNvSpPr/>
          <p:nvPr/>
        </p:nvSpPr>
        <p:spPr>
          <a:xfrm>
            <a:off x="9219494" y="5177835"/>
            <a:ext cx="269042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more than 1 person</a:t>
            </a:r>
          </a:p>
        </p:txBody>
      </p:sp>
    </p:spTree>
    <p:extLst>
      <p:ext uri="{BB962C8B-B14F-4D97-AF65-F5344CB8AC3E}">
        <p14:creationId xmlns:p14="http://schemas.microsoft.com/office/powerpoint/2010/main" val="16794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8" grpId="0" animBg="1"/>
      <p:bldP spid="29" grpId="0" animBg="1"/>
      <p:bldP spid="30"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Trouve l’intrus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AF68C249-0D9F-4D36-94D8-21C4F5B6C334}"/>
              </a:ext>
            </a:extLst>
          </p:cNvPr>
          <p:cNvGraphicFramePr>
            <a:graphicFrameLocks noGrp="1"/>
          </p:cNvGraphicFramePr>
          <p:nvPr>
            <p:extLst>
              <p:ext uri="{D42A27DB-BD31-4B8C-83A1-F6EECF244321}">
                <p14:modId xmlns:p14="http://schemas.microsoft.com/office/powerpoint/2010/main" val="3986783073"/>
              </p:ext>
            </p:extLst>
          </p:nvPr>
        </p:nvGraphicFramePr>
        <p:xfrm>
          <a:off x="143226" y="2215732"/>
          <a:ext cx="8640000" cy="3423288"/>
        </p:xfrm>
        <a:graphic>
          <a:graphicData uri="http://schemas.openxmlformats.org/drawingml/2006/table">
            <a:tbl>
              <a:tblPr firstRow="1" bandRow="1">
                <a:tableStyleId>{5C22544A-7EE6-4342-B048-85BDC9FD1C3A}</a:tableStyleId>
              </a:tblPr>
              <a:tblGrid>
                <a:gridCol w="540000">
                  <a:extLst>
                    <a:ext uri="{9D8B030D-6E8A-4147-A177-3AD203B41FA5}">
                      <a16:colId xmlns:a16="http://schemas.microsoft.com/office/drawing/2014/main" val="233209997"/>
                    </a:ext>
                  </a:extLst>
                </a:gridCol>
                <a:gridCol w="2700000">
                  <a:extLst>
                    <a:ext uri="{9D8B030D-6E8A-4147-A177-3AD203B41FA5}">
                      <a16:colId xmlns:a16="http://schemas.microsoft.com/office/drawing/2014/main" val="3691643346"/>
                    </a:ext>
                  </a:extLst>
                </a:gridCol>
                <a:gridCol w="2700000">
                  <a:extLst>
                    <a:ext uri="{9D8B030D-6E8A-4147-A177-3AD203B41FA5}">
                      <a16:colId xmlns:a16="http://schemas.microsoft.com/office/drawing/2014/main" val="39307311"/>
                    </a:ext>
                  </a:extLst>
                </a:gridCol>
                <a:gridCol w="2700000">
                  <a:extLst>
                    <a:ext uri="{9D8B030D-6E8A-4147-A177-3AD203B41FA5}">
                      <a16:colId xmlns:a16="http://schemas.microsoft.com/office/drawing/2014/main" val="2331276432"/>
                    </a:ext>
                  </a:extLst>
                </a:gridCol>
              </a:tblGrid>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alors</a:t>
                      </a: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ensuite</a:t>
                      </a: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avoir tort</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connaître</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connais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savoir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une chanson</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 endroit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 chemin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québécois</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le Québec</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canadienne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blesser</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jeter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 mer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laisser</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une chanson</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un chemin</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sp>
        <p:nvSpPr>
          <p:cNvPr id="13" name="Speech Bubble: Rectangle 12">
            <a:extLst>
              <a:ext uri="{FF2B5EF4-FFF2-40B4-BE49-F238E27FC236}">
                <a16:creationId xmlns:a16="http://schemas.microsoft.com/office/drawing/2014/main" id="{A882D91A-9DC9-4261-B70D-A2AD73B3498C}"/>
              </a:ext>
            </a:extLst>
          </p:cNvPr>
          <p:cNvSpPr/>
          <p:nvPr/>
        </p:nvSpPr>
        <p:spPr>
          <a:xfrm>
            <a:off x="9137574" y="2334518"/>
            <a:ext cx="2861246"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bg1"/>
                </a:solidFill>
                <a:latin typeface="Century Gothic" panose="020B0502020202020204" pitchFamily="34" charset="0"/>
              </a:rPr>
              <a:t>not an adverb</a:t>
            </a:r>
            <a:endParaRPr kumimoji="0" lang="en-GB" sz="2000" b="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DC7CD2EA-248B-4838-8FE6-DD3E8DD2AD18}"/>
              </a:ext>
            </a:extLst>
          </p:cNvPr>
          <p:cNvSpPr txBox="1"/>
          <p:nvPr/>
        </p:nvSpPr>
        <p:spPr>
          <a:xfrm>
            <a:off x="54326" y="1345420"/>
            <a:ext cx="11855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5076"/>
                </a:solidFill>
                <a:effectLst/>
                <a:uLnTx/>
                <a:uFillTx/>
                <a:latin typeface="Century Gothic" panose="020B0502020202020204" pitchFamily="34" charset="0"/>
                <a:ea typeface="+mn-ea"/>
                <a:cs typeface="+mn-cs"/>
              </a:rPr>
              <a:t>Which word is the odd one out? Think about grammar categories. </a:t>
            </a:r>
          </a:p>
        </p:txBody>
      </p:sp>
      <p:sp>
        <p:nvSpPr>
          <p:cNvPr id="19" name="Oval 18">
            <a:extLst>
              <a:ext uri="{FF2B5EF4-FFF2-40B4-BE49-F238E27FC236}">
                <a16:creationId xmlns:a16="http://schemas.microsoft.com/office/drawing/2014/main" id="{9C1E7A2D-41BA-48E9-A747-6DA83A4BBB1A}"/>
              </a:ext>
            </a:extLst>
          </p:cNvPr>
          <p:cNvSpPr/>
          <p:nvPr/>
        </p:nvSpPr>
        <p:spPr>
          <a:xfrm>
            <a:off x="6230318" y="2267773"/>
            <a:ext cx="2346890" cy="63730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Oval 19">
            <a:extLst>
              <a:ext uri="{FF2B5EF4-FFF2-40B4-BE49-F238E27FC236}">
                <a16:creationId xmlns:a16="http://schemas.microsoft.com/office/drawing/2014/main" id="{B5F484C6-E630-4824-A530-358B5BF90154}"/>
              </a:ext>
            </a:extLst>
          </p:cNvPr>
          <p:cNvSpPr/>
          <p:nvPr/>
        </p:nvSpPr>
        <p:spPr>
          <a:xfrm>
            <a:off x="3540889" y="2834260"/>
            <a:ext cx="2346890" cy="63730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Oval 20">
            <a:extLst>
              <a:ext uri="{FF2B5EF4-FFF2-40B4-BE49-F238E27FC236}">
                <a16:creationId xmlns:a16="http://schemas.microsoft.com/office/drawing/2014/main" id="{247CE692-2E89-4E87-A408-22F91FFEA56B}"/>
              </a:ext>
            </a:extLst>
          </p:cNvPr>
          <p:cNvSpPr/>
          <p:nvPr/>
        </p:nvSpPr>
        <p:spPr>
          <a:xfrm>
            <a:off x="827842" y="3358410"/>
            <a:ext cx="2346890" cy="63730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Oval 21">
            <a:extLst>
              <a:ext uri="{FF2B5EF4-FFF2-40B4-BE49-F238E27FC236}">
                <a16:creationId xmlns:a16="http://schemas.microsoft.com/office/drawing/2014/main" id="{A0D810E0-C204-4BF2-BA27-C4C88A3B3706}"/>
              </a:ext>
            </a:extLst>
          </p:cNvPr>
          <p:cNvSpPr/>
          <p:nvPr/>
        </p:nvSpPr>
        <p:spPr>
          <a:xfrm>
            <a:off x="3529080" y="3895227"/>
            <a:ext cx="2346890" cy="63730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Oval 22">
            <a:extLst>
              <a:ext uri="{FF2B5EF4-FFF2-40B4-BE49-F238E27FC236}">
                <a16:creationId xmlns:a16="http://schemas.microsoft.com/office/drawing/2014/main" id="{6464F58A-C7BD-4333-9ECF-8CECC3A3BFFC}"/>
              </a:ext>
            </a:extLst>
          </p:cNvPr>
          <p:cNvSpPr/>
          <p:nvPr/>
        </p:nvSpPr>
        <p:spPr>
          <a:xfrm>
            <a:off x="6230318" y="4512444"/>
            <a:ext cx="2346890" cy="63730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Oval 23">
            <a:extLst>
              <a:ext uri="{FF2B5EF4-FFF2-40B4-BE49-F238E27FC236}">
                <a16:creationId xmlns:a16="http://schemas.microsoft.com/office/drawing/2014/main" id="{C35DDBB0-ABA8-41A5-B7D7-9E023BB48039}"/>
              </a:ext>
            </a:extLst>
          </p:cNvPr>
          <p:cNvSpPr/>
          <p:nvPr/>
        </p:nvSpPr>
        <p:spPr>
          <a:xfrm>
            <a:off x="827842" y="5058980"/>
            <a:ext cx="2346890" cy="637309"/>
          </a:xfrm>
          <a:prstGeom prst="ellipse">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Speech Bubble: Rectangle 25">
            <a:extLst>
              <a:ext uri="{FF2B5EF4-FFF2-40B4-BE49-F238E27FC236}">
                <a16:creationId xmlns:a16="http://schemas.microsoft.com/office/drawing/2014/main" id="{2E832F7C-8F39-4728-AA87-C7EF56C55C33}"/>
              </a:ext>
            </a:extLst>
          </p:cNvPr>
          <p:cNvSpPr/>
          <p:nvPr/>
        </p:nvSpPr>
        <p:spPr>
          <a:xfrm>
            <a:off x="9137573" y="2905082"/>
            <a:ext cx="2861245"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schemeClr val="bg1"/>
                </a:solidFill>
                <a:latin typeface="Century Gothic" panose="020B0502020202020204" pitchFamily="34" charset="0"/>
              </a:rPr>
              <a:t>not </a:t>
            </a:r>
            <a:r>
              <a:rPr lang="en-GB" sz="2000" dirty="0">
                <a:solidFill>
                  <a:schemeClr val="bg1"/>
                </a:solidFill>
                <a:latin typeface="Century Gothic" panose="020B0502020202020204" pitchFamily="34" charset="0"/>
              </a:rPr>
              <a:t>an infinitive</a:t>
            </a:r>
            <a:endParaRPr kumimoji="0" lang="en-GB" sz="2000" b="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28" name="Speech Bubble: Rectangle 27">
            <a:extLst>
              <a:ext uri="{FF2B5EF4-FFF2-40B4-BE49-F238E27FC236}">
                <a16:creationId xmlns:a16="http://schemas.microsoft.com/office/drawing/2014/main" id="{0644C88C-CD05-4D60-97A0-EA58BE583F8B}"/>
              </a:ext>
            </a:extLst>
          </p:cNvPr>
          <p:cNvSpPr/>
          <p:nvPr/>
        </p:nvSpPr>
        <p:spPr>
          <a:xfrm>
            <a:off x="9137574" y="3475647"/>
            <a:ext cx="2861244"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bg1"/>
                </a:solidFill>
                <a:effectLst/>
                <a:uLnTx/>
                <a:uFillTx/>
                <a:latin typeface="Century Gothic" panose="020B0502020202020204" pitchFamily="34" charset="0"/>
              </a:rPr>
              <a:t>not a masculine noun</a:t>
            </a:r>
          </a:p>
        </p:txBody>
      </p:sp>
      <p:sp>
        <p:nvSpPr>
          <p:cNvPr id="29" name="Speech Bubble: Rectangle 28">
            <a:extLst>
              <a:ext uri="{FF2B5EF4-FFF2-40B4-BE49-F238E27FC236}">
                <a16:creationId xmlns:a16="http://schemas.microsoft.com/office/drawing/2014/main" id="{5DEF9B9D-8758-41FD-A34D-ECE7FC1EBBA8}"/>
              </a:ext>
            </a:extLst>
          </p:cNvPr>
          <p:cNvSpPr/>
          <p:nvPr/>
        </p:nvSpPr>
        <p:spPr>
          <a:xfrm>
            <a:off x="9125764" y="4043135"/>
            <a:ext cx="2873053"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bg1"/>
                </a:solidFill>
                <a:effectLst/>
                <a:uLnTx/>
                <a:uFillTx/>
                <a:latin typeface="Century Gothic" panose="020B0502020202020204" pitchFamily="34" charset="0"/>
              </a:rPr>
              <a:t>not an adjective</a:t>
            </a:r>
          </a:p>
        </p:txBody>
      </p:sp>
      <p:sp>
        <p:nvSpPr>
          <p:cNvPr id="30" name="Speech Bubble: Rectangle 29">
            <a:extLst>
              <a:ext uri="{FF2B5EF4-FFF2-40B4-BE49-F238E27FC236}">
                <a16:creationId xmlns:a16="http://schemas.microsoft.com/office/drawing/2014/main" id="{7FB747ED-4D9B-48B4-A01D-AAC6E5AD82C6}"/>
              </a:ext>
            </a:extLst>
          </p:cNvPr>
          <p:cNvSpPr/>
          <p:nvPr/>
        </p:nvSpPr>
        <p:spPr>
          <a:xfrm>
            <a:off x="9125765" y="4610623"/>
            <a:ext cx="2873052"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bg1"/>
                </a:solidFill>
                <a:effectLst/>
                <a:uLnTx/>
                <a:uFillTx/>
                <a:latin typeface="Century Gothic" panose="020B0502020202020204" pitchFamily="34" charset="0"/>
              </a:rPr>
              <a:t>not a verb</a:t>
            </a:r>
          </a:p>
        </p:txBody>
      </p:sp>
      <p:sp>
        <p:nvSpPr>
          <p:cNvPr id="31" name="Speech Bubble: Rectangle 30">
            <a:extLst>
              <a:ext uri="{FF2B5EF4-FFF2-40B4-BE49-F238E27FC236}">
                <a16:creationId xmlns:a16="http://schemas.microsoft.com/office/drawing/2014/main" id="{FAB95B18-484F-4157-92D6-61A8253F68B2}"/>
              </a:ext>
            </a:extLst>
          </p:cNvPr>
          <p:cNvSpPr/>
          <p:nvPr/>
        </p:nvSpPr>
        <p:spPr>
          <a:xfrm>
            <a:off x="9137573" y="5177835"/>
            <a:ext cx="2861243" cy="399600"/>
          </a:xfrm>
          <a:prstGeom prst="wedgeRectCallout">
            <a:avLst>
              <a:gd name="adj1" fmla="val -57486"/>
              <a:gd name="adj2" fmla="val 53679"/>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bg1"/>
                </a:solidFill>
                <a:effectLst/>
                <a:uLnTx/>
                <a:uFillTx/>
                <a:latin typeface="Century Gothic" panose="020B0502020202020204" pitchFamily="34" charset="0"/>
              </a:rPr>
              <a:t>not a noun</a:t>
            </a:r>
          </a:p>
        </p:txBody>
      </p:sp>
    </p:spTree>
    <p:extLst>
      <p:ext uri="{BB962C8B-B14F-4D97-AF65-F5344CB8AC3E}">
        <p14:creationId xmlns:p14="http://schemas.microsoft.com/office/powerpoint/2010/main" val="144703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2" grpId="0" animBg="1"/>
      <p:bldP spid="23" grpId="0" animBg="1"/>
      <p:bldP spid="24" grpId="0" animBg="1"/>
      <p:bldP spid="26" grpId="0" animBg="1"/>
      <p:bldP spid="28" grpId="0" animBg="1"/>
      <p:bldP spid="29"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7F1BA2-2ED2-4625-946B-839068853E06}"/>
              </a:ext>
            </a:extLst>
          </p:cNvPr>
          <p:cNvPicPr>
            <a:picLocks noChangeAspect="1"/>
          </p:cNvPicPr>
          <p:nvPr/>
        </p:nvPicPr>
        <p:blipFill>
          <a:blip r:embed="rId3"/>
          <a:stretch>
            <a:fillRect/>
          </a:stretch>
        </p:blipFill>
        <p:spPr>
          <a:xfrm>
            <a:off x="1001412" y="1895659"/>
            <a:ext cx="9810750" cy="3228975"/>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7279574" cy="707849"/>
          </a:xfrm>
        </p:spPr>
        <p:txBody>
          <a:bodyPr>
            <a:normAutofit/>
          </a:bodyPr>
          <a:lstStyle/>
          <a:p>
            <a:r>
              <a:rPr lang="fr-FR" sz="2600" b="1" dirty="0">
                <a:solidFill>
                  <a:schemeClr val="bg1"/>
                </a:solidFill>
              </a:rPr>
              <a:t>Trouver le sens d'un nouveau mot</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7" name="Rounded Rectangular Callout 16">
            <a:extLst>
              <a:ext uri="{FF2B5EF4-FFF2-40B4-BE49-F238E27FC236}">
                <a16:creationId xmlns:a16="http://schemas.microsoft.com/office/drawing/2014/main" id="{E1FB4483-7EE0-3B4B-9B87-11B4C71052E6}"/>
              </a:ext>
            </a:extLst>
          </p:cNvPr>
          <p:cNvSpPr/>
          <p:nvPr/>
        </p:nvSpPr>
        <p:spPr>
          <a:xfrm>
            <a:off x="740620" y="1529317"/>
            <a:ext cx="2138516" cy="995516"/>
          </a:xfrm>
          <a:prstGeom prst="wedgeRoundRectCallout">
            <a:avLst>
              <a:gd name="adj1" fmla="val 62907"/>
              <a:gd name="adj2" fmla="val 143038"/>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Type in the word here</a:t>
            </a:r>
          </a:p>
        </p:txBody>
      </p:sp>
      <p:sp>
        <p:nvSpPr>
          <p:cNvPr id="22" name="Rounded Rectangular Callout 21">
            <a:extLst>
              <a:ext uri="{FF2B5EF4-FFF2-40B4-BE49-F238E27FC236}">
                <a16:creationId xmlns:a16="http://schemas.microsoft.com/office/drawing/2014/main" id="{05E5984A-644F-6947-8C6F-89260C3DF8ED}"/>
              </a:ext>
            </a:extLst>
          </p:cNvPr>
          <p:cNvSpPr/>
          <p:nvPr/>
        </p:nvSpPr>
        <p:spPr>
          <a:xfrm>
            <a:off x="4756860" y="1807441"/>
            <a:ext cx="2681466" cy="1291876"/>
          </a:xfrm>
          <a:prstGeom prst="wedgeRoundRectCallout">
            <a:avLst>
              <a:gd name="adj1" fmla="val 7285"/>
              <a:gd name="adj2" fmla="val 73932"/>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Check the language combination</a:t>
            </a:r>
          </a:p>
        </p:txBody>
      </p:sp>
      <p:sp>
        <p:nvSpPr>
          <p:cNvPr id="23" name="Rounded Rectangular Callout 22">
            <a:extLst>
              <a:ext uri="{FF2B5EF4-FFF2-40B4-BE49-F238E27FC236}">
                <a16:creationId xmlns:a16="http://schemas.microsoft.com/office/drawing/2014/main" id="{F4F20704-FE66-2140-A46F-FC49A6F2EFDF}"/>
              </a:ext>
            </a:extLst>
          </p:cNvPr>
          <p:cNvSpPr/>
          <p:nvPr/>
        </p:nvSpPr>
        <p:spPr>
          <a:xfrm>
            <a:off x="7744929" y="1249721"/>
            <a:ext cx="3975778" cy="1291876"/>
          </a:xfrm>
          <a:prstGeom prst="wedgeRoundRectCallout">
            <a:avLst>
              <a:gd name="adj1" fmla="val -51528"/>
              <a:gd name="adj2" fmla="val 115549"/>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You can swap direction: English </a:t>
            </a:r>
            <a:r>
              <a:rPr lang="en-US" sz="2400" dirty="0">
                <a:sym typeface="Wingdings" pitchFamily="2" charset="2"/>
              </a:rPr>
              <a:t> French or French to English</a:t>
            </a:r>
            <a:endParaRPr lang="en-US" sz="2400" dirty="0"/>
          </a:p>
        </p:txBody>
      </p:sp>
      <p:sp>
        <p:nvSpPr>
          <p:cNvPr id="11" name="Rounded Rectangular Callout 21">
            <a:extLst>
              <a:ext uri="{FF2B5EF4-FFF2-40B4-BE49-F238E27FC236}">
                <a16:creationId xmlns:a16="http://schemas.microsoft.com/office/drawing/2014/main" id="{BB624B7B-C41C-42E1-82E8-74ADC5ACEECE}"/>
              </a:ext>
            </a:extLst>
          </p:cNvPr>
          <p:cNvSpPr/>
          <p:nvPr/>
        </p:nvSpPr>
        <p:spPr>
          <a:xfrm>
            <a:off x="3116737" y="5362750"/>
            <a:ext cx="6681016" cy="892276"/>
          </a:xfrm>
          <a:prstGeom prst="wedgeRoundRectCallout">
            <a:avLst>
              <a:gd name="adj1" fmla="val -21421"/>
              <a:gd name="adj2" fmla="val -77284"/>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t>More information about the word (type of word, gender, plural form) is given here</a:t>
            </a:r>
          </a:p>
        </p:txBody>
      </p:sp>
    </p:spTree>
    <p:extLst>
      <p:ext uri="{BB962C8B-B14F-4D97-AF65-F5344CB8AC3E}">
        <p14:creationId xmlns:p14="http://schemas.microsoft.com/office/powerpoint/2010/main" val="42120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y</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797678" y="3594940"/>
            <a:ext cx="59663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p>
        </p:txBody>
      </p:sp>
      <p:sp>
        <p:nvSpPr>
          <p:cNvPr id="4" name="Rectangle 3"/>
          <p:cNvSpPr/>
          <p:nvPr/>
        </p:nvSpPr>
        <p:spPr>
          <a:xfrm>
            <a:off x="507004" y="584479"/>
            <a:ext cx="317586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stème</a:t>
            </a:r>
            <a:endPar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st</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le</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ph</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sique</a:t>
            </a:r>
          </a:p>
        </p:txBody>
      </p:sp>
      <p:sp>
        <p:nvSpPr>
          <p:cNvPr id="8" name="TextBox 7"/>
          <p:cNvSpPr txBox="1"/>
          <p:nvPr/>
        </p:nvSpPr>
        <p:spPr>
          <a:xfrm>
            <a:off x="8010393" y="459480"/>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fr-FR" sz="66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6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thme</a:t>
            </a:r>
            <a:endParaRPr kumimoji="0" lang="fr-FR" sz="66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280878" y="3687273"/>
            <a:ext cx="330090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anal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ser</a:t>
            </a:r>
            <a:endParaRPr kumimoji="0" lang="fr-FR" sz="6000" b="0" i="0" u="none" strike="noStrike" kern="1200" cap="none" spc="0" normalizeH="0" baseline="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738970" y="4558863"/>
            <a:ext cx="282962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analyse]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you are her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658"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lots of multicoloured cogs">
            <a:extLst>
              <a:ext uri="{FF2B5EF4-FFF2-40B4-BE49-F238E27FC236}">
                <a16:creationId xmlns:a16="http://schemas.microsoft.com/office/drawing/2014/main" id="{3F49D309-36A8-4F74-97E8-8782EC8DF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197" y="1450907"/>
            <a:ext cx="2213337" cy="15977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woman in a black dress">
            <a:extLst>
              <a:ext uri="{FF2B5EF4-FFF2-40B4-BE49-F238E27FC236}">
                <a16:creationId xmlns:a16="http://schemas.microsoft.com/office/drawing/2014/main" id="{D1A9FA24-61D6-492A-81C5-0880790571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7111" y="3860603"/>
            <a:ext cx="1146509" cy="168466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diagram of an atom">
            <a:extLst>
              <a:ext uri="{FF2B5EF4-FFF2-40B4-BE49-F238E27FC236}">
                <a16:creationId xmlns:a16="http://schemas.microsoft.com/office/drawing/2014/main" id="{BD3A1A35-0210-4C25-8DAC-DB40CCA8AB0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2217" y="5061120"/>
            <a:ext cx="1303194" cy="128710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eartbeat ">
            <a:extLst>
              <a:ext uri="{FF2B5EF4-FFF2-40B4-BE49-F238E27FC236}">
                <a16:creationId xmlns:a16="http://schemas.microsoft.com/office/drawing/2014/main" id="{96118C38-D619-49C8-8EBE-01DC578FE4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37612"/>
          <a:stretch/>
        </p:blipFill>
        <p:spPr bwMode="auto">
          <a:xfrm>
            <a:off x="8582529" y="1023813"/>
            <a:ext cx="3059462" cy="24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y system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4" name="y system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y rythm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320"/>
                                        </p:tgtEl>
                                        <p:attrNameLst>
                                          <p:attrName>style.visibility</p:attrName>
                                        </p:attrNameLst>
                                      </p:cBhvr>
                                      <p:to>
                                        <p:strVal val="visible"/>
                                      </p:to>
                                    </p:set>
                                    <p:animEffect transition="in" filter="fade">
                                      <p:cBhvr>
                                        <p:cTn id="38" dur="500"/>
                                        <p:tgtEl>
                                          <p:spTgt spid="13320"/>
                                        </p:tgtEl>
                                      </p:cBhvr>
                                    </p:animEffect>
                                  </p:childTnLst>
                                  <p:subTnLst>
                                    <p:audio>
                                      <p:cMediaNode>
                                        <p:cTn display="0" masterRel="sameClick">
                                          <p:stCondLst>
                                            <p:cond evt="begin" delay="0">
                                              <p:tn val="36"/>
                                            </p:cond>
                                          </p:stCondLst>
                                          <p:endCondLst>
                                            <p:cond evt="onStopAudio" delay="0">
                                              <p:tgtEl>
                                                <p:sldTgt/>
                                              </p:tgtEl>
                                            </p:cond>
                                          </p:endCondLst>
                                        </p:cTn>
                                        <p:tgtEl>
                                          <p:sndTgt r:embed="rId5" name="y rythm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y styl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316"/>
                                        </p:tgtEl>
                                        <p:attrNameLst>
                                          <p:attrName>style.visibility</p:attrName>
                                        </p:attrNameLst>
                                      </p:cBhvr>
                                      <p:to>
                                        <p:strVal val="visible"/>
                                      </p:to>
                                    </p:set>
                                    <p:animEffect transition="in" filter="fade">
                                      <p:cBhvr>
                                        <p:cTn id="48" dur="500"/>
                                        <p:tgtEl>
                                          <p:spTgt spid="13316"/>
                                        </p:tgtEl>
                                      </p:cBhvr>
                                    </p:animEffect>
                                  </p:childTnLst>
                                  <p:subTnLst>
                                    <p:audio>
                                      <p:cMediaNode>
                                        <p:cTn display="0" masterRel="sameClick">
                                          <p:stCondLst>
                                            <p:cond evt="begin" delay="0">
                                              <p:tn val="46"/>
                                            </p:cond>
                                          </p:stCondLst>
                                          <p:endCondLst>
                                            <p:cond evt="onStopAudio" delay="0">
                                              <p:tgtEl>
                                                <p:sldTgt/>
                                              </p:tgtEl>
                                            </p:cond>
                                          </p:endCondLst>
                                        </p:cTn>
                                        <p:tgtEl>
                                          <p:sndTgt r:embed="rId6" name="y styl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7" name="y physiqu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318"/>
                                        </p:tgtEl>
                                        <p:attrNameLst>
                                          <p:attrName>style.visibility</p:attrName>
                                        </p:attrNameLst>
                                      </p:cBhvr>
                                      <p:to>
                                        <p:strVal val="visible"/>
                                      </p:to>
                                    </p:set>
                                    <p:animEffect transition="in" filter="fade">
                                      <p:cBhvr>
                                        <p:cTn id="58" dur="500"/>
                                        <p:tgtEl>
                                          <p:spTgt spid="13318"/>
                                        </p:tgtEl>
                                      </p:cBhvr>
                                    </p:animEffect>
                                  </p:childTnLst>
                                  <p:subTnLst>
                                    <p:audio>
                                      <p:cMediaNode>
                                        <p:cTn display="0" masterRel="sameClick">
                                          <p:stCondLst>
                                            <p:cond evt="begin" delay="0">
                                              <p:tn val="56"/>
                                            </p:cond>
                                          </p:stCondLst>
                                          <p:endCondLst>
                                            <p:cond evt="onStopAudio" delay="0">
                                              <p:tgtEl>
                                                <p:sldTgt/>
                                              </p:tgtEl>
                                            </p:cond>
                                          </p:endCondLst>
                                        </p:cTn>
                                        <p:tgtEl>
                                          <p:sndTgt r:embed="rId7" name="y physiqu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y analy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8" name="y analy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7030192" cy="707849"/>
          </a:xfrm>
        </p:spPr>
        <p:txBody>
          <a:bodyPr>
            <a:noAutofit/>
          </a:bodyPr>
          <a:lstStyle/>
          <a:p>
            <a:r>
              <a:rPr lang="fr-FR" sz="2600" b="1" dirty="0">
                <a:solidFill>
                  <a:schemeClr val="bg1"/>
                </a:solidFill>
              </a:rPr>
              <a:t>Trouver le sens d'un nouveau mot</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Picture 2" descr="Text&#10;&#10;Description automatically generated">
            <a:extLst>
              <a:ext uri="{FF2B5EF4-FFF2-40B4-BE49-F238E27FC236}">
                <a16:creationId xmlns:a16="http://schemas.microsoft.com/office/drawing/2014/main" id="{19CAE271-E6CB-6741-936E-D932C8D9F2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622" y="1501851"/>
            <a:ext cx="6158959" cy="3571370"/>
          </a:xfrm>
          <a:prstGeom prst="rect">
            <a:avLst/>
          </a:prstGeom>
        </p:spPr>
      </p:pic>
      <p:sp>
        <p:nvSpPr>
          <p:cNvPr id="5" name="TextBox 4">
            <a:extLst>
              <a:ext uri="{FF2B5EF4-FFF2-40B4-BE49-F238E27FC236}">
                <a16:creationId xmlns:a16="http://schemas.microsoft.com/office/drawing/2014/main" id="{28ABB422-6C53-B04A-B982-C9A185EF3E41}"/>
              </a:ext>
            </a:extLst>
          </p:cNvPr>
          <p:cNvSpPr txBox="1"/>
          <p:nvPr/>
        </p:nvSpPr>
        <p:spPr>
          <a:xfrm>
            <a:off x="-1" y="5356149"/>
            <a:ext cx="12192000" cy="830997"/>
          </a:xfrm>
          <a:prstGeom prst="rect">
            <a:avLst/>
          </a:prstGeom>
          <a:noFill/>
        </p:spPr>
        <p:txBody>
          <a:bodyPr wrap="square" rtlCol="0">
            <a:spAutoFit/>
          </a:bodyPr>
          <a:lstStyle/>
          <a:p>
            <a:pPr algn="ctr"/>
            <a:r>
              <a:rPr lang="fr-FR" sz="2400" dirty="0">
                <a:solidFill>
                  <a:schemeClr val="accent5">
                    <a:lumMod val="50000"/>
                  </a:schemeClr>
                </a:solidFill>
              </a:rPr>
              <a:t>« J'ai cherché un sens, un point de </a:t>
            </a:r>
            <a:r>
              <a:rPr lang="fr-FR" sz="2400" b="1" dirty="0">
                <a:solidFill>
                  <a:srgbClr val="EE6000"/>
                </a:solidFill>
              </a:rPr>
              <a:t>repère</a:t>
            </a:r>
            <a:r>
              <a:rPr lang="fr-FR" sz="2400" dirty="0">
                <a:solidFill>
                  <a:schemeClr val="accent5">
                    <a:lumMod val="50000"/>
                  </a:schemeClr>
                </a:solidFill>
              </a:rPr>
              <a:t>. »</a:t>
            </a:r>
          </a:p>
          <a:p>
            <a:pPr algn="ctr"/>
            <a:r>
              <a:rPr lang="fr-FR" sz="2400" b="1" i="1" dirty="0">
                <a:solidFill>
                  <a:srgbClr val="EE6000"/>
                </a:solidFill>
              </a:rPr>
              <a:t>le repère </a:t>
            </a:r>
            <a:r>
              <a:rPr lang="fr-FR" sz="2400" dirty="0">
                <a:solidFill>
                  <a:schemeClr val="accent5">
                    <a:lumMod val="50000"/>
                  </a:schemeClr>
                </a:solidFill>
              </a:rPr>
              <a:t>= point of </a:t>
            </a:r>
            <a:r>
              <a:rPr lang="fr-FR" sz="2400" dirty="0" err="1">
                <a:solidFill>
                  <a:schemeClr val="accent5">
                    <a:lumMod val="50000"/>
                  </a:schemeClr>
                </a:solidFill>
              </a:rPr>
              <a:t>reference</a:t>
            </a:r>
            <a:endParaRPr lang="fr-FR" sz="2400" dirty="0">
              <a:solidFill>
                <a:schemeClr val="accent5">
                  <a:lumMod val="50000"/>
                </a:schemeClr>
              </a:solidFill>
            </a:endParaRPr>
          </a:p>
        </p:txBody>
      </p:sp>
      <p:sp>
        <p:nvSpPr>
          <p:cNvPr id="9" name="Rounded Rectangular Callout 8">
            <a:extLst>
              <a:ext uri="{FF2B5EF4-FFF2-40B4-BE49-F238E27FC236}">
                <a16:creationId xmlns:a16="http://schemas.microsoft.com/office/drawing/2014/main" id="{51AD9E64-D2FE-5049-8622-28C40D371DAA}"/>
              </a:ext>
            </a:extLst>
          </p:cNvPr>
          <p:cNvSpPr/>
          <p:nvPr/>
        </p:nvSpPr>
        <p:spPr>
          <a:xfrm>
            <a:off x="228898" y="1273943"/>
            <a:ext cx="2628601" cy="2019098"/>
          </a:xfrm>
          <a:prstGeom prst="wedgeRoundRectCallout">
            <a:avLst>
              <a:gd name="adj1" fmla="val 61014"/>
              <a:gd name="adj2" fmla="val 21334"/>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Sometimes, the dictionary gives us more than one translation.</a:t>
            </a:r>
          </a:p>
        </p:txBody>
      </p:sp>
      <p:sp>
        <p:nvSpPr>
          <p:cNvPr id="10" name="Rounded Rectangular Callout 9">
            <a:extLst>
              <a:ext uri="{FF2B5EF4-FFF2-40B4-BE49-F238E27FC236}">
                <a16:creationId xmlns:a16="http://schemas.microsoft.com/office/drawing/2014/main" id="{172BC416-CFBE-7C4F-8090-C085FB7028CB}"/>
              </a:ext>
            </a:extLst>
          </p:cNvPr>
          <p:cNvSpPr/>
          <p:nvPr/>
        </p:nvSpPr>
        <p:spPr>
          <a:xfrm>
            <a:off x="228898" y="3392984"/>
            <a:ext cx="2628600" cy="1894063"/>
          </a:xfrm>
          <a:prstGeom prst="wedgeRoundRectCallout">
            <a:avLst>
              <a:gd name="adj1" fmla="val 61574"/>
              <a:gd name="adj2" fmla="val -21117"/>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Use the context to help you to choose the right one.</a:t>
            </a:r>
          </a:p>
        </p:txBody>
      </p:sp>
      <p:sp>
        <p:nvSpPr>
          <p:cNvPr id="11" name="Rounded Rectangular Callout 10">
            <a:extLst>
              <a:ext uri="{FF2B5EF4-FFF2-40B4-BE49-F238E27FC236}">
                <a16:creationId xmlns:a16="http://schemas.microsoft.com/office/drawing/2014/main" id="{FB756BDA-64F9-8348-9DAE-74996454010A}"/>
              </a:ext>
            </a:extLst>
          </p:cNvPr>
          <p:cNvSpPr/>
          <p:nvPr/>
        </p:nvSpPr>
        <p:spPr>
          <a:xfrm>
            <a:off x="9609154" y="2452107"/>
            <a:ext cx="2406016" cy="2147602"/>
          </a:xfrm>
          <a:prstGeom prst="wedgeRoundRectCallout">
            <a:avLst>
              <a:gd name="adj1" fmla="val -62873"/>
              <a:gd name="adj2" fmla="val -23673"/>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Which word makes the most sense in this line of the song?</a:t>
            </a:r>
          </a:p>
        </p:txBody>
      </p:sp>
      <p:sp>
        <p:nvSpPr>
          <p:cNvPr id="2" name="Rectangle 1">
            <a:extLst>
              <a:ext uri="{FF2B5EF4-FFF2-40B4-BE49-F238E27FC236}">
                <a16:creationId xmlns:a16="http://schemas.microsoft.com/office/drawing/2014/main" id="{9BFE67B5-9890-488F-8B91-D665C781CB3F}"/>
              </a:ext>
            </a:extLst>
          </p:cNvPr>
          <p:cNvSpPr/>
          <p:nvPr/>
        </p:nvSpPr>
        <p:spPr>
          <a:xfrm>
            <a:off x="3697357" y="5771647"/>
            <a:ext cx="4890052" cy="342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60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On traduit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a:t>
            </a:r>
          </a:p>
        </p:txBody>
      </p:sp>
      <p:sp>
        <p:nvSpPr>
          <p:cNvPr id="13" name="TextBox 12">
            <a:extLst>
              <a:ext uri="{FF2B5EF4-FFF2-40B4-BE49-F238E27FC236}">
                <a16:creationId xmlns:a16="http://schemas.microsoft.com/office/drawing/2014/main" id="{D45062AE-47AA-4061-A43E-4A332DC86EBD}"/>
              </a:ext>
            </a:extLst>
          </p:cNvPr>
          <p:cNvSpPr txBox="1"/>
          <p:nvPr/>
        </p:nvSpPr>
        <p:spPr>
          <a:xfrm>
            <a:off x="227009" y="1800648"/>
            <a:ext cx="5437011" cy="4393447"/>
          </a:xfrm>
          <a:prstGeom prst="rect">
            <a:avLst/>
          </a:prstGeom>
          <a:noFill/>
          <a:ln w="28575">
            <a:solidFill>
              <a:schemeClr val="accent1">
                <a:lumMod val="50000"/>
              </a:schemeClr>
            </a:solidFill>
          </a:ln>
        </p:spPr>
        <p:txBody>
          <a:bodyPr wrap="square" rtlCol="0">
            <a:spAutoFit/>
          </a:bodyPr>
          <a:lstStyle/>
          <a:p>
            <a:pPr>
              <a:lnSpc>
                <a:spcPct val="150000"/>
              </a:lnSpc>
            </a:pPr>
            <a:r>
              <a:rPr lang="fr-FR" sz="2100" dirty="0">
                <a:solidFill>
                  <a:schemeClr val="accent5">
                    <a:lumMod val="50000"/>
                  </a:schemeClr>
                </a:solidFill>
              </a:rPr>
              <a:t>J'ai cherché un sens, un </a:t>
            </a:r>
            <a:r>
              <a:rPr lang="fr-FR" sz="2100" dirty="0">
                <a:solidFill>
                  <a:srgbClr val="115076"/>
                </a:solidFill>
              </a:rPr>
              <a:t>point</a:t>
            </a:r>
            <a:r>
              <a:rPr lang="fr-FR" sz="2100" dirty="0">
                <a:solidFill>
                  <a:schemeClr val="accent5">
                    <a:lumMod val="50000"/>
                  </a:schemeClr>
                </a:solidFill>
              </a:rPr>
              <a:t> de </a:t>
            </a:r>
            <a:r>
              <a:rPr lang="fr-FR" sz="2100" dirty="0">
                <a:solidFill>
                  <a:srgbClr val="115076"/>
                </a:solidFill>
              </a:rPr>
              <a:t>repère</a:t>
            </a:r>
          </a:p>
          <a:p>
            <a:pPr>
              <a:lnSpc>
                <a:spcPct val="150000"/>
              </a:lnSpc>
            </a:pPr>
            <a:r>
              <a:rPr lang="fr-FR" sz="2100" b="1" dirty="0">
                <a:solidFill>
                  <a:srgbClr val="E87D1E"/>
                </a:solidFill>
              </a:rPr>
              <a:t>Partagé</a:t>
            </a:r>
            <a:r>
              <a:rPr lang="fr-FR" sz="2100" dirty="0">
                <a:solidFill>
                  <a:schemeClr val="accent5">
                    <a:lumMod val="50000"/>
                  </a:schemeClr>
                </a:solidFill>
              </a:rPr>
              <a:t> en deux </a:t>
            </a:r>
            <a:r>
              <a:rPr lang="fr-FR" sz="2100" dirty="0">
                <a:solidFill>
                  <a:srgbClr val="115076"/>
                </a:solidFill>
              </a:rPr>
              <a:t>hémisphères</a:t>
            </a:r>
          </a:p>
          <a:p>
            <a:pPr>
              <a:lnSpc>
                <a:spcPct val="150000"/>
              </a:lnSpc>
            </a:pPr>
            <a:r>
              <a:rPr lang="fr-FR" sz="2100" dirty="0">
                <a:solidFill>
                  <a:schemeClr val="accent5">
                    <a:lumMod val="50000"/>
                  </a:schemeClr>
                </a:solidFill>
              </a:rPr>
              <a:t>Comme une erreur de l'</a:t>
            </a:r>
            <a:r>
              <a:rPr lang="fr-FR" sz="2100" dirty="0">
                <a:solidFill>
                  <a:srgbClr val="115076"/>
                </a:solidFill>
              </a:rPr>
              <a:t>univers</a:t>
            </a:r>
          </a:p>
          <a:p>
            <a:pPr>
              <a:lnSpc>
                <a:spcPct val="150000"/>
              </a:lnSpc>
            </a:pPr>
            <a:r>
              <a:rPr lang="fr-FR" sz="2100" dirty="0">
                <a:solidFill>
                  <a:schemeClr val="accent5">
                    <a:lumMod val="50000"/>
                  </a:schemeClr>
                </a:solidFill>
              </a:rPr>
              <a:t>J'ai jeté tellement de </a:t>
            </a:r>
            <a:r>
              <a:rPr lang="fr-FR" sz="2100" b="1" dirty="0">
                <a:solidFill>
                  <a:srgbClr val="E87D1E"/>
                </a:solidFill>
              </a:rPr>
              <a:t>bouteilles</a:t>
            </a:r>
            <a:r>
              <a:rPr lang="fr-FR" sz="2100" dirty="0">
                <a:solidFill>
                  <a:schemeClr val="accent5">
                    <a:lumMod val="50000"/>
                  </a:schemeClr>
                </a:solidFill>
              </a:rPr>
              <a:t> à la mer.</a:t>
            </a:r>
          </a:p>
          <a:p>
            <a:pPr>
              <a:lnSpc>
                <a:spcPct val="150000"/>
              </a:lnSpc>
            </a:pPr>
            <a:endParaRPr lang="fr-FR" sz="2100" dirty="0">
              <a:solidFill>
                <a:schemeClr val="accent5">
                  <a:lumMod val="50000"/>
                </a:schemeClr>
              </a:solidFill>
            </a:endParaRPr>
          </a:p>
          <a:p>
            <a:pPr>
              <a:lnSpc>
                <a:spcPct val="150000"/>
              </a:lnSpc>
            </a:pPr>
            <a:r>
              <a:rPr lang="fr-FR" sz="2100" dirty="0">
                <a:solidFill>
                  <a:schemeClr val="accent1">
                    <a:lumMod val="50000"/>
                  </a:schemeClr>
                </a:solidFill>
              </a:rPr>
              <a:t>Tu m'as comme donné l'envie d'être </a:t>
            </a:r>
            <a:r>
              <a:rPr lang="fr-FR" sz="2100" b="1" dirty="0">
                <a:solidFill>
                  <a:srgbClr val="E87D1E"/>
                </a:solidFill>
              </a:rPr>
              <a:t>moi</a:t>
            </a:r>
          </a:p>
          <a:p>
            <a:pPr>
              <a:lnSpc>
                <a:spcPct val="150000"/>
              </a:lnSpc>
            </a:pPr>
            <a:r>
              <a:rPr lang="fr-FR" sz="2100" dirty="0">
                <a:solidFill>
                  <a:schemeClr val="accent1">
                    <a:lumMod val="50000"/>
                  </a:schemeClr>
                </a:solidFill>
              </a:rPr>
              <a:t>Donné un sens à mes pourquoi</a:t>
            </a:r>
          </a:p>
          <a:p>
            <a:pPr>
              <a:lnSpc>
                <a:spcPct val="150000"/>
              </a:lnSpc>
            </a:pPr>
            <a:r>
              <a:rPr lang="fr-FR" sz="2100" dirty="0">
                <a:solidFill>
                  <a:schemeClr val="accent1">
                    <a:lumMod val="50000"/>
                  </a:schemeClr>
                </a:solidFill>
              </a:rPr>
              <a:t>Tu as tué </a:t>
            </a:r>
            <a:r>
              <a:rPr lang="fr-FR" sz="2100" b="1" dirty="0">
                <a:solidFill>
                  <a:srgbClr val="E87D1E"/>
                </a:solidFill>
              </a:rPr>
              <a:t>la peur </a:t>
            </a:r>
            <a:r>
              <a:rPr lang="fr-FR" sz="2100" dirty="0">
                <a:solidFill>
                  <a:schemeClr val="accent1">
                    <a:lumMod val="50000"/>
                  </a:schemeClr>
                </a:solidFill>
              </a:rPr>
              <a:t>qui dormait là</a:t>
            </a:r>
          </a:p>
          <a:p>
            <a:pPr>
              <a:lnSpc>
                <a:spcPct val="150000"/>
              </a:lnSpc>
            </a:pPr>
            <a:r>
              <a:rPr lang="fr-FR" sz="2100" dirty="0">
                <a:solidFill>
                  <a:schemeClr val="accent1">
                    <a:lumMod val="50000"/>
                  </a:schemeClr>
                </a:solidFill>
              </a:rPr>
              <a:t>Qui dormait là dans mes bras.</a:t>
            </a:r>
          </a:p>
        </p:txBody>
      </p:sp>
      <p:sp>
        <p:nvSpPr>
          <p:cNvPr id="16" name="TextBox 15">
            <a:extLst>
              <a:ext uri="{FF2B5EF4-FFF2-40B4-BE49-F238E27FC236}">
                <a16:creationId xmlns:a16="http://schemas.microsoft.com/office/drawing/2014/main" id="{466DE202-FC72-4665-8EC1-1EE2A58475E4}"/>
              </a:ext>
            </a:extLst>
          </p:cNvPr>
          <p:cNvSpPr txBox="1"/>
          <p:nvPr/>
        </p:nvSpPr>
        <p:spPr>
          <a:xfrm>
            <a:off x="5807420" y="1800648"/>
            <a:ext cx="6216375" cy="4393639"/>
          </a:xfrm>
          <a:prstGeom prst="rect">
            <a:avLst/>
          </a:prstGeom>
          <a:noFill/>
          <a:ln w="28575">
            <a:solidFill>
              <a:schemeClr val="accent1">
                <a:lumMod val="50000"/>
              </a:schemeClr>
            </a:solidFill>
          </a:ln>
        </p:spPr>
        <p:txBody>
          <a:bodyPr wrap="square" rtlCol="0">
            <a:spAutoFit/>
          </a:bodyPr>
          <a:lstStyle/>
          <a:p>
            <a:pPr>
              <a:lnSpc>
                <a:spcPct val="150000"/>
              </a:lnSpc>
            </a:pPr>
            <a:r>
              <a:rPr lang="en-GB" sz="2100">
                <a:solidFill>
                  <a:schemeClr val="accent5">
                    <a:lumMod val="50000"/>
                  </a:schemeClr>
                </a:solidFill>
              </a:rPr>
              <a:t>I searched for a meaning, a point of reference</a:t>
            </a:r>
          </a:p>
          <a:p>
            <a:pPr>
              <a:lnSpc>
                <a:spcPct val="150000"/>
              </a:lnSpc>
            </a:pPr>
            <a:r>
              <a:rPr lang="en-GB" sz="2100">
                <a:solidFill>
                  <a:schemeClr val="accent5">
                    <a:lumMod val="50000"/>
                  </a:schemeClr>
                </a:solidFill>
              </a:rPr>
              <a:t>Split into / between two hemispheres</a:t>
            </a:r>
          </a:p>
          <a:p>
            <a:pPr>
              <a:lnSpc>
                <a:spcPct val="150000"/>
              </a:lnSpc>
            </a:pPr>
            <a:r>
              <a:rPr lang="en-GB" sz="2100">
                <a:solidFill>
                  <a:schemeClr val="accent5">
                    <a:lumMod val="50000"/>
                  </a:schemeClr>
                </a:solidFill>
              </a:rPr>
              <a:t>Like a mistake of the universe</a:t>
            </a:r>
          </a:p>
          <a:p>
            <a:pPr>
              <a:lnSpc>
                <a:spcPct val="150000"/>
              </a:lnSpc>
            </a:pPr>
            <a:r>
              <a:rPr lang="en-GB" sz="2100">
                <a:solidFill>
                  <a:schemeClr val="accent5">
                    <a:lumMod val="50000"/>
                  </a:schemeClr>
                </a:solidFill>
              </a:rPr>
              <a:t>I threw so many bottles into the sea.</a:t>
            </a:r>
          </a:p>
          <a:p>
            <a:pPr>
              <a:lnSpc>
                <a:spcPct val="150000"/>
              </a:lnSpc>
            </a:pPr>
            <a:endParaRPr lang="en-GB" sz="2100">
              <a:solidFill>
                <a:schemeClr val="accent5">
                  <a:lumMod val="50000"/>
                </a:schemeClr>
              </a:solidFill>
            </a:endParaRPr>
          </a:p>
          <a:p>
            <a:pPr>
              <a:lnSpc>
                <a:spcPct val="150000"/>
              </a:lnSpc>
            </a:pPr>
            <a:r>
              <a:rPr lang="en-GB" sz="2100">
                <a:solidFill>
                  <a:schemeClr val="accent5">
                    <a:lumMod val="50000"/>
                  </a:schemeClr>
                </a:solidFill>
              </a:rPr>
              <a:t>It’s like you gave me the desire to be me</a:t>
            </a:r>
            <a:endParaRPr lang="en-GB" sz="2100" b="1">
              <a:solidFill>
                <a:schemeClr val="accent5">
                  <a:lumMod val="50000"/>
                </a:schemeClr>
              </a:solidFill>
            </a:endParaRPr>
          </a:p>
          <a:p>
            <a:pPr>
              <a:lnSpc>
                <a:spcPct val="150000"/>
              </a:lnSpc>
            </a:pPr>
            <a:r>
              <a:rPr lang="en-GB" sz="2100">
                <a:solidFill>
                  <a:schemeClr val="accent5">
                    <a:lumMod val="50000"/>
                  </a:schemeClr>
                </a:solidFill>
              </a:rPr>
              <a:t>Gave a meaning to my ‘whys’</a:t>
            </a:r>
          </a:p>
          <a:p>
            <a:pPr>
              <a:lnSpc>
                <a:spcPct val="150000"/>
              </a:lnSpc>
            </a:pPr>
            <a:r>
              <a:rPr lang="en-GB" sz="2100">
                <a:solidFill>
                  <a:schemeClr val="accent5">
                    <a:lumMod val="50000"/>
                  </a:schemeClr>
                </a:solidFill>
              </a:rPr>
              <a:t>You killed the fear that was sleeping there</a:t>
            </a:r>
          </a:p>
          <a:p>
            <a:pPr>
              <a:lnSpc>
                <a:spcPct val="150000"/>
              </a:lnSpc>
            </a:pPr>
            <a:r>
              <a:rPr lang="en-GB" sz="2100">
                <a:solidFill>
                  <a:schemeClr val="accent5">
                    <a:lumMod val="50000"/>
                  </a:schemeClr>
                </a:solidFill>
              </a:rPr>
              <a:t>That was sleeping there in my arms.</a:t>
            </a:r>
          </a:p>
        </p:txBody>
      </p:sp>
      <p:sp>
        <p:nvSpPr>
          <p:cNvPr id="3" name="TextBox 2">
            <a:extLst>
              <a:ext uri="{FF2B5EF4-FFF2-40B4-BE49-F238E27FC236}">
                <a16:creationId xmlns:a16="http://schemas.microsoft.com/office/drawing/2014/main" id="{0D8AF955-DFEA-4D67-92F7-3E4D7E9D9AA0}"/>
              </a:ext>
            </a:extLst>
          </p:cNvPr>
          <p:cNvSpPr txBox="1"/>
          <p:nvPr/>
        </p:nvSpPr>
        <p:spPr>
          <a:xfrm>
            <a:off x="6021390" y="1963430"/>
            <a:ext cx="3163586"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_______________________</a:t>
            </a:r>
            <a:endParaRPr lang="fr-FR" sz="2100" dirty="0">
              <a:solidFill>
                <a:schemeClr val="accent5">
                  <a:lumMod val="50000"/>
                </a:schemeClr>
              </a:solidFill>
            </a:endParaRPr>
          </a:p>
        </p:txBody>
      </p:sp>
      <p:sp>
        <p:nvSpPr>
          <p:cNvPr id="17" name="TextBox 16">
            <a:extLst>
              <a:ext uri="{FF2B5EF4-FFF2-40B4-BE49-F238E27FC236}">
                <a16:creationId xmlns:a16="http://schemas.microsoft.com/office/drawing/2014/main" id="{3CF68BB4-FCFF-4149-840C-8C929ECDD7BD}"/>
              </a:ext>
            </a:extLst>
          </p:cNvPr>
          <p:cNvSpPr txBox="1"/>
          <p:nvPr/>
        </p:nvSpPr>
        <p:spPr>
          <a:xfrm>
            <a:off x="5898146" y="2438074"/>
            <a:ext cx="2524830"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a:t>
            </a:r>
            <a:endParaRPr lang="fr-FR" sz="2100" dirty="0">
              <a:solidFill>
                <a:schemeClr val="accent5">
                  <a:lumMod val="50000"/>
                </a:schemeClr>
              </a:solidFill>
            </a:endParaRPr>
          </a:p>
        </p:txBody>
      </p:sp>
      <p:sp>
        <p:nvSpPr>
          <p:cNvPr id="18" name="TextBox 17">
            <a:extLst>
              <a:ext uri="{FF2B5EF4-FFF2-40B4-BE49-F238E27FC236}">
                <a16:creationId xmlns:a16="http://schemas.microsoft.com/office/drawing/2014/main" id="{185BA899-CEEB-49BD-B740-002862F36109}"/>
              </a:ext>
            </a:extLst>
          </p:cNvPr>
          <p:cNvSpPr txBox="1"/>
          <p:nvPr/>
        </p:nvSpPr>
        <p:spPr>
          <a:xfrm>
            <a:off x="6726821" y="2912718"/>
            <a:ext cx="2956630"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______________________</a:t>
            </a:r>
            <a:endParaRPr lang="fr-FR" sz="2100" dirty="0">
              <a:solidFill>
                <a:schemeClr val="accent5">
                  <a:lumMod val="50000"/>
                </a:schemeClr>
              </a:solidFill>
            </a:endParaRPr>
          </a:p>
        </p:txBody>
      </p:sp>
      <p:sp>
        <p:nvSpPr>
          <p:cNvPr id="19" name="TextBox 18">
            <a:extLst>
              <a:ext uri="{FF2B5EF4-FFF2-40B4-BE49-F238E27FC236}">
                <a16:creationId xmlns:a16="http://schemas.microsoft.com/office/drawing/2014/main" id="{65EFCE15-6D3A-427E-906F-B96944245A57}"/>
              </a:ext>
            </a:extLst>
          </p:cNvPr>
          <p:cNvSpPr txBox="1"/>
          <p:nvPr/>
        </p:nvSpPr>
        <p:spPr>
          <a:xfrm>
            <a:off x="6694491" y="4827413"/>
            <a:ext cx="1480836"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a:t>
            </a:r>
            <a:endParaRPr lang="fr-FR" sz="2100" dirty="0">
              <a:solidFill>
                <a:schemeClr val="accent5">
                  <a:lumMod val="50000"/>
                </a:schemeClr>
              </a:solidFill>
            </a:endParaRPr>
          </a:p>
        </p:txBody>
      </p:sp>
      <p:sp>
        <p:nvSpPr>
          <p:cNvPr id="20" name="TextBox 19">
            <a:extLst>
              <a:ext uri="{FF2B5EF4-FFF2-40B4-BE49-F238E27FC236}">
                <a16:creationId xmlns:a16="http://schemas.microsoft.com/office/drawing/2014/main" id="{AB89B7FF-9D21-4565-893C-E9A2772E51E9}"/>
              </a:ext>
            </a:extLst>
          </p:cNvPr>
          <p:cNvSpPr txBox="1"/>
          <p:nvPr/>
        </p:nvSpPr>
        <p:spPr>
          <a:xfrm>
            <a:off x="8605186" y="4347843"/>
            <a:ext cx="2842911"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_____________________</a:t>
            </a:r>
            <a:endParaRPr lang="fr-FR" sz="2100" dirty="0">
              <a:solidFill>
                <a:schemeClr val="accent5">
                  <a:lumMod val="50000"/>
                </a:schemeClr>
              </a:solidFill>
            </a:endParaRPr>
          </a:p>
        </p:txBody>
      </p:sp>
      <p:sp>
        <p:nvSpPr>
          <p:cNvPr id="21" name="TextBox 20">
            <a:extLst>
              <a:ext uri="{FF2B5EF4-FFF2-40B4-BE49-F238E27FC236}">
                <a16:creationId xmlns:a16="http://schemas.microsoft.com/office/drawing/2014/main" id="{61BBB8B1-8C9C-4ABA-BCAC-02560D1B2DF7}"/>
              </a:ext>
            </a:extLst>
          </p:cNvPr>
          <p:cNvSpPr txBox="1"/>
          <p:nvPr/>
        </p:nvSpPr>
        <p:spPr>
          <a:xfrm>
            <a:off x="6472821" y="5310572"/>
            <a:ext cx="1750130"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a:t>
            </a:r>
            <a:endParaRPr lang="fr-FR" sz="2100" dirty="0">
              <a:solidFill>
                <a:schemeClr val="accent5">
                  <a:lumMod val="50000"/>
                </a:schemeClr>
              </a:solidFill>
            </a:endParaRPr>
          </a:p>
        </p:txBody>
      </p:sp>
      <p:sp>
        <p:nvSpPr>
          <p:cNvPr id="22" name="TextBox 21">
            <a:extLst>
              <a:ext uri="{FF2B5EF4-FFF2-40B4-BE49-F238E27FC236}">
                <a16:creationId xmlns:a16="http://schemas.microsoft.com/office/drawing/2014/main" id="{FCE7EEB4-1DEA-4D25-85CA-779BB5FEADE7}"/>
              </a:ext>
            </a:extLst>
          </p:cNvPr>
          <p:cNvSpPr txBox="1"/>
          <p:nvPr/>
        </p:nvSpPr>
        <p:spPr>
          <a:xfrm>
            <a:off x="8983011" y="5827301"/>
            <a:ext cx="1400880"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a:t>
            </a:r>
            <a:endParaRPr lang="fr-FR" sz="2100" dirty="0">
              <a:solidFill>
                <a:schemeClr val="accent5">
                  <a:lumMod val="50000"/>
                </a:schemeClr>
              </a:solidFill>
            </a:endParaRPr>
          </a:p>
        </p:txBody>
      </p:sp>
      <p:sp>
        <p:nvSpPr>
          <p:cNvPr id="23" name="TextBox 22">
            <a:extLst>
              <a:ext uri="{FF2B5EF4-FFF2-40B4-BE49-F238E27FC236}">
                <a16:creationId xmlns:a16="http://schemas.microsoft.com/office/drawing/2014/main" id="{C36343B7-850E-4D9A-A0FB-445C547113C1}"/>
              </a:ext>
            </a:extLst>
          </p:cNvPr>
          <p:cNvSpPr txBox="1"/>
          <p:nvPr/>
        </p:nvSpPr>
        <p:spPr>
          <a:xfrm>
            <a:off x="6021390" y="3387361"/>
            <a:ext cx="2842911" cy="323165"/>
          </a:xfrm>
          <a:prstGeom prst="rect">
            <a:avLst/>
          </a:prstGeom>
          <a:solidFill>
            <a:schemeClr val="bg1"/>
          </a:solidFill>
        </p:spPr>
        <p:txBody>
          <a:bodyPr wrap="square" lIns="0" tIns="0" rIns="0" bIns="0" rtlCol="0">
            <a:spAutoFit/>
          </a:bodyPr>
          <a:lstStyle/>
          <a:p>
            <a:pPr algn="l"/>
            <a:r>
              <a:rPr lang="en-GB" sz="2100" dirty="0">
                <a:solidFill>
                  <a:schemeClr val="accent5">
                    <a:lumMod val="50000"/>
                  </a:schemeClr>
                </a:solidFill>
              </a:rPr>
              <a:t>_____________________</a:t>
            </a:r>
            <a:endParaRPr lang="fr-FR" sz="2100" dirty="0">
              <a:solidFill>
                <a:schemeClr val="accent5">
                  <a:lumMod val="50000"/>
                </a:schemeClr>
              </a:solidFill>
            </a:endParaRPr>
          </a:p>
        </p:txBody>
      </p:sp>
      <p:sp>
        <p:nvSpPr>
          <p:cNvPr id="24" name="TextBox 23">
            <a:extLst>
              <a:ext uri="{FF2B5EF4-FFF2-40B4-BE49-F238E27FC236}">
                <a16:creationId xmlns:a16="http://schemas.microsoft.com/office/drawing/2014/main" id="{E4670038-1DCA-4F13-B2F5-0888F1A08772}"/>
              </a:ext>
            </a:extLst>
          </p:cNvPr>
          <p:cNvSpPr txBox="1"/>
          <p:nvPr/>
        </p:nvSpPr>
        <p:spPr>
          <a:xfrm>
            <a:off x="168205" y="1230466"/>
            <a:ext cx="11855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a:ln>
                  <a:noFill/>
                </a:ln>
                <a:solidFill>
                  <a:schemeClr val="accent5">
                    <a:lumMod val="50000"/>
                  </a:schemeClr>
                </a:solidFill>
                <a:effectLst/>
                <a:uLnTx/>
                <a:uFillTx/>
                <a:latin typeface="Century Gothic" panose="020B0502020202020204" pitchFamily="34" charset="0"/>
                <a:ea typeface="+mn-ea"/>
                <a:cs typeface="+mn-cs"/>
              </a:rPr>
              <a:t>Chercher les mots en orange dans un dictionnaire.</a:t>
            </a:r>
          </a:p>
        </p:txBody>
      </p:sp>
      <p:pic>
        <p:nvPicPr>
          <p:cNvPr id="2052" name="Picture 4" descr="Man, Looking, Words, Book, Black, White">
            <a:extLst>
              <a:ext uri="{FF2B5EF4-FFF2-40B4-BE49-F238E27FC236}">
                <a16:creationId xmlns:a16="http://schemas.microsoft.com/office/drawing/2014/main" id="{82B286F3-A4CF-473A-B872-BED22715A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372" y="189655"/>
            <a:ext cx="1843657" cy="142789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ular Callout 15">
            <a:extLst>
              <a:ext uri="{FF2B5EF4-FFF2-40B4-BE49-F238E27FC236}">
                <a16:creationId xmlns:a16="http://schemas.microsoft.com/office/drawing/2014/main" id="{3B3E0EAF-6C28-4301-939E-669700C97F06}"/>
              </a:ext>
            </a:extLst>
          </p:cNvPr>
          <p:cNvSpPr/>
          <p:nvPr/>
        </p:nvSpPr>
        <p:spPr>
          <a:xfrm>
            <a:off x="9323538" y="1889501"/>
            <a:ext cx="2641453" cy="1096056"/>
          </a:xfrm>
          <a:prstGeom prst="wedgeRoundRectCallout">
            <a:avLst>
              <a:gd name="adj1" fmla="val 22384"/>
              <a:gd name="adj2" fmla="val 69882"/>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a:t>Amir, est-il content ? </a:t>
            </a:r>
          </a:p>
        </p:txBody>
      </p:sp>
      <p:sp>
        <p:nvSpPr>
          <p:cNvPr id="27" name="Rounded Rectangular Callout 15">
            <a:extLst>
              <a:ext uri="{FF2B5EF4-FFF2-40B4-BE49-F238E27FC236}">
                <a16:creationId xmlns:a16="http://schemas.microsoft.com/office/drawing/2014/main" id="{9B90A351-E47D-4122-9E3D-4CC93FE77EF6}"/>
              </a:ext>
            </a:extLst>
          </p:cNvPr>
          <p:cNvSpPr/>
          <p:nvPr/>
        </p:nvSpPr>
        <p:spPr>
          <a:xfrm>
            <a:off x="9323538" y="4259100"/>
            <a:ext cx="2641453" cy="1096056"/>
          </a:xfrm>
          <a:prstGeom prst="wedgeRoundRectCallout">
            <a:avLst>
              <a:gd name="adj1" fmla="val 23817"/>
              <a:gd name="adj2" fmla="val 7248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a:t>Et maintenant ? Qui est ‘tu’ ?</a:t>
            </a:r>
          </a:p>
        </p:txBody>
      </p:sp>
      <p:sp>
        <p:nvSpPr>
          <p:cNvPr id="28" name="Speech Bubble: Rectangle with Corners Rounded 27">
            <a:extLst>
              <a:ext uri="{FF2B5EF4-FFF2-40B4-BE49-F238E27FC236}">
                <a16:creationId xmlns:a16="http://schemas.microsoft.com/office/drawing/2014/main" id="{1F1B1F99-EAAD-49CB-8DD0-C1F837475421}"/>
              </a:ext>
            </a:extLst>
          </p:cNvPr>
          <p:cNvSpPr/>
          <p:nvPr/>
        </p:nvSpPr>
        <p:spPr>
          <a:xfrm>
            <a:off x="310461" y="1894078"/>
            <a:ext cx="1594539"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split, torn</a:t>
            </a:r>
          </a:p>
        </p:txBody>
      </p:sp>
      <p:sp>
        <p:nvSpPr>
          <p:cNvPr id="29" name="Speech Bubble: Rectangle with Corners Rounded 28">
            <a:extLst>
              <a:ext uri="{FF2B5EF4-FFF2-40B4-BE49-F238E27FC236}">
                <a16:creationId xmlns:a16="http://schemas.microsoft.com/office/drawing/2014/main" id="{D924065F-BD26-4B15-91E7-5FE5A0770FF1}"/>
              </a:ext>
            </a:extLst>
          </p:cNvPr>
          <p:cNvSpPr/>
          <p:nvPr/>
        </p:nvSpPr>
        <p:spPr>
          <a:xfrm>
            <a:off x="3076575" y="2912718"/>
            <a:ext cx="1266919"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bottles</a:t>
            </a:r>
          </a:p>
        </p:txBody>
      </p:sp>
      <p:sp>
        <p:nvSpPr>
          <p:cNvPr id="30" name="Speech Bubble: Rectangle with Corners Rounded 29">
            <a:extLst>
              <a:ext uri="{FF2B5EF4-FFF2-40B4-BE49-F238E27FC236}">
                <a16:creationId xmlns:a16="http://schemas.microsoft.com/office/drawing/2014/main" id="{E99BB6A2-ADE1-4C1F-A5B4-6BEE77B95568}"/>
              </a:ext>
            </a:extLst>
          </p:cNvPr>
          <p:cNvSpPr/>
          <p:nvPr/>
        </p:nvSpPr>
        <p:spPr>
          <a:xfrm>
            <a:off x="5042762" y="3882387"/>
            <a:ext cx="529364"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me</a:t>
            </a:r>
          </a:p>
        </p:txBody>
      </p:sp>
      <p:sp>
        <p:nvSpPr>
          <p:cNvPr id="31" name="Speech Bubble: Rectangle with Corners Rounded 30">
            <a:extLst>
              <a:ext uri="{FF2B5EF4-FFF2-40B4-BE49-F238E27FC236}">
                <a16:creationId xmlns:a16="http://schemas.microsoft.com/office/drawing/2014/main" id="{2B9F1990-B23C-4D96-802A-EBD0446714E1}"/>
              </a:ext>
            </a:extLst>
          </p:cNvPr>
          <p:cNvSpPr/>
          <p:nvPr/>
        </p:nvSpPr>
        <p:spPr>
          <a:xfrm>
            <a:off x="1495478" y="4827413"/>
            <a:ext cx="819044" cy="461867"/>
          </a:xfrm>
          <a:prstGeom prst="wedgeRoundRectCallout">
            <a:avLst/>
          </a:prstGeom>
          <a:solidFill>
            <a:schemeClr val="accent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fear</a:t>
            </a:r>
          </a:p>
        </p:txBody>
      </p:sp>
    </p:spTree>
    <p:extLst>
      <p:ext uri="{BB962C8B-B14F-4D97-AF65-F5344CB8AC3E}">
        <p14:creationId xmlns:p14="http://schemas.microsoft.com/office/powerpoint/2010/main" val="11149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P spid="22" grpId="0" animBg="1"/>
      <p:bldP spid="23" grpId="0" animBg="1"/>
      <p:bldP spid="26" grpId="0" animBg="1"/>
      <p:bldP spid="27" grpId="0"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Dans le bon ordre…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5" name="Table 5">
            <a:extLst>
              <a:ext uri="{FF2B5EF4-FFF2-40B4-BE49-F238E27FC236}">
                <a16:creationId xmlns:a16="http://schemas.microsoft.com/office/drawing/2014/main" id="{605EE118-5026-294C-B38F-2563F274B7F6}"/>
              </a:ext>
            </a:extLst>
          </p:cNvPr>
          <p:cNvGraphicFramePr>
            <a:graphicFrameLocks noGrp="1"/>
          </p:cNvGraphicFramePr>
          <p:nvPr>
            <p:extLst>
              <p:ext uri="{D42A27DB-BD31-4B8C-83A1-F6EECF244321}">
                <p14:modId xmlns:p14="http://schemas.microsoft.com/office/powerpoint/2010/main" val="2588248258"/>
              </p:ext>
            </p:extLst>
          </p:nvPr>
        </p:nvGraphicFramePr>
        <p:xfrm>
          <a:off x="1157708" y="1978834"/>
          <a:ext cx="9702580" cy="4140000"/>
        </p:xfrm>
        <a:graphic>
          <a:graphicData uri="http://schemas.openxmlformats.org/drawingml/2006/table">
            <a:tbl>
              <a:tblPr firstRow="1" bandRow="1">
                <a:tableStyleId>{5940675A-B579-460E-94D1-54222C63F5DA}</a:tableStyleId>
              </a:tblPr>
              <a:tblGrid>
                <a:gridCol w="896400">
                  <a:extLst>
                    <a:ext uri="{9D8B030D-6E8A-4147-A177-3AD203B41FA5}">
                      <a16:colId xmlns:a16="http://schemas.microsoft.com/office/drawing/2014/main" val="4165372070"/>
                    </a:ext>
                  </a:extLst>
                </a:gridCol>
                <a:gridCol w="8806180">
                  <a:extLst>
                    <a:ext uri="{9D8B030D-6E8A-4147-A177-3AD203B41FA5}">
                      <a16:colId xmlns:a16="http://schemas.microsoft.com/office/drawing/2014/main" val="1938094206"/>
                    </a:ext>
                  </a:extLst>
                </a:gridCol>
              </a:tblGrid>
              <a:tr h="828000">
                <a:tc>
                  <a:txBody>
                    <a:bodyPr/>
                    <a:lstStyle/>
                    <a:p>
                      <a:pPr algn="ctr"/>
                      <a:r>
                        <a:rPr lang="en-US" sz="2800" b="1" dirty="0">
                          <a:solidFill>
                            <a:schemeClr val="accent5">
                              <a:lumMod val="50000"/>
                            </a:schemeClr>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a:solidFill>
                            <a:schemeClr val="accent5">
                              <a:lumMod val="50000"/>
                            </a:schemeClr>
                          </a:solidFill>
                        </a:rPr>
                        <a:t>Despite everything, the singer finds happiness.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61020933"/>
                  </a:ext>
                </a:extLst>
              </a:tr>
              <a:tr h="828000">
                <a:tc>
                  <a:txBody>
                    <a:bodyPr/>
                    <a:lstStyle/>
                    <a:p>
                      <a:pPr algn="ctr"/>
                      <a:r>
                        <a:rPr lang="en-US" sz="2800" b="1" dirty="0">
                          <a:solidFill>
                            <a:schemeClr val="accent5">
                              <a:lumMod val="50000"/>
                            </a:schemeClr>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a:solidFill>
                            <a:schemeClr val="accent5">
                              <a:lumMod val="50000"/>
                            </a:schemeClr>
                          </a:solidFill>
                        </a:rPr>
                        <a:t>The singer felt as though he was broken in two.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24948686"/>
                  </a:ext>
                </a:extLst>
              </a:tr>
              <a:tr h="828000">
                <a:tc>
                  <a:txBody>
                    <a:bodyPr/>
                    <a:lstStyle/>
                    <a:p>
                      <a:pPr algn="ctr"/>
                      <a:r>
                        <a:rPr lang="en-US" sz="2800" b="1" dirty="0">
                          <a:solidFill>
                            <a:schemeClr val="accent5">
                              <a:lumMod val="50000"/>
                            </a:schemeClr>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a:solidFill>
                            <a:schemeClr val="accent5">
                              <a:lumMod val="50000"/>
                            </a:schemeClr>
                          </a:solidFill>
                        </a:rPr>
                        <a:t>The singer threw a lot of bottles into the sea.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210552793"/>
                  </a:ext>
                </a:extLst>
              </a:tr>
              <a:tr h="828000">
                <a:tc>
                  <a:txBody>
                    <a:bodyPr/>
                    <a:lstStyle/>
                    <a:p>
                      <a:pPr algn="ctr"/>
                      <a:r>
                        <a:rPr lang="en-US" sz="2800" b="1" dirty="0">
                          <a:solidFill>
                            <a:schemeClr val="accent5">
                              <a:lumMod val="50000"/>
                            </a:schemeClr>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accent5">
                              <a:lumMod val="50000"/>
                            </a:schemeClr>
                          </a:solidFill>
                        </a:rPr>
                        <a:t>The singer looked for love and meaning to his life.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827639800"/>
                  </a:ext>
                </a:extLst>
              </a:tr>
              <a:tr h="828000">
                <a:tc>
                  <a:txBody>
                    <a:bodyPr/>
                    <a:lstStyle/>
                    <a:p>
                      <a:pPr algn="ctr"/>
                      <a:r>
                        <a:rPr lang="en-US" sz="2800" b="1" dirty="0">
                          <a:solidFill>
                            <a:schemeClr val="accent5">
                              <a:lumMod val="50000"/>
                            </a:schemeClr>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US" sz="2800" dirty="0">
                          <a:solidFill>
                            <a:schemeClr val="accent5">
                              <a:lumMod val="50000"/>
                            </a:schemeClr>
                          </a:solidFill>
                        </a:rPr>
                        <a:t>The singer drank a lot of alcohol.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2013940"/>
                  </a:ext>
                </a:extLst>
              </a:tr>
            </a:tbl>
          </a:graphicData>
        </a:graphic>
      </p:graphicFrame>
      <p:sp>
        <p:nvSpPr>
          <p:cNvPr id="2" name="Rectangle 1">
            <a:extLst>
              <a:ext uri="{FF2B5EF4-FFF2-40B4-BE49-F238E27FC236}">
                <a16:creationId xmlns:a16="http://schemas.microsoft.com/office/drawing/2014/main" id="{37100AE3-CA88-674B-9293-A6A99A8F49A4}"/>
              </a:ext>
            </a:extLst>
          </p:cNvPr>
          <p:cNvSpPr/>
          <p:nvPr/>
        </p:nvSpPr>
        <p:spPr>
          <a:xfrm>
            <a:off x="1289742" y="4507603"/>
            <a:ext cx="624114" cy="68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666C21-7C4B-6648-AAE6-B587059752C7}"/>
              </a:ext>
            </a:extLst>
          </p:cNvPr>
          <p:cNvSpPr/>
          <p:nvPr/>
        </p:nvSpPr>
        <p:spPr>
          <a:xfrm>
            <a:off x="1289742" y="2889064"/>
            <a:ext cx="624114" cy="68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9C37E8-019F-D74D-9FE7-C2B9AB8677D5}"/>
              </a:ext>
            </a:extLst>
          </p:cNvPr>
          <p:cNvSpPr/>
          <p:nvPr/>
        </p:nvSpPr>
        <p:spPr>
          <a:xfrm>
            <a:off x="1289742" y="3759553"/>
            <a:ext cx="624114" cy="68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44113A-C836-2F42-8384-09FF8AA76A4B}"/>
              </a:ext>
            </a:extLst>
          </p:cNvPr>
          <p:cNvSpPr/>
          <p:nvPr/>
        </p:nvSpPr>
        <p:spPr>
          <a:xfrm>
            <a:off x="1289742" y="5391360"/>
            <a:ext cx="624114" cy="68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5A427A-7B46-204D-A6A5-9DDEE28D4B77}"/>
              </a:ext>
            </a:extLst>
          </p:cNvPr>
          <p:cNvSpPr/>
          <p:nvPr/>
        </p:nvSpPr>
        <p:spPr>
          <a:xfrm>
            <a:off x="1289742" y="2084774"/>
            <a:ext cx="624114" cy="682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B649795-5E7C-0745-BD74-CF4DB87DF9AC}"/>
              </a:ext>
            </a:extLst>
          </p:cNvPr>
          <p:cNvSpPr txBox="1"/>
          <p:nvPr/>
        </p:nvSpPr>
        <p:spPr>
          <a:xfrm>
            <a:off x="231277" y="1269932"/>
            <a:ext cx="8127546" cy="523220"/>
          </a:xfrm>
          <a:prstGeom prst="rect">
            <a:avLst/>
          </a:prstGeom>
          <a:noFill/>
        </p:spPr>
        <p:txBody>
          <a:bodyPr wrap="none" rtlCol="0">
            <a:spAutoFit/>
          </a:bodyPr>
          <a:lstStyle/>
          <a:p>
            <a:pPr algn="l"/>
            <a:r>
              <a:rPr lang="fr-FR" sz="2800" dirty="0">
                <a:solidFill>
                  <a:schemeClr val="accent5">
                    <a:lumMod val="50000"/>
                  </a:schemeClr>
                </a:solidFill>
              </a:rPr>
              <a:t>Mets ces phrases dans l’ordre de la chanson. </a:t>
            </a:r>
          </a:p>
        </p:txBody>
      </p:sp>
    </p:spTree>
    <p:extLst>
      <p:ext uri="{BB962C8B-B14F-4D97-AF65-F5344CB8AC3E}">
        <p14:creationId xmlns:p14="http://schemas.microsoft.com/office/powerpoint/2010/main" val="348683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21DE-E50D-3C4D-955D-1784FD45D9AA}"/>
              </a:ext>
            </a:extLst>
          </p:cNvPr>
          <p:cNvSpPr txBox="1"/>
          <p:nvPr/>
        </p:nvSpPr>
        <p:spPr>
          <a:xfrm>
            <a:off x="862149" y="1163992"/>
            <a:ext cx="11047771" cy="5400000"/>
          </a:xfrm>
          <a:prstGeom prst="rect">
            <a:avLst/>
          </a:prstGeom>
          <a:noFill/>
        </p:spPr>
        <p:txBody>
          <a:bodyPr wrap="square" numCol="2"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cherché un sens à mon existence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J'y ai laissé mon innocence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fini le cœur sans défense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cherché l'amour et la reconnaissance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payé le prix du silence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me blesse et je recommence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m'as comme donné l'envie d'être moi</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Donné un sens à mes pourquoi</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tué la peur qui dormait là</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dormait là dans mes bras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You're the one that's making me strong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 be looking, looking for you</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Like the melody of my song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cherché un sens, un point de repère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Partagé en deux hémisphères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 une erreur de l'univers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jeté tellement de bouteilles à la mer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J'ai bu tant de liqueurs amères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j'en ai les lèvres de pierre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 gré de nos blessures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de nos désinvoltures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C'est quand on n'y croit plus du tout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Qu'on trouve un paradis perdu en nous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[REFRAIN]</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223262" cy="867128"/>
          </a:xfrm>
          <a:prstGeom prst="rect">
            <a:avLst/>
          </a:prstGeom>
        </p:spPr>
      </p:pic>
      <p:sp>
        <p:nvSpPr>
          <p:cNvPr id="4" name="Title 3"/>
          <p:cNvSpPr>
            <a:spLocks noGrp="1"/>
          </p:cNvSpPr>
          <p:nvPr>
            <p:ph type="title"/>
          </p:nvPr>
        </p:nvSpPr>
        <p:spPr>
          <a:xfrm>
            <a:off x="-1" y="296864"/>
            <a:ext cx="5949694" cy="707849"/>
          </a:xfrm>
        </p:spPr>
        <p:txBody>
          <a:bodyPr>
            <a:noAutofit/>
          </a:bodyPr>
          <a:lstStyle/>
          <a:p>
            <a:r>
              <a:rPr lang="fr-FR" sz="3200" b="1">
                <a:solidFill>
                  <a:schemeClr val="bg1"/>
                </a:solidFill>
              </a:rPr>
              <a:t>La forme du texte</a:t>
            </a:r>
          </a:p>
        </p:txBody>
      </p:sp>
      <p:sp>
        <p:nvSpPr>
          <p:cNvPr id="13" name="Right Brace 12">
            <a:extLst>
              <a:ext uri="{FF2B5EF4-FFF2-40B4-BE49-F238E27FC236}">
                <a16:creationId xmlns:a16="http://schemas.microsoft.com/office/drawing/2014/main" id="{9BEAEC4D-86BF-0845-BBEE-F8A25763BB34}"/>
              </a:ext>
            </a:extLst>
          </p:cNvPr>
          <p:cNvSpPr/>
          <p:nvPr/>
        </p:nvSpPr>
        <p:spPr>
          <a:xfrm rot="10800000">
            <a:off x="512856" y="1385687"/>
            <a:ext cx="255161" cy="1969406"/>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7" name="Right Brace 16">
            <a:extLst>
              <a:ext uri="{FF2B5EF4-FFF2-40B4-BE49-F238E27FC236}">
                <a16:creationId xmlns:a16="http://schemas.microsoft.com/office/drawing/2014/main" id="{DD809782-9F8C-AB4D-B8CE-8DEA5B9D43E4}"/>
              </a:ext>
            </a:extLst>
          </p:cNvPr>
          <p:cNvSpPr/>
          <p:nvPr/>
        </p:nvSpPr>
        <p:spPr>
          <a:xfrm rot="10800000">
            <a:off x="512857" y="3735186"/>
            <a:ext cx="255161" cy="2285657"/>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9" name="Right Brace 18">
            <a:extLst>
              <a:ext uri="{FF2B5EF4-FFF2-40B4-BE49-F238E27FC236}">
                <a16:creationId xmlns:a16="http://schemas.microsoft.com/office/drawing/2014/main" id="{D2463CEB-5BF0-D740-A8BE-4F663C7803F0}"/>
              </a:ext>
            </a:extLst>
          </p:cNvPr>
          <p:cNvSpPr/>
          <p:nvPr/>
        </p:nvSpPr>
        <p:spPr>
          <a:xfrm>
            <a:off x="11441715" y="1564751"/>
            <a:ext cx="255161" cy="1741589"/>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0" name="Right Brace 19">
            <a:extLst>
              <a:ext uri="{FF2B5EF4-FFF2-40B4-BE49-F238E27FC236}">
                <a16:creationId xmlns:a16="http://schemas.microsoft.com/office/drawing/2014/main" id="{4454D8CD-67B0-BC44-9499-34A6E0CE4A13}"/>
              </a:ext>
            </a:extLst>
          </p:cNvPr>
          <p:cNvSpPr/>
          <p:nvPr/>
        </p:nvSpPr>
        <p:spPr>
          <a:xfrm>
            <a:off x="11381699" y="4310834"/>
            <a:ext cx="255161" cy="1238644"/>
          </a:xfrm>
          <a:prstGeom prst="rightBrace">
            <a:avLst>
              <a:gd name="adj1" fmla="val 8333"/>
              <a:gd name="adj2" fmla="val 5045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470C5BE2-88BD-BD4B-B6B6-A5366A1C28E5}"/>
              </a:ext>
            </a:extLst>
          </p:cNvPr>
          <p:cNvSpPr txBox="1"/>
          <p:nvPr/>
        </p:nvSpPr>
        <p:spPr>
          <a:xfrm rot="16200000">
            <a:off x="-473981" y="2139558"/>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couplet</a:t>
            </a:r>
          </a:p>
        </p:txBody>
      </p:sp>
      <p:sp>
        <p:nvSpPr>
          <p:cNvPr id="21" name="TextBox 20">
            <a:extLst>
              <a:ext uri="{FF2B5EF4-FFF2-40B4-BE49-F238E27FC236}">
                <a16:creationId xmlns:a16="http://schemas.microsoft.com/office/drawing/2014/main" id="{05A28C06-1EE2-2A4E-A6C9-E1EB47D6B00A}"/>
              </a:ext>
            </a:extLst>
          </p:cNvPr>
          <p:cNvSpPr txBox="1"/>
          <p:nvPr/>
        </p:nvSpPr>
        <p:spPr>
          <a:xfrm rot="16200000">
            <a:off x="-374921" y="4647182"/>
            <a:ext cx="11256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refrain</a:t>
            </a:r>
          </a:p>
        </p:txBody>
      </p:sp>
      <p:sp>
        <p:nvSpPr>
          <p:cNvPr id="22" name="TextBox 21">
            <a:extLst>
              <a:ext uri="{FF2B5EF4-FFF2-40B4-BE49-F238E27FC236}">
                <a16:creationId xmlns:a16="http://schemas.microsoft.com/office/drawing/2014/main" id="{86D7A864-DFCD-A343-A17C-071CAA341FF1}"/>
              </a:ext>
            </a:extLst>
          </p:cNvPr>
          <p:cNvSpPr txBox="1"/>
          <p:nvPr/>
        </p:nvSpPr>
        <p:spPr>
          <a:xfrm rot="5400000">
            <a:off x="11333488" y="2201512"/>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couplet</a:t>
            </a:r>
          </a:p>
        </p:txBody>
      </p:sp>
      <p:sp>
        <p:nvSpPr>
          <p:cNvPr id="23" name="TextBox 22">
            <a:extLst>
              <a:ext uri="{FF2B5EF4-FFF2-40B4-BE49-F238E27FC236}">
                <a16:creationId xmlns:a16="http://schemas.microsoft.com/office/drawing/2014/main" id="{6803AD6D-2554-4F40-915C-876F4F7EF5BC}"/>
              </a:ext>
            </a:extLst>
          </p:cNvPr>
          <p:cNvSpPr txBox="1"/>
          <p:nvPr/>
        </p:nvSpPr>
        <p:spPr>
          <a:xfrm rot="5400000">
            <a:off x="11323897" y="4699324"/>
            <a:ext cx="13484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couplet</a:t>
            </a:r>
          </a:p>
        </p:txBody>
      </p:sp>
      <p:cxnSp>
        <p:nvCxnSpPr>
          <p:cNvPr id="5" name="Straight Connector 4">
            <a:extLst>
              <a:ext uri="{FF2B5EF4-FFF2-40B4-BE49-F238E27FC236}">
                <a16:creationId xmlns:a16="http://schemas.microsoft.com/office/drawing/2014/main" id="{D57AF83D-DB39-584F-8C44-ABC100DD4B1E}"/>
              </a:ext>
            </a:extLst>
          </p:cNvPr>
          <p:cNvCxnSpPr>
            <a:cxnSpLocks/>
          </p:cNvCxnSpPr>
          <p:nvPr/>
        </p:nvCxnSpPr>
        <p:spPr>
          <a:xfrm>
            <a:off x="6193155" y="1443279"/>
            <a:ext cx="0" cy="4594749"/>
          </a:xfrm>
          <a:prstGeom prst="line">
            <a:avLst/>
          </a:prstGeom>
          <a:ln w="3810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Speech Bubble: Rectangle with Corners Rounded 15">
            <a:extLst>
              <a:ext uri="{FF2B5EF4-FFF2-40B4-BE49-F238E27FC236}">
                <a16:creationId xmlns:a16="http://schemas.microsoft.com/office/drawing/2014/main" id="{48D774F6-A670-466E-9C87-9DD799604A53}"/>
              </a:ext>
            </a:extLst>
          </p:cNvPr>
          <p:cNvSpPr/>
          <p:nvPr/>
        </p:nvSpPr>
        <p:spPr>
          <a:xfrm>
            <a:off x="4820195" y="261470"/>
            <a:ext cx="5395034" cy="399601"/>
          </a:xfrm>
          <a:prstGeom prst="wedgeRoundRectCallout">
            <a:avLst>
              <a:gd name="adj1" fmla="val -49047"/>
              <a:gd name="adj2" fmla="val 16834"/>
              <a:gd name="adj3" fmla="val 16667"/>
            </a:avLst>
          </a:prstGeom>
          <a:solidFill>
            <a:srgbClr val="105076"/>
          </a:solidFill>
          <a:ln>
            <a:solidFill>
              <a:srgbClr val="EE6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couplet =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verse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refrain = </a:t>
            </a: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chorus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797716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Prends des notes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246F8A4-7880-0F40-96B1-C45E974017BC}"/>
              </a:ext>
            </a:extLst>
          </p:cNvPr>
          <p:cNvSpPr txBox="1"/>
          <p:nvPr/>
        </p:nvSpPr>
        <p:spPr>
          <a:xfrm>
            <a:off x="285400" y="1299861"/>
            <a:ext cx="11621200" cy="576120"/>
          </a:xfrm>
          <a:prstGeom prst="rect">
            <a:avLst/>
          </a:prstGeom>
          <a:noFill/>
        </p:spPr>
        <p:txBody>
          <a:bodyPr wrap="square" rtlCol="0">
            <a:spAutoFit/>
          </a:bodyPr>
          <a:lstStyle/>
          <a:p>
            <a:pPr>
              <a:lnSpc>
                <a:spcPct val="150000"/>
              </a:lnSpc>
            </a:pPr>
            <a:r>
              <a:rPr lang="fr-FR" sz="2400" dirty="0">
                <a:solidFill>
                  <a:srgbClr val="002060"/>
                </a:solidFill>
              </a:rPr>
              <a:t>Voici six phrases de la chanson. Écoute et prends des notes. </a:t>
            </a:r>
          </a:p>
        </p:txBody>
      </p:sp>
      <p:sp>
        <p:nvSpPr>
          <p:cNvPr id="3" name="TextBox 2">
            <a:extLst>
              <a:ext uri="{FF2B5EF4-FFF2-40B4-BE49-F238E27FC236}">
                <a16:creationId xmlns:a16="http://schemas.microsoft.com/office/drawing/2014/main" id="{202C3B4F-74BA-B84E-9EDA-EC7D2BFA285F}"/>
              </a:ext>
            </a:extLst>
          </p:cNvPr>
          <p:cNvSpPr txBox="1"/>
          <p:nvPr/>
        </p:nvSpPr>
        <p:spPr>
          <a:xfrm>
            <a:off x="1298031" y="2371409"/>
            <a:ext cx="5888150" cy="461665"/>
          </a:xfrm>
          <a:prstGeom prst="rect">
            <a:avLst/>
          </a:prstGeom>
          <a:noFill/>
        </p:spPr>
        <p:txBody>
          <a:bodyPr wrap="none" rtlCol="0">
            <a:spAutoFit/>
          </a:bodyPr>
          <a:lstStyle/>
          <a:p>
            <a:r>
              <a:rPr lang="fr-FR" sz="2400" dirty="0">
                <a:solidFill>
                  <a:schemeClr val="accent5">
                    <a:lumMod val="50000"/>
                  </a:schemeClr>
                </a:solidFill>
              </a:rPr>
              <a:t>J'ai cherché un sens à mon existence</a:t>
            </a:r>
          </a:p>
        </p:txBody>
      </p:sp>
      <p:sp>
        <p:nvSpPr>
          <p:cNvPr id="16" name="TextBox 15">
            <a:extLst>
              <a:ext uri="{FF2B5EF4-FFF2-40B4-BE49-F238E27FC236}">
                <a16:creationId xmlns:a16="http://schemas.microsoft.com/office/drawing/2014/main" id="{A742D5D1-130B-5E4B-B086-BBBCE7322720}"/>
              </a:ext>
            </a:extLst>
          </p:cNvPr>
          <p:cNvSpPr txBox="1"/>
          <p:nvPr/>
        </p:nvSpPr>
        <p:spPr>
          <a:xfrm>
            <a:off x="1298031" y="2909856"/>
            <a:ext cx="4461478" cy="461665"/>
          </a:xfrm>
          <a:prstGeom prst="rect">
            <a:avLst/>
          </a:prstGeom>
          <a:noFill/>
        </p:spPr>
        <p:txBody>
          <a:bodyPr wrap="none" rtlCol="0">
            <a:spAutoFit/>
          </a:bodyPr>
          <a:lstStyle/>
          <a:p>
            <a:r>
              <a:rPr lang="fr-FR" sz="2400" dirty="0">
                <a:solidFill>
                  <a:schemeClr val="accent5">
                    <a:lumMod val="50000"/>
                  </a:schemeClr>
                </a:solidFill>
              </a:rPr>
              <a:t>J’y ai laissé mon innocence </a:t>
            </a:r>
          </a:p>
        </p:txBody>
      </p:sp>
      <p:sp>
        <p:nvSpPr>
          <p:cNvPr id="17" name="TextBox 16">
            <a:extLst>
              <a:ext uri="{FF2B5EF4-FFF2-40B4-BE49-F238E27FC236}">
                <a16:creationId xmlns:a16="http://schemas.microsoft.com/office/drawing/2014/main" id="{36F19ECF-B755-1544-B34B-A22E3D6668CD}"/>
              </a:ext>
            </a:extLst>
          </p:cNvPr>
          <p:cNvSpPr txBox="1"/>
          <p:nvPr/>
        </p:nvSpPr>
        <p:spPr>
          <a:xfrm>
            <a:off x="1298031" y="3448303"/>
            <a:ext cx="6728369" cy="461665"/>
          </a:xfrm>
          <a:prstGeom prst="rect">
            <a:avLst/>
          </a:prstGeom>
          <a:noFill/>
        </p:spPr>
        <p:txBody>
          <a:bodyPr wrap="square" rtlCol="0">
            <a:spAutoFit/>
          </a:bodyPr>
          <a:lstStyle/>
          <a:p>
            <a:r>
              <a:rPr lang="fr-FR" sz="2400" dirty="0">
                <a:solidFill>
                  <a:schemeClr val="accent5">
                    <a:lumMod val="50000"/>
                  </a:schemeClr>
                </a:solidFill>
              </a:rPr>
              <a:t>J'ai cherché l'amour et la reconnaissance</a:t>
            </a:r>
          </a:p>
        </p:txBody>
      </p:sp>
      <p:sp>
        <p:nvSpPr>
          <p:cNvPr id="18" name="TextBox 17">
            <a:extLst>
              <a:ext uri="{FF2B5EF4-FFF2-40B4-BE49-F238E27FC236}">
                <a16:creationId xmlns:a16="http://schemas.microsoft.com/office/drawing/2014/main" id="{554F6BAE-D975-9248-BE91-CF08788BD432}"/>
              </a:ext>
            </a:extLst>
          </p:cNvPr>
          <p:cNvSpPr txBox="1"/>
          <p:nvPr/>
        </p:nvSpPr>
        <p:spPr>
          <a:xfrm>
            <a:off x="1298031" y="3986750"/>
            <a:ext cx="4161717" cy="461665"/>
          </a:xfrm>
          <a:prstGeom prst="rect">
            <a:avLst/>
          </a:prstGeom>
          <a:noFill/>
        </p:spPr>
        <p:txBody>
          <a:bodyPr wrap="none" rtlCol="0">
            <a:spAutoFit/>
          </a:bodyPr>
          <a:lstStyle/>
          <a:p>
            <a:r>
              <a:rPr lang="fr-FR" sz="2400" dirty="0">
                <a:solidFill>
                  <a:schemeClr val="accent5">
                    <a:lumMod val="50000"/>
                  </a:schemeClr>
                </a:solidFill>
              </a:rPr>
              <a:t>J'ai payé le prix du silence</a:t>
            </a:r>
          </a:p>
        </p:txBody>
      </p:sp>
      <p:sp>
        <p:nvSpPr>
          <p:cNvPr id="19" name="TextBox 18">
            <a:extLst>
              <a:ext uri="{FF2B5EF4-FFF2-40B4-BE49-F238E27FC236}">
                <a16:creationId xmlns:a16="http://schemas.microsoft.com/office/drawing/2014/main" id="{B549E845-B4DC-3840-85EC-75885621A44C}"/>
              </a:ext>
            </a:extLst>
          </p:cNvPr>
          <p:cNvSpPr txBox="1"/>
          <p:nvPr/>
        </p:nvSpPr>
        <p:spPr>
          <a:xfrm>
            <a:off x="1298031" y="4525197"/>
            <a:ext cx="4750018" cy="461665"/>
          </a:xfrm>
          <a:prstGeom prst="rect">
            <a:avLst/>
          </a:prstGeom>
          <a:noFill/>
        </p:spPr>
        <p:txBody>
          <a:bodyPr wrap="none" rtlCol="0">
            <a:spAutoFit/>
          </a:bodyPr>
          <a:lstStyle/>
          <a:p>
            <a:r>
              <a:rPr lang="fr-FR" sz="2400" dirty="0">
                <a:solidFill>
                  <a:schemeClr val="accent5">
                    <a:lumMod val="50000"/>
                  </a:schemeClr>
                </a:solidFill>
              </a:rPr>
              <a:t>Comme une erreur de l'univers</a:t>
            </a:r>
          </a:p>
        </p:txBody>
      </p:sp>
      <p:sp>
        <p:nvSpPr>
          <p:cNvPr id="20" name="TextBox 19">
            <a:extLst>
              <a:ext uri="{FF2B5EF4-FFF2-40B4-BE49-F238E27FC236}">
                <a16:creationId xmlns:a16="http://schemas.microsoft.com/office/drawing/2014/main" id="{AE09F642-D8D9-4D48-A62F-3B0DF1DE43FE}"/>
              </a:ext>
            </a:extLst>
          </p:cNvPr>
          <p:cNvSpPr txBox="1"/>
          <p:nvPr/>
        </p:nvSpPr>
        <p:spPr>
          <a:xfrm>
            <a:off x="1298031" y="5063642"/>
            <a:ext cx="6202339" cy="461665"/>
          </a:xfrm>
          <a:prstGeom prst="rect">
            <a:avLst/>
          </a:prstGeom>
          <a:noFill/>
        </p:spPr>
        <p:txBody>
          <a:bodyPr wrap="none" rtlCol="0">
            <a:spAutoFit/>
          </a:bodyPr>
          <a:lstStyle/>
          <a:p>
            <a:r>
              <a:rPr lang="fr-FR" sz="2400" dirty="0">
                <a:solidFill>
                  <a:schemeClr val="accent5">
                    <a:lumMod val="50000"/>
                  </a:schemeClr>
                </a:solidFill>
              </a:rPr>
              <a:t>J'ai jeté tellement de bouteilles à la mer</a:t>
            </a:r>
          </a:p>
        </p:txBody>
      </p:sp>
      <p:sp>
        <p:nvSpPr>
          <p:cNvPr id="21" name="Action Button: Custom 16">
            <a:hlinkClick r:id="" action="ppaction://noaction" highlightClick="1">
              <a:snd r:embed="rId4" name="4 bouteilles a la mer.wav"/>
            </a:hlinkClick>
            <a:extLst>
              <a:ext uri="{FF2B5EF4-FFF2-40B4-BE49-F238E27FC236}">
                <a16:creationId xmlns:a16="http://schemas.microsoft.com/office/drawing/2014/main" id="{87EF9815-B555-4FC2-BFEF-16C0D8EFAA4C}"/>
              </a:ext>
            </a:extLst>
          </p:cNvPr>
          <p:cNvSpPr/>
          <p:nvPr/>
        </p:nvSpPr>
        <p:spPr>
          <a:xfrm>
            <a:off x="704017" y="509647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 name="Action Button: Custom 16">
            <a:hlinkClick r:id="" action="ppaction://noaction" highlightClick="1">
              <a:snd r:embed="rId5" name="j'ai cherché un sens à mon existence.wav"/>
            </a:hlinkClick>
            <a:extLst>
              <a:ext uri="{FF2B5EF4-FFF2-40B4-BE49-F238E27FC236}">
                <a16:creationId xmlns:a16="http://schemas.microsoft.com/office/drawing/2014/main" id="{58C37A15-10E2-4E25-9ECA-C1058F687FC1}"/>
              </a:ext>
            </a:extLst>
          </p:cNvPr>
          <p:cNvSpPr/>
          <p:nvPr/>
        </p:nvSpPr>
        <p:spPr>
          <a:xfrm>
            <a:off x="704017" y="24068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Action Button: Custom 16">
            <a:hlinkClick r:id="" action="ppaction://noaction" highlightClick="1">
              <a:snd r:embed="rId6" name="j'y ai laissé mon innocence.wav"/>
            </a:hlinkClick>
            <a:extLst>
              <a:ext uri="{FF2B5EF4-FFF2-40B4-BE49-F238E27FC236}">
                <a16:creationId xmlns:a16="http://schemas.microsoft.com/office/drawing/2014/main" id="{5DE25BCE-DD08-41D8-99A7-D0FAA62F531B}"/>
              </a:ext>
            </a:extLst>
          </p:cNvPr>
          <p:cNvSpPr/>
          <p:nvPr/>
        </p:nvSpPr>
        <p:spPr>
          <a:xfrm>
            <a:off x="704017" y="293779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4" name="Action Button: Custom 16">
            <a:hlinkClick r:id="" action="ppaction://noaction" highlightClick="1">
              <a:snd r:embed="rId7" name="j'ai cherché l'amour et la reconnaissance.wav"/>
            </a:hlinkClick>
            <a:extLst>
              <a:ext uri="{FF2B5EF4-FFF2-40B4-BE49-F238E27FC236}">
                <a16:creationId xmlns:a16="http://schemas.microsoft.com/office/drawing/2014/main" id="{ED7FBCF1-0F5E-4A3A-B199-F95F53F5F8CC}"/>
              </a:ext>
            </a:extLst>
          </p:cNvPr>
          <p:cNvSpPr/>
          <p:nvPr/>
        </p:nvSpPr>
        <p:spPr>
          <a:xfrm>
            <a:off x="704017" y="34862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8" name="j'ai payé le prix du silence.wav"/>
            </a:hlinkClick>
            <a:extLst>
              <a:ext uri="{FF2B5EF4-FFF2-40B4-BE49-F238E27FC236}">
                <a16:creationId xmlns:a16="http://schemas.microsoft.com/office/drawing/2014/main" id="{E3A2061F-2C79-4684-80E2-A2EF04920BD7}"/>
              </a:ext>
            </a:extLst>
          </p:cNvPr>
          <p:cNvSpPr/>
          <p:nvPr/>
        </p:nvSpPr>
        <p:spPr>
          <a:xfrm>
            <a:off x="704017" y="40347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9" name="3 erreur de l'univers.wav"/>
            </a:hlinkClick>
            <a:extLst>
              <a:ext uri="{FF2B5EF4-FFF2-40B4-BE49-F238E27FC236}">
                <a16:creationId xmlns:a16="http://schemas.microsoft.com/office/drawing/2014/main" id="{A2790DE8-ED93-4060-BB87-573480DD061D}"/>
              </a:ext>
            </a:extLst>
          </p:cNvPr>
          <p:cNvSpPr/>
          <p:nvPr/>
        </p:nvSpPr>
        <p:spPr>
          <a:xfrm>
            <a:off x="704017" y="45832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À ton tour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246F8A4-7880-0F40-96B1-C45E974017BC}"/>
              </a:ext>
            </a:extLst>
          </p:cNvPr>
          <p:cNvSpPr txBox="1"/>
          <p:nvPr/>
        </p:nvSpPr>
        <p:spPr>
          <a:xfrm>
            <a:off x="276793" y="1334659"/>
            <a:ext cx="11915207" cy="830997"/>
          </a:xfrm>
          <a:prstGeom prst="rect">
            <a:avLst/>
          </a:prstGeom>
          <a:noFill/>
        </p:spPr>
        <p:txBody>
          <a:bodyPr wrap="square" rtlCol="0">
            <a:spAutoFit/>
          </a:bodyPr>
          <a:lstStyle/>
          <a:p>
            <a:r>
              <a:rPr lang="fr-FR" sz="2400" dirty="0">
                <a:solidFill>
                  <a:srgbClr val="115076"/>
                </a:solidFill>
              </a:rPr>
              <a:t>Écris un nouveau couplet. Tu vas commencer tes phrases avec </a:t>
            </a:r>
            <a:r>
              <a:rPr lang="fr-FR" sz="2400" i="1" dirty="0">
                <a:solidFill>
                  <a:srgbClr val="115076"/>
                </a:solidFill>
              </a:rPr>
              <a:t>je </a:t>
            </a:r>
            <a:r>
              <a:rPr lang="fr-FR" sz="2400" dirty="0">
                <a:solidFill>
                  <a:srgbClr val="115076"/>
                </a:solidFill>
              </a:rPr>
              <a:t>ou </a:t>
            </a:r>
            <a:r>
              <a:rPr lang="fr-FR" sz="2400" i="1" dirty="0">
                <a:solidFill>
                  <a:srgbClr val="115076"/>
                </a:solidFill>
              </a:rPr>
              <a:t>tu</a:t>
            </a:r>
            <a:r>
              <a:rPr lang="fr-FR" sz="2400" dirty="0">
                <a:solidFill>
                  <a:srgbClr val="115076"/>
                </a:solidFill>
              </a:rPr>
              <a:t> ?</a:t>
            </a:r>
          </a:p>
          <a:p>
            <a:r>
              <a:rPr lang="en-GB" sz="2400" dirty="0">
                <a:solidFill>
                  <a:srgbClr val="115076"/>
                </a:solidFill>
              </a:rPr>
              <a:t>Try to include a rhyming pattern in your verse if possible!</a:t>
            </a:r>
          </a:p>
        </p:txBody>
      </p:sp>
      <p:graphicFrame>
        <p:nvGraphicFramePr>
          <p:cNvPr id="5" name="Table 10">
            <a:extLst>
              <a:ext uri="{FF2B5EF4-FFF2-40B4-BE49-F238E27FC236}">
                <a16:creationId xmlns:a16="http://schemas.microsoft.com/office/drawing/2014/main" id="{BCD0FE4D-3E96-784E-8572-9464B382CF2A}"/>
              </a:ext>
            </a:extLst>
          </p:cNvPr>
          <p:cNvGraphicFramePr>
            <a:graphicFrameLocks noGrp="1"/>
          </p:cNvGraphicFramePr>
          <p:nvPr>
            <p:extLst>
              <p:ext uri="{D42A27DB-BD31-4B8C-83A1-F6EECF244321}">
                <p14:modId xmlns:p14="http://schemas.microsoft.com/office/powerpoint/2010/main" val="1197836017"/>
              </p:ext>
            </p:extLst>
          </p:nvPr>
        </p:nvGraphicFramePr>
        <p:xfrm>
          <a:off x="276793" y="2499734"/>
          <a:ext cx="7898061" cy="3439746"/>
        </p:xfrm>
        <a:graphic>
          <a:graphicData uri="http://schemas.openxmlformats.org/drawingml/2006/table">
            <a:tbl>
              <a:tblPr firstRow="1" bandRow="1">
                <a:tableStyleId>{5940675A-B579-460E-94D1-54222C63F5DA}</a:tableStyleId>
              </a:tblPr>
              <a:tblGrid>
                <a:gridCol w="7898061">
                  <a:extLst>
                    <a:ext uri="{9D8B030D-6E8A-4147-A177-3AD203B41FA5}">
                      <a16:colId xmlns:a16="http://schemas.microsoft.com/office/drawing/2014/main" val="3396217534"/>
                    </a:ext>
                  </a:extLst>
                </a:gridCol>
              </a:tblGrid>
              <a:tr h="631746">
                <a:tc>
                  <a:txBody>
                    <a:bodyPr/>
                    <a:lstStyle/>
                    <a:p>
                      <a:pPr algn="ctr"/>
                      <a:r>
                        <a:rPr lang="fr-FR" sz="2400" b="1" noProof="0" dirty="0">
                          <a:solidFill>
                            <a:srgbClr val="115076"/>
                          </a:solidFill>
                        </a:rPr>
                        <a:t>Groupe de mots qui riment</a:t>
                      </a:r>
                    </a:p>
                  </a:txBody>
                  <a:tcPr marL="72000" marR="72000" marT="72000" marB="72000">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940147338"/>
                  </a:ext>
                </a:extLst>
              </a:tr>
              <a:tr h="936000">
                <a:tc>
                  <a:txBody>
                    <a:bodyPr/>
                    <a:lstStyle/>
                    <a:p>
                      <a:pPr algn="ctr"/>
                      <a:r>
                        <a:rPr lang="fr-FR" sz="2400" noProof="0" dirty="0">
                          <a:solidFill>
                            <a:srgbClr val="E87D1E"/>
                          </a:solidFill>
                        </a:rPr>
                        <a:t>la mer, </a:t>
                      </a:r>
                      <a:r>
                        <a:rPr lang="fr-FR" sz="2400" noProof="0" dirty="0">
                          <a:solidFill>
                            <a:srgbClr val="115076"/>
                          </a:solidFill>
                        </a:rPr>
                        <a:t>la frontière, le partenaire, la guerre, le verre, l’hiver, le père, hier </a:t>
                      </a:r>
                    </a:p>
                  </a:txBody>
                  <a:tcPr marL="72000" marR="72000" marT="72000" marB="7200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91778450"/>
                  </a:ext>
                </a:extLst>
              </a:tr>
              <a:tr h="936000">
                <a:tc>
                  <a:txBody>
                    <a:bodyPr/>
                    <a:lstStyle/>
                    <a:p>
                      <a:pPr algn="ctr"/>
                      <a:r>
                        <a:rPr lang="fr-FR" sz="2400" noProof="0" dirty="0">
                          <a:solidFill>
                            <a:srgbClr val="E87D1E"/>
                          </a:solidFill>
                        </a:rPr>
                        <a:t>le prix, l’envie, </a:t>
                      </a:r>
                      <a:r>
                        <a:rPr lang="fr-FR" sz="2400" noProof="0" dirty="0">
                          <a:solidFill>
                            <a:srgbClr val="115076"/>
                          </a:solidFill>
                        </a:rPr>
                        <a:t>le produit, la pluie, la maladie, samedi, lundi, la vie</a:t>
                      </a:r>
                    </a:p>
                  </a:txBody>
                  <a:tcPr marL="72000" marR="72000" marT="72000" marB="7200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97397067"/>
                  </a:ext>
                </a:extLst>
              </a:tr>
              <a:tr h="936000">
                <a:tc>
                  <a:txBody>
                    <a:bodyPr/>
                    <a:lstStyle/>
                    <a:p>
                      <a:pPr algn="ctr"/>
                      <a:r>
                        <a:rPr lang="fr-FR" sz="2400" noProof="0" dirty="0">
                          <a:solidFill>
                            <a:srgbClr val="E87D1E"/>
                          </a:solidFill>
                        </a:rPr>
                        <a:t>la reconnaissance, le sens, </a:t>
                      </a:r>
                      <a:r>
                        <a:rPr lang="fr-FR" sz="2400" noProof="0" dirty="0">
                          <a:solidFill>
                            <a:srgbClr val="115076"/>
                          </a:solidFill>
                        </a:rPr>
                        <a:t>la science, la chance, blanche (f), dimanche </a:t>
                      </a:r>
                    </a:p>
                  </a:txBody>
                  <a:tcPr marL="72000" marR="72000" marT="72000" marB="72000"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344034196"/>
                  </a:ext>
                </a:extLst>
              </a:tr>
            </a:tbl>
          </a:graphicData>
        </a:graphic>
      </p:graphicFrame>
      <p:sp>
        <p:nvSpPr>
          <p:cNvPr id="10" name="Rounded Rectangular Callout 11">
            <a:extLst>
              <a:ext uri="{FF2B5EF4-FFF2-40B4-BE49-F238E27FC236}">
                <a16:creationId xmlns:a16="http://schemas.microsoft.com/office/drawing/2014/main" id="{EF3CD323-00A8-4ABD-A6B2-DBAE07CD50DE}"/>
              </a:ext>
            </a:extLst>
          </p:cNvPr>
          <p:cNvSpPr/>
          <p:nvPr/>
        </p:nvSpPr>
        <p:spPr>
          <a:xfrm>
            <a:off x="8020593" y="2954874"/>
            <a:ext cx="3889327" cy="2529466"/>
          </a:xfrm>
          <a:prstGeom prst="wedgeRoundRectCallout">
            <a:avLst>
              <a:gd name="adj1" fmla="val 20806"/>
              <a:gd name="adj2" fmla="val 66515"/>
              <a:gd name="adj3" fmla="val 16667"/>
            </a:avLst>
          </a:prstGeom>
          <a:solidFill>
            <a:srgbClr val="115076"/>
          </a:solidFill>
          <a:ln>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400" dirty="0"/>
              <a:t>Tip: It’s easy to rhyme French verbs because they have similar endings in the infinitive</a:t>
            </a:r>
            <a:br>
              <a:rPr lang="en-GB" sz="2400" dirty="0"/>
            </a:br>
            <a:r>
              <a:rPr lang="en-GB" sz="2400" dirty="0"/>
              <a:t>(-er, -ir, - re) and the past ( -é)!</a:t>
            </a:r>
          </a:p>
        </p:txBody>
      </p:sp>
    </p:spTree>
    <p:extLst>
      <p:ext uri="{BB962C8B-B14F-4D97-AF65-F5344CB8AC3E}">
        <p14:creationId xmlns:p14="http://schemas.microsoft.com/office/powerpoint/2010/main" val="213748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30" descr="background rectangle"/>
          <p:cNvPicPr preferRelativeResize="0"/>
          <p:nvPr/>
        </p:nvPicPr>
        <p:blipFill rotWithShape="1">
          <a:blip r:embed="rId3">
            <a:alphaModFix/>
          </a:blip>
          <a:srcRect/>
          <a:stretch/>
        </p:blipFill>
        <p:spPr>
          <a:xfrm>
            <a:off x="0" y="215562"/>
            <a:ext cx="6457246" cy="867128"/>
          </a:xfrm>
          <a:prstGeom prst="rect">
            <a:avLst/>
          </a:prstGeom>
          <a:noFill/>
          <a:ln>
            <a:noFill/>
          </a:ln>
        </p:spPr>
      </p:pic>
      <p:sp>
        <p:nvSpPr>
          <p:cNvPr id="849" name="Google Shape;849;p30"/>
          <p:cNvSpPr txBox="1">
            <a:spLocks noGrp="1"/>
          </p:cNvSpPr>
          <p:nvPr>
            <p:ph type="title"/>
          </p:nvPr>
        </p:nvSpPr>
        <p:spPr>
          <a:xfrm>
            <a:off x="92597" y="239034"/>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3600" b="1" dirty="0">
                <a:solidFill>
                  <a:schemeClr val="lt1"/>
                </a:solidFill>
              </a:rPr>
              <a:t>Devoirs</a:t>
            </a:r>
            <a:endParaRPr dirty="0"/>
          </a:p>
        </p:txBody>
      </p:sp>
      <p:pic>
        <p:nvPicPr>
          <p:cNvPr id="850" name="Google Shape;850;p30"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851" name="Google Shape;851;p30"/>
          <p:cNvSpPr txBox="1"/>
          <p:nvPr/>
        </p:nvSpPr>
        <p:spPr>
          <a:xfrm>
            <a:off x="0" y="1217307"/>
            <a:ext cx="9750706" cy="5232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800"/>
              <a:buFont typeface="Century Gothic"/>
              <a:buNone/>
              <a:tabLst/>
              <a:defRPr/>
            </a:pPr>
            <a:r>
              <a:rPr kumimoji="0" lang="en-US"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Vocabulary Learning Homework (Y9, Term 2.1, Week 5)</a:t>
            </a:r>
            <a:endParaRPr kumimoji="0" sz="28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852" name="Google Shape;852;p30"/>
          <p:cNvSpPr txBox="1"/>
          <p:nvPr/>
        </p:nvSpPr>
        <p:spPr>
          <a:xfrm>
            <a:off x="92597" y="2204674"/>
            <a:ext cx="1088578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US"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Quizlet link:		    </a:t>
            </a:r>
            <a:r>
              <a:rPr kumimoji="0" lang="en-US" sz="2400" b="0" i="0" u="sng" strike="noStrike" kern="0" cap="none" spc="0" normalizeH="0" baseline="0" noProof="0" dirty="0">
                <a:ln>
                  <a:noFill/>
                </a:ln>
                <a:solidFill>
                  <a:srgbClr val="115076"/>
                </a:solidFill>
                <a:effectLst/>
                <a:uLnTx/>
                <a:uFillTx/>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Y9 Term 2.1 Week 5 (Y7/8 Mashup 7)</a:t>
            </a:r>
            <a:endParaRPr kumimoji="0"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endParaRPr>
          </a:p>
        </p:txBody>
      </p:sp>
      <p:sp>
        <p:nvSpPr>
          <p:cNvPr id="853" name="Google Shape;853;p30"/>
          <p:cNvSpPr txBox="1"/>
          <p:nvPr/>
        </p:nvSpPr>
        <p:spPr>
          <a:xfrm>
            <a:off x="92597" y="3322519"/>
            <a:ext cx="307537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15076"/>
              </a:buClr>
              <a:buSzPts val="2400"/>
              <a:buFont typeface="Century Gothic"/>
              <a:buNone/>
              <a:tabLst/>
              <a:defRPr/>
            </a:pPr>
            <a:r>
              <a:rPr kumimoji="0" lang="en-US" sz="24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Quizlet QR code: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96CE506E-8883-4C8B-BD77-DCE5CDECA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7484" y="2920552"/>
            <a:ext cx="1727264" cy="17272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[y] et [</a:t>
            </a:r>
            <a:r>
              <a:rPr lang="en-GB" sz="3600" b="1" dirty="0" err="1">
                <a:solidFill>
                  <a:schemeClr val="bg1"/>
                </a:solidFill>
              </a:rPr>
              <a:t>i</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231039"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 do you notice about these words?</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6" name="TextBox 15">
            <a:extLst>
              <a:ext uri="{FF2B5EF4-FFF2-40B4-BE49-F238E27FC236}">
                <a16:creationId xmlns:a16="http://schemas.microsoft.com/office/drawing/2014/main" id="{05655B59-A31E-4C2E-A656-DF60F2E1C566}"/>
              </a:ext>
            </a:extLst>
          </p:cNvPr>
          <p:cNvSpPr txBox="1"/>
          <p:nvPr/>
        </p:nvSpPr>
        <p:spPr>
          <a:xfrm>
            <a:off x="231039" y="4437713"/>
            <a:ext cx="1172992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[y] is the same sound as SSC [</a:t>
            </a:r>
            <a:r>
              <a:rPr kumimoji="0" lang="en-US"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a:t>
            </a: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which you already know.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5B9BD5">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SSC [y]</a:t>
            </a:r>
            <a:r>
              <a:rPr kumimoji="0" lang="en-US" sz="24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is often found in </a:t>
            </a:r>
            <a:r>
              <a:rPr kumimoji="0" lang="en-US" sz="2400" b="1"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cognate words </a:t>
            </a:r>
            <a:r>
              <a:rPr kumimoji="0" lang="en-US" sz="240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(words which look like English or another language).</a:t>
            </a:r>
            <a:endParaRPr kumimoji="0" lang="en-US"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nvGrpSpPr>
          <p:cNvPr id="7" name="Group 6">
            <a:extLst>
              <a:ext uri="{FF2B5EF4-FFF2-40B4-BE49-F238E27FC236}">
                <a16:creationId xmlns:a16="http://schemas.microsoft.com/office/drawing/2014/main" id="{08FD1483-591C-4737-A083-5C7DC526DC50}"/>
              </a:ext>
            </a:extLst>
          </p:cNvPr>
          <p:cNvGrpSpPr/>
          <p:nvPr/>
        </p:nvGrpSpPr>
        <p:grpSpPr>
          <a:xfrm>
            <a:off x="3018871" y="1874824"/>
            <a:ext cx="2246513" cy="2387142"/>
            <a:chOff x="3018871" y="1874824"/>
            <a:chExt cx="2246513" cy="2387142"/>
          </a:xfrm>
        </p:grpSpPr>
        <p:sp>
          <p:nvSpPr>
            <p:cNvPr id="32" name="TextBox 31">
              <a:hlinkClick r:id="" action="ppaction://noaction">
                <a:snd r:embed="rId5" name="faim or fin.wav"/>
              </a:hlinkClick>
              <a:extLst>
                <a:ext uri="{FF2B5EF4-FFF2-40B4-BE49-F238E27FC236}">
                  <a16:creationId xmlns:a16="http://schemas.microsoft.com/office/drawing/2014/main" id="{456E7790-71CC-47F2-9408-24000EB56996}"/>
                </a:ext>
              </a:extLst>
            </p:cNvPr>
            <p:cNvSpPr txBox="1"/>
            <p:nvPr/>
          </p:nvSpPr>
          <p:spPr>
            <a:xfrm rot="10800000" flipV="1">
              <a:off x="3018871" y="3246303"/>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lang="fr-FR" sz="4000" dirty="0">
                  <a:solidFill>
                    <a:srgbClr val="115076"/>
                  </a:solidFill>
                  <a:latin typeface="Century Gothic" panose="020B0502020202020204" pitchFamily="34" charset="0"/>
                  <a:cs typeface="Calibri" panose="020F0502020204030204" pitchFamily="34" charset="0"/>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[moth]</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Moth Clip Art">
              <a:hlinkClick r:id="" action="ppaction://noaction">
                <a:snd r:embed="rId3" name="mythe.wav"/>
              </a:hlinkClick>
              <a:extLst>
                <a:ext uri="{FF2B5EF4-FFF2-40B4-BE49-F238E27FC236}">
                  <a16:creationId xmlns:a16="http://schemas.microsoft.com/office/drawing/2014/main" id="{E6C83FD8-FDA3-4128-AE03-4C2E456C3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63575">
              <a:off x="3439089" y="1777854"/>
              <a:ext cx="1406075" cy="1600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5F629F40-40FC-4D38-AB84-3C3B62495764}"/>
              </a:ext>
            </a:extLst>
          </p:cNvPr>
          <p:cNvGrpSpPr/>
          <p:nvPr/>
        </p:nvGrpSpPr>
        <p:grpSpPr>
          <a:xfrm>
            <a:off x="6360451" y="1933412"/>
            <a:ext cx="2440100" cy="2328554"/>
            <a:chOff x="6360451" y="1933412"/>
            <a:chExt cx="2440100" cy="2328554"/>
          </a:xfrm>
        </p:grpSpPr>
        <p:sp>
          <p:nvSpPr>
            <p:cNvPr id="17" name="TextBox 16">
              <a:hlinkClick r:id="" action="ppaction://noaction">
                <a:snd r:embed="rId5" name="faim or fin.wav"/>
              </a:hlinkClick>
              <a:extLst>
                <a:ext uri="{FF2B5EF4-FFF2-40B4-BE49-F238E27FC236}">
                  <a16:creationId xmlns:a16="http://schemas.microsoft.com/office/drawing/2014/main" id="{A2EE9C32-EFCA-4BC4-AB09-73CCD13E04AC}"/>
                </a:ext>
              </a:extLst>
            </p:cNvPr>
            <p:cNvSpPr txBox="1"/>
            <p:nvPr/>
          </p:nvSpPr>
          <p:spPr>
            <a:xfrm rot="10800000" flipV="1">
              <a:off x="6457245" y="3246303"/>
              <a:ext cx="22465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y</a:t>
              </a:r>
              <a:r>
                <a:rPr lang="en-GB" sz="4000" dirty="0">
                  <a:solidFill>
                    <a:srgbClr val="115076"/>
                  </a:solidFill>
                  <a:latin typeface="Century Gothic" panose="020B0502020202020204" pitchFamily="34" charset="0"/>
                  <a:cs typeface="Calibri" panose="020F050202020403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[myth]</a:t>
              </a:r>
              <a:endParaRPr kumimoji="0" lang="en-GB" sz="2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28" name="Picture 4" descr="Loch, Ness, Monster, Cartoon, Cute, Icon">
              <a:hlinkClick r:id="" action="ppaction://noaction">
                <a:snd r:embed="rId3" name="mythe.wav"/>
              </a:hlinkClick>
              <a:extLst>
                <a:ext uri="{FF2B5EF4-FFF2-40B4-BE49-F238E27FC236}">
                  <a16:creationId xmlns:a16="http://schemas.microsoft.com/office/drawing/2014/main" id="{F073C3D3-6323-4E78-A5C3-F12D139957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0451" y="1933412"/>
              <a:ext cx="2440100" cy="11751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374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yth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ythe.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A2C3-253C-344F-9243-EB701EF40697}"/>
              </a:ext>
            </a:extLst>
          </p:cNvPr>
          <p:cNvSpPr>
            <a:spLocks noGrp="1"/>
          </p:cNvSpPr>
          <p:nvPr>
            <p:ph type="title"/>
          </p:nvPr>
        </p:nvSpPr>
        <p:spPr>
          <a:xfrm>
            <a:off x="0" y="-1"/>
            <a:ext cx="1628775" cy="3800475"/>
          </a:xfrm>
        </p:spPr>
        <p:txBody>
          <a:bodyPr/>
          <a:lstStyle/>
          <a:p>
            <a:pPr lvl="0" algn="ctr">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i</a:t>
            </a:r>
            <a:endParaRPr lang="en-US" dirty="0"/>
          </a:p>
        </p:txBody>
      </p:sp>
      <p:pic>
        <p:nvPicPr>
          <p:cNvPr id="7" name="Picture 6" descr="clock pointing to noo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9394" y="998568"/>
            <a:ext cx="3233209" cy="3277199"/>
          </a:xfrm>
          <a:prstGeom prst="rect">
            <a:avLst/>
          </a:prstGeom>
        </p:spPr>
      </p:pic>
      <p:sp>
        <p:nvSpPr>
          <p:cNvPr id="6" name="TextBox 5"/>
          <p:cNvSpPr txBox="1"/>
          <p:nvPr/>
        </p:nvSpPr>
        <p:spPr>
          <a:xfrm>
            <a:off x="2994131" y="4275767"/>
            <a:ext cx="620373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m</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p>
        </p:txBody>
      </p:sp>
    </p:spTree>
    <p:extLst>
      <p:ext uri="{BB962C8B-B14F-4D97-AF65-F5344CB8AC3E}">
        <p14:creationId xmlns:p14="http://schemas.microsoft.com/office/powerpoint/2010/main" val="13290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 mid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i mid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199" y="239956"/>
            <a:ext cx="10515600" cy="1325563"/>
          </a:xfrm>
        </p:spPr>
        <p:txBody>
          <a:bodyPr>
            <a:normAutofit fontScale="90000"/>
          </a:bodyPr>
          <a:lstStyle/>
          <a:p>
            <a:pPr algn="ctr"/>
            <a:r>
              <a:rPr lang="en-GB" sz="13300" b="1" dirty="0" err="1">
                <a:solidFill>
                  <a:srgbClr val="115076"/>
                </a:solidFill>
                <a:cs typeface="Calibri" panose="020F0502020204030204" pitchFamily="34" charset="0"/>
              </a:rPr>
              <a:t>i</a:t>
            </a:r>
            <a:endParaRPr lang="en-GB" dirty="0"/>
          </a:p>
        </p:txBody>
      </p:sp>
      <p:sp>
        <p:nvSpPr>
          <p:cNvPr id="2" name="Rounded Rectangle 1" descr="rectangle"/>
          <p:cNvSpPr/>
          <p:nvPr/>
        </p:nvSpPr>
        <p:spPr>
          <a:xfrm>
            <a:off x="4411980" y="1706525"/>
            <a:ext cx="3368040" cy="233251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clock showing n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0117" y="1920916"/>
            <a:ext cx="1111765" cy="1126891"/>
          </a:xfrm>
          <a:prstGeom prst="rect">
            <a:avLst/>
          </a:prstGeom>
        </p:spPr>
      </p:pic>
      <p:sp>
        <p:nvSpPr>
          <p:cNvPr id="3" name="TextBox 2"/>
          <p:cNvSpPr txBox="1"/>
          <p:nvPr/>
        </p:nvSpPr>
        <p:spPr>
          <a:xfrm>
            <a:off x="5210438" y="3047807"/>
            <a:ext cx="1751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a:t>
            </a:r>
          </a:p>
        </p:txBody>
      </p:sp>
      <p:sp>
        <p:nvSpPr>
          <p:cNvPr id="5" name="TextBox 4"/>
          <p:cNvSpPr txBox="1"/>
          <p:nvPr/>
        </p:nvSpPr>
        <p:spPr>
          <a:xfrm>
            <a:off x="1258853" y="491939"/>
            <a:ext cx="24400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pet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grpSp>
        <p:nvGrpSpPr>
          <p:cNvPr id="22" name="Group 21" descr="tall boy and a small boy with arrow pointing to the small boy"/>
          <p:cNvGrpSpPr/>
          <p:nvPr/>
        </p:nvGrpSpPr>
        <p:grpSpPr>
          <a:xfrm>
            <a:off x="1408102" y="1507602"/>
            <a:ext cx="1423730" cy="1953518"/>
            <a:chOff x="1199148" y="1347764"/>
            <a:chExt cx="1423730" cy="1953518"/>
          </a:xfrm>
        </p:grpSpPr>
        <p:pic>
          <p:nvPicPr>
            <p:cNvPr id="23" name="Picture 22" descr="tall boy and a small boy with arrow pointing to the 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24" name="Picture 23" descr="tall boy and a small boy with arrow pointing to the small bo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25" name="Down Arrow 24"/>
            <p:cNvSpPr/>
            <p:nvPr/>
          </p:nvSpPr>
          <p:spPr>
            <a:xfrm>
              <a:off x="2151840" y="1347764"/>
              <a:ext cx="315601" cy="635876"/>
            </a:xfrm>
            <a:prstGeom prst="downArrow">
              <a:avLst/>
            </a:prstGeom>
            <a:solidFill>
              <a:srgbClr val="E87D1E"/>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6" name="TextBox 5"/>
          <p:cNvSpPr txBox="1"/>
          <p:nvPr/>
        </p:nvSpPr>
        <p:spPr>
          <a:xfrm>
            <a:off x="1702060" y="3555636"/>
            <a:ext cx="11432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a:t>
            </a:r>
          </a:p>
        </p:txBody>
      </p:sp>
      <p:pic>
        <p:nvPicPr>
          <p:cNvPr id="29" name="Picture 28" descr="map with an arrow pointing to show locatio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16799" y="4557396"/>
            <a:ext cx="1713765" cy="1719535"/>
          </a:xfrm>
          <a:prstGeom prst="rect">
            <a:avLst/>
          </a:prstGeom>
        </p:spPr>
      </p:pic>
      <p:sp>
        <p:nvSpPr>
          <p:cNvPr id="8" name="TextBox 7"/>
          <p:cNvSpPr txBox="1"/>
          <p:nvPr/>
        </p:nvSpPr>
        <p:spPr>
          <a:xfrm>
            <a:off x="5860485" y="4063468"/>
            <a:ext cx="8060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pic>
        <p:nvPicPr>
          <p:cNvPr id="11" name="Picture 2" descr="two children pointing to a small boy in the middl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31070" y="4995244"/>
            <a:ext cx="1732792" cy="12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9567248" y="500829"/>
            <a:ext cx="103016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p>
        </p:txBody>
      </p:sp>
      <p:pic>
        <p:nvPicPr>
          <p:cNvPr id="30" name="Picture 29" descr="bed"/>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005" y="1462886"/>
            <a:ext cx="2517273" cy="1419899"/>
          </a:xfrm>
          <a:prstGeom prst="rect">
            <a:avLst/>
          </a:prstGeom>
        </p:spPr>
      </p:pic>
      <p:sp>
        <p:nvSpPr>
          <p:cNvPr id="7" name="TextBox 6"/>
          <p:cNvSpPr txBox="1"/>
          <p:nvPr/>
        </p:nvSpPr>
        <p:spPr>
          <a:xfrm rot="10800000" flipH="1" flipV="1">
            <a:off x="8942788" y="3394566"/>
            <a:ext cx="20877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qu</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grpSp>
        <p:nvGrpSpPr>
          <p:cNvPr id="28" name="Group 27" descr="small boy with a question mark above his head"/>
          <p:cNvGrpSpPr/>
          <p:nvPr/>
        </p:nvGrpSpPr>
        <p:grpSpPr>
          <a:xfrm>
            <a:off x="9487647" y="4253667"/>
            <a:ext cx="1404929" cy="1934599"/>
            <a:chOff x="9211285" y="4302750"/>
            <a:chExt cx="1404929" cy="1934599"/>
          </a:xfrm>
        </p:grpSpPr>
        <p:pic>
          <p:nvPicPr>
            <p:cNvPr id="26" name="Picture 25" descr="small boy with a question mark above his hea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211285" y="5040188"/>
              <a:ext cx="598581" cy="1197161"/>
            </a:xfrm>
            <a:prstGeom prst="rect">
              <a:avLst/>
            </a:prstGeom>
          </p:spPr>
        </p:pic>
        <p:sp>
          <p:nvSpPr>
            <p:cNvPr id="27" name="TextBox 26" descr="question mark"/>
            <p:cNvSpPr txBox="1"/>
            <p:nvPr/>
          </p:nvSpPr>
          <p:spPr>
            <a:xfrm>
              <a:off x="9211285" y="4302750"/>
              <a:ext cx="14049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mn-cs"/>
                </a:rPr>
                <a:t>?</a:t>
              </a:r>
            </a:p>
          </p:txBody>
        </p:sp>
      </p:grpSp>
    </p:spTree>
    <p:extLst>
      <p:ext uri="{BB962C8B-B14F-4D97-AF65-F5344CB8AC3E}">
        <p14:creationId xmlns:p14="http://schemas.microsoft.com/office/powerpoint/2010/main" val="197824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midi.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i midi.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6" name="i peti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i pet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subTnLst>
                                    <p:audio>
                                      <p:cMediaNode>
                                        <p:cTn display="0" masterRel="sameClick">
                                          <p:stCondLst>
                                            <p:cond evt="begin" delay="0">
                                              <p:tn val="31"/>
                                            </p:cond>
                                          </p:stCondLst>
                                          <p:endCondLst>
                                            <p:cond evt="onStopAudio" delay="0">
                                              <p:tgtEl>
                                                <p:sldTgt/>
                                              </p:tgtEl>
                                            </p:cond>
                                          </p:endCondLst>
                                        </p:cTn>
                                        <p:tgtEl>
                                          <p:sndTgt r:embed="rId7" name="i l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i l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i ici.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8" name="i ici.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i i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9" name="i i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i qui.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subTnLst>
                                    <p:audio>
                                      <p:cMediaNode>
                                        <p:cTn display="0" masterRel="sameClick">
                                          <p:stCondLst>
                                            <p:cond evt="begin" delay="0">
                                              <p:tn val="66"/>
                                            </p:cond>
                                          </p:stCondLst>
                                          <p:endCondLst>
                                            <p:cond evt="onStopAudio" delay="0">
                                              <p:tgtEl>
                                                <p:sldTgt/>
                                              </p:tgtEl>
                                            </p:cond>
                                          </p:endCondLst>
                                        </p:cTn>
                                        <p:tgtEl>
                                          <p:sndTgt r:embed="rId10" name="i qu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P spid="5" grpId="0"/>
      <p:bldP spid="6" grpId="0"/>
      <p:bldP spid="8" grpId="0"/>
      <p:bldP spid="17"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[y] et [</a:t>
            </a:r>
            <a:r>
              <a:rPr lang="en-GB" sz="3600" b="1" dirty="0" err="1">
                <a:solidFill>
                  <a:schemeClr val="bg1"/>
                </a:solidFill>
              </a:rPr>
              <a:t>i</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gradFill>
            <a:gsLst>
              <a:gs pos="0">
                <a:srgbClr val="E87D1E"/>
              </a:gs>
              <a:gs pos="50000">
                <a:schemeClr val="accent2">
                  <a:satMod val="110000"/>
                  <a:lumMod val="100000"/>
                  <a:shade val="100000"/>
                </a:schemeClr>
              </a:gs>
              <a:gs pos="100000">
                <a:schemeClr val="accent2">
                  <a:lumMod val="99000"/>
                  <a:satMod val="120000"/>
                  <a:shade val="78000"/>
                </a:schemeClr>
              </a:gs>
            </a:gsLst>
          </a:gra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extLst>
              <a:ext uri="{FF2B5EF4-FFF2-40B4-BE49-F238E27FC236}">
                <a16:creationId xmlns:a16="http://schemas.microsoft.com/office/drawing/2014/main" id="{6850E955-A1D6-4AD9-B2D5-FE18040F76E7}"/>
              </a:ext>
            </a:extLst>
          </p:cNvPr>
          <p:cNvSpPr txBox="1"/>
          <p:nvPr/>
        </p:nvSpPr>
        <p:spPr>
          <a:xfrm>
            <a:off x="179999" y="1296319"/>
            <a:ext cx="96014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Attention ! </a:t>
            </a:r>
            <a:r>
              <a:rPr lang="en-US" sz="2400" dirty="0">
                <a:solidFill>
                  <a:srgbClr val="4472C4">
                    <a:lumMod val="50000"/>
                  </a:srgbClr>
                </a:solidFill>
                <a:latin typeface="Century Gothic" panose="020F0302020204030204"/>
              </a:rPr>
              <a:t>Some words look like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 your French SSC knowledge to pronounce them correctly.</a:t>
            </a:r>
          </a:p>
        </p:txBody>
      </p:sp>
      <p:sp>
        <p:nvSpPr>
          <p:cNvPr id="20" name="TextBox 19">
            <a:hlinkClick r:id="" action="ppaction://noaction">
              <a:snd r:embed="rId4" name="type.wav"/>
            </a:hlinkClick>
            <a:extLst>
              <a:ext uri="{FF2B5EF4-FFF2-40B4-BE49-F238E27FC236}">
                <a16:creationId xmlns:a16="http://schemas.microsoft.com/office/drawing/2014/main" id="{09DF9387-2E66-4B13-A42C-022A27D0DDE2}"/>
              </a:ext>
            </a:extLst>
          </p:cNvPr>
          <p:cNvSpPr txBox="1"/>
          <p:nvPr/>
        </p:nvSpPr>
        <p:spPr>
          <a:xfrm>
            <a:off x="550657" y="25050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type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5" name="cycle.wav"/>
            </a:hlinkClick>
            <a:extLst>
              <a:ext uri="{FF2B5EF4-FFF2-40B4-BE49-F238E27FC236}">
                <a16:creationId xmlns:a16="http://schemas.microsoft.com/office/drawing/2014/main" id="{E4AFF261-7517-417F-8307-7ED5614DF092}"/>
              </a:ext>
            </a:extLst>
          </p:cNvPr>
          <p:cNvSpPr txBox="1"/>
          <p:nvPr/>
        </p:nvSpPr>
        <p:spPr>
          <a:xfrm>
            <a:off x="7781611" y="25050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cycle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6" name="mystere.wav"/>
            </a:hlinkClick>
            <a:extLst>
              <a:ext uri="{FF2B5EF4-FFF2-40B4-BE49-F238E27FC236}">
                <a16:creationId xmlns:a16="http://schemas.microsoft.com/office/drawing/2014/main" id="{205DF3A0-253D-4CE6-94B8-F72BB17FF762}"/>
              </a:ext>
            </a:extLst>
          </p:cNvPr>
          <p:cNvSpPr txBox="1"/>
          <p:nvPr/>
        </p:nvSpPr>
        <p:spPr>
          <a:xfrm>
            <a:off x="3181454" y="3503002"/>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mystère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7" name="analyser.wav"/>
            </a:hlinkClick>
            <a:extLst>
              <a:ext uri="{FF2B5EF4-FFF2-40B4-BE49-F238E27FC236}">
                <a16:creationId xmlns:a16="http://schemas.microsoft.com/office/drawing/2014/main" id="{B2C07F50-C37C-4893-AA2E-7A0AECF9D68C}"/>
              </a:ext>
            </a:extLst>
          </p:cNvPr>
          <p:cNvSpPr txBox="1"/>
          <p:nvPr/>
        </p:nvSpPr>
        <p:spPr>
          <a:xfrm>
            <a:off x="5137173" y="2505002"/>
            <a:ext cx="16399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analyser</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8" name="cynique.wav"/>
            </a:hlinkClick>
            <a:extLst>
              <a:ext uri="{FF2B5EF4-FFF2-40B4-BE49-F238E27FC236}">
                <a16:creationId xmlns:a16="http://schemas.microsoft.com/office/drawing/2014/main" id="{D19B3479-FB73-4A98-B2FC-36DDE23C1B9F}"/>
              </a:ext>
            </a:extLst>
          </p:cNvPr>
          <p:cNvSpPr txBox="1"/>
          <p:nvPr/>
        </p:nvSpPr>
        <p:spPr>
          <a:xfrm>
            <a:off x="3524115" y="5273077"/>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cynique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9" name="hypothèse.wav"/>
            </a:hlinkClick>
            <a:extLst>
              <a:ext uri="{FF2B5EF4-FFF2-40B4-BE49-F238E27FC236}">
                <a16:creationId xmlns:a16="http://schemas.microsoft.com/office/drawing/2014/main" id="{A99866B3-45BF-4976-AD94-BB030B8BC9F6}"/>
              </a:ext>
            </a:extLst>
          </p:cNvPr>
          <p:cNvSpPr txBox="1"/>
          <p:nvPr/>
        </p:nvSpPr>
        <p:spPr>
          <a:xfrm>
            <a:off x="639557" y="5273077"/>
            <a:ext cx="2109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hypothèse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0" name="typique.wav"/>
            </a:hlinkClick>
            <a:extLst>
              <a:ext uri="{FF2B5EF4-FFF2-40B4-BE49-F238E27FC236}">
                <a16:creationId xmlns:a16="http://schemas.microsoft.com/office/drawing/2014/main" id="{ACE0EF0E-4CDD-4594-A484-F0048C8DC7D4}"/>
              </a:ext>
            </a:extLst>
          </p:cNvPr>
          <p:cNvSpPr txBox="1"/>
          <p:nvPr/>
        </p:nvSpPr>
        <p:spPr>
          <a:xfrm>
            <a:off x="8032244" y="5273077"/>
            <a:ext cx="16399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typique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1" name="bijou.wav"/>
            </a:hlinkClick>
            <a:extLst>
              <a:ext uri="{FF2B5EF4-FFF2-40B4-BE49-F238E27FC236}">
                <a16:creationId xmlns:a16="http://schemas.microsoft.com/office/drawing/2014/main" id="{41F1AC8B-8961-4710-90A1-7D241E82C448}"/>
              </a:ext>
            </a:extLst>
          </p:cNvPr>
          <p:cNvSpPr txBox="1"/>
          <p:nvPr/>
        </p:nvSpPr>
        <p:spPr>
          <a:xfrm>
            <a:off x="5333137" y="3939902"/>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bijou</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2" name="tisser.wav"/>
            </a:hlinkClick>
            <a:extLst>
              <a:ext uri="{FF2B5EF4-FFF2-40B4-BE49-F238E27FC236}">
                <a16:creationId xmlns:a16="http://schemas.microsoft.com/office/drawing/2014/main" id="{7E03F372-4EE3-4B38-BEC9-72BFD946E69D}"/>
              </a:ext>
            </a:extLst>
          </p:cNvPr>
          <p:cNvSpPr txBox="1"/>
          <p:nvPr/>
        </p:nvSpPr>
        <p:spPr>
          <a:xfrm>
            <a:off x="7320947" y="3670314"/>
            <a:ext cx="11434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tisser</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3" name="merite.wav"/>
            </a:hlinkClick>
            <a:extLst>
              <a:ext uri="{FF2B5EF4-FFF2-40B4-BE49-F238E27FC236}">
                <a16:creationId xmlns:a16="http://schemas.microsoft.com/office/drawing/2014/main" id="{A2C613B7-71E6-4CF1-ADD2-BE0512816B0C}"/>
              </a:ext>
            </a:extLst>
          </p:cNvPr>
          <p:cNvSpPr txBox="1"/>
          <p:nvPr/>
        </p:nvSpPr>
        <p:spPr>
          <a:xfrm>
            <a:off x="5939443" y="5273077"/>
            <a:ext cx="131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mérite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4" name="tragique.wav"/>
            </a:hlinkClick>
            <a:extLst>
              <a:ext uri="{FF2B5EF4-FFF2-40B4-BE49-F238E27FC236}">
                <a16:creationId xmlns:a16="http://schemas.microsoft.com/office/drawing/2014/main" id="{48686703-C831-4F6E-A8AF-5869143455D8}"/>
              </a:ext>
            </a:extLst>
          </p:cNvPr>
          <p:cNvSpPr txBox="1"/>
          <p:nvPr/>
        </p:nvSpPr>
        <p:spPr>
          <a:xfrm>
            <a:off x="180000" y="4350386"/>
            <a:ext cx="18454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tragique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42" name="TextBox 41">
            <a:hlinkClick r:id="" action="ppaction://noaction">
              <a:snd r:embed="rId15" name="cultiver.wav"/>
            </a:hlinkClick>
            <a:extLst>
              <a:ext uri="{FF2B5EF4-FFF2-40B4-BE49-F238E27FC236}">
                <a16:creationId xmlns:a16="http://schemas.microsoft.com/office/drawing/2014/main" id="{93EF6F15-AB90-4500-AA06-5B9BD11888A1}"/>
              </a:ext>
            </a:extLst>
          </p:cNvPr>
          <p:cNvSpPr txBox="1"/>
          <p:nvPr/>
        </p:nvSpPr>
        <p:spPr>
          <a:xfrm>
            <a:off x="2698653" y="2505002"/>
            <a:ext cx="14339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cultiver</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6" name="prime.wav"/>
            </a:hlinkClick>
            <a:extLst>
              <a:ext uri="{FF2B5EF4-FFF2-40B4-BE49-F238E27FC236}">
                <a16:creationId xmlns:a16="http://schemas.microsoft.com/office/drawing/2014/main" id="{29356BCF-1B14-4D46-AC91-E32A3FDDAB74}"/>
              </a:ext>
            </a:extLst>
          </p:cNvPr>
          <p:cNvSpPr txBox="1"/>
          <p:nvPr/>
        </p:nvSpPr>
        <p:spPr>
          <a:xfrm>
            <a:off x="8545920" y="4350386"/>
            <a:ext cx="131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prime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46" name="TextBox 45">
            <a:hlinkClick r:id="" action="ppaction://noaction">
              <a:snd r:embed="rId17" name="fragile.wav"/>
            </a:hlinkClick>
            <a:extLst>
              <a:ext uri="{FF2B5EF4-FFF2-40B4-BE49-F238E27FC236}">
                <a16:creationId xmlns:a16="http://schemas.microsoft.com/office/drawing/2014/main" id="{AC6A60B0-9C8D-4335-A077-4AD470141A5E}"/>
              </a:ext>
            </a:extLst>
          </p:cNvPr>
          <p:cNvSpPr txBox="1"/>
          <p:nvPr/>
        </p:nvSpPr>
        <p:spPr>
          <a:xfrm>
            <a:off x="718106" y="3427694"/>
            <a:ext cx="1417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fragile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8" name="heritage.wav"/>
            </a:hlinkClick>
            <a:extLst>
              <a:ext uri="{FF2B5EF4-FFF2-40B4-BE49-F238E27FC236}">
                <a16:creationId xmlns:a16="http://schemas.microsoft.com/office/drawing/2014/main" id="{69F24FE7-DCE6-4466-B5D2-C40E2F2D5132}"/>
              </a:ext>
            </a:extLst>
          </p:cNvPr>
          <p:cNvSpPr txBox="1"/>
          <p:nvPr/>
        </p:nvSpPr>
        <p:spPr>
          <a:xfrm>
            <a:off x="2665778" y="4595846"/>
            <a:ext cx="18195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héritage</a:t>
            </a:r>
            <a:endPar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AA947757-3C11-4068-8731-671661CC3682}"/>
              </a:ext>
            </a:extLst>
          </p:cNvPr>
          <p:cNvSpPr txBox="1"/>
          <p:nvPr/>
        </p:nvSpPr>
        <p:spPr>
          <a:xfrm>
            <a:off x="2916941" y="2909667"/>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[to grow]</a:t>
            </a:r>
          </a:p>
        </p:txBody>
      </p:sp>
      <p:sp>
        <p:nvSpPr>
          <p:cNvPr id="55" name="TextBox 54">
            <a:extLst>
              <a:ext uri="{FF2B5EF4-FFF2-40B4-BE49-F238E27FC236}">
                <a16:creationId xmlns:a16="http://schemas.microsoft.com/office/drawing/2014/main" id="{C2059B83-F664-434C-A00D-D0DA94E57F15}"/>
              </a:ext>
            </a:extLst>
          </p:cNvPr>
          <p:cNvSpPr txBox="1"/>
          <p:nvPr/>
        </p:nvSpPr>
        <p:spPr>
          <a:xfrm>
            <a:off x="5065699" y="2909667"/>
            <a:ext cx="17075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[to analyse]</a:t>
            </a:r>
          </a:p>
        </p:txBody>
      </p:sp>
      <p:sp>
        <p:nvSpPr>
          <p:cNvPr id="57" name="TextBox 56">
            <a:extLst>
              <a:ext uri="{FF2B5EF4-FFF2-40B4-BE49-F238E27FC236}">
                <a16:creationId xmlns:a16="http://schemas.microsoft.com/office/drawing/2014/main" id="{797165FE-8E25-480B-9228-38AD3BDF75A3}"/>
              </a:ext>
            </a:extLst>
          </p:cNvPr>
          <p:cNvSpPr txBox="1"/>
          <p:nvPr/>
        </p:nvSpPr>
        <p:spPr>
          <a:xfrm>
            <a:off x="7142312" y="4072399"/>
            <a:ext cx="159797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[to weave]</a:t>
            </a:r>
          </a:p>
        </p:txBody>
      </p:sp>
      <p:sp>
        <p:nvSpPr>
          <p:cNvPr id="61" name="TextBox 60">
            <a:extLst>
              <a:ext uri="{FF2B5EF4-FFF2-40B4-BE49-F238E27FC236}">
                <a16:creationId xmlns:a16="http://schemas.microsoft.com/office/drawing/2014/main" id="{B0247C72-A5C7-4673-975C-2D3EA9D5F694}"/>
              </a:ext>
            </a:extLst>
          </p:cNvPr>
          <p:cNvSpPr txBox="1"/>
          <p:nvPr/>
        </p:nvSpPr>
        <p:spPr>
          <a:xfrm>
            <a:off x="3427778" y="3909643"/>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[mystery]</a:t>
            </a:r>
          </a:p>
        </p:txBody>
      </p:sp>
      <p:sp>
        <p:nvSpPr>
          <p:cNvPr id="63" name="TextBox 62">
            <a:extLst>
              <a:ext uri="{FF2B5EF4-FFF2-40B4-BE49-F238E27FC236}">
                <a16:creationId xmlns:a16="http://schemas.microsoft.com/office/drawing/2014/main" id="{F7C1CF83-D88E-4008-9D29-9991D8858B56}"/>
              </a:ext>
            </a:extLst>
          </p:cNvPr>
          <p:cNvSpPr txBox="1"/>
          <p:nvPr/>
        </p:nvSpPr>
        <p:spPr>
          <a:xfrm>
            <a:off x="749192" y="4752026"/>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[tragic]</a:t>
            </a:r>
          </a:p>
        </p:txBody>
      </p:sp>
      <p:sp>
        <p:nvSpPr>
          <p:cNvPr id="65" name="TextBox 64">
            <a:extLst>
              <a:ext uri="{FF2B5EF4-FFF2-40B4-BE49-F238E27FC236}">
                <a16:creationId xmlns:a16="http://schemas.microsoft.com/office/drawing/2014/main" id="{9B14932A-3A90-432A-B9B4-4E888B3A6372}"/>
              </a:ext>
            </a:extLst>
          </p:cNvPr>
          <p:cNvSpPr txBox="1"/>
          <p:nvPr/>
        </p:nvSpPr>
        <p:spPr>
          <a:xfrm>
            <a:off x="5341731" y="4262748"/>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[jewel]</a:t>
            </a:r>
          </a:p>
        </p:txBody>
      </p:sp>
      <p:sp>
        <p:nvSpPr>
          <p:cNvPr id="67" name="TextBox 66">
            <a:extLst>
              <a:ext uri="{FF2B5EF4-FFF2-40B4-BE49-F238E27FC236}">
                <a16:creationId xmlns:a16="http://schemas.microsoft.com/office/drawing/2014/main" id="{0D288C2B-268D-4F84-8DA1-D9FEBB28C709}"/>
              </a:ext>
            </a:extLst>
          </p:cNvPr>
          <p:cNvSpPr txBox="1"/>
          <p:nvPr/>
        </p:nvSpPr>
        <p:spPr>
          <a:xfrm>
            <a:off x="8588903" y="4673232"/>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[bonus]</a:t>
            </a:r>
          </a:p>
        </p:txBody>
      </p:sp>
      <p:sp>
        <p:nvSpPr>
          <p:cNvPr id="69" name="TextBox 68">
            <a:extLst>
              <a:ext uri="{FF2B5EF4-FFF2-40B4-BE49-F238E27FC236}">
                <a16:creationId xmlns:a16="http://schemas.microsoft.com/office/drawing/2014/main" id="{B34CE399-98DE-487D-8B29-0AB5D611CAA4}"/>
              </a:ext>
            </a:extLst>
          </p:cNvPr>
          <p:cNvSpPr txBox="1"/>
          <p:nvPr/>
        </p:nvSpPr>
        <p:spPr>
          <a:xfrm>
            <a:off x="1001117" y="5655080"/>
            <a:ext cx="18195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[hypothesis]</a:t>
            </a:r>
          </a:p>
        </p:txBody>
      </p:sp>
      <p:sp>
        <p:nvSpPr>
          <p:cNvPr id="71" name="TextBox 70">
            <a:extLst>
              <a:ext uri="{FF2B5EF4-FFF2-40B4-BE49-F238E27FC236}">
                <a16:creationId xmlns:a16="http://schemas.microsoft.com/office/drawing/2014/main" id="{C0D5916A-AAEB-4147-9BC9-B4FB514E0BE3}"/>
              </a:ext>
            </a:extLst>
          </p:cNvPr>
          <p:cNvSpPr txBox="1"/>
          <p:nvPr/>
        </p:nvSpPr>
        <p:spPr>
          <a:xfrm>
            <a:off x="3843588" y="565508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[cynical]</a:t>
            </a:r>
          </a:p>
        </p:txBody>
      </p:sp>
      <p:sp>
        <p:nvSpPr>
          <p:cNvPr id="73" name="TextBox 72">
            <a:extLst>
              <a:ext uri="{FF2B5EF4-FFF2-40B4-BE49-F238E27FC236}">
                <a16:creationId xmlns:a16="http://schemas.microsoft.com/office/drawing/2014/main" id="{E91EDD53-3FD5-4E6C-93AB-4C7BC127ED95}"/>
              </a:ext>
            </a:extLst>
          </p:cNvPr>
          <p:cNvSpPr txBox="1"/>
          <p:nvPr/>
        </p:nvSpPr>
        <p:spPr>
          <a:xfrm>
            <a:off x="6289111" y="5655080"/>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[merit]</a:t>
            </a:r>
          </a:p>
        </p:txBody>
      </p:sp>
      <p:sp>
        <p:nvSpPr>
          <p:cNvPr id="75" name="TextBox 74">
            <a:extLst>
              <a:ext uri="{FF2B5EF4-FFF2-40B4-BE49-F238E27FC236}">
                <a16:creationId xmlns:a16="http://schemas.microsoft.com/office/drawing/2014/main" id="{BDC747EC-061D-4A1F-ADDE-A43AABBA9031}"/>
              </a:ext>
            </a:extLst>
          </p:cNvPr>
          <p:cNvSpPr txBox="1"/>
          <p:nvPr/>
        </p:nvSpPr>
        <p:spPr>
          <a:xfrm>
            <a:off x="8350349" y="5652163"/>
            <a:ext cx="1433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[typical]</a:t>
            </a:r>
          </a:p>
        </p:txBody>
      </p:sp>
      <p:pic>
        <p:nvPicPr>
          <p:cNvPr id="2050" name="Picture 2" descr="Seedling, Potted Plant, Sapling, Plant, Growing, Growth">
            <a:extLst>
              <a:ext uri="{FF2B5EF4-FFF2-40B4-BE49-F238E27FC236}">
                <a16:creationId xmlns:a16="http://schemas.microsoft.com/office/drawing/2014/main" id="{238C710F-E68B-4232-9678-0660837EC9F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836654" y="2089008"/>
            <a:ext cx="923719" cy="12158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rowser, Graphic, Flat Design, Window, Desktop, App">
            <a:extLst>
              <a:ext uri="{FF2B5EF4-FFF2-40B4-BE49-F238E27FC236}">
                <a16:creationId xmlns:a16="http://schemas.microsoft.com/office/drawing/2014/main" id="{E38FED50-D840-4313-81BB-C3D98ECB29BD}"/>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7729" y="2464369"/>
            <a:ext cx="1267183" cy="9319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sons Of The Year, Year, Tree, Nature, Autumn, Winter">
            <a:extLst>
              <a:ext uri="{FF2B5EF4-FFF2-40B4-BE49-F238E27FC236}">
                <a16:creationId xmlns:a16="http://schemas.microsoft.com/office/drawing/2014/main" id="{1A4D9788-D0C6-4A74-8515-388A03547C9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54417" y="2060287"/>
            <a:ext cx="1160364" cy="11652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lass, Crystal, Goblet, Wine, Wineglass, Glassware">
            <a:extLst>
              <a:ext uri="{FF2B5EF4-FFF2-40B4-BE49-F238E27FC236}">
                <a16:creationId xmlns:a16="http://schemas.microsoft.com/office/drawing/2014/main" id="{80D8AE3E-0E33-4357-8437-13F271944C3A}"/>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7346" y="3334384"/>
            <a:ext cx="433564" cy="8671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ward, Ribbon, Rosette, Blue">
            <a:extLst>
              <a:ext uri="{FF2B5EF4-FFF2-40B4-BE49-F238E27FC236}">
                <a16:creationId xmlns:a16="http://schemas.microsoft.com/office/drawing/2014/main" id="{48348D4E-711F-4938-9503-0FDCD96DC36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20753853">
            <a:off x="5576469" y="5427958"/>
            <a:ext cx="466334" cy="854353"/>
          </a:xfrm>
          <a:prstGeom prst="rect">
            <a:avLst/>
          </a:prstGeom>
          <a:noFill/>
          <a:extLst>
            <a:ext uri="{909E8E84-426E-40DD-AFC4-6F175D3DCCD1}">
              <a14:hiddenFill xmlns:a14="http://schemas.microsoft.com/office/drawing/2010/main">
                <a:solidFill>
                  <a:srgbClr val="FFFFFF"/>
                </a:solidFill>
              </a14:hiddenFill>
            </a:ext>
          </a:extLst>
        </p:spPr>
      </p:pic>
      <p:sp>
        <p:nvSpPr>
          <p:cNvPr id="47" name="Rounded Rectangle 46">
            <a:extLst>
              <a:ext uri="{FF2B5EF4-FFF2-40B4-BE49-F238E27FC236}">
                <a16:creationId xmlns:a16="http://schemas.microsoft.com/office/drawing/2014/main" id="{8B7C30B8-D6BB-4FD1-AE71-D668D4529857}"/>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Tree>
    <p:extLst>
      <p:ext uri="{BB962C8B-B14F-4D97-AF65-F5344CB8AC3E}">
        <p14:creationId xmlns:p14="http://schemas.microsoft.com/office/powerpoint/2010/main" val="3591132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virelangues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1863194" y="2045938"/>
            <a:ext cx="111980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Lily lit typiquement un livre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son lit.</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C982CE5-F4CD-4031-8CC2-0D59490D920A}"/>
              </a:ext>
            </a:extLst>
          </p:cNvPr>
          <p:cNvSpPr txBox="1"/>
          <p:nvPr/>
        </p:nvSpPr>
        <p:spPr>
          <a:xfrm>
            <a:off x="704009" y="3601721"/>
            <a:ext cx="623667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Lily typically reads a book in bed.</a:t>
            </a:r>
          </a:p>
        </p:txBody>
      </p:sp>
      <p:grpSp>
        <p:nvGrpSpPr>
          <p:cNvPr id="9" name="Group 8">
            <a:extLst>
              <a:ext uri="{FF2B5EF4-FFF2-40B4-BE49-F238E27FC236}">
                <a16:creationId xmlns:a16="http://schemas.microsoft.com/office/drawing/2014/main" id="{D2281102-D914-460E-9C4F-F625AF27B4AF}"/>
              </a:ext>
            </a:extLst>
          </p:cNvPr>
          <p:cNvGrpSpPr/>
          <p:nvPr/>
        </p:nvGrpSpPr>
        <p:grpSpPr>
          <a:xfrm>
            <a:off x="8786043" y="1725784"/>
            <a:ext cx="2520000" cy="4303187"/>
            <a:chOff x="-1262269" y="2441401"/>
            <a:chExt cx="2520000" cy="4303187"/>
          </a:xfrm>
        </p:grpSpPr>
        <p:sp>
          <p:nvSpPr>
            <p:cNvPr id="5" name="Rectangle 4">
              <a:extLst>
                <a:ext uri="{FF2B5EF4-FFF2-40B4-BE49-F238E27FC236}">
                  <a16:creationId xmlns:a16="http://schemas.microsoft.com/office/drawing/2014/main" id="{9BF170D3-61AD-40C8-B0A9-E2BCAB0F8DA9}"/>
                </a:ext>
              </a:extLst>
            </p:cNvPr>
            <p:cNvSpPr/>
            <p:nvPr/>
          </p:nvSpPr>
          <p:spPr>
            <a:xfrm>
              <a:off x="-1208269" y="2724528"/>
              <a:ext cx="2412000" cy="3934407"/>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324B85E-006E-4873-B9EA-5AEF5CFDB11E}"/>
                </a:ext>
              </a:extLst>
            </p:cNvPr>
            <p:cNvSpPr/>
            <p:nvPr/>
          </p:nvSpPr>
          <p:spPr>
            <a:xfrm>
              <a:off x="-1145269" y="2764567"/>
              <a:ext cx="2286000" cy="3596476"/>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 name="Rectangle: Rounded Corners 2">
              <a:extLst>
                <a:ext uri="{FF2B5EF4-FFF2-40B4-BE49-F238E27FC236}">
                  <a16:creationId xmlns:a16="http://schemas.microsoft.com/office/drawing/2014/main" id="{9632C443-8047-48AD-8D4A-E06E4E95C795}"/>
                </a:ext>
              </a:extLst>
            </p:cNvPr>
            <p:cNvSpPr/>
            <p:nvPr/>
          </p:nvSpPr>
          <p:spPr>
            <a:xfrm>
              <a:off x="-1050527" y="2764567"/>
              <a:ext cx="2096516" cy="1137514"/>
            </a:xfrm>
            <a:prstGeom prst="roundRect">
              <a:avLst/>
            </a:prstGeom>
            <a:solidFill>
              <a:srgbClr val="655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D77ABCC2-8E0F-4354-B18B-9E6C9E6FF3F8}"/>
                </a:ext>
              </a:extLst>
            </p:cNvPr>
            <p:cNvSpPr/>
            <p:nvPr/>
          </p:nvSpPr>
          <p:spPr>
            <a:xfrm>
              <a:off x="-1145269" y="3895856"/>
              <a:ext cx="2286000" cy="2659869"/>
            </a:xfrm>
            <a:prstGeom prst="rect">
              <a:avLst/>
            </a:prstGeom>
            <a:solidFill>
              <a:srgbClr val="6553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84CD0824-128F-4E0D-8361-A10AD49A8E3E}"/>
                </a:ext>
              </a:extLst>
            </p:cNvPr>
            <p:cNvSpPr/>
            <p:nvPr/>
          </p:nvSpPr>
          <p:spPr>
            <a:xfrm>
              <a:off x="-1262269" y="2441401"/>
              <a:ext cx="2520000" cy="354556"/>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22C5E36A-5B28-4C41-B7A8-D8B058C2C70E}"/>
                </a:ext>
              </a:extLst>
            </p:cNvPr>
            <p:cNvSpPr/>
            <p:nvPr/>
          </p:nvSpPr>
          <p:spPr>
            <a:xfrm>
              <a:off x="-1262269" y="6390032"/>
              <a:ext cx="2520000" cy="354556"/>
            </a:xfrm>
            <a:prstGeom prst="rect">
              <a:avLst/>
            </a:prstGeom>
            <a:solidFill>
              <a:srgbClr val="795A37"/>
            </a:solidFill>
            <a:ln>
              <a:solidFill>
                <a:srgbClr val="795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Girl, Book, School, Reading, Learning">
              <a:extLst>
                <a:ext uri="{FF2B5EF4-FFF2-40B4-BE49-F238E27FC236}">
                  <a16:creationId xmlns:a16="http://schemas.microsoft.com/office/drawing/2014/main" id="{3DB57266-8E08-49E1-8287-945788455D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7681" y="2979538"/>
              <a:ext cx="2286000" cy="3238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lily lit typiquement un livre dans son lit (Fred slow)">
            <a:hlinkClick r:id="" action="ppaction://media"/>
            <a:extLst>
              <a:ext uri="{FF2B5EF4-FFF2-40B4-BE49-F238E27FC236}">
                <a16:creationId xmlns:a16="http://schemas.microsoft.com/office/drawing/2014/main" id="{73C0DDC9-CB2C-4F0D-A5C5-024718368E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88224" y="4771036"/>
            <a:ext cx="609600" cy="609600"/>
          </a:xfrm>
          <a:prstGeom prst="rect">
            <a:avLst/>
          </a:prstGeom>
        </p:spPr>
      </p:pic>
    </p:spTree>
    <p:extLst>
      <p:ext uri="{BB962C8B-B14F-4D97-AF65-F5344CB8AC3E}">
        <p14:creationId xmlns:p14="http://schemas.microsoft.com/office/powerpoint/2010/main" val="22114640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fr-FR" sz="3600" b="1" dirty="0">
                <a:solidFill>
                  <a:schemeClr val="bg1"/>
                </a:solidFill>
              </a:rPr>
              <a:t>virelangues</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55F76293-F036-D943-9EC1-F5857D9662CB}"/>
              </a:ext>
            </a:extLst>
          </p:cNvPr>
          <p:cNvSpPr txBox="1"/>
          <p:nvPr/>
        </p:nvSpPr>
        <p:spPr>
          <a:xfrm>
            <a:off x="496956" y="1635377"/>
            <a:ext cx="111980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six scies scient six cyprès,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six cents scies scient six cent cyprès.</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Cypress, Trees, Nature, Cedar, Tree">
            <a:extLst>
              <a:ext uri="{FF2B5EF4-FFF2-40B4-BE49-F238E27FC236}">
                <a16:creationId xmlns:a16="http://schemas.microsoft.com/office/drawing/2014/main" id="{F26ECAD2-9546-4587-B784-4AE9F065F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643" y="3168082"/>
            <a:ext cx="24384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aw, Tool, Hand, Saw, Wood, Work">
            <a:extLst>
              <a:ext uri="{FF2B5EF4-FFF2-40B4-BE49-F238E27FC236}">
                <a16:creationId xmlns:a16="http://schemas.microsoft.com/office/drawing/2014/main" id="{8A6C6A37-6B9A-400A-8479-13F7512BC4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27" y="4048571"/>
            <a:ext cx="4422530" cy="22112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yes, Surprise, Wow, Expression, Open">
            <a:extLst>
              <a:ext uri="{FF2B5EF4-FFF2-40B4-BE49-F238E27FC236}">
                <a16:creationId xmlns:a16="http://schemas.microsoft.com/office/drawing/2014/main" id="{5A5BEBC5-902D-4102-AB40-84A60D8171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6565" y="5306811"/>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yes, Surprise, Wow, Expression, Open">
            <a:extLst>
              <a:ext uri="{FF2B5EF4-FFF2-40B4-BE49-F238E27FC236}">
                <a16:creationId xmlns:a16="http://schemas.microsoft.com/office/drawing/2014/main" id="{58AA1922-1326-4BF3-A685-61A2DC161C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4713" y="4587833"/>
            <a:ext cx="1313976" cy="10389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yes, Surprise, Wow, Expression, Open">
            <a:extLst>
              <a:ext uri="{FF2B5EF4-FFF2-40B4-BE49-F238E27FC236}">
                <a16:creationId xmlns:a16="http://schemas.microsoft.com/office/drawing/2014/main" id="{8682FA57-CA58-4D79-AE81-AB99DA9C56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76175" y="5477039"/>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yes, Surprise, Wow, Expression, Open">
            <a:extLst>
              <a:ext uri="{FF2B5EF4-FFF2-40B4-BE49-F238E27FC236}">
                <a16:creationId xmlns:a16="http://schemas.microsoft.com/office/drawing/2014/main" id="{FCB7DB5F-592D-4FBC-A9C5-019AFC5725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11633" y="5154204"/>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yes, Surprise, Wow, Expression, Open">
            <a:extLst>
              <a:ext uri="{FF2B5EF4-FFF2-40B4-BE49-F238E27FC236}">
                <a16:creationId xmlns:a16="http://schemas.microsoft.com/office/drawing/2014/main" id="{89DC94FD-924B-4C8E-9FF3-0F2C50AE75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9688" y="5477039"/>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yes, Surprise, Wow, Expression, Open">
            <a:extLst>
              <a:ext uri="{FF2B5EF4-FFF2-40B4-BE49-F238E27FC236}">
                <a16:creationId xmlns:a16="http://schemas.microsoft.com/office/drawing/2014/main" id="{483ADD1E-74AA-4FEA-B615-1793A76F0C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3592" y="5178683"/>
            <a:ext cx="480155" cy="37965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Eyes, Surprise, Wow, Expression, Open">
            <a:extLst>
              <a:ext uri="{FF2B5EF4-FFF2-40B4-BE49-F238E27FC236}">
                <a16:creationId xmlns:a16="http://schemas.microsoft.com/office/drawing/2014/main" id="{40CBC155-DC9C-4460-9793-8687C11ABF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1625" y="5478072"/>
            <a:ext cx="480155" cy="37965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C982CE5-F4CD-4031-8CC2-0D59490D920A}"/>
              </a:ext>
            </a:extLst>
          </p:cNvPr>
          <p:cNvSpPr txBox="1"/>
          <p:nvPr/>
        </p:nvSpPr>
        <p:spPr>
          <a:xfrm>
            <a:off x="3027240" y="3499444"/>
            <a:ext cx="623667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If six saws saw six cypresses, six hundred saws saw six hundred cypresses</a:t>
            </a:r>
          </a:p>
        </p:txBody>
      </p:sp>
      <p:pic>
        <p:nvPicPr>
          <p:cNvPr id="2" name="Si six scies scient six cyprès six cent scies scient six cent cyprès (Fred slow)">
            <a:hlinkClick r:id="" action="ppaction://media"/>
            <a:extLst>
              <a:ext uri="{FF2B5EF4-FFF2-40B4-BE49-F238E27FC236}">
                <a16:creationId xmlns:a16="http://schemas.microsoft.com/office/drawing/2014/main" id="{7D708378-9FCA-4B62-847E-3052FA7600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5218" y="5160812"/>
            <a:ext cx="609600" cy="609600"/>
          </a:xfrm>
          <a:prstGeom prst="rect">
            <a:avLst/>
          </a:prstGeom>
        </p:spPr>
      </p:pic>
    </p:spTree>
    <p:extLst>
      <p:ext uri="{BB962C8B-B14F-4D97-AF65-F5344CB8AC3E}">
        <p14:creationId xmlns:p14="http://schemas.microsoft.com/office/powerpoint/2010/main" val="13230486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9579</Words>
  <Application>Microsoft Office PowerPoint</Application>
  <PresentationFormat>Widescreen</PresentationFormat>
  <Paragraphs>1207</Paragraphs>
  <Slides>36</Slides>
  <Notes>36</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36</vt:i4>
      </vt:variant>
    </vt:vector>
  </HeadingPairs>
  <TitlesOfParts>
    <vt:vector size="48" baseType="lpstr">
      <vt:lpstr>Arial</vt:lpstr>
      <vt:lpstr>Arial</vt:lpstr>
      <vt:lpstr>Calibri</vt:lpstr>
      <vt:lpstr>Century Gothic</vt:lpstr>
      <vt:lpstr>Georgia</vt:lpstr>
      <vt:lpstr>Helvetica</vt:lpstr>
      <vt:lpstr>Tw Cen MT</vt:lpstr>
      <vt:lpstr>1_Office Theme</vt:lpstr>
      <vt:lpstr>NCELP Theme</vt:lpstr>
      <vt:lpstr>2_Office Theme</vt:lpstr>
      <vt:lpstr>5_Office Theme</vt:lpstr>
      <vt:lpstr>3_Office Theme</vt:lpstr>
      <vt:lpstr>“J’ai cherché” par Amir Hammad, Johan Errami et Nazim Khaled  </vt:lpstr>
      <vt:lpstr>y</vt:lpstr>
      <vt:lpstr>y</vt:lpstr>
      <vt:lpstr>[y] et [i]  </vt:lpstr>
      <vt:lpstr>i</vt:lpstr>
      <vt:lpstr>i</vt:lpstr>
      <vt:lpstr>[y] et [i]   </vt:lpstr>
      <vt:lpstr>Des virelangues</vt:lpstr>
      <vt:lpstr>Des virelangues</vt:lpstr>
      <vt:lpstr>Vocabulaire</vt:lpstr>
      <vt:lpstr>On va étudier quel type de texte ?</vt:lpstr>
      <vt:lpstr>Qui est Amir ? </vt:lpstr>
      <vt:lpstr>Qui connaît l’Eurovision ?</vt:lpstr>
      <vt:lpstr>Décris la chanson (1/2)</vt:lpstr>
      <vt:lpstr>Décris la chanson (2/2)</vt:lpstr>
      <vt:lpstr>La forme du texte</vt:lpstr>
      <vt:lpstr>Au passé composé</vt:lpstr>
      <vt:lpstr>Le premier couplet*</vt:lpstr>
      <vt:lpstr>Le premier couplet*</vt:lpstr>
      <vt:lpstr>“J’ai cherché” par Amir Hammad, Johan Errami et Nazim Khaled</vt:lpstr>
      <vt:lpstr>oy</vt:lpstr>
      <vt:lpstr>oy</vt:lpstr>
      <vt:lpstr>Phonétique  </vt:lpstr>
      <vt:lpstr>Des virelangues !  </vt:lpstr>
      <vt:lpstr>Des virelangues !  </vt:lpstr>
      <vt:lpstr>Mots croisés</vt:lpstr>
      <vt:lpstr>Quelle est la catégorie ?</vt:lpstr>
      <vt:lpstr>Trouve l’intrus !</vt:lpstr>
      <vt:lpstr>Trouver le sens d'un nouveau mot</vt:lpstr>
      <vt:lpstr>Trouver le sens d'un nouveau mot</vt:lpstr>
      <vt:lpstr>On traduit</vt:lpstr>
      <vt:lpstr>Dans le bon ordre…</vt:lpstr>
      <vt:lpstr>La forme du texte</vt:lpstr>
      <vt:lpstr>Prends des notes ! </vt:lpstr>
      <vt:lpstr>À ton tour ! </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464</cp:revision>
  <dcterms:created xsi:type="dcterms:W3CDTF">2020-06-12T14:19:03Z</dcterms:created>
  <dcterms:modified xsi:type="dcterms:W3CDTF">2022-02-05T09:21:25Z</dcterms:modified>
</cp:coreProperties>
</file>