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IusGly5HOleJcqlKqgtISG6uh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8B8F5CF-CF85-455C-9093-2CB52F2D9E9B}">
  <a:tblStyle styleId="{08B8F5CF-CF85-455C-9093-2CB52F2D9E9B}"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Tw Cen MT"/>
          <a:ea typeface="Tw Cen MT"/>
          <a:cs typeface="Tw Cen MT"/>
        </a:font>
        <a:schemeClr val="lt1"/>
      </a:tcTxStyle>
      <a:tcStyle>
        <a:tcBdr/>
        <a:fill>
          <a:solidFill>
            <a:schemeClr val="accent2"/>
          </a:solidFill>
        </a:fill>
      </a:tcStyle>
    </a:lastCol>
    <a:firstCol>
      <a:tcTxStyle b="on" i="off">
        <a:font>
          <a:latin typeface="Tw Cen MT"/>
          <a:ea typeface="Tw Cen MT"/>
          <a:cs typeface="Tw Cen MT"/>
        </a:font>
        <a:schemeClr val="lt1"/>
      </a:tcTxStyle>
      <a:tcStyle>
        <a:tcBdr/>
        <a:fill>
          <a:solidFill>
            <a:schemeClr val="accent2"/>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32" y="52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Hello. My name is Rachel Hawkes. I’m a languages teacher and leader but currently seconded from my school for four days a week to work as co-director at NCELP, and subject lead for Oak Academy, and in this session I'm going to talk about some thoughts on the current GCSE consultation.</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p:txBody>
      </p:sp>
      <p:sp>
        <p:nvSpPr>
          <p:cNvPr id="70" name="Google Shape;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At first glance, we might be forgiven for thinking that the proposed Subject Content just got bigger!</a:t>
            </a:r>
            <a:br>
              <a:rPr lang="en-GB"/>
            </a:br>
            <a:r>
              <a:rPr lang="en-GB"/>
              <a:t>That’s misleading, though.</a:t>
            </a:r>
            <a:br>
              <a:rPr lang="en-GB"/>
            </a:br>
            <a:r>
              <a:rPr lang="en-GB"/>
              <a:t>Hidden beneath the 2015 descriptor here are all of the forms listed in the 2021 document.  The difference is that the new document sets out exactly what is contained with the single word ‘gender’ with relation to nouns. It does make you wonder how many point-bearing questions have been set over the years with forms that may not have been taught, as there wasn’t this level of clarity over the number and variety of high frequency patterns that exist, nor the clarity about irregular forms. What we have here is clear guidance as to patterns to teach and practise so that students might reasonably be expected to use the correct feminine forms of any of the nouns on the vocabulary list, and additionally the stipulation that any feminine nouns that are formed differently from these stated patterns will be either listed separately on the vocabulary list, or not included in any assessment.</a:t>
            </a:r>
            <a:endParaRPr/>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Here is the same level of detail given for interrogatives.</a:t>
            </a:r>
            <a:br>
              <a:rPr lang="en-GB"/>
            </a:br>
            <a:r>
              <a:rPr lang="en-GB"/>
              <a:t>I can immediately see awarding bodies and publishers wondering how they ever managed without this level of detail.</a:t>
            </a:r>
            <a:br>
              <a:rPr lang="en-GB"/>
            </a:br>
            <a:r>
              <a:rPr lang="en-GB"/>
              <a:t>As someone who used the 2015 list to co-write a current GCSE textbook, I can tell you straightaway how much easier my life would have been!</a:t>
            </a:r>
            <a:endParaRPr/>
          </a:p>
          <a:p>
            <a:pPr marL="0" lvl="0" indent="0" algn="l" rtl="0">
              <a:spcBef>
                <a:spcPts val="0"/>
              </a:spcBef>
              <a:spcAft>
                <a:spcPts val="0"/>
              </a:spcAft>
              <a:buNone/>
            </a:pPr>
            <a:endParaRPr/>
          </a:p>
        </p:txBody>
      </p:sp>
      <p:sp>
        <p:nvSpPr>
          <p:cNvPr id="196" name="Google Shape;19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These are grammar features that have moved from Foundation to Higher tier.</a:t>
            </a:r>
            <a:endParaRPr/>
          </a:p>
        </p:txBody>
      </p:sp>
      <p:sp>
        <p:nvSpPr>
          <p:cNvPr id="203" name="Google Shape;20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the consequences of removing the (R) only category have been the following:</a:t>
            </a:r>
            <a:endParaRPr/>
          </a:p>
        </p:txBody>
      </p:sp>
      <p:sp>
        <p:nvSpPr>
          <p:cNvPr id="237" name="Google Shape;23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Certain elements have aspects of grammar associated with them.  Where this is the case, that aspect (morphology or syntax) has been included in the grammar list.  So, for example, a</a:t>
            </a:r>
            <a:r>
              <a:rPr lang="en-GB" sz="1200">
                <a:solidFill>
                  <a:schemeClr val="dk1"/>
                </a:solidFill>
                <a:latin typeface="Calibri"/>
                <a:ea typeface="Calibri"/>
                <a:cs typeface="Calibri"/>
                <a:sym typeface="Calibri"/>
              </a:rPr>
              <a:t>ppropriate usage of en / à with proper nouns for places (countries, regions/states, cities), or the position of adverbs of time, manner and place, or the position of pronouns in relation to the verb.</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However, where the listing was clearly vocabulary rather than grammar, it has been removed from the list entirely and moved into vocabulary.</a:t>
            </a:r>
            <a:endParaRPr/>
          </a:p>
          <a:p>
            <a:pPr marL="0" lvl="0" indent="0" algn="l" rtl="0">
              <a:spcBef>
                <a:spcPts val="0"/>
              </a:spcBef>
              <a:spcAft>
                <a:spcPts val="0"/>
              </a:spcAft>
              <a:buNone/>
            </a:pPr>
            <a:endParaRPr/>
          </a:p>
        </p:txBody>
      </p:sp>
      <p:sp>
        <p:nvSpPr>
          <p:cNvPr id="244" name="Google Shape;24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 quick update on our progress through the session.</a:t>
            </a:r>
            <a:endParaRPr/>
          </a:p>
        </p:txBody>
      </p:sp>
      <p:sp>
        <p:nvSpPr>
          <p:cNvPr id="267" name="Google Shape;26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Subject Content documentation clearly has a direct influence on assessment. </a:t>
            </a:r>
            <a:br>
              <a:rPr lang="en-GB"/>
            </a:br>
            <a:r>
              <a:rPr lang="en-GB"/>
              <a:t>In 2015 for the current GCSE amongst the consequences were the inclusion of translation from and into the target language, the use of literary texts in the reading exam, the requirement to use unfamiliar language in the assessments (i.e., ensure that listening and reading exams contained words (and grammar?) that were not on the awarding body vocabulary lists, the stipulation for the listening material to be at near normal speed, the expectation that the RP questions/prompts would be in the target language, the expectation of spontaneity and fluency in the speaking, and so on.</a:t>
            </a:r>
            <a:endParaRPr/>
          </a:p>
          <a:p>
            <a:pPr marL="0" lvl="0" indent="0" algn="l" rtl="0">
              <a:spcBef>
                <a:spcPts val="0"/>
              </a:spcBef>
              <a:spcAft>
                <a:spcPts val="0"/>
              </a:spcAft>
              <a:buNone/>
            </a:pPr>
            <a:endParaRPr/>
          </a:p>
          <a:p>
            <a:pPr marL="0" lvl="0" indent="0" algn="l" rtl="0">
              <a:spcBef>
                <a:spcPts val="0"/>
              </a:spcBef>
              <a:spcAft>
                <a:spcPts val="0"/>
              </a:spcAft>
              <a:buNone/>
            </a:pPr>
            <a:r>
              <a:rPr lang="en-GB"/>
              <a:t>So what are the implications for assessment of the proposed Subject Content?</a:t>
            </a:r>
            <a:endParaRPr/>
          </a:p>
          <a:p>
            <a:pPr marL="0" marR="0" lvl="0" indent="0" algn="l" rtl="0">
              <a:lnSpc>
                <a:spcPct val="100000"/>
              </a:lnSpc>
              <a:spcBef>
                <a:spcPts val="0"/>
              </a:spcBef>
              <a:spcAft>
                <a:spcPts val="0"/>
              </a:spcAft>
              <a:buClr>
                <a:schemeClr val="dk1"/>
              </a:buClr>
              <a:buSzPts val="1200"/>
              <a:buFont typeface="Calibri"/>
              <a:buNone/>
            </a:pPr>
            <a:r>
              <a:rPr lang="en-GB"/>
              <a:t>First, we can see that there will still be listening, speaking reading and writing assessments (statement suggests with an approximately equal emphasis) - </a:t>
            </a:r>
            <a:r>
              <a:rPr lang="en-GB" sz="1200" i="1">
                <a:solidFill>
                  <a:schemeClr val="dk1"/>
                </a:solidFill>
                <a:latin typeface="Calibri"/>
                <a:ea typeface="Calibri"/>
                <a:cs typeface="Calibri"/>
                <a:sym typeface="Calibri"/>
              </a:rPr>
              <a:t>Courses designed to support preparation for GCSE specifications will ensure systematic, well-sequenced coverage of the specification’s linguistic content, avoiding overloading pupils at any given point, and with ample opportunities for practising the content taught at each stage receptively</a:t>
            </a:r>
            <a:r>
              <a:rPr lang="en-GB" sz="1200" i="1" u="sng">
                <a:solidFill>
                  <a:schemeClr val="dk1"/>
                </a:solidFill>
                <a:latin typeface="Calibri"/>
                <a:ea typeface="Calibri"/>
                <a:cs typeface="Calibri"/>
                <a:sym typeface="Calibri"/>
              </a:rPr>
              <a:t> and </a:t>
            </a:r>
            <a:r>
              <a:rPr lang="en-GB" sz="1200" i="1">
                <a:solidFill>
                  <a:schemeClr val="dk1"/>
                </a:solidFill>
                <a:latin typeface="Calibri"/>
                <a:ea typeface="Calibri"/>
                <a:cs typeface="Calibri"/>
                <a:sym typeface="Calibri"/>
              </a:rPr>
              <a:t>productively, in the oral and written modalities, with an approximately equal emphasis on each</a:t>
            </a:r>
            <a:r>
              <a:rPr lang="en-GB" sz="1200">
                <a:solidFill>
                  <a:schemeClr val="dk1"/>
                </a:solidFill>
                <a:latin typeface="Calibri"/>
                <a:ea typeface="Calibri"/>
                <a:cs typeface="Calibri"/>
                <a:sym typeface="Calibri"/>
              </a:rPr>
              <a:t>.</a:t>
            </a:r>
            <a:endParaRPr/>
          </a:p>
          <a:p>
            <a:pPr marL="0" lvl="0" indent="0" algn="l" rtl="0">
              <a:spcBef>
                <a:spcPts val="0"/>
              </a:spcBef>
              <a:spcAft>
                <a:spcPts val="0"/>
              </a:spcAft>
              <a:buNone/>
            </a:pPr>
            <a:r>
              <a:rPr lang="en-GB"/>
              <a:t>Would expect this to be reflected in the assessments 🡪 25% each.</a:t>
            </a:r>
            <a:br>
              <a:rPr lang="en-GB"/>
            </a:br>
            <a:br>
              <a:rPr lang="en-GB"/>
            </a:br>
            <a:r>
              <a:rPr lang="en-GB"/>
              <a:t>But let’s look at the most salient differences in a bit more details and how they will impact assessment and teaching and learning:</a:t>
            </a:r>
            <a:endParaRPr/>
          </a:p>
          <a:p>
            <a:pPr marL="0" lvl="0" indent="0" algn="l" rtl="0">
              <a:spcBef>
                <a:spcPts val="0"/>
              </a:spcBef>
              <a:spcAft>
                <a:spcPts val="0"/>
              </a:spcAft>
              <a:buNone/>
            </a:pPr>
            <a:endParaRPr/>
          </a:p>
          <a:p>
            <a:pPr marL="0" lvl="0" indent="0" algn="l" rtl="0">
              <a:spcBef>
                <a:spcPts val="0"/>
              </a:spcBef>
              <a:spcAft>
                <a:spcPts val="0"/>
              </a:spcAft>
              <a:buNone/>
            </a:pPr>
            <a:r>
              <a:rPr lang="en-GB"/>
              <a:t>First, the nature and amount of vocabulary and how much can be tested…</a:t>
            </a:r>
            <a:br>
              <a:rPr lang="en-GB"/>
            </a:br>
            <a:r>
              <a:rPr lang="en-GB"/>
              <a:t>The specificity of the vocabulary to be included in assessments has the following implications:</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GB"/>
              <a:t>First, it removes the mystery and guesswork about which words will be in the assessment tasks and therefore which words to teach. For assessment setters and textbook writers this means that a much more rigorous and consistent approach to creating assessments and materials will be taken, year on year, but also between languages.  </a:t>
            </a:r>
            <a:br>
              <a:rPr lang="en-GB"/>
            </a:br>
            <a:br>
              <a:rPr lang="en-GB"/>
            </a:br>
            <a:r>
              <a:rPr lang="en-GB"/>
              <a:t>And no unlisted language will be tested.  Research suggests that vocabulary knowledge is the biggest single factor in achievement in exams (not quite the same as language proficiency?!). But for the current GCSE a factor in that success is students’ ability to guess meanings of words that they haven’t been taught. And which students are most likely to succeed in that?  Number 1 – native speakers, number 2 – very literate students with a broad, sophisticated vocabulary in English, together with a wide general knowledge of the world, both of which as we know are facilitated by more affluent homes with books, newspapers, discussion at mealtimes etc… The privileging of these two cohorts of students has been an (almost certainly) unintentional consequence of the requirement to include unknown language in the current GCSE examinations.  An intentional consequence of the proposed content is a levelling of the social playing field with regard to content.  Knowing a specific bunch of words extremely well seems to me something that all teachers, students and awarding bodies will be able to get on board with.</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And turning to the teaching and learning implications, the absence of mystery is a powerful leveller for teachers.  Currently departments with skilled teachers with the most years of experience with a given exam are more likely to achieve the grades with their students because they have learnt to interpret the hidden messages. They have built their practice on years of assimilating the ‘surprises’ from successive years of exams and adapting their practice accordingly. As I say, it is a leveller.</a:t>
            </a:r>
            <a:endParaRPr/>
          </a:p>
          <a:p>
            <a:pPr marL="0" marR="0" lvl="0" indent="0" algn="l" rtl="0">
              <a:lnSpc>
                <a:spcPct val="100000"/>
              </a:lnSpc>
              <a:spcBef>
                <a:spcPts val="0"/>
              </a:spcBef>
              <a:spcAft>
                <a:spcPts val="0"/>
              </a:spcAft>
              <a:buClr>
                <a:schemeClr val="dk1"/>
              </a:buClr>
              <a:buSzPts val="1200"/>
              <a:buFont typeface="Calibri"/>
              <a:buNone/>
            </a:pPr>
            <a:br>
              <a:rPr lang="en-GB"/>
            </a:br>
            <a:r>
              <a:rPr lang="en-GB"/>
              <a:t>It also joins up KS2, 3 and 4 because the list is comprehensive and makes no assumptions about prior knowledge.  The implications for planning learning from KS2 onwards are significant, the prospects for achieving a more coherent sequence of learning from Y3 – Y11 are startling, I think.</a:t>
            </a:r>
            <a:endParaRPr/>
          </a:p>
          <a:p>
            <a:pPr marL="0" marR="0" lvl="0" indent="0" algn="l" rtl="0">
              <a:lnSpc>
                <a:spcPct val="100000"/>
              </a:lnSpc>
              <a:spcBef>
                <a:spcPts val="0"/>
              </a:spcBef>
              <a:spcAft>
                <a:spcPts val="0"/>
              </a:spcAft>
              <a:buClr>
                <a:schemeClr val="dk1"/>
              </a:buClr>
              <a:buSzPts val="1200"/>
              <a:buFont typeface="Calibri"/>
              <a:buNone/>
            </a:pPr>
            <a:br>
              <a:rPr lang="en-GB"/>
            </a:br>
            <a:r>
              <a:rPr lang="en-GB"/>
              <a:t>And let’s not overlook the motivational factor or knowing that your learning efforts will be rewarded. I include teachers as well as students in this. Greater clarity and precision over content obviously makes planning easier – it’s easy to overlook the real implications of this for us as teachers, though!  It means you will know when you have finished teaching the course! When has this ever been possible before?  To this point, we have only been able to say that we have taught all the topics from the specification, but we have never ever been able to say to students that we have taught them the whole course, as we have never known which unknown language was going to surprise them and us in the exams.  Imagine opening an exam paper in 2025 and seeing that every word in the transcript, every word in the reading texts had been taught and learnt by students, thanks to a combination of the Vocabulary List and the specified grammar.  </a:t>
            </a:r>
            <a:br>
              <a:rPr lang="en-GB"/>
            </a:br>
            <a:r>
              <a:rPr lang="en-GB"/>
              <a:t>The level of unknown language in the current exams has seen me say to Higher tier students in revision sessions – Look, you might only understand around 40% of the vocabulary in this text.  Honestly, that is what is expected.  It doesn’t mean I’ve prepared you badly or you haven’t learnt well.  It just means that they’re not testing for known material, here.  </a:t>
            </a:r>
            <a:br>
              <a:rPr lang="en-GB"/>
            </a:br>
            <a:br>
              <a:rPr lang="en-GB"/>
            </a:br>
            <a:r>
              <a:rPr lang="en-GB"/>
              <a:t>Current examinations at higher tier test students’ ability to piece together meaning almost from the ether, using their (dare I say it) middle class cultural capital-imbibed ability to infer, as in the Spanish Higher Tier reading example of ‘vejez’ (old age), Grade 9 question, nearest relative on the vocabulary list ‘viejo’, context - a young woman in her 20s considering marriage! – So, this clarity over the content is an incentive to learn, as it offers the sureness that hard work will be rewarded – it’s difficult to overstate the (monumental!) step change that this represents for our subject, but I hope I’m giving a flavour at least!</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Second:  it ensures that the most useful words (i.e., the words that are most in use in countries and contexts where the language is spoken) are to the fore.  On the assessment side this prescribes nothing, yet rules nothing out in terms of either theme or genre. </a:t>
            </a:r>
            <a:r>
              <a:rPr lang="en-GB" sz="1200">
                <a:solidFill>
                  <a:schemeClr val="dk1"/>
                </a:solidFill>
                <a:latin typeface="Calibri"/>
                <a:ea typeface="Calibri"/>
                <a:cs typeface="Calibri"/>
                <a:sym typeface="Calibri"/>
              </a:rPr>
              <a:t>What are the implications of i) not specifying topics whilst ii) specifying the vocabulary? </a:t>
            </a:r>
            <a:r>
              <a:rPr lang="en-GB"/>
              <a:t>This is about a freeing as you can get, surely.  It doesn’t say there will be literary texts, it doesn’t say there won’t be, because there could be, and there is nothing to fear about this, because the words in them will either be taught and known or glossed (up to 2%).  It doesn’t mean there won’t be a text about a period in history or the geography of a region where the language is spoken because there may be, and this will be great too, because the words in the text will have been taught and will by known by students or will be glossed. I was not surprised when the recent NALA survey of teachers about the current GCSE said that </a:t>
            </a:r>
            <a:r>
              <a:rPr lang="en-GB" sz="1200">
                <a:solidFill>
                  <a:schemeClr val="dk1"/>
                </a:solidFill>
                <a:latin typeface="Calibri"/>
                <a:ea typeface="Calibri"/>
                <a:cs typeface="Calibri"/>
                <a:sym typeface="Calibri"/>
              </a:rPr>
              <a:t>“73.1% said that they did not think that GCSE topics were necessary for effective language learning” (Nala, 2020) Nala survey: The Languages Curriculum and disadvantaged students.</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br>
              <a:rPr lang="en-GB"/>
            </a:br>
            <a:r>
              <a:rPr lang="en-GB"/>
              <a:t>On the teaching side, it also gives this freedom, but more than that, it gives us the certainty that we are teaching words that are those that are most often used by speakers of the language.  Transparency about this is fairly powerful for motivation, too. ☺</a:t>
            </a: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GB"/>
              <a:t>Third, it gives individual words back their value.  In assessment, this means that awarding bodies are once again allowed (and indeed, required) to reward secure, individual word knowledge.  All those who advocate for the importance of vocabulary should be leaping in the air for joy!  For teachers, we can be glad, too, as this allows us to focus on teaching independent manipulation of words to build sentences, and it disprefers too-heavy a reliance on chunks.</a:t>
            </a:r>
            <a:endParaRPr/>
          </a:p>
          <a:p>
            <a:pPr marL="0" lvl="0" indent="0" algn="l" rtl="0">
              <a:spcBef>
                <a:spcPts val="0"/>
              </a:spcBef>
              <a:spcAft>
                <a:spcPts val="0"/>
              </a:spcAft>
              <a:buClr>
                <a:schemeClr val="dk1"/>
              </a:buClr>
              <a:buSzPts val="1200"/>
              <a:buFont typeface="Calibri"/>
              <a:buNone/>
            </a:pP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br>
              <a:rPr lang="en-GB"/>
            </a:br>
            <a:endParaRPr/>
          </a:p>
        </p:txBody>
      </p:sp>
      <p:sp>
        <p:nvSpPr>
          <p:cNvPr id="279" name="Google Shape;2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GB"/>
              <a:t>Fourth, it means that there will be more individually generated and therefore more varied output in terms of writing and speaking – for assessors this should also be good news as it has proved awkward over the years to know how to reward highly sophisticated strings of speech or paragraphs of text, where a missing verb early on renders the whole utterance or phrase meaningless.  Teachers will recall this from the days when we marked controlled assessments.  But any teachers who have also marked the current writing exams will know that memorising chunks that are beyond the individual’s generative capability is prone to slips in the exam that can cost students whole grades in a writing or speaking paper.  Building knowledge on sand like this makes it very hard to predict student outcomes, as they stand and fall on how accurately under pressure students can regurgitate the chunks they have memorised.  For teachers it means that we are now no longer under pressure to teach students ahead of their competence level.  Having such detail and clarity in the vocabulary content also leaves ample room for individualisation and choice (for production tasks). Students will have more time to build in their own personalised vocabulary choices to their repertoire because teachers are no longer having to second guess and overload students with the vocabulary that might be in the exam.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GB"/>
              <a:t>Finally, F/H tiers are more clearly differentiated in terms of the level of challenge and the ‘size’ of the body of knowledge that will be tested at each level, with 1200 words at F and 1700 words at H. This makes assessment creation more straightforward but also more intelligible to teachers and students.  This also clearly reflects something that is self-evident to teachers.  Some students need many many more encounters with a word to retain it securely and to be able to retrieve it confidently.  This time will now be able to be built in such that students have more of a chance to feel the confidence from knowing something well, rather than being aware of a lot that they don’t really know or remember.  So teachers will really be able to systematically plan the learning time over the whole of KS3 and KS4 (and some will be able to engage their primaries and also build curricula at KS2) that enable students to learn vocabulary for the long-term, words that will stay with them for ever.</a:t>
            </a:r>
            <a:endParaRPr/>
          </a:p>
          <a:p>
            <a:pPr marL="0" lvl="0" indent="0" algn="l" rtl="0">
              <a:spcBef>
                <a:spcPts val="0"/>
              </a:spcBef>
              <a:spcAft>
                <a:spcPts val="0"/>
              </a:spcAft>
              <a:buNone/>
            </a:pPr>
            <a:endParaRPr/>
          </a:p>
        </p:txBody>
      </p:sp>
      <p:sp>
        <p:nvSpPr>
          <p:cNvPr id="289" name="Google Shape;28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Additional notes for information (not to be spoken)</a:t>
            </a:r>
            <a:endParaRPr/>
          </a:p>
          <a:p>
            <a:pPr marL="0" lvl="0" indent="0" algn="l" rtl="0">
              <a:spcBef>
                <a:spcPts val="0"/>
              </a:spcBef>
              <a:spcAft>
                <a:spcPts val="0"/>
              </a:spcAft>
              <a:buNone/>
            </a:pPr>
            <a:r>
              <a:rPr lang="en-GB"/>
              <a:t>Taken from the rationale for teaching phonics: https://resources.ncelp.org/concern/resources/kd17cs85f?locale=en </a:t>
            </a:r>
            <a:br>
              <a:rPr lang="en-GB"/>
            </a:br>
            <a:r>
              <a:rPr lang="en-GB"/>
              <a:t>Rationale for teaching phonics </a:t>
            </a:r>
            <a:br>
              <a:rPr lang="en-GB"/>
            </a:br>
            <a:r>
              <a:rPr lang="en-GB"/>
              <a:t>1. Teaching phonics develops phonological decoding (the ability to sound out accurately), and without explicit phonics teaching, decoding is limited. </a:t>
            </a:r>
            <a:br>
              <a:rPr lang="en-GB"/>
            </a:br>
            <a:r>
              <a:rPr lang="en-GB"/>
              <a:t>2. Decoding is positively associated with motivation and improves confidence in production (speaking and writing). </a:t>
            </a:r>
            <a:br>
              <a:rPr lang="en-GB"/>
            </a:br>
            <a:r>
              <a:rPr lang="en-GB"/>
              <a:t>3. Phonics teaching supports vocabulary learning, which is key to making progress in language learning. </a:t>
            </a:r>
            <a:br>
              <a:rPr lang="en-GB"/>
            </a:br>
            <a:r>
              <a:rPr lang="en-GB"/>
              <a:t>4. Decoding enables learners to access new language autonomously; learners can engage with vocabulary learning more successfully in and beyond the classroom, even ahead of the lesson (flipped learning), allowing more lesson time to focus on language practice and use. </a:t>
            </a:r>
            <a:br>
              <a:rPr lang="en-GB"/>
            </a:br>
            <a:r>
              <a:rPr lang="en-GB"/>
              <a:t>5. Teaching phonics teaches phonemes and each phoneme carries meaning; the function of the different sounds really matters. This links not only to vocabulary but also to grammar (je vs j’ai, aller vs allait, hablo vs habló). </a:t>
            </a:r>
            <a:br>
              <a:rPr lang="en-GB"/>
            </a:br>
            <a:r>
              <a:rPr lang="en-GB"/>
              <a:t>6. Without teaching the sound-writing relationship, teachers logically confine themselves to presenting vocabulary first orally to their beginner learners, and only subsequently provide the written forms, which limits variety in teaching methodology. </a:t>
            </a:r>
            <a:br>
              <a:rPr lang="en-GB"/>
            </a:br>
            <a:r>
              <a:rPr lang="en-GB"/>
              <a:t>7. Teaching phonics teaches the sound system; learners do not have enough exposure to become familiar with the sound system incidentally (i.e., without intentionally trying to learn it). Even an ‘all oral’ approach at primary would only give them a maximum of 120 hours (the equivalent of a few weeks in the womb in L1 acquisition!). So, explicit decoding teaching allows teachers to ‘short-cut’ to teaching the sound and writing at the same time. </a:t>
            </a:r>
            <a:br>
              <a:rPr lang="en-GB"/>
            </a:br>
            <a:r>
              <a:rPr lang="en-GB"/>
              <a:t>8. The ability to sound out words accurately on first exposure supports errorless learning, avoiding an inaccurate initial representation which, if persistent, can lead to problems later. </a:t>
            </a:r>
            <a:br>
              <a:rPr lang="en-GB"/>
            </a:br>
            <a:r>
              <a:rPr lang="en-GB"/>
              <a:t>9. Accurate decoding may allow learners to see that a written word is in fact a word that they already know orally. </a:t>
            </a:r>
            <a:br>
              <a:rPr lang="en-GB"/>
            </a:br>
            <a:r>
              <a:rPr lang="en-GB"/>
              <a:t>10. Alternatively, learners’ ability to spell an unknown word they hear means that they can then find out its meaning (via a dictionary, peer, teacher, books); having the correct or nearly (possibly) correct spelling unlocks the meaning! </a:t>
            </a:r>
            <a:br>
              <a:rPr lang="en-GB"/>
            </a:br>
            <a:r>
              <a:rPr lang="en-GB"/>
              <a:t>11. In addition, learners can ask orally about the meaning of a word that they have read; you need to be able to pronounce a word to ask about it confidently in class (What does ‘XXX’ mean?). </a:t>
            </a:r>
            <a:br>
              <a:rPr lang="en-GB"/>
            </a:br>
            <a:r>
              <a:rPr lang="en-GB"/>
              <a:t>12. The time spent on teaching phonics does not seem to delay progress in other areas (e.g., reading comprehension). </a:t>
            </a:r>
            <a:br>
              <a:rPr lang="en-GB"/>
            </a:br>
            <a:r>
              <a:rPr lang="en-GB"/>
              <a:t>13. Decoding facilitates the recognition of cognates in the sound stream; learners are able to picture the spelling, and the spelling of cognates is easier to recognise than the sound. At GCSE, there is an expectation that learners will understand unfamiliar cognates in context, in both reading and listening. (AQA specification p.21).</a:t>
            </a:r>
            <a:endParaRPr/>
          </a:p>
        </p:txBody>
      </p:sp>
      <p:sp>
        <p:nvSpPr>
          <p:cNvPr id="299" name="Google Shape;29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This is a session to support teachers in understanding the draft DfE Languages GCSE Subject Content. This is what it covers.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We start by looking at the role of the GCSE Subject Content and how it connects the work of all stakeholders.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We then review key information about the current languages subject content, published in 2015, that underpins the current GCSE examination.</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There will then be time for teachers to pause this presentation, in order to spend some time comparing the two documents, using the handout that accompanies these resources.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When you rejoin the presentation we will analyse the main similarities and differences overall, compare the grammar appendices, and draw out the headline implications for teaching and assessment.  The final part of the presentation will explore the areas of alignment between NCELP SOW and resources and the draft GCSE Subject Content.  It seems like quite a lot! Let’s make a start.</a:t>
            </a: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You’ll notice here that I’ve retained the same opening implication that was on the slide relating to vocabulary.  I think that it applies here, equally.</a:t>
            </a:r>
            <a:br>
              <a:rPr lang="en-GB"/>
            </a:br>
            <a:endParaRPr/>
          </a:p>
          <a:p>
            <a:pPr marL="0" lvl="0" indent="0" algn="l" rtl="0">
              <a:spcBef>
                <a:spcPts val="0"/>
              </a:spcBef>
              <a:spcAft>
                <a:spcPts val="0"/>
              </a:spcAft>
              <a:buNone/>
            </a:pPr>
            <a:r>
              <a:rPr lang="en-GB"/>
              <a:t>Just as with vocabulary, the clarity and precision in the content means that it will be much clearer to teachers what the tests will contain.</a:t>
            </a:r>
            <a:br>
              <a:rPr lang="en-GB"/>
            </a:br>
            <a:br>
              <a:rPr lang="en-GB"/>
            </a:br>
            <a:r>
              <a:rPr lang="en-GB"/>
              <a:t>Awarding bodies are expected to sample the content fully over the life of a qualification, and Ofqual is responsible for overseeing that they do.  This may not have previously been entirely straightforward, leading to both some redundancy on the list – i.e. features there that may have never been or only rarely been tested or alternatively the inclusion of features that were not listed.</a:t>
            </a:r>
            <a:endParaRPr/>
          </a:p>
          <a:p>
            <a:pPr marL="0" lvl="0" indent="0" algn="l" rtl="0">
              <a:spcBef>
                <a:spcPts val="0"/>
              </a:spcBef>
              <a:spcAft>
                <a:spcPts val="0"/>
              </a:spcAft>
              <a:buNone/>
            </a:pPr>
            <a:endParaRPr/>
          </a:p>
          <a:p>
            <a:pPr marL="0" lvl="0" indent="0" algn="l" rtl="0">
              <a:spcBef>
                <a:spcPts val="0"/>
              </a:spcBef>
              <a:spcAft>
                <a:spcPts val="0"/>
              </a:spcAft>
              <a:buNone/>
            </a:pPr>
            <a:r>
              <a:rPr lang="en-GB"/>
              <a:t>Grammar comprehension will be tested, not just production</a:t>
            </a:r>
            <a:br>
              <a:rPr lang="en-GB"/>
            </a:br>
            <a:br>
              <a:rPr lang="en-GB"/>
            </a:br>
            <a:r>
              <a:rPr lang="en-GB" sz="1200">
                <a:solidFill>
                  <a:schemeClr val="dk1"/>
                </a:solidFill>
                <a:latin typeface="Calibri"/>
                <a:ea typeface="Calibri"/>
                <a:cs typeface="Calibri"/>
                <a:sym typeface="Calibri"/>
              </a:rPr>
              <a:t>Explicit statement about sampling the grammar indicates that there is no redundancy on the grammar list – what is there is to be tested (albeit not everything every year) – much more specificity here</a:t>
            </a:r>
            <a:br>
              <a:rPr lang="en-GB" sz="1200">
                <a:solidFill>
                  <a:schemeClr val="dk1"/>
                </a:solidFill>
                <a:latin typeface="Calibri"/>
                <a:ea typeface="Calibri"/>
                <a:cs typeface="Calibri"/>
                <a:sym typeface="Calibri"/>
              </a:rPr>
            </a:br>
            <a:br>
              <a:rPr lang="en-GB"/>
            </a:br>
            <a:endParaRPr/>
          </a:p>
        </p:txBody>
      </p:sp>
      <p:sp>
        <p:nvSpPr>
          <p:cNvPr id="310" name="Google Shape;3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Worth mentioning here that the following resource collections are available:</a:t>
            </a:r>
            <a:br>
              <a:rPr lang="en-GB"/>
            </a:br>
            <a:br>
              <a:rPr lang="en-GB"/>
            </a:br>
            <a:r>
              <a:rPr lang="en-GB"/>
              <a:t>1. As well as the schemes of work and resources for Y7, almost all of Y8, and the start to Y9 (which will be finished by end November 2021), there will also be SOW and full resources for foundation and higher GCSE in French, German and Spanish by December 2022.</a:t>
            </a:r>
            <a:br>
              <a:rPr lang="en-GB"/>
            </a:br>
            <a:br>
              <a:rPr lang="en-GB"/>
            </a:br>
            <a:r>
              <a:rPr lang="en-GB"/>
              <a:t>2. For departments that don’t currently teach phonics, or who want to enrich their resources for so doing, there is a new phonics collection on the portal, which comes with an excel list of each of the SSCs, the sound-spelling correspondences that are listed in the draft GCSE grammar appendices, with links to all of the resources that exist so far for teaching and practising that SSC.  The full collection can be downloaded with one click OR just the excel document which itself contains the URLs to each resource.</a:t>
            </a:r>
            <a:endParaRPr/>
          </a:p>
          <a:p>
            <a:pPr marL="0" lvl="0" indent="0" algn="l" rtl="0">
              <a:spcBef>
                <a:spcPts val="0"/>
              </a:spcBef>
              <a:spcAft>
                <a:spcPts val="0"/>
              </a:spcAft>
              <a:buNone/>
            </a:pPr>
            <a:endParaRPr/>
          </a:p>
          <a:p>
            <a:pPr marL="0" lvl="0" indent="0" algn="l" rtl="0">
              <a:spcBef>
                <a:spcPts val="0"/>
              </a:spcBef>
              <a:spcAft>
                <a:spcPts val="0"/>
              </a:spcAft>
              <a:buNone/>
            </a:pPr>
            <a:r>
              <a:rPr lang="en-GB"/>
              <a:t>3. Teachers who want to find and use or adapt for their own teaching any of the phonics, vocabulary or grammar activities they may have seen in particular NCELP lessons can download the exemplar activities collection, which holds Fr, Gm and Sp worked PPT examples of many of the activity types we use.  Teachers are welcome to download and edit these for their own purposes.</a:t>
            </a:r>
            <a:br>
              <a:rPr lang="en-GB"/>
            </a:br>
            <a:br>
              <a:rPr lang="en-GB"/>
            </a:br>
            <a:r>
              <a:rPr lang="en-GB"/>
              <a:t>4. To get a sense of the cultural scope of the resources, teachers might want to download the cultural collection, which comes with an excel overview for Y7 and 8 resources of the different cultural aspects that are contained in the resources, links to the specific resources where they can be found and a description of the aspect of culture addressed, whether sociolinguistic, or sociocultural, such as historic, geographical, popular culture, etc.. For ease of reference, these cultural slides have also been extracted from lessons and compiled into termly sets of slides for each language.  All of this is available to download with one click.</a:t>
            </a:r>
            <a:br>
              <a:rPr lang="en-GB"/>
            </a:br>
            <a:br>
              <a:rPr lang="en-GB"/>
            </a:br>
            <a:endParaRPr/>
          </a:p>
        </p:txBody>
      </p:sp>
      <p:sp>
        <p:nvSpPr>
          <p:cNvPr id="333" name="Google Shape;3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Well, I’ve tried to keep this as brief as possible, but as you have seen and heard, there is a lot to say about the draft GCSE Subject Content!</a:t>
            </a:r>
            <a:br>
              <a:rPr lang="en-GB"/>
            </a:br>
            <a:r>
              <a:rPr lang="en-GB"/>
              <a:t>I hope that you have found this session useful and that it’s given you food for thought for your further discussion within your hubs.  Your STs will also let you know about a further opportunity to attend a Q &amp; A session with Professor Emma Marsden and me, at the end of March.  In the meantime, enjoy your hub discussions.  I wish you all well.</a:t>
            </a:r>
            <a:endParaRPr/>
          </a:p>
        </p:txBody>
      </p:sp>
      <p:sp>
        <p:nvSpPr>
          <p:cNvPr id="341" name="Google Shape;3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Let’s look briefly at what the GCSE subject content document is and how it fits into the process of GCSE review from DfE to classroom and the typical timeline of this process.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sz="1200">
                <a:solidFill>
                  <a:schemeClr val="dk1"/>
                </a:solidFill>
                <a:latin typeface="Calibri"/>
                <a:ea typeface="Calibri"/>
                <a:cs typeface="Calibri"/>
                <a:sym typeface="Calibri"/>
              </a:rPr>
              <a:t>Process: DfE 🡪 Ofqual 🡪 Public Consultation (launched jointly between DfE/Ofqual) 🡪 Awarding bodies develop specifications and SAMS (Sample Assessed Materials) 🡪 Oqual accredits the specification 🡪 Awarding bodies publish the specifications 🡪 Publishers create teaching materials 🡪 Teachers teach.</a:t>
            </a:r>
            <a:endParaRPr/>
          </a:p>
          <a:p>
            <a:pPr marL="0" lvl="0" indent="0" algn="l" rtl="0">
              <a:spcBef>
                <a:spcPts val="0"/>
              </a:spcBef>
              <a:spcAft>
                <a:spcPts val="0"/>
              </a:spcAft>
              <a:buNone/>
            </a:pP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Teachers can engage with the process and the different groups at any point from the consultation onwards.  There is a ‘quiet period’ when the awarding bodies develop their specifications, but once approved teachers can scrutinise these and begin to develop SOW.</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Timeline: we can extrapolate from the current GCSE – final subject content published (2015), specification for first teaching (2016), first exam (2018)</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This time: subject content consultation (2021), (assume publication late 2021, early 2022?), specification for first teaching (2023), first exam (2025).  Who will be the first to sit the new exam ?  Current Y7 will do the new GCSE.</a:t>
            </a: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This is a light-hearted, low stakes quiz!  The information is taken directly from the 2015 Subject Content.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Remember that teachers don’t regularly engage with the Subject Content documentation, and especially not once a consultation period has past, as we usually refer to other more immediate and practical layers of documentation once they are published (i.e., specifications and text books).</a:t>
            </a:r>
            <a:endParaRPr/>
          </a:p>
          <a:p>
            <a:pPr marL="0" lvl="0" indent="0" algn="l" rtl="0">
              <a:spcBef>
                <a:spcPts val="0"/>
              </a:spcBef>
              <a:spcAft>
                <a:spcPts val="0"/>
              </a:spcAft>
              <a:buNone/>
            </a:pPr>
            <a:endParaRPr/>
          </a:p>
          <a:p>
            <a:pPr marL="0" lvl="0" indent="0" algn="l" rtl="0">
              <a:spcBef>
                <a:spcPts val="0"/>
              </a:spcBef>
              <a:spcAft>
                <a:spcPts val="0"/>
              </a:spcAft>
              <a:buNone/>
            </a:pPr>
            <a:r>
              <a:rPr lang="en-GB"/>
              <a:t>However, there is a reason for doing this, as we’ll see, when we look at both Subject Content documents in more detail in a moment. </a:t>
            </a:r>
            <a:br>
              <a:rPr lang="en-GB"/>
            </a:br>
            <a:r>
              <a:rPr lang="en-GB"/>
              <a:t>So, in true GCSE style (!), the answers are: Yes/True, No, not true OR NIT (Not in text)</a:t>
            </a:r>
            <a:endParaRPr/>
          </a:p>
        </p:txBody>
      </p:sp>
      <p:sp>
        <p:nvSpPr>
          <p:cNvPr id="114" name="Google Shape;11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Explain the task.  Give 45 – 60 minutes to complete it.  Ask teachers to pause the video.</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GB"/>
              <a:t>We’re now going to take a bit of time to compare the current and proposed Subject Content documents.  I recommend that for this first task, we read the two documents in full and make notes in the handout called: </a:t>
            </a:r>
            <a:r>
              <a:rPr lang="en-GB" b="1"/>
              <a:t>GCSE Subject Content comparison - table</a:t>
            </a:r>
            <a:r>
              <a:rPr lang="en-GB"/>
              <a:t>. </a:t>
            </a:r>
            <a:br>
              <a:rPr lang="en-GB"/>
            </a:br>
            <a:endParaRPr/>
          </a:p>
          <a:p>
            <a:pPr marL="0" lvl="0" indent="0" algn="l" rtl="0">
              <a:spcBef>
                <a:spcPts val="0"/>
              </a:spcBef>
              <a:spcAft>
                <a:spcPts val="0"/>
              </a:spcAft>
              <a:buNone/>
            </a:pPr>
            <a:r>
              <a:rPr lang="en-GB"/>
              <a:t>At another time, to facilitate further work, you might be interested to make use of a second option, a targeted keyword search, using the document called: </a:t>
            </a:r>
            <a:r>
              <a:rPr lang="en-GB" b="1"/>
              <a:t>GCSE Subject Content comparison – keywords</a:t>
            </a:r>
            <a:endParaRPr/>
          </a:p>
          <a:p>
            <a:pPr marL="0" lvl="0" indent="0" algn="l" rtl="0">
              <a:spcBef>
                <a:spcPts val="0"/>
              </a:spcBef>
              <a:spcAft>
                <a:spcPts val="0"/>
              </a:spcAft>
              <a:buNone/>
            </a:pPr>
            <a:endParaRPr b="1"/>
          </a:p>
          <a:p>
            <a:pPr marL="0" marR="0" lvl="0" indent="0" algn="l" rtl="0">
              <a:lnSpc>
                <a:spcPct val="100000"/>
              </a:lnSpc>
              <a:spcBef>
                <a:spcPts val="0"/>
              </a:spcBef>
              <a:spcAft>
                <a:spcPts val="0"/>
              </a:spcAft>
              <a:buClr>
                <a:schemeClr val="dk1"/>
              </a:buClr>
              <a:buSzPts val="1200"/>
              <a:buFont typeface="Calibri"/>
              <a:buNone/>
            </a:pPr>
            <a:r>
              <a:rPr lang="en-GB" b="0"/>
              <a:t>Or you may have another preferred method.</a:t>
            </a:r>
            <a:br>
              <a:rPr lang="en-GB" b="0"/>
            </a:br>
            <a:br>
              <a:rPr lang="en-GB" b="0"/>
            </a:br>
            <a:r>
              <a:rPr lang="en-GB"/>
              <a:t>I have completed both methods of comparison in preparation for this session, and will make both documents available after the TRG.</a:t>
            </a:r>
            <a:endParaRPr/>
          </a:p>
          <a:p>
            <a:pPr marL="0" lvl="0" indent="0" algn="l" rtl="0">
              <a:spcBef>
                <a:spcPts val="0"/>
              </a:spcBef>
              <a:spcAft>
                <a:spcPts val="0"/>
              </a:spcAft>
              <a:buNone/>
            </a:pPr>
            <a:br>
              <a:rPr lang="en-GB" b="0"/>
            </a:br>
            <a:br>
              <a:rPr lang="en-GB" b="0"/>
            </a:br>
            <a:r>
              <a:rPr lang="en-GB" b="0"/>
              <a:t>For this task now, as part of the TRG time, I’m suggesting you spend 45 – 60 minutes and then come back to this presentation.</a:t>
            </a:r>
            <a:br>
              <a:rPr lang="en-GB" b="0"/>
            </a:br>
            <a:r>
              <a:rPr lang="en-GB"/>
              <a:t>Clearly, the time spent is a matter for you, though!  After you complete the comparison re-join this screencast.  Pause the screencast now.</a:t>
            </a:r>
            <a:endParaRPr/>
          </a:p>
          <a:p>
            <a:pPr marL="0" lvl="0" indent="0" algn="l" rtl="0">
              <a:spcBef>
                <a:spcPts val="0"/>
              </a:spcBef>
              <a:spcAft>
                <a:spcPts val="0"/>
              </a:spcAft>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Summarise the main aspects of continuity between 2015 and proposed 2021 contents.</a:t>
            </a:r>
            <a:br>
              <a:rPr lang="en-GB"/>
            </a:br>
            <a:br>
              <a:rPr lang="en-GB"/>
            </a:br>
            <a:r>
              <a:rPr lang="en-GB"/>
              <a:t>“Welcome back.  I hope you found it interesting to compare the documents.  I’m sure you have lots to say! There’ll be the opportunity for you to discuss further in your ‘live’ TRG session that follows.  Here I’m going to give a brief summary of both the areas of continuity and the main differences between the current and proposed Subject content that I found when doing the same task that you have all just done.”</a:t>
            </a:r>
            <a:br>
              <a:rPr lang="en-GB"/>
            </a:br>
            <a:br>
              <a:rPr lang="en-GB"/>
            </a:br>
            <a:r>
              <a:rPr lang="en-GB"/>
              <a:t>So, areas of continuity….</a:t>
            </a:r>
            <a:endParaRPr/>
          </a:p>
        </p:txBody>
      </p:sp>
      <p:sp>
        <p:nvSpPr>
          <p:cNvPr id="142" name="Google Shape;14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Summarise the main differences.  Acknowledge that these may not be the only differences, but that they will have opportunities in their TRGs to discuss further.</a:t>
            </a:r>
            <a:br>
              <a:rPr lang="en-GB"/>
            </a:br>
            <a:br>
              <a:rPr lang="en-GB"/>
            </a:br>
            <a:r>
              <a:rPr lang="en-GB"/>
              <a:t>“And now to consider the main differences.  You may have noticed other differences, too, and do keep those ready to share at the TRG discussion session.  This is a list of the headline changes, as I see them….”</a:t>
            </a: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a:solidFill>
                  <a:schemeClr val="dk1"/>
                </a:solidFill>
                <a:latin typeface="Calibri"/>
                <a:ea typeface="Calibri"/>
                <a:cs typeface="Calibri"/>
                <a:sym typeface="Calibri"/>
              </a:rPr>
              <a:t>Ok, so a quick recap on our session content and progress through it.  Now to look at in a bit more detail at the grammar appendices.  I’m sure many of you have already looked through these as part of the previous reading task.</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Let’s start with a quick quiz to see what we may or may not recall about the current grammar content!</a:t>
            </a:r>
            <a:endParaRPr/>
          </a:p>
          <a:p>
            <a:pPr marL="0" lvl="0" indent="0" algn="l" rtl="0">
              <a:spcBef>
                <a:spcPts val="0"/>
              </a:spcBef>
              <a:spcAft>
                <a:spcPts val="0"/>
              </a:spcAft>
              <a:buNone/>
            </a:pPr>
            <a:endParaRPr/>
          </a:p>
        </p:txBody>
      </p:sp>
      <p:sp>
        <p:nvSpPr>
          <p:cNvPr id="156" name="Google Shape;1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“Now, as before this is also just a low stakes quiz to get us thinking about some of the detail in the current grammar list.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So, let’s start with the superlative.. yes, that is on the foundation tier grammar list, for both comprehension and production. However, it is also listed again on the Higher Tier list, with the addition of just one word. So, the foundation tier list has, under Adjectives, </a:t>
            </a:r>
            <a:r>
              <a:rPr lang="en-GB" sz="1200" b="1">
                <a:solidFill>
                  <a:schemeClr val="dk1"/>
                </a:solidFill>
                <a:latin typeface="Calibri"/>
                <a:ea typeface="Calibri"/>
                <a:cs typeface="Calibri"/>
                <a:sym typeface="Calibri"/>
              </a:rPr>
              <a:t>comparative and superlative: regular and meilleur </a:t>
            </a:r>
            <a:r>
              <a:rPr lang="en-GB" sz="1200" b="0">
                <a:solidFill>
                  <a:schemeClr val="dk1"/>
                </a:solidFill>
                <a:latin typeface="Calibri"/>
                <a:ea typeface="Calibri"/>
                <a:cs typeface="Calibri"/>
                <a:sym typeface="Calibri"/>
              </a:rPr>
              <a:t>and then the Higher Tier list has: </a:t>
            </a:r>
            <a:r>
              <a:rPr lang="en-GB" sz="1200" b="1">
                <a:solidFill>
                  <a:schemeClr val="dk1"/>
                </a:solidFill>
                <a:latin typeface="Calibri"/>
                <a:ea typeface="Calibri"/>
                <a:cs typeface="Calibri"/>
                <a:sym typeface="Calibri"/>
              </a:rPr>
              <a:t>comparative and superlative, including meilleur, pire. </a:t>
            </a:r>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This does seem a little odd – we might question why it’s so much more higher than foundation just with the addition of pire?</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Slightly odd when you consider the use that awarding bodies, textbook writers and teachers might be expected to make of this list to plan teaching…</a:t>
            </a:r>
            <a:br>
              <a:rPr lang="en-GB" sz="1200">
                <a:solidFill>
                  <a:schemeClr val="dk1"/>
                </a:solidFill>
                <a:latin typeface="Calibri"/>
                <a:ea typeface="Calibri"/>
                <a:cs typeface="Calibri"/>
                <a:sym typeface="Calibri"/>
              </a:rPr>
            </a:b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200">
                <a:solidFill>
                  <a:schemeClr val="dk1"/>
                </a:solidFill>
                <a:latin typeface="Calibri"/>
                <a:ea typeface="Calibri"/>
                <a:cs typeface="Calibri"/>
                <a:sym typeface="Calibri"/>
              </a:rPr>
              <a:t>Now, pluperfect.  Yes, I’m sure you’ve correctly ‘told your screen’ that it’s Higher.  Note also though that understanding the pluperfect is also on the foundation list – meaning that it can be tested in listening and reading tasks (presumably with any verb, either on the awarding body vocabulary list or outside of it, given the requirement to test unfamiliar material as well).  Next we have ‘ne…personne’ – you’ll be excused completely for not being sure on this one.  It isn’t explicitly listed, though we have to assume that it’s foundation because the (rather general) descriptor ‘negation forms’ is in the foundation list.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Depuis – depuis is foundation tier, both for comprehension and production.  That is for the present tense.  Depuis + imperfect is on the higher tier list.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Modals (present tense) – yes, well modal verbs don’t exist in French, clearly, as they are not listed at all.  So we’ll have to just put them here in the middle for now.  I’m sure we all teach them, and I’m perfectly sure that they also appear in exams.  Perhaps we are meant to understand them as part of the general category “verbs followed by an infinitive, with or without a preposition”? It is perhaps an indication that the level of precision and detail in the current grammar appendices is perhaps not optimal.</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Here’s one last one for you… conjunctions (e.g., car etc..) – yes, this one is on the foundation list.  Is it grammar though?  Isn’t this vocabulary?  I’m sure you have noticed this before, if you’re someone who’s looked at these grammar lists.  They are the same lists that are reproduced in the awarding body specifications. Not everything on the current grammar list is actually grammar.</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So what can we summarise from this?</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1. There may be some important things missing from (or at least not stated clearly on) the grammar lists, as they currently are, including things that we know are routinely tested.</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2.  There may be some errors – or questionable decisions – about the description and placement of certain features – the superlative listing being one example of that.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3. There may be some features on the list that seem to present a little too much challenge for foundation tier – even though they may be given the (R) rating – how do you just teach for receptive use? realistically, you don’t, you still spend some time practising these features, but less than you would, if you know students had to produce it, which will naturally leave foundation students with the feeling that they half know many things. If there is a substantial amount of the content that is only for receptive testing at Foundation tier (which there is, currently), then we are throwing a lot at students that we don’t expect them to fully get hold of and be able to use independently.  Given that we know that motivation for anything stems largely from a sense of success and self-efficacy, this seems like a situation that required some improvement.</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4. Finally, there may be some things on the current list that are vocabulary rather than grammar.</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So, whatever it is that we want the 2021 grammar appendices to do, top on our list might be:</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1. A bold, thorough review of the content of these lists, rather than a tweak around the edges.  </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2. Greater detail so that we can really know exactly what is meant within each listed feature.</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3. An ‘outside the box’ approach to the problematic issue of the (R) only category to ensure that foundation tier students in particular, but also those in higher tier, don’t spend too much learning time on grammar features that they cannot meaningfully get to grips with, in the 450 hours of secondary school language learning.  Perhaps </a:t>
            </a:r>
            <a:r>
              <a:rPr lang="en-GB" sz="1200" b="1">
                <a:solidFill>
                  <a:schemeClr val="dk1"/>
                </a:solidFill>
                <a:latin typeface="Calibri"/>
                <a:ea typeface="Calibri"/>
                <a:cs typeface="Calibri"/>
                <a:sym typeface="Calibri"/>
              </a:rPr>
              <a:t>more time </a:t>
            </a:r>
            <a:r>
              <a:rPr lang="en-GB" sz="1200">
                <a:solidFill>
                  <a:schemeClr val="dk1"/>
                </a:solidFill>
                <a:latin typeface="Calibri"/>
                <a:ea typeface="Calibri"/>
                <a:cs typeface="Calibri"/>
                <a:sym typeface="Calibri"/>
              </a:rPr>
              <a:t>spent on gaining a deeper knowledge of and proficiency in </a:t>
            </a:r>
            <a:r>
              <a:rPr lang="en-GB" sz="1200" b="1">
                <a:solidFill>
                  <a:schemeClr val="dk1"/>
                </a:solidFill>
                <a:latin typeface="Calibri"/>
                <a:ea typeface="Calibri"/>
                <a:cs typeface="Calibri"/>
                <a:sym typeface="Calibri"/>
              </a:rPr>
              <a:t>fewer features </a:t>
            </a:r>
            <a:r>
              <a:rPr lang="en-GB" sz="1200">
                <a:solidFill>
                  <a:schemeClr val="dk1"/>
                </a:solidFill>
                <a:latin typeface="Calibri"/>
                <a:ea typeface="Calibri"/>
                <a:cs typeface="Calibri"/>
                <a:sym typeface="Calibri"/>
              </a:rPr>
              <a:t>might be the outcome of such a revision.</a:t>
            </a: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4. The removal of vocabulary items from the grammar list, for clarity.</a:t>
            </a:r>
            <a:br>
              <a:rPr lang="en-GB" sz="1200">
                <a:solidFill>
                  <a:schemeClr val="dk1"/>
                </a:solidFill>
                <a:latin typeface="Calibri"/>
                <a:ea typeface="Calibri"/>
                <a:cs typeface="Calibri"/>
                <a:sym typeface="Calibri"/>
              </a:rPr>
            </a:br>
            <a:br>
              <a:rPr lang="en-GB" sz="1200">
                <a:solidFill>
                  <a:schemeClr val="dk1"/>
                </a:solidFill>
                <a:latin typeface="Calibri"/>
                <a:ea typeface="Calibri"/>
                <a:cs typeface="Calibri"/>
                <a:sym typeface="Calibri"/>
              </a:rPr>
            </a:br>
            <a:r>
              <a:rPr lang="en-GB" sz="1200">
                <a:solidFill>
                  <a:schemeClr val="dk1"/>
                </a:solidFill>
                <a:latin typeface="Calibri"/>
                <a:ea typeface="Calibri"/>
                <a:cs typeface="Calibri"/>
                <a:sym typeface="Calibri"/>
              </a:rPr>
              <a:t>Now, it’s not going to be possible in the time that we have here in this session to do a thorough comparison of the differences in the grammar lists, though this is probably something teachers will want to do at some point individually.  However, it does feel important to pick out a few of the main differences.  I’m going to stick with the French for my examples, but the same approach has been taken in all three languages.</a:t>
            </a:r>
            <a:endParaRPr/>
          </a:p>
        </p:txBody>
      </p:sp>
      <p:sp>
        <p:nvSpPr>
          <p:cNvPr id="167" name="Google Shape;16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25"/>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F3864"/>
              </a:buClr>
              <a:buSzPts val="6000"/>
              <a:buFont typeface="Century Gothic"/>
              <a:buNone/>
              <a:defRPr sz="6000">
                <a:solidFill>
                  <a:srgbClr val="1F3864"/>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F3864"/>
              </a:buClr>
              <a:buSzPts val="2400"/>
              <a:buNone/>
              <a:defRPr sz="2400">
                <a:solidFill>
                  <a:srgbClr val="1F3864"/>
                </a:solidFill>
                <a:latin typeface="Century Gothic"/>
                <a:ea typeface="Century Gothic"/>
                <a:cs typeface="Century Gothic"/>
                <a:sym typeface="Century Gothic"/>
              </a:defRPr>
            </a:lvl1pPr>
            <a:lvl2pPr lvl="1" algn="ctr">
              <a:lnSpc>
                <a:spcPct val="90000"/>
              </a:lnSpc>
              <a:spcBef>
                <a:spcPts val="500"/>
              </a:spcBef>
              <a:spcAft>
                <a:spcPts val="0"/>
              </a:spcAft>
              <a:buClr>
                <a:srgbClr val="1F3864"/>
              </a:buClr>
              <a:buSzPts val="2000"/>
              <a:buNone/>
              <a:defRPr sz="2000"/>
            </a:lvl2pPr>
            <a:lvl3pPr lvl="2" algn="ctr">
              <a:lnSpc>
                <a:spcPct val="90000"/>
              </a:lnSpc>
              <a:spcBef>
                <a:spcPts val="500"/>
              </a:spcBef>
              <a:spcAft>
                <a:spcPts val="0"/>
              </a:spcAft>
              <a:buClr>
                <a:srgbClr val="1F3864"/>
              </a:buClr>
              <a:buSzPts val="1800"/>
              <a:buNone/>
              <a:defRPr sz="1800"/>
            </a:lvl3pPr>
            <a:lvl4pPr lvl="3" algn="ctr">
              <a:lnSpc>
                <a:spcPct val="90000"/>
              </a:lnSpc>
              <a:spcBef>
                <a:spcPts val="500"/>
              </a:spcBef>
              <a:spcAft>
                <a:spcPts val="0"/>
              </a:spcAft>
              <a:buClr>
                <a:srgbClr val="1F3864"/>
              </a:buClr>
              <a:buSzPts val="1600"/>
              <a:buNone/>
              <a:defRPr sz="1600"/>
            </a:lvl4pPr>
            <a:lvl5pPr lvl="4" algn="ctr">
              <a:lnSpc>
                <a:spcPct val="90000"/>
              </a:lnSpc>
              <a:spcBef>
                <a:spcPts val="500"/>
              </a:spcBef>
              <a:spcAft>
                <a:spcPts val="0"/>
              </a:spcAft>
              <a:buClr>
                <a:srgbClr val="1F3864"/>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5"/>
        <p:cNvGrpSpPr/>
        <p:nvPr/>
      </p:nvGrpSpPr>
      <p:grpSpPr>
        <a:xfrm>
          <a:off x="0" y="0"/>
          <a:ext cx="0" cy="0"/>
          <a:chOff x="0" y="0"/>
          <a:chExt cx="0" cy="0"/>
        </a:xfrm>
      </p:grpSpPr>
      <p:sp>
        <p:nvSpPr>
          <p:cNvPr id="56" name="Google Shape;56;p3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9" name="Google Shape;59;p3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0" name="Google Shape;60;p3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entury Gothic"/>
                <a:ea typeface="Century Gothic"/>
                <a:cs typeface="Century Gothic"/>
                <a:sym typeface="Century Gothic"/>
              </a:defRPr>
            </a:lvl1pPr>
            <a:lvl2pPr marL="0" marR="0" lvl="1" indent="0" algn="l" rtl="0">
              <a:spcBef>
                <a:spcPts val="0"/>
              </a:spcBef>
              <a:buNone/>
              <a:defRPr sz="1800">
                <a:solidFill>
                  <a:srgbClr val="000000"/>
                </a:solidFill>
                <a:latin typeface="Century Gothic"/>
                <a:ea typeface="Century Gothic"/>
                <a:cs typeface="Century Gothic"/>
                <a:sym typeface="Century Gothic"/>
              </a:defRPr>
            </a:lvl2pPr>
            <a:lvl3pPr marL="0" marR="0" lvl="2" indent="0" algn="l" rtl="0">
              <a:spcBef>
                <a:spcPts val="0"/>
              </a:spcBef>
              <a:buNone/>
              <a:defRPr sz="1800">
                <a:solidFill>
                  <a:srgbClr val="000000"/>
                </a:solidFill>
                <a:latin typeface="Century Gothic"/>
                <a:ea typeface="Century Gothic"/>
                <a:cs typeface="Century Gothic"/>
                <a:sym typeface="Century Gothic"/>
              </a:defRPr>
            </a:lvl3pPr>
            <a:lvl4pPr marL="0" marR="0" lvl="3" indent="0" algn="l" rtl="0">
              <a:spcBef>
                <a:spcPts val="0"/>
              </a:spcBef>
              <a:buNone/>
              <a:defRPr sz="1800">
                <a:solidFill>
                  <a:srgbClr val="000000"/>
                </a:solidFill>
                <a:latin typeface="Century Gothic"/>
                <a:ea typeface="Century Gothic"/>
                <a:cs typeface="Century Gothic"/>
                <a:sym typeface="Century Gothic"/>
              </a:defRPr>
            </a:lvl4pPr>
            <a:lvl5pPr marL="0" marR="0" lvl="4" indent="0" algn="l" rtl="0">
              <a:spcBef>
                <a:spcPts val="0"/>
              </a:spcBef>
              <a:buNone/>
              <a:defRPr sz="1800">
                <a:solidFill>
                  <a:srgbClr val="000000"/>
                </a:solidFill>
                <a:latin typeface="Century Gothic"/>
                <a:ea typeface="Century Gothic"/>
                <a:cs typeface="Century Gothic"/>
                <a:sym typeface="Century Gothic"/>
              </a:defRPr>
            </a:lvl5pPr>
            <a:lvl6pPr marL="0" marR="0" lvl="5" indent="0" algn="l" rtl="0">
              <a:spcBef>
                <a:spcPts val="0"/>
              </a:spcBef>
              <a:buNone/>
              <a:defRPr sz="1800">
                <a:solidFill>
                  <a:srgbClr val="000000"/>
                </a:solidFill>
                <a:latin typeface="Century Gothic"/>
                <a:ea typeface="Century Gothic"/>
                <a:cs typeface="Century Gothic"/>
                <a:sym typeface="Century Gothic"/>
              </a:defRPr>
            </a:lvl6pPr>
            <a:lvl7pPr marL="0" marR="0" lvl="6" indent="0" algn="l" rtl="0">
              <a:spcBef>
                <a:spcPts val="0"/>
              </a:spcBef>
              <a:buNone/>
              <a:defRPr sz="1800">
                <a:solidFill>
                  <a:srgbClr val="000000"/>
                </a:solidFill>
                <a:latin typeface="Century Gothic"/>
                <a:ea typeface="Century Gothic"/>
                <a:cs typeface="Century Gothic"/>
                <a:sym typeface="Century Gothic"/>
              </a:defRPr>
            </a:lvl7pPr>
            <a:lvl8pPr marL="0" marR="0" lvl="7" indent="0" algn="l" rtl="0">
              <a:spcBef>
                <a:spcPts val="0"/>
              </a:spcBef>
              <a:buNone/>
              <a:defRPr sz="1800">
                <a:solidFill>
                  <a:srgbClr val="000000"/>
                </a:solidFill>
                <a:latin typeface="Century Gothic"/>
                <a:ea typeface="Century Gothic"/>
                <a:cs typeface="Century Gothic"/>
                <a:sym typeface="Century Gothic"/>
              </a:defRPr>
            </a:lvl8pPr>
            <a:lvl9pPr marL="0" marR="0" lvl="8" indent="0" algn="l" rtl="0">
              <a:spcBef>
                <a:spcPts val="0"/>
              </a:spcBef>
              <a:buNone/>
              <a:defRPr sz="1800">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5" name="Google Shape;65;p3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66" name="Google Shape;66;p3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entury Gothic"/>
                <a:ea typeface="Century Gothic"/>
                <a:cs typeface="Century Gothic"/>
                <a:sym typeface="Century Gothic"/>
              </a:defRPr>
            </a:lvl1pPr>
            <a:lvl2pPr marL="0" marR="0" lvl="1" indent="0" algn="l" rtl="0">
              <a:spcBef>
                <a:spcPts val="0"/>
              </a:spcBef>
              <a:buNone/>
              <a:defRPr sz="1800">
                <a:solidFill>
                  <a:srgbClr val="000000"/>
                </a:solidFill>
                <a:latin typeface="Century Gothic"/>
                <a:ea typeface="Century Gothic"/>
                <a:cs typeface="Century Gothic"/>
                <a:sym typeface="Century Gothic"/>
              </a:defRPr>
            </a:lvl2pPr>
            <a:lvl3pPr marL="0" marR="0" lvl="2" indent="0" algn="l" rtl="0">
              <a:spcBef>
                <a:spcPts val="0"/>
              </a:spcBef>
              <a:buNone/>
              <a:defRPr sz="1800">
                <a:solidFill>
                  <a:srgbClr val="000000"/>
                </a:solidFill>
                <a:latin typeface="Century Gothic"/>
                <a:ea typeface="Century Gothic"/>
                <a:cs typeface="Century Gothic"/>
                <a:sym typeface="Century Gothic"/>
              </a:defRPr>
            </a:lvl3pPr>
            <a:lvl4pPr marL="0" marR="0" lvl="3" indent="0" algn="l" rtl="0">
              <a:spcBef>
                <a:spcPts val="0"/>
              </a:spcBef>
              <a:buNone/>
              <a:defRPr sz="1800">
                <a:solidFill>
                  <a:srgbClr val="000000"/>
                </a:solidFill>
                <a:latin typeface="Century Gothic"/>
                <a:ea typeface="Century Gothic"/>
                <a:cs typeface="Century Gothic"/>
                <a:sym typeface="Century Gothic"/>
              </a:defRPr>
            </a:lvl4pPr>
            <a:lvl5pPr marL="0" marR="0" lvl="4" indent="0" algn="l" rtl="0">
              <a:spcBef>
                <a:spcPts val="0"/>
              </a:spcBef>
              <a:buNone/>
              <a:defRPr sz="1800">
                <a:solidFill>
                  <a:srgbClr val="000000"/>
                </a:solidFill>
                <a:latin typeface="Century Gothic"/>
                <a:ea typeface="Century Gothic"/>
                <a:cs typeface="Century Gothic"/>
                <a:sym typeface="Century Gothic"/>
              </a:defRPr>
            </a:lvl5pPr>
            <a:lvl6pPr marL="0" marR="0" lvl="5" indent="0" algn="l" rtl="0">
              <a:spcBef>
                <a:spcPts val="0"/>
              </a:spcBef>
              <a:buNone/>
              <a:defRPr sz="1800">
                <a:solidFill>
                  <a:srgbClr val="000000"/>
                </a:solidFill>
                <a:latin typeface="Century Gothic"/>
                <a:ea typeface="Century Gothic"/>
                <a:cs typeface="Century Gothic"/>
                <a:sym typeface="Century Gothic"/>
              </a:defRPr>
            </a:lvl6pPr>
            <a:lvl7pPr marL="0" marR="0" lvl="6" indent="0" algn="l" rtl="0">
              <a:spcBef>
                <a:spcPts val="0"/>
              </a:spcBef>
              <a:buNone/>
              <a:defRPr sz="1800">
                <a:solidFill>
                  <a:srgbClr val="000000"/>
                </a:solidFill>
                <a:latin typeface="Century Gothic"/>
                <a:ea typeface="Century Gothic"/>
                <a:cs typeface="Century Gothic"/>
                <a:sym typeface="Century Gothic"/>
              </a:defRPr>
            </a:lvl7pPr>
            <a:lvl8pPr marL="0" marR="0" lvl="7" indent="0" algn="l" rtl="0">
              <a:spcBef>
                <a:spcPts val="0"/>
              </a:spcBef>
              <a:buNone/>
              <a:defRPr sz="1800">
                <a:solidFill>
                  <a:srgbClr val="000000"/>
                </a:solidFill>
                <a:latin typeface="Century Gothic"/>
                <a:ea typeface="Century Gothic"/>
                <a:cs typeface="Century Gothic"/>
                <a:sym typeface="Century Gothic"/>
              </a:defRPr>
            </a:lvl8pPr>
            <a:lvl9pPr marL="0" marR="0" lvl="8" indent="0" algn="l" rtl="0">
              <a:spcBef>
                <a:spcPts val="0"/>
              </a:spcBef>
              <a:buNone/>
              <a:defRPr sz="1800">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9"/>
        <p:cNvGrpSpPr/>
        <p:nvPr/>
      </p:nvGrpSpPr>
      <p:grpSpPr>
        <a:xfrm>
          <a:off x="0" y="0"/>
          <a:ext cx="0" cy="0"/>
          <a:chOff x="0" y="0"/>
          <a:chExt cx="0" cy="0"/>
        </a:xfrm>
      </p:grpSpPr>
      <p:sp>
        <p:nvSpPr>
          <p:cNvPr id="20" name="Google Shape;20;p26"/>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55600" algn="l">
              <a:lnSpc>
                <a:spcPct val="90000"/>
              </a:lnSpc>
              <a:spcBef>
                <a:spcPts val="500"/>
              </a:spcBef>
              <a:spcAft>
                <a:spcPts val="0"/>
              </a:spcAft>
              <a:buClr>
                <a:srgbClr val="1F3864"/>
              </a:buClr>
              <a:buSzPts val="2000"/>
              <a:buChar char="•"/>
              <a:defRPr sz="2000"/>
            </a:lvl2pPr>
            <a:lvl3pPr marL="1371600" lvl="2" indent="-342900" algn="l">
              <a:lnSpc>
                <a:spcPct val="90000"/>
              </a:lnSpc>
              <a:spcBef>
                <a:spcPts val="500"/>
              </a:spcBef>
              <a:spcAft>
                <a:spcPts val="0"/>
              </a:spcAft>
              <a:buClr>
                <a:srgbClr val="1F3864"/>
              </a:buClr>
              <a:buSzPts val="1800"/>
              <a:buChar char="•"/>
              <a:defRPr sz="1800"/>
            </a:lvl3pPr>
            <a:lvl4pPr marL="1828800" lvl="3" indent="-330200" algn="l">
              <a:lnSpc>
                <a:spcPct val="90000"/>
              </a:lnSpc>
              <a:spcBef>
                <a:spcPts val="500"/>
              </a:spcBef>
              <a:spcAft>
                <a:spcPts val="0"/>
              </a:spcAft>
              <a:buClr>
                <a:srgbClr val="1F3864"/>
              </a:buClr>
              <a:buSzPts val="1600"/>
              <a:buChar char="•"/>
              <a:defRPr sz="1600"/>
            </a:lvl4pPr>
            <a:lvl5pPr marL="2286000" lvl="4" indent="-330200" algn="l">
              <a:lnSpc>
                <a:spcPct val="90000"/>
              </a:lnSpc>
              <a:spcBef>
                <a:spcPts val="500"/>
              </a:spcBef>
              <a:spcAft>
                <a:spcPts val="0"/>
              </a:spcAft>
              <a:buClr>
                <a:srgbClr val="1F3864"/>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2"/>
        <p:cNvGrpSpPr/>
        <p:nvPr/>
      </p:nvGrpSpPr>
      <p:grpSpPr>
        <a:xfrm>
          <a:off x="0" y="0"/>
          <a:ext cx="0" cy="0"/>
          <a:chOff x="0" y="0"/>
          <a:chExt cx="0" cy="0"/>
        </a:xfrm>
      </p:grpSpPr>
      <p:sp>
        <p:nvSpPr>
          <p:cNvPr id="23" name="Google Shape;23;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5" name="Google Shape;25;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F3864"/>
              </a:buClr>
              <a:buSzPts val="2400"/>
              <a:buNone/>
              <a:defRPr sz="2400" b="1"/>
            </a:lvl1pPr>
            <a:lvl2pPr marL="914400" lvl="1" indent="-228600" algn="l">
              <a:lnSpc>
                <a:spcPct val="90000"/>
              </a:lnSpc>
              <a:spcBef>
                <a:spcPts val="500"/>
              </a:spcBef>
              <a:spcAft>
                <a:spcPts val="0"/>
              </a:spcAft>
              <a:buClr>
                <a:srgbClr val="1F3864"/>
              </a:buClr>
              <a:buSzPts val="2000"/>
              <a:buNone/>
              <a:defRPr sz="2000" b="1"/>
            </a:lvl2pPr>
            <a:lvl3pPr marL="1371600" lvl="2" indent="-228600" algn="l">
              <a:lnSpc>
                <a:spcPct val="90000"/>
              </a:lnSpc>
              <a:spcBef>
                <a:spcPts val="500"/>
              </a:spcBef>
              <a:spcAft>
                <a:spcPts val="0"/>
              </a:spcAft>
              <a:buClr>
                <a:srgbClr val="1F3864"/>
              </a:buClr>
              <a:buSzPts val="1800"/>
              <a:buNone/>
              <a:defRPr sz="1800" b="1"/>
            </a:lvl3pPr>
            <a:lvl4pPr marL="1828800" lvl="3" indent="-228600" algn="l">
              <a:lnSpc>
                <a:spcPct val="90000"/>
              </a:lnSpc>
              <a:spcBef>
                <a:spcPts val="500"/>
              </a:spcBef>
              <a:spcAft>
                <a:spcPts val="0"/>
              </a:spcAft>
              <a:buClr>
                <a:srgbClr val="1F3864"/>
              </a:buClr>
              <a:buSzPts val="1600"/>
              <a:buNone/>
              <a:defRPr sz="1600" b="1"/>
            </a:lvl4pPr>
            <a:lvl5pPr marL="2286000" lvl="4" indent="-228600" algn="l">
              <a:lnSpc>
                <a:spcPct val="90000"/>
              </a:lnSpc>
              <a:spcBef>
                <a:spcPts val="500"/>
              </a:spcBef>
              <a:spcAft>
                <a:spcPts val="0"/>
              </a:spcAft>
              <a:buClr>
                <a:srgbClr val="1F386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6000"/>
              <a:buFont typeface="Century Gothic"/>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2400"/>
              <a:buNone/>
              <a:defRPr sz="2400">
                <a:solidFill>
                  <a:srgbClr val="1F3864"/>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1"/>
        <p:cNvGrpSpPr/>
        <p:nvPr/>
      </p:nvGrpSpPr>
      <p:grpSpPr>
        <a:xfrm>
          <a:off x="0" y="0"/>
          <a:ext cx="0" cy="0"/>
          <a:chOff x="0" y="0"/>
          <a:chExt cx="0" cy="0"/>
        </a:xfrm>
      </p:grpSpPr>
      <p:sp>
        <p:nvSpPr>
          <p:cNvPr id="32" name="Google Shape;32;p29"/>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F3864"/>
              </a:buClr>
              <a:buSzPts val="1800"/>
              <a:buChar char="•"/>
              <a:defRPr/>
            </a:lvl1pPr>
            <a:lvl2pPr marL="914400" lvl="1" indent="-342900" algn="l">
              <a:lnSpc>
                <a:spcPct val="90000"/>
              </a:lnSpc>
              <a:spcBef>
                <a:spcPts val="500"/>
              </a:spcBef>
              <a:spcAft>
                <a:spcPts val="0"/>
              </a:spcAft>
              <a:buClr>
                <a:srgbClr val="1F3864"/>
              </a:buClr>
              <a:buSzPts val="1800"/>
              <a:buChar char="•"/>
              <a:defRPr/>
            </a:lvl2pPr>
            <a:lvl3pPr marL="1371600" lvl="2" indent="-342900" algn="l">
              <a:lnSpc>
                <a:spcPct val="90000"/>
              </a:lnSpc>
              <a:spcBef>
                <a:spcPts val="500"/>
              </a:spcBef>
              <a:spcAft>
                <a:spcPts val="0"/>
              </a:spcAft>
              <a:buClr>
                <a:srgbClr val="1F3864"/>
              </a:buClr>
              <a:buSzPts val="1800"/>
              <a:buChar char="•"/>
              <a:defRPr/>
            </a:lvl3pPr>
            <a:lvl4pPr marL="1828800" lvl="3" indent="-342900" algn="l">
              <a:lnSpc>
                <a:spcPct val="90000"/>
              </a:lnSpc>
              <a:spcBef>
                <a:spcPts val="500"/>
              </a:spcBef>
              <a:spcAft>
                <a:spcPts val="0"/>
              </a:spcAft>
              <a:buClr>
                <a:srgbClr val="1F3864"/>
              </a:buClr>
              <a:buSzPts val="1800"/>
              <a:buChar char="•"/>
              <a:defRPr/>
            </a:lvl4pPr>
            <a:lvl5pPr marL="2286000" lvl="4" indent="-342900" algn="l">
              <a:lnSpc>
                <a:spcPct val="90000"/>
              </a:lnSpc>
              <a:spcBef>
                <a:spcPts val="500"/>
              </a:spcBef>
              <a:spcAft>
                <a:spcPts val="0"/>
              </a:spcAft>
              <a:buClr>
                <a:srgbClr val="1F386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F38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7"/>
        <p:cNvGrpSpPr/>
        <p:nvPr/>
      </p:nvGrpSpPr>
      <p:grpSpPr>
        <a:xfrm>
          <a:off x="0" y="0"/>
          <a:ext cx="0" cy="0"/>
          <a:chOff x="0" y="0"/>
          <a:chExt cx="0" cy="0"/>
        </a:xfrm>
      </p:grpSpPr>
      <p:sp>
        <p:nvSpPr>
          <p:cNvPr id="38" name="Google Shape;38;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39" name="Google Shape;39;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0" name="Google Shape;40;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entury Gothic"/>
                <a:ea typeface="Century Gothic"/>
                <a:cs typeface="Century Gothic"/>
                <a:sym typeface="Century Gothic"/>
              </a:defRPr>
            </a:lvl1pPr>
            <a:lvl2pPr marL="0" marR="0" lvl="1" indent="0" algn="l" rtl="0">
              <a:spcBef>
                <a:spcPts val="0"/>
              </a:spcBef>
              <a:buNone/>
              <a:defRPr sz="1800">
                <a:solidFill>
                  <a:srgbClr val="000000"/>
                </a:solidFill>
                <a:latin typeface="Century Gothic"/>
                <a:ea typeface="Century Gothic"/>
                <a:cs typeface="Century Gothic"/>
                <a:sym typeface="Century Gothic"/>
              </a:defRPr>
            </a:lvl2pPr>
            <a:lvl3pPr marL="0" marR="0" lvl="2" indent="0" algn="l" rtl="0">
              <a:spcBef>
                <a:spcPts val="0"/>
              </a:spcBef>
              <a:buNone/>
              <a:defRPr sz="1800">
                <a:solidFill>
                  <a:srgbClr val="000000"/>
                </a:solidFill>
                <a:latin typeface="Century Gothic"/>
                <a:ea typeface="Century Gothic"/>
                <a:cs typeface="Century Gothic"/>
                <a:sym typeface="Century Gothic"/>
              </a:defRPr>
            </a:lvl3pPr>
            <a:lvl4pPr marL="0" marR="0" lvl="3" indent="0" algn="l" rtl="0">
              <a:spcBef>
                <a:spcPts val="0"/>
              </a:spcBef>
              <a:buNone/>
              <a:defRPr sz="1800">
                <a:solidFill>
                  <a:srgbClr val="000000"/>
                </a:solidFill>
                <a:latin typeface="Century Gothic"/>
                <a:ea typeface="Century Gothic"/>
                <a:cs typeface="Century Gothic"/>
                <a:sym typeface="Century Gothic"/>
              </a:defRPr>
            </a:lvl4pPr>
            <a:lvl5pPr marL="0" marR="0" lvl="4" indent="0" algn="l" rtl="0">
              <a:spcBef>
                <a:spcPts val="0"/>
              </a:spcBef>
              <a:buNone/>
              <a:defRPr sz="1800">
                <a:solidFill>
                  <a:srgbClr val="000000"/>
                </a:solidFill>
                <a:latin typeface="Century Gothic"/>
                <a:ea typeface="Century Gothic"/>
                <a:cs typeface="Century Gothic"/>
                <a:sym typeface="Century Gothic"/>
              </a:defRPr>
            </a:lvl5pPr>
            <a:lvl6pPr marL="0" marR="0" lvl="5" indent="0" algn="l" rtl="0">
              <a:spcBef>
                <a:spcPts val="0"/>
              </a:spcBef>
              <a:buNone/>
              <a:defRPr sz="1800">
                <a:solidFill>
                  <a:srgbClr val="000000"/>
                </a:solidFill>
                <a:latin typeface="Century Gothic"/>
                <a:ea typeface="Century Gothic"/>
                <a:cs typeface="Century Gothic"/>
                <a:sym typeface="Century Gothic"/>
              </a:defRPr>
            </a:lvl6pPr>
            <a:lvl7pPr marL="0" marR="0" lvl="6" indent="0" algn="l" rtl="0">
              <a:spcBef>
                <a:spcPts val="0"/>
              </a:spcBef>
              <a:buNone/>
              <a:defRPr sz="1800">
                <a:solidFill>
                  <a:srgbClr val="000000"/>
                </a:solidFill>
                <a:latin typeface="Century Gothic"/>
                <a:ea typeface="Century Gothic"/>
                <a:cs typeface="Century Gothic"/>
                <a:sym typeface="Century Gothic"/>
              </a:defRPr>
            </a:lvl7pPr>
            <a:lvl8pPr marL="0" marR="0" lvl="7" indent="0" algn="l" rtl="0">
              <a:spcBef>
                <a:spcPts val="0"/>
              </a:spcBef>
              <a:buNone/>
              <a:defRPr sz="1800">
                <a:solidFill>
                  <a:srgbClr val="000000"/>
                </a:solidFill>
                <a:latin typeface="Century Gothic"/>
                <a:ea typeface="Century Gothic"/>
                <a:cs typeface="Century Gothic"/>
                <a:sym typeface="Century Gothic"/>
              </a:defRPr>
            </a:lvl8pPr>
            <a:lvl9pPr marL="0" marR="0" lvl="8" indent="0" algn="l" rtl="0">
              <a:spcBef>
                <a:spcPts val="0"/>
              </a:spcBef>
              <a:buNone/>
              <a:defRPr sz="1800">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41"/>
        <p:cNvGrpSpPr/>
        <p:nvPr/>
      </p:nvGrpSpPr>
      <p:grpSpPr>
        <a:xfrm>
          <a:off x="0" y="0"/>
          <a:ext cx="0" cy="0"/>
          <a:chOff x="0" y="0"/>
          <a:chExt cx="0" cy="0"/>
        </a:xfrm>
      </p:grpSpPr>
      <p:sp>
        <p:nvSpPr>
          <p:cNvPr id="42" name="Google Shape;42;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2"/>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F3864"/>
              </a:buClr>
              <a:buSzPts val="3200"/>
              <a:buChar char="•"/>
              <a:defRPr sz="3200"/>
            </a:lvl1pPr>
            <a:lvl2pPr marL="914400" lvl="1" indent="-406400" algn="l">
              <a:lnSpc>
                <a:spcPct val="90000"/>
              </a:lnSpc>
              <a:spcBef>
                <a:spcPts val="500"/>
              </a:spcBef>
              <a:spcAft>
                <a:spcPts val="0"/>
              </a:spcAft>
              <a:buClr>
                <a:srgbClr val="1F3864"/>
              </a:buClr>
              <a:buSzPts val="2800"/>
              <a:buChar char="•"/>
              <a:defRPr sz="2800"/>
            </a:lvl2pPr>
            <a:lvl3pPr marL="1371600" lvl="2" indent="-381000" algn="l">
              <a:lnSpc>
                <a:spcPct val="90000"/>
              </a:lnSpc>
              <a:spcBef>
                <a:spcPts val="500"/>
              </a:spcBef>
              <a:spcAft>
                <a:spcPts val="0"/>
              </a:spcAft>
              <a:buClr>
                <a:srgbClr val="1F3864"/>
              </a:buClr>
              <a:buSzPts val="2400"/>
              <a:buChar char="•"/>
              <a:defRPr sz="2400"/>
            </a:lvl3pPr>
            <a:lvl4pPr marL="1828800" lvl="3" indent="-355600" algn="l">
              <a:lnSpc>
                <a:spcPct val="90000"/>
              </a:lnSpc>
              <a:spcBef>
                <a:spcPts val="500"/>
              </a:spcBef>
              <a:spcAft>
                <a:spcPts val="0"/>
              </a:spcAft>
              <a:buClr>
                <a:srgbClr val="1F3864"/>
              </a:buClr>
              <a:buSzPts val="2000"/>
              <a:buChar char="•"/>
              <a:defRPr sz="2000"/>
            </a:lvl4pPr>
            <a:lvl5pPr marL="2286000" lvl="4" indent="-355600" algn="l">
              <a:lnSpc>
                <a:spcPct val="90000"/>
              </a:lnSpc>
              <a:spcBef>
                <a:spcPts val="500"/>
              </a:spcBef>
              <a:spcAft>
                <a:spcPts val="0"/>
              </a:spcAft>
              <a:buClr>
                <a:srgbClr val="1F3864"/>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6" name="Google Shape;4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47" name="Google Shape;4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entury Gothic"/>
                <a:ea typeface="Century Gothic"/>
                <a:cs typeface="Century Gothic"/>
                <a:sym typeface="Century Gothic"/>
              </a:defRPr>
            </a:lvl1pPr>
            <a:lvl2pPr marL="0" marR="0" lvl="1" indent="0" algn="l" rtl="0">
              <a:spcBef>
                <a:spcPts val="0"/>
              </a:spcBef>
              <a:buNone/>
              <a:defRPr sz="1800">
                <a:solidFill>
                  <a:srgbClr val="000000"/>
                </a:solidFill>
                <a:latin typeface="Century Gothic"/>
                <a:ea typeface="Century Gothic"/>
                <a:cs typeface="Century Gothic"/>
                <a:sym typeface="Century Gothic"/>
              </a:defRPr>
            </a:lvl2pPr>
            <a:lvl3pPr marL="0" marR="0" lvl="2" indent="0" algn="l" rtl="0">
              <a:spcBef>
                <a:spcPts val="0"/>
              </a:spcBef>
              <a:buNone/>
              <a:defRPr sz="1800">
                <a:solidFill>
                  <a:srgbClr val="000000"/>
                </a:solidFill>
                <a:latin typeface="Century Gothic"/>
                <a:ea typeface="Century Gothic"/>
                <a:cs typeface="Century Gothic"/>
                <a:sym typeface="Century Gothic"/>
              </a:defRPr>
            </a:lvl3pPr>
            <a:lvl4pPr marL="0" marR="0" lvl="3" indent="0" algn="l" rtl="0">
              <a:spcBef>
                <a:spcPts val="0"/>
              </a:spcBef>
              <a:buNone/>
              <a:defRPr sz="1800">
                <a:solidFill>
                  <a:srgbClr val="000000"/>
                </a:solidFill>
                <a:latin typeface="Century Gothic"/>
                <a:ea typeface="Century Gothic"/>
                <a:cs typeface="Century Gothic"/>
                <a:sym typeface="Century Gothic"/>
              </a:defRPr>
            </a:lvl4pPr>
            <a:lvl5pPr marL="0" marR="0" lvl="4" indent="0" algn="l" rtl="0">
              <a:spcBef>
                <a:spcPts val="0"/>
              </a:spcBef>
              <a:buNone/>
              <a:defRPr sz="1800">
                <a:solidFill>
                  <a:srgbClr val="000000"/>
                </a:solidFill>
                <a:latin typeface="Century Gothic"/>
                <a:ea typeface="Century Gothic"/>
                <a:cs typeface="Century Gothic"/>
                <a:sym typeface="Century Gothic"/>
              </a:defRPr>
            </a:lvl5pPr>
            <a:lvl6pPr marL="0" marR="0" lvl="5" indent="0" algn="l" rtl="0">
              <a:spcBef>
                <a:spcPts val="0"/>
              </a:spcBef>
              <a:buNone/>
              <a:defRPr sz="1800">
                <a:solidFill>
                  <a:srgbClr val="000000"/>
                </a:solidFill>
                <a:latin typeface="Century Gothic"/>
                <a:ea typeface="Century Gothic"/>
                <a:cs typeface="Century Gothic"/>
                <a:sym typeface="Century Gothic"/>
              </a:defRPr>
            </a:lvl6pPr>
            <a:lvl7pPr marL="0" marR="0" lvl="6" indent="0" algn="l" rtl="0">
              <a:spcBef>
                <a:spcPts val="0"/>
              </a:spcBef>
              <a:buNone/>
              <a:defRPr sz="1800">
                <a:solidFill>
                  <a:srgbClr val="000000"/>
                </a:solidFill>
                <a:latin typeface="Century Gothic"/>
                <a:ea typeface="Century Gothic"/>
                <a:cs typeface="Century Gothic"/>
                <a:sym typeface="Century Gothic"/>
              </a:defRPr>
            </a:lvl7pPr>
            <a:lvl8pPr marL="0" marR="0" lvl="7" indent="0" algn="l" rtl="0">
              <a:spcBef>
                <a:spcPts val="0"/>
              </a:spcBef>
              <a:buNone/>
              <a:defRPr sz="1800">
                <a:solidFill>
                  <a:srgbClr val="000000"/>
                </a:solidFill>
                <a:latin typeface="Century Gothic"/>
                <a:ea typeface="Century Gothic"/>
                <a:cs typeface="Century Gothic"/>
                <a:sym typeface="Century Gothic"/>
              </a:defRPr>
            </a:lvl8pPr>
            <a:lvl9pPr marL="0" marR="0" lvl="8" indent="0" algn="l" rtl="0">
              <a:spcBef>
                <a:spcPts val="0"/>
              </a:spcBef>
              <a:buNone/>
              <a:defRPr sz="1800">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48"/>
        <p:cNvGrpSpPr/>
        <p:nvPr/>
      </p:nvGrpSpPr>
      <p:grpSpPr>
        <a:xfrm>
          <a:off x="0" y="0"/>
          <a:ext cx="0" cy="0"/>
          <a:chOff x="0" y="0"/>
          <a:chExt cx="0" cy="0"/>
        </a:xfrm>
      </p:grpSpPr>
      <p:sp>
        <p:nvSpPr>
          <p:cNvPr id="49" name="Google Shape;4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F3864"/>
              </a:buClr>
              <a:buSzPts val="3200"/>
              <a:buFont typeface="Century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3"/>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1F3864"/>
              </a:buClr>
              <a:buSzPts val="3200"/>
              <a:buFont typeface="Arial"/>
              <a:buNone/>
              <a:defRPr sz="3200" b="0" i="0" u="none" strike="noStrike" cap="none">
                <a:solidFill>
                  <a:srgbClr val="1F3864"/>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1F3864"/>
              </a:buClr>
              <a:buSzPts val="2800"/>
              <a:buFont typeface="Arial"/>
              <a:buNone/>
              <a:defRPr sz="2800" b="0" i="0" u="none" strike="noStrike" cap="none">
                <a:solidFill>
                  <a:srgbClr val="1F3864"/>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1F3864"/>
              </a:buClr>
              <a:buSzPts val="2400"/>
              <a:buFont typeface="Arial"/>
              <a:buNone/>
              <a:defRPr sz="2400" b="0" i="0" u="none" strike="noStrike" cap="none">
                <a:solidFill>
                  <a:srgbClr val="1F3864"/>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1F3864"/>
              </a:buClr>
              <a:buSzPts val="2000"/>
              <a:buFont typeface="Arial"/>
              <a:buNone/>
              <a:defRPr sz="2000" b="0" i="0" u="none" strike="noStrike" cap="none">
                <a:solidFill>
                  <a:srgbClr val="1F3864"/>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1" name="Google Shape;51;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F3864"/>
              </a:buClr>
              <a:buSzPts val="1600"/>
              <a:buNone/>
              <a:defRPr sz="1600"/>
            </a:lvl1pPr>
            <a:lvl2pPr marL="914400" lvl="1" indent="-228600" algn="l">
              <a:lnSpc>
                <a:spcPct val="90000"/>
              </a:lnSpc>
              <a:spcBef>
                <a:spcPts val="500"/>
              </a:spcBef>
              <a:spcAft>
                <a:spcPts val="0"/>
              </a:spcAft>
              <a:buClr>
                <a:srgbClr val="1F3864"/>
              </a:buClr>
              <a:buSzPts val="1400"/>
              <a:buNone/>
              <a:defRPr sz="1400"/>
            </a:lvl2pPr>
            <a:lvl3pPr marL="1371600" lvl="2" indent="-228600" algn="l">
              <a:lnSpc>
                <a:spcPct val="90000"/>
              </a:lnSpc>
              <a:spcBef>
                <a:spcPts val="500"/>
              </a:spcBef>
              <a:spcAft>
                <a:spcPts val="0"/>
              </a:spcAft>
              <a:buClr>
                <a:srgbClr val="1F3864"/>
              </a:buClr>
              <a:buSzPts val="1200"/>
              <a:buNone/>
              <a:defRPr sz="1200"/>
            </a:lvl3pPr>
            <a:lvl4pPr marL="1828800" lvl="3" indent="-228600" algn="l">
              <a:lnSpc>
                <a:spcPct val="90000"/>
              </a:lnSpc>
              <a:spcBef>
                <a:spcPts val="500"/>
              </a:spcBef>
              <a:spcAft>
                <a:spcPts val="0"/>
              </a:spcAft>
              <a:buClr>
                <a:srgbClr val="1F3864"/>
              </a:buClr>
              <a:buSzPts val="1000"/>
              <a:buNone/>
              <a:defRPr sz="1000"/>
            </a:lvl4pPr>
            <a:lvl5pPr marL="2286000" lvl="4" indent="-228600" algn="l">
              <a:lnSpc>
                <a:spcPct val="90000"/>
              </a:lnSpc>
              <a:spcBef>
                <a:spcPts val="500"/>
              </a:spcBef>
              <a:spcAft>
                <a:spcPts val="0"/>
              </a:spcAft>
              <a:buClr>
                <a:srgbClr val="1F3864"/>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2" name="Google Shape;52;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3" name="Google Shape;53;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2pPr>
            <a:lvl3pPr marR="0" lvl="2"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3pPr>
            <a:lvl4pPr marR="0" lvl="3"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4pPr>
            <a:lvl5pPr marR="0" lvl="4"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5pPr>
            <a:lvl6pPr marR="0" lvl="5"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6pPr>
            <a:lvl7pPr marR="0" lvl="6"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7pPr>
            <a:lvl8pPr marR="0" lvl="7"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8pPr>
            <a:lvl9pPr marR="0" lvl="8" algn="l" rtl="0">
              <a:spcBef>
                <a:spcPts val="0"/>
              </a:spcBef>
              <a:spcAft>
                <a:spcPts val="0"/>
              </a:spcAft>
              <a:buSzPts val="1400"/>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54" name="Google Shape;54;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entury Gothic"/>
                <a:ea typeface="Century Gothic"/>
                <a:cs typeface="Century Gothic"/>
                <a:sym typeface="Century Gothic"/>
              </a:defRPr>
            </a:lvl1pPr>
            <a:lvl2pPr marL="0" marR="0" lvl="1" indent="0" algn="l" rtl="0">
              <a:spcBef>
                <a:spcPts val="0"/>
              </a:spcBef>
              <a:buNone/>
              <a:defRPr sz="1800">
                <a:solidFill>
                  <a:srgbClr val="000000"/>
                </a:solidFill>
                <a:latin typeface="Century Gothic"/>
                <a:ea typeface="Century Gothic"/>
                <a:cs typeface="Century Gothic"/>
                <a:sym typeface="Century Gothic"/>
              </a:defRPr>
            </a:lvl2pPr>
            <a:lvl3pPr marL="0" marR="0" lvl="2" indent="0" algn="l" rtl="0">
              <a:spcBef>
                <a:spcPts val="0"/>
              </a:spcBef>
              <a:buNone/>
              <a:defRPr sz="1800">
                <a:solidFill>
                  <a:srgbClr val="000000"/>
                </a:solidFill>
                <a:latin typeface="Century Gothic"/>
                <a:ea typeface="Century Gothic"/>
                <a:cs typeface="Century Gothic"/>
                <a:sym typeface="Century Gothic"/>
              </a:defRPr>
            </a:lvl3pPr>
            <a:lvl4pPr marL="0" marR="0" lvl="3" indent="0" algn="l" rtl="0">
              <a:spcBef>
                <a:spcPts val="0"/>
              </a:spcBef>
              <a:buNone/>
              <a:defRPr sz="1800">
                <a:solidFill>
                  <a:srgbClr val="000000"/>
                </a:solidFill>
                <a:latin typeface="Century Gothic"/>
                <a:ea typeface="Century Gothic"/>
                <a:cs typeface="Century Gothic"/>
                <a:sym typeface="Century Gothic"/>
              </a:defRPr>
            </a:lvl4pPr>
            <a:lvl5pPr marL="0" marR="0" lvl="4" indent="0" algn="l" rtl="0">
              <a:spcBef>
                <a:spcPts val="0"/>
              </a:spcBef>
              <a:buNone/>
              <a:defRPr sz="1800">
                <a:solidFill>
                  <a:srgbClr val="000000"/>
                </a:solidFill>
                <a:latin typeface="Century Gothic"/>
                <a:ea typeface="Century Gothic"/>
                <a:cs typeface="Century Gothic"/>
                <a:sym typeface="Century Gothic"/>
              </a:defRPr>
            </a:lvl5pPr>
            <a:lvl6pPr marL="0" marR="0" lvl="5" indent="0" algn="l" rtl="0">
              <a:spcBef>
                <a:spcPts val="0"/>
              </a:spcBef>
              <a:buNone/>
              <a:defRPr sz="1800">
                <a:solidFill>
                  <a:srgbClr val="000000"/>
                </a:solidFill>
                <a:latin typeface="Century Gothic"/>
                <a:ea typeface="Century Gothic"/>
                <a:cs typeface="Century Gothic"/>
                <a:sym typeface="Century Gothic"/>
              </a:defRPr>
            </a:lvl6pPr>
            <a:lvl7pPr marL="0" marR="0" lvl="6" indent="0" algn="l" rtl="0">
              <a:spcBef>
                <a:spcPts val="0"/>
              </a:spcBef>
              <a:buNone/>
              <a:defRPr sz="1800">
                <a:solidFill>
                  <a:srgbClr val="000000"/>
                </a:solidFill>
                <a:latin typeface="Century Gothic"/>
                <a:ea typeface="Century Gothic"/>
                <a:cs typeface="Century Gothic"/>
                <a:sym typeface="Century Gothic"/>
              </a:defRPr>
            </a:lvl7pPr>
            <a:lvl8pPr marL="0" marR="0" lvl="7" indent="0" algn="l" rtl="0">
              <a:spcBef>
                <a:spcPts val="0"/>
              </a:spcBef>
              <a:buNone/>
              <a:defRPr sz="1800">
                <a:solidFill>
                  <a:srgbClr val="000000"/>
                </a:solidFill>
                <a:latin typeface="Century Gothic"/>
                <a:ea typeface="Century Gothic"/>
                <a:cs typeface="Century Gothic"/>
                <a:sym typeface="Century Gothic"/>
              </a:defRPr>
            </a:lvl8pPr>
            <a:lvl9pPr marL="0" marR="0" lvl="8" indent="0" algn="l" rtl="0">
              <a:spcBef>
                <a:spcPts val="0"/>
              </a:spcBef>
              <a:buNone/>
              <a:defRPr sz="1800">
                <a:solidFill>
                  <a:srgbClr val="000000"/>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F3864"/>
              </a:buClr>
              <a:buSzPts val="4400"/>
              <a:buFont typeface="Century Gothic"/>
              <a:buNone/>
              <a:defRPr sz="4400" b="0" i="0" u="none" strike="noStrike" cap="none">
                <a:solidFill>
                  <a:srgbClr val="1F3864"/>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F3864"/>
              </a:buClr>
              <a:buSzPts val="2800"/>
              <a:buFont typeface="Arial"/>
              <a:buChar char="•"/>
              <a:defRPr sz="2800" b="0" i="0" u="none" strike="noStrike" cap="none">
                <a:solidFill>
                  <a:srgbClr val="1F3864"/>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1F3864"/>
              </a:buClr>
              <a:buSzPts val="2400"/>
              <a:buFont typeface="Arial"/>
              <a:buChar char="•"/>
              <a:defRPr sz="2400" b="0" i="0" u="none" strike="noStrike" cap="none">
                <a:solidFill>
                  <a:srgbClr val="1F3864"/>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1F3864"/>
              </a:buClr>
              <a:buSzPts val="2000"/>
              <a:buFont typeface="Arial"/>
              <a:buChar char="•"/>
              <a:defRPr sz="2000" b="0" i="0" u="none" strike="noStrike" cap="none">
                <a:solidFill>
                  <a:srgbClr val="1F3864"/>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1F3864"/>
              </a:buClr>
              <a:buSzPts val="1800"/>
              <a:buFont typeface="Arial"/>
              <a:buChar char="•"/>
              <a:defRPr sz="1800" b="0" i="0" u="none" strike="noStrike" cap="none">
                <a:solidFill>
                  <a:srgbClr val="1F3864"/>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wentieth Century"/>
                <a:ea typeface="Twentieth Century"/>
                <a:cs typeface="Twentieth Century"/>
                <a:sym typeface="Twentieth Century"/>
              </a:defRPr>
            </a:lvl9pPr>
          </a:lstStyle>
          <a:p>
            <a:endParaRPr/>
          </a:p>
        </p:txBody>
      </p:sp>
      <p:pic>
        <p:nvPicPr>
          <p:cNvPr id="12" name="Google Shape;12;p24"/>
          <p:cNvPicPr preferRelativeResize="0"/>
          <p:nvPr/>
        </p:nvPicPr>
        <p:blipFill rotWithShape="1">
          <a:blip r:embed="rId14">
            <a:alphaModFix/>
          </a:blip>
          <a:srcRect/>
          <a:stretch/>
        </p:blipFill>
        <p:spPr>
          <a:xfrm>
            <a:off x="10485120" y="-61459"/>
            <a:ext cx="1627856" cy="563137"/>
          </a:xfrm>
          <a:prstGeom prst="rect">
            <a:avLst/>
          </a:prstGeom>
          <a:noFill/>
          <a:ln>
            <a:noFill/>
          </a:ln>
        </p:spPr>
      </p:pic>
      <p:pic>
        <p:nvPicPr>
          <p:cNvPr id="13" name="Google Shape;13;p24"/>
          <p:cNvPicPr preferRelativeResize="0"/>
          <p:nvPr/>
        </p:nvPicPr>
        <p:blipFill rotWithShape="1">
          <a:blip r:embed="rId15">
            <a:alphaModFix/>
          </a:blip>
          <a:srcRect/>
          <a:stretch/>
        </p:blipFill>
        <p:spPr>
          <a:xfrm>
            <a:off x="1" y="0"/>
            <a:ext cx="4775200" cy="417830"/>
          </a:xfrm>
          <a:prstGeom prst="rect">
            <a:avLst/>
          </a:prstGeom>
          <a:noFill/>
          <a:ln>
            <a:noFill/>
          </a:ln>
        </p:spPr>
      </p:pic>
      <p:sp>
        <p:nvSpPr>
          <p:cNvPr id="14" name="Google Shape;14;p24"/>
          <p:cNvSpPr/>
          <p:nvPr/>
        </p:nvSpPr>
        <p:spPr>
          <a:xfrm>
            <a:off x="9088583" y="6572243"/>
            <a:ext cx="8434647"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100" b="0" i="0" u="none" strike="noStrike" cap="none">
                <a:solidFill>
                  <a:srgbClr val="002060"/>
                </a:solidFill>
                <a:latin typeface="Century Gothic"/>
                <a:ea typeface="Century Gothic"/>
                <a:cs typeface="Century Gothic"/>
                <a:sym typeface="Century Gothic"/>
              </a:rPr>
              <a:t>Material</a:t>
            </a:r>
            <a:r>
              <a:rPr lang="en-GB" sz="1100" b="0" i="0" u="none" strike="noStrike" cap="none">
                <a:solidFill>
                  <a:srgbClr val="002060"/>
                </a:solidFill>
                <a:latin typeface="Arial"/>
                <a:ea typeface="Arial"/>
                <a:cs typeface="Arial"/>
                <a:sym typeface="Arial"/>
              </a:rPr>
              <a:t> </a:t>
            </a:r>
            <a:r>
              <a:rPr lang="en-GB" sz="1100" b="0" i="0" u="none" strike="noStrike" cap="none">
                <a:solidFill>
                  <a:srgbClr val="002060"/>
                </a:solidFill>
                <a:latin typeface="Century Gothic"/>
                <a:ea typeface="Century Gothic"/>
                <a:cs typeface="Century Gothic"/>
                <a:sym typeface="Century Gothic"/>
              </a:rPr>
              <a:t>licensed as </a:t>
            </a:r>
            <a:r>
              <a:rPr lang="en-GB" sz="1100" b="1" i="0" u="sng" strike="noStrike" cap="none">
                <a:solidFill>
                  <a:srgbClr val="FFFFFF"/>
                </a:solidFill>
                <a:latin typeface="Century Gothic"/>
                <a:ea typeface="Century Gothic"/>
                <a:cs typeface="Century Gothic"/>
                <a:sym typeface="Century Gothic"/>
                <a:hlinkClick r:id="rId16">
                  <a:extLst>
                    <a:ext uri="{A12FA001-AC4F-418D-AE19-62706E023703}">
                      <ahyp:hlinkClr xmlns:ahyp="http://schemas.microsoft.com/office/drawing/2018/hyperlinkcolor" val="tx"/>
                    </a:ext>
                  </a:extLst>
                </a:hlinkClick>
              </a:rPr>
              <a:t>CC BY-NC-SA 4.0</a:t>
            </a:r>
            <a:br>
              <a:rPr lang="en-GB" sz="1100" b="0" i="0" u="none" strike="noStrike" cap="none">
                <a:solidFill>
                  <a:srgbClr val="000000"/>
                </a:solidFill>
                <a:latin typeface="Century Gothic"/>
                <a:ea typeface="Century Gothic"/>
                <a:cs typeface="Century Gothic"/>
                <a:sym typeface="Century Gothic"/>
              </a:rPr>
            </a:br>
            <a:endParaRPr sz="1100">
              <a:solidFill>
                <a:srgbClr val="000000"/>
              </a:solidFill>
              <a:latin typeface="Century Gothic"/>
              <a:ea typeface="Century Gothic"/>
              <a:cs typeface="Century Gothic"/>
              <a:sym typeface="Century Gothic"/>
            </a:endParaRPr>
          </a:p>
        </p:txBody>
      </p:sp>
      <p:sp>
        <p:nvSpPr>
          <p:cNvPr id="15" name="Google Shape;15;p24"/>
          <p:cNvSpPr/>
          <p:nvPr/>
        </p:nvSpPr>
        <p:spPr>
          <a:xfrm>
            <a:off x="2" y="6572241"/>
            <a:ext cx="8434647"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a:solidFill>
                  <a:srgbClr val="002060"/>
                </a:solidFill>
                <a:latin typeface="Century Gothic"/>
                <a:ea typeface="Century Gothic"/>
                <a:cs typeface="Century Gothic"/>
                <a:sym typeface="Century Gothic"/>
              </a:rPr>
              <a:t>Rachel Hawkes</a:t>
            </a:r>
            <a:endParaRPr sz="1050">
              <a:solidFill>
                <a:srgbClr val="000000"/>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resources.ncelp.org/concern/resources/kd17cs85f?locale=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sources.ncelp.org/all-collection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71"/>
        <p:cNvGrpSpPr/>
        <p:nvPr/>
      </p:nvGrpSpPr>
      <p:grpSpPr>
        <a:xfrm>
          <a:off x="0" y="0"/>
          <a:ext cx="0" cy="0"/>
          <a:chOff x="0" y="0"/>
          <a:chExt cx="0" cy="0"/>
        </a:xfrm>
      </p:grpSpPr>
      <p:grpSp>
        <p:nvGrpSpPr>
          <p:cNvPr id="72" name="Google Shape;72;p1" descr="background rectangle"/>
          <p:cNvGrpSpPr/>
          <p:nvPr/>
        </p:nvGrpSpPr>
        <p:grpSpPr>
          <a:xfrm>
            <a:off x="-56445" y="0"/>
            <a:ext cx="12192000" cy="6858000"/>
            <a:chOff x="-56445" y="0"/>
            <a:chExt cx="12192000" cy="6858000"/>
          </a:xfrm>
        </p:grpSpPr>
        <p:grpSp>
          <p:nvGrpSpPr>
            <p:cNvPr id="73" name="Google Shape;73;p1"/>
            <p:cNvGrpSpPr/>
            <p:nvPr/>
          </p:nvGrpSpPr>
          <p:grpSpPr>
            <a:xfrm>
              <a:off x="-56445" y="0"/>
              <a:ext cx="12192000" cy="6858000"/>
              <a:chOff x="0" y="0"/>
              <a:chExt cx="12192000" cy="6858000"/>
            </a:xfrm>
          </p:grpSpPr>
          <p:sp>
            <p:nvSpPr>
              <p:cNvPr id="74" name="Google Shape;74;p1"/>
              <p:cNvSpPr/>
              <p:nvPr/>
            </p:nvSpPr>
            <p:spPr>
              <a:xfrm rot="5400000">
                <a:off x="4992512" y="-341488"/>
                <a:ext cx="6857998" cy="7540978"/>
              </a:xfrm>
              <a:prstGeom prst="triangle">
                <a:avLst>
                  <a:gd name="adj" fmla="val 0"/>
                </a:avLst>
              </a:prstGeom>
              <a:solidFill>
                <a:srgbClr val="FDE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75" name="Google Shape;75;p1"/>
              <p:cNvSpPr/>
              <p:nvPr/>
            </p:nvSpPr>
            <p:spPr>
              <a:xfrm>
                <a:off x="0" y="0"/>
                <a:ext cx="4651022" cy="6858000"/>
              </a:xfrm>
              <a:prstGeom prst="rect">
                <a:avLst/>
              </a:prstGeom>
              <a:solidFill>
                <a:srgbClr val="FDEF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grpSp>
        <p:sp>
          <p:nvSpPr>
            <p:cNvPr id="76" name="Google Shape;76;p1"/>
            <p:cNvSpPr/>
            <p:nvPr/>
          </p:nvSpPr>
          <p:spPr>
            <a:xfrm rot="5400000">
              <a:off x="4636029" y="-341488"/>
              <a:ext cx="6857998" cy="7540978"/>
            </a:xfrm>
            <a:prstGeom prst="triangle">
              <a:avLst>
                <a:gd name="adj" fmla="val 0"/>
              </a:avLst>
            </a:prstGeom>
            <a:solidFill>
              <a:srgbClr val="E56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grpSp>
      <p:sp>
        <p:nvSpPr>
          <p:cNvPr id="77" name="Google Shape;77;p1" descr="background rectangle"/>
          <p:cNvSpPr/>
          <p:nvPr/>
        </p:nvSpPr>
        <p:spPr>
          <a:xfrm>
            <a:off x="-56445" y="-668"/>
            <a:ext cx="4350984" cy="6858000"/>
          </a:xfrm>
          <a:prstGeom prst="rect">
            <a:avLst/>
          </a:prstGeom>
          <a:solidFill>
            <a:srgbClr val="E56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Twentieth Century"/>
              <a:buNone/>
            </a:pPr>
            <a:endParaRPr sz="1800" b="0" i="0" u="none" strike="noStrike" cap="none">
              <a:solidFill>
                <a:srgbClr val="FFFFFF"/>
              </a:solidFill>
              <a:latin typeface="Twentieth Century"/>
              <a:ea typeface="Twentieth Century"/>
              <a:cs typeface="Twentieth Century"/>
              <a:sym typeface="Twentieth Century"/>
            </a:endParaRPr>
          </a:p>
        </p:txBody>
      </p:sp>
      <p:sp>
        <p:nvSpPr>
          <p:cNvPr id="78" name="Google Shape;78;p1"/>
          <p:cNvSpPr txBox="1">
            <a:spLocks noGrp="1"/>
          </p:cNvSpPr>
          <p:nvPr>
            <p:ph type="ctrTitle"/>
          </p:nvPr>
        </p:nvSpPr>
        <p:spPr>
          <a:xfrm>
            <a:off x="322615" y="1829517"/>
            <a:ext cx="10363200" cy="23876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FFFFFF"/>
              </a:buClr>
              <a:buSzPts val="4000"/>
              <a:buFont typeface="Century Gothic"/>
              <a:buNone/>
            </a:pPr>
            <a:r>
              <a:rPr lang="en-GB" sz="4000" b="1">
                <a:solidFill>
                  <a:srgbClr val="FFFFFF"/>
                </a:solidFill>
              </a:rPr>
              <a:t>TRG 2 GCSE Consultation</a:t>
            </a:r>
            <a:br>
              <a:rPr lang="en-GB" sz="4000" b="1">
                <a:solidFill>
                  <a:srgbClr val="FFFFFF"/>
                </a:solidFill>
              </a:rPr>
            </a:br>
            <a:endParaRPr/>
          </a:p>
        </p:txBody>
      </p:sp>
      <p:sp>
        <p:nvSpPr>
          <p:cNvPr id="79" name="Google Shape;79;p1"/>
          <p:cNvSpPr txBox="1">
            <a:spLocks noGrp="1"/>
          </p:cNvSpPr>
          <p:nvPr>
            <p:ph type="subTitle" idx="1"/>
          </p:nvPr>
        </p:nvSpPr>
        <p:spPr>
          <a:xfrm>
            <a:off x="322615" y="3244881"/>
            <a:ext cx="9144000" cy="165576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FFFFFF"/>
              </a:buClr>
              <a:buSzPts val="2400"/>
              <a:buNone/>
            </a:pPr>
            <a:r>
              <a:rPr lang="en-GB">
                <a:solidFill>
                  <a:srgbClr val="FFFFFF"/>
                </a:solidFill>
              </a:rPr>
              <a:t>March 2021</a:t>
            </a:r>
            <a:endParaRPr/>
          </a:p>
          <a:p>
            <a:pPr marL="0" lvl="0" indent="0" algn="ctr" rtl="0">
              <a:lnSpc>
                <a:spcPct val="90000"/>
              </a:lnSpc>
              <a:spcBef>
                <a:spcPts val="1000"/>
              </a:spcBef>
              <a:spcAft>
                <a:spcPts val="0"/>
              </a:spcAft>
              <a:buClr>
                <a:srgbClr val="1F3864"/>
              </a:buClr>
              <a:buSzPts val="2400"/>
              <a:buNone/>
            </a:pPr>
            <a:endParaRPr/>
          </a:p>
        </p:txBody>
      </p:sp>
      <p:sp>
        <p:nvSpPr>
          <p:cNvPr id="80" name="Google Shape;80;p1"/>
          <p:cNvSpPr txBox="1"/>
          <p:nvPr/>
        </p:nvSpPr>
        <p:spPr>
          <a:xfrm>
            <a:off x="6583" y="6146246"/>
            <a:ext cx="4294539"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entury Gothic"/>
              <a:buNone/>
            </a:pPr>
            <a:r>
              <a:rPr lang="en-GB" sz="1800" b="0" i="0" u="none" strike="noStrike" cap="none">
                <a:solidFill>
                  <a:srgbClr val="FFFFFF"/>
                </a:solidFill>
                <a:latin typeface="Century Gothic"/>
                <a:ea typeface="Century Gothic"/>
                <a:cs typeface="Century Gothic"/>
                <a:sym typeface="Century Gothic"/>
              </a:rPr>
              <a:t>Rachel Hawkes / Emma Marsden</a:t>
            </a:r>
            <a:br>
              <a:rPr lang="en-GB" sz="1800" b="0" i="0" u="none" strike="noStrike" cap="none">
                <a:solidFill>
                  <a:srgbClr val="FFFFFF"/>
                </a:solidFill>
                <a:latin typeface="Century Gothic"/>
                <a:ea typeface="Century Gothic"/>
                <a:cs typeface="Century Gothic"/>
                <a:sym typeface="Century Gothic"/>
              </a:rPr>
            </a:br>
            <a:endParaRPr sz="1800" b="0" i="0" u="none" strike="noStrike" cap="none">
              <a:solidFill>
                <a:srgbClr val="FFFFFF"/>
              </a:solidFill>
              <a:latin typeface="Century Gothic"/>
              <a:ea typeface="Century Gothic"/>
              <a:cs typeface="Century Gothic"/>
              <a:sym typeface="Century Gothic"/>
            </a:endParaRPr>
          </a:p>
        </p:txBody>
      </p:sp>
      <p:pic>
        <p:nvPicPr>
          <p:cNvPr id="81" name="Google Shape;81;p1" descr="NCELP logo"/>
          <p:cNvPicPr preferRelativeResize="0"/>
          <p:nvPr/>
        </p:nvPicPr>
        <p:blipFill rotWithShape="1">
          <a:blip r:embed="rId3">
            <a:alphaModFix/>
          </a:blip>
          <a:srcRect/>
          <a:stretch/>
        </p:blipFill>
        <p:spPr>
          <a:xfrm>
            <a:off x="8945561" y="6458444"/>
            <a:ext cx="3077513" cy="2880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325588" y="179838"/>
            <a:ext cx="10515600"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Greater detail [1/2]</a:t>
            </a:r>
            <a:endParaRPr sz="3200"/>
          </a:p>
        </p:txBody>
      </p:sp>
      <p:graphicFrame>
        <p:nvGraphicFramePr>
          <p:cNvPr id="192" name="Google Shape;192;p10"/>
          <p:cNvGraphicFramePr/>
          <p:nvPr/>
        </p:nvGraphicFramePr>
        <p:xfrm>
          <a:off x="429491" y="831274"/>
          <a:ext cx="11457725" cy="4938235"/>
        </p:xfrm>
        <a:graphic>
          <a:graphicData uri="http://schemas.openxmlformats.org/drawingml/2006/table">
            <a:tbl>
              <a:tblPr firstRow="1" bandRow="1">
                <a:noFill/>
                <a:tableStyleId>{08B8F5CF-CF85-455C-9093-2CB52F2D9E9B}</a:tableStyleId>
              </a:tblPr>
              <a:tblGrid>
                <a:gridCol w="1637900">
                  <a:extLst>
                    <a:ext uri="{9D8B030D-6E8A-4147-A177-3AD203B41FA5}">
                      <a16:colId xmlns:a16="http://schemas.microsoft.com/office/drawing/2014/main" val="20000"/>
                    </a:ext>
                  </a:extLst>
                </a:gridCol>
                <a:gridCol w="9819825">
                  <a:extLst>
                    <a:ext uri="{9D8B030D-6E8A-4147-A177-3AD203B41FA5}">
                      <a16:colId xmlns:a16="http://schemas.microsoft.com/office/drawing/2014/main" val="20001"/>
                    </a:ext>
                  </a:extLst>
                </a:gridCol>
              </a:tblGrid>
              <a:tr h="374075">
                <a:tc gridSpan="2">
                  <a:txBody>
                    <a:bodyPr/>
                    <a:lstStyle/>
                    <a:p>
                      <a:pPr marL="0" marR="0" lvl="0" indent="0" algn="ctr" rtl="0">
                        <a:spcBef>
                          <a:spcPts val="0"/>
                        </a:spcBef>
                        <a:spcAft>
                          <a:spcPts val="0"/>
                        </a:spcAft>
                        <a:buNone/>
                      </a:pPr>
                      <a:r>
                        <a:rPr lang="en-GB" sz="2400" u="none" strike="noStrike" cap="none">
                          <a:latin typeface="Century Gothic"/>
                          <a:ea typeface="Century Gothic"/>
                          <a:cs typeface="Century Gothic"/>
                          <a:sym typeface="Century Gothic"/>
                        </a:rPr>
                        <a:t>Significance and implications for teaching and assessment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571325">
                <a:tc>
                  <a:txBody>
                    <a:bodyPr/>
                    <a:lstStyle/>
                    <a:p>
                      <a:pPr marL="0" marR="0" lvl="0" indent="0" algn="ctr" rtl="0">
                        <a:spcBef>
                          <a:spcPts val="0"/>
                        </a:spcBef>
                        <a:spcAft>
                          <a:spcPts val="0"/>
                        </a:spcAft>
                        <a:buNone/>
                      </a:pPr>
                      <a:r>
                        <a:rPr lang="en-GB" sz="2400" b="1" u="none" strike="noStrike" cap="none">
                          <a:solidFill>
                            <a:srgbClr val="1F3864"/>
                          </a:solidFill>
                          <a:latin typeface="Century Gothic"/>
                          <a:ea typeface="Century Gothic"/>
                          <a:cs typeface="Century Gothic"/>
                          <a:sym typeface="Century Gothic"/>
                        </a:rPr>
                        <a:t>2015</a:t>
                      </a:r>
                      <a:endParaRPr/>
                    </a:p>
                  </a:txBody>
                  <a:tcPr marL="91450" marR="91450" marT="45725" marB="45725" anchor="ctr"/>
                </a:tc>
                <a:tc>
                  <a:txBody>
                    <a:bodyPr/>
                    <a:lstStyle/>
                    <a:p>
                      <a:pPr marL="0" marR="0" lvl="0" indent="0" algn="ctr" rtl="0">
                        <a:spcBef>
                          <a:spcPts val="0"/>
                        </a:spcBef>
                        <a:spcAft>
                          <a:spcPts val="0"/>
                        </a:spcAft>
                        <a:buNone/>
                      </a:pPr>
                      <a:r>
                        <a:rPr lang="en-GB" sz="2400" b="1" u="none" strike="noStrike" cap="none">
                          <a:solidFill>
                            <a:srgbClr val="1F3864"/>
                          </a:solidFill>
                          <a:latin typeface="Century Gothic"/>
                          <a:ea typeface="Century Gothic"/>
                          <a:cs typeface="Century Gothic"/>
                          <a:sym typeface="Century Gothic"/>
                        </a:rPr>
                        <a:t>2021</a:t>
                      </a:r>
                      <a:endParaRPr/>
                    </a:p>
                  </a:txBody>
                  <a:tcPr marL="91450" marR="91450" marT="45725" marB="45725" anchor="ctr"/>
                </a:tc>
                <a:extLst>
                  <a:ext uri="{0D108BD9-81ED-4DB2-BD59-A6C34878D82A}">
                    <a16:rowId xmlns:a16="http://schemas.microsoft.com/office/drawing/2014/main" val="10001"/>
                  </a:ext>
                </a:extLst>
              </a:tr>
              <a:tr h="3909700">
                <a:tc>
                  <a:txBody>
                    <a:bodyPr/>
                    <a:lstStyle/>
                    <a:p>
                      <a:pPr marL="0" marR="0" lvl="0" indent="0" algn="l" rtl="0">
                        <a:spcBef>
                          <a:spcPts val="0"/>
                        </a:spcBef>
                        <a:spcAft>
                          <a:spcPts val="0"/>
                        </a:spcAft>
                        <a:buNone/>
                      </a:pPr>
                      <a:r>
                        <a:rPr lang="en-GB" sz="2400" b="1" u="none" strike="noStrike" cap="none">
                          <a:solidFill>
                            <a:srgbClr val="1F3864"/>
                          </a:solidFill>
                          <a:latin typeface="Century Gothic"/>
                          <a:ea typeface="Century Gothic"/>
                          <a:cs typeface="Century Gothic"/>
                          <a:sym typeface="Century Gothic"/>
                        </a:rPr>
                        <a:t>gender</a:t>
                      </a:r>
                      <a:r>
                        <a:rPr lang="en-GB" sz="2400" u="none" strike="noStrike" cap="none">
                          <a:solidFill>
                            <a:srgbClr val="1F3864"/>
                          </a:solidFill>
                          <a:latin typeface="Century Gothic"/>
                          <a:ea typeface="Century Gothic"/>
                          <a:cs typeface="Century Gothic"/>
                          <a:sym typeface="Century Gothic"/>
                        </a:rPr>
                        <a:t>;</a:t>
                      </a:r>
                      <a:endParaRPr/>
                    </a:p>
                    <a:p>
                      <a:pPr marL="0" marR="0" lvl="0" indent="0" algn="l" rtl="0">
                        <a:spcBef>
                          <a:spcPts val="0"/>
                        </a:spcBef>
                        <a:spcAft>
                          <a:spcPts val="0"/>
                        </a:spcAft>
                        <a:buNone/>
                      </a:pPr>
                      <a:r>
                        <a:rPr lang="en-GB" sz="2400">
                          <a:solidFill>
                            <a:srgbClr val="1F3864"/>
                          </a:solidFill>
                          <a:latin typeface="Century Gothic"/>
                          <a:ea typeface="Century Gothic"/>
                          <a:cs typeface="Century Gothic"/>
                          <a:sym typeface="Century Gothic"/>
                        </a:rPr>
                        <a:t>singular and plural forms</a:t>
                      </a:r>
                      <a:endParaRPr/>
                    </a:p>
                  </a:txBody>
                  <a:tcPr marL="91450" marR="91450" marT="45725" marB="45725"/>
                </a:tc>
                <a:tc>
                  <a:txBody>
                    <a:bodyPr/>
                    <a:lstStyle/>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Formation of feminine nouns (highly frequent irregulars will be listed in the Vocabulary List as separate items, e.g., chef, </a:t>
                      </a:r>
                      <a:r>
                        <a:rPr lang="en-GB" sz="2400" dirty="0" err="1">
                          <a:solidFill>
                            <a:srgbClr val="1F3864"/>
                          </a:solidFill>
                          <a:latin typeface="Century Gothic"/>
                          <a:ea typeface="Century Gothic"/>
                          <a:cs typeface="Century Gothic"/>
                          <a:sym typeface="Century Gothic"/>
                        </a:rPr>
                        <a:t>cheffe</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héros</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héroïne</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Juif</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Juive</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travailleur</a:t>
                      </a:r>
                      <a:r>
                        <a:rPr lang="en-GB" sz="2400" dirty="0">
                          <a:solidFill>
                            <a:srgbClr val="1F3864"/>
                          </a:solidFill>
                          <a:latin typeface="Century Gothic"/>
                          <a:ea typeface="Century Gothic"/>
                          <a:cs typeface="Century Gothic"/>
                          <a:sym typeface="Century Gothic"/>
                        </a:rPr>
                        <a:t>, </a:t>
                      </a:r>
                      <a:r>
                        <a:rPr lang="en-GB" sz="2400" dirty="0" err="1">
                          <a:solidFill>
                            <a:srgbClr val="1F3864"/>
                          </a:solidFill>
                          <a:latin typeface="Century Gothic"/>
                          <a:ea typeface="Century Gothic"/>
                          <a:cs typeface="Century Gothic"/>
                          <a:sym typeface="Century Gothic"/>
                        </a:rPr>
                        <a:t>travailleuse</a:t>
                      </a:r>
                      <a:r>
                        <a:rPr lang="en-GB" sz="2400" dirty="0">
                          <a:solidFill>
                            <a:srgbClr val="1F3864"/>
                          </a:solidFill>
                          <a:latin typeface="Century Gothic"/>
                          <a:ea typeface="Century Gothic"/>
                          <a:cs typeface="Century Gothic"/>
                          <a:sym typeface="Century Gothic"/>
                        </a:rPr>
                        <a:t>)</a:t>
                      </a:r>
                      <a:endParaRPr sz="2400" dirty="0">
                        <a:solidFill>
                          <a:srgbClr val="1F3864"/>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•Add -e</a:t>
                      </a:r>
                      <a:endParaRPr sz="2400" dirty="0">
                        <a:solidFill>
                          <a:srgbClr val="1F3864"/>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•No change (article changes only)</a:t>
                      </a:r>
                      <a:endParaRPr sz="2400" dirty="0">
                        <a:solidFill>
                          <a:srgbClr val="1F3864"/>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a:t>
                      </a:r>
                      <a:r>
                        <a:rPr lang="en-GB" sz="2400" dirty="0" err="1">
                          <a:solidFill>
                            <a:srgbClr val="1F3864"/>
                          </a:solidFill>
                          <a:latin typeface="Century Gothic"/>
                          <a:ea typeface="Century Gothic"/>
                          <a:cs typeface="Century Gothic"/>
                          <a:sym typeface="Century Gothic"/>
                        </a:rPr>
                        <a:t>eur</a:t>
                      </a:r>
                      <a:r>
                        <a:rPr lang="en-GB" sz="2400" dirty="0">
                          <a:solidFill>
                            <a:srgbClr val="1F3864"/>
                          </a:solidFill>
                          <a:latin typeface="Century Gothic"/>
                          <a:ea typeface="Century Gothic"/>
                          <a:cs typeface="Century Gothic"/>
                          <a:sym typeface="Century Gothic"/>
                        </a:rPr>
                        <a:t> 🡪 -rice</a:t>
                      </a:r>
                      <a:endParaRPr sz="2400" dirty="0">
                        <a:solidFill>
                          <a:srgbClr val="1F3864"/>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•-er 🡪 -</a:t>
                      </a:r>
                      <a:r>
                        <a:rPr lang="en-GB" sz="2400" dirty="0" err="1">
                          <a:solidFill>
                            <a:srgbClr val="1F3864"/>
                          </a:solidFill>
                          <a:latin typeface="Century Gothic"/>
                          <a:ea typeface="Century Gothic"/>
                          <a:cs typeface="Century Gothic"/>
                          <a:sym typeface="Century Gothic"/>
                        </a:rPr>
                        <a:t>ère</a:t>
                      </a:r>
                      <a:endParaRPr sz="2400" dirty="0">
                        <a:solidFill>
                          <a:srgbClr val="1F3864"/>
                        </a:solidFill>
                        <a:latin typeface="Century Gothic"/>
                        <a:ea typeface="Century Gothic"/>
                        <a:cs typeface="Century Gothic"/>
                        <a:sym typeface="Century Gothic"/>
                      </a:endParaRPr>
                    </a:p>
                    <a:p>
                      <a:pPr marL="0" marR="0" lvl="0" indent="0" algn="l" rtl="0">
                        <a:lnSpc>
                          <a:spcPct val="107000"/>
                        </a:lnSpc>
                        <a:spcBef>
                          <a:spcPts val="0"/>
                        </a:spcBef>
                        <a:spcAft>
                          <a:spcPts val="0"/>
                        </a:spcAft>
                        <a:buNone/>
                      </a:pPr>
                      <a:r>
                        <a:rPr lang="en-GB" sz="2400" dirty="0">
                          <a:solidFill>
                            <a:srgbClr val="1F3864"/>
                          </a:solidFill>
                          <a:latin typeface="Century Gothic"/>
                          <a:ea typeface="Century Gothic"/>
                          <a:cs typeface="Century Gothic"/>
                          <a:sym typeface="Century Gothic"/>
                        </a:rPr>
                        <a:t>•-el 🡪-</a:t>
                      </a:r>
                      <a:r>
                        <a:rPr lang="en-GB" sz="2400" dirty="0" err="1">
                          <a:solidFill>
                            <a:srgbClr val="1F3864"/>
                          </a:solidFill>
                          <a:latin typeface="Century Gothic"/>
                          <a:ea typeface="Century Gothic"/>
                          <a:cs typeface="Century Gothic"/>
                          <a:sym typeface="Century Gothic"/>
                        </a:rPr>
                        <a:t>lle</a:t>
                      </a:r>
                      <a:endParaRPr sz="2400" dirty="0">
                        <a:solidFill>
                          <a:srgbClr val="1F3864"/>
                        </a:solidFill>
                        <a:latin typeface="Century Gothic"/>
                        <a:ea typeface="Century Gothic"/>
                        <a:cs typeface="Century Gothic"/>
                        <a:sym typeface="Century Gothic"/>
                      </a:endParaRPr>
                    </a:p>
                    <a:p>
                      <a:pPr marL="0" marR="0" lvl="0" indent="0" algn="l" rtl="0">
                        <a:spcBef>
                          <a:spcPts val="0"/>
                        </a:spcBef>
                        <a:spcAft>
                          <a:spcPts val="0"/>
                        </a:spcAft>
                        <a:buNone/>
                      </a:pPr>
                      <a:r>
                        <a:rPr lang="en-GB" sz="2400" dirty="0">
                          <a:solidFill>
                            <a:srgbClr val="1F3864"/>
                          </a:solidFill>
                          <a:latin typeface="Century Gothic"/>
                          <a:ea typeface="Century Gothic"/>
                          <a:cs typeface="Century Gothic"/>
                          <a:sym typeface="Century Gothic"/>
                        </a:rPr>
                        <a:t>•-</a:t>
                      </a:r>
                      <a:r>
                        <a:rPr lang="en-GB" sz="2400" dirty="0" err="1">
                          <a:solidFill>
                            <a:srgbClr val="1F3864"/>
                          </a:solidFill>
                          <a:latin typeface="Century Gothic"/>
                          <a:ea typeface="Century Gothic"/>
                          <a:cs typeface="Century Gothic"/>
                          <a:sym typeface="Century Gothic"/>
                        </a:rPr>
                        <a:t>en</a:t>
                      </a:r>
                      <a:r>
                        <a:rPr lang="en-GB" sz="2400" dirty="0">
                          <a:solidFill>
                            <a:srgbClr val="1F3864"/>
                          </a:solidFill>
                          <a:latin typeface="Century Gothic"/>
                          <a:ea typeface="Century Gothic"/>
                          <a:cs typeface="Century Gothic"/>
                          <a:sym typeface="Century Gothic"/>
                        </a:rPr>
                        <a:t> 🡪 -</a:t>
                      </a:r>
                      <a:r>
                        <a:rPr lang="en-GB" sz="2400" dirty="0" err="1">
                          <a:solidFill>
                            <a:srgbClr val="1F3864"/>
                          </a:solidFill>
                          <a:latin typeface="Century Gothic"/>
                          <a:ea typeface="Century Gothic"/>
                          <a:cs typeface="Century Gothic"/>
                          <a:sym typeface="Century Gothic"/>
                        </a:rPr>
                        <a:t>nne</a:t>
                      </a:r>
                      <a:endParaRPr sz="2400" dirty="0">
                        <a:solidFill>
                          <a:srgbClr val="1F386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360220" y="179837"/>
            <a:ext cx="10515600"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Greater detail [2/2]</a:t>
            </a:r>
            <a:endParaRPr sz="3200"/>
          </a:p>
        </p:txBody>
      </p:sp>
      <p:graphicFrame>
        <p:nvGraphicFramePr>
          <p:cNvPr id="199" name="Google Shape;199;p11"/>
          <p:cNvGraphicFramePr/>
          <p:nvPr/>
        </p:nvGraphicFramePr>
        <p:xfrm>
          <a:off x="429491" y="831273"/>
          <a:ext cx="11457700" cy="5347850"/>
        </p:xfrm>
        <a:graphic>
          <a:graphicData uri="http://schemas.openxmlformats.org/drawingml/2006/table">
            <a:tbl>
              <a:tblPr firstRow="1" bandRow="1">
                <a:noFill/>
                <a:tableStyleId>{08B8F5CF-CF85-455C-9093-2CB52F2D9E9B}</a:tableStyleId>
              </a:tblPr>
              <a:tblGrid>
                <a:gridCol w="2064325">
                  <a:extLst>
                    <a:ext uri="{9D8B030D-6E8A-4147-A177-3AD203B41FA5}">
                      <a16:colId xmlns:a16="http://schemas.microsoft.com/office/drawing/2014/main" val="20000"/>
                    </a:ext>
                  </a:extLst>
                </a:gridCol>
                <a:gridCol w="9393375">
                  <a:extLst>
                    <a:ext uri="{9D8B030D-6E8A-4147-A177-3AD203B41FA5}">
                      <a16:colId xmlns:a16="http://schemas.microsoft.com/office/drawing/2014/main" val="20001"/>
                    </a:ext>
                  </a:extLst>
                </a:gridCol>
              </a:tblGrid>
              <a:tr h="495125">
                <a:tc gridSpan="2">
                  <a:txBody>
                    <a:bodyPr/>
                    <a:lstStyle/>
                    <a:p>
                      <a:pPr marL="0" marR="0" lvl="0" indent="0" algn="ctr" rtl="0">
                        <a:spcBef>
                          <a:spcPts val="0"/>
                        </a:spcBef>
                        <a:spcAft>
                          <a:spcPts val="0"/>
                        </a:spcAft>
                        <a:buNone/>
                      </a:pPr>
                      <a:r>
                        <a:rPr lang="en-GB" sz="2400">
                          <a:latin typeface="Century Gothic"/>
                          <a:ea typeface="Century Gothic"/>
                          <a:cs typeface="Century Gothic"/>
                          <a:sym typeface="Century Gothic"/>
                        </a:rPr>
                        <a:t>Significance and implications for teaching and assessment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618700">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2015</a:t>
                      </a:r>
                      <a:endParaRPr/>
                    </a:p>
                  </a:txBody>
                  <a:tcPr marL="91450" marR="91450" marT="45725" marB="45725" anchor="ctr"/>
                </a:tc>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2021</a:t>
                      </a:r>
                      <a:endParaRPr/>
                    </a:p>
                  </a:txBody>
                  <a:tcPr marL="91450" marR="91450" marT="45725" marB="45725" anchor="ctr"/>
                </a:tc>
                <a:extLst>
                  <a:ext uri="{0D108BD9-81ED-4DB2-BD59-A6C34878D82A}">
                    <a16:rowId xmlns:a16="http://schemas.microsoft.com/office/drawing/2014/main" val="10001"/>
                  </a:ext>
                </a:extLst>
              </a:tr>
              <a:tr h="4234025">
                <a:tc>
                  <a:txBody>
                    <a:bodyPr/>
                    <a:lstStyle/>
                    <a:p>
                      <a:pPr marL="0" marR="0" lvl="0" indent="0" algn="l" rtl="0">
                        <a:lnSpc>
                          <a:spcPct val="107000"/>
                        </a:lnSpc>
                        <a:spcBef>
                          <a:spcPts val="0"/>
                        </a:spcBef>
                        <a:spcAft>
                          <a:spcPts val="0"/>
                        </a:spcAft>
                        <a:buNone/>
                      </a:pPr>
                      <a:r>
                        <a:rPr lang="en-GB" sz="2400" b="1">
                          <a:solidFill>
                            <a:srgbClr val="1F3864"/>
                          </a:solidFill>
                          <a:latin typeface="Century Gothic"/>
                          <a:ea typeface="Century Gothic"/>
                          <a:cs typeface="Century Gothic"/>
                          <a:sym typeface="Century Gothic"/>
                        </a:rPr>
                        <a:t>Interrogative</a:t>
                      </a:r>
                      <a:r>
                        <a:rPr lang="en-GB" sz="2400">
                          <a:solidFill>
                            <a:srgbClr val="1F3864"/>
                          </a:solidFill>
                          <a:latin typeface="Century Gothic"/>
                          <a:ea typeface="Century Gothic"/>
                          <a:cs typeface="Century Gothic"/>
                          <a:sym typeface="Century Gothic"/>
                        </a:rPr>
                        <a:t> forms;  </a:t>
                      </a:r>
                      <a:endParaRPr sz="2800">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15000"/>
                        </a:lnSpc>
                        <a:spcBef>
                          <a:spcPts val="0"/>
                        </a:spcBef>
                        <a:spcAft>
                          <a:spcPts val="0"/>
                        </a:spcAft>
                        <a:buNone/>
                      </a:pPr>
                      <a:r>
                        <a:rPr lang="en-GB" sz="2400" b="1" dirty="0">
                          <a:solidFill>
                            <a:srgbClr val="1F3864"/>
                          </a:solidFill>
                          <a:latin typeface="Century Gothic"/>
                          <a:ea typeface="Century Gothic"/>
                          <a:cs typeface="Century Gothic"/>
                          <a:sym typeface="Century Gothic"/>
                        </a:rPr>
                        <a:t>Interrogatives</a:t>
                      </a:r>
                      <a:endParaRPr sz="2800" dirty="0">
                        <a:solidFill>
                          <a:srgbClr val="1F3864"/>
                        </a:solidFill>
                        <a:latin typeface="Century Gothic"/>
                        <a:ea typeface="Century Gothic"/>
                        <a:cs typeface="Century Gothic"/>
                        <a:sym typeface="Century Gothic"/>
                      </a:endParaRPr>
                    </a:p>
                    <a:p>
                      <a:pPr marL="0" marR="0" lvl="0" indent="0" algn="l" rtl="0">
                        <a:lnSpc>
                          <a:spcPct val="115000"/>
                        </a:lnSpc>
                        <a:spcBef>
                          <a:spcPts val="800"/>
                        </a:spcBef>
                        <a:spcAft>
                          <a:spcPts val="0"/>
                        </a:spcAft>
                        <a:buNone/>
                      </a:pPr>
                      <a:r>
                        <a:rPr lang="en-GB" sz="2400" dirty="0">
                          <a:solidFill>
                            <a:srgbClr val="1F3864"/>
                          </a:solidFill>
                          <a:latin typeface="Century Gothic"/>
                          <a:ea typeface="Century Gothic"/>
                          <a:cs typeface="Century Gothic"/>
                          <a:sym typeface="Century Gothic"/>
                        </a:rPr>
                        <a:t>Interrogatives expressed through: </a:t>
                      </a:r>
                      <a:endParaRPr sz="2800" dirty="0">
                        <a:solidFill>
                          <a:srgbClr val="1F3864"/>
                        </a:solidFill>
                        <a:latin typeface="Century Gothic"/>
                        <a:ea typeface="Century Gothic"/>
                        <a:cs typeface="Century Gothic"/>
                        <a:sym typeface="Century Gothic"/>
                      </a:endParaRPr>
                    </a:p>
                    <a:p>
                      <a:pPr marL="342900" marR="0" lvl="0" indent="-342900" algn="l" rtl="0">
                        <a:lnSpc>
                          <a:spcPct val="115000"/>
                        </a:lnSpc>
                        <a:spcBef>
                          <a:spcPts val="800"/>
                        </a:spcBef>
                        <a:spcAft>
                          <a:spcPts val="0"/>
                        </a:spcAft>
                        <a:buClr>
                          <a:srgbClr val="1F3864"/>
                        </a:buClr>
                        <a:buSzPts val="2400"/>
                        <a:buFont typeface="Noto Sans Symbols"/>
                        <a:buChar char="∙"/>
                      </a:pPr>
                      <a:r>
                        <a:rPr lang="en-GB" sz="2400" dirty="0">
                          <a:solidFill>
                            <a:srgbClr val="1F3864"/>
                          </a:solidFill>
                          <a:latin typeface="Century Gothic"/>
                          <a:ea typeface="Century Gothic"/>
                          <a:cs typeface="Century Gothic"/>
                          <a:sym typeface="Century Gothic"/>
                        </a:rPr>
                        <a:t>intonation with SV word order, including when followed by a wh-word (i.e., question words including ‘how’); </a:t>
                      </a:r>
                      <a:endParaRPr sz="2800" dirty="0">
                        <a:latin typeface="Arial"/>
                        <a:ea typeface="Arial"/>
                        <a:cs typeface="Arial"/>
                        <a:sym typeface="Arial"/>
                      </a:endParaRPr>
                    </a:p>
                    <a:p>
                      <a:pPr marL="342900" marR="0" lvl="0" indent="-342900" algn="l" rtl="0">
                        <a:lnSpc>
                          <a:spcPct val="115000"/>
                        </a:lnSpc>
                        <a:spcBef>
                          <a:spcPts val="0"/>
                        </a:spcBef>
                        <a:spcAft>
                          <a:spcPts val="0"/>
                        </a:spcAft>
                        <a:buClr>
                          <a:srgbClr val="1F3864"/>
                        </a:buClr>
                        <a:buSzPts val="2400"/>
                        <a:buFont typeface="Noto Sans Symbols"/>
                        <a:buChar char="∙"/>
                      </a:pPr>
                      <a:r>
                        <a:rPr lang="en-GB" sz="2400" dirty="0" err="1">
                          <a:solidFill>
                            <a:srgbClr val="1F3864"/>
                          </a:solidFill>
                          <a:latin typeface="Century Gothic"/>
                          <a:ea typeface="Century Gothic"/>
                          <a:cs typeface="Century Gothic"/>
                          <a:sym typeface="Century Gothic"/>
                        </a:rPr>
                        <a:t>est-ce</a:t>
                      </a:r>
                      <a:r>
                        <a:rPr lang="en-GB" sz="2400" dirty="0">
                          <a:solidFill>
                            <a:srgbClr val="1F3864"/>
                          </a:solidFill>
                          <a:latin typeface="Century Gothic"/>
                          <a:ea typeface="Century Gothic"/>
                          <a:cs typeface="Century Gothic"/>
                          <a:sym typeface="Century Gothic"/>
                        </a:rPr>
                        <a:t> que followed by SV word order; </a:t>
                      </a:r>
                      <a:endParaRPr sz="2800" dirty="0">
                        <a:latin typeface="Arial"/>
                        <a:ea typeface="Arial"/>
                        <a:cs typeface="Arial"/>
                        <a:sym typeface="Arial"/>
                      </a:endParaRPr>
                    </a:p>
                    <a:p>
                      <a:pPr marL="342900" marR="0" lvl="0" indent="-342900" algn="l" rtl="0">
                        <a:lnSpc>
                          <a:spcPct val="115000"/>
                        </a:lnSpc>
                        <a:spcBef>
                          <a:spcPts val="0"/>
                        </a:spcBef>
                        <a:spcAft>
                          <a:spcPts val="0"/>
                        </a:spcAft>
                        <a:buClr>
                          <a:srgbClr val="1F3864"/>
                        </a:buClr>
                        <a:buSzPts val="2400"/>
                        <a:buFont typeface="Noto Sans Symbols"/>
                        <a:buChar char="∙"/>
                      </a:pPr>
                      <a:r>
                        <a:rPr lang="en-GB" sz="2400" dirty="0">
                          <a:solidFill>
                            <a:srgbClr val="1F3864"/>
                          </a:solidFill>
                          <a:latin typeface="Century Gothic"/>
                          <a:ea typeface="Century Gothic"/>
                          <a:cs typeface="Century Gothic"/>
                          <a:sym typeface="Century Gothic"/>
                        </a:rPr>
                        <a:t>VS word order; </a:t>
                      </a:r>
                      <a:endParaRPr sz="2800" dirty="0">
                        <a:latin typeface="Arial"/>
                        <a:ea typeface="Arial"/>
                        <a:cs typeface="Arial"/>
                        <a:sym typeface="Arial"/>
                      </a:endParaRPr>
                    </a:p>
                    <a:p>
                      <a:pPr marL="342900" marR="0" lvl="0" indent="-342900" algn="l" rtl="0">
                        <a:lnSpc>
                          <a:spcPct val="115000"/>
                        </a:lnSpc>
                        <a:spcBef>
                          <a:spcPts val="0"/>
                        </a:spcBef>
                        <a:spcAft>
                          <a:spcPts val="0"/>
                        </a:spcAft>
                        <a:buClr>
                          <a:srgbClr val="1F3864"/>
                        </a:buClr>
                        <a:buSzPts val="2400"/>
                        <a:buFont typeface="Noto Sans Symbols"/>
                        <a:buChar char="∙"/>
                      </a:pPr>
                      <a:r>
                        <a:rPr lang="en-GB" sz="2400" dirty="0">
                          <a:solidFill>
                            <a:srgbClr val="1F3864"/>
                          </a:solidFill>
                          <a:latin typeface="Century Gothic"/>
                          <a:ea typeface="Century Gothic"/>
                          <a:cs typeface="Century Gothic"/>
                          <a:sym typeface="Century Gothic"/>
                        </a:rPr>
                        <a:t>wh-word followed by VS word order</a:t>
                      </a:r>
                      <a:endParaRPr sz="2800" dirty="0">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360220" y="179837"/>
            <a:ext cx="10515600"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Foundation 🡪 Higher</a:t>
            </a:r>
            <a:endParaRPr sz="3200"/>
          </a:p>
        </p:txBody>
      </p:sp>
      <p:graphicFrame>
        <p:nvGraphicFramePr>
          <p:cNvPr id="206" name="Google Shape;206;p12"/>
          <p:cNvGraphicFramePr/>
          <p:nvPr/>
        </p:nvGraphicFramePr>
        <p:xfrm>
          <a:off x="429491" y="831273"/>
          <a:ext cx="11457700" cy="5347850"/>
        </p:xfrm>
        <a:graphic>
          <a:graphicData uri="http://schemas.openxmlformats.org/drawingml/2006/table">
            <a:tbl>
              <a:tblPr firstRow="1" bandRow="1">
                <a:noFill/>
                <a:tableStyleId>{08B8F5CF-CF85-455C-9093-2CB52F2D9E9B}</a:tableStyleId>
              </a:tblPr>
              <a:tblGrid>
                <a:gridCol w="5638800">
                  <a:extLst>
                    <a:ext uri="{9D8B030D-6E8A-4147-A177-3AD203B41FA5}">
                      <a16:colId xmlns:a16="http://schemas.microsoft.com/office/drawing/2014/main" val="20000"/>
                    </a:ext>
                  </a:extLst>
                </a:gridCol>
                <a:gridCol w="5818900">
                  <a:extLst>
                    <a:ext uri="{9D8B030D-6E8A-4147-A177-3AD203B41FA5}">
                      <a16:colId xmlns:a16="http://schemas.microsoft.com/office/drawing/2014/main" val="20001"/>
                    </a:ext>
                  </a:extLst>
                </a:gridCol>
              </a:tblGrid>
              <a:tr h="495125">
                <a:tc gridSpan="2">
                  <a:txBody>
                    <a:bodyPr/>
                    <a:lstStyle/>
                    <a:p>
                      <a:pPr marL="0" marR="0" lvl="0" indent="0" algn="ctr" rtl="0">
                        <a:spcBef>
                          <a:spcPts val="0"/>
                        </a:spcBef>
                        <a:spcAft>
                          <a:spcPts val="0"/>
                        </a:spcAft>
                        <a:buNone/>
                      </a:pPr>
                      <a:r>
                        <a:rPr lang="en-GB" sz="2400">
                          <a:latin typeface="Century Gothic"/>
                          <a:ea typeface="Century Gothic"/>
                          <a:cs typeface="Century Gothic"/>
                          <a:sym typeface="Century Gothic"/>
                        </a:rPr>
                        <a:t>Significance and implications for teaching and assessment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618700">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2015 (Foundation)</a:t>
                      </a:r>
                      <a:endParaRPr/>
                    </a:p>
                  </a:txBody>
                  <a:tcPr marL="91450" marR="91450" marT="45725" marB="45725" anchor="ctr"/>
                </a:tc>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2021 (Higher)</a:t>
                      </a:r>
                      <a:endParaRPr/>
                    </a:p>
                  </a:txBody>
                  <a:tcPr marL="91450" marR="91450" marT="45725" marB="45725" anchor="ctr"/>
                </a:tc>
                <a:extLst>
                  <a:ext uri="{0D108BD9-81ED-4DB2-BD59-A6C34878D82A}">
                    <a16:rowId xmlns:a16="http://schemas.microsoft.com/office/drawing/2014/main" val="10001"/>
                  </a:ext>
                </a:extLst>
              </a:tr>
              <a:tr h="4234025">
                <a:tc>
                  <a:txBody>
                    <a:bodyPr/>
                    <a:lstStyle/>
                    <a:p>
                      <a:pPr marL="0" marR="0" lvl="0" indent="0" algn="ctr" rtl="0">
                        <a:spcBef>
                          <a:spcPts val="0"/>
                        </a:spcBef>
                        <a:spcAft>
                          <a:spcPts val="0"/>
                        </a:spcAft>
                        <a:buNone/>
                      </a:pPr>
                      <a:endParaRPr sz="2400" b="1" strike="sngStrike">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ctr" rtl="0">
                        <a:lnSpc>
                          <a:spcPct val="107000"/>
                        </a:lnSpc>
                        <a:spcBef>
                          <a:spcPts val="0"/>
                        </a:spcBef>
                        <a:spcAft>
                          <a:spcPts val="0"/>
                        </a:spcAft>
                        <a:buNone/>
                      </a:pPr>
                      <a:endParaRPr sz="2400" b="1" dirty="0">
                        <a:solidFill>
                          <a:srgbClr val="1F386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sp>
        <p:nvSpPr>
          <p:cNvPr id="207" name="Google Shape;207;p12"/>
          <p:cNvSpPr txBox="1"/>
          <p:nvPr/>
        </p:nvSpPr>
        <p:spPr>
          <a:xfrm>
            <a:off x="1884217" y="1958415"/>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superlatives</a:t>
            </a:r>
            <a:endParaRPr/>
          </a:p>
        </p:txBody>
      </p:sp>
      <p:sp>
        <p:nvSpPr>
          <p:cNvPr id="208" name="Google Shape;208;p12"/>
          <p:cNvSpPr txBox="1"/>
          <p:nvPr/>
        </p:nvSpPr>
        <p:spPr>
          <a:xfrm>
            <a:off x="7453744" y="1958415"/>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superlatives</a:t>
            </a:r>
            <a:endParaRPr/>
          </a:p>
        </p:txBody>
      </p:sp>
      <p:sp>
        <p:nvSpPr>
          <p:cNvPr id="209" name="Google Shape;209;p12"/>
          <p:cNvSpPr txBox="1"/>
          <p:nvPr/>
        </p:nvSpPr>
        <p:spPr>
          <a:xfrm>
            <a:off x="1579415" y="2881745"/>
            <a:ext cx="376843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depuis + present tense</a:t>
            </a:r>
            <a:endParaRPr/>
          </a:p>
        </p:txBody>
      </p:sp>
      <p:sp>
        <p:nvSpPr>
          <p:cNvPr id="210" name="Google Shape;210;p12"/>
          <p:cNvSpPr txBox="1"/>
          <p:nvPr/>
        </p:nvSpPr>
        <p:spPr>
          <a:xfrm>
            <a:off x="7135088" y="2881744"/>
            <a:ext cx="360218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depuis + present tense</a:t>
            </a:r>
            <a:endParaRPr/>
          </a:p>
        </p:txBody>
      </p:sp>
      <p:sp>
        <p:nvSpPr>
          <p:cNvPr id="211" name="Google Shape;211;p12"/>
          <p:cNvSpPr txBox="1"/>
          <p:nvPr/>
        </p:nvSpPr>
        <p:spPr>
          <a:xfrm>
            <a:off x="1482433" y="3907441"/>
            <a:ext cx="376843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future (R)</a:t>
            </a:r>
            <a:endParaRPr/>
          </a:p>
        </p:txBody>
      </p:sp>
      <p:sp>
        <p:nvSpPr>
          <p:cNvPr id="212" name="Google Shape;212;p12"/>
          <p:cNvSpPr txBox="1"/>
          <p:nvPr/>
        </p:nvSpPr>
        <p:spPr>
          <a:xfrm>
            <a:off x="6968838" y="3910905"/>
            <a:ext cx="4475017"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inflectional future </a:t>
            </a:r>
            <a:br>
              <a:rPr lang="en-GB" sz="2400" b="1">
                <a:solidFill>
                  <a:srgbClr val="1F3864"/>
                </a:solidFill>
                <a:latin typeface="Century Gothic"/>
                <a:ea typeface="Century Gothic"/>
                <a:cs typeface="Century Gothic"/>
                <a:sym typeface="Century Gothic"/>
              </a:rPr>
            </a:br>
            <a:r>
              <a:rPr lang="en-GB" sz="2400" b="1">
                <a:solidFill>
                  <a:srgbClr val="1F3864"/>
                </a:solidFill>
                <a:latin typeface="Century Gothic"/>
                <a:ea typeface="Century Gothic"/>
                <a:cs typeface="Century Gothic"/>
                <a:sym typeface="Century Gothic"/>
              </a:rPr>
              <a:t>(-ER, 4 irregular only)</a:t>
            </a:r>
            <a:endParaRPr/>
          </a:p>
        </p:txBody>
      </p:sp>
      <p:sp>
        <p:nvSpPr>
          <p:cNvPr id="213" name="Google Shape;213;p12"/>
          <p:cNvSpPr txBox="1"/>
          <p:nvPr/>
        </p:nvSpPr>
        <p:spPr>
          <a:xfrm>
            <a:off x="1482433" y="5017807"/>
            <a:ext cx="376843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present passive (R)</a:t>
            </a:r>
            <a:endParaRPr/>
          </a:p>
        </p:txBody>
      </p:sp>
      <p:sp>
        <p:nvSpPr>
          <p:cNvPr id="214" name="Google Shape;214;p12"/>
          <p:cNvSpPr txBox="1"/>
          <p:nvPr/>
        </p:nvSpPr>
        <p:spPr>
          <a:xfrm>
            <a:off x="6968838" y="5082612"/>
            <a:ext cx="447501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present passive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0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209"/>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211"/>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21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3"/>
          <p:cNvSpPr txBox="1">
            <a:spLocks noGrp="1"/>
          </p:cNvSpPr>
          <p:nvPr>
            <p:ph type="title"/>
          </p:nvPr>
        </p:nvSpPr>
        <p:spPr>
          <a:xfrm>
            <a:off x="360220" y="179837"/>
            <a:ext cx="10515600"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Higher 🡪 …</a:t>
            </a:r>
            <a:endParaRPr sz="3200"/>
          </a:p>
        </p:txBody>
      </p:sp>
      <p:graphicFrame>
        <p:nvGraphicFramePr>
          <p:cNvPr id="221" name="Google Shape;221;p13"/>
          <p:cNvGraphicFramePr/>
          <p:nvPr/>
        </p:nvGraphicFramePr>
        <p:xfrm>
          <a:off x="429491" y="831273"/>
          <a:ext cx="11457700" cy="5347850"/>
        </p:xfrm>
        <a:graphic>
          <a:graphicData uri="http://schemas.openxmlformats.org/drawingml/2006/table">
            <a:tbl>
              <a:tblPr firstRow="1" bandRow="1">
                <a:noFill/>
                <a:tableStyleId>{08B8F5CF-CF85-455C-9093-2CB52F2D9E9B}</a:tableStyleId>
              </a:tblPr>
              <a:tblGrid>
                <a:gridCol w="5638800">
                  <a:extLst>
                    <a:ext uri="{9D8B030D-6E8A-4147-A177-3AD203B41FA5}">
                      <a16:colId xmlns:a16="http://schemas.microsoft.com/office/drawing/2014/main" val="20000"/>
                    </a:ext>
                  </a:extLst>
                </a:gridCol>
                <a:gridCol w="5818900">
                  <a:extLst>
                    <a:ext uri="{9D8B030D-6E8A-4147-A177-3AD203B41FA5}">
                      <a16:colId xmlns:a16="http://schemas.microsoft.com/office/drawing/2014/main" val="20001"/>
                    </a:ext>
                  </a:extLst>
                </a:gridCol>
              </a:tblGrid>
              <a:tr h="495125">
                <a:tc gridSpan="2">
                  <a:txBody>
                    <a:bodyPr/>
                    <a:lstStyle/>
                    <a:p>
                      <a:pPr marL="0" marR="0" lvl="0" indent="0" algn="ctr" rtl="0">
                        <a:spcBef>
                          <a:spcPts val="0"/>
                        </a:spcBef>
                        <a:spcAft>
                          <a:spcPts val="0"/>
                        </a:spcAft>
                        <a:buNone/>
                      </a:pPr>
                      <a:r>
                        <a:rPr lang="en-GB" sz="2400">
                          <a:latin typeface="Century Gothic"/>
                          <a:ea typeface="Century Gothic"/>
                          <a:cs typeface="Century Gothic"/>
                          <a:sym typeface="Century Gothic"/>
                        </a:rPr>
                        <a:t>Significance and implications for teaching and assessment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618700">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2015 (Foundation (R)/Higher)</a:t>
                      </a:r>
                      <a:endParaRPr/>
                    </a:p>
                  </a:txBody>
                  <a:tcPr marL="91450" marR="91450" marT="45725" marB="45725" anchor="ctr"/>
                </a:tc>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2021 (omitted)</a:t>
                      </a:r>
                      <a:endParaRPr/>
                    </a:p>
                  </a:txBody>
                  <a:tcPr marL="91450" marR="91450" marT="45725" marB="45725" anchor="ctr"/>
                </a:tc>
                <a:extLst>
                  <a:ext uri="{0D108BD9-81ED-4DB2-BD59-A6C34878D82A}">
                    <a16:rowId xmlns:a16="http://schemas.microsoft.com/office/drawing/2014/main" val="10001"/>
                  </a:ext>
                </a:extLst>
              </a:tr>
              <a:tr h="4234025">
                <a:tc>
                  <a:txBody>
                    <a:bodyPr/>
                    <a:lstStyle/>
                    <a:p>
                      <a:pPr marL="0" marR="0" lvl="0" indent="0" algn="l" rtl="0">
                        <a:spcBef>
                          <a:spcPts val="0"/>
                        </a:spcBef>
                        <a:spcAft>
                          <a:spcPts val="0"/>
                        </a:spcAft>
                        <a:buNone/>
                      </a:pPr>
                      <a:endParaRPr sz="2400" b="1">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7000"/>
                        </a:lnSpc>
                        <a:spcBef>
                          <a:spcPts val="0"/>
                        </a:spcBef>
                        <a:spcAft>
                          <a:spcPts val="0"/>
                        </a:spcAft>
                        <a:buNone/>
                      </a:pPr>
                      <a:endParaRPr sz="2400" dirty="0">
                        <a:solidFill>
                          <a:srgbClr val="1F386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sp>
        <p:nvSpPr>
          <p:cNvPr id="222" name="Google Shape;222;p13"/>
          <p:cNvSpPr txBox="1"/>
          <p:nvPr/>
        </p:nvSpPr>
        <p:spPr>
          <a:xfrm>
            <a:off x="1884217" y="1958415"/>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pluperfect</a:t>
            </a:r>
            <a:endParaRPr/>
          </a:p>
        </p:txBody>
      </p:sp>
      <p:sp>
        <p:nvSpPr>
          <p:cNvPr id="223" name="Google Shape;223;p13"/>
          <p:cNvSpPr txBox="1"/>
          <p:nvPr/>
        </p:nvSpPr>
        <p:spPr>
          <a:xfrm>
            <a:off x="7453744" y="1958415"/>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pluperfect</a:t>
            </a:r>
            <a:endParaRPr/>
          </a:p>
        </p:txBody>
      </p:sp>
      <p:sp>
        <p:nvSpPr>
          <p:cNvPr id="224" name="Google Shape;224;p13"/>
          <p:cNvSpPr txBox="1"/>
          <p:nvPr/>
        </p:nvSpPr>
        <p:spPr>
          <a:xfrm>
            <a:off x="1884217" y="2479963"/>
            <a:ext cx="29648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future, imperfect, perfect passive</a:t>
            </a:r>
            <a:endParaRPr/>
          </a:p>
        </p:txBody>
      </p:sp>
      <p:sp>
        <p:nvSpPr>
          <p:cNvPr id="225" name="Google Shape;225;p13"/>
          <p:cNvSpPr txBox="1"/>
          <p:nvPr/>
        </p:nvSpPr>
        <p:spPr>
          <a:xfrm>
            <a:off x="7467600" y="2489582"/>
            <a:ext cx="29648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future, imperfect, perfect passive</a:t>
            </a:r>
            <a:endParaRPr/>
          </a:p>
        </p:txBody>
      </p:sp>
      <p:sp>
        <p:nvSpPr>
          <p:cNvPr id="226" name="Google Shape;226;p13"/>
          <p:cNvSpPr txBox="1"/>
          <p:nvPr/>
        </p:nvSpPr>
        <p:spPr>
          <a:xfrm>
            <a:off x="1884217" y="3438664"/>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subjunctive</a:t>
            </a:r>
            <a:endParaRPr/>
          </a:p>
        </p:txBody>
      </p:sp>
      <p:sp>
        <p:nvSpPr>
          <p:cNvPr id="227" name="Google Shape;227;p13"/>
          <p:cNvSpPr txBox="1"/>
          <p:nvPr/>
        </p:nvSpPr>
        <p:spPr>
          <a:xfrm>
            <a:off x="7467600" y="3429000"/>
            <a:ext cx="296487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subjunctive</a:t>
            </a:r>
            <a:endParaRPr/>
          </a:p>
        </p:txBody>
      </p:sp>
      <p:sp>
        <p:nvSpPr>
          <p:cNvPr id="228" name="Google Shape;228;p13"/>
          <p:cNvSpPr txBox="1"/>
          <p:nvPr/>
        </p:nvSpPr>
        <p:spPr>
          <a:xfrm>
            <a:off x="1884217" y="4028033"/>
            <a:ext cx="29648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position and order of object pronouns</a:t>
            </a:r>
            <a:endParaRPr/>
          </a:p>
        </p:txBody>
      </p:sp>
      <p:sp>
        <p:nvSpPr>
          <p:cNvPr id="229" name="Google Shape;229;p13"/>
          <p:cNvSpPr txBox="1"/>
          <p:nvPr/>
        </p:nvSpPr>
        <p:spPr>
          <a:xfrm>
            <a:off x="7550728" y="4041060"/>
            <a:ext cx="296487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juxtaposed object pronouns</a:t>
            </a:r>
            <a:endParaRPr/>
          </a:p>
        </p:txBody>
      </p:sp>
      <p:sp>
        <p:nvSpPr>
          <p:cNvPr id="230" name="Google Shape;230;p13"/>
          <p:cNvSpPr txBox="1"/>
          <p:nvPr/>
        </p:nvSpPr>
        <p:spPr>
          <a:xfrm>
            <a:off x="1406237" y="4986734"/>
            <a:ext cx="421178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depuis + imperfect tense</a:t>
            </a:r>
            <a:endParaRPr/>
          </a:p>
        </p:txBody>
      </p:sp>
      <p:sp>
        <p:nvSpPr>
          <p:cNvPr id="231" name="Google Shape;231;p13"/>
          <p:cNvSpPr txBox="1"/>
          <p:nvPr/>
        </p:nvSpPr>
        <p:spPr>
          <a:xfrm>
            <a:off x="7273639" y="5014935"/>
            <a:ext cx="39208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depuis + imperfect tense</a:t>
            </a:r>
            <a:endParaRPr/>
          </a:p>
        </p:txBody>
      </p:sp>
      <p:sp>
        <p:nvSpPr>
          <p:cNvPr id="232" name="Google Shape;232;p13"/>
          <p:cNvSpPr txBox="1"/>
          <p:nvPr/>
        </p:nvSpPr>
        <p:spPr>
          <a:xfrm>
            <a:off x="1406237" y="5568624"/>
            <a:ext cx="421178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dont (R)</a:t>
            </a:r>
            <a:endParaRPr/>
          </a:p>
        </p:txBody>
      </p:sp>
      <p:sp>
        <p:nvSpPr>
          <p:cNvPr id="233" name="Google Shape;233;p13"/>
          <p:cNvSpPr txBox="1"/>
          <p:nvPr/>
        </p:nvSpPr>
        <p:spPr>
          <a:xfrm>
            <a:off x="7273639" y="5558068"/>
            <a:ext cx="39208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strike="sngStrike">
                <a:solidFill>
                  <a:srgbClr val="1F3864"/>
                </a:solidFill>
                <a:latin typeface="Century Gothic"/>
                <a:ea typeface="Century Gothic"/>
                <a:cs typeface="Century Gothic"/>
                <a:sym typeface="Century Gothic"/>
              </a:rPr>
              <a:t>dont (R)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22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1"/>
                                          </p:stCondLst>
                                        </p:cTn>
                                        <p:tgtEl>
                                          <p:spTgt spid="22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1"/>
                                          </p:stCondLst>
                                        </p:cTn>
                                        <p:tgtEl>
                                          <p:spTgt spid="226"/>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2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1"/>
                                          </p:stCondLst>
                                        </p:cTn>
                                        <p:tgtEl>
                                          <p:spTgt spid="228"/>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2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1"/>
                                          </p:stCondLst>
                                        </p:cTn>
                                        <p:tgtEl>
                                          <p:spTgt spid="230"/>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2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nodeType="clickEffect">
                                  <p:stCondLst>
                                    <p:cond delay="0"/>
                                  </p:stCondLst>
                                  <p:childTnLst>
                                    <p:set>
                                      <p:cBhvr>
                                        <p:cTn id="60" dur="1" fill="hold">
                                          <p:stCondLst>
                                            <p:cond delay="1"/>
                                          </p:stCondLst>
                                        </p:cTn>
                                        <p:tgtEl>
                                          <p:spTgt spid="232"/>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title"/>
          </p:nvPr>
        </p:nvSpPr>
        <p:spPr>
          <a:xfrm>
            <a:off x="360219" y="179837"/>
            <a:ext cx="11577781"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No (R) only category &amp; different ways to simplify content</a:t>
            </a:r>
            <a:endParaRPr sz="3200"/>
          </a:p>
        </p:txBody>
      </p:sp>
      <p:sp>
        <p:nvSpPr>
          <p:cNvPr id="240" name="Google Shape;240;p14"/>
          <p:cNvSpPr txBox="1">
            <a:spLocks noGrp="1"/>
          </p:cNvSpPr>
          <p:nvPr>
            <p:ph type="body" idx="1"/>
          </p:nvPr>
        </p:nvSpPr>
        <p:spPr>
          <a:xfrm>
            <a:off x="360220" y="1253331"/>
            <a:ext cx="11346871"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F3864"/>
              </a:buClr>
              <a:buSzPts val="2800"/>
              <a:buChar char="•"/>
            </a:pPr>
            <a:r>
              <a:rPr lang="en-GB"/>
              <a:t>Some features removed entirely from foundation and/or higher tier</a:t>
            </a:r>
            <a:endParaRPr/>
          </a:p>
          <a:p>
            <a:pPr marL="228600" lvl="0" indent="-228600" algn="l" rtl="0">
              <a:lnSpc>
                <a:spcPct val="90000"/>
              </a:lnSpc>
              <a:spcBef>
                <a:spcPts val="1000"/>
              </a:spcBef>
              <a:spcAft>
                <a:spcPts val="0"/>
              </a:spcAft>
              <a:buClr>
                <a:srgbClr val="1F3864"/>
              </a:buClr>
              <a:buSzPts val="2800"/>
              <a:buChar char="•"/>
            </a:pPr>
            <a:r>
              <a:rPr lang="en-GB"/>
              <a:t>Some features have been divided into sub-components, part taught at foundation and part at higher</a:t>
            </a:r>
            <a:endParaRPr/>
          </a:p>
          <a:p>
            <a:pPr marL="685800" lvl="1" indent="-228600" algn="l" rtl="0">
              <a:lnSpc>
                <a:spcPct val="90000"/>
              </a:lnSpc>
              <a:spcBef>
                <a:spcPts val="500"/>
              </a:spcBef>
              <a:spcAft>
                <a:spcPts val="0"/>
              </a:spcAft>
              <a:buClr>
                <a:srgbClr val="1F3864"/>
              </a:buClr>
              <a:buSzPts val="2000"/>
              <a:buChar char="•"/>
            </a:pPr>
            <a:r>
              <a:rPr lang="en-GB"/>
              <a:t>partitive</a:t>
            </a:r>
            <a:endParaRPr/>
          </a:p>
          <a:p>
            <a:pPr marL="685800" lvl="1" indent="-228600" algn="l" rtl="0">
              <a:lnSpc>
                <a:spcPct val="90000"/>
              </a:lnSpc>
              <a:spcBef>
                <a:spcPts val="500"/>
              </a:spcBef>
              <a:spcAft>
                <a:spcPts val="0"/>
              </a:spcAft>
              <a:buClr>
                <a:srgbClr val="1F3864"/>
              </a:buClr>
              <a:buSzPts val="2000"/>
              <a:buChar char="•"/>
            </a:pPr>
            <a:r>
              <a:rPr lang="en-GB"/>
              <a:t>reflexive use of verbs</a:t>
            </a:r>
            <a:endParaRPr/>
          </a:p>
          <a:p>
            <a:pPr marL="685800" lvl="1" indent="-228600" algn="l" rtl="0">
              <a:lnSpc>
                <a:spcPct val="90000"/>
              </a:lnSpc>
              <a:spcBef>
                <a:spcPts val="500"/>
              </a:spcBef>
              <a:spcAft>
                <a:spcPts val="0"/>
              </a:spcAft>
              <a:buClr>
                <a:srgbClr val="1F3864"/>
              </a:buClr>
              <a:buSzPts val="2000"/>
              <a:buChar char="•"/>
            </a:pPr>
            <a:r>
              <a:rPr lang="en-GB"/>
              <a:t>present tense irregular verbs</a:t>
            </a:r>
            <a:endParaRPr/>
          </a:p>
          <a:p>
            <a:pPr marL="685800" lvl="1" indent="-228600" algn="l" rtl="0">
              <a:lnSpc>
                <a:spcPct val="90000"/>
              </a:lnSpc>
              <a:spcBef>
                <a:spcPts val="500"/>
              </a:spcBef>
              <a:spcAft>
                <a:spcPts val="0"/>
              </a:spcAft>
              <a:buClr>
                <a:srgbClr val="1F3864"/>
              </a:buClr>
              <a:buSzPts val="2000"/>
              <a:buChar char="•"/>
            </a:pPr>
            <a:r>
              <a:rPr lang="en-GB"/>
              <a:t>imperative</a:t>
            </a:r>
            <a:endParaRPr/>
          </a:p>
          <a:p>
            <a:pPr marL="228600" lvl="0" indent="-228600" algn="l" rtl="0">
              <a:lnSpc>
                <a:spcPct val="90000"/>
              </a:lnSpc>
              <a:spcBef>
                <a:spcPts val="1000"/>
              </a:spcBef>
              <a:spcAft>
                <a:spcPts val="0"/>
              </a:spcAft>
              <a:buClr>
                <a:srgbClr val="1F3864"/>
              </a:buClr>
              <a:buSzPts val="2800"/>
              <a:buChar char="•"/>
            </a:pPr>
            <a:r>
              <a:rPr lang="en-GB"/>
              <a:t>Some features are given tolerance in production at foundation (e.g., minor spelling changes in present tense stems), and are then credit bearing at Higher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5"/>
          <p:cNvSpPr txBox="1">
            <a:spLocks noGrp="1"/>
          </p:cNvSpPr>
          <p:nvPr>
            <p:ph type="title"/>
          </p:nvPr>
        </p:nvSpPr>
        <p:spPr>
          <a:xfrm>
            <a:off x="325588" y="179838"/>
            <a:ext cx="10515600" cy="65143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Moved to vocabulary</a:t>
            </a:r>
            <a:endParaRPr sz="3200"/>
          </a:p>
        </p:txBody>
      </p:sp>
      <p:graphicFrame>
        <p:nvGraphicFramePr>
          <p:cNvPr id="247" name="Google Shape;247;p15"/>
          <p:cNvGraphicFramePr/>
          <p:nvPr/>
        </p:nvGraphicFramePr>
        <p:xfrm>
          <a:off x="429491" y="831274"/>
          <a:ext cx="11457700" cy="4938235"/>
        </p:xfrm>
        <a:graphic>
          <a:graphicData uri="http://schemas.openxmlformats.org/drawingml/2006/table">
            <a:tbl>
              <a:tblPr firstRow="1" bandRow="1">
                <a:noFill/>
                <a:tableStyleId>{08B8F5CF-CF85-455C-9093-2CB52F2D9E9B}</a:tableStyleId>
              </a:tblPr>
              <a:tblGrid>
                <a:gridCol w="5264725">
                  <a:extLst>
                    <a:ext uri="{9D8B030D-6E8A-4147-A177-3AD203B41FA5}">
                      <a16:colId xmlns:a16="http://schemas.microsoft.com/office/drawing/2014/main" val="20000"/>
                    </a:ext>
                  </a:extLst>
                </a:gridCol>
                <a:gridCol w="6192975">
                  <a:extLst>
                    <a:ext uri="{9D8B030D-6E8A-4147-A177-3AD203B41FA5}">
                      <a16:colId xmlns:a16="http://schemas.microsoft.com/office/drawing/2014/main" val="20001"/>
                    </a:ext>
                  </a:extLst>
                </a:gridCol>
              </a:tblGrid>
              <a:tr h="374075">
                <a:tc gridSpan="2">
                  <a:txBody>
                    <a:bodyPr/>
                    <a:lstStyle/>
                    <a:p>
                      <a:pPr marL="0" marR="0" lvl="0" indent="0" algn="ctr" rtl="0">
                        <a:spcBef>
                          <a:spcPts val="0"/>
                        </a:spcBef>
                        <a:spcAft>
                          <a:spcPts val="0"/>
                        </a:spcAft>
                        <a:buNone/>
                      </a:pPr>
                      <a:r>
                        <a:rPr lang="en-GB" sz="2400">
                          <a:latin typeface="Century Gothic"/>
                          <a:ea typeface="Century Gothic"/>
                          <a:cs typeface="Century Gothic"/>
                          <a:sym typeface="Century Gothic"/>
                        </a:rPr>
                        <a:t>Significance and implications for teaching and assessment</a:t>
                      </a:r>
                      <a:endParaRPr/>
                    </a:p>
                  </a:txBody>
                  <a:tcPr marL="91450" marR="91450" marT="45725" marB="45725" anchor="ctr"/>
                </a:tc>
                <a:tc hMerge="1">
                  <a:txBody>
                    <a:bodyPr/>
                    <a:lstStyle/>
                    <a:p>
                      <a:endParaRPr lang="en-US"/>
                    </a:p>
                  </a:txBody>
                  <a:tcPr/>
                </a:tc>
                <a:extLst>
                  <a:ext uri="{0D108BD9-81ED-4DB2-BD59-A6C34878D82A}">
                    <a16:rowId xmlns:a16="http://schemas.microsoft.com/office/drawing/2014/main" val="10000"/>
                  </a:ext>
                </a:extLst>
              </a:tr>
              <a:tr h="571325">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2015 (grammar)</a:t>
                      </a:r>
                      <a:endParaRPr/>
                    </a:p>
                  </a:txBody>
                  <a:tcPr marL="91450" marR="91450" marT="45725" marB="45725" anchor="ctr"/>
                </a:tc>
                <a:tc>
                  <a:txBody>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2021 (vocabulary)</a:t>
                      </a:r>
                      <a:endParaRPr/>
                    </a:p>
                  </a:txBody>
                  <a:tcPr marL="91450" marR="91450" marT="45725" marB="45725" anchor="ctr"/>
                </a:tc>
                <a:extLst>
                  <a:ext uri="{0D108BD9-81ED-4DB2-BD59-A6C34878D82A}">
                    <a16:rowId xmlns:a16="http://schemas.microsoft.com/office/drawing/2014/main" val="10001"/>
                  </a:ext>
                </a:extLst>
              </a:tr>
              <a:tr h="3909700">
                <a:tc>
                  <a:txBody>
                    <a:bodyPr/>
                    <a:lstStyle/>
                    <a:p>
                      <a:pPr marL="0" marR="0" lvl="0" indent="0" algn="l" rtl="0">
                        <a:spcBef>
                          <a:spcPts val="0"/>
                        </a:spcBef>
                        <a:spcAft>
                          <a:spcPts val="0"/>
                        </a:spcAft>
                        <a:buNone/>
                      </a:pPr>
                      <a:endParaRPr sz="2400">
                        <a:solidFill>
                          <a:srgbClr val="1F3864"/>
                        </a:solidFill>
                        <a:latin typeface="Century Gothic"/>
                        <a:ea typeface="Century Gothic"/>
                        <a:cs typeface="Century Gothic"/>
                        <a:sym typeface="Century Gothic"/>
                      </a:endParaRPr>
                    </a:p>
                  </a:txBody>
                  <a:tcPr marL="91450" marR="91450" marT="45725" marB="45725"/>
                </a:tc>
                <a:tc>
                  <a:txBody>
                    <a:bodyPr/>
                    <a:lstStyle/>
                    <a:p>
                      <a:pPr marL="0" marR="0" lvl="0" indent="0" algn="l" rtl="0">
                        <a:lnSpc>
                          <a:spcPct val="107000"/>
                        </a:lnSpc>
                        <a:spcBef>
                          <a:spcPts val="0"/>
                        </a:spcBef>
                        <a:spcAft>
                          <a:spcPts val="0"/>
                        </a:spcAft>
                        <a:buNone/>
                      </a:pPr>
                      <a:endParaRPr sz="2400" dirty="0">
                        <a:solidFill>
                          <a:srgbClr val="1F3864"/>
                        </a:solidFill>
                        <a:latin typeface="Century Gothic"/>
                        <a:ea typeface="Century Gothic"/>
                        <a:cs typeface="Century Gothic"/>
                        <a:sym typeface="Century Gothic"/>
                      </a:endParaRPr>
                    </a:p>
                  </a:txBody>
                  <a:tcPr marL="91450" marR="91450" marT="45725" marB="45725"/>
                </a:tc>
                <a:extLst>
                  <a:ext uri="{0D108BD9-81ED-4DB2-BD59-A6C34878D82A}">
                    <a16:rowId xmlns:a16="http://schemas.microsoft.com/office/drawing/2014/main" val="10002"/>
                  </a:ext>
                </a:extLst>
              </a:tr>
            </a:tbl>
          </a:graphicData>
        </a:graphic>
      </p:graphicFrame>
      <p:sp>
        <p:nvSpPr>
          <p:cNvPr id="248" name="Google Shape;248;p15"/>
          <p:cNvSpPr txBox="1"/>
          <p:nvPr/>
        </p:nvSpPr>
        <p:spPr>
          <a:xfrm>
            <a:off x="1773381" y="1880526"/>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number</a:t>
            </a:r>
            <a:endParaRPr/>
          </a:p>
        </p:txBody>
      </p:sp>
      <p:sp>
        <p:nvSpPr>
          <p:cNvPr id="249" name="Google Shape;249;p15"/>
          <p:cNvSpPr txBox="1"/>
          <p:nvPr/>
        </p:nvSpPr>
        <p:spPr>
          <a:xfrm>
            <a:off x="1773381" y="2314095"/>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quantity</a:t>
            </a:r>
            <a:endParaRPr/>
          </a:p>
        </p:txBody>
      </p:sp>
      <p:sp>
        <p:nvSpPr>
          <p:cNvPr id="250" name="Google Shape;250;p15"/>
          <p:cNvSpPr txBox="1"/>
          <p:nvPr/>
        </p:nvSpPr>
        <p:spPr>
          <a:xfrm>
            <a:off x="1773381" y="2838721"/>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dates</a:t>
            </a:r>
            <a:endParaRPr/>
          </a:p>
        </p:txBody>
      </p:sp>
      <p:sp>
        <p:nvSpPr>
          <p:cNvPr id="251" name="Google Shape;251;p15"/>
          <p:cNvSpPr txBox="1"/>
          <p:nvPr/>
        </p:nvSpPr>
        <p:spPr>
          <a:xfrm>
            <a:off x="1773381" y="3363347"/>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times</a:t>
            </a:r>
            <a:endParaRPr/>
          </a:p>
        </p:txBody>
      </p:sp>
      <p:sp>
        <p:nvSpPr>
          <p:cNvPr id="252" name="Google Shape;252;p15"/>
          <p:cNvSpPr txBox="1"/>
          <p:nvPr/>
        </p:nvSpPr>
        <p:spPr>
          <a:xfrm>
            <a:off x="1551708" y="3887973"/>
            <a:ext cx="30064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list of conjunctions</a:t>
            </a:r>
            <a:endParaRPr/>
          </a:p>
        </p:txBody>
      </p:sp>
      <p:sp>
        <p:nvSpPr>
          <p:cNvPr id="253" name="Google Shape;253;p15"/>
          <p:cNvSpPr txBox="1"/>
          <p:nvPr/>
        </p:nvSpPr>
        <p:spPr>
          <a:xfrm>
            <a:off x="1551707" y="4429576"/>
            <a:ext cx="30064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list of prepositions</a:t>
            </a:r>
            <a:endParaRPr/>
          </a:p>
        </p:txBody>
      </p:sp>
      <p:sp>
        <p:nvSpPr>
          <p:cNvPr id="254" name="Google Shape;254;p15"/>
          <p:cNvSpPr txBox="1"/>
          <p:nvPr/>
        </p:nvSpPr>
        <p:spPr>
          <a:xfrm>
            <a:off x="914397" y="4888049"/>
            <a:ext cx="45442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adverbs of time and place</a:t>
            </a:r>
            <a:endParaRPr/>
          </a:p>
        </p:txBody>
      </p:sp>
      <p:sp>
        <p:nvSpPr>
          <p:cNvPr id="255" name="Google Shape;255;p15"/>
          <p:cNvSpPr txBox="1"/>
          <p:nvPr/>
        </p:nvSpPr>
        <p:spPr>
          <a:xfrm>
            <a:off x="914397" y="5306237"/>
            <a:ext cx="45442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pronouns</a:t>
            </a:r>
            <a:endParaRPr/>
          </a:p>
        </p:txBody>
      </p:sp>
      <p:sp>
        <p:nvSpPr>
          <p:cNvPr id="256" name="Google Shape;256;p15"/>
          <p:cNvSpPr txBox="1"/>
          <p:nvPr/>
        </p:nvSpPr>
        <p:spPr>
          <a:xfrm>
            <a:off x="7710056" y="1880526"/>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number</a:t>
            </a:r>
            <a:endParaRPr/>
          </a:p>
        </p:txBody>
      </p:sp>
      <p:sp>
        <p:nvSpPr>
          <p:cNvPr id="257" name="Google Shape;257;p15"/>
          <p:cNvSpPr txBox="1"/>
          <p:nvPr/>
        </p:nvSpPr>
        <p:spPr>
          <a:xfrm>
            <a:off x="7710056" y="2314095"/>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quantity</a:t>
            </a:r>
            <a:endParaRPr/>
          </a:p>
        </p:txBody>
      </p:sp>
      <p:sp>
        <p:nvSpPr>
          <p:cNvPr id="258" name="Google Shape;258;p15"/>
          <p:cNvSpPr txBox="1"/>
          <p:nvPr/>
        </p:nvSpPr>
        <p:spPr>
          <a:xfrm>
            <a:off x="7710056" y="2838721"/>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dates</a:t>
            </a:r>
            <a:endParaRPr/>
          </a:p>
        </p:txBody>
      </p:sp>
      <p:sp>
        <p:nvSpPr>
          <p:cNvPr id="259" name="Google Shape;259;p15"/>
          <p:cNvSpPr txBox="1"/>
          <p:nvPr/>
        </p:nvSpPr>
        <p:spPr>
          <a:xfrm>
            <a:off x="7710056" y="3363347"/>
            <a:ext cx="256309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times</a:t>
            </a:r>
            <a:endParaRPr/>
          </a:p>
        </p:txBody>
      </p:sp>
      <p:sp>
        <p:nvSpPr>
          <p:cNvPr id="260" name="Google Shape;260;p15"/>
          <p:cNvSpPr txBox="1"/>
          <p:nvPr/>
        </p:nvSpPr>
        <p:spPr>
          <a:xfrm>
            <a:off x="7488383" y="3887973"/>
            <a:ext cx="300643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list of conjunctions</a:t>
            </a:r>
            <a:endParaRPr/>
          </a:p>
        </p:txBody>
      </p:sp>
      <p:sp>
        <p:nvSpPr>
          <p:cNvPr id="261" name="Google Shape;261;p15"/>
          <p:cNvSpPr txBox="1"/>
          <p:nvPr/>
        </p:nvSpPr>
        <p:spPr>
          <a:xfrm>
            <a:off x="7488382" y="4429576"/>
            <a:ext cx="30064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list of prepositions</a:t>
            </a:r>
            <a:endParaRPr/>
          </a:p>
        </p:txBody>
      </p:sp>
      <p:sp>
        <p:nvSpPr>
          <p:cNvPr id="262" name="Google Shape;262;p15"/>
          <p:cNvSpPr txBox="1"/>
          <p:nvPr/>
        </p:nvSpPr>
        <p:spPr>
          <a:xfrm>
            <a:off x="6851072" y="4888049"/>
            <a:ext cx="45442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adverbs of time and place</a:t>
            </a:r>
            <a:endParaRPr/>
          </a:p>
        </p:txBody>
      </p:sp>
      <p:sp>
        <p:nvSpPr>
          <p:cNvPr id="263" name="Google Shape;263;p15"/>
          <p:cNvSpPr txBox="1"/>
          <p:nvPr/>
        </p:nvSpPr>
        <p:spPr>
          <a:xfrm>
            <a:off x="6851072" y="5306237"/>
            <a:ext cx="454429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rgbClr val="1F3864"/>
                </a:solidFill>
                <a:latin typeface="Century Gothic"/>
                <a:ea typeface="Century Gothic"/>
                <a:cs typeface="Century Gothic"/>
                <a:sym typeface="Century Gothic"/>
              </a:rPr>
              <a:t>pronouns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8"/>
                                        </p:tgtEl>
                                      </p:cBhvr>
                                    </p:animEffect>
                                    <p:set>
                                      <p:cBhvr>
                                        <p:cTn id="7" dur="1" fill="hold">
                                          <p:stCondLst>
                                            <p:cond delay="500"/>
                                          </p:stCondLst>
                                        </p:cTn>
                                        <p:tgtEl>
                                          <p:spTgt spid="24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49"/>
                                        </p:tgtEl>
                                      </p:cBhvr>
                                    </p:animEffect>
                                    <p:set>
                                      <p:cBhvr>
                                        <p:cTn id="10" dur="1" fill="hold">
                                          <p:stCondLst>
                                            <p:cond delay="500"/>
                                          </p:stCondLst>
                                        </p:cTn>
                                        <p:tgtEl>
                                          <p:spTgt spid="24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50"/>
                                        </p:tgtEl>
                                      </p:cBhvr>
                                    </p:animEffect>
                                    <p:set>
                                      <p:cBhvr>
                                        <p:cTn id="13" dur="1" fill="hold">
                                          <p:stCondLst>
                                            <p:cond delay="500"/>
                                          </p:stCondLst>
                                        </p:cTn>
                                        <p:tgtEl>
                                          <p:spTgt spid="25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51"/>
                                        </p:tgtEl>
                                      </p:cBhvr>
                                    </p:animEffect>
                                    <p:set>
                                      <p:cBhvr>
                                        <p:cTn id="16" dur="1" fill="hold">
                                          <p:stCondLst>
                                            <p:cond delay="500"/>
                                          </p:stCondLst>
                                        </p:cTn>
                                        <p:tgtEl>
                                          <p:spTgt spid="25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52"/>
                                        </p:tgtEl>
                                      </p:cBhvr>
                                    </p:animEffect>
                                    <p:set>
                                      <p:cBhvr>
                                        <p:cTn id="19" dur="1" fill="hold">
                                          <p:stCondLst>
                                            <p:cond delay="500"/>
                                          </p:stCondLst>
                                        </p:cTn>
                                        <p:tgtEl>
                                          <p:spTgt spid="25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53"/>
                                        </p:tgtEl>
                                      </p:cBhvr>
                                    </p:animEffect>
                                    <p:set>
                                      <p:cBhvr>
                                        <p:cTn id="22" dur="1" fill="hold">
                                          <p:stCondLst>
                                            <p:cond delay="500"/>
                                          </p:stCondLst>
                                        </p:cTn>
                                        <p:tgtEl>
                                          <p:spTgt spid="25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54"/>
                                        </p:tgtEl>
                                      </p:cBhvr>
                                    </p:animEffect>
                                    <p:set>
                                      <p:cBhvr>
                                        <p:cTn id="25" dur="1" fill="hold">
                                          <p:stCondLst>
                                            <p:cond delay="500"/>
                                          </p:stCondLst>
                                        </p:cTn>
                                        <p:tgtEl>
                                          <p:spTgt spid="254"/>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55"/>
                                        </p:tgtEl>
                                      </p:cBhvr>
                                    </p:animEffect>
                                    <p:set>
                                      <p:cBhvr>
                                        <p:cTn id="28" dur="1" fill="hold">
                                          <p:stCondLst>
                                            <p:cond delay="500"/>
                                          </p:stCondLst>
                                        </p:cTn>
                                        <p:tgtEl>
                                          <p:spTgt spid="2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57"/>
                                        </p:tgtEl>
                                        <p:attrNameLst>
                                          <p:attrName>style.visibility</p:attrName>
                                        </p:attrNameLst>
                                      </p:cBhvr>
                                      <p:to>
                                        <p:strVal val="visible"/>
                                      </p:to>
                                    </p:set>
                                    <p:animEffect transition="in" filter="fade">
                                      <p:cBhvr>
                                        <p:cTn id="33" dur="500"/>
                                        <p:tgtEl>
                                          <p:spTgt spid="257"/>
                                        </p:tgtEl>
                                      </p:cBhvr>
                                    </p:animEffect>
                                  </p:childTnLst>
                                </p:cTn>
                              </p:par>
                              <p:par>
                                <p:cTn id="34" presetID="10" presetClass="entr" presetSubtype="0" fill="hold" nodeType="withEffect">
                                  <p:stCondLst>
                                    <p:cond delay="0"/>
                                  </p:stCondLst>
                                  <p:childTnLst>
                                    <p:set>
                                      <p:cBhvr>
                                        <p:cTn id="35" dur="1" fill="hold">
                                          <p:stCondLst>
                                            <p:cond delay="0"/>
                                          </p:stCondLst>
                                        </p:cTn>
                                        <p:tgtEl>
                                          <p:spTgt spid="258"/>
                                        </p:tgtEl>
                                        <p:attrNameLst>
                                          <p:attrName>style.visibility</p:attrName>
                                        </p:attrNameLst>
                                      </p:cBhvr>
                                      <p:to>
                                        <p:strVal val="visible"/>
                                      </p:to>
                                    </p:set>
                                    <p:animEffect transition="in" filter="fade">
                                      <p:cBhvr>
                                        <p:cTn id="36" dur="500"/>
                                        <p:tgtEl>
                                          <p:spTgt spid="258"/>
                                        </p:tgtEl>
                                      </p:cBhvr>
                                    </p:animEffect>
                                  </p:childTnLst>
                                </p:cTn>
                              </p:par>
                              <p:par>
                                <p:cTn id="37" presetID="10" presetClass="entr" presetSubtype="0" fill="hold" nodeType="withEffect">
                                  <p:stCondLst>
                                    <p:cond delay="0"/>
                                  </p:stCondLst>
                                  <p:childTnLst>
                                    <p:set>
                                      <p:cBhvr>
                                        <p:cTn id="38" dur="1" fill="hold">
                                          <p:stCondLst>
                                            <p:cond delay="0"/>
                                          </p:stCondLst>
                                        </p:cTn>
                                        <p:tgtEl>
                                          <p:spTgt spid="259"/>
                                        </p:tgtEl>
                                        <p:attrNameLst>
                                          <p:attrName>style.visibility</p:attrName>
                                        </p:attrNameLst>
                                      </p:cBhvr>
                                      <p:to>
                                        <p:strVal val="visible"/>
                                      </p:to>
                                    </p:set>
                                    <p:animEffect transition="in" filter="fade">
                                      <p:cBhvr>
                                        <p:cTn id="39" dur="500"/>
                                        <p:tgtEl>
                                          <p:spTgt spid="259"/>
                                        </p:tgtEl>
                                      </p:cBhvr>
                                    </p:animEffect>
                                  </p:childTnLst>
                                </p:cTn>
                              </p:par>
                              <p:par>
                                <p:cTn id="40" presetID="10" presetClass="entr" presetSubtype="0" fill="hold" nodeType="withEffect">
                                  <p:stCondLst>
                                    <p:cond delay="0"/>
                                  </p:stCondLst>
                                  <p:childTnLst>
                                    <p:set>
                                      <p:cBhvr>
                                        <p:cTn id="41" dur="1" fill="hold">
                                          <p:stCondLst>
                                            <p:cond delay="0"/>
                                          </p:stCondLst>
                                        </p:cTn>
                                        <p:tgtEl>
                                          <p:spTgt spid="260"/>
                                        </p:tgtEl>
                                        <p:attrNameLst>
                                          <p:attrName>style.visibility</p:attrName>
                                        </p:attrNameLst>
                                      </p:cBhvr>
                                      <p:to>
                                        <p:strVal val="visible"/>
                                      </p:to>
                                    </p:set>
                                    <p:animEffect transition="in" filter="fade">
                                      <p:cBhvr>
                                        <p:cTn id="42" dur="500"/>
                                        <p:tgtEl>
                                          <p:spTgt spid="260"/>
                                        </p:tgtEl>
                                      </p:cBhvr>
                                    </p:animEffect>
                                  </p:childTnLst>
                                </p:cTn>
                              </p:par>
                              <p:par>
                                <p:cTn id="43" presetID="10" presetClass="entr" presetSubtype="0" fill="hold" nodeType="withEffect">
                                  <p:stCondLst>
                                    <p:cond delay="0"/>
                                  </p:stCondLst>
                                  <p:childTnLst>
                                    <p:set>
                                      <p:cBhvr>
                                        <p:cTn id="44" dur="1" fill="hold">
                                          <p:stCondLst>
                                            <p:cond delay="0"/>
                                          </p:stCondLst>
                                        </p:cTn>
                                        <p:tgtEl>
                                          <p:spTgt spid="261"/>
                                        </p:tgtEl>
                                        <p:attrNameLst>
                                          <p:attrName>style.visibility</p:attrName>
                                        </p:attrNameLst>
                                      </p:cBhvr>
                                      <p:to>
                                        <p:strVal val="visible"/>
                                      </p:to>
                                    </p:set>
                                    <p:animEffect transition="in" filter="fade">
                                      <p:cBhvr>
                                        <p:cTn id="45" dur="500"/>
                                        <p:tgtEl>
                                          <p:spTgt spid="261"/>
                                        </p:tgtEl>
                                      </p:cBhvr>
                                    </p:animEffect>
                                  </p:childTnLst>
                                </p:cTn>
                              </p:par>
                              <p:par>
                                <p:cTn id="46" presetID="10" presetClass="entr" presetSubtype="0" fill="hold" nodeType="withEffect">
                                  <p:stCondLst>
                                    <p:cond delay="0"/>
                                  </p:stCondLst>
                                  <p:childTnLst>
                                    <p:set>
                                      <p:cBhvr>
                                        <p:cTn id="47" dur="1" fill="hold">
                                          <p:stCondLst>
                                            <p:cond delay="0"/>
                                          </p:stCondLst>
                                        </p:cTn>
                                        <p:tgtEl>
                                          <p:spTgt spid="262"/>
                                        </p:tgtEl>
                                        <p:attrNameLst>
                                          <p:attrName>style.visibility</p:attrName>
                                        </p:attrNameLst>
                                      </p:cBhvr>
                                      <p:to>
                                        <p:strVal val="visible"/>
                                      </p:to>
                                    </p:set>
                                    <p:animEffect transition="in" filter="fade">
                                      <p:cBhvr>
                                        <p:cTn id="48" dur="500"/>
                                        <p:tgtEl>
                                          <p:spTgt spid="262"/>
                                        </p:tgtEl>
                                      </p:cBhvr>
                                    </p:animEffect>
                                  </p:childTnLst>
                                </p:cTn>
                              </p:par>
                              <p:par>
                                <p:cTn id="49" presetID="10" presetClass="entr" presetSubtype="0" fill="hold" nodeType="withEffect">
                                  <p:stCondLst>
                                    <p:cond delay="0"/>
                                  </p:stCondLst>
                                  <p:childTnLst>
                                    <p:set>
                                      <p:cBhvr>
                                        <p:cTn id="50" dur="1" fill="hold">
                                          <p:stCondLst>
                                            <p:cond delay="0"/>
                                          </p:stCondLst>
                                        </p:cTn>
                                        <p:tgtEl>
                                          <p:spTgt spid="263"/>
                                        </p:tgtEl>
                                        <p:attrNameLst>
                                          <p:attrName>style.visibility</p:attrName>
                                        </p:attrNameLst>
                                      </p:cBhvr>
                                      <p:to>
                                        <p:strVal val="visible"/>
                                      </p:to>
                                    </p:set>
                                    <p:animEffect transition="in" filter="fade">
                                      <p:cBhvr>
                                        <p:cTn id="51" dur="500"/>
                                        <p:tgtEl>
                                          <p:spTgt spid="263"/>
                                        </p:tgtEl>
                                      </p:cBhvr>
                                    </p:animEffect>
                                  </p:childTnLst>
                                </p:cTn>
                              </p:par>
                              <p:par>
                                <p:cTn id="52" presetID="10" presetClass="entr" presetSubtype="0" fill="hold" nodeType="withEffect">
                                  <p:stCondLst>
                                    <p:cond delay="0"/>
                                  </p:stCondLst>
                                  <p:childTnLst>
                                    <p:set>
                                      <p:cBhvr>
                                        <p:cTn id="53" dur="1" fill="hold">
                                          <p:stCondLst>
                                            <p:cond delay="0"/>
                                          </p:stCondLst>
                                        </p:cTn>
                                        <p:tgtEl>
                                          <p:spTgt spid="256"/>
                                        </p:tgtEl>
                                        <p:attrNameLst>
                                          <p:attrName>style.visibility</p:attrName>
                                        </p:attrNameLst>
                                      </p:cBhvr>
                                      <p:to>
                                        <p:strVal val="visible"/>
                                      </p:to>
                                    </p:set>
                                    <p:animEffect transition="in" filter="fade">
                                      <p:cBhvr>
                                        <p:cTn id="54"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6"/>
          <p:cNvSpPr txBox="1">
            <a:spLocks noGrp="1"/>
          </p:cNvSpPr>
          <p:nvPr>
            <p:ph type="title"/>
          </p:nvPr>
        </p:nvSpPr>
        <p:spPr>
          <a:xfrm>
            <a:off x="644577" y="101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
        <p:nvSpPr>
          <p:cNvPr id="270" name="Google Shape;270;p16"/>
          <p:cNvSpPr txBox="1">
            <a:spLocks noGrp="1"/>
          </p:cNvSpPr>
          <p:nvPr>
            <p:ph type="body" idx="1"/>
          </p:nvPr>
        </p:nvSpPr>
        <p:spPr>
          <a:xfrm>
            <a:off x="644577" y="1307552"/>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Modern Foreign Languages GCSE Subject Content</a:t>
            </a:r>
            <a:endParaRPr/>
          </a:p>
          <a:p>
            <a:pPr marL="685800" lvl="1" indent="-228600" algn="l" rtl="0">
              <a:lnSpc>
                <a:spcPct val="90000"/>
              </a:lnSpc>
              <a:spcBef>
                <a:spcPts val="500"/>
              </a:spcBef>
              <a:spcAft>
                <a:spcPts val="0"/>
              </a:spcAft>
              <a:buClr>
                <a:srgbClr val="1F3864"/>
              </a:buClr>
              <a:buSzPts val="2000"/>
              <a:buChar char="•"/>
            </a:pPr>
            <a:r>
              <a:rPr lang="en-GB"/>
              <a:t>what it is and who it is for</a:t>
            </a:r>
            <a:endParaRPr/>
          </a:p>
          <a:p>
            <a:pPr marL="685800" lvl="1" indent="-228600" algn="l" rtl="0">
              <a:lnSpc>
                <a:spcPct val="90000"/>
              </a:lnSpc>
              <a:spcBef>
                <a:spcPts val="500"/>
              </a:spcBef>
              <a:spcAft>
                <a:spcPts val="0"/>
              </a:spcAft>
              <a:buClr>
                <a:srgbClr val="1F3864"/>
              </a:buClr>
              <a:buSzPts val="2000"/>
              <a:buChar char="•"/>
            </a:pPr>
            <a:r>
              <a:rPr lang="en-GB"/>
              <a:t>the process from subject content to classroom teaching</a:t>
            </a:r>
            <a:endParaRPr/>
          </a:p>
          <a:p>
            <a:pPr marL="228600" lvl="0" indent="-228600" algn="l" rtl="0">
              <a:lnSpc>
                <a:spcPct val="90000"/>
              </a:lnSpc>
              <a:spcBef>
                <a:spcPts val="1000"/>
              </a:spcBef>
              <a:spcAft>
                <a:spcPts val="0"/>
              </a:spcAft>
              <a:buClr>
                <a:srgbClr val="1F3864"/>
              </a:buClr>
              <a:buSzPts val="2800"/>
              <a:buChar char="•"/>
            </a:pPr>
            <a:r>
              <a:rPr lang="en-GB"/>
              <a:t>What we know (or don’t know) about the current subject content</a:t>
            </a:r>
            <a:endParaRPr/>
          </a:p>
          <a:p>
            <a:pPr marL="228600" lvl="0" indent="-228600" algn="l" rtl="0">
              <a:lnSpc>
                <a:spcPct val="90000"/>
              </a:lnSpc>
              <a:spcBef>
                <a:spcPts val="1000"/>
              </a:spcBef>
              <a:spcAft>
                <a:spcPts val="0"/>
              </a:spcAft>
              <a:buClr>
                <a:srgbClr val="1F3864"/>
              </a:buClr>
              <a:buSzPts val="2800"/>
              <a:buChar char="•"/>
            </a:pPr>
            <a:r>
              <a:rPr lang="en-GB"/>
              <a:t>Structured reading task: comparing 2015 and 2021</a:t>
            </a:r>
            <a:endParaRPr/>
          </a:p>
          <a:p>
            <a:pPr marL="228600" lvl="0" indent="-228600" algn="l" rtl="0">
              <a:lnSpc>
                <a:spcPct val="90000"/>
              </a:lnSpc>
              <a:spcBef>
                <a:spcPts val="1000"/>
              </a:spcBef>
              <a:spcAft>
                <a:spcPts val="0"/>
              </a:spcAft>
              <a:buClr>
                <a:srgbClr val="1F3864"/>
              </a:buClr>
              <a:buSzPts val="2800"/>
              <a:buChar char="•"/>
            </a:pPr>
            <a:r>
              <a:rPr lang="en-GB"/>
              <a:t>The main similarities and differences</a:t>
            </a:r>
            <a:endParaRPr/>
          </a:p>
          <a:p>
            <a:pPr marL="228600" lvl="0" indent="-228600" algn="l" rtl="0">
              <a:lnSpc>
                <a:spcPct val="90000"/>
              </a:lnSpc>
              <a:spcBef>
                <a:spcPts val="1000"/>
              </a:spcBef>
              <a:spcAft>
                <a:spcPts val="0"/>
              </a:spcAft>
              <a:buClr>
                <a:srgbClr val="1F3864"/>
              </a:buClr>
              <a:buSzPts val="2800"/>
              <a:buChar char="•"/>
            </a:pPr>
            <a:r>
              <a:rPr lang="en-GB"/>
              <a:t>The grammar appendices (Foundation and Higher)</a:t>
            </a:r>
            <a:endParaRPr/>
          </a:p>
          <a:p>
            <a:pPr marL="228600" lvl="0" indent="-228600" algn="l" rtl="0">
              <a:lnSpc>
                <a:spcPct val="90000"/>
              </a:lnSpc>
              <a:spcBef>
                <a:spcPts val="1000"/>
              </a:spcBef>
              <a:spcAft>
                <a:spcPts val="0"/>
              </a:spcAft>
              <a:buClr>
                <a:srgbClr val="1F3864"/>
              </a:buClr>
              <a:buSzPts val="2800"/>
              <a:buChar char="•"/>
            </a:pPr>
            <a:r>
              <a:rPr lang="en-GB"/>
              <a:t>The implications for teaching and assessment(s)</a:t>
            </a:r>
            <a:endParaRPr/>
          </a:p>
          <a:p>
            <a:pPr marL="228600" lvl="0" indent="-228600" algn="l" rtl="0">
              <a:lnSpc>
                <a:spcPct val="90000"/>
              </a:lnSpc>
              <a:spcBef>
                <a:spcPts val="1000"/>
              </a:spcBef>
              <a:spcAft>
                <a:spcPts val="0"/>
              </a:spcAft>
              <a:buClr>
                <a:srgbClr val="1F3864"/>
              </a:buClr>
              <a:buSzPts val="2800"/>
              <a:buChar char="•"/>
            </a:pPr>
            <a:r>
              <a:rPr lang="en-GB"/>
              <a:t>NCELP and the draft GCSE Subject Content</a:t>
            </a:r>
            <a:endParaRPr/>
          </a:p>
        </p:txBody>
      </p:sp>
      <p:pic>
        <p:nvPicPr>
          <p:cNvPr id="271" name="Google Shape;271;p16" descr="green checkmark"/>
          <p:cNvPicPr preferRelativeResize="0"/>
          <p:nvPr/>
        </p:nvPicPr>
        <p:blipFill rotWithShape="1">
          <a:blip r:embed="rId3">
            <a:alphaModFix/>
          </a:blip>
          <a:srcRect/>
          <a:stretch/>
        </p:blipFill>
        <p:spPr>
          <a:xfrm>
            <a:off x="9880075" y="1228813"/>
            <a:ext cx="362196" cy="377289"/>
          </a:xfrm>
          <a:prstGeom prst="rect">
            <a:avLst/>
          </a:prstGeom>
          <a:noFill/>
          <a:ln>
            <a:noFill/>
          </a:ln>
        </p:spPr>
      </p:pic>
      <p:pic>
        <p:nvPicPr>
          <p:cNvPr id="272" name="Google Shape;272;p16" descr="green checkmark"/>
          <p:cNvPicPr preferRelativeResize="0"/>
          <p:nvPr/>
        </p:nvPicPr>
        <p:blipFill rotWithShape="1">
          <a:blip r:embed="rId3">
            <a:alphaModFix/>
          </a:blip>
          <a:srcRect/>
          <a:stretch/>
        </p:blipFill>
        <p:spPr>
          <a:xfrm>
            <a:off x="10979079" y="2444470"/>
            <a:ext cx="362196" cy="377289"/>
          </a:xfrm>
          <a:prstGeom prst="rect">
            <a:avLst/>
          </a:prstGeom>
          <a:noFill/>
          <a:ln>
            <a:noFill/>
          </a:ln>
        </p:spPr>
      </p:pic>
      <p:pic>
        <p:nvPicPr>
          <p:cNvPr id="273" name="Google Shape;273;p16" descr="green checkmark"/>
          <p:cNvPicPr preferRelativeResize="0"/>
          <p:nvPr/>
        </p:nvPicPr>
        <p:blipFill rotWithShape="1">
          <a:blip r:embed="rId3">
            <a:alphaModFix/>
          </a:blip>
          <a:srcRect/>
          <a:stretch/>
        </p:blipFill>
        <p:spPr>
          <a:xfrm>
            <a:off x="9698977" y="3284307"/>
            <a:ext cx="362196" cy="377289"/>
          </a:xfrm>
          <a:prstGeom prst="rect">
            <a:avLst/>
          </a:prstGeom>
          <a:noFill/>
          <a:ln>
            <a:noFill/>
          </a:ln>
        </p:spPr>
      </p:pic>
      <p:pic>
        <p:nvPicPr>
          <p:cNvPr id="274" name="Google Shape;274;p16" descr="green checkmark"/>
          <p:cNvPicPr preferRelativeResize="0"/>
          <p:nvPr/>
        </p:nvPicPr>
        <p:blipFill rotWithShape="1">
          <a:blip r:embed="rId3">
            <a:alphaModFix/>
          </a:blip>
          <a:srcRect/>
          <a:stretch/>
        </p:blipFill>
        <p:spPr>
          <a:xfrm>
            <a:off x="7192689" y="3797219"/>
            <a:ext cx="362196" cy="377289"/>
          </a:xfrm>
          <a:prstGeom prst="rect">
            <a:avLst/>
          </a:prstGeom>
          <a:noFill/>
          <a:ln>
            <a:noFill/>
          </a:ln>
        </p:spPr>
      </p:pic>
      <p:pic>
        <p:nvPicPr>
          <p:cNvPr id="275" name="Google Shape;275;p16" descr="green checkmark"/>
          <p:cNvPicPr preferRelativeResize="0"/>
          <p:nvPr/>
        </p:nvPicPr>
        <p:blipFill rotWithShape="1">
          <a:blip r:embed="rId3">
            <a:alphaModFix/>
          </a:blip>
          <a:srcRect/>
          <a:stretch/>
        </p:blipFill>
        <p:spPr>
          <a:xfrm>
            <a:off x="9880075" y="4363152"/>
            <a:ext cx="362196" cy="37728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7"/>
          <p:cNvSpPr txBox="1">
            <a:spLocks noGrp="1"/>
          </p:cNvSpPr>
          <p:nvPr>
            <p:ph type="title"/>
          </p:nvPr>
        </p:nvSpPr>
        <p:spPr>
          <a:xfrm>
            <a:off x="839788" y="365127"/>
            <a:ext cx="10515600" cy="5492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Century Gothic"/>
              <a:buNone/>
            </a:pPr>
            <a:r>
              <a:rPr lang="en-GB" sz="2800" b="1"/>
              <a:t>The specificity about the nature and amount of vocabulary (1/2)</a:t>
            </a:r>
            <a:endParaRPr/>
          </a:p>
        </p:txBody>
      </p:sp>
      <p:sp>
        <p:nvSpPr>
          <p:cNvPr id="282" name="Google Shape;282;p17"/>
          <p:cNvSpPr txBox="1">
            <a:spLocks noGrp="1"/>
          </p:cNvSpPr>
          <p:nvPr>
            <p:ph type="body" idx="1"/>
          </p:nvPr>
        </p:nvSpPr>
        <p:spPr>
          <a:xfrm>
            <a:off x="836612" y="821093"/>
            <a:ext cx="5157787"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Assessment implications</a:t>
            </a:r>
            <a:endParaRPr/>
          </a:p>
        </p:txBody>
      </p:sp>
      <p:sp>
        <p:nvSpPr>
          <p:cNvPr id="283" name="Google Shape;283;p17"/>
          <p:cNvSpPr txBox="1">
            <a:spLocks noGrp="1"/>
          </p:cNvSpPr>
          <p:nvPr>
            <p:ph type="body" idx="2"/>
          </p:nvPr>
        </p:nvSpPr>
        <p:spPr>
          <a:xfrm>
            <a:off x="263236" y="1233049"/>
            <a:ext cx="5832763" cy="53617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F3864"/>
              </a:buClr>
              <a:buSzPts val="2200"/>
              <a:buChar char="•"/>
            </a:pPr>
            <a:r>
              <a:rPr lang="en-GB" sz="2200" b="1"/>
              <a:t>removes the guesswork for all stakeholders</a:t>
            </a:r>
            <a:endParaRPr/>
          </a:p>
          <a:p>
            <a:pPr marL="685800" lvl="1" indent="-228600" algn="l" rtl="0">
              <a:lnSpc>
                <a:spcPct val="90000"/>
              </a:lnSpc>
              <a:spcBef>
                <a:spcPts val="500"/>
              </a:spcBef>
              <a:spcAft>
                <a:spcPts val="0"/>
              </a:spcAft>
              <a:buClr>
                <a:srgbClr val="1F3864"/>
              </a:buClr>
              <a:buSzPts val="2000"/>
              <a:buChar char="•"/>
            </a:pPr>
            <a:r>
              <a:rPr lang="en-GB" sz="2000"/>
              <a:t>rigorous and consistent approach </a:t>
            </a:r>
            <a:endParaRPr/>
          </a:p>
          <a:p>
            <a:pPr marL="685800" lvl="1" indent="-228600" algn="l" rtl="0">
              <a:lnSpc>
                <a:spcPct val="90000"/>
              </a:lnSpc>
              <a:spcBef>
                <a:spcPts val="500"/>
              </a:spcBef>
              <a:spcAft>
                <a:spcPts val="0"/>
              </a:spcAft>
              <a:buClr>
                <a:srgbClr val="1F3864"/>
              </a:buClr>
              <a:buSzPts val="2000"/>
              <a:buChar char="•"/>
            </a:pPr>
            <a:r>
              <a:rPr lang="en-GB" sz="2000"/>
              <a:t>no unlisted language will be tested</a:t>
            </a:r>
            <a:endParaRPr/>
          </a:p>
          <a:p>
            <a:pPr marL="685800" lvl="1" indent="-228600" algn="l" rtl="0">
              <a:lnSpc>
                <a:spcPct val="90000"/>
              </a:lnSpc>
              <a:spcBef>
                <a:spcPts val="500"/>
              </a:spcBef>
              <a:spcAft>
                <a:spcPts val="0"/>
              </a:spcAft>
              <a:buClr>
                <a:srgbClr val="1F3864"/>
              </a:buClr>
              <a:buSzPts val="2000"/>
              <a:buChar char="•"/>
            </a:pPr>
            <a:r>
              <a:rPr lang="en-GB" sz="2000"/>
              <a:t>reduces the native speaker advantage / is a social leveller</a:t>
            </a:r>
            <a:endParaRPr/>
          </a:p>
          <a:p>
            <a:pPr marL="228600" lvl="0" indent="-228600" algn="l" rtl="0">
              <a:lnSpc>
                <a:spcPct val="90000"/>
              </a:lnSpc>
              <a:spcBef>
                <a:spcPts val="1000"/>
              </a:spcBef>
              <a:spcAft>
                <a:spcPts val="0"/>
              </a:spcAft>
              <a:buClr>
                <a:srgbClr val="1F3864"/>
              </a:buClr>
              <a:buSzPts val="2200"/>
              <a:buChar char="•"/>
            </a:pPr>
            <a:r>
              <a:rPr lang="en-GB" sz="2200" b="1"/>
              <a:t>ensures that the most useful words </a:t>
            </a:r>
            <a:r>
              <a:rPr lang="en-GB" sz="2000" b="1"/>
              <a:t>(i.e., ‘most used’ words)</a:t>
            </a:r>
            <a:r>
              <a:rPr lang="en-GB" sz="2000"/>
              <a:t> </a:t>
            </a:r>
            <a:r>
              <a:rPr lang="en-GB" sz="2200" b="1"/>
              <a:t>are to the fore</a:t>
            </a:r>
            <a:endParaRPr/>
          </a:p>
          <a:p>
            <a:pPr marL="685800" lvl="1" indent="-228600" algn="l" rtl="0">
              <a:lnSpc>
                <a:spcPct val="90000"/>
              </a:lnSpc>
              <a:spcBef>
                <a:spcPts val="500"/>
              </a:spcBef>
              <a:spcAft>
                <a:spcPts val="0"/>
              </a:spcAft>
              <a:buClr>
                <a:srgbClr val="1F3864"/>
              </a:buClr>
              <a:buSzPts val="2000"/>
              <a:buChar char="•"/>
            </a:pPr>
            <a:r>
              <a:rPr lang="en-GB" sz="2000"/>
              <a:t>facilitates a broad range of contexts and types of text (without prescribing or ruling any out)</a:t>
            </a:r>
            <a:endParaRPr/>
          </a:p>
          <a:p>
            <a:pPr marL="228600" lvl="0" indent="-228600" algn="l" rtl="0">
              <a:lnSpc>
                <a:spcPct val="90000"/>
              </a:lnSpc>
              <a:spcBef>
                <a:spcPts val="1000"/>
              </a:spcBef>
              <a:spcAft>
                <a:spcPts val="0"/>
              </a:spcAft>
              <a:buClr>
                <a:srgbClr val="1F3864"/>
              </a:buClr>
              <a:buSzPts val="2200"/>
              <a:buChar char="•"/>
            </a:pPr>
            <a:r>
              <a:rPr lang="en-GB" sz="2200" b="1"/>
              <a:t>gives individual words back their value</a:t>
            </a:r>
            <a:endParaRPr/>
          </a:p>
          <a:p>
            <a:pPr marL="685800" lvl="1" indent="-228600" algn="l" rtl="0">
              <a:lnSpc>
                <a:spcPct val="90000"/>
              </a:lnSpc>
              <a:spcBef>
                <a:spcPts val="500"/>
              </a:spcBef>
              <a:spcAft>
                <a:spcPts val="0"/>
              </a:spcAft>
              <a:buClr>
                <a:srgbClr val="1F3864"/>
              </a:buClr>
              <a:buSzPts val="2000"/>
              <a:buChar char="•"/>
            </a:pPr>
            <a:r>
              <a:rPr lang="en-GB" sz="2000"/>
              <a:t>allows assessments to reward secure word knowledge</a:t>
            </a:r>
            <a:endParaRPr/>
          </a:p>
        </p:txBody>
      </p:sp>
      <p:sp>
        <p:nvSpPr>
          <p:cNvPr id="284" name="Google Shape;284;p17"/>
          <p:cNvSpPr txBox="1">
            <a:spLocks noGrp="1"/>
          </p:cNvSpPr>
          <p:nvPr>
            <p:ph type="body" idx="3"/>
          </p:nvPr>
        </p:nvSpPr>
        <p:spPr>
          <a:xfrm>
            <a:off x="6169023" y="821093"/>
            <a:ext cx="6022977" cy="823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Teaching &amp; learning implications</a:t>
            </a:r>
            <a:endParaRPr/>
          </a:p>
        </p:txBody>
      </p:sp>
      <p:sp>
        <p:nvSpPr>
          <p:cNvPr id="285" name="Google Shape;285;p17"/>
          <p:cNvSpPr txBox="1"/>
          <p:nvPr/>
        </p:nvSpPr>
        <p:spPr>
          <a:xfrm>
            <a:off x="6096001" y="1233049"/>
            <a:ext cx="5832763" cy="53617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removes the guesswork for all stakeholders</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powerful leveller for teaching</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joins up KS2, KS3 and KS4</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is an incentive to learn, knowing efforts will be rewarded (and on to KS5)</a:t>
            </a:r>
            <a:endParaRPr/>
          </a:p>
          <a:p>
            <a:pPr marL="228600" marR="0" lvl="0" indent="-228600" algn="l" rtl="0">
              <a:lnSpc>
                <a:spcPct val="90000"/>
              </a:lnSpc>
              <a:spcBef>
                <a:spcPts val="100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ensures that the most useful words </a:t>
            </a:r>
            <a:r>
              <a:rPr lang="en-GB" sz="2000" b="1">
                <a:solidFill>
                  <a:srgbClr val="1F3864"/>
                </a:solidFill>
                <a:latin typeface="Century Gothic"/>
                <a:ea typeface="Century Gothic"/>
                <a:cs typeface="Century Gothic"/>
                <a:sym typeface="Century Gothic"/>
              </a:rPr>
              <a:t>(i.e., ‘most used’ words)</a:t>
            </a:r>
            <a:r>
              <a:rPr lang="en-GB" sz="2000">
                <a:solidFill>
                  <a:srgbClr val="1F3864"/>
                </a:solidFill>
                <a:latin typeface="Century Gothic"/>
                <a:ea typeface="Century Gothic"/>
                <a:cs typeface="Century Gothic"/>
                <a:sym typeface="Century Gothic"/>
              </a:rPr>
              <a:t> </a:t>
            </a:r>
            <a:r>
              <a:rPr lang="en-GB" sz="2200" b="1">
                <a:solidFill>
                  <a:srgbClr val="1F3864"/>
                </a:solidFill>
                <a:latin typeface="Century Gothic"/>
                <a:ea typeface="Century Gothic"/>
                <a:cs typeface="Century Gothic"/>
                <a:sym typeface="Century Gothic"/>
              </a:rPr>
              <a:t>are to the fore</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‘most used’ words enhance relevance for communication, which is motivational</a:t>
            </a:r>
            <a:endParaRPr/>
          </a:p>
          <a:p>
            <a:pPr marL="228600" marR="0" lvl="0" indent="-228600" algn="l" rtl="0">
              <a:lnSpc>
                <a:spcPct val="90000"/>
              </a:lnSpc>
              <a:spcBef>
                <a:spcPts val="100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gives individual words back their value</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promotes independent manipulation of language and disprefers a reliance on unanalysed chunks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5">
                                            <p:txEl>
                                              <p:pRg st="0" end="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5">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5">
                                            <p:txEl>
                                              <p:pRg st="2" end="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5">
                                            <p:txEl>
                                              <p:pRg st="3" end="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5">
                                            <p:txEl>
                                              <p:pRg st="4" end="4"/>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5">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5">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a:spLocks noGrp="1"/>
          </p:cNvSpPr>
          <p:nvPr>
            <p:ph type="title"/>
          </p:nvPr>
        </p:nvSpPr>
        <p:spPr>
          <a:xfrm>
            <a:off x="839788" y="365127"/>
            <a:ext cx="10515600" cy="54927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F3864"/>
              </a:buClr>
              <a:buSzPct val="100000"/>
              <a:buFont typeface="Century Gothic"/>
              <a:buNone/>
            </a:pPr>
            <a:r>
              <a:rPr lang="en-GB" sz="2800" b="1"/>
              <a:t>The specificity about the nature and amount of vocabulary (2/2)</a:t>
            </a:r>
            <a:endParaRPr/>
          </a:p>
        </p:txBody>
      </p:sp>
      <p:sp>
        <p:nvSpPr>
          <p:cNvPr id="292" name="Google Shape;292;p18"/>
          <p:cNvSpPr txBox="1">
            <a:spLocks noGrp="1"/>
          </p:cNvSpPr>
          <p:nvPr>
            <p:ph type="body" idx="1"/>
          </p:nvPr>
        </p:nvSpPr>
        <p:spPr>
          <a:xfrm>
            <a:off x="865191" y="810161"/>
            <a:ext cx="5157787"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Assessment implications</a:t>
            </a:r>
            <a:endParaRPr/>
          </a:p>
        </p:txBody>
      </p:sp>
      <p:sp>
        <p:nvSpPr>
          <p:cNvPr id="293" name="Google Shape;293;p18"/>
          <p:cNvSpPr txBox="1">
            <a:spLocks noGrp="1"/>
          </p:cNvSpPr>
          <p:nvPr>
            <p:ph type="body" idx="2"/>
          </p:nvPr>
        </p:nvSpPr>
        <p:spPr>
          <a:xfrm>
            <a:off x="263237" y="1316179"/>
            <a:ext cx="5734340" cy="53617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GB" sz="2400" b="1"/>
              <a:t>promotes individually generated and more varied written and spoken outcomes</a:t>
            </a:r>
            <a:endParaRPr/>
          </a:p>
          <a:p>
            <a:pPr marL="685800" lvl="1" indent="-228600" algn="l" rtl="0">
              <a:lnSpc>
                <a:spcPct val="90000"/>
              </a:lnSpc>
              <a:spcBef>
                <a:spcPts val="500"/>
              </a:spcBef>
              <a:spcAft>
                <a:spcPts val="0"/>
              </a:spcAft>
              <a:buClr>
                <a:srgbClr val="1F3864"/>
              </a:buClr>
              <a:buSzPts val="2000"/>
              <a:buChar char="•"/>
            </a:pPr>
            <a:r>
              <a:rPr lang="en-GB" sz="2000"/>
              <a:t>less incongruity (i.e., fewer highly sophisticated turns of phrase with basic errors that render them meaningless)</a:t>
            </a:r>
            <a:br>
              <a:rPr lang="en-GB" sz="2000"/>
            </a:br>
            <a:endParaRPr sz="2000"/>
          </a:p>
          <a:p>
            <a:pPr marL="228600" lvl="0" indent="-228600" algn="l" rtl="0">
              <a:lnSpc>
                <a:spcPct val="90000"/>
              </a:lnSpc>
              <a:spcBef>
                <a:spcPts val="1000"/>
              </a:spcBef>
              <a:spcAft>
                <a:spcPts val="0"/>
              </a:spcAft>
              <a:buClr>
                <a:srgbClr val="1F3864"/>
              </a:buClr>
              <a:buSzPts val="2400"/>
              <a:buChar char="•"/>
            </a:pPr>
            <a:r>
              <a:rPr lang="en-GB" sz="2400" b="1"/>
              <a:t>draws a clearer distinction between the level of challenge for F/H students</a:t>
            </a:r>
            <a:endParaRPr/>
          </a:p>
          <a:p>
            <a:pPr marL="685800" lvl="1" indent="-228600" algn="l" rtl="0">
              <a:lnSpc>
                <a:spcPct val="90000"/>
              </a:lnSpc>
              <a:spcBef>
                <a:spcPts val="500"/>
              </a:spcBef>
              <a:spcAft>
                <a:spcPts val="0"/>
              </a:spcAft>
              <a:buClr>
                <a:srgbClr val="1F3864"/>
              </a:buClr>
              <a:buSzPts val="2000"/>
              <a:buChar char="•"/>
            </a:pPr>
            <a:r>
              <a:rPr lang="en-GB" sz="2000"/>
              <a:t>makes the writing of tasks at the appropriate level much more straightforward to do, and transparent to see</a:t>
            </a:r>
            <a:endParaRPr/>
          </a:p>
        </p:txBody>
      </p:sp>
      <p:sp>
        <p:nvSpPr>
          <p:cNvPr id="294" name="Google Shape;294;p18"/>
          <p:cNvSpPr txBox="1">
            <a:spLocks noGrp="1"/>
          </p:cNvSpPr>
          <p:nvPr>
            <p:ph type="body" idx="3"/>
          </p:nvPr>
        </p:nvSpPr>
        <p:spPr>
          <a:xfrm>
            <a:off x="6169022" y="802106"/>
            <a:ext cx="6022977" cy="823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Teaching &amp; learning implications</a:t>
            </a:r>
            <a:endParaRPr/>
          </a:p>
        </p:txBody>
      </p:sp>
      <p:sp>
        <p:nvSpPr>
          <p:cNvPr id="295" name="Google Shape;295;p18"/>
          <p:cNvSpPr txBox="1">
            <a:spLocks noGrp="1"/>
          </p:cNvSpPr>
          <p:nvPr>
            <p:ph type="body" idx="4"/>
          </p:nvPr>
        </p:nvSpPr>
        <p:spPr>
          <a:xfrm>
            <a:off x="6172201" y="1302327"/>
            <a:ext cx="5631872" cy="537556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400"/>
              <a:buChar char="•"/>
            </a:pPr>
            <a:r>
              <a:rPr lang="en-GB" sz="2400" b="1"/>
              <a:t>promotes individually generated and more varied written and spoken outcomes</a:t>
            </a:r>
            <a:endParaRPr/>
          </a:p>
          <a:p>
            <a:pPr marL="685800" lvl="1" indent="-228600" algn="l" rtl="0">
              <a:lnSpc>
                <a:spcPct val="90000"/>
              </a:lnSpc>
              <a:spcBef>
                <a:spcPts val="500"/>
              </a:spcBef>
              <a:spcAft>
                <a:spcPts val="0"/>
              </a:spcAft>
              <a:buClr>
                <a:srgbClr val="1F3864"/>
              </a:buClr>
              <a:buSzPts val="2000"/>
              <a:buChar char="•"/>
            </a:pPr>
            <a:r>
              <a:rPr lang="en-GB" sz="2000"/>
              <a:t>removes pressure to teach ahead of competence </a:t>
            </a:r>
            <a:endParaRPr/>
          </a:p>
          <a:p>
            <a:pPr marL="685800" lvl="1" indent="-228600" algn="l" rtl="0">
              <a:lnSpc>
                <a:spcPct val="90000"/>
              </a:lnSpc>
              <a:spcBef>
                <a:spcPts val="500"/>
              </a:spcBef>
              <a:spcAft>
                <a:spcPts val="0"/>
              </a:spcAft>
              <a:buClr>
                <a:srgbClr val="1F3864"/>
              </a:buClr>
              <a:buSzPts val="2000"/>
              <a:buChar char="•"/>
            </a:pPr>
            <a:r>
              <a:rPr lang="en-GB" sz="2000"/>
              <a:t>leaves room for individualisation in word choice (for production)</a:t>
            </a:r>
            <a:endParaRPr/>
          </a:p>
          <a:p>
            <a:pPr marL="228600" lvl="0" indent="-228600" algn="l" rtl="0">
              <a:lnSpc>
                <a:spcPct val="90000"/>
              </a:lnSpc>
              <a:spcBef>
                <a:spcPts val="1000"/>
              </a:spcBef>
              <a:spcAft>
                <a:spcPts val="0"/>
              </a:spcAft>
              <a:buClr>
                <a:srgbClr val="1F3864"/>
              </a:buClr>
              <a:buSzPts val="2400"/>
              <a:buChar char="•"/>
            </a:pPr>
            <a:r>
              <a:rPr lang="en-GB" sz="2400" b="1"/>
              <a:t>draws a clearer distinction between the level of challenge for F/H students</a:t>
            </a:r>
            <a:endParaRPr/>
          </a:p>
          <a:p>
            <a:pPr marL="685800" lvl="1" indent="-228600" algn="l" rtl="0">
              <a:lnSpc>
                <a:spcPct val="90000"/>
              </a:lnSpc>
              <a:spcBef>
                <a:spcPts val="500"/>
              </a:spcBef>
              <a:spcAft>
                <a:spcPts val="0"/>
              </a:spcAft>
              <a:buClr>
                <a:srgbClr val="1F3864"/>
              </a:buClr>
              <a:buSzPts val="2000"/>
              <a:buChar char="•"/>
            </a:pPr>
            <a:r>
              <a:rPr lang="en-GB" sz="2000"/>
              <a:t>makes the teaching of all students (but particularly mixed ability classes) easier to plan for</a:t>
            </a:r>
            <a:endParaRPr/>
          </a:p>
          <a:p>
            <a:pPr marL="228600" lvl="0" indent="-50800" algn="l" rtl="0">
              <a:lnSpc>
                <a:spcPct val="90000"/>
              </a:lnSpc>
              <a:spcBef>
                <a:spcPts val="1000"/>
              </a:spcBef>
              <a:spcAft>
                <a:spcPts val="0"/>
              </a:spcAft>
              <a:buClr>
                <a:srgbClr val="1F3864"/>
              </a:buClr>
              <a:buSzPts val="2800"/>
              <a:buNone/>
            </a:pPr>
            <a:endParaRPr/>
          </a:p>
          <a:p>
            <a:pPr marL="228600" lvl="0" indent="-50800" algn="l" rtl="0">
              <a:lnSpc>
                <a:spcPct val="90000"/>
              </a:lnSpc>
              <a:spcBef>
                <a:spcPts val="1000"/>
              </a:spcBef>
              <a:spcAft>
                <a:spcPts val="0"/>
              </a:spcAft>
              <a:buClr>
                <a:srgbClr val="1F3864"/>
              </a:buClr>
              <a:buSzPts val="2800"/>
              <a:buNone/>
            </a:pPr>
            <a:endParaRPr/>
          </a:p>
          <a:p>
            <a:pPr marL="228600" lvl="0" indent="-50800" algn="l" rtl="0">
              <a:lnSpc>
                <a:spcPct val="90000"/>
              </a:lnSpc>
              <a:spcBef>
                <a:spcPts val="1000"/>
              </a:spcBef>
              <a:spcAft>
                <a:spcPts val="0"/>
              </a:spcAft>
              <a:buClr>
                <a:srgbClr val="1F3864"/>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5">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5">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5">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5">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9"/>
          <p:cNvSpPr txBox="1">
            <a:spLocks noGrp="1"/>
          </p:cNvSpPr>
          <p:nvPr>
            <p:ph type="title"/>
          </p:nvPr>
        </p:nvSpPr>
        <p:spPr>
          <a:xfrm>
            <a:off x="839788" y="365127"/>
            <a:ext cx="10515600" cy="5492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entury Gothic"/>
              <a:buNone/>
            </a:pPr>
            <a:r>
              <a:rPr lang="en-GB" sz="2800" b="1"/>
              <a:t>The inclusion of sound-spelling correspondence (phonics)</a:t>
            </a:r>
            <a:endParaRPr/>
          </a:p>
        </p:txBody>
      </p:sp>
      <p:sp>
        <p:nvSpPr>
          <p:cNvPr id="302" name="Google Shape;302;p19"/>
          <p:cNvSpPr txBox="1">
            <a:spLocks noGrp="1"/>
          </p:cNvSpPr>
          <p:nvPr>
            <p:ph type="body" idx="1"/>
          </p:nvPr>
        </p:nvSpPr>
        <p:spPr>
          <a:xfrm>
            <a:off x="836612" y="821093"/>
            <a:ext cx="5157787"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Assessment implications</a:t>
            </a:r>
            <a:endParaRPr/>
          </a:p>
        </p:txBody>
      </p:sp>
      <p:sp>
        <p:nvSpPr>
          <p:cNvPr id="303" name="Google Shape;303;p19"/>
          <p:cNvSpPr txBox="1">
            <a:spLocks noGrp="1"/>
          </p:cNvSpPr>
          <p:nvPr>
            <p:ph type="body" idx="2"/>
          </p:nvPr>
        </p:nvSpPr>
        <p:spPr>
          <a:xfrm>
            <a:off x="263236" y="1233049"/>
            <a:ext cx="5832763" cy="53617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2200"/>
              <a:buNone/>
            </a:pPr>
            <a:r>
              <a:rPr lang="en-GB" sz="2200" b="1"/>
              <a:t>knowledge of the sound-writing relationship will be tested</a:t>
            </a:r>
            <a:endParaRPr/>
          </a:p>
          <a:p>
            <a:pPr marL="228600" lvl="0" indent="-228600" algn="l" rtl="0">
              <a:lnSpc>
                <a:spcPct val="90000"/>
              </a:lnSpc>
              <a:spcBef>
                <a:spcPts val="1000"/>
              </a:spcBef>
              <a:spcAft>
                <a:spcPts val="0"/>
              </a:spcAft>
              <a:buClr>
                <a:srgbClr val="1F3864"/>
              </a:buClr>
              <a:buSzPts val="2400"/>
              <a:buChar char="•"/>
            </a:pPr>
            <a:r>
              <a:rPr lang="en-GB" sz="2400"/>
              <a:t>ability to decode (sound out/read aloud)</a:t>
            </a:r>
            <a:endParaRPr/>
          </a:p>
          <a:p>
            <a:pPr marL="228600" lvl="0" indent="-228600" algn="l" rtl="0">
              <a:lnSpc>
                <a:spcPct val="90000"/>
              </a:lnSpc>
              <a:spcBef>
                <a:spcPts val="1000"/>
              </a:spcBef>
              <a:spcAft>
                <a:spcPts val="0"/>
              </a:spcAft>
              <a:buClr>
                <a:srgbClr val="1F3864"/>
              </a:buClr>
              <a:buSzPts val="2400"/>
              <a:buChar char="•"/>
            </a:pPr>
            <a:r>
              <a:rPr lang="en-GB" sz="2400"/>
              <a:t>ability to transcribe words</a:t>
            </a:r>
            <a:endParaRPr/>
          </a:p>
        </p:txBody>
      </p:sp>
      <p:sp>
        <p:nvSpPr>
          <p:cNvPr id="304" name="Google Shape;304;p19"/>
          <p:cNvSpPr txBox="1">
            <a:spLocks noGrp="1"/>
          </p:cNvSpPr>
          <p:nvPr>
            <p:ph type="body" idx="3"/>
          </p:nvPr>
        </p:nvSpPr>
        <p:spPr>
          <a:xfrm>
            <a:off x="6169023" y="821093"/>
            <a:ext cx="6022977" cy="823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Teaching &amp; learning implications</a:t>
            </a:r>
            <a:endParaRPr/>
          </a:p>
        </p:txBody>
      </p:sp>
      <p:sp>
        <p:nvSpPr>
          <p:cNvPr id="305" name="Google Shape;305;p19"/>
          <p:cNvSpPr txBox="1"/>
          <p:nvPr/>
        </p:nvSpPr>
        <p:spPr>
          <a:xfrm>
            <a:off x="6096001" y="1233049"/>
            <a:ext cx="6095999" cy="536171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F3864"/>
              </a:buClr>
              <a:buSzPts val="2200"/>
              <a:buFont typeface="Arial"/>
              <a:buNone/>
            </a:pPr>
            <a:r>
              <a:rPr lang="en-GB" sz="2200" b="1">
                <a:solidFill>
                  <a:srgbClr val="1F3864"/>
                </a:solidFill>
                <a:latin typeface="Century Gothic"/>
                <a:ea typeface="Century Gothic"/>
                <a:cs typeface="Century Gothic"/>
                <a:sym typeface="Century Gothic"/>
              </a:rPr>
              <a:t>knowledge of the sound-writing relationship will be taught</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decoding (going from print to sound) is positively associated with motivation</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improves confidence in speaking and writing</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supports vocabulary learning</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promotes autonomous learning</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teaches the significance to meaning of small differences in sound</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facilitates variety in vocabulary teaching</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unlocks learning and joins up knowledge from different modalities </a:t>
            </a:r>
            <a:r>
              <a:rPr lang="en-GB" sz="1400">
                <a:solidFill>
                  <a:srgbClr val="1F3864"/>
                </a:solidFill>
                <a:latin typeface="Century Gothic"/>
                <a:ea typeface="Century Gothic"/>
                <a:cs typeface="Century Gothic"/>
                <a:sym typeface="Century Gothic"/>
              </a:rPr>
              <a:t>(recognise the written version of word known orally or transcribe an unknown word and then look it up or recognise it as a cognate)</a:t>
            </a:r>
            <a:endParaRPr/>
          </a:p>
          <a:p>
            <a:pPr marL="228600" marR="0" lvl="0" indent="-228600" algn="l" rtl="0">
              <a:lnSpc>
                <a:spcPct val="90000"/>
              </a:lnSpc>
              <a:spcBef>
                <a:spcPts val="1000"/>
              </a:spcBef>
              <a:spcAft>
                <a:spcPts val="0"/>
              </a:spcAft>
              <a:buClr>
                <a:srgbClr val="1F3864"/>
              </a:buClr>
              <a:buSzPts val="2000"/>
              <a:buFont typeface="Arial"/>
              <a:buChar char="•"/>
            </a:pPr>
            <a:r>
              <a:rPr lang="en-GB" sz="2000">
                <a:solidFill>
                  <a:srgbClr val="1F3864"/>
                </a:solidFill>
                <a:latin typeface="Century Gothic"/>
                <a:ea typeface="Century Gothic"/>
                <a:cs typeface="Century Gothic"/>
                <a:sym typeface="Century Gothic"/>
              </a:rPr>
              <a:t>does not delay progress in other areas</a:t>
            </a:r>
            <a:endParaRPr/>
          </a:p>
        </p:txBody>
      </p:sp>
      <p:sp>
        <p:nvSpPr>
          <p:cNvPr id="306" name="Google Shape;306;p19"/>
          <p:cNvSpPr txBox="1"/>
          <p:nvPr/>
        </p:nvSpPr>
        <p:spPr>
          <a:xfrm>
            <a:off x="263234" y="5852241"/>
            <a:ext cx="51577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002060"/>
                </a:solidFill>
                <a:latin typeface="Century Gothic"/>
                <a:ea typeface="Century Gothic"/>
                <a:cs typeface="Century Gothic"/>
                <a:sym typeface="Century Gothic"/>
              </a:rPr>
              <a:t>See here: </a:t>
            </a:r>
            <a:r>
              <a:rPr lang="en-GB" sz="1800" u="sng">
                <a:solidFill>
                  <a:srgbClr val="00206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Rationale for teaching phonics</a:t>
            </a:r>
            <a:endParaRPr sz="1800">
              <a:solidFill>
                <a:srgbClr val="002060"/>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5">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5">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0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64457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
        <p:nvSpPr>
          <p:cNvPr id="88" name="Google Shape;88;p2"/>
          <p:cNvSpPr txBox="1">
            <a:spLocks noGrp="1"/>
          </p:cNvSpPr>
          <p:nvPr>
            <p:ph type="body" idx="1"/>
          </p:nvPr>
        </p:nvSpPr>
        <p:spPr>
          <a:xfrm>
            <a:off x="644577" y="1321410"/>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Modern Foreign Languages GCSE Subject Content</a:t>
            </a:r>
            <a:endParaRPr/>
          </a:p>
          <a:p>
            <a:pPr marL="685800" lvl="1" indent="-228600" algn="l" rtl="0">
              <a:lnSpc>
                <a:spcPct val="90000"/>
              </a:lnSpc>
              <a:spcBef>
                <a:spcPts val="500"/>
              </a:spcBef>
              <a:spcAft>
                <a:spcPts val="0"/>
              </a:spcAft>
              <a:buClr>
                <a:srgbClr val="1F3864"/>
              </a:buClr>
              <a:buSzPts val="2000"/>
              <a:buChar char="•"/>
            </a:pPr>
            <a:r>
              <a:rPr lang="en-GB"/>
              <a:t>what it is and who it is for</a:t>
            </a:r>
            <a:endParaRPr/>
          </a:p>
          <a:p>
            <a:pPr marL="685800" lvl="1" indent="-228600" algn="l" rtl="0">
              <a:lnSpc>
                <a:spcPct val="90000"/>
              </a:lnSpc>
              <a:spcBef>
                <a:spcPts val="500"/>
              </a:spcBef>
              <a:spcAft>
                <a:spcPts val="0"/>
              </a:spcAft>
              <a:buClr>
                <a:srgbClr val="1F3864"/>
              </a:buClr>
              <a:buSzPts val="2000"/>
              <a:buChar char="•"/>
            </a:pPr>
            <a:r>
              <a:rPr lang="en-GB"/>
              <a:t>the process from subject content to classroom teaching</a:t>
            </a:r>
            <a:endParaRPr/>
          </a:p>
          <a:p>
            <a:pPr marL="228600" lvl="0" indent="-228600" algn="l" rtl="0">
              <a:lnSpc>
                <a:spcPct val="90000"/>
              </a:lnSpc>
              <a:spcBef>
                <a:spcPts val="1000"/>
              </a:spcBef>
              <a:spcAft>
                <a:spcPts val="0"/>
              </a:spcAft>
              <a:buClr>
                <a:srgbClr val="1F3864"/>
              </a:buClr>
              <a:buSzPts val="2800"/>
              <a:buChar char="•"/>
            </a:pPr>
            <a:r>
              <a:rPr lang="en-GB"/>
              <a:t>What we know (or don’t know) about the current subject content</a:t>
            </a:r>
            <a:endParaRPr/>
          </a:p>
          <a:p>
            <a:pPr marL="228600" lvl="0" indent="-228600" algn="l" rtl="0">
              <a:lnSpc>
                <a:spcPct val="90000"/>
              </a:lnSpc>
              <a:spcBef>
                <a:spcPts val="1000"/>
              </a:spcBef>
              <a:spcAft>
                <a:spcPts val="0"/>
              </a:spcAft>
              <a:buClr>
                <a:srgbClr val="1F3864"/>
              </a:buClr>
              <a:buSzPts val="2800"/>
              <a:buChar char="•"/>
            </a:pPr>
            <a:r>
              <a:rPr lang="en-GB"/>
              <a:t>Structured reading task: comparing 2015 and 2021</a:t>
            </a:r>
            <a:endParaRPr/>
          </a:p>
          <a:p>
            <a:pPr marL="228600" lvl="0" indent="-228600" algn="l" rtl="0">
              <a:lnSpc>
                <a:spcPct val="90000"/>
              </a:lnSpc>
              <a:spcBef>
                <a:spcPts val="1000"/>
              </a:spcBef>
              <a:spcAft>
                <a:spcPts val="0"/>
              </a:spcAft>
              <a:buClr>
                <a:srgbClr val="1F3864"/>
              </a:buClr>
              <a:buSzPts val="2800"/>
              <a:buChar char="•"/>
            </a:pPr>
            <a:r>
              <a:rPr lang="en-GB"/>
              <a:t>The main similarities and differences</a:t>
            </a:r>
            <a:endParaRPr/>
          </a:p>
          <a:p>
            <a:pPr marL="228600" lvl="0" indent="-228600" algn="l" rtl="0">
              <a:lnSpc>
                <a:spcPct val="90000"/>
              </a:lnSpc>
              <a:spcBef>
                <a:spcPts val="1000"/>
              </a:spcBef>
              <a:spcAft>
                <a:spcPts val="0"/>
              </a:spcAft>
              <a:buClr>
                <a:srgbClr val="1F3864"/>
              </a:buClr>
              <a:buSzPts val="2800"/>
              <a:buChar char="•"/>
            </a:pPr>
            <a:r>
              <a:rPr lang="en-GB"/>
              <a:t>The grammar appendices (Foundation and Higher)</a:t>
            </a:r>
            <a:endParaRPr/>
          </a:p>
          <a:p>
            <a:pPr marL="228600" lvl="0" indent="-228600" algn="l" rtl="0">
              <a:lnSpc>
                <a:spcPct val="90000"/>
              </a:lnSpc>
              <a:spcBef>
                <a:spcPts val="1000"/>
              </a:spcBef>
              <a:spcAft>
                <a:spcPts val="0"/>
              </a:spcAft>
              <a:buClr>
                <a:srgbClr val="1F3864"/>
              </a:buClr>
              <a:buSzPts val="2800"/>
              <a:buChar char="•"/>
            </a:pPr>
            <a:r>
              <a:rPr lang="en-GB"/>
              <a:t>The implications for teaching and assessment(s)</a:t>
            </a:r>
            <a:endParaRPr/>
          </a:p>
          <a:p>
            <a:pPr marL="228600" lvl="0" indent="-228600" algn="l" rtl="0">
              <a:lnSpc>
                <a:spcPct val="90000"/>
              </a:lnSpc>
              <a:spcBef>
                <a:spcPts val="1000"/>
              </a:spcBef>
              <a:spcAft>
                <a:spcPts val="0"/>
              </a:spcAft>
              <a:buClr>
                <a:srgbClr val="1F3864"/>
              </a:buClr>
              <a:buSzPts val="2800"/>
              <a:buChar char="•"/>
            </a:pPr>
            <a:r>
              <a:rPr lang="en-GB"/>
              <a:t>NCELP and the draft GCSE Subject Content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839788" y="365127"/>
            <a:ext cx="10515600" cy="5492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2800"/>
              <a:buFont typeface="Century Gothic"/>
              <a:buNone/>
            </a:pPr>
            <a:r>
              <a:rPr lang="en-GB" sz="2800" b="1"/>
              <a:t>Grammar</a:t>
            </a:r>
            <a:endParaRPr/>
          </a:p>
        </p:txBody>
      </p:sp>
      <p:sp>
        <p:nvSpPr>
          <p:cNvPr id="313" name="Google Shape;313;p20"/>
          <p:cNvSpPr txBox="1">
            <a:spLocks noGrp="1"/>
          </p:cNvSpPr>
          <p:nvPr>
            <p:ph type="body" idx="1"/>
          </p:nvPr>
        </p:nvSpPr>
        <p:spPr>
          <a:xfrm>
            <a:off x="836612" y="821093"/>
            <a:ext cx="5157787" cy="82391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Assessment implications</a:t>
            </a:r>
            <a:endParaRPr/>
          </a:p>
        </p:txBody>
      </p:sp>
      <p:sp>
        <p:nvSpPr>
          <p:cNvPr id="314" name="Google Shape;314;p20"/>
          <p:cNvSpPr txBox="1">
            <a:spLocks noGrp="1"/>
          </p:cNvSpPr>
          <p:nvPr>
            <p:ph type="body" idx="2"/>
          </p:nvPr>
        </p:nvSpPr>
        <p:spPr>
          <a:xfrm>
            <a:off x="263236" y="1233049"/>
            <a:ext cx="5832763" cy="53617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1F3864"/>
              </a:buClr>
              <a:buSzPts val="2200"/>
              <a:buChar char="•"/>
            </a:pPr>
            <a:r>
              <a:rPr lang="en-GB" sz="2200" b="1"/>
              <a:t>removes the guesswork for all stakeholders</a:t>
            </a:r>
            <a:endParaRPr/>
          </a:p>
          <a:p>
            <a:pPr marL="685800" lvl="1" indent="-228600" algn="l" rtl="0">
              <a:lnSpc>
                <a:spcPct val="90000"/>
              </a:lnSpc>
              <a:spcBef>
                <a:spcPts val="500"/>
              </a:spcBef>
              <a:spcAft>
                <a:spcPts val="0"/>
              </a:spcAft>
              <a:buClr>
                <a:srgbClr val="1F3864"/>
              </a:buClr>
              <a:buSzPts val="2000"/>
              <a:buChar char="•"/>
            </a:pPr>
            <a:r>
              <a:rPr lang="en-GB" sz="2000"/>
              <a:t>rigorous and consistent approach </a:t>
            </a:r>
            <a:endParaRPr/>
          </a:p>
          <a:p>
            <a:pPr marL="685800" lvl="1" indent="-228600" algn="l" rtl="0">
              <a:lnSpc>
                <a:spcPct val="90000"/>
              </a:lnSpc>
              <a:spcBef>
                <a:spcPts val="500"/>
              </a:spcBef>
              <a:spcAft>
                <a:spcPts val="0"/>
              </a:spcAft>
              <a:buClr>
                <a:srgbClr val="1F3864"/>
              </a:buClr>
              <a:buSzPts val="2000"/>
              <a:buChar char="•"/>
            </a:pPr>
            <a:r>
              <a:rPr lang="en-GB" sz="2000"/>
              <a:t>no unlisted language will be tested</a:t>
            </a:r>
            <a:endParaRPr/>
          </a:p>
          <a:p>
            <a:pPr marL="685800" lvl="1" indent="-228600" algn="l" rtl="0">
              <a:lnSpc>
                <a:spcPct val="90000"/>
              </a:lnSpc>
              <a:spcBef>
                <a:spcPts val="500"/>
              </a:spcBef>
              <a:spcAft>
                <a:spcPts val="0"/>
              </a:spcAft>
              <a:buClr>
                <a:srgbClr val="1F3864"/>
              </a:buClr>
              <a:buSzPts val="2000"/>
              <a:buChar char="•"/>
            </a:pPr>
            <a:r>
              <a:rPr lang="en-GB" sz="2000"/>
              <a:t>reduces the native speaker advantage / is a social leveller</a:t>
            </a:r>
            <a:endParaRPr/>
          </a:p>
          <a:p>
            <a:pPr marL="228600" lvl="0" indent="-228600" algn="l" rtl="0">
              <a:lnSpc>
                <a:spcPct val="90000"/>
              </a:lnSpc>
              <a:spcBef>
                <a:spcPts val="1000"/>
              </a:spcBef>
              <a:spcAft>
                <a:spcPts val="0"/>
              </a:spcAft>
              <a:buClr>
                <a:srgbClr val="1F3864"/>
              </a:buClr>
              <a:buSzPts val="2200"/>
              <a:buChar char="•"/>
            </a:pPr>
            <a:r>
              <a:rPr lang="en-GB" sz="2200" b="1"/>
              <a:t>year on year sampling of the content</a:t>
            </a:r>
            <a:endParaRPr/>
          </a:p>
          <a:p>
            <a:pPr marL="685800" lvl="1" indent="-228600" algn="l" rtl="0">
              <a:lnSpc>
                <a:spcPct val="90000"/>
              </a:lnSpc>
              <a:spcBef>
                <a:spcPts val="500"/>
              </a:spcBef>
              <a:spcAft>
                <a:spcPts val="0"/>
              </a:spcAft>
              <a:buClr>
                <a:srgbClr val="1F3864"/>
              </a:buClr>
              <a:buSzPts val="2000"/>
              <a:buChar char="•"/>
            </a:pPr>
            <a:r>
              <a:rPr lang="en-GB" sz="2000"/>
              <a:t>makes awarding bodies more accountable</a:t>
            </a:r>
            <a:endParaRPr/>
          </a:p>
          <a:p>
            <a:pPr marL="685800" lvl="1" indent="-228600" algn="l" rtl="0">
              <a:lnSpc>
                <a:spcPct val="90000"/>
              </a:lnSpc>
              <a:spcBef>
                <a:spcPts val="500"/>
              </a:spcBef>
              <a:spcAft>
                <a:spcPts val="0"/>
              </a:spcAft>
              <a:buClr>
                <a:srgbClr val="1F3864"/>
              </a:buClr>
              <a:buSzPts val="2000"/>
              <a:buChar char="•"/>
            </a:pPr>
            <a:r>
              <a:rPr lang="en-GB" sz="2000"/>
              <a:t>no redundancy on the list</a:t>
            </a:r>
            <a:endParaRPr/>
          </a:p>
          <a:p>
            <a:pPr marL="228600" lvl="0" indent="-228600" algn="l" rtl="0">
              <a:lnSpc>
                <a:spcPct val="90000"/>
              </a:lnSpc>
              <a:spcBef>
                <a:spcPts val="1000"/>
              </a:spcBef>
              <a:spcAft>
                <a:spcPts val="0"/>
              </a:spcAft>
              <a:buClr>
                <a:srgbClr val="1F3864"/>
              </a:buClr>
              <a:buSzPts val="2200"/>
              <a:buChar char="•"/>
            </a:pPr>
            <a:r>
              <a:rPr lang="en-GB" sz="2200" b="1"/>
              <a:t>receptive and productive knowledge of grammar content will be tested</a:t>
            </a:r>
            <a:endParaRPr/>
          </a:p>
          <a:p>
            <a:pPr marL="685800" lvl="1" indent="-228600" algn="l" rtl="0">
              <a:lnSpc>
                <a:spcPct val="90000"/>
              </a:lnSpc>
              <a:spcBef>
                <a:spcPts val="500"/>
              </a:spcBef>
              <a:spcAft>
                <a:spcPts val="0"/>
              </a:spcAft>
              <a:buClr>
                <a:srgbClr val="1F3864"/>
              </a:buClr>
              <a:buSzPts val="2000"/>
              <a:buChar char="•"/>
            </a:pPr>
            <a:r>
              <a:rPr lang="en-GB" sz="2000"/>
              <a:t>much more precision required in the creation of assessments </a:t>
            </a:r>
            <a:endParaRPr/>
          </a:p>
          <a:p>
            <a:pPr marL="457200" lvl="1" indent="0" algn="l" rtl="0">
              <a:lnSpc>
                <a:spcPct val="90000"/>
              </a:lnSpc>
              <a:spcBef>
                <a:spcPts val="500"/>
              </a:spcBef>
              <a:spcAft>
                <a:spcPts val="0"/>
              </a:spcAft>
              <a:buClr>
                <a:srgbClr val="1F3864"/>
              </a:buClr>
              <a:buSzPts val="2000"/>
              <a:buNone/>
            </a:pPr>
            <a:endParaRPr sz="2000"/>
          </a:p>
        </p:txBody>
      </p:sp>
      <p:sp>
        <p:nvSpPr>
          <p:cNvPr id="315" name="Google Shape;315;p20"/>
          <p:cNvSpPr txBox="1">
            <a:spLocks noGrp="1"/>
          </p:cNvSpPr>
          <p:nvPr>
            <p:ph type="body" idx="3"/>
          </p:nvPr>
        </p:nvSpPr>
        <p:spPr>
          <a:xfrm>
            <a:off x="6169023" y="821093"/>
            <a:ext cx="6022977" cy="8239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F65E0A"/>
              </a:buClr>
              <a:buSzPts val="2800"/>
              <a:buNone/>
            </a:pPr>
            <a:r>
              <a:rPr lang="en-GB" sz="2800">
                <a:solidFill>
                  <a:srgbClr val="F65E0A"/>
                </a:solidFill>
              </a:rPr>
              <a:t>Teaching &amp; learning implications</a:t>
            </a:r>
            <a:endParaRPr/>
          </a:p>
        </p:txBody>
      </p:sp>
      <p:sp>
        <p:nvSpPr>
          <p:cNvPr id="316" name="Google Shape;316;p20"/>
          <p:cNvSpPr txBox="1"/>
          <p:nvPr/>
        </p:nvSpPr>
        <p:spPr>
          <a:xfrm>
            <a:off x="6096001" y="1233049"/>
            <a:ext cx="5832763" cy="5361712"/>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removes the guesswork for all stakeholders</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powerful leveller for teaching</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joins up KS2, KS3 and KS4</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is an incentive to learn, knowing efforts will be rewarded (and on to KS5)</a:t>
            </a:r>
            <a:endParaRPr/>
          </a:p>
          <a:p>
            <a:pPr marL="228600" marR="0" lvl="0" indent="-228600" algn="l" rtl="0">
              <a:lnSpc>
                <a:spcPct val="90000"/>
              </a:lnSpc>
              <a:spcBef>
                <a:spcPts val="100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year on year sampling of the content</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all content will be taught and no surprises</a:t>
            </a:r>
            <a:br>
              <a:rPr lang="en-GB" sz="2000" b="0" i="0" u="none" strike="noStrike" cap="none">
                <a:solidFill>
                  <a:srgbClr val="1F3864"/>
                </a:solidFill>
                <a:latin typeface="Century Gothic"/>
                <a:ea typeface="Century Gothic"/>
                <a:cs typeface="Century Gothic"/>
                <a:sym typeface="Century Gothic"/>
              </a:rPr>
            </a:br>
            <a:endParaRPr sz="2000" b="0" i="0" u="none" strike="noStrike" cap="none">
              <a:solidFill>
                <a:srgbClr val="1F3864"/>
              </a:solidFill>
              <a:latin typeface="Century Gothic"/>
              <a:ea typeface="Century Gothic"/>
              <a:cs typeface="Century Gothic"/>
              <a:sym typeface="Century Gothic"/>
            </a:endParaRPr>
          </a:p>
          <a:p>
            <a:pPr marL="228600" marR="0" lvl="0" indent="-228600" algn="l" rtl="0">
              <a:lnSpc>
                <a:spcPct val="90000"/>
              </a:lnSpc>
              <a:spcBef>
                <a:spcPts val="1000"/>
              </a:spcBef>
              <a:spcAft>
                <a:spcPts val="0"/>
              </a:spcAft>
              <a:buClr>
                <a:srgbClr val="1F3864"/>
              </a:buClr>
              <a:buSzPts val="2200"/>
              <a:buFont typeface="Arial"/>
              <a:buChar char="•"/>
            </a:pPr>
            <a:r>
              <a:rPr lang="en-GB" sz="2200" b="1">
                <a:solidFill>
                  <a:srgbClr val="1F3864"/>
                </a:solidFill>
                <a:latin typeface="Century Gothic"/>
                <a:ea typeface="Century Gothic"/>
                <a:cs typeface="Century Gothic"/>
                <a:sym typeface="Century Gothic"/>
              </a:rPr>
              <a:t>receptive and productive knowledge of grammar will be tested</a:t>
            </a:r>
            <a:endParaRPr/>
          </a:p>
          <a:p>
            <a:pPr marL="685800" marR="0" lvl="1" indent="-228600" algn="l" rtl="0">
              <a:lnSpc>
                <a:spcPct val="90000"/>
              </a:lnSpc>
              <a:spcBef>
                <a:spcPts val="500"/>
              </a:spcBef>
              <a:spcAft>
                <a:spcPts val="0"/>
              </a:spcAft>
              <a:buClr>
                <a:srgbClr val="1F3864"/>
              </a:buClr>
              <a:buSzPts val="2000"/>
              <a:buFont typeface="Arial"/>
              <a:buChar char="•"/>
            </a:pPr>
            <a:r>
              <a:rPr lang="en-GB" sz="2000" b="0" i="0" u="none" strike="noStrike" cap="none">
                <a:solidFill>
                  <a:srgbClr val="1F3864"/>
                </a:solidFill>
                <a:latin typeface="Century Gothic"/>
                <a:ea typeface="Century Gothic"/>
                <a:cs typeface="Century Gothic"/>
                <a:sym typeface="Century Gothic"/>
              </a:rPr>
              <a:t>explicit teaching of fewer structures to be practised in more depth</a:t>
            </a:r>
            <a:endParaRPr/>
          </a:p>
          <a:p>
            <a:pPr marL="685800" marR="0" lvl="1" indent="-101600" algn="l" rtl="0">
              <a:lnSpc>
                <a:spcPct val="90000"/>
              </a:lnSpc>
              <a:spcBef>
                <a:spcPts val="500"/>
              </a:spcBef>
              <a:spcAft>
                <a:spcPts val="0"/>
              </a:spcAft>
              <a:buClr>
                <a:srgbClr val="1F3864"/>
              </a:buClr>
              <a:buSzPts val="2000"/>
              <a:buFont typeface="Arial"/>
              <a:buNone/>
            </a:pPr>
            <a:endParaRPr sz="2000" b="0" i="0" u="none" strike="noStrike" cap="none">
              <a:solidFill>
                <a:srgbClr val="1F3864"/>
              </a:solidFill>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4">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6">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6">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16">
                                            <p:txEl>
                                              <p:pRg st="2" end="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6">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6">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6">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6">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16">
                                            <p:txEl>
                                              <p:pRg st="7" end="7"/>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1"/>
          <p:cNvSpPr txBox="1">
            <a:spLocks noGrp="1"/>
          </p:cNvSpPr>
          <p:nvPr>
            <p:ph type="title"/>
          </p:nvPr>
        </p:nvSpPr>
        <p:spPr>
          <a:xfrm>
            <a:off x="644577" y="101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
        <p:nvSpPr>
          <p:cNvPr id="323" name="Google Shape;323;p21"/>
          <p:cNvSpPr txBox="1">
            <a:spLocks noGrp="1"/>
          </p:cNvSpPr>
          <p:nvPr>
            <p:ph type="body" idx="1"/>
          </p:nvPr>
        </p:nvSpPr>
        <p:spPr>
          <a:xfrm>
            <a:off x="644577" y="1307552"/>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Modern Foreign Languages GCSE Subject Content</a:t>
            </a:r>
            <a:endParaRPr/>
          </a:p>
          <a:p>
            <a:pPr marL="685800" lvl="1" indent="-228600" algn="l" rtl="0">
              <a:lnSpc>
                <a:spcPct val="90000"/>
              </a:lnSpc>
              <a:spcBef>
                <a:spcPts val="500"/>
              </a:spcBef>
              <a:spcAft>
                <a:spcPts val="0"/>
              </a:spcAft>
              <a:buClr>
                <a:srgbClr val="1F3864"/>
              </a:buClr>
              <a:buSzPts val="2000"/>
              <a:buChar char="•"/>
            </a:pPr>
            <a:r>
              <a:rPr lang="en-GB"/>
              <a:t>what it is and who it is for</a:t>
            </a:r>
            <a:endParaRPr/>
          </a:p>
          <a:p>
            <a:pPr marL="685800" lvl="1" indent="-228600" algn="l" rtl="0">
              <a:lnSpc>
                <a:spcPct val="90000"/>
              </a:lnSpc>
              <a:spcBef>
                <a:spcPts val="500"/>
              </a:spcBef>
              <a:spcAft>
                <a:spcPts val="0"/>
              </a:spcAft>
              <a:buClr>
                <a:srgbClr val="1F3864"/>
              </a:buClr>
              <a:buSzPts val="2000"/>
              <a:buChar char="•"/>
            </a:pPr>
            <a:r>
              <a:rPr lang="en-GB"/>
              <a:t>the process from subject content to classroom teaching</a:t>
            </a:r>
            <a:endParaRPr/>
          </a:p>
          <a:p>
            <a:pPr marL="228600" lvl="0" indent="-228600" algn="l" rtl="0">
              <a:lnSpc>
                <a:spcPct val="90000"/>
              </a:lnSpc>
              <a:spcBef>
                <a:spcPts val="1000"/>
              </a:spcBef>
              <a:spcAft>
                <a:spcPts val="0"/>
              </a:spcAft>
              <a:buClr>
                <a:srgbClr val="1F3864"/>
              </a:buClr>
              <a:buSzPts val="2800"/>
              <a:buChar char="•"/>
            </a:pPr>
            <a:r>
              <a:rPr lang="en-GB"/>
              <a:t>What we know (or don’t know) about the current subject content</a:t>
            </a:r>
            <a:endParaRPr/>
          </a:p>
          <a:p>
            <a:pPr marL="228600" lvl="0" indent="-228600" algn="l" rtl="0">
              <a:lnSpc>
                <a:spcPct val="90000"/>
              </a:lnSpc>
              <a:spcBef>
                <a:spcPts val="1000"/>
              </a:spcBef>
              <a:spcAft>
                <a:spcPts val="0"/>
              </a:spcAft>
              <a:buClr>
                <a:srgbClr val="1F3864"/>
              </a:buClr>
              <a:buSzPts val="2800"/>
              <a:buChar char="•"/>
            </a:pPr>
            <a:r>
              <a:rPr lang="en-GB"/>
              <a:t>Structured reading task: comparing 2015 and 2021</a:t>
            </a:r>
            <a:endParaRPr/>
          </a:p>
          <a:p>
            <a:pPr marL="228600" lvl="0" indent="-228600" algn="l" rtl="0">
              <a:lnSpc>
                <a:spcPct val="90000"/>
              </a:lnSpc>
              <a:spcBef>
                <a:spcPts val="1000"/>
              </a:spcBef>
              <a:spcAft>
                <a:spcPts val="0"/>
              </a:spcAft>
              <a:buClr>
                <a:srgbClr val="1F3864"/>
              </a:buClr>
              <a:buSzPts val="2800"/>
              <a:buChar char="•"/>
            </a:pPr>
            <a:r>
              <a:rPr lang="en-GB"/>
              <a:t>The main similarities and differences</a:t>
            </a:r>
            <a:endParaRPr/>
          </a:p>
          <a:p>
            <a:pPr marL="228600" lvl="0" indent="-228600" algn="l" rtl="0">
              <a:lnSpc>
                <a:spcPct val="90000"/>
              </a:lnSpc>
              <a:spcBef>
                <a:spcPts val="1000"/>
              </a:spcBef>
              <a:spcAft>
                <a:spcPts val="0"/>
              </a:spcAft>
              <a:buClr>
                <a:srgbClr val="1F3864"/>
              </a:buClr>
              <a:buSzPts val="2800"/>
              <a:buChar char="•"/>
            </a:pPr>
            <a:r>
              <a:rPr lang="en-GB"/>
              <a:t>The grammar appendices (Foundation and Higher)</a:t>
            </a:r>
            <a:endParaRPr/>
          </a:p>
          <a:p>
            <a:pPr marL="228600" lvl="0" indent="-228600" algn="l" rtl="0">
              <a:lnSpc>
                <a:spcPct val="90000"/>
              </a:lnSpc>
              <a:spcBef>
                <a:spcPts val="1000"/>
              </a:spcBef>
              <a:spcAft>
                <a:spcPts val="0"/>
              </a:spcAft>
              <a:buClr>
                <a:srgbClr val="1F3864"/>
              </a:buClr>
              <a:buSzPts val="2800"/>
              <a:buChar char="•"/>
            </a:pPr>
            <a:r>
              <a:rPr lang="en-GB"/>
              <a:t>The implications for teaching and assessment(s)</a:t>
            </a:r>
            <a:endParaRPr/>
          </a:p>
          <a:p>
            <a:pPr marL="228600" lvl="0" indent="-228600" algn="l" rtl="0">
              <a:lnSpc>
                <a:spcPct val="90000"/>
              </a:lnSpc>
              <a:spcBef>
                <a:spcPts val="1000"/>
              </a:spcBef>
              <a:spcAft>
                <a:spcPts val="0"/>
              </a:spcAft>
              <a:buClr>
                <a:srgbClr val="1F3864"/>
              </a:buClr>
              <a:buSzPts val="2800"/>
              <a:buChar char="•"/>
            </a:pPr>
            <a:r>
              <a:rPr lang="en-GB"/>
              <a:t>NCELP and the draft GCSE Subject Content</a:t>
            </a:r>
            <a:endParaRPr/>
          </a:p>
        </p:txBody>
      </p:sp>
      <p:pic>
        <p:nvPicPr>
          <p:cNvPr id="324" name="Google Shape;324;p21" descr="green checkmark"/>
          <p:cNvPicPr preferRelativeResize="0"/>
          <p:nvPr/>
        </p:nvPicPr>
        <p:blipFill rotWithShape="1">
          <a:blip r:embed="rId3">
            <a:alphaModFix/>
          </a:blip>
          <a:srcRect/>
          <a:stretch/>
        </p:blipFill>
        <p:spPr>
          <a:xfrm>
            <a:off x="9815573" y="1118907"/>
            <a:ext cx="362196" cy="377289"/>
          </a:xfrm>
          <a:prstGeom prst="rect">
            <a:avLst/>
          </a:prstGeom>
          <a:noFill/>
          <a:ln>
            <a:noFill/>
          </a:ln>
        </p:spPr>
      </p:pic>
      <p:pic>
        <p:nvPicPr>
          <p:cNvPr id="325" name="Google Shape;325;p21" descr="green checkmark"/>
          <p:cNvPicPr preferRelativeResize="0"/>
          <p:nvPr/>
        </p:nvPicPr>
        <p:blipFill rotWithShape="1">
          <a:blip r:embed="rId3">
            <a:alphaModFix/>
          </a:blip>
          <a:srcRect/>
          <a:stretch/>
        </p:blipFill>
        <p:spPr>
          <a:xfrm>
            <a:off x="10979079" y="2262665"/>
            <a:ext cx="362196" cy="377289"/>
          </a:xfrm>
          <a:prstGeom prst="rect">
            <a:avLst/>
          </a:prstGeom>
          <a:noFill/>
          <a:ln>
            <a:noFill/>
          </a:ln>
        </p:spPr>
      </p:pic>
      <p:pic>
        <p:nvPicPr>
          <p:cNvPr id="326" name="Google Shape;326;p21" descr="green checkmark"/>
          <p:cNvPicPr preferRelativeResize="0"/>
          <p:nvPr/>
        </p:nvPicPr>
        <p:blipFill rotWithShape="1">
          <a:blip r:embed="rId3">
            <a:alphaModFix/>
          </a:blip>
          <a:srcRect/>
          <a:stretch/>
        </p:blipFill>
        <p:spPr>
          <a:xfrm>
            <a:off x="9713267" y="3087955"/>
            <a:ext cx="362196" cy="377289"/>
          </a:xfrm>
          <a:prstGeom prst="rect">
            <a:avLst/>
          </a:prstGeom>
          <a:noFill/>
          <a:ln>
            <a:noFill/>
          </a:ln>
        </p:spPr>
      </p:pic>
      <p:pic>
        <p:nvPicPr>
          <p:cNvPr id="327" name="Google Shape;327;p21" descr="green checkmark"/>
          <p:cNvPicPr preferRelativeResize="0"/>
          <p:nvPr/>
        </p:nvPicPr>
        <p:blipFill rotWithShape="1">
          <a:blip r:embed="rId3">
            <a:alphaModFix/>
          </a:blip>
          <a:srcRect/>
          <a:stretch/>
        </p:blipFill>
        <p:spPr>
          <a:xfrm>
            <a:off x="7224773" y="3617576"/>
            <a:ext cx="362196" cy="377289"/>
          </a:xfrm>
          <a:prstGeom prst="rect">
            <a:avLst/>
          </a:prstGeom>
          <a:noFill/>
          <a:ln>
            <a:noFill/>
          </a:ln>
        </p:spPr>
      </p:pic>
      <p:pic>
        <p:nvPicPr>
          <p:cNvPr id="328" name="Google Shape;328;p21" descr="green checkmark"/>
          <p:cNvPicPr preferRelativeResize="0"/>
          <p:nvPr/>
        </p:nvPicPr>
        <p:blipFill rotWithShape="1">
          <a:blip r:embed="rId3">
            <a:alphaModFix/>
          </a:blip>
          <a:srcRect/>
          <a:stretch/>
        </p:blipFill>
        <p:spPr>
          <a:xfrm>
            <a:off x="9991349" y="4174508"/>
            <a:ext cx="362196" cy="377289"/>
          </a:xfrm>
          <a:prstGeom prst="rect">
            <a:avLst/>
          </a:prstGeom>
          <a:noFill/>
          <a:ln>
            <a:noFill/>
          </a:ln>
        </p:spPr>
      </p:pic>
      <p:pic>
        <p:nvPicPr>
          <p:cNvPr id="329" name="Google Shape;329;p21" descr="green checkmark"/>
          <p:cNvPicPr preferRelativeResize="0"/>
          <p:nvPr/>
        </p:nvPicPr>
        <p:blipFill rotWithShape="1">
          <a:blip r:embed="rId3">
            <a:alphaModFix/>
          </a:blip>
          <a:srcRect/>
          <a:stretch/>
        </p:blipFill>
        <p:spPr>
          <a:xfrm>
            <a:off x="9341416" y="4872339"/>
            <a:ext cx="362196" cy="37728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2"/>
          <p:cNvSpPr txBox="1">
            <a:spLocks noGrp="1"/>
          </p:cNvSpPr>
          <p:nvPr>
            <p:ph type="title"/>
          </p:nvPr>
        </p:nvSpPr>
        <p:spPr>
          <a:xfrm>
            <a:off x="644577" y="101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NCELP and the proposed new GCSE</a:t>
            </a:r>
            <a:endParaRPr sz="3200" b="1"/>
          </a:p>
        </p:txBody>
      </p:sp>
      <p:sp>
        <p:nvSpPr>
          <p:cNvPr id="336" name="Google Shape;336;p22"/>
          <p:cNvSpPr txBox="1">
            <a:spLocks noGrp="1"/>
          </p:cNvSpPr>
          <p:nvPr>
            <p:ph type="body" idx="1"/>
          </p:nvPr>
        </p:nvSpPr>
        <p:spPr>
          <a:xfrm>
            <a:off x="644577" y="1307552"/>
            <a:ext cx="11197653" cy="470808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rgbClr val="1F3864"/>
              </a:buClr>
              <a:buSzPts val="2800"/>
              <a:buChar char="•"/>
            </a:pPr>
            <a:r>
              <a:rPr lang="en-GB"/>
              <a:t>Sound-symbol correspondences are systematically taught and revisited from Y7, with frequent read aloud and transcription opportunities</a:t>
            </a:r>
            <a:endParaRPr/>
          </a:p>
          <a:p>
            <a:pPr marL="228600" lvl="0" indent="-228600" algn="l" rtl="0">
              <a:lnSpc>
                <a:spcPct val="90000"/>
              </a:lnSpc>
              <a:spcBef>
                <a:spcPts val="1000"/>
              </a:spcBef>
              <a:spcAft>
                <a:spcPts val="0"/>
              </a:spcAft>
              <a:buClr>
                <a:srgbClr val="1F3864"/>
              </a:buClr>
              <a:buSzPts val="2800"/>
              <a:buChar char="•"/>
            </a:pPr>
            <a:r>
              <a:rPr lang="en-GB"/>
              <a:t>Vocabulary selection for the fully resourced SOW is frequency-informed, comprises at least 90% words from a list of the most frequent 2000, and is systematically revisited</a:t>
            </a:r>
            <a:endParaRPr/>
          </a:p>
          <a:p>
            <a:pPr marL="228600" lvl="0" indent="-228600" algn="l" rtl="0">
              <a:lnSpc>
                <a:spcPct val="90000"/>
              </a:lnSpc>
              <a:spcBef>
                <a:spcPts val="1000"/>
              </a:spcBef>
              <a:spcAft>
                <a:spcPts val="0"/>
              </a:spcAft>
              <a:buClr>
                <a:srgbClr val="1F3864"/>
              </a:buClr>
              <a:buSzPts val="2800"/>
              <a:buChar char="•"/>
            </a:pPr>
            <a:r>
              <a:rPr lang="en-GB"/>
              <a:t>Grammar is explicitly taught, thoroughly practised in listening, reading, speaking and writing activities, and regularly revisited</a:t>
            </a:r>
            <a:endParaRPr/>
          </a:p>
          <a:p>
            <a:pPr marL="228600" lvl="0" indent="-228600" algn="l" rtl="0">
              <a:lnSpc>
                <a:spcPct val="90000"/>
              </a:lnSpc>
              <a:spcBef>
                <a:spcPts val="1000"/>
              </a:spcBef>
              <a:spcAft>
                <a:spcPts val="0"/>
              </a:spcAft>
              <a:buClr>
                <a:srgbClr val="1F3864"/>
              </a:buClr>
              <a:buSzPts val="2800"/>
              <a:buChar char="•"/>
            </a:pPr>
            <a:r>
              <a:rPr lang="en-GB"/>
              <a:t>Texts and listening extracts are carefully designed for 100% readability, with unknown words glossed</a:t>
            </a:r>
            <a:endParaRPr/>
          </a:p>
          <a:p>
            <a:pPr marL="228600" lvl="0" indent="-228600" algn="l" rtl="0">
              <a:lnSpc>
                <a:spcPct val="90000"/>
              </a:lnSpc>
              <a:spcBef>
                <a:spcPts val="1000"/>
              </a:spcBef>
              <a:spcAft>
                <a:spcPts val="0"/>
              </a:spcAft>
              <a:buClr>
                <a:srgbClr val="1F3864"/>
              </a:buClr>
              <a:buSzPts val="2800"/>
              <a:buChar char="•"/>
            </a:pPr>
            <a:r>
              <a:rPr lang="en-GB"/>
              <a:t>Themes are broad and contexts are rich</a:t>
            </a:r>
            <a:endParaRPr/>
          </a:p>
        </p:txBody>
      </p:sp>
      <p:sp>
        <p:nvSpPr>
          <p:cNvPr id="337" name="Google Shape;337;p22"/>
          <p:cNvSpPr txBox="1"/>
          <p:nvPr/>
        </p:nvSpPr>
        <p:spPr>
          <a:xfrm>
            <a:off x="7538221" y="5965017"/>
            <a:ext cx="52410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u="sng">
                <a:solidFill>
                  <a:srgbClr val="002060"/>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Link to all resource collections</a:t>
            </a:r>
            <a:endParaRPr sz="2400">
              <a:solidFill>
                <a:srgbClr val="002060"/>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3"/>
          <p:cNvSpPr txBox="1">
            <a:spLocks noGrp="1"/>
          </p:cNvSpPr>
          <p:nvPr>
            <p:ph type="title"/>
          </p:nvPr>
        </p:nvSpPr>
        <p:spPr>
          <a:xfrm>
            <a:off x="644577" y="1010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
        <p:nvSpPr>
          <p:cNvPr id="344" name="Google Shape;344;p23"/>
          <p:cNvSpPr txBox="1">
            <a:spLocks noGrp="1"/>
          </p:cNvSpPr>
          <p:nvPr>
            <p:ph type="body" idx="1"/>
          </p:nvPr>
        </p:nvSpPr>
        <p:spPr>
          <a:xfrm>
            <a:off x="644577" y="1307552"/>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Modern Foreign Languages GCSE Subject Content</a:t>
            </a:r>
            <a:endParaRPr/>
          </a:p>
          <a:p>
            <a:pPr marL="685800" lvl="1" indent="-228600" algn="l" rtl="0">
              <a:lnSpc>
                <a:spcPct val="90000"/>
              </a:lnSpc>
              <a:spcBef>
                <a:spcPts val="500"/>
              </a:spcBef>
              <a:spcAft>
                <a:spcPts val="0"/>
              </a:spcAft>
              <a:buClr>
                <a:srgbClr val="1F3864"/>
              </a:buClr>
              <a:buSzPts val="2000"/>
              <a:buChar char="•"/>
            </a:pPr>
            <a:r>
              <a:rPr lang="en-GB"/>
              <a:t>what it is and who it is for</a:t>
            </a:r>
            <a:endParaRPr/>
          </a:p>
          <a:p>
            <a:pPr marL="685800" lvl="1" indent="-228600" algn="l" rtl="0">
              <a:lnSpc>
                <a:spcPct val="90000"/>
              </a:lnSpc>
              <a:spcBef>
                <a:spcPts val="500"/>
              </a:spcBef>
              <a:spcAft>
                <a:spcPts val="0"/>
              </a:spcAft>
              <a:buClr>
                <a:srgbClr val="1F3864"/>
              </a:buClr>
              <a:buSzPts val="2000"/>
              <a:buChar char="•"/>
            </a:pPr>
            <a:r>
              <a:rPr lang="en-GB"/>
              <a:t>the process from subject content to classroom teaching</a:t>
            </a:r>
            <a:endParaRPr/>
          </a:p>
          <a:p>
            <a:pPr marL="228600" lvl="0" indent="-228600" algn="l" rtl="0">
              <a:lnSpc>
                <a:spcPct val="90000"/>
              </a:lnSpc>
              <a:spcBef>
                <a:spcPts val="1000"/>
              </a:spcBef>
              <a:spcAft>
                <a:spcPts val="0"/>
              </a:spcAft>
              <a:buClr>
                <a:srgbClr val="1F3864"/>
              </a:buClr>
              <a:buSzPts val="2800"/>
              <a:buChar char="•"/>
            </a:pPr>
            <a:r>
              <a:rPr lang="en-GB"/>
              <a:t>What we know (or don’t know) about the current subject content</a:t>
            </a:r>
            <a:endParaRPr/>
          </a:p>
          <a:p>
            <a:pPr marL="228600" lvl="0" indent="-228600" algn="l" rtl="0">
              <a:lnSpc>
                <a:spcPct val="90000"/>
              </a:lnSpc>
              <a:spcBef>
                <a:spcPts val="1000"/>
              </a:spcBef>
              <a:spcAft>
                <a:spcPts val="0"/>
              </a:spcAft>
              <a:buClr>
                <a:srgbClr val="1F3864"/>
              </a:buClr>
              <a:buSzPts val="2800"/>
              <a:buChar char="•"/>
            </a:pPr>
            <a:r>
              <a:rPr lang="en-GB"/>
              <a:t>Structured reading task: comparing 2015 and 2021</a:t>
            </a:r>
            <a:endParaRPr/>
          </a:p>
          <a:p>
            <a:pPr marL="228600" lvl="0" indent="-228600" algn="l" rtl="0">
              <a:lnSpc>
                <a:spcPct val="90000"/>
              </a:lnSpc>
              <a:spcBef>
                <a:spcPts val="1000"/>
              </a:spcBef>
              <a:spcAft>
                <a:spcPts val="0"/>
              </a:spcAft>
              <a:buClr>
                <a:srgbClr val="1F3864"/>
              </a:buClr>
              <a:buSzPts val="2800"/>
              <a:buChar char="•"/>
            </a:pPr>
            <a:r>
              <a:rPr lang="en-GB"/>
              <a:t>The main similarities and differences</a:t>
            </a:r>
            <a:endParaRPr/>
          </a:p>
          <a:p>
            <a:pPr marL="228600" lvl="0" indent="-228600" algn="l" rtl="0">
              <a:lnSpc>
                <a:spcPct val="90000"/>
              </a:lnSpc>
              <a:spcBef>
                <a:spcPts val="1000"/>
              </a:spcBef>
              <a:spcAft>
                <a:spcPts val="0"/>
              </a:spcAft>
              <a:buClr>
                <a:srgbClr val="1F3864"/>
              </a:buClr>
              <a:buSzPts val="2800"/>
              <a:buChar char="•"/>
            </a:pPr>
            <a:r>
              <a:rPr lang="en-GB"/>
              <a:t>The grammar appendices (Foundation and Higher)</a:t>
            </a:r>
            <a:endParaRPr/>
          </a:p>
          <a:p>
            <a:pPr marL="228600" lvl="0" indent="-228600" algn="l" rtl="0">
              <a:lnSpc>
                <a:spcPct val="90000"/>
              </a:lnSpc>
              <a:spcBef>
                <a:spcPts val="1000"/>
              </a:spcBef>
              <a:spcAft>
                <a:spcPts val="0"/>
              </a:spcAft>
              <a:buClr>
                <a:srgbClr val="1F3864"/>
              </a:buClr>
              <a:buSzPts val="2800"/>
              <a:buChar char="•"/>
            </a:pPr>
            <a:r>
              <a:rPr lang="en-GB"/>
              <a:t>The implications for teaching and assessment(s)</a:t>
            </a:r>
            <a:endParaRPr/>
          </a:p>
          <a:p>
            <a:pPr marL="228600" lvl="0" indent="-228600" algn="l" rtl="0">
              <a:lnSpc>
                <a:spcPct val="90000"/>
              </a:lnSpc>
              <a:spcBef>
                <a:spcPts val="1000"/>
              </a:spcBef>
              <a:spcAft>
                <a:spcPts val="0"/>
              </a:spcAft>
              <a:buClr>
                <a:srgbClr val="1F3864"/>
              </a:buClr>
              <a:buSzPts val="2800"/>
              <a:buChar char="•"/>
            </a:pPr>
            <a:r>
              <a:rPr lang="en-GB"/>
              <a:t>NCELP and the draft GCSE Subject Content</a:t>
            </a:r>
            <a:endParaRPr/>
          </a:p>
        </p:txBody>
      </p:sp>
      <p:pic>
        <p:nvPicPr>
          <p:cNvPr id="345" name="Google Shape;345;p23" descr="green checkmark"/>
          <p:cNvPicPr preferRelativeResize="0"/>
          <p:nvPr/>
        </p:nvPicPr>
        <p:blipFill rotWithShape="1">
          <a:blip r:embed="rId3">
            <a:alphaModFix/>
          </a:blip>
          <a:srcRect/>
          <a:stretch/>
        </p:blipFill>
        <p:spPr>
          <a:xfrm>
            <a:off x="9815573" y="1118907"/>
            <a:ext cx="362196" cy="377289"/>
          </a:xfrm>
          <a:prstGeom prst="rect">
            <a:avLst/>
          </a:prstGeom>
          <a:noFill/>
          <a:ln>
            <a:noFill/>
          </a:ln>
        </p:spPr>
      </p:pic>
      <p:pic>
        <p:nvPicPr>
          <p:cNvPr id="346" name="Google Shape;346;p23" descr="green checkmark"/>
          <p:cNvPicPr preferRelativeResize="0"/>
          <p:nvPr/>
        </p:nvPicPr>
        <p:blipFill rotWithShape="1">
          <a:blip r:embed="rId3">
            <a:alphaModFix/>
          </a:blip>
          <a:srcRect/>
          <a:stretch/>
        </p:blipFill>
        <p:spPr>
          <a:xfrm>
            <a:off x="10979079" y="2262665"/>
            <a:ext cx="362196" cy="377289"/>
          </a:xfrm>
          <a:prstGeom prst="rect">
            <a:avLst/>
          </a:prstGeom>
          <a:noFill/>
          <a:ln>
            <a:noFill/>
          </a:ln>
        </p:spPr>
      </p:pic>
      <p:pic>
        <p:nvPicPr>
          <p:cNvPr id="347" name="Google Shape;347;p23" descr="green checkmark"/>
          <p:cNvPicPr preferRelativeResize="0"/>
          <p:nvPr/>
        </p:nvPicPr>
        <p:blipFill rotWithShape="1">
          <a:blip r:embed="rId3">
            <a:alphaModFix/>
          </a:blip>
          <a:srcRect/>
          <a:stretch/>
        </p:blipFill>
        <p:spPr>
          <a:xfrm>
            <a:off x="9713267" y="3087955"/>
            <a:ext cx="362196" cy="377289"/>
          </a:xfrm>
          <a:prstGeom prst="rect">
            <a:avLst/>
          </a:prstGeom>
          <a:noFill/>
          <a:ln>
            <a:noFill/>
          </a:ln>
        </p:spPr>
      </p:pic>
      <p:pic>
        <p:nvPicPr>
          <p:cNvPr id="348" name="Google Shape;348;p23" descr="green checkmark"/>
          <p:cNvPicPr preferRelativeResize="0"/>
          <p:nvPr/>
        </p:nvPicPr>
        <p:blipFill rotWithShape="1">
          <a:blip r:embed="rId3">
            <a:alphaModFix/>
          </a:blip>
          <a:srcRect/>
          <a:stretch/>
        </p:blipFill>
        <p:spPr>
          <a:xfrm>
            <a:off x="7224773" y="3617576"/>
            <a:ext cx="362196" cy="377289"/>
          </a:xfrm>
          <a:prstGeom prst="rect">
            <a:avLst/>
          </a:prstGeom>
          <a:noFill/>
          <a:ln>
            <a:noFill/>
          </a:ln>
        </p:spPr>
      </p:pic>
      <p:pic>
        <p:nvPicPr>
          <p:cNvPr id="349" name="Google Shape;349;p23" descr="green checkmark"/>
          <p:cNvPicPr preferRelativeResize="0"/>
          <p:nvPr/>
        </p:nvPicPr>
        <p:blipFill rotWithShape="1">
          <a:blip r:embed="rId3">
            <a:alphaModFix/>
          </a:blip>
          <a:srcRect/>
          <a:stretch/>
        </p:blipFill>
        <p:spPr>
          <a:xfrm>
            <a:off x="9991349" y="4174508"/>
            <a:ext cx="362196" cy="377289"/>
          </a:xfrm>
          <a:prstGeom prst="rect">
            <a:avLst/>
          </a:prstGeom>
          <a:noFill/>
          <a:ln>
            <a:noFill/>
          </a:ln>
        </p:spPr>
      </p:pic>
      <p:pic>
        <p:nvPicPr>
          <p:cNvPr id="350" name="Google Shape;350;p23" descr="green checkmark"/>
          <p:cNvPicPr preferRelativeResize="0"/>
          <p:nvPr/>
        </p:nvPicPr>
        <p:blipFill rotWithShape="1">
          <a:blip r:embed="rId3">
            <a:alphaModFix/>
          </a:blip>
          <a:srcRect/>
          <a:stretch/>
        </p:blipFill>
        <p:spPr>
          <a:xfrm>
            <a:off x="9341416" y="4872339"/>
            <a:ext cx="362196" cy="377289"/>
          </a:xfrm>
          <a:prstGeom prst="rect">
            <a:avLst/>
          </a:prstGeom>
          <a:noFill/>
          <a:ln>
            <a:noFill/>
          </a:ln>
        </p:spPr>
      </p:pic>
      <p:pic>
        <p:nvPicPr>
          <p:cNvPr id="351" name="Google Shape;351;p23" descr="green checkmark"/>
          <p:cNvPicPr preferRelativeResize="0"/>
          <p:nvPr/>
        </p:nvPicPr>
        <p:blipFill rotWithShape="1">
          <a:blip r:embed="rId3">
            <a:alphaModFix/>
          </a:blip>
          <a:srcRect/>
          <a:stretch/>
        </p:blipFill>
        <p:spPr>
          <a:xfrm>
            <a:off x="8659627" y="5361803"/>
            <a:ext cx="362196" cy="3772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Modern Foreign Languages </a:t>
            </a:r>
            <a:br>
              <a:rPr lang="en-GB" b="1"/>
            </a:br>
            <a:r>
              <a:rPr lang="en-GB" sz="3200" b="1"/>
              <a:t>GCSE Subject Content</a:t>
            </a:r>
            <a:endParaRPr/>
          </a:p>
        </p:txBody>
      </p:sp>
      <p:sp>
        <p:nvSpPr>
          <p:cNvPr id="95" name="Google Shape;95;p3"/>
          <p:cNvSpPr txBox="1">
            <a:spLocks noGrp="1"/>
          </p:cNvSpPr>
          <p:nvPr>
            <p:ph type="body" idx="1"/>
          </p:nvPr>
        </p:nvSpPr>
        <p:spPr>
          <a:xfrm>
            <a:off x="6902087" y="729240"/>
            <a:ext cx="5137670" cy="11926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1F3864"/>
              </a:buClr>
              <a:buSzPts val="2000"/>
              <a:buNone/>
            </a:pPr>
            <a:r>
              <a:rPr lang="en-GB" sz="2000"/>
              <a:t>The GCSE subject content sets out the knowledge, understanding and skills common to all GCSE specifications in a given subject.</a:t>
            </a:r>
            <a:endParaRPr/>
          </a:p>
        </p:txBody>
      </p:sp>
      <p:grpSp>
        <p:nvGrpSpPr>
          <p:cNvPr id="96" name="Google Shape;96;p3" descr="Pyramid"/>
          <p:cNvGrpSpPr/>
          <p:nvPr/>
        </p:nvGrpSpPr>
        <p:grpSpPr>
          <a:xfrm>
            <a:off x="2032000" y="719666"/>
            <a:ext cx="8128000" cy="5418666"/>
            <a:chOff x="0" y="0"/>
            <a:chExt cx="8128000" cy="5418666"/>
          </a:xfrm>
        </p:grpSpPr>
        <p:sp>
          <p:nvSpPr>
            <p:cNvPr id="97" name="Google Shape;97;p3"/>
            <p:cNvSpPr/>
            <p:nvPr/>
          </p:nvSpPr>
          <p:spPr>
            <a:xfrm>
              <a:off x="3251199" y="0"/>
              <a:ext cx="1625599" cy="1083733"/>
            </a:xfrm>
            <a:prstGeom prst="trapezoid">
              <a:avLst>
                <a:gd name="adj" fmla="val 75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txBox="1"/>
            <p:nvPr/>
          </p:nvSpPr>
          <p:spPr>
            <a:xfrm>
              <a:off x="3251199" y="0"/>
              <a:ext cx="1625599" cy="108373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1F3864"/>
                </a:buClr>
                <a:buSzPts val="2800"/>
                <a:buFont typeface="Century Gothic"/>
                <a:buNone/>
              </a:pPr>
              <a:r>
                <a:rPr lang="en-GB" sz="2800" b="1">
                  <a:solidFill>
                    <a:srgbClr val="1F3864"/>
                  </a:solidFill>
                  <a:latin typeface="Century Gothic"/>
                  <a:ea typeface="Century Gothic"/>
                  <a:cs typeface="Century Gothic"/>
                  <a:sym typeface="Century Gothic"/>
                </a:rPr>
                <a:t>DfE</a:t>
              </a:r>
              <a:r>
                <a:rPr lang="en-GB" sz="2000" b="1">
                  <a:solidFill>
                    <a:srgbClr val="1F3864"/>
                  </a:solidFill>
                  <a:latin typeface="Century Gothic"/>
                  <a:ea typeface="Century Gothic"/>
                  <a:cs typeface="Century Gothic"/>
                  <a:sym typeface="Century Gothic"/>
                </a:rPr>
                <a:t> </a:t>
              </a:r>
              <a:br>
                <a:rPr lang="en-GB" sz="2000" b="1">
                  <a:solidFill>
                    <a:srgbClr val="1F3864"/>
                  </a:solidFill>
                  <a:latin typeface="Century Gothic"/>
                  <a:ea typeface="Century Gothic"/>
                  <a:cs typeface="Century Gothic"/>
                  <a:sym typeface="Century Gothic"/>
                </a:rPr>
              </a:br>
              <a:r>
                <a:rPr lang="en-GB" sz="2000" b="1">
                  <a:solidFill>
                    <a:srgbClr val="1F3864"/>
                  </a:solidFill>
                  <a:latin typeface="Century Gothic"/>
                  <a:ea typeface="Century Gothic"/>
                  <a:cs typeface="Century Gothic"/>
                  <a:sym typeface="Century Gothic"/>
                </a:rPr>
                <a:t>(subject content)</a:t>
              </a:r>
              <a:endParaRPr/>
            </a:p>
          </p:txBody>
        </p:sp>
        <p:sp>
          <p:nvSpPr>
            <p:cNvPr id="99" name="Google Shape;99;p3"/>
            <p:cNvSpPr/>
            <p:nvPr/>
          </p:nvSpPr>
          <p:spPr>
            <a:xfrm>
              <a:off x="2438400" y="1083733"/>
              <a:ext cx="3251199" cy="1083733"/>
            </a:xfrm>
            <a:prstGeom prst="trapezoid">
              <a:avLst>
                <a:gd name="adj" fmla="val 75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txBox="1"/>
            <p:nvPr/>
          </p:nvSpPr>
          <p:spPr>
            <a:xfrm>
              <a:off x="3007360" y="1083733"/>
              <a:ext cx="2113280" cy="108373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1F3864"/>
                </a:buClr>
                <a:buSzPts val="2800"/>
                <a:buFont typeface="Century Gothic"/>
                <a:buNone/>
              </a:pPr>
              <a:r>
                <a:rPr lang="en-GB" sz="2800" b="1">
                  <a:solidFill>
                    <a:srgbClr val="1F3864"/>
                  </a:solidFill>
                  <a:latin typeface="Century Gothic"/>
                  <a:ea typeface="Century Gothic"/>
                  <a:cs typeface="Century Gothic"/>
                  <a:sym typeface="Century Gothic"/>
                </a:rPr>
                <a:t>Ofqual</a:t>
              </a:r>
              <a:r>
                <a:rPr lang="en-GB" sz="2000" b="1">
                  <a:solidFill>
                    <a:srgbClr val="1F3864"/>
                  </a:solidFill>
                  <a:latin typeface="Century Gothic"/>
                  <a:ea typeface="Century Gothic"/>
                  <a:cs typeface="Century Gothic"/>
                  <a:sym typeface="Century Gothic"/>
                </a:rPr>
                <a:t> (regulations)</a:t>
              </a:r>
              <a:endParaRPr/>
            </a:p>
          </p:txBody>
        </p:sp>
        <p:sp>
          <p:nvSpPr>
            <p:cNvPr id="101" name="Google Shape;101;p3"/>
            <p:cNvSpPr/>
            <p:nvPr/>
          </p:nvSpPr>
          <p:spPr>
            <a:xfrm>
              <a:off x="1625600" y="2167466"/>
              <a:ext cx="4876799" cy="1083733"/>
            </a:xfrm>
            <a:prstGeom prst="trapezoid">
              <a:avLst>
                <a:gd name="adj" fmla="val 75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txBox="1"/>
            <p:nvPr/>
          </p:nvSpPr>
          <p:spPr>
            <a:xfrm>
              <a:off x="2479039" y="2167466"/>
              <a:ext cx="3169919" cy="108373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1F3864"/>
                </a:buClr>
                <a:buSzPts val="2800"/>
                <a:buFont typeface="Century Gothic"/>
                <a:buNone/>
              </a:pPr>
              <a:r>
                <a:rPr lang="en-GB" sz="2800" b="1">
                  <a:solidFill>
                    <a:srgbClr val="1F3864"/>
                  </a:solidFill>
                  <a:latin typeface="Century Gothic"/>
                  <a:ea typeface="Century Gothic"/>
                  <a:cs typeface="Century Gothic"/>
                  <a:sym typeface="Century Gothic"/>
                </a:rPr>
                <a:t>Awarding body</a:t>
              </a:r>
              <a:r>
                <a:rPr lang="en-GB" sz="2000" b="1">
                  <a:solidFill>
                    <a:srgbClr val="1F3864"/>
                  </a:solidFill>
                  <a:latin typeface="Century Gothic"/>
                  <a:ea typeface="Century Gothic"/>
                  <a:cs typeface="Century Gothic"/>
                  <a:sym typeface="Century Gothic"/>
                </a:rPr>
                <a:t> (specification/</a:t>
              </a:r>
              <a:br>
                <a:rPr lang="en-GB" sz="2000" b="1">
                  <a:solidFill>
                    <a:srgbClr val="1F3864"/>
                  </a:solidFill>
                  <a:latin typeface="Century Gothic"/>
                  <a:ea typeface="Century Gothic"/>
                  <a:cs typeface="Century Gothic"/>
                  <a:sym typeface="Century Gothic"/>
                </a:rPr>
              </a:br>
              <a:r>
                <a:rPr lang="en-GB" sz="2000" b="1">
                  <a:solidFill>
                    <a:srgbClr val="1F3864"/>
                  </a:solidFill>
                  <a:latin typeface="Century Gothic"/>
                  <a:ea typeface="Century Gothic"/>
                  <a:cs typeface="Century Gothic"/>
                  <a:sym typeface="Century Gothic"/>
                </a:rPr>
                <a:t>exam materials)</a:t>
              </a:r>
              <a:endParaRPr/>
            </a:p>
          </p:txBody>
        </p:sp>
        <p:sp>
          <p:nvSpPr>
            <p:cNvPr id="103" name="Google Shape;103;p3"/>
            <p:cNvSpPr/>
            <p:nvPr/>
          </p:nvSpPr>
          <p:spPr>
            <a:xfrm>
              <a:off x="812800" y="3251200"/>
              <a:ext cx="6502399" cy="1083733"/>
            </a:xfrm>
            <a:prstGeom prst="trapezoid">
              <a:avLst>
                <a:gd name="adj" fmla="val 75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txBox="1"/>
            <p:nvPr/>
          </p:nvSpPr>
          <p:spPr>
            <a:xfrm>
              <a:off x="1950719" y="3251200"/>
              <a:ext cx="4226560" cy="108373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1F3864"/>
                </a:buClr>
                <a:buSzPts val="2800"/>
                <a:buFont typeface="Century Gothic"/>
                <a:buNone/>
              </a:pPr>
              <a:r>
                <a:rPr lang="en-GB" sz="2800" b="1">
                  <a:solidFill>
                    <a:srgbClr val="1F3864"/>
                  </a:solidFill>
                  <a:latin typeface="Century Gothic"/>
                  <a:ea typeface="Century Gothic"/>
                  <a:cs typeface="Century Gothic"/>
                  <a:sym typeface="Century Gothic"/>
                </a:rPr>
                <a:t>Publisher</a:t>
              </a:r>
              <a:r>
                <a:rPr lang="en-GB" sz="2000" b="1">
                  <a:solidFill>
                    <a:srgbClr val="1F3864"/>
                  </a:solidFill>
                  <a:latin typeface="Century Gothic"/>
                  <a:ea typeface="Century Gothic"/>
                  <a:cs typeface="Century Gothic"/>
                  <a:sym typeface="Century Gothic"/>
                </a:rPr>
                <a:t> (text book)</a:t>
              </a:r>
              <a:endParaRPr/>
            </a:p>
          </p:txBody>
        </p:sp>
        <p:sp>
          <p:nvSpPr>
            <p:cNvPr id="105" name="Google Shape;105;p3"/>
            <p:cNvSpPr/>
            <p:nvPr/>
          </p:nvSpPr>
          <p:spPr>
            <a:xfrm>
              <a:off x="0" y="4334933"/>
              <a:ext cx="8128000" cy="1083733"/>
            </a:xfrm>
            <a:prstGeom prst="trapezoid">
              <a:avLst>
                <a:gd name="adj" fmla="val 75000"/>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p:nvPr/>
          </p:nvSpPr>
          <p:spPr>
            <a:xfrm>
              <a:off x="1422399" y="4334933"/>
              <a:ext cx="5283200" cy="1083733"/>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rgbClr val="1F3864"/>
                </a:buClr>
                <a:buSzPts val="2800"/>
                <a:buFont typeface="Century Gothic"/>
                <a:buNone/>
              </a:pPr>
              <a:r>
                <a:rPr lang="en-GB" sz="2800" b="1">
                  <a:solidFill>
                    <a:srgbClr val="1F3864"/>
                  </a:solidFill>
                  <a:latin typeface="Century Gothic"/>
                  <a:ea typeface="Century Gothic"/>
                  <a:cs typeface="Century Gothic"/>
                  <a:sym typeface="Century Gothic"/>
                </a:rPr>
                <a:t>Teacher </a:t>
              </a:r>
              <a:r>
                <a:rPr lang="en-GB" sz="2000" b="1">
                  <a:solidFill>
                    <a:srgbClr val="1F3864"/>
                  </a:solidFill>
                  <a:latin typeface="Century Gothic"/>
                  <a:ea typeface="Century Gothic"/>
                  <a:cs typeface="Century Gothic"/>
                  <a:sym typeface="Century Gothic"/>
                </a:rPr>
                <a:t>(classroom learning</a:t>
              </a:r>
              <a:r>
                <a:rPr lang="en-GB" sz="2400" b="1">
                  <a:solidFill>
                    <a:srgbClr val="1F3864"/>
                  </a:solidFill>
                  <a:latin typeface="Twentieth Century"/>
                  <a:ea typeface="Twentieth Century"/>
                  <a:cs typeface="Twentieth Century"/>
                  <a:sym typeface="Twentieth Century"/>
                </a:rPr>
                <a:t>)</a:t>
              </a:r>
              <a:endParaRPr/>
            </a:p>
          </p:txBody>
        </p:sp>
      </p:grpSp>
      <p:sp>
        <p:nvSpPr>
          <p:cNvPr id="107" name="Google Shape;107;p3"/>
          <p:cNvSpPr txBox="1"/>
          <p:nvPr/>
        </p:nvSpPr>
        <p:spPr>
          <a:xfrm>
            <a:off x="344150" y="1921885"/>
            <a:ext cx="4251913" cy="13255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1F3864"/>
              </a:buClr>
              <a:buSzPct val="100000"/>
              <a:buFont typeface="Arial"/>
              <a:buNone/>
            </a:pPr>
            <a:r>
              <a:rPr lang="en-GB" sz="2000">
                <a:solidFill>
                  <a:srgbClr val="1F3864"/>
                </a:solidFill>
                <a:latin typeface="Century Gothic"/>
                <a:ea typeface="Century Gothic"/>
                <a:cs typeface="Century Gothic"/>
                <a:sym typeface="Century Gothic"/>
              </a:rPr>
              <a:t>Ofqual accredits British examination boards offering GCSEs and GCE A levels and regulates their work (e.g., checks the sampling that awarding bodies do of the subject content)</a:t>
            </a:r>
            <a:endParaRPr/>
          </a:p>
        </p:txBody>
      </p:sp>
      <p:sp>
        <p:nvSpPr>
          <p:cNvPr id="108" name="Google Shape;108;p3"/>
          <p:cNvSpPr txBox="1"/>
          <p:nvPr/>
        </p:nvSpPr>
        <p:spPr>
          <a:xfrm>
            <a:off x="152243" y="3831953"/>
            <a:ext cx="3048313" cy="119264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1F3864"/>
              </a:buClr>
              <a:buSzPts val="2000"/>
              <a:buFont typeface="Arial"/>
              <a:buNone/>
            </a:pPr>
            <a:r>
              <a:rPr lang="en-GB" sz="2000">
                <a:solidFill>
                  <a:srgbClr val="1F3864"/>
                </a:solidFill>
                <a:latin typeface="Century Gothic"/>
                <a:ea typeface="Century Gothic"/>
                <a:cs typeface="Century Gothic"/>
                <a:sym typeface="Century Gothic"/>
              </a:rPr>
              <a:t>Publishers create teaching materials for the classroom, based on the specifications.</a:t>
            </a:r>
            <a:endParaRPr/>
          </a:p>
        </p:txBody>
      </p:sp>
      <p:sp>
        <p:nvSpPr>
          <p:cNvPr id="109" name="Google Shape;109;p3"/>
          <p:cNvSpPr txBox="1"/>
          <p:nvPr/>
        </p:nvSpPr>
        <p:spPr>
          <a:xfrm>
            <a:off x="8496925" y="2651126"/>
            <a:ext cx="3695075" cy="1514474"/>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90000"/>
              </a:lnSpc>
              <a:spcBef>
                <a:spcPts val="0"/>
              </a:spcBef>
              <a:spcAft>
                <a:spcPts val="0"/>
              </a:spcAft>
              <a:buClr>
                <a:srgbClr val="1F3864"/>
              </a:buClr>
              <a:buSzPct val="100000"/>
              <a:buFont typeface="Arial"/>
              <a:buNone/>
            </a:pPr>
            <a:r>
              <a:rPr lang="en-GB" sz="2000">
                <a:solidFill>
                  <a:srgbClr val="1F3864"/>
                </a:solidFill>
                <a:latin typeface="Century Gothic"/>
                <a:ea typeface="Century Gothic"/>
                <a:cs typeface="Century Gothic"/>
                <a:sym typeface="Century Gothic"/>
              </a:rPr>
              <a:t>Formerly called examination boards, awarding bodies set examinations and award qualifications. They explain their exams in a specification (FKA a syllabus).</a:t>
            </a:r>
            <a:endParaRPr/>
          </a:p>
        </p:txBody>
      </p:sp>
      <p:sp>
        <p:nvSpPr>
          <p:cNvPr id="110" name="Google Shape;110;p3"/>
          <p:cNvSpPr txBox="1"/>
          <p:nvPr/>
        </p:nvSpPr>
        <p:spPr>
          <a:xfrm>
            <a:off x="10081745" y="5175283"/>
            <a:ext cx="2061927" cy="953477"/>
          </a:xfrm>
          <a:prstGeom prst="rect">
            <a:avLst/>
          </a:prstGeom>
          <a:noFill/>
          <a:ln>
            <a:noFill/>
          </a:ln>
        </p:spPr>
        <p:txBody>
          <a:bodyPr spcFirstLastPara="1" wrap="square" lIns="91425" tIns="45700" rIns="91425" bIns="45700" anchor="t" anchorCtr="0">
            <a:normAutofit fontScale="92500"/>
          </a:bodyPr>
          <a:lstStyle/>
          <a:p>
            <a:pPr marL="0" marR="0" lvl="0" indent="0" algn="l" rtl="0">
              <a:lnSpc>
                <a:spcPct val="90000"/>
              </a:lnSpc>
              <a:spcBef>
                <a:spcPts val="0"/>
              </a:spcBef>
              <a:spcAft>
                <a:spcPts val="0"/>
              </a:spcAft>
              <a:buClr>
                <a:srgbClr val="1F3864"/>
              </a:buClr>
              <a:buSzPct val="100000"/>
              <a:buFont typeface="Arial"/>
              <a:buNone/>
            </a:pPr>
            <a:r>
              <a:rPr lang="en-GB" sz="2000">
                <a:solidFill>
                  <a:srgbClr val="1F3864"/>
                </a:solidFill>
                <a:latin typeface="Century Gothic"/>
                <a:ea typeface="Century Gothic"/>
                <a:cs typeface="Century Gothic"/>
                <a:sym typeface="Century Gothic"/>
              </a:rPr>
              <a:t>Teachers make sense of it all in the classroom!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
          <p:cNvSpPr txBox="1">
            <a:spLocks noGrp="1"/>
          </p:cNvSpPr>
          <p:nvPr>
            <p:ph type="title"/>
          </p:nvPr>
        </p:nvSpPr>
        <p:spPr>
          <a:xfrm>
            <a:off x="248442" y="93021"/>
            <a:ext cx="10515600" cy="71752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200"/>
              <a:buFont typeface="Century Gothic"/>
              <a:buNone/>
            </a:pPr>
            <a:r>
              <a:rPr lang="en-GB" sz="3200" b="1"/>
              <a:t>MFL GCSE Subject Content [2015]</a:t>
            </a:r>
            <a:endParaRPr/>
          </a:p>
        </p:txBody>
      </p:sp>
      <p:sp>
        <p:nvSpPr>
          <p:cNvPr id="117" name="Google Shape;117;p4"/>
          <p:cNvSpPr txBox="1">
            <a:spLocks noGrp="1"/>
          </p:cNvSpPr>
          <p:nvPr>
            <p:ph type="body" idx="1"/>
          </p:nvPr>
        </p:nvSpPr>
        <p:spPr>
          <a:xfrm>
            <a:off x="248442" y="981088"/>
            <a:ext cx="11695115" cy="5641900"/>
          </a:xfrm>
          <a:prstGeom prst="rect">
            <a:avLst/>
          </a:prstGeom>
          <a:noFill/>
          <a:ln>
            <a:noFill/>
          </a:ln>
        </p:spPr>
        <p:txBody>
          <a:bodyPr spcFirstLastPara="1" wrap="square" lIns="91425" tIns="45700" rIns="91425" bIns="45700" anchor="t" anchorCtr="0">
            <a:normAutofit fontScale="85000" lnSpcReduction="10000"/>
          </a:bodyPr>
          <a:lstStyle/>
          <a:p>
            <a:pPr marL="514350" lvl="0" indent="-514350" algn="l" rtl="0">
              <a:lnSpc>
                <a:spcPct val="90000"/>
              </a:lnSpc>
              <a:spcBef>
                <a:spcPts val="0"/>
              </a:spcBef>
              <a:spcAft>
                <a:spcPts val="0"/>
              </a:spcAft>
              <a:buClr>
                <a:srgbClr val="1F3864"/>
              </a:buClr>
              <a:buSzPct val="100000"/>
              <a:buFont typeface="Twentieth Century"/>
              <a:buAutoNum type="arabicPeriod"/>
            </a:pPr>
            <a:r>
              <a:rPr lang="en-GB"/>
              <a:t>The grammar content in the appendices is tested</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The awarding bodies must provide a vocabulary list</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30% reading questions must be in the target language</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There is a guide to indicate the speed of listening extracts</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The length of writing tasks is prescribed</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Students deduce meaning in both listening and reading tasks</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Simultaneous expectations of accuracy and fluency, and also accuracy and complexity</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Sets out the expectation that tasks will include some unfamiliar language</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Production tasks must be at sentence level</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Complexity is defined</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Questions must be set in the language in which students have to respond</a:t>
            </a:r>
            <a:endParaRPr/>
          </a:p>
          <a:p>
            <a:pPr marL="514350" lvl="0" indent="-514350" algn="l" rtl="0">
              <a:lnSpc>
                <a:spcPct val="90000"/>
              </a:lnSpc>
              <a:spcBef>
                <a:spcPts val="1000"/>
              </a:spcBef>
              <a:spcAft>
                <a:spcPts val="0"/>
              </a:spcAft>
              <a:buClr>
                <a:srgbClr val="1F3864"/>
              </a:buClr>
              <a:buSzPct val="100000"/>
              <a:buFont typeface="Twentieth Century"/>
              <a:buAutoNum type="arabicPeriod"/>
            </a:pPr>
            <a:r>
              <a:rPr lang="en-GB"/>
              <a:t>Translation is a requirement</a:t>
            </a:r>
            <a:endParaRPr/>
          </a:p>
          <a:p>
            <a:pPr marL="514350" lvl="0" indent="-363220" algn="l" rtl="0">
              <a:lnSpc>
                <a:spcPct val="90000"/>
              </a:lnSpc>
              <a:spcBef>
                <a:spcPts val="1000"/>
              </a:spcBef>
              <a:spcAft>
                <a:spcPts val="0"/>
              </a:spcAft>
              <a:buClr>
                <a:srgbClr val="1F3864"/>
              </a:buClr>
              <a:buSzPct val="100000"/>
              <a:buFont typeface="Twentieth Century"/>
              <a:buNone/>
            </a:pPr>
            <a:endParaRPr/>
          </a:p>
          <a:p>
            <a:pPr marL="514350" lvl="0" indent="-363220" algn="l" rtl="0">
              <a:lnSpc>
                <a:spcPct val="90000"/>
              </a:lnSpc>
              <a:spcBef>
                <a:spcPts val="1000"/>
              </a:spcBef>
              <a:spcAft>
                <a:spcPts val="0"/>
              </a:spcAft>
              <a:buClr>
                <a:srgbClr val="1F3864"/>
              </a:buClr>
              <a:buSzPct val="100000"/>
              <a:buFont typeface="Twentieth Century"/>
              <a:buNone/>
            </a:pPr>
            <a:endParaRPr/>
          </a:p>
          <a:p>
            <a:pPr marL="514350" lvl="0" indent="-363220" algn="l" rtl="0">
              <a:lnSpc>
                <a:spcPct val="90000"/>
              </a:lnSpc>
              <a:spcBef>
                <a:spcPts val="1000"/>
              </a:spcBef>
              <a:spcAft>
                <a:spcPts val="0"/>
              </a:spcAft>
              <a:buClr>
                <a:srgbClr val="1F3864"/>
              </a:buClr>
              <a:buSzPct val="100000"/>
              <a:buFont typeface="Twentieth Century"/>
              <a:buNone/>
            </a:pPr>
            <a:endParaRPr/>
          </a:p>
        </p:txBody>
      </p:sp>
      <p:pic>
        <p:nvPicPr>
          <p:cNvPr id="118" name="Google Shape;118;p4" descr="Quiz clipart"/>
          <p:cNvPicPr preferRelativeResize="0"/>
          <p:nvPr/>
        </p:nvPicPr>
        <p:blipFill rotWithShape="1">
          <a:blip r:embed="rId3">
            <a:alphaModFix/>
          </a:blip>
          <a:srcRect/>
          <a:stretch/>
        </p:blipFill>
        <p:spPr>
          <a:xfrm>
            <a:off x="9001760" y="-193040"/>
            <a:ext cx="3048000" cy="1524000"/>
          </a:xfrm>
          <a:prstGeom prst="rect">
            <a:avLst/>
          </a:prstGeom>
          <a:noFill/>
          <a:ln>
            <a:noFill/>
          </a:ln>
        </p:spPr>
      </p:pic>
      <p:pic>
        <p:nvPicPr>
          <p:cNvPr id="119" name="Google Shape;119;p4" descr="green checkmark"/>
          <p:cNvPicPr preferRelativeResize="0"/>
          <p:nvPr/>
        </p:nvPicPr>
        <p:blipFill rotWithShape="1">
          <a:blip r:embed="rId4">
            <a:alphaModFix/>
          </a:blip>
          <a:srcRect/>
          <a:stretch/>
        </p:blipFill>
        <p:spPr>
          <a:xfrm>
            <a:off x="8959207" y="1709380"/>
            <a:ext cx="362196" cy="377289"/>
          </a:xfrm>
          <a:prstGeom prst="rect">
            <a:avLst/>
          </a:prstGeom>
          <a:noFill/>
          <a:ln>
            <a:noFill/>
          </a:ln>
        </p:spPr>
      </p:pic>
      <p:pic>
        <p:nvPicPr>
          <p:cNvPr id="120" name="Google Shape;120;p4" descr="cross"/>
          <p:cNvPicPr preferRelativeResize="0"/>
          <p:nvPr/>
        </p:nvPicPr>
        <p:blipFill rotWithShape="1">
          <a:blip r:embed="rId5">
            <a:alphaModFix/>
          </a:blip>
          <a:srcRect/>
          <a:stretch/>
        </p:blipFill>
        <p:spPr>
          <a:xfrm>
            <a:off x="8443486" y="1330960"/>
            <a:ext cx="362197" cy="413067"/>
          </a:xfrm>
          <a:prstGeom prst="rect">
            <a:avLst/>
          </a:prstGeom>
          <a:noFill/>
          <a:ln>
            <a:noFill/>
          </a:ln>
        </p:spPr>
      </p:pic>
      <p:pic>
        <p:nvPicPr>
          <p:cNvPr id="121" name="Google Shape;121;p4" descr="Question marks"/>
          <p:cNvPicPr preferRelativeResize="0"/>
          <p:nvPr/>
        </p:nvPicPr>
        <p:blipFill rotWithShape="1">
          <a:blip r:embed="rId6">
            <a:alphaModFix/>
          </a:blip>
          <a:srcRect/>
          <a:stretch/>
        </p:blipFill>
        <p:spPr>
          <a:xfrm>
            <a:off x="8207290" y="877664"/>
            <a:ext cx="651377" cy="437882"/>
          </a:xfrm>
          <a:prstGeom prst="rect">
            <a:avLst/>
          </a:prstGeom>
          <a:noFill/>
          <a:ln>
            <a:noFill/>
          </a:ln>
        </p:spPr>
      </p:pic>
      <p:pic>
        <p:nvPicPr>
          <p:cNvPr id="122" name="Google Shape;122;p4" descr="green checkmark"/>
          <p:cNvPicPr preferRelativeResize="0"/>
          <p:nvPr/>
        </p:nvPicPr>
        <p:blipFill rotWithShape="1">
          <a:blip r:embed="rId4">
            <a:alphaModFix/>
          </a:blip>
          <a:srcRect/>
          <a:stretch/>
        </p:blipFill>
        <p:spPr>
          <a:xfrm>
            <a:off x="9452162" y="2086669"/>
            <a:ext cx="362196" cy="377289"/>
          </a:xfrm>
          <a:prstGeom prst="rect">
            <a:avLst/>
          </a:prstGeom>
          <a:noFill/>
          <a:ln>
            <a:noFill/>
          </a:ln>
        </p:spPr>
      </p:pic>
      <p:pic>
        <p:nvPicPr>
          <p:cNvPr id="123" name="Google Shape;123;p4" descr="cross"/>
          <p:cNvPicPr preferRelativeResize="0"/>
          <p:nvPr/>
        </p:nvPicPr>
        <p:blipFill rotWithShape="1">
          <a:blip r:embed="rId5">
            <a:alphaModFix/>
          </a:blip>
          <a:srcRect/>
          <a:stretch/>
        </p:blipFill>
        <p:spPr>
          <a:xfrm>
            <a:off x="6684908" y="2625706"/>
            <a:ext cx="362197" cy="413067"/>
          </a:xfrm>
          <a:prstGeom prst="rect">
            <a:avLst/>
          </a:prstGeom>
          <a:noFill/>
          <a:ln>
            <a:noFill/>
          </a:ln>
        </p:spPr>
      </p:pic>
      <p:pic>
        <p:nvPicPr>
          <p:cNvPr id="124" name="Google Shape;124;p4" descr="green checkmark"/>
          <p:cNvPicPr preferRelativeResize="0"/>
          <p:nvPr/>
        </p:nvPicPr>
        <p:blipFill rotWithShape="1">
          <a:blip r:embed="rId4">
            <a:alphaModFix/>
          </a:blip>
          <a:srcRect/>
          <a:stretch/>
        </p:blipFill>
        <p:spPr>
          <a:xfrm>
            <a:off x="10023391" y="2995297"/>
            <a:ext cx="362196" cy="377289"/>
          </a:xfrm>
          <a:prstGeom prst="rect">
            <a:avLst/>
          </a:prstGeom>
          <a:noFill/>
          <a:ln>
            <a:noFill/>
          </a:ln>
        </p:spPr>
      </p:pic>
      <p:pic>
        <p:nvPicPr>
          <p:cNvPr id="125" name="Google Shape;125;p4" descr="green checkmark"/>
          <p:cNvPicPr preferRelativeResize="0"/>
          <p:nvPr/>
        </p:nvPicPr>
        <p:blipFill rotWithShape="1">
          <a:blip r:embed="rId4">
            <a:alphaModFix/>
          </a:blip>
          <a:srcRect/>
          <a:stretch/>
        </p:blipFill>
        <p:spPr>
          <a:xfrm>
            <a:off x="3226748" y="3702185"/>
            <a:ext cx="362196" cy="377289"/>
          </a:xfrm>
          <a:prstGeom prst="rect">
            <a:avLst/>
          </a:prstGeom>
          <a:noFill/>
          <a:ln>
            <a:noFill/>
          </a:ln>
        </p:spPr>
      </p:pic>
      <p:pic>
        <p:nvPicPr>
          <p:cNvPr id="126" name="Google Shape;126;p4" descr="green checkmark"/>
          <p:cNvPicPr preferRelativeResize="0"/>
          <p:nvPr/>
        </p:nvPicPr>
        <p:blipFill rotWithShape="1">
          <a:blip r:embed="rId4">
            <a:alphaModFix/>
          </a:blip>
          <a:srcRect/>
          <a:stretch/>
        </p:blipFill>
        <p:spPr>
          <a:xfrm>
            <a:off x="11687564" y="4079474"/>
            <a:ext cx="362196" cy="377289"/>
          </a:xfrm>
          <a:prstGeom prst="rect">
            <a:avLst/>
          </a:prstGeom>
          <a:noFill/>
          <a:ln>
            <a:noFill/>
          </a:ln>
        </p:spPr>
      </p:pic>
      <p:pic>
        <p:nvPicPr>
          <p:cNvPr id="127" name="Google Shape;127;p4" descr="question marks"/>
          <p:cNvPicPr preferRelativeResize="0"/>
          <p:nvPr/>
        </p:nvPicPr>
        <p:blipFill rotWithShape="1">
          <a:blip r:embed="rId6">
            <a:alphaModFix/>
          </a:blip>
          <a:srcRect/>
          <a:stretch/>
        </p:blipFill>
        <p:spPr>
          <a:xfrm>
            <a:off x="7267013" y="4601518"/>
            <a:ext cx="651377" cy="437882"/>
          </a:xfrm>
          <a:prstGeom prst="rect">
            <a:avLst/>
          </a:prstGeom>
          <a:noFill/>
          <a:ln>
            <a:noFill/>
          </a:ln>
        </p:spPr>
      </p:pic>
      <p:pic>
        <p:nvPicPr>
          <p:cNvPr id="128" name="Google Shape;128;p4" descr="green checkmark"/>
          <p:cNvPicPr preferRelativeResize="0"/>
          <p:nvPr/>
        </p:nvPicPr>
        <p:blipFill rotWithShape="1">
          <a:blip r:embed="rId4">
            <a:alphaModFix/>
          </a:blip>
          <a:srcRect/>
          <a:stretch/>
        </p:blipFill>
        <p:spPr>
          <a:xfrm>
            <a:off x="8026192" y="4631814"/>
            <a:ext cx="362196" cy="377289"/>
          </a:xfrm>
          <a:prstGeom prst="rect">
            <a:avLst/>
          </a:prstGeom>
          <a:noFill/>
          <a:ln>
            <a:noFill/>
          </a:ln>
        </p:spPr>
      </p:pic>
      <p:pic>
        <p:nvPicPr>
          <p:cNvPr id="129" name="Google Shape;129;p4" descr="cross"/>
          <p:cNvPicPr preferRelativeResize="0"/>
          <p:nvPr/>
        </p:nvPicPr>
        <p:blipFill rotWithShape="1">
          <a:blip r:embed="rId5">
            <a:alphaModFix/>
          </a:blip>
          <a:srcRect/>
          <a:stretch/>
        </p:blipFill>
        <p:spPr>
          <a:xfrm>
            <a:off x="4123917" y="5020986"/>
            <a:ext cx="362197" cy="413067"/>
          </a:xfrm>
          <a:prstGeom prst="rect">
            <a:avLst/>
          </a:prstGeom>
          <a:noFill/>
          <a:ln>
            <a:noFill/>
          </a:ln>
        </p:spPr>
      </p:pic>
      <p:pic>
        <p:nvPicPr>
          <p:cNvPr id="130" name="Google Shape;130;p4" descr="green checkmark"/>
          <p:cNvPicPr preferRelativeResize="0"/>
          <p:nvPr/>
        </p:nvPicPr>
        <p:blipFill rotWithShape="1">
          <a:blip r:embed="rId4">
            <a:alphaModFix/>
          </a:blip>
          <a:srcRect/>
          <a:stretch/>
        </p:blipFill>
        <p:spPr>
          <a:xfrm>
            <a:off x="11710886" y="5347186"/>
            <a:ext cx="362196" cy="377289"/>
          </a:xfrm>
          <a:prstGeom prst="rect">
            <a:avLst/>
          </a:prstGeom>
          <a:noFill/>
          <a:ln>
            <a:noFill/>
          </a:ln>
        </p:spPr>
      </p:pic>
      <p:pic>
        <p:nvPicPr>
          <p:cNvPr id="131" name="Google Shape;131;p4" descr="green checkmark"/>
          <p:cNvPicPr preferRelativeResize="0"/>
          <p:nvPr/>
        </p:nvPicPr>
        <p:blipFill rotWithShape="1">
          <a:blip r:embed="rId4">
            <a:alphaModFix/>
          </a:blip>
          <a:srcRect/>
          <a:stretch/>
        </p:blipFill>
        <p:spPr>
          <a:xfrm>
            <a:off x="4871051" y="5724475"/>
            <a:ext cx="362196" cy="37728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7">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2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12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3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644576" y="413094"/>
            <a:ext cx="11407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Structured reading task: comparing 2015 and 2021</a:t>
            </a:r>
            <a:endParaRPr/>
          </a:p>
        </p:txBody>
      </p:sp>
      <p:sp>
        <p:nvSpPr>
          <p:cNvPr id="138" name="Google Shape;138;p5"/>
          <p:cNvSpPr txBox="1">
            <a:spLocks noGrp="1"/>
          </p:cNvSpPr>
          <p:nvPr>
            <p:ph type="body" idx="1"/>
          </p:nvPr>
        </p:nvSpPr>
        <p:spPr>
          <a:xfrm>
            <a:off x="644576" y="1738657"/>
            <a:ext cx="11197653"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Read the two documents in full and make notes in the handout provided: </a:t>
            </a:r>
            <a:r>
              <a:rPr lang="en-GB" b="1"/>
              <a:t>GCSE Subject Content comparison - table</a:t>
            </a:r>
            <a:br>
              <a:rPr lang="en-GB"/>
            </a:b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644576" y="0"/>
            <a:ext cx="11407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Areas of continuity</a:t>
            </a:r>
            <a:endParaRPr/>
          </a:p>
        </p:txBody>
      </p:sp>
      <p:sp>
        <p:nvSpPr>
          <p:cNvPr id="145" name="Google Shape;145;p6"/>
          <p:cNvSpPr txBox="1">
            <a:spLocks noGrp="1"/>
          </p:cNvSpPr>
          <p:nvPr>
            <p:ph type="body" idx="1"/>
          </p:nvPr>
        </p:nvSpPr>
        <p:spPr>
          <a:xfrm>
            <a:off x="644576" y="1325563"/>
            <a:ext cx="11197653" cy="476443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rgbClr val="1F3864"/>
              </a:buClr>
              <a:buSzPct val="100000"/>
              <a:buChar char="•"/>
            </a:pPr>
            <a:r>
              <a:rPr lang="en-GB"/>
              <a:t>Broad subject aims</a:t>
            </a:r>
            <a:endParaRPr/>
          </a:p>
          <a:p>
            <a:pPr marL="685800" lvl="1" indent="-228600" algn="l" rtl="0">
              <a:lnSpc>
                <a:spcPct val="90000"/>
              </a:lnSpc>
              <a:spcBef>
                <a:spcPts val="500"/>
              </a:spcBef>
              <a:spcAft>
                <a:spcPts val="0"/>
              </a:spcAft>
              <a:buClr>
                <a:srgbClr val="1F3864"/>
              </a:buClr>
              <a:buSzPct val="100000"/>
              <a:buChar char="•"/>
            </a:pPr>
            <a:r>
              <a:rPr lang="en-GB"/>
              <a:t>develop ability and ambition to communicate in speech and writing</a:t>
            </a:r>
            <a:endParaRPr/>
          </a:p>
          <a:p>
            <a:pPr marL="685800" lvl="1" indent="-228600" algn="l" rtl="0">
              <a:lnSpc>
                <a:spcPct val="90000"/>
              </a:lnSpc>
              <a:spcBef>
                <a:spcPts val="500"/>
              </a:spcBef>
              <a:spcAft>
                <a:spcPts val="0"/>
              </a:spcAft>
              <a:buClr>
                <a:srgbClr val="1F3864"/>
              </a:buClr>
              <a:buSzPct val="100000"/>
              <a:buChar char="•"/>
            </a:pPr>
            <a:r>
              <a:rPr lang="en-GB"/>
              <a:t>expand students’ horizons</a:t>
            </a:r>
            <a:endParaRPr/>
          </a:p>
          <a:p>
            <a:pPr marL="685800" lvl="1" indent="-228600" algn="l" rtl="0">
              <a:lnSpc>
                <a:spcPct val="90000"/>
              </a:lnSpc>
              <a:spcBef>
                <a:spcPts val="500"/>
              </a:spcBef>
              <a:spcAft>
                <a:spcPts val="0"/>
              </a:spcAft>
              <a:buClr>
                <a:srgbClr val="1F3864"/>
              </a:buClr>
              <a:buSzPct val="100000"/>
              <a:buChar char="•"/>
            </a:pPr>
            <a:r>
              <a:rPr lang="en-GB"/>
              <a:t>encourage them to step beyond familiar cultural boundaries</a:t>
            </a:r>
            <a:endParaRPr/>
          </a:p>
          <a:p>
            <a:pPr marL="685800" lvl="1" indent="-228600" algn="l" rtl="0">
              <a:lnSpc>
                <a:spcPct val="90000"/>
              </a:lnSpc>
              <a:spcBef>
                <a:spcPts val="500"/>
              </a:spcBef>
              <a:spcAft>
                <a:spcPts val="0"/>
              </a:spcAft>
              <a:buClr>
                <a:srgbClr val="1F3864"/>
              </a:buClr>
              <a:buSzPct val="100000"/>
              <a:buChar char="•"/>
            </a:pPr>
            <a:r>
              <a:rPr lang="en-GB"/>
              <a:t>develop new ways of seeing the world</a:t>
            </a:r>
            <a:endParaRPr/>
          </a:p>
          <a:p>
            <a:pPr marL="685800" lvl="1" indent="-228600" algn="l" rtl="0">
              <a:lnSpc>
                <a:spcPct val="90000"/>
              </a:lnSpc>
              <a:spcBef>
                <a:spcPts val="500"/>
              </a:spcBef>
              <a:spcAft>
                <a:spcPts val="0"/>
              </a:spcAft>
              <a:buClr>
                <a:srgbClr val="1F3864"/>
              </a:buClr>
              <a:buSzPct val="100000"/>
              <a:buChar char="•"/>
            </a:pPr>
            <a:r>
              <a:rPr lang="en-GB"/>
              <a:t>provide a strong foundation for further study</a:t>
            </a:r>
            <a:br>
              <a:rPr lang="en-GB"/>
            </a:br>
            <a:endParaRPr/>
          </a:p>
          <a:p>
            <a:pPr marL="228600" lvl="0" indent="-228600" algn="l" rtl="0">
              <a:lnSpc>
                <a:spcPct val="90000"/>
              </a:lnSpc>
              <a:spcBef>
                <a:spcPts val="1000"/>
              </a:spcBef>
              <a:spcAft>
                <a:spcPts val="0"/>
              </a:spcAft>
              <a:buClr>
                <a:srgbClr val="1F3864"/>
              </a:buClr>
              <a:buSzPct val="100000"/>
              <a:buChar char="•"/>
            </a:pPr>
            <a:r>
              <a:rPr lang="en-GB"/>
              <a:t>Equal emphasis on listening, speaking, reading, writing</a:t>
            </a:r>
            <a:endParaRPr/>
          </a:p>
          <a:p>
            <a:pPr marL="228600" lvl="0" indent="-228600" algn="l" rtl="0">
              <a:lnSpc>
                <a:spcPct val="90000"/>
              </a:lnSpc>
              <a:spcBef>
                <a:spcPts val="1000"/>
              </a:spcBef>
              <a:spcAft>
                <a:spcPts val="0"/>
              </a:spcAft>
              <a:buClr>
                <a:srgbClr val="1F3864"/>
              </a:buClr>
              <a:buSzPct val="100000"/>
              <a:buChar char="•"/>
            </a:pPr>
            <a:r>
              <a:rPr lang="en-GB"/>
              <a:t>Language teaching rooted in the contexts where the language is spoken</a:t>
            </a:r>
            <a:endParaRPr/>
          </a:p>
          <a:p>
            <a:pPr marL="228600" lvl="0" indent="-228600" algn="l" rtl="0">
              <a:lnSpc>
                <a:spcPct val="90000"/>
              </a:lnSpc>
              <a:spcBef>
                <a:spcPts val="1000"/>
              </a:spcBef>
              <a:spcAft>
                <a:spcPts val="0"/>
              </a:spcAft>
              <a:buClr>
                <a:srgbClr val="1F3864"/>
              </a:buClr>
              <a:buSzPct val="100000"/>
              <a:buChar char="•"/>
            </a:pPr>
            <a:r>
              <a:rPr lang="en-GB"/>
              <a:t>Learning will build on knowledge outlined in KS2 and KS3 PoS</a:t>
            </a:r>
            <a:endParaRPr/>
          </a:p>
          <a:p>
            <a:pPr marL="228600" lvl="0" indent="-228600" algn="l" rtl="0">
              <a:lnSpc>
                <a:spcPct val="90000"/>
              </a:lnSpc>
              <a:spcBef>
                <a:spcPts val="1000"/>
              </a:spcBef>
              <a:spcAft>
                <a:spcPts val="0"/>
              </a:spcAft>
              <a:buClr>
                <a:srgbClr val="1F3864"/>
              </a:buClr>
              <a:buSzPct val="100000"/>
              <a:buChar char="•"/>
            </a:pPr>
            <a:r>
              <a:rPr lang="en-GB"/>
              <a:t>Grammar and vocabulary are significant areas of knowledge</a:t>
            </a:r>
            <a:endParaRPr/>
          </a:p>
          <a:p>
            <a:pPr marL="228600" lvl="0" indent="-228600" algn="l" rtl="0">
              <a:lnSpc>
                <a:spcPct val="90000"/>
              </a:lnSpc>
              <a:spcBef>
                <a:spcPts val="1000"/>
              </a:spcBef>
              <a:spcAft>
                <a:spcPts val="0"/>
              </a:spcAft>
              <a:buClr>
                <a:srgbClr val="1F3864"/>
              </a:buClr>
              <a:buSzPct val="100000"/>
              <a:buChar char="•"/>
            </a:pPr>
            <a:r>
              <a:rPr lang="en-GB"/>
              <a:t>Speaking will include role play and Q&amp;A about a visual stimulus</a:t>
            </a:r>
            <a:endParaRPr/>
          </a:p>
          <a:p>
            <a:pPr marL="228600" lvl="0" indent="-64135" algn="l" rtl="0">
              <a:lnSpc>
                <a:spcPct val="90000"/>
              </a:lnSpc>
              <a:spcBef>
                <a:spcPts val="1000"/>
              </a:spcBef>
              <a:spcAft>
                <a:spcPts val="0"/>
              </a:spcAft>
              <a:buClr>
                <a:srgbClr val="1F3864"/>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644576" y="128483"/>
            <a:ext cx="11407516"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3600"/>
              <a:buFont typeface="Century Gothic"/>
              <a:buNone/>
            </a:pPr>
            <a:r>
              <a:rPr lang="en-GB" sz="3600" b="1"/>
              <a:t>Main differences in draft 2021 Subject Content</a:t>
            </a:r>
            <a:endParaRPr/>
          </a:p>
        </p:txBody>
      </p:sp>
      <p:sp>
        <p:nvSpPr>
          <p:cNvPr id="152" name="Google Shape;152;p7"/>
          <p:cNvSpPr txBox="1">
            <a:spLocks noGrp="1"/>
          </p:cNvSpPr>
          <p:nvPr>
            <p:ph type="body" idx="1"/>
          </p:nvPr>
        </p:nvSpPr>
        <p:spPr>
          <a:xfrm>
            <a:off x="644576" y="1274164"/>
            <a:ext cx="11197653" cy="5170741"/>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1F3864"/>
              </a:buClr>
              <a:buSzPct val="100000"/>
              <a:buChar char="•"/>
            </a:pPr>
            <a:r>
              <a:rPr lang="en-GB"/>
              <a:t>Sound-spelling correspondences are included, and need to demonstrate their ability in transcription and decoding (reading aloud)</a:t>
            </a:r>
            <a:endParaRPr/>
          </a:p>
          <a:p>
            <a:pPr marL="228600" lvl="0" indent="-228600" algn="l" rtl="0">
              <a:lnSpc>
                <a:spcPct val="90000"/>
              </a:lnSpc>
              <a:spcBef>
                <a:spcPts val="1000"/>
              </a:spcBef>
              <a:spcAft>
                <a:spcPts val="0"/>
              </a:spcAft>
              <a:buClr>
                <a:srgbClr val="1F3864"/>
              </a:buClr>
              <a:buSzPct val="100000"/>
              <a:buChar char="•"/>
            </a:pPr>
            <a:r>
              <a:rPr lang="en-GB"/>
              <a:t>Vocabulary is specified (1200 [F],1700 [H] words, 90% from most frequent 2000, and no assumptions made about KS2/3 vocabulary</a:t>
            </a:r>
            <a:endParaRPr/>
          </a:p>
          <a:p>
            <a:pPr marL="228600" lvl="0" indent="-228600" algn="l" rtl="0">
              <a:lnSpc>
                <a:spcPct val="90000"/>
              </a:lnSpc>
              <a:spcBef>
                <a:spcPts val="1000"/>
              </a:spcBef>
              <a:spcAft>
                <a:spcPts val="0"/>
              </a:spcAft>
              <a:buClr>
                <a:srgbClr val="1F3864"/>
              </a:buClr>
              <a:buSzPct val="100000"/>
              <a:buChar char="•"/>
            </a:pPr>
            <a:r>
              <a:rPr lang="en-GB"/>
              <a:t>Tasks to understand and produce language contain only language from the defined vocabulary and grammar lists</a:t>
            </a:r>
            <a:endParaRPr/>
          </a:p>
          <a:p>
            <a:pPr marL="228600" lvl="0" indent="-228600" algn="l" rtl="0">
              <a:lnSpc>
                <a:spcPct val="90000"/>
              </a:lnSpc>
              <a:spcBef>
                <a:spcPts val="1000"/>
              </a:spcBef>
              <a:spcAft>
                <a:spcPts val="0"/>
              </a:spcAft>
              <a:buClr>
                <a:srgbClr val="1F3864"/>
              </a:buClr>
              <a:buSzPct val="100000"/>
              <a:buChar char="•"/>
            </a:pPr>
            <a:r>
              <a:rPr lang="en-GB"/>
              <a:t>Unknown language in Higher tier reading texts (up to 2% of a text) will be glossed; no requirement to deduce or infer from unfamiliar language</a:t>
            </a:r>
            <a:endParaRPr/>
          </a:p>
          <a:p>
            <a:pPr marL="228600" lvl="0" indent="-228600" algn="l" rtl="0">
              <a:lnSpc>
                <a:spcPct val="90000"/>
              </a:lnSpc>
              <a:spcBef>
                <a:spcPts val="1000"/>
              </a:spcBef>
              <a:spcAft>
                <a:spcPts val="0"/>
              </a:spcAft>
              <a:buClr>
                <a:srgbClr val="1F3864"/>
              </a:buClr>
              <a:buSzPct val="100000"/>
              <a:buChar char="•"/>
            </a:pPr>
            <a:r>
              <a:rPr lang="en-GB"/>
              <a:t>Listening extracts will be at no faster than moderate pace</a:t>
            </a:r>
            <a:endParaRPr/>
          </a:p>
          <a:p>
            <a:pPr marL="228600" lvl="0" indent="-228600" algn="l" rtl="0">
              <a:lnSpc>
                <a:spcPct val="90000"/>
              </a:lnSpc>
              <a:spcBef>
                <a:spcPts val="1000"/>
              </a:spcBef>
              <a:spcAft>
                <a:spcPts val="0"/>
              </a:spcAft>
              <a:buClr>
                <a:srgbClr val="1F3864"/>
              </a:buClr>
              <a:buSzPct val="100000"/>
              <a:buChar char="•"/>
            </a:pPr>
            <a:r>
              <a:rPr lang="en-GB"/>
              <a:t>Comprehension and production tasks may be at word and sentence level, as appropriate</a:t>
            </a:r>
            <a:endParaRPr/>
          </a:p>
          <a:p>
            <a:pPr marL="228600" lvl="0" indent="-228600" algn="l" rtl="0">
              <a:lnSpc>
                <a:spcPct val="90000"/>
              </a:lnSpc>
              <a:spcBef>
                <a:spcPts val="1000"/>
              </a:spcBef>
              <a:spcAft>
                <a:spcPts val="0"/>
              </a:spcAft>
              <a:buClr>
                <a:srgbClr val="1F3864"/>
              </a:buClr>
              <a:buSzPct val="100000"/>
              <a:buChar char="•"/>
            </a:pPr>
            <a:r>
              <a:rPr lang="en-GB"/>
              <a:t>Speaking – RP rubrics in English, question prompts could also be in English</a:t>
            </a:r>
            <a:endParaRPr/>
          </a:p>
          <a:p>
            <a:pPr marL="228600" lvl="0" indent="-228600" algn="l" rtl="0">
              <a:lnSpc>
                <a:spcPct val="90000"/>
              </a:lnSpc>
              <a:spcBef>
                <a:spcPts val="1000"/>
              </a:spcBef>
              <a:spcAft>
                <a:spcPts val="0"/>
              </a:spcAft>
              <a:buClr>
                <a:srgbClr val="1F3864"/>
              </a:buClr>
              <a:buSzPct val="100000"/>
              <a:buChar char="•"/>
            </a:pPr>
            <a:r>
              <a:rPr lang="en-GB"/>
              <a:t>Questions – comprehension questions in English</a:t>
            </a:r>
            <a:endParaRPr/>
          </a:p>
          <a:p>
            <a:pPr marL="228600" lvl="0" indent="-228600" algn="l" rtl="0">
              <a:lnSpc>
                <a:spcPct val="90000"/>
              </a:lnSpc>
              <a:spcBef>
                <a:spcPts val="1000"/>
              </a:spcBef>
              <a:spcAft>
                <a:spcPts val="0"/>
              </a:spcAft>
              <a:buClr>
                <a:srgbClr val="1F3864"/>
              </a:buClr>
              <a:buSzPct val="100000"/>
              <a:buChar char="•"/>
            </a:pPr>
            <a:r>
              <a:rPr lang="en-GB"/>
              <a:t>No requirement to include, specifically, literary, authentic texts</a:t>
            </a:r>
            <a:br>
              <a:rPr lang="en-GB"/>
            </a:br>
            <a:endParaRPr/>
          </a:p>
          <a:p>
            <a:pPr marL="228600" lvl="0" indent="-77470" algn="l" rtl="0">
              <a:lnSpc>
                <a:spcPct val="90000"/>
              </a:lnSpc>
              <a:spcBef>
                <a:spcPts val="1000"/>
              </a:spcBef>
              <a:spcAft>
                <a:spcPts val="0"/>
              </a:spcAft>
              <a:buClr>
                <a:srgbClr val="1F3864"/>
              </a:buClr>
              <a:buSzPct val="100000"/>
              <a:buNone/>
            </a:pPr>
            <a:endParaRPr/>
          </a:p>
          <a:p>
            <a:pPr marL="228600" lvl="0" indent="-77470" algn="l" rtl="0">
              <a:lnSpc>
                <a:spcPct val="90000"/>
              </a:lnSpc>
              <a:spcBef>
                <a:spcPts val="1000"/>
              </a:spcBef>
              <a:spcAft>
                <a:spcPts val="0"/>
              </a:spcAft>
              <a:buClr>
                <a:srgbClr val="1F3864"/>
              </a:buClr>
              <a:buSzPct val="1000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8"/>
          <p:cNvSpPr txBox="1">
            <a:spLocks noGrp="1"/>
          </p:cNvSpPr>
          <p:nvPr>
            <p:ph type="title"/>
          </p:nvPr>
        </p:nvSpPr>
        <p:spPr>
          <a:xfrm>
            <a:off x="644577" y="1780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Session overview</a:t>
            </a:r>
            <a:endParaRPr sz="3200" b="1"/>
          </a:p>
        </p:txBody>
      </p:sp>
      <p:sp>
        <p:nvSpPr>
          <p:cNvPr id="159" name="Google Shape;159;p8"/>
          <p:cNvSpPr txBox="1">
            <a:spLocks noGrp="1"/>
          </p:cNvSpPr>
          <p:nvPr>
            <p:ph type="body" idx="1"/>
          </p:nvPr>
        </p:nvSpPr>
        <p:spPr>
          <a:xfrm>
            <a:off x="644577" y="1335260"/>
            <a:ext cx="11197653" cy="47080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1F3864"/>
              </a:buClr>
              <a:buSzPts val="2800"/>
              <a:buChar char="•"/>
            </a:pPr>
            <a:r>
              <a:rPr lang="en-GB"/>
              <a:t>Modern Foreign Languages GCSE Subject Content</a:t>
            </a:r>
            <a:endParaRPr/>
          </a:p>
          <a:p>
            <a:pPr marL="685800" lvl="1" indent="-228600" algn="l" rtl="0">
              <a:lnSpc>
                <a:spcPct val="90000"/>
              </a:lnSpc>
              <a:spcBef>
                <a:spcPts val="500"/>
              </a:spcBef>
              <a:spcAft>
                <a:spcPts val="0"/>
              </a:spcAft>
              <a:buClr>
                <a:srgbClr val="1F3864"/>
              </a:buClr>
              <a:buSzPts val="2000"/>
              <a:buChar char="•"/>
            </a:pPr>
            <a:r>
              <a:rPr lang="en-GB"/>
              <a:t>what it is and who it is for</a:t>
            </a:r>
            <a:endParaRPr/>
          </a:p>
          <a:p>
            <a:pPr marL="685800" lvl="1" indent="-228600" algn="l" rtl="0">
              <a:lnSpc>
                <a:spcPct val="90000"/>
              </a:lnSpc>
              <a:spcBef>
                <a:spcPts val="500"/>
              </a:spcBef>
              <a:spcAft>
                <a:spcPts val="0"/>
              </a:spcAft>
              <a:buClr>
                <a:srgbClr val="1F3864"/>
              </a:buClr>
              <a:buSzPts val="2000"/>
              <a:buChar char="•"/>
            </a:pPr>
            <a:r>
              <a:rPr lang="en-GB"/>
              <a:t>the process from subject content to classroom teaching</a:t>
            </a:r>
            <a:endParaRPr/>
          </a:p>
          <a:p>
            <a:pPr marL="228600" lvl="0" indent="-228600" algn="l" rtl="0">
              <a:lnSpc>
                <a:spcPct val="90000"/>
              </a:lnSpc>
              <a:spcBef>
                <a:spcPts val="1000"/>
              </a:spcBef>
              <a:spcAft>
                <a:spcPts val="0"/>
              </a:spcAft>
              <a:buClr>
                <a:srgbClr val="1F3864"/>
              </a:buClr>
              <a:buSzPts val="2800"/>
              <a:buChar char="•"/>
            </a:pPr>
            <a:r>
              <a:rPr lang="en-GB"/>
              <a:t>What we know (or don’t know) about the current subject content</a:t>
            </a:r>
            <a:endParaRPr/>
          </a:p>
          <a:p>
            <a:pPr marL="228600" lvl="0" indent="-228600" algn="l" rtl="0">
              <a:lnSpc>
                <a:spcPct val="90000"/>
              </a:lnSpc>
              <a:spcBef>
                <a:spcPts val="1000"/>
              </a:spcBef>
              <a:spcAft>
                <a:spcPts val="0"/>
              </a:spcAft>
              <a:buClr>
                <a:srgbClr val="1F3864"/>
              </a:buClr>
              <a:buSzPts val="2800"/>
              <a:buChar char="•"/>
            </a:pPr>
            <a:r>
              <a:rPr lang="en-GB"/>
              <a:t>Structured reading task: comparing 2015 and 2021</a:t>
            </a:r>
            <a:endParaRPr/>
          </a:p>
          <a:p>
            <a:pPr marL="228600" lvl="0" indent="-228600" algn="l" rtl="0">
              <a:lnSpc>
                <a:spcPct val="90000"/>
              </a:lnSpc>
              <a:spcBef>
                <a:spcPts val="1000"/>
              </a:spcBef>
              <a:spcAft>
                <a:spcPts val="0"/>
              </a:spcAft>
              <a:buClr>
                <a:srgbClr val="1F3864"/>
              </a:buClr>
              <a:buSzPts val="2800"/>
              <a:buChar char="•"/>
            </a:pPr>
            <a:r>
              <a:rPr lang="en-GB"/>
              <a:t>The main similarities and differences</a:t>
            </a:r>
            <a:endParaRPr/>
          </a:p>
          <a:p>
            <a:pPr marL="228600" lvl="0" indent="-228600" algn="l" rtl="0">
              <a:lnSpc>
                <a:spcPct val="90000"/>
              </a:lnSpc>
              <a:spcBef>
                <a:spcPts val="1000"/>
              </a:spcBef>
              <a:spcAft>
                <a:spcPts val="0"/>
              </a:spcAft>
              <a:buClr>
                <a:srgbClr val="1F3864"/>
              </a:buClr>
              <a:buSzPts val="2800"/>
              <a:buChar char="•"/>
            </a:pPr>
            <a:r>
              <a:rPr lang="en-GB"/>
              <a:t>The grammar appendices (Foundation and Higher)</a:t>
            </a:r>
            <a:endParaRPr/>
          </a:p>
          <a:p>
            <a:pPr marL="228600" lvl="0" indent="-228600" algn="l" rtl="0">
              <a:lnSpc>
                <a:spcPct val="90000"/>
              </a:lnSpc>
              <a:spcBef>
                <a:spcPts val="1000"/>
              </a:spcBef>
              <a:spcAft>
                <a:spcPts val="0"/>
              </a:spcAft>
              <a:buClr>
                <a:srgbClr val="1F3864"/>
              </a:buClr>
              <a:buSzPts val="2800"/>
              <a:buChar char="•"/>
            </a:pPr>
            <a:r>
              <a:rPr lang="en-GB"/>
              <a:t>The implications for teaching and assessment(s)</a:t>
            </a:r>
            <a:endParaRPr/>
          </a:p>
          <a:p>
            <a:pPr marL="228600" lvl="0" indent="-228600" algn="l" rtl="0">
              <a:lnSpc>
                <a:spcPct val="90000"/>
              </a:lnSpc>
              <a:spcBef>
                <a:spcPts val="1000"/>
              </a:spcBef>
              <a:spcAft>
                <a:spcPts val="0"/>
              </a:spcAft>
              <a:buClr>
                <a:srgbClr val="1F3864"/>
              </a:buClr>
              <a:buSzPts val="2800"/>
              <a:buChar char="•"/>
            </a:pPr>
            <a:r>
              <a:rPr lang="en-GB"/>
              <a:t>NCELP and the draft GCSE Subject Content</a:t>
            </a:r>
            <a:endParaRPr/>
          </a:p>
        </p:txBody>
      </p:sp>
      <p:pic>
        <p:nvPicPr>
          <p:cNvPr id="160" name="Google Shape;160;p8" descr="green checkmark"/>
          <p:cNvPicPr preferRelativeResize="0"/>
          <p:nvPr/>
        </p:nvPicPr>
        <p:blipFill rotWithShape="1">
          <a:blip r:embed="rId3">
            <a:alphaModFix/>
          </a:blip>
          <a:srcRect/>
          <a:stretch/>
        </p:blipFill>
        <p:spPr>
          <a:xfrm>
            <a:off x="9810785" y="1341841"/>
            <a:ext cx="362196" cy="377289"/>
          </a:xfrm>
          <a:prstGeom prst="rect">
            <a:avLst/>
          </a:prstGeom>
          <a:noFill/>
          <a:ln>
            <a:noFill/>
          </a:ln>
        </p:spPr>
      </p:pic>
      <p:pic>
        <p:nvPicPr>
          <p:cNvPr id="161" name="Google Shape;161;p8" descr="green checkmark"/>
          <p:cNvPicPr preferRelativeResize="0"/>
          <p:nvPr/>
        </p:nvPicPr>
        <p:blipFill rotWithShape="1">
          <a:blip r:embed="rId3">
            <a:alphaModFix/>
          </a:blip>
          <a:srcRect/>
          <a:stretch/>
        </p:blipFill>
        <p:spPr>
          <a:xfrm>
            <a:off x="10979079" y="2472178"/>
            <a:ext cx="362196" cy="377289"/>
          </a:xfrm>
          <a:prstGeom prst="rect">
            <a:avLst/>
          </a:prstGeom>
          <a:noFill/>
          <a:ln>
            <a:noFill/>
          </a:ln>
        </p:spPr>
      </p:pic>
      <p:pic>
        <p:nvPicPr>
          <p:cNvPr id="162" name="Google Shape;162;p8" descr="green checkmark"/>
          <p:cNvPicPr preferRelativeResize="0"/>
          <p:nvPr/>
        </p:nvPicPr>
        <p:blipFill rotWithShape="1">
          <a:blip r:embed="rId3">
            <a:alphaModFix/>
          </a:blip>
          <a:srcRect/>
          <a:stretch/>
        </p:blipFill>
        <p:spPr>
          <a:xfrm>
            <a:off x="9795917" y="3312015"/>
            <a:ext cx="362196" cy="377289"/>
          </a:xfrm>
          <a:prstGeom prst="rect">
            <a:avLst/>
          </a:prstGeom>
          <a:noFill/>
          <a:ln>
            <a:noFill/>
          </a:ln>
        </p:spPr>
      </p:pic>
      <p:pic>
        <p:nvPicPr>
          <p:cNvPr id="163" name="Google Shape;163;p8" descr="green checkmark"/>
          <p:cNvPicPr preferRelativeResize="0"/>
          <p:nvPr/>
        </p:nvPicPr>
        <p:blipFill rotWithShape="1">
          <a:blip r:embed="rId3">
            <a:alphaModFix/>
          </a:blip>
          <a:srcRect/>
          <a:stretch/>
        </p:blipFill>
        <p:spPr>
          <a:xfrm>
            <a:off x="7240815" y="3869874"/>
            <a:ext cx="362196" cy="3772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1" name="Google Shape;171;p9"/>
          <p:cNvSpPr txBox="1">
            <a:spLocks noGrp="1"/>
          </p:cNvSpPr>
          <p:nvPr>
            <p:ph type="title"/>
          </p:nvPr>
        </p:nvSpPr>
        <p:spPr>
          <a:xfrm>
            <a:off x="2553" y="-14013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F3864"/>
              </a:buClr>
              <a:buSzPts val="4400"/>
              <a:buFont typeface="Century Gothic"/>
              <a:buNone/>
            </a:pPr>
            <a:r>
              <a:rPr lang="en-GB" b="1"/>
              <a:t>Grammar quiz!</a:t>
            </a:r>
            <a:br>
              <a:rPr lang="en-GB" b="1"/>
            </a:br>
            <a:r>
              <a:rPr lang="en-GB" sz="3200" b="1"/>
              <a:t>MFL GCSE Subject Content [2015]</a:t>
            </a:r>
            <a:endParaRPr/>
          </a:p>
        </p:txBody>
      </p:sp>
      <p:pic>
        <p:nvPicPr>
          <p:cNvPr id="174" name="Google Shape;174;p9" descr="French flag"/>
          <p:cNvPicPr preferRelativeResize="0"/>
          <p:nvPr/>
        </p:nvPicPr>
        <p:blipFill rotWithShape="1">
          <a:blip r:embed="rId3">
            <a:alphaModFix/>
          </a:blip>
          <a:srcRect b="25790"/>
          <a:stretch/>
        </p:blipFill>
        <p:spPr>
          <a:xfrm>
            <a:off x="10848519" y="374284"/>
            <a:ext cx="1130482" cy="1130359"/>
          </a:xfrm>
          <a:prstGeom prst="rect">
            <a:avLst/>
          </a:prstGeom>
          <a:noFill/>
          <a:ln>
            <a:noFill/>
          </a:ln>
        </p:spPr>
      </p:pic>
      <p:pic>
        <p:nvPicPr>
          <p:cNvPr id="169" name="Google Shape;169;p9" descr="Yellow container"/>
          <p:cNvPicPr preferRelativeResize="0">
            <a:picLocks noGrp="1"/>
          </p:cNvPicPr>
          <p:nvPr>
            <p:ph type="body" idx="1"/>
          </p:nvPr>
        </p:nvPicPr>
        <p:blipFill rotWithShape="1">
          <a:blip r:embed="rId4">
            <a:alphaModFix/>
          </a:blip>
          <a:srcRect/>
          <a:stretch/>
        </p:blipFill>
        <p:spPr>
          <a:xfrm>
            <a:off x="496885" y="3429000"/>
            <a:ext cx="3925213" cy="2471658"/>
          </a:xfrm>
          <a:prstGeom prst="rect">
            <a:avLst/>
          </a:prstGeom>
          <a:noFill/>
          <a:ln>
            <a:noFill/>
          </a:ln>
        </p:spPr>
      </p:pic>
      <p:sp>
        <p:nvSpPr>
          <p:cNvPr id="170" name="Google Shape;170;p9"/>
          <p:cNvSpPr txBox="1"/>
          <p:nvPr/>
        </p:nvSpPr>
        <p:spPr>
          <a:xfrm>
            <a:off x="1102881" y="4664829"/>
            <a:ext cx="27132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rgbClr val="1F3864"/>
                </a:solidFill>
                <a:latin typeface="Century Gothic"/>
                <a:ea typeface="Century Gothic"/>
                <a:cs typeface="Century Gothic"/>
                <a:sym typeface="Century Gothic"/>
              </a:rPr>
              <a:t>Foundation</a:t>
            </a:r>
            <a:endParaRPr/>
          </a:p>
        </p:txBody>
      </p:sp>
      <p:pic>
        <p:nvPicPr>
          <p:cNvPr id="172" name="Google Shape;172;p9" descr="Yellow container"/>
          <p:cNvPicPr preferRelativeResize="0"/>
          <p:nvPr/>
        </p:nvPicPr>
        <p:blipFill rotWithShape="1">
          <a:blip r:embed="rId4">
            <a:alphaModFix/>
          </a:blip>
          <a:srcRect/>
          <a:stretch/>
        </p:blipFill>
        <p:spPr>
          <a:xfrm>
            <a:off x="7769902" y="3446878"/>
            <a:ext cx="3925213" cy="2471658"/>
          </a:xfrm>
          <a:prstGeom prst="rect">
            <a:avLst/>
          </a:prstGeom>
          <a:noFill/>
          <a:ln>
            <a:noFill/>
          </a:ln>
        </p:spPr>
      </p:pic>
      <p:sp>
        <p:nvSpPr>
          <p:cNvPr id="175" name="Google Shape;175;p9"/>
          <p:cNvSpPr txBox="1"/>
          <p:nvPr/>
        </p:nvSpPr>
        <p:spPr>
          <a:xfrm>
            <a:off x="8469443" y="4682707"/>
            <a:ext cx="271322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600" b="1">
                <a:solidFill>
                  <a:srgbClr val="1F3864"/>
                </a:solidFill>
                <a:latin typeface="Century Gothic"/>
                <a:ea typeface="Century Gothic"/>
                <a:cs typeface="Century Gothic"/>
                <a:sym typeface="Century Gothic"/>
              </a:rPr>
              <a:t>Higher</a:t>
            </a:r>
            <a:endParaRPr/>
          </a:p>
        </p:txBody>
      </p:sp>
      <p:sp>
        <p:nvSpPr>
          <p:cNvPr id="173" name="Google Shape;173;p9"/>
          <p:cNvSpPr txBox="1"/>
          <p:nvPr/>
        </p:nvSpPr>
        <p:spPr>
          <a:xfrm>
            <a:off x="4242213" y="1969755"/>
            <a:ext cx="42272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pluperfect</a:t>
            </a:r>
            <a:endParaRPr/>
          </a:p>
        </p:txBody>
      </p:sp>
      <p:sp>
        <p:nvSpPr>
          <p:cNvPr id="176" name="Google Shape;176;p9"/>
          <p:cNvSpPr txBox="1"/>
          <p:nvPr/>
        </p:nvSpPr>
        <p:spPr>
          <a:xfrm>
            <a:off x="4242210" y="1955747"/>
            <a:ext cx="42272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ne…personne</a:t>
            </a:r>
            <a:endParaRPr sz="4000" b="1">
              <a:solidFill>
                <a:srgbClr val="1F3864"/>
              </a:solidFill>
              <a:latin typeface="Century Gothic"/>
              <a:ea typeface="Century Gothic"/>
              <a:cs typeface="Century Gothic"/>
              <a:sym typeface="Century Gothic"/>
            </a:endParaRPr>
          </a:p>
        </p:txBody>
      </p:sp>
      <p:sp>
        <p:nvSpPr>
          <p:cNvPr id="177" name="Google Shape;177;p9"/>
          <p:cNvSpPr txBox="1"/>
          <p:nvPr/>
        </p:nvSpPr>
        <p:spPr>
          <a:xfrm>
            <a:off x="3982386" y="1969755"/>
            <a:ext cx="42272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depuis</a:t>
            </a:r>
            <a:endParaRPr sz="4000" b="1">
              <a:solidFill>
                <a:srgbClr val="1F3864"/>
              </a:solidFill>
              <a:latin typeface="Century Gothic"/>
              <a:ea typeface="Century Gothic"/>
              <a:cs typeface="Century Gothic"/>
              <a:sym typeface="Century Gothic"/>
            </a:endParaRPr>
          </a:p>
        </p:txBody>
      </p:sp>
      <p:sp>
        <p:nvSpPr>
          <p:cNvPr id="178" name="Google Shape;178;p9"/>
          <p:cNvSpPr txBox="1"/>
          <p:nvPr/>
        </p:nvSpPr>
        <p:spPr>
          <a:xfrm>
            <a:off x="4195846" y="1837425"/>
            <a:ext cx="422722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modals (present)</a:t>
            </a:r>
            <a:endParaRPr/>
          </a:p>
        </p:txBody>
      </p:sp>
      <p:sp>
        <p:nvSpPr>
          <p:cNvPr id="179" name="Google Shape;179;p9"/>
          <p:cNvSpPr txBox="1"/>
          <p:nvPr/>
        </p:nvSpPr>
        <p:spPr>
          <a:xfrm>
            <a:off x="4242216" y="1978702"/>
            <a:ext cx="422722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superlative</a:t>
            </a:r>
            <a:endParaRPr/>
          </a:p>
        </p:txBody>
      </p:sp>
      <p:sp>
        <p:nvSpPr>
          <p:cNvPr id="184" name="Google Shape;184;p9"/>
          <p:cNvSpPr txBox="1"/>
          <p:nvPr/>
        </p:nvSpPr>
        <p:spPr>
          <a:xfrm>
            <a:off x="4058957" y="1796732"/>
            <a:ext cx="422722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a:solidFill>
                  <a:srgbClr val="1F3864"/>
                </a:solidFill>
                <a:latin typeface="Century Gothic"/>
                <a:ea typeface="Century Gothic"/>
                <a:cs typeface="Century Gothic"/>
                <a:sym typeface="Century Gothic"/>
              </a:rPr>
              <a:t>conjunctions (e.g., car…)</a:t>
            </a:r>
            <a:endParaRPr/>
          </a:p>
        </p:txBody>
      </p:sp>
      <p:sp>
        <p:nvSpPr>
          <p:cNvPr id="180" name="Google Shape;180;p9"/>
          <p:cNvSpPr/>
          <p:nvPr/>
        </p:nvSpPr>
        <p:spPr>
          <a:xfrm>
            <a:off x="99230" y="1035433"/>
            <a:ext cx="2428407" cy="860800"/>
          </a:xfrm>
          <a:prstGeom prst="wedgeRoundRectCallout">
            <a:avLst>
              <a:gd name="adj1" fmla="val -20833"/>
              <a:gd name="adj2" fmla="val 62500"/>
              <a:gd name="adj3" fmla="val 0"/>
            </a:avLst>
          </a:prstGeom>
          <a:solidFill>
            <a:srgbClr val="115076"/>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Note: Pluperfect (R) is Foundation.</a:t>
            </a:r>
            <a:endParaRPr/>
          </a:p>
        </p:txBody>
      </p:sp>
      <p:sp>
        <p:nvSpPr>
          <p:cNvPr id="181" name="Google Shape;181;p9"/>
          <p:cNvSpPr/>
          <p:nvPr/>
        </p:nvSpPr>
        <p:spPr>
          <a:xfrm>
            <a:off x="4195846" y="5161994"/>
            <a:ext cx="2921695" cy="860800"/>
          </a:xfrm>
          <a:prstGeom prst="wedgeRoundRectCallout">
            <a:avLst>
              <a:gd name="adj1" fmla="val -38790"/>
              <a:gd name="adj2" fmla="val -78555"/>
              <a:gd name="adj3" fmla="val 16667"/>
            </a:avLst>
          </a:prstGeom>
          <a:solidFill>
            <a:srgbClr val="115076"/>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Note: The descriptor is </a:t>
            </a:r>
            <a:r>
              <a:rPr lang="en-GB" sz="2000" i="1">
                <a:solidFill>
                  <a:schemeClr val="lt1"/>
                </a:solidFill>
                <a:latin typeface="Century Gothic"/>
                <a:ea typeface="Century Gothic"/>
                <a:cs typeface="Century Gothic"/>
                <a:sym typeface="Century Gothic"/>
              </a:rPr>
              <a:t>negation forms</a:t>
            </a:r>
            <a:endParaRPr/>
          </a:p>
        </p:txBody>
      </p:sp>
      <p:sp>
        <p:nvSpPr>
          <p:cNvPr id="182" name="Google Shape;182;p9"/>
          <p:cNvSpPr/>
          <p:nvPr/>
        </p:nvSpPr>
        <p:spPr>
          <a:xfrm>
            <a:off x="9057306" y="1736183"/>
            <a:ext cx="2921695" cy="860800"/>
          </a:xfrm>
          <a:prstGeom prst="wedgeRoundRectCallout">
            <a:avLst>
              <a:gd name="adj1" fmla="val -14676"/>
              <a:gd name="adj2" fmla="val 90363"/>
              <a:gd name="adj3" fmla="val 16667"/>
            </a:avLst>
          </a:prstGeom>
          <a:solidFill>
            <a:srgbClr val="115076"/>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i="1">
                <a:solidFill>
                  <a:schemeClr val="lt1"/>
                </a:solidFill>
                <a:latin typeface="Century Gothic"/>
                <a:ea typeface="Century Gothic"/>
                <a:cs typeface="Century Gothic"/>
                <a:sym typeface="Century Gothic"/>
              </a:rPr>
              <a:t>depuis</a:t>
            </a:r>
            <a:r>
              <a:rPr lang="en-GB" sz="2000">
                <a:solidFill>
                  <a:schemeClr val="lt1"/>
                </a:solidFill>
                <a:latin typeface="Century Gothic"/>
                <a:ea typeface="Century Gothic"/>
                <a:cs typeface="Century Gothic"/>
                <a:sym typeface="Century Gothic"/>
              </a:rPr>
              <a:t> + imperfect is Higher Tier.</a:t>
            </a:r>
            <a:endParaRPr sz="2000" i="1">
              <a:solidFill>
                <a:schemeClr val="lt1"/>
              </a:solidFill>
              <a:latin typeface="Century Gothic"/>
              <a:ea typeface="Century Gothic"/>
              <a:cs typeface="Century Gothic"/>
              <a:sym typeface="Century Gothic"/>
            </a:endParaRPr>
          </a:p>
        </p:txBody>
      </p:sp>
      <p:sp>
        <p:nvSpPr>
          <p:cNvPr id="183" name="Google Shape;183;p9"/>
          <p:cNvSpPr/>
          <p:nvPr/>
        </p:nvSpPr>
        <p:spPr>
          <a:xfrm>
            <a:off x="7767154" y="141404"/>
            <a:ext cx="2921695" cy="1002061"/>
          </a:xfrm>
          <a:prstGeom prst="wedgeRoundRectCallout">
            <a:avLst>
              <a:gd name="adj1" fmla="val -14676"/>
              <a:gd name="adj2" fmla="val 90363"/>
              <a:gd name="adj3" fmla="val 16667"/>
            </a:avLst>
          </a:prstGeom>
          <a:solidFill>
            <a:srgbClr val="115076"/>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Modals are not listed at all on the French grammar list.</a:t>
            </a:r>
            <a:endParaRPr/>
          </a:p>
        </p:txBody>
      </p:sp>
      <p:sp>
        <p:nvSpPr>
          <p:cNvPr id="185" name="Google Shape;185;p9"/>
          <p:cNvSpPr/>
          <p:nvPr/>
        </p:nvSpPr>
        <p:spPr>
          <a:xfrm>
            <a:off x="4689762" y="1684150"/>
            <a:ext cx="2812473" cy="1079814"/>
          </a:xfrm>
          <a:prstGeom prst="wedgeRoundRectCallout">
            <a:avLst>
              <a:gd name="adj1" fmla="val -20833"/>
              <a:gd name="adj2" fmla="val 62500"/>
              <a:gd name="adj3" fmla="val 0"/>
            </a:avLst>
          </a:prstGeom>
          <a:solidFill>
            <a:srgbClr val="115076"/>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000">
                <a:solidFill>
                  <a:schemeClr val="lt1"/>
                </a:solidFill>
                <a:latin typeface="Century Gothic"/>
                <a:ea typeface="Century Gothic"/>
                <a:cs typeface="Century Gothic"/>
                <a:sym typeface="Century Gothic"/>
              </a:rPr>
              <a:t>Not everything on the grammar list is actually grammar.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7639</Words>
  <Application>Microsoft Office PowerPoint</Application>
  <PresentationFormat>Widescreen</PresentationFormat>
  <Paragraphs>354</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Twentieth Century</vt:lpstr>
      <vt:lpstr>Century Gothic</vt:lpstr>
      <vt:lpstr>Arial</vt:lpstr>
      <vt:lpstr>Noto Sans Symbols</vt:lpstr>
      <vt:lpstr>Calibri</vt:lpstr>
      <vt:lpstr>1_Office Theme</vt:lpstr>
      <vt:lpstr>TRG 2 GCSE Consultation </vt:lpstr>
      <vt:lpstr>Session overview</vt:lpstr>
      <vt:lpstr>Modern Foreign Languages  GCSE Subject Content</vt:lpstr>
      <vt:lpstr>MFL GCSE Subject Content [2015]</vt:lpstr>
      <vt:lpstr>Structured reading task: comparing 2015 and 2021</vt:lpstr>
      <vt:lpstr>Areas of continuity</vt:lpstr>
      <vt:lpstr>Main differences in draft 2021 Subject Content</vt:lpstr>
      <vt:lpstr>Session overview</vt:lpstr>
      <vt:lpstr>Grammar quiz! MFL GCSE Subject Content [2015]</vt:lpstr>
      <vt:lpstr>Greater detail [1/2]</vt:lpstr>
      <vt:lpstr>Greater detail [2/2]</vt:lpstr>
      <vt:lpstr>Foundation 🡪 Higher</vt:lpstr>
      <vt:lpstr>Higher 🡪 …</vt:lpstr>
      <vt:lpstr>No (R) only category &amp; different ways to simplify content</vt:lpstr>
      <vt:lpstr>Moved to vocabulary</vt:lpstr>
      <vt:lpstr>Session overview</vt:lpstr>
      <vt:lpstr>The specificity about the nature and amount of vocabulary (1/2)</vt:lpstr>
      <vt:lpstr>The specificity about the nature and amount of vocabulary (2/2)</vt:lpstr>
      <vt:lpstr>The inclusion of sound-spelling correspondence (phonics)</vt:lpstr>
      <vt:lpstr>Grammar</vt:lpstr>
      <vt:lpstr>Session overview</vt:lpstr>
      <vt:lpstr>NCELP and the proposed new GCSE</vt:lpstr>
      <vt:lpstr>Session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TRG 2 GCSE Consultation </dc:title>
  <dc:creator>Rachel Hawkes</dc:creator>
  <cp:lastModifiedBy>Catherine Morris</cp:lastModifiedBy>
  <cp:revision>1</cp:revision>
  <dcterms:created xsi:type="dcterms:W3CDTF">2020-11-07T18:31:19Z</dcterms:created>
  <dcterms:modified xsi:type="dcterms:W3CDTF">2021-03-17T16:31:20Z</dcterms:modified>
</cp:coreProperties>
</file>