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Lst>
  <p:notesMasterIdLst>
    <p:notesMasterId r:id="rId27"/>
  </p:notesMasterIdLst>
  <p:sldIdLst>
    <p:sldId id="257" r:id="rId6"/>
    <p:sldId id="259" r:id="rId7"/>
    <p:sldId id="613" r:id="rId8"/>
    <p:sldId id="610" r:id="rId9"/>
    <p:sldId id="339" r:id="rId10"/>
    <p:sldId id="333" r:id="rId11"/>
    <p:sldId id="334" r:id="rId12"/>
    <p:sldId id="335" r:id="rId13"/>
    <p:sldId id="336" r:id="rId14"/>
    <p:sldId id="611" r:id="rId15"/>
    <p:sldId id="636" r:id="rId16"/>
    <p:sldId id="634" r:id="rId17"/>
    <p:sldId id="618" r:id="rId18"/>
    <p:sldId id="619" r:id="rId19"/>
    <p:sldId id="620" r:id="rId20"/>
    <p:sldId id="621" r:id="rId21"/>
    <p:sldId id="623" r:id="rId22"/>
    <p:sldId id="635" r:id="rId23"/>
    <p:sldId id="614" r:id="rId24"/>
    <p:sldId id="258" r:id="rId25"/>
    <p:sldId id="625"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vid Shanks (HF)" initials="DS(" lastIdx="4" clrIdx="0">
    <p:extLst>
      <p:ext uri="{19B8F6BF-5375-455C-9EA6-DF929625EA0E}">
        <p15:presenceInfo xmlns:p15="http://schemas.microsoft.com/office/powerpoint/2012/main" userId="S::david.shanks@hfed.net::9a3a031f-b3c4-4e44-a0c8-7fb700d106c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4F75"/>
    <a:srgbClr val="E56700"/>
    <a:srgbClr val="FBF0D5"/>
    <a:srgbClr val="DAA520"/>
    <a:srgbClr val="115076"/>
    <a:srgbClr val="E3EA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64" autoAdjust="0"/>
    <p:restoredTop sz="57962" autoAdjust="0"/>
  </p:normalViewPr>
  <p:slideViewPr>
    <p:cSldViewPr snapToGrid="0">
      <p:cViewPr varScale="1">
        <p:scale>
          <a:sx n="41" d="100"/>
          <a:sy n="41" d="100"/>
        </p:scale>
        <p:origin x="1878" y="54"/>
      </p:cViewPr>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9BAE9C-ACF2-4362-814B-1AB50972AD2E}" type="datetimeFigureOut">
              <a:rPr lang="en-GB" smtClean="0"/>
              <a:t>23/11/2020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1212F4-EB5A-464B-92EC-DACFCB1CC2CD}" type="slidenum">
              <a:rPr lang="en-GB" smtClean="0"/>
              <a:t>‹#›</a:t>
            </a:fld>
            <a:endParaRPr lang="en-GB"/>
          </a:p>
        </p:txBody>
      </p:sp>
    </p:spTree>
    <p:extLst>
      <p:ext uri="{BB962C8B-B14F-4D97-AF65-F5344CB8AC3E}">
        <p14:creationId xmlns:p14="http://schemas.microsoft.com/office/powerpoint/2010/main" val="2351856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solidFill>
                  <a:prstClr val="black"/>
                </a:solidFill>
              </a:rPr>
              <a:pPr/>
              <a:t>1</a:t>
            </a:fld>
            <a:endParaRPr lang="en-GB">
              <a:solidFill>
                <a:prstClr val="black"/>
              </a:solidFill>
            </a:endParaRPr>
          </a:p>
        </p:txBody>
      </p:sp>
    </p:spTree>
    <p:extLst>
      <p:ext uri="{BB962C8B-B14F-4D97-AF65-F5344CB8AC3E}">
        <p14:creationId xmlns:p14="http://schemas.microsoft.com/office/powerpoint/2010/main" val="29123389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You will see today how NCELP schemes of work and the accompanying resources help pupils to gain </a:t>
            </a:r>
          </a:p>
          <a:p>
            <a:r>
              <a:rPr lang="en-GB" sz="1200" b="0" i="0" kern="1200" dirty="0">
                <a:solidFill>
                  <a:schemeClr val="tx1"/>
                </a:solidFill>
                <a:effectLst/>
                <a:latin typeface="+mn-lt"/>
                <a:ea typeface="+mn-ea"/>
                <a:cs typeface="+mn-cs"/>
              </a:rPr>
              <a:t>CLICK </a:t>
            </a:r>
          </a:p>
          <a:p>
            <a:pPr marL="0" indent="0" defTabSz="903124">
              <a:lnSpc>
                <a:spcPct val="200000"/>
              </a:lnSpc>
              <a:buNone/>
              <a:defRPr/>
            </a:pPr>
            <a:r>
              <a:rPr lang="en-GB" sz="1200" dirty="0">
                <a:solidFill>
                  <a:srgbClr val="104F75"/>
                </a:solidFill>
              </a:rPr>
              <a:t>knowledge of the </a:t>
            </a:r>
            <a:r>
              <a:rPr lang="en-GB" sz="1200" b="1" dirty="0">
                <a:solidFill>
                  <a:srgbClr val="E56700"/>
                </a:solidFill>
              </a:rPr>
              <a:t>vocabulary</a:t>
            </a:r>
            <a:r>
              <a:rPr lang="en-GB" sz="1200" dirty="0">
                <a:solidFill>
                  <a:srgbClr val="104F75"/>
                </a:solidFill>
              </a:rPr>
              <a:t>, </a:t>
            </a:r>
            <a:r>
              <a:rPr lang="en-GB" sz="1200" b="1" dirty="0">
                <a:solidFill>
                  <a:srgbClr val="E56700"/>
                </a:solidFill>
              </a:rPr>
              <a:t>grammar</a:t>
            </a:r>
            <a:r>
              <a:rPr lang="en-GB" sz="1200" dirty="0">
                <a:solidFill>
                  <a:srgbClr val="104F75"/>
                </a:solidFill>
              </a:rPr>
              <a:t>, and sound and spelling systems (</a:t>
            </a:r>
            <a:r>
              <a:rPr lang="en-GB" sz="1200" b="1" dirty="0">
                <a:solidFill>
                  <a:srgbClr val="E56700"/>
                </a:solidFill>
              </a:rPr>
              <a:t>phonics</a:t>
            </a:r>
            <a:r>
              <a:rPr lang="en-GB" sz="1200" dirty="0">
                <a:solidFill>
                  <a:srgbClr val="104F75"/>
                </a:solidFill>
              </a:rPr>
              <a:t>). </a:t>
            </a:r>
          </a:p>
          <a:p>
            <a:pPr marL="0" indent="0" defTabSz="903124">
              <a:lnSpc>
                <a:spcPct val="200000"/>
              </a:lnSpc>
              <a:buNone/>
              <a:defRPr/>
            </a:pPr>
            <a:r>
              <a:rPr lang="en-GB" sz="1200" dirty="0">
                <a:solidFill>
                  <a:srgbClr val="104F75"/>
                </a:solidFill>
              </a:rPr>
              <a:t>CLICK</a:t>
            </a:r>
          </a:p>
          <a:p>
            <a:pPr marL="0" indent="0" defTabSz="903124">
              <a:lnSpc>
                <a:spcPct val="200000"/>
              </a:lnSpc>
              <a:buNone/>
              <a:defRPr/>
            </a:pPr>
            <a:r>
              <a:rPr lang="en-GB" sz="1200" dirty="0">
                <a:solidFill>
                  <a:srgbClr val="104F75"/>
                </a:solidFill>
              </a:rPr>
              <a:t>You will see activities that aim to reinforce this knowledge, with </a:t>
            </a:r>
            <a:r>
              <a:rPr lang="en-GB" sz="1200" b="1" dirty="0">
                <a:solidFill>
                  <a:srgbClr val="E56700"/>
                </a:solidFill>
              </a:rPr>
              <a:t>extensive planned practice</a:t>
            </a:r>
            <a:r>
              <a:rPr lang="en-GB" sz="1200" b="1" dirty="0">
                <a:solidFill>
                  <a:srgbClr val="104F75"/>
                </a:solidFill>
              </a:rPr>
              <a:t> </a:t>
            </a:r>
            <a:r>
              <a:rPr lang="en-GB" sz="1200" dirty="0">
                <a:solidFill>
                  <a:srgbClr val="104F75"/>
                </a:solidFill>
              </a:rPr>
              <a:t>and </a:t>
            </a:r>
            <a:r>
              <a:rPr lang="en-GB" sz="1200" b="1" dirty="0">
                <a:solidFill>
                  <a:srgbClr val="104F75"/>
                </a:solidFill>
              </a:rPr>
              <a:t>use.</a:t>
            </a:r>
            <a:endParaRPr lang="en-GB" sz="1200" dirty="0">
              <a:solidFill>
                <a:srgbClr val="104F75"/>
              </a:solidFill>
            </a:endParaRPr>
          </a:p>
          <a:p>
            <a:pPr marL="0" indent="0" defTabSz="903124">
              <a:lnSpc>
                <a:spcPct val="200000"/>
              </a:lnSpc>
              <a:buNone/>
              <a:defRPr/>
            </a:pPr>
            <a:r>
              <a:rPr lang="en-GB" sz="1200" dirty="0">
                <a:solidFill>
                  <a:srgbClr val="104F75"/>
                </a:solidFill>
              </a:rPr>
              <a:t>All this is with the ultimate aim, which surely all language educators share, of promoting language proficiency for understanding and communicating about cultures and societies and also of sowing a lasting interest in language itself.</a:t>
            </a:r>
          </a:p>
          <a:p>
            <a:pPr marL="0" indent="0" defTabSz="903124">
              <a:lnSpc>
                <a:spcPct val="200000"/>
              </a:lnSpc>
              <a:buNone/>
              <a:defRPr/>
            </a:pPr>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Image by Steve Clarke</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37965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each of the key strands of knowledge building, we have collated some of the research that has informed our thinking, </a:t>
            </a:r>
          </a:p>
          <a:p>
            <a:r>
              <a:rPr lang="en-US" dirty="0"/>
              <a:t>For phonics, for vocabulary and for grammar</a:t>
            </a:r>
          </a:p>
          <a:p>
            <a:r>
              <a:rPr lang="en-US" dirty="0"/>
              <a:t>All these can be found on the resources portal, including detailed schemes of work, which contain links to the accompanying resources for each week.</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07824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indent="0">
              <a:buFont typeface="+mj-lt"/>
              <a:buNone/>
            </a:pPr>
            <a:r>
              <a:rPr lang="en-GB" dirty="0"/>
              <a:t>So, here is a snapshot of what we – NCELP and our network of teachers has been up to over the last 20 months. </a:t>
            </a:r>
          </a:p>
          <a:p>
            <a:pPr marL="0" indent="0">
              <a:buFont typeface="+mj-lt"/>
              <a:buNone/>
            </a:pPr>
            <a:r>
              <a:rPr lang="en-GB" dirty="0"/>
              <a:t>The team and NCELP teachers have produced</a:t>
            </a:r>
          </a:p>
          <a:p>
            <a:pPr marL="228600" indent="-228600">
              <a:buFont typeface="+mj-lt"/>
              <a:buAutoNum type="arabicPeriod"/>
            </a:pPr>
            <a:r>
              <a:rPr lang="en-GB" dirty="0"/>
              <a:t>378 Lessons</a:t>
            </a:r>
          </a:p>
          <a:p>
            <a:pPr marL="228600" indent="-228600">
              <a:buFont typeface="+mj-lt"/>
              <a:buAutoNum type="arabicPeriod"/>
            </a:pPr>
            <a:r>
              <a:rPr lang="en-GB" dirty="0"/>
              <a:t>And 1,450 resources, </a:t>
            </a:r>
          </a:p>
          <a:p>
            <a:pPr marL="228600" indent="-228600">
              <a:buFont typeface="+mj-lt"/>
              <a:buAutoNum type="arabicPeriod"/>
            </a:pPr>
            <a:r>
              <a:rPr lang="en-GB" dirty="0"/>
              <a:t>The portal has had about 48,000 downloads (based on </a:t>
            </a:r>
            <a:r>
              <a:rPr lang="en-GB" sz="1200" kern="1200" dirty="0">
                <a:solidFill>
                  <a:schemeClr val="tx1"/>
                </a:solidFill>
                <a:effectLst/>
                <a:latin typeface="+mn-lt"/>
                <a:ea typeface="+mn-ea"/>
                <a:cs typeface="+mn-cs"/>
              </a:rPr>
              <a:t>16,120 ‘unique user per month’ downloads as of 10 Nov, assuming each individual user makes an average of 3 downloads per month)</a:t>
            </a:r>
            <a:endParaRPr lang="en-GB" dirty="0"/>
          </a:p>
          <a:p>
            <a:pPr marL="228600" indent="-228600">
              <a:buFont typeface="+mj-lt"/>
              <a:buAutoNum type="arabicPeriod"/>
            </a:pPr>
            <a:r>
              <a:rPr lang="en-GB" dirty="0"/>
              <a:t>The network has delivered 680 Hours of CPD sessions (+60 more before the end of December!)</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a:t>We have created </a:t>
            </a:r>
            <a:r>
              <a:rPr lang="en-GB" dirty="0"/>
              <a:t>9 language test batteries (=30 individual tests)</a:t>
            </a:r>
          </a:p>
          <a:p>
            <a:pPr marL="228600" indent="-228600">
              <a:buFont typeface="+mj-lt"/>
              <a:buAutoNum type="arabicPeriod"/>
            </a:pPr>
            <a:r>
              <a:rPr lang="en-GB" dirty="0"/>
              <a:t>Made available 312 OAK Video lessons </a:t>
            </a:r>
          </a:p>
          <a:p>
            <a:pPr marL="228600" indent="-228600">
              <a:buFont typeface="+mj-lt"/>
              <a:buAutoNum type="arabicPeriod"/>
            </a:pPr>
            <a:r>
              <a:rPr lang="en-GB" dirty="0"/>
              <a:t>Produced 187 Quizlet sets</a:t>
            </a:r>
          </a:p>
          <a:p>
            <a:pPr marL="228600" indent="-228600">
              <a:buFont typeface="+mj-lt"/>
              <a:buAutoNum type="arabicPeriod"/>
            </a:pPr>
            <a:r>
              <a:rPr lang="en-GB" dirty="0"/>
              <a:t>And 6 language guides (Independent Student Work Booklets)</a:t>
            </a:r>
          </a:p>
          <a:p>
            <a:pPr marL="228600" indent="-228600">
              <a:buFont typeface="+mj-lt"/>
              <a:buAutoNum type="arabicPeriod"/>
            </a:pPr>
            <a:r>
              <a:rPr lang="en-GB" dirty="0"/>
              <a:t>And made available 581 accessible summaries of research, available from OASIS</a:t>
            </a:r>
          </a:p>
          <a:p>
            <a:pPr marL="228600" indent="-228600">
              <a:buFont typeface="+mj-lt"/>
              <a:buAutoNum type="arabicPeriod"/>
            </a:pPr>
            <a:endParaRPr lang="en-GB" dirty="0"/>
          </a:p>
          <a:p>
            <a:pPr marL="0" indent="0">
              <a:buFont typeface="+mj-lt"/>
              <a:buNone/>
            </a:pPr>
            <a:r>
              <a:rPr lang="en-GB" b="1" dirty="0"/>
              <a:t>That is the end of that brief tour, and I now hand over to Rachel Hawkes who will talk about how our core work aligns with Ofsted’s recent framework. </a:t>
            </a:r>
          </a:p>
          <a:p>
            <a:pPr marL="0" indent="0">
              <a:buFont typeface="+mj-lt"/>
              <a:buNone/>
            </a:pPr>
            <a:r>
              <a:rPr lang="en-GB" b="1" dirty="0"/>
              <a:t>----------------------</a:t>
            </a:r>
          </a:p>
          <a:p>
            <a:pPr marL="0" indent="0">
              <a:buFont typeface="+mj-lt"/>
              <a:buNone/>
            </a:pPr>
            <a:r>
              <a:rPr lang="en-GB" dirty="0"/>
              <a:t>Tests:</a:t>
            </a:r>
          </a:p>
          <a:p>
            <a:pPr marL="0" indent="0">
              <a:buFont typeface="+mj-lt"/>
              <a:buNone/>
            </a:pPr>
            <a:r>
              <a:rPr lang="en-GB" dirty="0"/>
              <a:t>Achievement tests</a:t>
            </a:r>
          </a:p>
          <a:p>
            <a:pPr marL="0" indent="0">
              <a:buFont typeface="+mj-lt"/>
              <a:buNone/>
            </a:pPr>
            <a:r>
              <a:rPr lang="en-GB" dirty="0"/>
              <a:t>p v g, </a:t>
            </a:r>
            <a:r>
              <a:rPr lang="en-GB" dirty="0" err="1"/>
              <a:t>fr</a:t>
            </a:r>
            <a:r>
              <a:rPr lang="en-GB" dirty="0"/>
              <a:t> </a:t>
            </a:r>
            <a:r>
              <a:rPr lang="en-GB" dirty="0" err="1"/>
              <a:t>sp</a:t>
            </a:r>
            <a:r>
              <a:rPr lang="en-GB" dirty="0"/>
              <a:t> g, </a:t>
            </a:r>
            <a:r>
              <a:rPr lang="en-GB" dirty="0" err="1"/>
              <a:t>yr</a:t>
            </a:r>
            <a:r>
              <a:rPr lang="en-GB" dirty="0"/>
              <a:t> 7 term 2 = 9</a:t>
            </a:r>
          </a:p>
          <a:p>
            <a:pPr marL="0" indent="0">
              <a:buFont typeface="+mj-lt"/>
              <a:buNone/>
            </a:pPr>
            <a:r>
              <a:rPr lang="en-GB" dirty="0"/>
              <a:t>P v g </a:t>
            </a:r>
            <a:r>
              <a:rPr lang="en-GB" dirty="0" err="1"/>
              <a:t>fr</a:t>
            </a:r>
            <a:r>
              <a:rPr lang="en-GB" dirty="0"/>
              <a:t> </a:t>
            </a:r>
            <a:r>
              <a:rPr lang="en-GB" dirty="0" err="1"/>
              <a:t>sp</a:t>
            </a:r>
            <a:r>
              <a:rPr lang="en-GB" dirty="0"/>
              <a:t> g, </a:t>
            </a:r>
            <a:r>
              <a:rPr lang="en-GB" dirty="0" err="1"/>
              <a:t>yr</a:t>
            </a:r>
            <a:r>
              <a:rPr lang="en-GB" dirty="0"/>
              <a:t> 7, term 3 = 9</a:t>
            </a:r>
          </a:p>
          <a:p>
            <a:pPr marL="0" indent="0">
              <a:buFont typeface="+mj-lt"/>
              <a:buNone/>
            </a:pPr>
            <a:r>
              <a:rPr lang="en-GB" dirty="0"/>
              <a:t>Applying knowledge tests</a:t>
            </a:r>
          </a:p>
          <a:p>
            <a:pPr marL="0" indent="0">
              <a:buFont typeface="+mj-lt"/>
              <a:buNone/>
            </a:pPr>
            <a:r>
              <a:rPr lang="en-GB" dirty="0"/>
              <a:t>l s r w, </a:t>
            </a:r>
            <a:r>
              <a:rPr lang="en-GB" dirty="0" err="1"/>
              <a:t>fr</a:t>
            </a:r>
            <a:r>
              <a:rPr lang="en-GB" dirty="0"/>
              <a:t> </a:t>
            </a:r>
            <a:r>
              <a:rPr lang="en-GB" dirty="0" err="1"/>
              <a:t>sp</a:t>
            </a:r>
            <a:r>
              <a:rPr lang="en-GB" dirty="0"/>
              <a:t> g, y7 term 2 = 12</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dirty="0"/>
              <a:t>=30 individual tests</a:t>
            </a:r>
          </a:p>
          <a:p>
            <a:pPr marL="0" indent="0">
              <a:buFont typeface="+mj-lt"/>
              <a:buNone/>
            </a:pPr>
            <a:endParaRPr lang="en-GB" dirty="0"/>
          </a:p>
          <a:p>
            <a:pPr marL="0" indent="0">
              <a:buFont typeface="+mj-lt"/>
              <a:buNone/>
            </a:pPr>
            <a:r>
              <a:rPr lang="en-GB" dirty="0"/>
              <a:t>Not including </a:t>
            </a:r>
          </a:p>
          <a:p>
            <a:pPr marL="0" indent="0">
              <a:buFont typeface="+mj-lt"/>
              <a:buNone/>
            </a:pPr>
            <a:r>
              <a:rPr lang="en-GB" dirty="0" err="1"/>
              <a:t>Pvg</a:t>
            </a:r>
            <a:r>
              <a:rPr lang="en-GB" dirty="0"/>
              <a:t>, </a:t>
            </a:r>
            <a:r>
              <a:rPr lang="en-GB" dirty="0" err="1"/>
              <a:t>fr</a:t>
            </a:r>
            <a:r>
              <a:rPr lang="en-GB" dirty="0"/>
              <a:t> </a:t>
            </a:r>
            <a:r>
              <a:rPr lang="en-GB" dirty="0" err="1"/>
              <a:t>sp</a:t>
            </a:r>
            <a:r>
              <a:rPr lang="en-GB" dirty="0"/>
              <a:t> g, </a:t>
            </a:r>
            <a:r>
              <a:rPr lang="en-GB" dirty="0" err="1"/>
              <a:t>yr</a:t>
            </a:r>
            <a:r>
              <a:rPr lang="en-GB" dirty="0"/>
              <a:t> 8 term 2 = 9 (available in Jan 2021)</a:t>
            </a:r>
          </a:p>
          <a:p>
            <a:pPr marL="0" indent="0">
              <a:buFont typeface="+mj-lt"/>
              <a:buNone/>
            </a:pPr>
            <a:r>
              <a:rPr lang="en-GB" dirty="0"/>
              <a:t>Aptitude/analytic ability tests for KS2/3</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34605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 example of logical</a:t>
            </a:r>
            <a:r>
              <a:rPr lang="en-GB" baseline="0" dirty="0"/>
              <a:t> progression would be not to introduce AVOIR first with ages, which introduces an aspect of cross-linguistic difference that continues to trip students up.  Instead, AVOIR is introduces with high-frequency nouns and thoroughly practised and embedded with its meaning of ‘HAVE’ before more idiomatic, less straightforward uses of the verb are encountered.</a:t>
            </a:r>
            <a:endParaRPr lang="en-GB" dirty="0"/>
          </a:p>
        </p:txBody>
      </p:sp>
      <p:sp>
        <p:nvSpPr>
          <p:cNvPr id="4" name="Slide Number Placeholder 3"/>
          <p:cNvSpPr>
            <a:spLocks noGrp="1"/>
          </p:cNvSpPr>
          <p:nvPr>
            <p:ph type="sldNum" sz="quarter" idx="10"/>
          </p:nvPr>
        </p:nvSpPr>
        <p:spPr/>
        <p:txBody>
          <a:bodyPr/>
          <a:lstStyle/>
          <a:p>
            <a:fld id="{61ABF484-F745-43F4-9D6D-713D51D36B5C}" type="slidenum">
              <a:rPr lang="en-GB" smtClean="0"/>
              <a:t>13</a:t>
            </a:fld>
            <a:endParaRPr lang="en-GB"/>
          </a:p>
        </p:txBody>
      </p:sp>
    </p:spTree>
    <p:extLst>
      <p:ext uri="{BB962C8B-B14F-4D97-AF65-F5344CB8AC3E}">
        <p14:creationId xmlns:p14="http://schemas.microsoft.com/office/powerpoint/2010/main" val="12001709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51212F4-EB5A-464B-92EC-DACFCB1CC2CD}" type="slidenum">
              <a:rPr lang="en-GB" smtClean="0"/>
              <a:t>14</a:t>
            </a:fld>
            <a:endParaRPr lang="en-GB"/>
          </a:p>
        </p:txBody>
      </p:sp>
    </p:spTree>
    <p:extLst>
      <p:ext uri="{BB962C8B-B14F-4D97-AF65-F5344CB8AC3E}">
        <p14:creationId xmlns:p14="http://schemas.microsoft.com/office/powerpoint/2010/main" val="35875046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1ABF484-F745-43F4-9D6D-713D51D36B5C}" type="slidenum">
              <a:rPr lang="en-GB" smtClean="0"/>
              <a:t>17</a:t>
            </a:fld>
            <a:endParaRPr lang="en-GB"/>
          </a:p>
        </p:txBody>
      </p:sp>
    </p:spTree>
    <p:extLst>
      <p:ext uri="{BB962C8B-B14F-4D97-AF65-F5344CB8AC3E}">
        <p14:creationId xmlns:p14="http://schemas.microsoft.com/office/powerpoint/2010/main" val="32199509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1ABF484-F745-43F4-9D6D-713D51D36B5C}" type="slidenum">
              <a:rPr lang="en-GB" smtClean="0"/>
              <a:t>18</a:t>
            </a:fld>
            <a:endParaRPr lang="en-GB"/>
          </a:p>
        </p:txBody>
      </p:sp>
    </p:spTree>
    <p:extLst>
      <p:ext uri="{BB962C8B-B14F-4D97-AF65-F5344CB8AC3E}">
        <p14:creationId xmlns:p14="http://schemas.microsoft.com/office/powerpoint/2010/main" val="40658421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t>19</a:t>
            </a:fld>
            <a:endParaRPr lang="en-GB"/>
          </a:p>
        </p:txBody>
      </p:sp>
    </p:spTree>
    <p:extLst>
      <p:ext uri="{BB962C8B-B14F-4D97-AF65-F5344CB8AC3E}">
        <p14:creationId xmlns:p14="http://schemas.microsoft.com/office/powerpoint/2010/main" val="13198319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This session introduces NCELP, explaining the project's aims and the main pillars of pedagogy and details our activities since its inception. It will also demonstrate how the NCELP schemes of work align with the new Ofsted framework and provide an overview of the conference day ahead.</a:t>
            </a:r>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t>2</a:t>
            </a:fld>
            <a:endParaRPr lang="en-GB"/>
          </a:p>
        </p:txBody>
      </p:sp>
    </p:spTree>
    <p:extLst>
      <p:ext uri="{BB962C8B-B14F-4D97-AF65-F5344CB8AC3E}">
        <p14:creationId xmlns:p14="http://schemas.microsoft.com/office/powerpoint/2010/main" val="9177391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sz="600" dirty="0"/>
          </a:p>
        </p:txBody>
      </p:sp>
      <p:sp>
        <p:nvSpPr>
          <p:cNvPr id="4" name="Slide Number Placeholder 3"/>
          <p:cNvSpPr>
            <a:spLocks noGrp="1"/>
          </p:cNvSpPr>
          <p:nvPr>
            <p:ph type="sldNum" sz="quarter" idx="10"/>
          </p:nvPr>
        </p:nvSpPr>
        <p:spPr/>
        <p:txBody>
          <a:bodyPr/>
          <a:lstStyle/>
          <a:p>
            <a:fld id="{672843D9-4757-4631-B0CD-BAA271821DF5}" type="slidenum">
              <a:rPr lang="en-GB" smtClean="0"/>
              <a:t>3</a:t>
            </a:fld>
            <a:endParaRPr lang="en-GB"/>
          </a:p>
        </p:txBody>
      </p:sp>
    </p:spTree>
    <p:extLst>
      <p:ext uri="{BB962C8B-B14F-4D97-AF65-F5344CB8AC3E}">
        <p14:creationId xmlns:p14="http://schemas.microsoft.com/office/powerpoint/2010/main" val="17969512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NCELP comprises a Centre, based at the University of York, and the network of 9 Lead Schools and their hubs shown here. As our strapline says, our business is to understand, improve, and promote the learning of foreign languages. </a:t>
            </a:r>
          </a:p>
          <a:p>
            <a:r>
              <a:rPr lang="en-GB" dirty="0"/>
              <a:t>The Centre itself, after a recent small expansion, now has the equivalent of about 12 members of staff who create a wide range of resources, develop and deliver CPD, maintain the resource portal, communicate research findings, monitor progress, address feedback, and provide technical and administrative support.</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15335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So,</a:t>
            </a:r>
            <a:r>
              <a:rPr lang="en-GB" sz="1200" b="1" kern="1200" baseline="0" dirty="0">
                <a:solidFill>
                  <a:schemeClr val="tx1"/>
                </a:solidFill>
                <a:effectLst/>
                <a:latin typeface="+mn-lt"/>
                <a:ea typeface="+mn-ea"/>
                <a:cs typeface="+mn-cs"/>
              </a:rPr>
              <a:t> how did NCELP come about?  </a:t>
            </a:r>
            <a:endParaRPr lang="en-GB" sz="1200" b="1"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In November 2016, the Teaching Schools Council published the </a:t>
            </a:r>
            <a:r>
              <a:rPr lang="en-GB" sz="1200" i="0" kern="1200" dirty="0">
                <a:solidFill>
                  <a:schemeClr val="tx1"/>
                </a:solidFill>
                <a:effectLst/>
                <a:latin typeface="+mn-lt"/>
                <a:ea typeface="+mn-ea"/>
                <a:cs typeface="+mn-cs"/>
              </a:rPr>
              <a:t>report of </a:t>
            </a:r>
            <a:r>
              <a:rPr lang="en-GB" sz="1200" i="1" kern="1200" dirty="0">
                <a:solidFill>
                  <a:schemeClr val="tx1"/>
                </a:solidFill>
                <a:effectLst/>
                <a:latin typeface="+mn-lt"/>
                <a:ea typeface="+mn-ea"/>
                <a:cs typeface="+mn-cs"/>
              </a:rPr>
              <a:t>the MFL Pedagogy Review.</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On the back of the report, the DfE issued a public invitation to tender for</a:t>
            </a:r>
            <a:r>
              <a:rPr lang="en-GB" sz="1200" kern="1200" baseline="0" dirty="0">
                <a:solidFill>
                  <a:schemeClr val="tx1"/>
                </a:solidFill>
                <a:effectLst/>
                <a:latin typeface="+mn-lt"/>
                <a:ea typeface="+mn-ea"/>
                <a:cs typeface="+mn-cs"/>
              </a:rPr>
              <a:t> a Centre for Excellence, which was awarded in September 2018 and started work that December.</a:t>
            </a:r>
          </a:p>
          <a:p>
            <a:r>
              <a:rPr lang="en-GB" sz="1200" kern="1200" baseline="0" dirty="0">
                <a:solidFill>
                  <a:schemeClr val="tx1"/>
                </a:solidFill>
                <a:effectLst/>
                <a:latin typeface="+mn-lt"/>
                <a:ea typeface="+mn-ea"/>
                <a:cs typeface="+mn-cs"/>
              </a:rPr>
              <a:t>The Centre’s core work has, to date, focused on collaborating with 9 Lead Schools, each with two specialist teachers, some of whom who will hear today. Each Lead school works with four Hub schools. </a:t>
            </a:r>
          </a:p>
          <a:p>
            <a:r>
              <a:rPr lang="en-GB" sz="1200" kern="1200" baseline="0" dirty="0">
                <a:solidFill>
                  <a:schemeClr val="tx1"/>
                </a:solidFill>
                <a:effectLst/>
                <a:latin typeface="+mn-lt"/>
                <a:ea typeface="+mn-ea"/>
                <a:cs typeface="+mn-cs"/>
              </a:rPr>
              <a:t>Our current funding is until December 2021. </a:t>
            </a:r>
          </a:p>
          <a:p>
            <a:r>
              <a:rPr lang="en-GB" sz="1200" kern="1200" baseline="0" dirty="0">
                <a:solidFill>
                  <a:schemeClr val="tx1"/>
                </a:solidFill>
                <a:effectLst/>
                <a:latin typeface="+mn-lt"/>
                <a:ea typeface="+mn-ea"/>
                <a:cs typeface="+mn-cs"/>
              </a:rPr>
              <a:t>The Review made several recommendations and </a:t>
            </a:r>
            <a:r>
              <a:rPr lang="en-GB" dirty="0"/>
              <a:t>NCELP was funded to help deliver those </a:t>
            </a:r>
            <a:r>
              <a:rPr lang="en-GB" b="1" dirty="0"/>
              <a:t>that relate to pedagogy</a:t>
            </a:r>
            <a:endParaRPr lang="en-GB" sz="1200" b="1" kern="1200" baseline="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D61898-8BA6-4B26-ACFD-7C1D790186B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53095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a:solidFill>
                  <a:schemeClr val="tx1"/>
                </a:solidFill>
                <a:effectLst/>
                <a:latin typeface="+mn-lt"/>
                <a:ea typeface="+mn-ea"/>
                <a:cs typeface="+mn-cs"/>
              </a:rPr>
              <a:t>NCELP’s overarching purposes are: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a:solidFill>
                  <a:schemeClr val="tx1"/>
                </a:solidFill>
                <a:effectLst/>
                <a:latin typeface="+mn-lt"/>
                <a:ea typeface="+mn-ea"/>
                <a:cs typeface="+mn-cs"/>
              </a:rPr>
              <a:t>1 to link research and practice more closely than has previously been the case.</a:t>
            </a:r>
            <a:br>
              <a:rPr lang="en-GB" sz="1200" kern="1200" baseline="0" dirty="0">
                <a:solidFill>
                  <a:schemeClr val="tx1"/>
                </a:solidFill>
                <a:effectLst/>
                <a:latin typeface="+mn-lt"/>
                <a:ea typeface="+mn-ea"/>
                <a:cs typeface="+mn-cs"/>
              </a:rPr>
            </a:br>
            <a:endParaRPr lang="en-GB" sz="1200" b="1" i="1"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baseline="0" dirty="0">
                <a:solidFill>
                  <a:schemeClr val="tx1"/>
                </a:solidFill>
                <a:effectLst/>
                <a:latin typeface="+mn-lt"/>
                <a:ea typeface="+mn-ea"/>
                <a:cs typeface="+mn-cs"/>
              </a:rPr>
              <a:t>2 to develop research-informed pedagogy and a full suite of supporting resources</a:t>
            </a:r>
          </a:p>
          <a:p>
            <a:pPr marL="0" marR="0" lvl="0" indent="0" algn="l" defTabSz="914400" rtl="0" eaLnBrk="1" fontAlgn="auto" latinLnBrk="0" hangingPunct="1">
              <a:lnSpc>
                <a:spcPct val="100000"/>
              </a:lnSpc>
              <a:spcBef>
                <a:spcPts val="0"/>
              </a:spcBef>
              <a:spcAft>
                <a:spcPts val="0"/>
              </a:spcAft>
              <a:buClrTx/>
              <a:buSzTx/>
              <a:buFontTx/>
              <a:buNone/>
              <a:tabLst/>
              <a:defRPr/>
            </a:pPr>
            <a:br>
              <a:rPr lang="en-GB" sz="1200" b="0" i="0" kern="1200" baseline="0" dirty="0">
                <a:solidFill>
                  <a:schemeClr val="tx1"/>
                </a:solidFill>
                <a:effectLst/>
                <a:latin typeface="+mn-lt"/>
                <a:ea typeface="+mn-ea"/>
                <a:cs typeface="+mn-cs"/>
              </a:rPr>
            </a:br>
            <a:r>
              <a:rPr lang="en-GB" sz="1200" b="0" i="0" kern="1200" baseline="0" dirty="0">
                <a:solidFill>
                  <a:schemeClr val="tx1"/>
                </a:solidFill>
                <a:effectLst/>
                <a:latin typeface="+mn-lt"/>
                <a:ea typeface="+mn-ea"/>
                <a:cs typeface="+mn-cs"/>
              </a:rPr>
              <a:t>3 in order to improve intrinsic motivation and increase numbers at KS4.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D61898-8BA6-4B26-ACFD-7C1D790186B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0686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Let’s take the core purposes</a:t>
            </a:r>
            <a:r>
              <a:rPr lang="en-GB" baseline="0" dirty="0"/>
              <a:t> one by one.</a:t>
            </a:r>
            <a:br>
              <a:rPr lang="en-GB" baseline="0" dirty="0"/>
            </a:br>
            <a:r>
              <a:rPr lang="en-GB" baseline="0" dirty="0"/>
              <a:t>To date, it has been a challenge to link research and practice. But there is enthusiasm and interest in making better connections between research and practice. This has been reflected in comments from teachers we have talked to. So, the difficulties we face are not due to a lack of interest but rather …</a:t>
            </a:r>
          </a:p>
          <a:p>
            <a:r>
              <a:rPr lang="en-GB" baseline="0" dirty="0"/>
              <a:t>CLICK</a:t>
            </a:r>
            <a:br>
              <a:rPr lang="en-GB" baseline="0" dirty="0"/>
            </a:br>
            <a:r>
              <a:rPr lang="en-GB" baseline="0" dirty="0"/>
              <a:t>a lack of time and </a:t>
            </a:r>
          </a:p>
          <a:p>
            <a:r>
              <a:rPr lang="en-GB" baseline="0" dirty="0"/>
              <a:t>funding for access to high-quality research journals, something that is not supported by school CPD budgets. </a:t>
            </a:r>
          </a:p>
          <a:p>
            <a:r>
              <a:rPr lang="en-GB" baseline="0" dirty="0"/>
              <a:t>CLICK </a:t>
            </a:r>
          </a:p>
          <a:p>
            <a:r>
              <a:rPr lang="en-GB" baseline="0" dirty="0"/>
              <a:t>There are also challenges in accessing research</a:t>
            </a:r>
          </a:p>
          <a:p>
            <a:r>
              <a:rPr lang="en-GB" baseline="0" dirty="0"/>
              <a:t>a) conceptually, due to the terminology and ideas in published research and </a:t>
            </a:r>
          </a:p>
          <a:p>
            <a:r>
              <a:rPr lang="en-GB" baseline="0" dirty="0"/>
              <a:t>b) in working out how to use findings from contexts that can, all too often, differ from our own (such as university learners of Spanish in the States).</a:t>
            </a:r>
          </a:p>
          <a:p>
            <a:r>
              <a:rPr lang="en-GB" baseline="0" dirty="0"/>
              <a:t>So, NCELP </a:t>
            </a:r>
            <a:r>
              <a:rPr lang="en-GB" u="none" baseline="0" dirty="0"/>
              <a:t>aims help improve this situation.</a:t>
            </a:r>
          </a:p>
          <a:p>
            <a:endParaRPr lang="en-GB" baseline="0"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D61898-8BA6-4B26-ACFD-7C1D790186B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15476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baseline="0" dirty="0"/>
              <a:t>CLICK</a:t>
            </a:r>
          </a:p>
          <a:p>
            <a:pPr marL="171450" indent="-171450">
              <a:buFont typeface="Arial" panose="020B0604020202020204" pitchFamily="34" charset="0"/>
              <a:buChar char="•"/>
            </a:pPr>
            <a:r>
              <a:rPr lang="en-GB" baseline="0" dirty="0"/>
              <a:t>NCELP aims to articulate a pedagogy that </a:t>
            </a:r>
            <a:r>
              <a:rPr lang="en-GB" u="none" baseline="0" dirty="0"/>
              <a:t>works ‘on the whole’, that is: </a:t>
            </a:r>
            <a:r>
              <a:rPr lang="en-GB" u="none" baseline="0" dirty="0">
                <a:solidFill>
                  <a:srgbClr val="FF0000"/>
                </a:solidFill>
              </a:rPr>
              <a:t>for as many teachers and pupils as possible for as much of the time as possible</a:t>
            </a:r>
            <a:r>
              <a:rPr lang="en-GB" u="none" baseline="0" dirty="0"/>
              <a:t>, with the aim of making language </a:t>
            </a:r>
            <a:r>
              <a:rPr lang="en-GB" baseline="0" dirty="0"/>
              <a:t>teaching less reliant on personal charisma and craft knowledge of individual teachers. </a:t>
            </a:r>
          </a:p>
          <a:p>
            <a:pPr marL="171450" indent="-171450">
              <a:buFont typeface="Arial" panose="020B0604020202020204" pitchFamily="34" charset="0"/>
              <a:buChar char="•"/>
            </a:pPr>
            <a:r>
              <a:rPr lang="en-GB" baseline="0" dirty="0"/>
              <a:t>The NCELP pedagogy stresses the importance of establishing a body of phonics, vocabulary and grammar knowledge and sets out to define what that body could look like.  </a:t>
            </a:r>
          </a:p>
          <a:p>
            <a:pPr marL="171450" indent="-171450">
              <a:buFont typeface="Arial" panose="020B0604020202020204" pitchFamily="34" charset="0"/>
              <a:buChar char="•"/>
            </a:pPr>
            <a:r>
              <a:rPr lang="en-GB" baseline="0" dirty="0"/>
              <a:t>It emphasises practice that doesn’t lose the connection </a:t>
            </a:r>
            <a:r>
              <a:rPr lang="en-GB" u="none" baseline="0" dirty="0"/>
              <a:t>with the meaning of language  </a:t>
            </a:r>
          </a:p>
          <a:p>
            <a:pPr marL="171450" indent="-171450">
              <a:buFont typeface="Arial" panose="020B0604020202020204" pitchFamily="34" charset="0"/>
              <a:buChar char="•"/>
            </a:pPr>
            <a:r>
              <a:rPr lang="en-GB" u="none" baseline="0" dirty="0"/>
              <a:t>And it emphasises the importance of getting a really reliable knowledge of vocabulary that is ‘most useful’, which is the most frequently needed for understanding and producing language. </a:t>
            </a:r>
          </a:p>
          <a:p>
            <a:pPr marL="171450" indent="-171450">
              <a:buFont typeface="Arial" panose="020B0604020202020204" pitchFamily="34" charset="0"/>
              <a:buChar char="•"/>
            </a:pPr>
            <a:r>
              <a:rPr lang="en-GB" baseline="0" dirty="0"/>
              <a:t>As a result of these characteristics, it becomes necessary to move away from shaping the curriculum around discrete topics, and this is particularly clear in the early stages. </a:t>
            </a:r>
            <a:br>
              <a:rPr lang="en-GB" baseline="0" dirty="0"/>
            </a:b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D61898-8BA6-4B26-ACFD-7C1D790186B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31983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NCELP is set on developing pedagogy to improve intrinsic motivation.</a:t>
            </a:r>
          </a:p>
          <a:p>
            <a:r>
              <a:rPr lang="en-GB" baseline="0" dirty="0"/>
              <a:t>Research has suggested that this is possible:  </a:t>
            </a:r>
          </a:p>
          <a:p>
            <a:pPr marL="171450" indent="-171450">
              <a:buFont typeface="Arial" panose="020B0604020202020204" pitchFamily="34" charset="0"/>
              <a:buChar char="•"/>
            </a:pPr>
            <a:r>
              <a:rPr lang="en-GB" baseline="0" dirty="0"/>
              <a:t>feeling good about achievement and perceiving the subject is learnable has been found to predict whether or not a student chooses to do the subject</a:t>
            </a:r>
          </a:p>
          <a:p>
            <a:pPr marL="171450" indent="-171450">
              <a:buFont typeface="Arial" panose="020B0604020202020204" pitchFamily="34" charset="0"/>
              <a:buChar char="•"/>
            </a:pPr>
            <a:r>
              <a:rPr lang="en-GB" baseline="0" dirty="0"/>
              <a:t>learners are more motivated by learning when they feel they can succeed and ‘know’ or do something</a:t>
            </a:r>
          </a:p>
          <a:p>
            <a:pPr marL="171450" indent="-171450">
              <a:buFont typeface="Arial" panose="020B0604020202020204" pitchFamily="34" charset="0"/>
              <a:buChar char="•"/>
            </a:pPr>
            <a:r>
              <a:rPr lang="en-GB" baseline="0" dirty="0"/>
              <a:t>learners are more motivated when they feel they can read out loud</a:t>
            </a:r>
          </a:p>
          <a:p>
            <a:r>
              <a:rPr lang="en-GB" baseline="0" dirty="0"/>
              <a:t>Today, we hope you will see how NCELP pedagogy aims to give learners a solid knowledge base and gradually build their capacity to use it faster and more easily.</a:t>
            </a:r>
          </a:p>
          <a:p>
            <a:endParaRPr lang="en-GB"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D61898-8BA6-4B26-ACFD-7C1D790186B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19651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solidFill>
                  <a:schemeClr val="accent5">
                    <a:lumMod val="50000"/>
                  </a:schemeClr>
                </a:solidFill>
                <a:latin typeface="Century Gothic" panose="020B0502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lumMod val="50000"/>
                  </a:schemeClr>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0838596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23/11/2020</a:t>
            </a:fld>
            <a:endParaRPr lang="en-GB" dirty="0">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5958115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23/11/2020</a:t>
            </a:fld>
            <a:endParaRPr lang="en-GB" dirty="0">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4620002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solidFill>
                  <a:schemeClr val="accent5">
                    <a:lumMod val="50000"/>
                  </a:schemeClr>
                </a:solidFill>
                <a:latin typeface="Century Gothic" panose="020B0502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lumMod val="50000"/>
                  </a:schemeClr>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0806433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2pPr>
              <a:defRPr sz="2000"/>
            </a:lvl2pPr>
            <a:lvl3pPr>
              <a:defRPr sz="18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69459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1000662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386174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914551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5065311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23/11/2020</a:t>
            </a:fld>
            <a:endParaRPr lang="en-GB" dirty="0">
              <a:solidFill>
                <a:prstClr val="black"/>
              </a:solidFill>
            </a:endParaRPr>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4" name="Slide Number Placeholder 3"/>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6095840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23/11/2020</a:t>
            </a:fld>
            <a:endParaRPr lang="en-GB" dirty="0">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5412747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379078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23/11/2020</a:t>
            </a:fld>
            <a:endParaRPr lang="en-GB" dirty="0">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698168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23/11/2020</a:t>
            </a:fld>
            <a:endParaRPr lang="en-GB" dirty="0">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41044368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23/11/2020</a:t>
            </a:fld>
            <a:endParaRPr lang="en-GB" dirty="0">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513547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8370815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17984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01343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5317693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23/11/2020</a:t>
            </a:fld>
            <a:endParaRPr lang="en-GB" dirty="0">
              <a:solidFill>
                <a:prstClr val="black"/>
              </a:solidFill>
            </a:endParaRPr>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4" name="Slide Number Placeholder 3"/>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179418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23/11/2020</a:t>
            </a:fld>
            <a:endParaRPr lang="en-GB" dirty="0">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687476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23/11/2020</a:t>
            </a:fld>
            <a:endParaRPr lang="en-GB" dirty="0">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3767452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hyperlink" Target="https://creativecommons.org/licenses/by-nc-sa/4.0/"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hyperlink" Target="https://creativecommons.org/licenses/by-nc-sa/4.0/" TargetMode="Externa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43073"/>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485120" y="-61459"/>
            <a:ext cx="1627856" cy="563137"/>
          </a:xfrm>
          <a:prstGeom prst="rect">
            <a:avLst/>
          </a:prstGeom>
        </p:spPr>
      </p:pic>
      <p:pic>
        <p:nvPicPr>
          <p:cNvPr id="7" name="Picture 6"/>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 y="0"/>
            <a:ext cx="4775200" cy="417830"/>
          </a:xfrm>
          <a:prstGeom prst="rect">
            <a:avLst/>
          </a:prstGeom>
        </p:spPr>
      </p:pic>
      <p:sp>
        <p:nvSpPr>
          <p:cNvPr id="4" name="Rectangle 3"/>
          <p:cNvSpPr/>
          <p:nvPr userDrawn="1"/>
        </p:nvSpPr>
        <p:spPr>
          <a:xfrm>
            <a:off x="9088583" y="6572243"/>
            <a:ext cx="8434647" cy="430887"/>
          </a:xfrm>
          <a:prstGeom prst="rect">
            <a:avLst/>
          </a:prstGeom>
        </p:spPr>
        <p:txBody>
          <a:bodyPr wrap="square">
            <a:spAutoFit/>
          </a:bodyPr>
          <a:lstStyle/>
          <a:p>
            <a:r>
              <a:rPr lang="en-GB" sz="1100" dirty="0">
                <a:solidFill>
                  <a:srgbClr val="002060"/>
                </a:solidFill>
                <a:latin typeface="Century Gothic" panose="020B0502020202020204" pitchFamily="34" charset="0"/>
              </a:rPr>
              <a:t>Material</a:t>
            </a:r>
            <a:r>
              <a:rPr lang="en-GB" sz="1100" dirty="0">
                <a:solidFill>
                  <a:srgbClr val="002060"/>
                </a:solidFill>
                <a:latin typeface="Arial" panose="020B0604020202020204" pitchFamily="34" charset="0"/>
              </a:rPr>
              <a:t> </a:t>
            </a:r>
            <a:r>
              <a:rPr lang="en-GB" sz="1100" dirty="0">
                <a:solidFill>
                  <a:srgbClr val="002060"/>
                </a:solidFill>
                <a:latin typeface="Century Gothic" panose="020B0502020202020204" pitchFamily="34" charset="0"/>
              </a:rPr>
              <a:t>licensed as </a:t>
            </a:r>
            <a:r>
              <a:rPr lang="en-GB" sz="1100" b="1" u="sng" dirty="0">
                <a:solidFill>
                  <a:srgbClr val="FFFFFF"/>
                </a:solidFill>
                <a:latin typeface="Century Gothic" panose="020B0502020202020204" pitchFamily="34" charset="0"/>
                <a:hlinkClick r:id="rId16"/>
              </a:rPr>
              <a:t>CC BY-NC-SA 4.0</a:t>
            </a:r>
            <a:br>
              <a:rPr lang="en-GB" sz="1100" dirty="0">
                <a:solidFill>
                  <a:prstClr val="black"/>
                </a:solidFill>
                <a:latin typeface="Century Gothic" panose="020B0502020202020204" pitchFamily="34" charset="0"/>
              </a:rPr>
            </a:br>
            <a:endParaRPr lang="en-GB" sz="1100" dirty="0">
              <a:solidFill>
                <a:prstClr val="black"/>
              </a:solidFill>
              <a:latin typeface="Century Gothic" panose="020B0502020202020204" pitchFamily="34" charset="0"/>
            </a:endParaRPr>
          </a:p>
        </p:txBody>
      </p:sp>
      <p:sp>
        <p:nvSpPr>
          <p:cNvPr id="8" name="Rectangle 7"/>
          <p:cNvSpPr/>
          <p:nvPr userDrawn="1"/>
        </p:nvSpPr>
        <p:spPr>
          <a:xfrm>
            <a:off x="2" y="6572241"/>
            <a:ext cx="8434647" cy="261610"/>
          </a:xfrm>
          <a:prstGeom prst="rect">
            <a:avLst/>
          </a:prstGeom>
        </p:spPr>
        <p:txBody>
          <a:bodyPr wrap="square">
            <a:spAutoFit/>
          </a:bodyPr>
          <a:lstStyle/>
          <a:p>
            <a:r>
              <a:rPr lang="en-GB" sz="1050" dirty="0">
                <a:solidFill>
                  <a:srgbClr val="002060"/>
                </a:solidFill>
                <a:latin typeface="Century Gothic" panose="020B0502020202020204" pitchFamily="34" charset="0"/>
              </a:rPr>
              <a:t>Rachel Hawkes</a:t>
            </a:r>
            <a:endParaRPr lang="en-GB" sz="1050"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5996265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43073"/>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485120" y="-61459"/>
            <a:ext cx="1627856" cy="563137"/>
          </a:xfrm>
          <a:prstGeom prst="rect">
            <a:avLst/>
          </a:prstGeom>
        </p:spPr>
      </p:pic>
      <p:pic>
        <p:nvPicPr>
          <p:cNvPr id="7" name="Picture 6"/>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 y="0"/>
            <a:ext cx="4775200" cy="417830"/>
          </a:xfrm>
          <a:prstGeom prst="rect">
            <a:avLst/>
          </a:prstGeom>
        </p:spPr>
      </p:pic>
      <p:sp>
        <p:nvSpPr>
          <p:cNvPr id="4" name="Rectangle 3"/>
          <p:cNvSpPr/>
          <p:nvPr userDrawn="1"/>
        </p:nvSpPr>
        <p:spPr>
          <a:xfrm>
            <a:off x="9088583" y="6572243"/>
            <a:ext cx="8434647" cy="430887"/>
          </a:xfrm>
          <a:prstGeom prst="rect">
            <a:avLst/>
          </a:prstGeom>
        </p:spPr>
        <p:txBody>
          <a:bodyPr wrap="square">
            <a:spAutoFit/>
          </a:bodyPr>
          <a:lstStyle/>
          <a:p>
            <a:r>
              <a:rPr lang="en-GB" sz="1100" dirty="0">
                <a:solidFill>
                  <a:srgbClr val="002060"/>
                </a:solidFill>
                <a:latin typeface="Century Gothic" panose="020B0502020202020204" pitchFamily="34" charset="0"/>
              </a:rPr>
              <a:t>Material</a:t>
            </a:r>
            <a:r>
              <a:rPr lang="en-GB" sz="1100" dirty="0">
                <a:solidFill>
                  <a:srgbClr val="002060"/>
                </a:solidFill>
                <a:latin typeface="Arial" panose="020B0604020202020204" pitchFamily="34" charset="0"/>
              </a:rPr>
              <a:t> </a:t>
            </a:r>
            <a:r>
              <a:rPr lang="en-GB" sz="1100" dirty="0">
                <a:solidFill>
                  <a:srgbClr val="002060"/>
                </a:solidFill>
                <a:latin typeface="Century Gothic" panose="020B0502020202020204" pitchFamily="34" charset="0"/>
              </a:rPr>
              <a:t>licensed as </a:t>
            </a:r>
            <a:r>
              <a:rPr lang="en-GB" sz="1100" b="1" u="sng" dirty="0">
                <a:solidFill>
                  <a:srgbClr val="FFFFFF"/>
                </a:solidFill>
                <a:latin typeface="Century Gothic" panose="020B0502020202020204" pitchFamily="34" charset="0"/>
                <a:hlinkClick r:id="rId16"/>
              </a:rPr>
              <a:t>CC BY-NC-SA 4.0</a:t>
            </a:r>
            <a:br>
              <a:rPr lang="en-GB" sz="1100" dirty="0">
                <a:solidFill>
                  <a:prstClr val="black"/>
                </a:solidFill>
                <a:latin typeface="Century Gothic" panose="020B0502020202020204" pitchFamily="34" charset="0"/>
              </a:rPr>
            </a:br>
            <a:endParaRPr lang="en-GB" sz="1100" dirty="0">
              <a:solidFill>
                <a:prstClr val="black"/>
              </a:solidFill>
              <a:latin typeface="Century Gothic" panose="020B0502020202020204" pitchFamily="34" charset="0"/>
            </a:endParaRPr>
          </a:p>
        </p:txBody>
      </p:sp>
      <p:sp>
        <p:nvSpPr>
          <p:cNvPr id="8" name="Rectangle 7"/>
          <p:cNvSpPr/>
          <p:nvPr userDrawn="1"/>
        </p:nvSpPr>
        <p:spPr>
          <a:xfrm>
            <a:off x="2" y="6572241"/>
            <a:ext cx="8434647" cy="261610"/>
          </a:xfrm>
          <a:prstGeom prst="rect">
            <a:avLst/>
          </a:prstGeom>
        </p:spPr>
        <p:txBody>
          <a:bodyPr wrap="square">
            <a:spAutoFit/>
          </a:bodyPr>
          <a:lstStyle/>
          <a:p>
            <a:r>
              <a:rPr lang="en-GB" sz="1050" dirty="0">
                <a:solidFill>
                  <a:srgbClr val="002060"/>
                </a:solidFill>
                <a:latin typeface="Century Gothic" panose="020B0502020202020204" pitchFamily="34" charset="0"/>
              </a:rPr>
              <a:t>Rachel Hawkes</a:t>
            </a:r>
            <a:endParaRPr lang="en-GB" sz="1050"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101615595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www.resoruces.ncelp.org/" TargetMode="External"/><Relationship Id="rId5" Type="http://schemas.openxmlformats.org/officeDocument/2006/relationships/hyperlink" Target="http://www.ncelp.org/" TargetMode="External"/><Relationship Id="rId4" Type="http://schemas.openxmlformats.org/officeDocument/2006/relationships/image" Target="../media/image5.tiff"/></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s://ncelp.org/wp-content/uploads/2020/02/MFL_Pedagogy_Review_Report_TSC_PUBLISHED_VERSION_Nov_2016_1_.pdf" TargetMode="Externa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http://oasis-database.org/" TargetMode="External"/><Relationship Id="rId4" Type="http://schemas.openxmlformats.org/officeDocument/2006/relationships/hyperlink" Target="https://classroom.thenational.academy/subjects-by-key-stage/key-stage-3"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hyperlink" Target="https://resources.ncelp.org/catalog?utf8=%E2%9C%93&amp;search_field=all_fields&amp;q=ofsted" TargetMode="Externa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8" Type="http://schemas.openxmlformats.org/officeDocument/2006/relationships/hyperlink" Target="https://docs.google.com/forms/d/e/1FAIpQLSeJy-sMKW_1qQQMJWxatdS_FBS2a8IMIBT_XOSoNf9nvsCb_w/viewform" TargetMode="External"/><Relationship Id="rId3" Type="http://schemas.openxmlformats.org/officeDocument/2006/relationships/image" Target="../media/image7.png"/><Relationship Id="rId7" Type="http://schemas.openxmlformats.org/officeDocument/2006/relationships/hyperlink" Target="https://www.thenational.academy/" TargetMode="External"/><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hyperlink" Target="https://resources.ncelp.org/" TargetMode="External"/><Relationship Id="rId11" Type="http://schemas.openxmlformats.org/officeDocument/2006/relationships/image" Target="../media/image21.png"/><Relationship Id="rId5" Type="http://schemas.openxmlformats.org/officeDocument/2006/relationships/image" Target="../media/image20.png"/><Relationship Id="rId10" Type="http://schemas.openxmlformats.org/officeDocument/2006/relationships/hyperlink" Target="mailto:enquiries@ncelp.org" TargetMode="External"/><Relationship Id="rId4" Type="http://schemas.openxmlformats.org/officeDocument/2006/relationships/image" Target="../media/image19.png"/><Relationship Id="rId9" Type="http://schemas.openxmlformats.org/officeDocument/2006/relationships/hyperlink" Target="https://oasis-database.org/"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hyperlink" Target="https://ncelp.org/wp-content/uploads/2020/02/MFL_Pedagogy_Review_Report_TSC_PUBLISHED_VERSION_Nov_2016_1_.pdf"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hyperlink" Target="https://oasis-database.org/concern/summaries/n296wz13w?locale=en" TargetMode="External"/><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hyperlink" Target="https://oasis-database.org/concern/summaries/r207tp32d?locale=en" TargetMode="External"/><Relationship Id="rId4" Type="http://schemas.openxmlformats.org/officeDocument/2006/relationships/hyperlink" Target="https://oasis-database.org/concern/summaries/xs55mc18j?locale=en" TargetMode="Externa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17" name="Group 16" descr="background rectangle"/>
          <p:cNvGrpSpPr/>
          <p:nvPr/>
        </p:nvGrpSpPr>
        <p:grpSpPr>
          <a:xfrm>
            <a:off x="-56445" y="0"/>
            <a:ext cx="12192000" cy="6858000"/>
            <a:chOff x="-56445" y="0"/>
            <a:chExt cx="12192000" cy="6858000"/>
          </a:xfrm>
        </p:grpSpPr>
        <p:grpSp>
          <p:nvGrpSpPr>
            <p:cNvPr id="8" name="Group 7"/>
            <p:cNvGrpSpPr/>
            <p:nvPr/>
          </p:nvGrpSpPr>
          <p:grpSpPr>
            <a:xfrm>
              <a:off x="-56445" y="0"/>
              <a:ext cx="12192000" cy="6858000"/>
              <a:chOff x="0" y="0"/>
              <a:chExt cx="12192000" cy="6858000"/>
            </a:xfrm>
            <a:solidFill>
              <a:srgbClr val="FDEFE3"/>
            </a:solidFill>
          </p:grpSpPr>
          <p:sp>
            <p:nvSpPr>
              <p:cNvPr id="9" name="Isosceles Triangle 8"/>
              <p:cNvSpPr/>
              <p:nvPr/>
            </p:nvSpPr>
            <p:spPr>
              <a:xfrm rot="5400000">
                <a:off x="4992512" y="-341488"/>
                <a:ext cx="6857998" cy="7540978"/>
              </a:xfrm>
              <a:prstGeom prst="triangle">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0" name="Rectangle 9"/>
              <p:cNvSpPr/>
              <p:nvPr/>
            </p:nvSpPr>
            <p:spPr>
              <a:xfrm>
                <a:off x="0" y="0"/>
                <a:ext cx="4651022"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sp>
          <p:nvSpPr>
            <p:cNvPr id="4" name="Isosceles Triangle 3"/>
            <p:cNvSpPr/>
            <p:nvPr/>
          </p:nvSpPr>
          <p:spPr>
            <a:xfrm rot="5400000">
              <a:off x="4636029" y="-341488"/>
              <a:ext cx="6857998" cy="7540978"/>
            </a:xfrm>
            <a:prstGeom prst="triangle">
              <a:avLst>
                <a:gd name="adj" fmla="val 0"/>
              </a:avLst>
            </a:prstGeom>
            <a:solidFill>
              <a:srgbClr val="E56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sp>
        <p:nvSpPr>
          <p:cNvPr id="5" name="Rectangle 4" descr="background rectangle"/>
          <p:cNvSpPr/>
          <p:nvPr/>
        </p:nvSpPr>
        <p:spPr>
          <a:xfrm>
            <a:off x="-27340" y="0"/>
            <a:ext cx="4350984" cy="6858000"/>
          </a:xfrm>
          <a:prstGeom prst="rect">
            <a:avLst/>
          </a:prstGeom>
          <a:solidFill>
            <a:srgbClr val="E56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15" name="Picture 14" descr="NCELP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01183" y="6458444"/>
            <a:ext cx="3077513" cy="288077"/>
          </a:xfrm>
          <a:prstGeom prst="rect">
            <a:avLst/>
          </a:prstGeom>
        </p:spPr>
      </p:pic>
      <p:pic>
        <p:nvPicPr>
          <p:cNvPr id="12" name="Picture 11">
            <a:extLst>
              <a:ext uri="{FF2B5EF4-FFF2-40B4-BE49-F238E27FC236}">
                <a16:creationId xmlns:a16="http://schemas.microsoft.com/office/drawing/2014/main" id="{D61F1E60-74D7-4A11-9062-48DAA510EBBC}"/>
              </a:ext>
            </a:extLst>
          </p:cNvPr>
          <p:cNvPicPr>
            <a:picLocks noChangeAspect="1"/>
          </p:cNvPicPr>
          <p:nvPr/>
        </p:nvPicPr>
        <p:blipFill>
          <a:blip r:embed="rId4"/>
          <a:stretch>
            <a:fillRect/>
          </a:stretch>
        </p:blipFill>
        <p:spPr>
          <a:xfrm>
            <a:off x="13702308" y="3561066"/>
            <a:ext cx="1688891" cy="1688891"/>
          </a:xfrm>
          <a:prstGeom prst="rect">
            <a:avLst/>
          </a:prstGeom>
        </p:spPr>
      </p:pic>
      <p:sp>
        <p:nvSpPr>
          <p:cNvPr id="13" name="Rectangle 12">
            <a:extLst>
              <a:ext uri="{FF2B5EF4-FFF2-40B4-BE49-F238E27FC236}">
                <a16:creationId xmlns:a16="http://schemas.microsoft.com/office/drawing/2014/main" id="{76B8D973-0217-4BCA-ABC8-BD59B1AEB4BF}"/>
              </a:ext>
            </a:extLst>
          </p:cNvPr>
          <p:cNvSpPr/>
          <p:nvPr/>
        </p:nvSpPr>
        <p:spPr>
          <a:xfrm>
            <a:off x="8564526" y="5359899"/>
            <a:ext cx="3381439" cy="874085"/>
          </a:xfrm>
          <a:prstGeom prst="rect">
            <a:avLst/>
          </a:prstGeom>
        </p:spPr>
        <p:txBody>
          <a:bodyPr wrap="square">
            <a:spAutoFit/>
          </a:bodyPr>
          <a:lstStyle/>
          <a:p>
            <a:pPr algn="ctr" defTabSz="903124">
              <a:defRPr/>
            </a:pPr>
            <a:r>
              <a:rPr lang="en-US" sz="2540" dirty="0">
                <a:solidFill>
                  <a:prstClr val="black"/>
                </a:solidFill>
                <a:latin typeface="Tw Cen MT" panose="020B0602020104020603"/>
                <a:hlinkClick r:id="rId5"/>
              </a:rPr>
              <a:t>ncelp.org</a:t>
            </a:r>
            <a:r>
              <a:rPr lang="en-US" sz="2540" dirty="0">
                <a:solidFill>
                  <a:prstClr val="black"/>
                </a:solidFill>
                <a:latin typeface="Tw Cen MT" panose="020B0602020104020603"/>
              </a:rPr>
              <a:t> </a:t>
            </a:r>
          </a:p>
          <a:p>
            <a:pPr algn="ctr" defTabSz="903124">
              <a:defRPr/>
            </a:pPr>
            <a:r>
              <a:rPr lang="en-US" sz="2540" dirty="0">
                <a:solidFill>
                  <a:prstClr val="black"/>
                </a:solidFill>
                <a:latin typeface="Tw Cen MT" panose="020B0602020104020603"/>
                <a:hlinkClick r:id="rId6"/>
              </a:rPr>
              <a:t>resources.ncelp.org</a:t>
            </a:r>
            <a:r>
              <a:rPr lang="en-US" sz="2540" dirty="0">
                <a:solidFill>
                  <a:prstClr val="black"/>
                </a:solidFill>
                <a:latin typeface="Tw Cen MT" panose="020B0602020104020603"/>
              </a:rPr>
              <a:t>  </a:t>
            </a:r>
          </a:p>
        </p:txBody>
      </p:sp>
      <p:sp>
        <p:nvSpPr>
          <p:cNvPr id="16" name="Title 1">
            <a:extLst>
              <a:ext uri="{FF2B5EF4-FFF2-40B4-BE49-F238E27FC236}">
                <a16:creationId xmlns:a16="http://schemas.microsoft.com/office/drawing/2014/main" id="{B040C7E0-C42D-4A7E-813D-1B991D0ADF23}"/>
              </a:ext>
            </a:extLst>
          </p:cNvPr>
          <p:cNvSpPr txBox="1">
            <a:spLocks/>
          </p:cNvSpPr>
          <p:nvPr/>
        </p:nvSpPr>
        <p:spPr>
          <a:xfrm>
            <a:off x="6863031" y="688849"/>
            <a:ext cx="6259714" cy="3626770"/>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accent5">
                    <a:lumMod val="50000"/>
                  </a:schemeClr>
                </a:solidFill>
                <a:latin typeface="Century Gothic" panose="020B0502020202020204" pitchFamily="34" charset="0"/>
                <a:ea typeface="+mj-ea"/>
                <a:cs typeface="+mj-cs"/>
              </a:defRPr>
            </a:lvl1pPr>
          </a:lstStyle>
          <a:p>
            <a:pPr algn="l"/>
            <a:endParaRPr lang="en-GB" dirty="0"/>
          </a:p>
        </p:txBody>
      </p:sp>
      <p:sp>
        <p:nvSpPr>
          <p:cNvPr id="22" name="Title 1">
            <a:extLst>
              <a:ext uri="{FF2B5EF4-FFF2-40B4-BE49-F238E27FC236}">
                <a16:creationId xmlns:a16="http://schemas.microsoft.com/office/drawing/2014/main" id="{6EF3A8DF-5B20-4137-BCA0-88A08139611B}"/>
              </a:ext>
            </a:extLst>
          </p:cNvPr>
          <p:cNvSpPr>
            <a:spLocks noGrp="1"/>
          </p:cNvSpPr>
          <p:nvPr>
            <p:ph type="ctrTitle"/>
          </p:nvPr>
        </p:nvSpPr>
        <p:spPr>
          <a:xfrm>
            <a:off x="256642" y="1733129"/>
            <a:ext cx="7700680" cy="3626770"/>
          </a:xfrm>
        </p:spPr>
        <p:txBody>
          <a:bodyPr anchor="t">
            <a:normAutofit/>
          </a:bodyPr>
          <a:lstStyle/>
          <a:p>
            <a:pPr algn="l"/>
            <a:r>
              <a:rPr lang="en-GB" sz="4900" b="1" dirty="0">
                <a:solidFill>
                  <a:prstClr val="white"/>
                </a:solidFill>
              </a:rPr>
              <a:t>An Introduction to NCELP</a:t>
            </a:r>
            <a:br>
              <a:rPr lang="en-GB" sz="3266" b="1" dirty="0">
                <a:solidFill>
                  <a:prstClr val="white"/>
                </a:solidFill>
              </a:rPr>
            </a:br>
            <a:br>
              <a:rPr lang="en-GB" sz="3266" b="1" dirty="0">
                <a:solidFill>
                  <a:prstClr val="white"/>
                </a:solidFill>
              </a:rPr>
            </a:br>
            <a:r>
              <a:rPr lang="en-GB" sz="3266" b="1" dirty="0">
                <a:solidFill>
                  <a:prstClr val="white"/>
                </a:solidFill>
              </a:rPr>
              <a:t>Online Conference</a:t>
            </a:r>
            <a:br>
              <a:rPr lang="en-GB" sz="3266" b="1" dirty="0">
                <a:solidFill>
                  <a:prstClr val="white"/>
                </a:solidFill>
              </a:rPr>
            </a:br>
            <a:br>
              <a:rPr lang="en-GB" sz="3266" b="1" dirty="0">
                <a:solidFill>
                  <a:prstClr val="white"/>
                </a:solidFill>
              </a:rPr>
            </a:br>
            <a:r>
              <a:rPr lang="en-GB" sz="2177" b="1" dirty="0">
                <a:solidFill>
                  <a:prstClr val="white"/>
                </a:solidFill>
              </a:rPr>
              <a:t>Friday 20 November 2020</a:t>
            </a:r>
            <a:br>
              <a:rPr lang="en-GB" sz="4899" b="1" dirty="0">
                <a:solidFill>
                  <a:prstClr val="white"/>
                </a:solidFill>
              </a:rPr>
            </a:br>
            <a:endParaRPr lang="en-GB" dirty="0"/>
          </a:p>
        </p:txBody>
      </p:sp>
      <p:sp>
        <p:nvSpPr>
          <p:cNvPr id="23" name="Title 3">
            <a:extLst>
              <a:ext uri="{FF2B5EF4-FFF2-40B4-BE49-F238E27FC236}">
                <a16:creationId xmlns:a16="http://schemas.microsoft.com/office/drawing/2014/main" id="{8DC062C8-AEDE-4883-9B1E-2313D3BE66F7}"/>
              </a:ext>
            </a:extLst>
          </p:cNvPr>
          <p:cNvSpPr txBox="1">
            <a:spLocks/>
          </p:cNvSpPr>
          <p:nvPr/>
        </p:nvSpPr>
        <p:spPr>
          <a:xfrm>
            <a:off x="256642" y="5061510"/>
            <a:ext cx="5248022" cy="1172474"/>
          </a:xfrm>
          <a:prstGeom prst="rect">
            <a:avLst/>
          </a:prstGeom>
        </p:spPr>
        <p:txBody>
          <a:bodyPr anchor="ct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pPr defTabSz="829544">
              <a:lnSpc>
                <a:spcPct val="150000"/>
              </a:lnSpc>
              <a:defRPr/>
            </a:pPr>
            <a:r>
              <a:rPr lang="en-GB" sz="1633" dirty="0">
                <a:solidFill>
                  <a:prstClr val="white"/>
                </a:solidFill>
                <a:latin typeface="Century Gothic" panose="020B0502020202020204" pitchFamily="34" charset="0"/>
              </a:rPr>
              <a:t>David Shanks – NCELP Subject Specialist</a:t>
            </a:r>
          </a:p>
          <a:p>
            <a:pPr defTabSz="829544">
              <a:lnSpc>
                <a:spcPct val="150000"/>
              </a:lnSpc>
              <a:defRPr/>
            </a:pPr>
            <a:r>
              <a:rPr lang="en-GB" sz="1633" dirty="0">
                <a:solidFill>
                  <a:prstClr val="white"/>
                </a:solidFill>
                <a:latin typeface="Century Gothic" panose="020B0502020202020204" pitchFamily="34" charset="0"/>
              </a:rPr>
              <a:t>Emma Marsden – NCELP Director</a:t>
            </a:r>
          </a:p>
          <a:p>
            <a:pPr defTabSz="829544">
              <a:lnSpc>
                <a:spcPct val="150000"/>
              </a:lnSpc>
              <a:defRPr/>
            </a:pPr>
            <a:r>
              <a:rPr lang="en-GB" sz="1633" dirty="0">
                <a:solidFill>
                  <a:prstClr val="white"/>
                </a:solidFill>
                <a:latin typeface="Century Gothic" panose="020B0502020202020204" pitchFamily="34" charset="0"/>
              </a:rPr>
              <a:t>Rachel Hawkes – NCELP Co-Director</a:t>
            </a:r>
          </a:p>
        </p:txBody>
      </p:sp>
      <p:pic>
        <p:nvPicPr>
          <p:cNvPr id="14" name="Picture 13">
            <a:extLst>
              <a:ext uri="{FF2B5EF4-FFF2-40B4-BE49-F238E27FC236}">
                <a16:creationId xmlns:a16="http://schemas.microsoft.com/office/drawing/2014/main" id="{17EA9343-A0DF-424A-95B2-78FB92EC33B4}"/>
              </a:ext>
            </a:extLst>
          </p:cNvPr>
          <p:cNvPicPr>
            <a:picLocks noChangeAspect="1"/>
          </p:cNvPicPr>
          <p:nvPr/>
        </p:nvPicPr>
        <p:blipFill>
          <a:blip r:embed="rId7"/>
          <a:stretch>
            <a:fillRect/>
          </a:stretch>
        </p:blipFill>
        <p:spPr>
          <a:xfrm>
            <a:off x="8821793" y="3080084"/>
            <a:ext cx="3113566" cy="2245779"/>
          </a:xfrm>
          <a:prstGeom prst="rect">
            <a:avLst/>
          </a:prstGeom>
        </p:spPr>
      </p:pic>
    </p:spTree>
    <p:extLst>
      <p:ext uri="{BB962C8B-B14F-4D97-AF65-F5344CB8AC3E}">
        <p14:creationId xmlns:p14="http://schemas.microsoft.com/office/powerpoint/2010/main" val="34457807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raided stands of phonics, vocabulary, and grammar">
            <a:extLst>
              <a:ext uri="{FF2B5EF4-FFF2-40B4-BE49-F238E27FC236}">
                <a16:creationId xmlns:a16="http://schemas.microsoft.com/office/drawing/2014/main" id="{C4C18D30-2907-4904-83CB-E2C52D88EE6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24800" y="879629"/>
            <a:ext cx="4267200" cy="3107010"/>
          </a:xfrm>
          <a:prstGeom prst="rect">
            <a:avLst/>
          </a:prstGeom>
        </p:spPr>
      </p:pic>
      <p:pic>
        <p:nvPicPr>
          <p:cNvPr id="5" name="Picture 4" descr="background rectangl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96863"/>
            <a:ext cx="8153400" cy="867128"/>
          </a:xfrm>
          <a:prstGeom prst="rect">
            <a:avLst/>
          </a:prstGeom>
        </p:spPr>
      </p:pic>
      <p:sp>
        <p:nvSpPr>
          <p:cNvPr id="2" name="Title 1"/>
          <p:cNvSpPr>
            <a:spLocks noGrp="1"/>
          </p:cNvSpPr>
          <p:nvPr>
            <p:ph type="title"/>
          </p:nvPr>
        </p:nvSpPr>
        <p:spPr>
          <a:xfrm>
            <a:off x="300038" y="21925"/>
            <a:ext cx="6484584" cy="1325563"/>
          </a:xfrm>
        </p:spPr>
        <p:txBody>
          <a:bodyPr>
            <a:normAutofit/>
          </a:bodyPr>
          <a:lstStyle/>
          <a:p>
            <a:r>
              <a:rPr lang="en-GB" sz="3600" b="1" dirty="0">
                <a:solidFill>
                  <a:schemeClr val="bg1"/>
                </a:solidFill>
              </a:rPr>
              <a:t>The NCELP Pillars</a:t>
            </a:r>
          </a:p>
        </p:txBody>
      </p:sp>
      <p:sp>
        <p:nvSpPr>
          <p:cNvPr id="7" name="Content Placeholder 3">
            <a:extLst>
              <a:ext uri="{FF2B5EF4-FFF2-40B4-BE49-F238E27FC236}">
                <a16:creationId xmlns:a16="http://schemas.microsoft.com/office/drawing/2014/main" id="{7D3059B5-9064-4F90-82B0-792173BF2A15}"/>
              </a:ext>
            </a:extLst>
          </p:cNvPr>
          <p:cNvSpPr>
            <a:spLocks noGrp="1"/>
          </p:cNvSpPr>
          <p:nvPr>
            <p:ph idx="1"/>
          </p:nvPr>
        </p:nvSpPr>
        <p:spPr>
          <a:xfrm>
            <a:off x="300038" y="1347488"/>
            <a:ext cx="7281862" cy="4843762"/>
          </a:xfrm>
        </p:spPr>
        <p:txBody>
          <a:bodyPr>
            <a:normAutofit/>
          </a:bodyPr>
          <a:lstStyle/>
          <a:p>
            <a:pPr marL="0" indent="0" defTabSz="903124">
              <a:lnSpc>
                <a:spcPct val="200000"/>
              </a:lnSpc>
              <a:buNone/>
              <a:defRPr/>
            </a:pPr>
            <a:r>
              <a:rPr lang="en-GB" sz="2000" dirty="0">
                <a:solidFill>
                  <a:srgbClr val="104F75"/>
                </a:solidFill>
              </a:rPr>
              <a:t>Pupils need to gain systematic knowledge of the </a:t>
            </a:r>
            <a:r>
              <a:rPr lang="en-GB" sz="2000" b="1" dirty="0">
                <a:solidFill>
                  <a:srgbClr val="E56700"/>
                </a:solidFill>
              </a:rPr>
              <a:t>vocabulary</a:t>
            </a:r>
            <a:r>
              <a:rPr lang="en-GB" sz="2000" dirty="0">
                <a:solidFill>
                  <a:srgbClr val="104F75"/>
                </a:solidFill>
              </a:rPr>
              <a:t>, </a:t>
            </a:r>
            <a:r>
              <a:rPr lang="en-GB" sz="2000" b="1" dirty="0">
                <a:solidFill>
                  <a:srgbClr val="E56700"/>
                </a:solidFill>
              </a:rPr>
              <a:t>grammar</a:t>
            </a:r>
            <a:r>
              <a:rPr lang="en-GB" sz="2000" dirty="0">
                <a:solidFill>
                  <a:srgbClr val="104F75"/>
                </a:solidFill>
              </a:rPr>
              <a:t>, and sound and spelling systems (</a:t>
            </a:r>
            <a:r>
              <a:rPr lang="en-GB" sz="2000" b="1" dirty="0">
                <a:solidFill>
                  <a:srgbClr val="E56700"/>
                </a:solidFill>
              </a:rPr>
              <a:t>phonics</a:t>
            </a:r>
            <a:r>
              <a:rPr lang="en-GB" sz="2000" dirty="0">
                <a:solidFill>
                  <a:srgbClr val="104F75"/>
                </a:solidFill>
              </a:rPr>
              <a:t>) of their new language, and how these are used by speakers of the language. </a:t>
            </a:r>
          </a:p>
          <a:p>
            <a:pPr marL="0" indent="0" defTabSz="903124">
              <a:lnSpc>
                <a:spcPct val="200000"/>
              </a:lnSpc>
              <a:buNone/>
              <a:defRPr/>
            </a:pPr>
            <a:r>
              <a:rPr lang="en-GB" sz="2000" dirty="0">
                <a:solidFill>
                  <a:srgbClr val="104F75"/>
                </a:solidFill>
              </a:rPr>
              <a:t>They need to reinforce this knowledge with </a:t>
            </a:r>
            <a:r>
              <a:rPr lang="en-GB" sz="2000" b="1" dirty="0">
                <a:solidFill>
                  <a:srgbClr val="E56700"/>
                </a:solidFill>
              </a:rPr>
              <a:t>extensive planned practice</a:t>
            </a:r>
            <a:r>
              <a:rPr lang="en-GB" sz="2000" b="1" dirty="0">
                <a:solidFill>
                  <a:srgbClr val="104F75"/>
                </a:solidFill>
              </a:rPr>
              <a:t> </a:t>
            </a:r>
            <a:r>
              <a:rPr lang="en-GB" sz="2000" dirty="0">
                <a:solidFill>
                  <a:srgbClr val="104F75"/>
                </a:solidFill>
              </a:rPr>
              <a:t>and </a:t>
            </a:r>
            <a:r>
              <a:rPr lang="en-GB" sz="2000" b="1" dirty="0">
                <a:solidFill>
                  <a:srgbClr val="E56700"/>
                </a:solidFill>
              </a:rPr>
              <a:t>use</a:t>
            </a:r>
            <a:r>
              <a:rPr lang="en-GB" sz="2000" dirty="0">
                <a:solidFill>
                  <a:srgbClr val="104F75"/>
                </a:solidFill>
              </a:rPr>
              <a:t> in order to build the skills needed for communication.</a:t>
            </a:r>
            <a:endParaRPr lang="en-US" sz="2000" dirty="0">
              <a:solidFill>
                <a:srgbClr val="104F75"/>
              </a:solidFill>
            </a:endParaRPr>
          </a:p>
        </p:txBody>
      </p:sp>
      <p:sp>
        <p:nvSpPr>
          <p:cNvPr id="8" name="TextBox 7">
            <a:extLst>
              <a:ext uri="{FF2B5EF4-FFF2-40B4-BE49-F238E27FC236}">
                <a16:creationId xmlns:a16="http://schemas.microsoft.com/office/drawing/2014/main" id="{DA33CACD-78E3-48A8-ACDC-00761B5CCCB7}"/>
              </a:ext>
            </a:extLst>
          </p:cNvPr>
          <p:cNvSpPr txBox="1"/>
          <p:nvPr/>
        </p:nvSpPr>
        <p:spPr>
          <a:xfrm>
            <a:off x="6122194" y="5852696"/>
            <a:ext cx="7529512"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104F75"/>
                </a:solidFill>
                <a:effectLst/>
                <a:uLnTx/>
                <a:uFillTx/>
                <a:latin typeface="Century Gothic" panose="020B0502020202020204" pitchFamily="34" charset="0"/>
                <a:ea typeface="+mn-ea"/>
                <a:cs typeface="+mn-cs"/>
                <a:hlinkClick r:id="rId5"/>
              </a:rPr>
              <a:t>Teaching Schools Council (2016), MFL Pedagogy Review.</a:t>
            </a:r>
            <a:endParaRPr kumimoji="0" lang="en-GB" sz="1600" b="0" i="0" u="none" strike="noStrike" kern="1200" cap="none" spc="0" normalizeH="0" baseline="0" noProof="0" dirty="0">
              <a:ln>
                <a:noFill/>
              </a:ln>
              <a:solidFill>
                <a:srgbClr val="104F75"/>
              </a:solidFill>
              <a:effectLst/>
              <a:uLnTx/>
              <a:uFillTx/>
              <a:latin typeface="Century Gothic" panose="020B0502020202020204" pitchFamily="34" charset="0"/>
              <a:ea typeface="+mn-ea"/>
              <a:cs typeface="+mn-cs"/>
            </a:endParaRPr>
          </a:p>
        </p:txBody>
      </p:sp>
      <p:sp>
        <p:nvSpPr>
          <p:cNvPr id="9" name="Content Placeholder 3">
            <a:extLst>
              <a:ext uri="{FF2B5EF4-FFF2-40B4-BE49-F238E27FC236}">
                <a16:creationId xmlns:a16="http://schemas.microsoft.com/office/drawing/2014/main" id="{C32743BC-7610-4BA2-BD85-33150641E7CC}"/>
              </a:ext>
            </a:extLst>
          </p:cNvPr>
          <p:cNvSpPr txBox="1">
            <a:spLocks/>
          </p:cNvSpPr>
          <p:nvPr/>
        </p:nvSpPr>
        <p:spPr>
          <a:xfrm>
            <a:off x="9092100" y="4164639"/>
            <a:ext cx="2190750" cy="1406131"/>
          </a:xfrm>
          <a:prstGeom prst="roundRect">
            <a:avLst/>
          </a:prstGeom>
          <a:ln>
            <a:solidFill>
              <a:srgbClr val="104F75"/>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03124"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dirty="0">
                <a:ln>
                  <a:noFill/>
                </a:ln>
                <a:solidFill>
                  <a:srgbClr val="104F75"/>
                </a:solidFill>
                <a:effectLst/>
                <a:uLnTx/>
                <a:uFillTx/>
                <a:latin typeface="Century Gothic" panose="020B0502020202020204" pitchFamily="34" charset="0"/>
                <a:ea typeface="+mn-ea"/>
                <a:cs typeface="+mn-cs"/>
              </a:rPr>
              <a:t>+ </a:t>
            </a:r>
            <a:br>
              <a:rPr kumimoji="0" lang="en-GB" sz="2400" b="0" i="0" u="none" strike="noStrike" kern="1200" cap="none" spc="0" normalizeH="0" baseline="0" noProof="0" dirty="0">
                <a:ln>
                  <a:noFill/>
                </a:ln>
                <a:solidFill>
                  <a:srgbClr val="104F75"/>
                </a:solidFill>
                <a:effectLst/>
                <a:uLnTx/>
                <a:uFillTx/>
                <a:latin typeface="Century Gothic" panose="020B0502020202020204" pitchFamily="34" charset="0"/>
                <a:ea typeface="+mn-ea"/>
                <a:cs typeface="+mn-cs"/>
              </a:rPr>
            </a:br>
            <a:r>
              <a:rPr kumimoji="0" lang="en-GB" sz="2400" b="0" i="0" u="none" strike="noStrike" kern="1200" cap="none" spc="0" normalizeH="0" baseline="0" noProof="0" dirty="0">
                <a:ln>
                  <a:noFill/>
                </a:ln>
                <a:solidFill>
                  <a:srgbClr val="104F75"/>
                </a:solidFill>
                <a:effectLst/>
                <a:uLnTx/>
                <a:uFillTx/>
                <a:latin typeface="Century Gothic" panose="020B0502020202020204" pitchFamily="34" charset="0"/>
                <a:ea typeface="+mn-ea"/>
                <a:cs typeface="+mn-cs"/>
              </a:rPr>
              <a:t>meaningful </a:t>
            </a:r>
            <a:br>
              <a:rPr kumimoji="0" lang="en-GB" sz="2400" b="0" i="0" u="none" strike="noStrike" kern="1200" cap="none" spc="0" normalizeH="0" baseline="0" noProof="0" dirty="0">
                <a:ln>
                  <a:noFill/>
                </a:ln>
                <a:solidFill>
                  <a:srgbClr val="104F75"/>
                </a:solidFill>
                <a:effectLst/>
                <a:uLnTx/>
                <a:uFillTx/>
                <a:latin typeface="Century Gothic" panose="020B0502020202020204" pitchFamily="34" charset="0"/>
                <a:ea typeface="+mn-ea"/>
                <a:cs typeface="+mn-cs"/>
              </a:rPr>
            </a:br>
            <a:r>
              <a:rPr kumimoji="0" lang="en-GB" sz="2400" b="0" i="0" u="none" strike="noStrike" kern="1200" cap="none" spc="0" normalizeH="0" baseline="0" noProof="0" dirty="0">
                <a:ln>
                  <a:noFill/>
                </a:ln>
                <a:solidFill>
                  <a:srgbClr val="104F75"/>
                </a:solidFill>
                <a:effectLst/>
                <a:uLnTx/>
                <a:uFillTx/>
                <a:latin typeface="Century Gothic" panose="020B0502020202020204" pitchFamily="34" charset="0"/>
                <a:ea typeface="+mn-ea"/>
                <a:cs typeface="+mn-cs"/>
              </a:rPr>
              <a:t>practice</a:t>
            </a:r>
            <a:endParaRPr kumimoji="0" lang="en-US" sz="2400" b="0" i="0" u="none" strike="noStrike" kern="1200" cap="none" spc="0" normalizeH="0" baseline="0" noProof="0" dirty="0">
              <a:ln>
                <a:noFill/>
              </a:ln>
              <a:solidFill>
                <a:srgbClr val="104F75"/>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929040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716EFD8-8016-4777-8C10-C2ECFC31E8D3}"/>
              </a:ext>
            </a:extLst>
          </p:cNvPr>
          <p:cNvPicPr>
            <a:picLocks noChangeAspect="1"/>
          </p:cNvPicPr>
          <p:nvPr/>
        </p:nvPicPr>
        <p:blipFill>
          <a:blip r:embed="rId3"/>
          <a:stretch>
            <a:fillRect/>
          </a:stretch>
        </p:blipFill>
        <p:spPr>
          <a:xfrm>
            <a:off x="304272" y="207741"/>
            <a:ext cx="5060438" cy="2846497"/>
          </a:xfrm>
          <a:prstGeom prst="rect">
            <a:avLst/>
          </a:prstGeom>
          <a:ln>
            <a:noFill/>
          </a:ln>
          <a:effectLst>
            <a:outerShdw blurRad="292100" dist="139700" dir="2700000" algn="tl" rotWithShape="0">
              <a:srgbClr val="333333">
                <a:alpha val="65000"/>
              </a:srgbClr>
            </a:outerShdw>
          </a:effectLst>
        </p:spPr>
      </p:pic>
      <p:pic>
        <p:nvPicPr>
          <p:cNvPr id="5" name="Picture 4">
            <a:extLst>
              <a:ext uri="{FF2B5EF4-FFF2-40B4-BE49-F238E27FC236}">
                <a16:creationId xmlns:a16="http://schemas.microsoft.com/office/drawing/2014/main" id="{C2D35CFF-EEC0-4FF4-88D0-0446392FA0C1}"/>
              </a:ext>
            </a:extLst>
          </p:cNvPr>
          <p:cNvPicPr>
            <a:picLocks noChangeAspect="1"/>
          </p:cNvPicPr>
          <p:nvPr/>
        </p:nvPicPr>
        <p:blipFill>
          <a:blip r:embed="rId4"/>
          <a:stretch>
            <a:fillRect/>
          </a:stretch>
        </p:blipFill>
        <p:spPr>
          <a:xfrm>
            <a:off x="1035562" y="1374169"/>
            <a:ext cx="5060438" cy="2846497"/>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4D1D488E-D28A-4E81-95D9-9ADF81613E1F}"/>
              </a:ext>
            </a:extLst>
          </p:cNvPr>
          <p:cNvPicPr>
            <a:picLocks noChangeAspect="1"/>
          </p:cNvPicPr>
          <p:nvPr/>
        </p:nvPicPr>
        <p:blipFill>
          <a:blip r:embed="rId5"/>
          <a:stretch>
            <a:fillRect/>
          </a:stretch>
        </p:blipFill>
        <p:spPr>
          <a:xfrm>
            <a:off x="1828668" y="2678003"/>
            <a:ext cx="5060438" cy="2846497"/>
          </a:xfrm>
          <a:prstGeom prst="rect">
            <a:avLst/>
          </a:prstGeom>
          <a:ln>
            <a:noFill/>
          </a:ln>
          <a:effectLst>
            <a:outerShdw blurRad="292100" dist="139700" dir="2700000" algn="tl" rotWithShape="0">
              <a:srgbClr val="333333">
                <a:alpha val="65000"/>
              </a:srgbClr>
            </a:outerShdw>
          </a:effectLst>
        </p:spPr>
      </p:pic>
      <p:pic>
        <p:nvPicPr>
          <p:cNvPr id="8" name="Picture 7">
            <a:extLst>
              <a:ext uri="{FF2B5EF4-FFF2-40B4-BE49-F238E27FC236}">
                <a16:creationId xmlns:a16="http://schemas.microsoft.com/office/drawing/2014/main" id="{EF74278C-DC9B-4B89-B7DC-352236D7E0CC}"/>
              </a:ext>
            </a:extLst>
          </p:cNvPr>
          <p:cNvPicPr>
            <a:picLocks noChangeAspect="1"/>
          </p:cNvPicPr>
          <p:nvPr/>
        </p:nvPicPr>
        <p:blipFill>
          <a:blip r:embed="rId6"/>
          <a:stretch>
            <a:fillRect/>
          </a:stretch>
        </p:blipFill>
        <p:spPr>
          <a:xfrm>
            <a:off x="7460021" y="2300259"/>
            <a:ext cx="4602879" cy="3840813"/>
          </a:xfrm>
          <a:prstGeom prst="rect">
            <a:avLst/>
          </a:prstGeom>
          <a:ln>
            <a:noFill/>
          </a:ln>
          <a:effectLst>
            <a:outerShdw blurRad="292100" dist="139700" dir="2700000" algn="tl" rotWithShape="0">
              <a:srgbClr val="333333">
                <a:alpha val="65000"/>
              </a:srgbClr>
            </a:outerShdw>
          </a:effectLst>
        </p:spPr>
      </p:pic>
      <p:sp>
        <p:nvSpPr>
          <p:cNvPr id="11" name="Arrow: Down 10">
            <a:extLst>
              <a:ext uri="{FF2B5EF4-FFF2-40B4-BE49-F238E27FC236}">
                <a16:creationId xmlns:a16="http://schemas.microsoft.com/office/drawing/2014/main" id="{8A163023-4C94-4563-9AF4-1B26CBF2B140}"/>
              </a:ext>
            </a:extLst>
          </p:cNvPr>
          <p:cNvSpPr/>
          <p:nvPr/>
        </p:nvSpPr>
        <p:spPr>
          <a:xfrm rot="19433875">
            <a:off x="6350938" y="203198"/>
            <a:ext cx="866973" cy="2331750"/>
          </a:xfrm>
          <a:prstGeom prst="downArrow">
            <a:avLst>
              <a:gd name="adj1" fmla="val 43160"/>
              <a:gd name="adj2" fmla="val 50000"/>
            </a:avLst>
          </a:prstGeom>
          <a:solidFill>
            <a:srgbClr val="E56700"/>
          </a:solidFill>
          <a:ln>
            <a:solidFill>
              <a:srgbClr val="104F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3" name="Frame 12">
            <a:extLst>
              <a:ext uri="{FF2B5EF4-FFF2-40B4-BE49-F238E27FC236}">
                <a16:creationId xmlns:a16="http://schemas.microsoft.com/office/drawing/2014/main" id="{0FCF2EAF-7EAC-402C-8E88-5F1899FC942F}"/>
              </a:ext>
            </a:extLst>
          </p:cNvPr>
          <p:cNvSpPr/>
          <p:nvPr/>
        </p:nvSpPr>
        <p:spPr>
          <a:xfrm rot="16200000">
            <a:off x="8451509" y="1937421"/>
            <a:ext cx="390524" cy="2373500"/>
          </a:xfrm>
          <a:prstGeom prst="frame">
            <a:avLst>
              <a:gd name="adj1" fmla="val 15188"/>
            </a:avLst>
          </a:prstGeom>
          <a:solidFill>
            <a:srgbClr val="E56700"/>
          </a:solidFill>
          <a:ln>
            <a:solidFill>
              <a:srgbClr val="104F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Tree>
    <p:extLst>
      <p:ext uri="{BB962C8B-B14F-4D97-AF65-F5344CB8AC3E}">
        <p14:creationId xmlns:p14="http://schemas.microsoft.com/office/powerpoint/2010/main" val="904642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rectang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0018"/>
            <a:ext cx="6649156" cy="867128"/>
          </a:xfrm>
          <a:prstGeom prst="rect">
            <a:avLst/>
          </a:prstGeom>
        </p:spPr>
      </p:pic>
      <p:sp>
        <p:nvSpPr>
          <p:cNvPr id="2" name="Title 1"/>
          <p:cNvSpPr>
            <a:spLocks noGrp="1"/>
          </p:cNvSpPr>
          <p:nvPr>
            <p:ph type="title"/>
          </p:nvPr>
        </p:nvSpPr>
        <p:spPr>
          <a:xfrm>
            <a:off x="164572" y="70018"/>
            <a:ext cx="6484584" cy="905499"/>
          </a:xfrm>
        </p:spPr>
        <p:txBody>
          <a:bodyPr>
            <a:normAutofit/>
          </a:bodyPr>
          <a:lstStyle/>
          <a:p>
            <a:r>
              <a:rPr lang="en-GB" sz="3600" b="1" dirty="0">
                <a:solidFill>
                  <a:schemeClr val="bg1"/>
                </a:solidFill>
              </a:rPr>
              <a:t>NCELP in Numbers</a:t>
            </a:r>
          </a:p>
        </p:txBody>
      </p:sp>
      <p:sp>
        <p:nvSpPr>
          <p:cNvPr id="7" name="Content Placeholder 3">
            <a:extLst>
              <a:ext uri="{FF2B5EF4-FFF2-40B4-BE49-F238E27FC236}">
                <a16:creationId xmlns:a16="http://schemas.microsoft.com/office/drawing/2014/main" id="{7D3059B5-9064-4F90-82B0-792173BF2A15}"/>
              </a:ext>
            </a:extLst>
          </p:cNvPr>
          <p:cNvSpPr>
            <a:spLocks noGrp="1"/>
          </p:cNvSpPr>
          <p:nvPr>
            <p:ph idx="1"/>
          </p:nvPr>
        </p:nvSpPr>
        <p:spPr>
          <a:xfrm>
            <a:off x="446568" y="905499"/>
            <a:ext cx="11525692" cy="5580361"/>
          </a:xfrm>
        </p:spPr>
        <p:txBody>
          <a:bodyPr>
            <a:noAutofit/>
          </a:bodyPr>
          <a:lstStyle/>
          <a:p>
            <a:pPr marL="0" indent="0" defTabSz="903124">
              <a:lnSpc>
                <a:spcPct val="150000"/>
              </a:lnSpc>
              <a:buNone/>
              <a:defRPr/>
            </a:pPr>
            <a:r>
              <a:rPr lang="en-US" sz="2000" b="1" dirty="0">
                <a:solidFill>
                  <a:srgbClr val="104F75"/>
                </a:solidFill>
              </a:rPr>
              <a:t>378</a:t>
            </a:r>
            <a:r>
              <a:rPr lang="en-US" sz="1800" dirty="0">
                <a:solidFill>
                  <a:srgbClr val="104F75"/>
                </a:solidFill>
              </a:rPr>
              <a:t> lessons fully resourced</a:t>
            </a:r>
          </a:p>
          <a:p>
            <a:pPr marL="0" indent="0" defTabSz="903124">
              <a:lnSpc>
                <a:spcPct val="150000"/>
              </a:lnSpc>
              <a:buNone/>
              <a:defRPr/>
            </a:pPr>
            <a:r>
              <a:rPr lang="en-US" sz="2000" b="1" dirty="0">
                <a:solidFill>
                  <a:srgbClr val="104F75"/>
                </a:solidFill>
              </a:rPr>
              <a:t>1,450</a:t>
            </a:r>
            <a:r>
              <a:rPr lang="en-US" sz="1800" dirty="0">
                <a:solidFill>
                  <a:srgbClr val="104F75"/>
                </a:solidFill>
              </a:rPr>
              <a:t> resources freely available on the Resources Portal</a:t>
            </a:r>
          </a:p>
          <a:p>
            <a:pPr marL="0" indent="0" defTabSz="903124">
              <a:lnSpc>
                <a:spcPct val="150000"/>
              </a:lnSpc>
              <a:buNone/>
              <a:defRPr/>
            </a:pPr>
            <a:r>
              <a:rPr lang="en-GB" sz="2000" b="1" dirty="0"/>
              <a:t>48,000</a:t>
            </a:r>
            <a:r>
              <a:rPr lang="en-GB" sz="1800" dirty="0"/>
              <a:t> estimated downloads from NCELP Resources Portal</a:t>
            </a:r>
          </a:p>
          <a:p>
            <a:pPr marL="0" indent="0" defTabSz="903124">
              <a:lnSpc>
                <a:spcPct val="150000"/>
              </a:lnSpc>
              <a:buNone/>
              <a:defRPr/>
            </a:pPr>
            <a:r>
              <a:rPr lang="en-US" sz="2000" b="1" dirty="0">
                <a:solidFill>
                  <a:srgbClr val="104F75"/>
                </a:solidFill>
              </a:rPr>
              <a:t>680</a:t>
            </a:r>
            <a:r>
              <a:rPr lang="en-US" sz="1800" dirty="0">
                <a:solidFill>
                  <a:srgbClr val="104F75"/>
                </a:solidFill>
              </a:rPr>
              <a:t> hours of CPD sessions delivered (+ 33 presentations beyond the NCELP network)</a:t>
            </a:r>
          </a:p>
          <a:p>
            <a:pPr marL="0" indent="0" defTabSz="903124">
              <a:lnSpc>
                <a:spcPct val="150000"/>
              </a:lnSpc>
              <a:buNone/>
              <a:defRPr/>
            </a:pPr>
            <a:r>
              <a:rPr lang="en-US" sz="2000" b="1" dirty="0">
                <a:solidFill>
                  <a:srgbClr val="104F75"/>
                </a:solidFill>
              </a:rPr>
              <a:t>9</a:t>
            </a:r>
            <a:r>
              <a:rPr lang="en-US" sz="1800" dirty="0">
                <a:solidFill>
                  <a:srgbClr val="104F75"/>
                </a:solidFill>
              </a:rPr>
              <a:t> batteries of tests (=30 individual tests)</a:t>
            </a:r>
          </a:p>
          <a:p>
            <a:pPr marL="0" indent="0" defTabSz="903124">
              <a:lnSpc>
                <a:spcPct val="150000"/>
              </a:lnSpc>
              <a:buNone/>
              <a:defRPr/>
            </a:pPr>
            <a:r>
              <a:rPr lang="en-US" sz="2000" b="1" dirty="0">
                <a:solidFill>
                  <a:srgbClr val="104F75"/>
                </a:solidFill>
              </a:rPr>
              <a:t>312</a:t>
            </a:r>
            <a:r>
              <a:rPr lang="en-US" sz="1800" dirty="0">
                <a:solidFill>
                  <a:srgbClr val="104F75"/>
                </a:solidFill>
              </a:rPr>
              <a:t> videoed versions of NCELP lessons (and counting) on </a:t>
            </a:r>
            <a:r>
              <a:rPr lang="en-US" sz="1800" dirty="0">
                <a:solidFill>
                  <a:srgbClr val="104F75"/>
                </a:solidFill>
                <a:hlinkClick r:id="rId4"/>
              </a:rPr>
              <a:t>Oak Academy</a:t>
            </a:r>
            <a:endParaRPr lang="en-US" sz="1800" dirty="0">
              <a:solidFill>
                <a:srgbClr val="104F75"/>
              </a:solidFill>
            </a:endParaRPr>
          </a:p>
          <a:p>
            <a:pPr marL="0" indent="0" defTabSz="903124">
              <a:lnSpc>
                <a:spcPct val="150000"/>
              </a:lnSpc>
              <a:buNone/>
              <a:defRPr/>
            </a:pPr>
            <a:r>
              <a:rPr lang="en-US" sz="2000" b="1" dirty="0">
                <a:solidFill>
                  <a:srgbClr val="104F75"/>
                </a:solidFill>
              </a:rPr>
              <a:t>187</a:t>
            </a:r>
            <a:r>
              <a:rPr lang="en-US" sz="1800" dirty="0">
                <a:solidFill>
                  <a:srgbClr val="104F75"/>
                </a:solidFill>
              </a:rPr>
              <a:t> Quizlet sets of vocabulary for learning </a:t>
            </a:r>
            <a:r>
              <a:rPr lang="en-US" sz="1800" dirty="0" err="1">
                <a:solidFill>
                  <a:srgbClr val="104F75"/>
                </a:solidFill>
              </a:rPr>
              <a:t>homeworks</a:t>
            </a:r>
            <a:endParaRPr lang="en-US" sz="1800" dirty="0">
              <a:solidFill>
                <a:srgbClr val="104F75"/>
              </a:solidFill>
            </a:endParaRPr>
          </a:p>
          <a:p>
            <a:pPr marL="0" indent="0" defTabSz="903124">
              <a:lnSpc>
                <a:spcPct val="150000"/>
              </a:lnSpc>
              <a:buNone/>
              <a:defRPr/>
            </a:pPr>
            <a:r>
              <a:rPr lang="en-US" sz="2000" b="1" dirty="0">
                <a:solidFill>
                  <a:srgbClr val="104F75"/>
                </a:solidFill>
              </a:rPr>
              <a:t>6</a:t>
            </a:r>
            <a:r>
              <a:rPr lang="en-US" sz="2000" dirty="0">
                <a:solidFill>
                  <a:srgbClr val="104F75"/>
                </a:solidFill>
              </a:rPr>
              <a:t> </a:t>
            </a:r>
            <a:r>
              <a:rPr lang="en-US" sz="1800" dirty="0">
                <a:solidFill>
                  <a:srgbClr val="104F75"/>
                </a:solidFill>
              </a:rPr>
              <a:t>‘Language Guides’ (independent student booklets, with phonics, vocab &amp; grammar for term/year)</a:t>
            </a:r>
          </a:p>
          <a:p>
            <a:pPr marL="0" indent="0" defTabSz="903124">
              <a:lnSpc>
                <a:spcPct val="150000"/>
              </a:lnSpc>
              <a:buNone/>
              <a:defRPr/>
            </a:pPr>
            <a:r>
              <a:rPr lang="en-US" sz="2000" b="1" dirty="0">
                <a:solidFill>
                  <a:srgbClr val="104F75"/>
                </a:solidFill>
              </a:rPr>
              <a:t>581</a:t>
            </a:r>
            <a:r>
              <a:rPr lang="en-US" sz="1800" dirty="0">
                <a:solidFill>
                  <a:srgbClr val="104F75"/>
                </a:solidFill>
              </a:rPr>
              <a:t> </a:t>
            </a:r>
            <a:r>
              <a:rPr lang="en-US" sz="1800" i="1" dirty="0">
                <a:solidFill>
                  <a:srgbClr val="104F75"/>
                </a:solidFill>
              </a:rPr>
              <a:t>Accessible Summaries </a:t>
            </a:r>
            <a:r>
              <a:rPr lang="en-US" sz="1800" dirty="0">
                <a:solidFill>
                  <a:srgbClr val="104F75"/>
                </a:solidFill>
              </a:rPr>
              <a:t>of research freely available on OASIS </a:t>
            </a:r>
            <a:r>
              <a:rPr lang="en-US" sz="1800" dirty="0">
                <a:solidFill>
                  <a:srgbClr val="104F75"/>
                </a:solidFill>
                <a:hlinkClick r:id="rId5"/>
              </a:rPr>
              <a:t>oasis-database.org</a:t>
            </a:r>
            <a:endParaRPr lang="en-US" sz="1800" dirty="0">
              <a:solidFill>
                <a:srgbClr val="104F75"/>
              </a:solidFill>
            </a:endParaRPr>
          </a:p>
        </p:txBody>
      </p:sp>
    </p:spTree>
    <p:extLst>
      <p:ext uri="{BB962C8B-B14F-4D97-AF65-F5344CB8AC3E}">
        <p14:creationId xmlns:p14="http://schemas.microsoft.com/office/powerpoint/2010/main" val="3166803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373421" y="1174405"/>
            <a:ext cx="5157787" cy="823912"/>
          </a:xfrm>
        </p:spPr>
        <p:txBody>
          <a:bodyPr anchor="t"/>
          <a:lstStyle/>
          <a:p>
            <a:r>
              <a:rPr lang="en-GB" dirty="0">
                <a:solidFill>
                  <a:srgbClr val="104F75"/>
                </a:solidFill>
              </a:rPr>
              <a:t>Ofsted - Intent</a:t>
            </a:r>
          </a:p>
        </p:txBody>
      </p:sp>
      <p:sp>
        <p:nvSpPr>
          <p:cNvPr id="6" name="Content Placeholder 5"/>
          <p:cNvSpPr>
            <a:spLocks noGrp="1"/>
          </p:cNvSpPr>
          <p:nvPr>
            <p:ph sz="half" idx="2"/>
          </p:nvPr>
        </p:nvSpPr>
        <p:spPr>
          <a:xfrm>
            <a:off x="270569" y="1841795"/>
            <a:ext cx="5670030" cy="4675785"/>
          </a:xfrm>
        </p:spPr>
        <p:txBody>
          <a:bodyPr anchor="t">
            <a:normAutofit/>
          </a:bodyPr>
          <a:lstStyle/>
          <a:p>
            <a:r>
              <a:rPr lang="en-GB" dirty="0">
                <a:solidFill>
                  <a:srgbClr val="104F75"/>
                </a:solidFill>
              </a:rPr>
              <a:t>NC or curriculum of similar breadth and ambition</a:t>
            </a:r>
          </a:p>
          <a:p>
            <a:pPr lvl="0"/>
            <a:r>
              <a:rPr lang="en-GB" b="1" dirty="0">
                <a:solidFill>
                  <a:srgbClr val="104F75"/>
                </a:solidFill>
              </a:rPr>
              <a:t>careful thinking</a:t>
            </a:r>
            <a:r>
              <a:rPr lang="en-GB" dirty="0">
                <a:solidFill>
                  <a:srgbClr val="104F75"/>
                </a:solidFill>
              </a:rPr>
              <a:t> about what students will know and be able to do at the end points </a:t>
            </a:r>
          </a:p>
        </p:txBody>
      </p:sp>
      <p:sp>
        <p:nvSpPr>
          <p:cNvPr id="7" name="Text Placeholder 6"/>
          <p:cNvSpPr>
            <a:spLocks noGrp="1"/>
          </p:cNvSpPr>
          <p:nvPr>
            <p:ph type="body" sz="quarter" idx="3"/>
          </p:nvPr>
        </p:nvSpPr>
        <p:spPr>
          <a:xfrm>
            <a:off x="6270625" y="1107272"/>
            <a:ext cx="5183188" cy="823912"/>
          </a:xfrm>
        </p:spPr>
        <p:txBody>
          <a:bodyPr anchor="t"/>
          <a:lstStyle/>
          <a:p>
            <a:r>
              <a:rPr lang="en-GB" dirty="0">
                <a:solidFill>
                  <a:srgbClr val="104F75"/>
                </a:solidFill>
              </a:rPr>
              <a:t>NCELP curriculum planning</a:t>
            </a:r>
          </a:p>
        </p:txBody>
      </p:sp>
      <p:sp>
        <p:nvSpPr>
          <p:cNvPr id="8" name="Content Placeholder 7"/>
          <p:cNvSpPr>
            <a:spLocks noGrp="1"/>
          </p:cNvSpPr>
          <p:nvPr>
            <p:ph sz="quarter" idx="4"/>
          </p:nvPr>
        </p:nvSpPr>
        <p:spPr>
          <a:xfrm>
            <a:off x="6096000" y="1560985"/>
            <a:ext cx="5998806" cy="5237404"/>
          </a:xfrm>
        </p:spPr>
        <p:txBody>
          <a:bodyPr>
            <a:normAutofit/>
          </a:bodyPr>
          <a:lstStyle/>
          <a:p>
            <a:r>
              <a:rPr lang="en-GB" sz="1800" dirty="0">
                <a:solidFill>
                  <a:srgbClr val="104F75"/>
                </a:solidFill>
              </a:rPr>
              <a:t>Learning is </a:t>
            </a:r>
            <a:r>
              <a:rPr lang="en-GB" sz="1800" b="1" dirty="0">
                <a:solidFill>
                  <a:srgbClr val="104F75"/>
                </a:solidFill>
              </a:rPr>
              <a:t>carefully planned</a:t>
            </a:r>
            <a:r>
              <a:rPr lang="en-GB" sz="1800" dirty="0">
                <a:solidFill>
                  <a:srgbClr val="104F75"/>
                </a:solidFill>
              </a:rPr>
              <a:t> to support progression for the vast majority of learners at KS3* within a low exposure foreign language setting.  </a:t>
            </a:r>
          </a:p>
          <a:p>
            <a:r>
              <a:rPr lang="en-GB" sz="1800" b="1" dirty="0">
                <a:solidFill>
                  <a:srgbClr val="104F75"/>
                </a:solidFill>
              </a:rPr>
              <a:t>Progression</a:t>
            </a:r>
            <a:r>
              <a:rPr lang="en-GB" sz="1800" dirty="0">
                <a:solidFill>
                  <a:srgbClr val="104F75"/>
                </a:solidFill>
              </a:rPr>
              <a:t> is determined by the functions of grammar, and the frequency and usefulness of vocabulary and phonics, and avoids introducing too much language too fast.</a:t>
            </a:r>
          </a:p>
          <a:p>
            <a:r>
              <a:rPr lang="en-GB" sz="1800" dirty="0">
                <a:solidFill>
                  <a:srgbClr val="104F75"/>
                </a:solidFill>
              </a:rPr>
              <a:t>‘</a:t>
            </a:r>
            <a:r>
              <a:rPr lang="en-GB" sz="1800" b="1" dirty="0">
                <a:solidFill>
                  <a:srgbClr val="104F75"/>
                </a:solidFill>
              </a:rPr>
              <a:t>End points</a:t>
            </a:r>
            <a:r>
              <a:rPr lang="en-GB" sz="1800" dirty="0">
                <a:solidFill>
                  <a:srgbClr val="104F75"/>
                </a:solidFill>
              </a:rPr>
              <a:t>’ denote planned progression to the end of KS3 and KS4:</a:t>
            </a:r>
          </a:p>
          <a:p>
            <a:pPr lvl="1"/>
            <a:r>
              <a:rPr lang="en-GB" sz="1600" b="1" dirty="0">
                <a:solidFill>
                  <a:srgbClr val="104F75"/>
                </a:solidFill>
              </a:rPr>
              <a:t>Phonics</a:t>
            </a:r>
            <a:r>
              <a:rPr lang="en-GB" sz="1600" dirty="0">
                <a:solidFill>
                  <a:srgbClr val="104F75"/>
                </a:solidFill>
              </a:rPr>
              <a:t> – confidence in understanding and producing the key SSC by the end of KS3.</a:t>
            </a:r>
          </a:p>
          <a:p>
            <a:pPr lvl="1"/>
            <a:r>
              <a:rPr lang="en-GB" sz="1600" b="1" dirty="0">
                <a:solidFill>
                  <a:srgbClr val="104F75"/>
                </a:solidFill>
              </a:rPr>
              <a:t>Vocabulary</a:t>
            </a:r>
            <a:r>
              <a:rPr lang="en-GB" sz="1600" dirty="0">
                <a:solidFill>
                  <a:srgbClr val="104F75"/>
                </a:solidFill>
              </a:rPr>
              <a:t> – 360 words approx. per year at KS3</a:t>
            </a:r>
          </a:p>
          <a:p>
            <a:pPr lvl="1"/>
            <a:r>
              <a:rPr lang="en-GB" sz="1600" b="1" dirty="0">
                <a:solidFill>
                  <a:srgbClr val="104F75"/>
                </a:solidFill>
              </a:rPr>
              <a:t>Grammar </a:t>
            </a:r>
            <a:r>
              <a:rPr lang="en-GB" sz="1600" dirty="0">
                <a:solidFill>
                  <a:srgbClr val="104F75"/>
                </a:solidFill>
              </a:rPr>
              <a:t>– high-frequency grammar functions taught and revisited several times over KS3 and KS4, in particular features for persons, subjects, tenses and aspect and a range of key syntax (word order and relations between words).</a:t>
            </a:r>
          </a:p>
        </p:txBody>
      </p:sp>
      <p:sp>
        <p:nvSpPr>
          <p:cNvPr id="10" name="Rectangle 9"/>
          <p:cNvSpPr/>
          <p:nvPr/>
        </p:nvSpPr>
        <p:spPr>
          <a:xfrm>
            <a:off x="270569" y="5683595"/>
            <a:ext cx="4304681" cy="646331"/>
          </a:xfrm>
          <a:prstGeom prst="rect">
            <a:avLst/>
          </a:prstGeom>
        </p:spPr>
        <p:txBody>
          <a:bodyPr wrap="square">
            <a:spAutoFit/>
          </a:bodyPr>
          <a:lstStyle/>
          <a:p>
            <a:r>
              <a:rPr lang="en-GB" b="1" i="1" dirty="0">
                <a:solidFill>
                  <a:srgbClr val="104F75"/>
                </a:solidFill>
                <a:latin typeface="Century Gothic" panose="020B0502020202020204" pitchFamily="34" charset="0"/>
                <a:ea typeface="SimSun" panose="02010600030101010101" pitchFamily="2" charset="-122"/>
                <a:cs typeface="Times New Roman" panose="02020603050405020304" pitchFamily="18" charset="0"/>
              </a:rPr>
              <a:t>Note:</a:t>
            </a:r>
            <a:r>
              <a:rPr lang="en-GB" dirty="0">
                <a:solidFill>
                  <a:srgbClr val="104F75"/>
                </a:solidFill>
                <a:latin typeface="Century Gothic" panose="020B0502020202020204" pitchFamily="34" charset="0"/>
                <a:ea typeface="SimSun" panose="02010600030101010101" pitchFamily="2" charset="-122"/>
                <a:cs typeface="Times New Roman" panose="02020603050405020304" pitchFamily="18" charset="0"/>
              </a:rPr>
              <a:t> </a:t>
            </a:r>
            <a:r>
              <a:rPr lang="en-GB" b="1" dirty="0">
                <a:solidFill>
                  <a:srgbClr val="104F75"/>
                </a:solidFill>
                <a:latin typeface="Century Gothic" panose="020B0502020202020204" pitchFamily="34" charset="0"/>
                <a:ea typeface="SimSun" panose="02010600030101010101" pitchFamily="2" charset="-122"/>
                <a:cs typeface="Times New Roman" panose="02020603050405020304" pitchFamily="18" charset="0"/>
              </a:rPr>
              <a:t>intent </a:t>
            </a:r>
            <a:r>
              <a:rPr lang="en-GB" dirty="0">
                <a:solidFill>
                  <a:srgbClr val="104F75"/>
                </a:solidFill>
                <a:latin typeface="Century Gothic" panose="020B0502020202020204" pitchFamily="34" charset="0"/>
                <a:ea typeface="SimSun" panose="02010600030101010101" pitchFamily="2" charset="-122"/>
                <a:cs typeface="Times New Roman" panose="02020603050405020304" pitchFamily="18" charset="0"/>
              </a:rPr>
              <a:t>means ‘everything up to the point of implementation.’</a:t>
            </a:r>
            <a:endParaRPr lang="en-GB" sz="2400" dirty="0">
              <a:solidFill>
                <a:srgbClr val="104F75"/>
              </a:solidFill>
            </a:endParaRPr>
          </a:p>
        </p:txBody>
      </p:sp>
      <p:pic>
        <p:nvPicPr>
          <p:cNvPr id="9" name="Picture 8" descr="background rectangle">
            <a:extLst>
              <a:ext uri="{FF2B5EF4-FFF2-40B4-BE49-F238E27FC236}">
                <a16:creationId xmlns:a16="http://schemas.microsoft.com/office/drawing/2014/main" id="{DE212A7F-707F-4292-8506-E5150CFD70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6863"/>
            <a:ext cx="6649156" cy="867128"/>
          </a:xfrm>
          <a:prstGeom prst="rect">
            <a:avLst/>
          </a:prstGeom>
        </p:spPr>
      </p:pic>
      <p:sp>
        <p:nvSpPr>
          <p:cNvPr id="11" name="Title 1">
            <a:extLst>
              <a:ext uri="{FF2B5EF4-FFF2-40B4-BE49-F238E27FC236}">
                <a16:creationId xmlns:a16="http://schemas.microsoft.com/office/drawing/2014/main" id="{B75946F4-6700-4C06-8E2F-6A474ADCA701}"/>
              </a:ext>
            </a:extLst>
          </p:cNvPr>
          <p:cNvSpPr txBox="1">
            <a:spLocks/>
          </p:cNvSpPr>
          <p:nvPr/>
        </p:nvSpPr>
        <p:spPr>
          <a:xfrm>
            <a:off x="300038" y="21925"/>
            <a:ext cx="648458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r>
              <a:rPr lang="en-GB" sz="2400" b="1" dirty="0">
                <a:solidFill>
                  <a:schemeClr val="bg1"/>
                </a:solidFill>
              </a:rPr>
              <a:t>New Ofsted framework and NCELP</a:t>
            </a:r>
          </a:p>
        </p:txBody>
      </p:sp>
    </p:spTree>
    <p:extLst>
      <p:ext uri="{BB962C8B-B14F-4D97-AF65-F5344CB8AC3E}">
        <p14:creationId xmlns:p14="http://schemas.microsoft.com/office/powerpoint/2010/main" val="268348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fade">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Effect transition="in" filter="fade">
                                      <p:cBhvr>
                                        <p:cTn id="22" dur="500"/>
                                        <p:tgtEl>
                                          <p:spTgt spid="6">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Effect transition="in" filter="fade">
                                      <p:cBhvr>
                                        <p:cTn id="27" dur="500"/>
                                        <p:tgtEl>
                                          <p:spTgt spid="8">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xEl>
                                              <p:pRg st="1" end="1"/>
                                            </p:txEl>
                                          </p:spTgt>
                                        </p:tgtEl>
                                        <p:attrNameLst>
                                          <p:attrName>style.visibility</p:attrName>
                                        </p:attrNameLst>
                                      </p:cBhvr>
                                      <p:to>
                                        <p:strVal val="visible"/>
                                      </p:to>
                                    </p:set>
                                    <p:animEffect transition="in" filter="fade">
                                      <p:cBhvr>
                                        <p:cTn id="32" dur="500"/>
                                        <p:tgtEl>
                                          <p:spTgt spid="8">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txEl>
                                              <p:pRg st="2" end="2"/>
                                            </p:txEl>
                                          </p:spTgt>
                                        </p:tgtEl>
                                        <p:attrNameLst>
                                          <p:attrName>style.visibility</p:attrName>
                                        </p:attrNameLst>
                                      </p:cBhvr>
                                      <p:to>
                                        <p:strVal val="visible"/>
                                      </p:to>
                                    </p:set>
                                    <p:animEffect transition="in" filter="fade">
                                      <p:cBhvr>
                                        <p:cTn id="37" dur="500"/>
                                        <p:tgtEl>
                                          <p:spTgt spid="8">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8">
                                            <p:txEl>
                                              <p:pRg st="3" end="3"/>
                                            </p:txEl>
                                          </p:spTgt>
                                        </p:tgtEl>
                                        <p:attrNameLst>
                                          <p:attrName>style.visibility</p:attrName>
                                        </p:attrNameLst>
                                      </p:cBhvr>
                                      <p:to>
                                        <p:strVal val="visible"/>
                                      </p:to>
                                    </p:set>
                                    <p:animEffect transition="in" filter="fade">
                                      <p:cBhvr>
                                        <p:cTn id="42" dur="500"/>
                                        <p:tgtEl>
                                          <p:spTgt spid="8">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8">
                                            <p:txEl>
                                              <p:pRg st="4" end="4"/>
                                            </p:txEl>
                                          </p:spTgt>
                                        </p:tgtEl>
                                        <p:attrNameLst>
                                          <p:attrName>style.visibility</p:attrName>
                                        </p:attrNameLst>
                                      </p:cBhvr>
                                      <p:to>
                                        <p:strVal val="visible"/>
                                      </p:to>
                                    </p:set>
                                    <p:animEffect transition="in" filter="fade">
                                      <p:cBhvr>
                                        <p:cTn id="47" dur="500"/>
                                        <p:tgtEl>
                                          <p:spTgt spid="8">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8">
                                            <p:txEl>
                                              <p:pRg st="5" end="5"/>
                                            </p:txEl>
                                          </p:spTgt>
                                        </p:tgtEl>
                                        <p:attrNameLst>
                                          <p:attrName>style.visibility</p:attrName>
                                        </p:attrNameLst>
                                      </p:cBhvr>
                                      <p:to>
                                        <p:strVal val="visible"/>
                                      </p:to>
                                    </p:set>
                                    <p:animEffect transition="in" filter="fade">
                                      <p:cBhvr>
                                        <p:cTn id="52"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P spid="7" grpId="0" build="p"/>
      <p:bldP spid="8" grpId="0" uiExpand="1" build="p"/>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28012" y="268461"/>
            <a:ext cx="5157787" cy="823912"/>
          </a:xfrm>
        </p:spPr>
        <p:txBody>
          <a:bodyPr anchor="t"/>
          <a:lstStyle/>
          <a:p>
            <a:r>
              <a:rPr lang="en-GB" dirty="0">
                <a:solidFill>
                  <a:srgbClr val="104F75"/>
                </a:solidFill>
              </a:rPr>
              <a:t>Ofsted - Intent</a:t>
            </a:r>
          </a:p>
        </p:txBody>
      </p:sp>
      <p:sp>
        <p:nvSpPr>
          <p:cNvPr id="4" name="Content Placeholder 3"/>
          <p:cNvSpPr>
            <a:spLocks noGrp="1"/>
          </p:cNvSpPr>
          <p:nvPr>
            <p:ph sz="half" idx="2"/>
          </p:nvPr>
        </p:nvSpPr>
        <p:spPr>
          <a:xfrm>
            <a:off x="354843" y="820952"/>
            <a:ext cx="5642734" cy="5375131"/>
          </a:xfrm>
        </p:spPr>
        <p:txBody>
          <a:bodyPr>
            <a:normAutofit/>
          </a:bodyPr>
          <a:lstStyle/>
          <a:p>
            <a:pPr lvl="0"/>
            <a:r>
              <a:rPr lang="en-GB" dirty="0">
                <a:solidFill>
                  <a:srgbClr val="104F75"/>
                </a:solidFill>
              </a:rPr>
              <a:t>curriculum </a:t>
            </a:r>
            <a:r>
              <a:rPr lang="en-GB" b="1" dirty="0">
                <a:solidFill>
                  <a:srgbClr val="104F75"/>
                </a:solidFill>
              </a:rPr>
              <a:t>sequencing</a:t>
            </a:r>
            <a:r>
              <a:rPr lang="en-GB" dirty="0">
                <a:solidFill>
                  <a:srgbClr val="104F75"/>
                </a:solidFill>
              </a:rPr>
              <a:t> to build knowledge and skills towards the identified end points</a:t>
            </a:r>
          </a:p>
          <a:p>
            <a:pPr lvl="0"/>
            <a:r>
              <a:rPr lang="en-GB" b="1" dirty="0">
                <a:solidFill>
                  <a:srgbClr val="104F75"/>
                </a:solidFill>
              </a:rPr>
              <a:t>subject</a:t>
            </a:r>
            <a:r>
              <a:rPr lang="en-GB" dirty="0">
                <a:solidFill>
                  <a:srgbClr val="104F75"/>
                </a:solidFill>
              </a:rPr>
              <a:t> </a:t>
            </a:r>
            <a:r>
              <a:rPr lang="en-GB" b="1" dirty="0">
                <a:solidFill>
                  <a:srgbClr val="104F75"/>
                </a:solidFill>
              </a:rPr>
              <a:t>content</a:t>
            </a:r>
            <a:r>
              <a:rPr lang="en-GB" dirty="0">
                <a:solidFill>
                  <a:srgbClr val="104F75"/>
                </a:solidFill>
              </a:rPr>
              <a:t> that has been identified as </a:t>
            </a:r>
            <a:r>
              <a:rPr lang="en-GB" b="1" dirty="0">
                <a:solidFill>
                  <a:srgbClr val="104F75"/>
                </a:solidFill>
              </a:rPr>
              <a:t>most useful</a:t>
            </a:r>
            <a:endParaRPr lang="en-GB" dirty="0">
              <a:solidFill>
                <a:srgbClr val="104F75"/>
              </a:solidFill>
            </a:endParaRPr>
          </a:p>
          <a:p>
            <a:pPr lvl="0"/>
            <a:r>
              <a:rPr lang="en-GB" b="1" dirty="0">
                <a:solidFill>
                  <a:srgbClr val="104F75"/>
                </a:solidFill>
              </a:rPr>
              <a:t>logical progression, systematic </a:t>
            </a:r>
            <a:r>
              <a:rPr lang="en-GB" dirty="0">
                <a:solidFill>
                  <a:srgbClr val="104F75"/>
                </a:solidFill>
              </a:rPr>
              <a:t>and</a:t>
            </a:r>
            <a:r>
              <a:rPr lang="en-GB" b="1" dirty="0">
                <a:solidFill>
                  <a:srgbClr val="104F75"/>
                </a:solidFill>
              </a:rPr>
              <a:t> sufficiently explicit teaching</a:t>
            </a:r>
            <a:r>
              <a:rPr lang="en-GB" dirty="0">
                <a:solidFill>
                  <a:srgbClr val="104F75"/>
                </a:solidFill>
              </a:rPr>
              <a:t> to enable all pupils to acquire the intended knowledge and skills (p.44, Ofsted, 2019b).</a:t>
            </a:r>
          </a:p>
          <a:p>
            <a:endParaRPr lang="en-GB" dirty="0">
              <a:solidFill>
                <a:srgbClr val="104F75"/>
              </a:solidFill>
            </a:endParaRPr>
          </a:p>
        </p:txBody>
      </p:sp>
      <p:sp>
        <p:nvSpPr>
          <p:cNvPr id="5" name="Text Placeholder 4"/>
          <p:cNvSpPr>
            <a:spLocks noGrp="1"/>
          </p:cNvSpPr>
          <p:nvPr>
            <p:ph type="body" sz="quarter" idx="3"/>
          </p:nvPr>
        </p:nvSpPr>
        <p:spPr>
          <a:xfrm>
            <a:off x="6172201" y="277532"/>
            <a:ext cx="5183188" cy="543421"/>
          </a:xfrm>
        </p:spPr>
        <p:txBody>
          <a:bodyPr anchor="t"/>
          <a:lstStyle/>
          <a:p>
            <a:r>
              <a:rPr lang="en-GB" dirty="0">
                <a:solidFill>
                  <a:srgbClr val="104F75"/>
                </a:solidFill>
              </a:rPr>
              <a:t>NCELP curriculum planning</a:t>
            </a:r>
          </a:p>
        </p:txBody>
      </p:sp>
      <p:sp>
        <p:nvSpPr>
          <p:cNvPr id="6" name="Content Placeholder 5"/>
          <p:cNvSpPr>
            <a:spLocks noGrp="1"/>
          </p:cNvSpPr>
          <p:nvPr>
            <p:ph sz="quarter" idx="4"/>
          </p:nvPr>
        </p:nvSpPr>
        <p:spPr>
          <a:xfrm>
            <a:off x="5830889" y="820952"/>
            <a:ext cx="6234111" cy="5610910"/>
          </a:xfrm>
        </p:spPr>
        <p:txBody>
          <a:bodyPr>
            <a:noAutofit/>
          </a:bodyPr>
          <a:lstStyle/>
          <a:p>
            <a:pPr lvl="0"/>
            <a:r>
              <a:rPr lang="en-GB" dirty="0">
                <a:solidFill>
                  <a:srgbClr val="104F75"/>
                </a:solidFill>
              </a:rPr>
              <a:t>In general, across KS3, this means:</a:t>
            </a:r>
            <a:endParaRPr lang="en-GB" i="1" dirty="0">
              <a:solidFill>
                <a:srgbClr val="104F75"/>
              </a:solidFill>
            </a:endParaRPr>
          </a:p>
          <a:p>
            <a:pPr lvl="1"/>
            <a:r>
              <a:rPr lang="en-GB" sz="2000" b="1" dirty="0">
                <a:solidFill>
                  <a:srgbClr val="104F75"/>
                </a:solidFill>
              </a:rPr>
              <a:t>Phonics</a:t>
            </a:r>
            <a:r>
              <a:rPr lang="en-GB" sz="2000" dirty="0">
                <a:solidFill>
                  <a:srgbClr val="104F75"/>
                </a:solidFill>
              </a:rPr>
              <a:t> – paced, explicit teaching of new sound-symbol correspondences (SSC) initially in Y7, followed by integrated revisiting and consolidation throughout KS3</a:t>
            </a:r>
          </a:p>
          <a:p>
            <a:pPr lvl="1"/>
            <a:r>
              <a:rPr lang="en-GB" sz="2000" b="1" dirty="0">
                <a:solidFill>
                  <a:srgbClr val="104F75"/>
                </a:solidFill>
              </a:rPr>
              <a:t>Vocabulary</a:t>
            </a:r>
            <a:r>
              <a:rPr lang="en-GB" sz="2000" dirty="0">
                <a:solidFill>
                  <a:srgbClr val="104F75"/>
                </a:solidFill>
              </a:rPr>
              <a:t> – teaching of ten new words, on average, per week (assuming a curriculum model of two lessons per week), in sets of words from different parts of speech, including the most common verbs, and selected on the basis of word frequency and additionally informed to support grammar features, learner choice, context appropriateness</a:t>
            </a:r>
          </a:p>
          <a:p>
            <a:pPr lvl="1"/>
            <a:r>
              <a:rPr lang="en-GB" sz="2000" b="1" dirty="0">
                <a:solidFill>
                  <a:srgbClr val="104F75"/>
                </a:solidFill>
              </a:rPr>
              <a:t>Grammar </a:t>
            </a:r>
            <a:r>
              <a:rPr lang="en-GB" sz="2000" dirty="0">
                <a:solidFill>
                  <a:srgbClr val="104F75"/>
                </a:solidFill>
              </a:rPr>
              <a:t>– part paradigms are introduced and built up gradually over time</a:t>
            </a:r>
          </a:p>
          <a:p>
            <a:endParaRPr lang="en-GB" sz="4000" dirty="0">
              <a:solidFill>
                <a:srgbClr val="104F75"/>
              </a:solidFill>
            </a:endParaRPr>
          </a:p>
        </p:txBody>
      </p:sp>
    </p:spTree>
    <p:extLst>
      <p:ext uri="{BB962C8B-B14F-4D97-AF65-F5344CB8AC3E}">
        <p14:creationId xmlns:p14="http://schemas.microsoft.com/office/powerpoint/2010/main" val="3409588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fade">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animEffect transition="in" filter="fade">
                                      <p:cBhvr>
                                        <p:cTn id="27" dur="500"/>
                                        <p:tgtEl>
                                          <p:spTgt spid="6">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xEl>
                                              <p:pRg st="2" end="2"/>
                                            </p:txEl>
                                          </p:spTgt>
                                        </p:tgtEl>
                                        <p:attrNameLst>
                                          <p:attrName>style.visibility</p:attrName>
                                        </p:attrNameLst>
                                      </p:cBhvr>
                                      <p:to>
                                        <p:strVal val="visible"/>
                                      </p:to>
                                    </p:set>
                                    <p:animEffect transition="in" filter="fade">
                                      <p:cBhvr>
                                        <p:cTn id="32" dur="500"/>
                                        <p:tgtEl>
                                          <p:spTgt spid="6">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xEl>
                                              <p:pRg st="3" end="3"/>
                                            </p:txEl>
                                          </p:spTgt>
                                        </p:tgtEl>
                                        <p:attrNameLst>
                                          <p:attrName>style.visibility</p:attrName>
                                        </p:attrNameLst>
                                      </p:cBhvr>
                                      <p:to>
                                        <p:strVal val="visible"/>
                                      </p:to>
                                    </p:set>
                                    <p:animEffect transition="in" filter="fade">
                                      <p:cBhvr>
                                        <p:cTn id="37"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27546" y="159617"/>
            <a:ext cx="5157787" cy="823912"/>
          </a:xfrm>
        </p:spPr>
        <p:txBody>
          <a:bodyPr anchor="t"/>
          <a:lstStyle/>
          <a:p>
            <a:r>
              <a:rPr lang="en-GB" dirty="0">
                <a:solidFill>
                  <a:srgbClr val="104F75"/>
                </a:solidFill>
              </a:rPr>
              <a:t>Ofsted - Implementation</a:t>
            </a:r>
          </a:p>
        </p:txBody>
      </p:sp>
      <p:sp>
        <p:nvSpPr>
          <p:cNvPr id="4" name="Content Placeholder 3"/>
          <p:cNvSpPr>
            <a:spLocks noGrp="1"/>
          </p:cNvSpPr>
          <p:nvPr>
            <p:ph sz="half" idx="2"/>
          </p:nvPr>
        </p:nvSpPr>
        <p:spPr>
          <a:xfrm>
            <a:off x="327547" y="586854"/>
            <a:ext cx="5281683" cy="5786650"/>
          </a:xfrm>
        </p:spPr>
        <p:txBody>
          <a:bodyPr>
            <a:normAutofit fontScale="62500" lnSpcReduction="20000"/>
          </a:bodyPr>
          <a:lstStyle/>
          <a:p>
            <a:pPr marL="0" indent="0">
              <a:buNone/>
            </a:pPr>
            <a:r>
              <a:rPr lang="en-GB" dirty="0">
                <a:solidFill>
                  <a:srgbClr val="104F75"/>
                </a:solidFill>
              </a:rPr>
              <a:t>The most important factors are that teachers:</a:t>
            </a:r>
          </a:p>
          <a:p>
            <a:pPr lvl="0"/>
            <a:r>
              <a:rPr lang="en-GB" b="1" dirty="0">
                <a:solidFill>
                  <a:srgbClr val="104F75"/>
                </a:solidFill>
              </a:rPr>
              <a:t>have expert knowledge</a:t>
            </a:r>
            <a:r>
              <a:rPr lang="en-GB" dirty="0">
                <a:solidFill>
                  <a:srgbClr val="104F75"/>
                </a:solidFill>
              </a:rPr>
              <a:t> of the subject(s) and courses they teach… </a:t>
            </a:r>
          </a:p>
          <a:p>
            <a:pPr lvl="0"/>
            <a:r>
              <a:rPr lang="en-GB" b="1" dirty="0">
                <a:solidFill>
                  <a:srgbClr val="104F75"/>
                </a:solidFill>
              </a:rPr>
              <a:t>enable students to understand key concepts, presenting information clearly</a:t>
            </a:r>
            <a:r>
              <a:rPr lang="en-GB" dirty="0">
                <a:solidFill>
                  <a:srgbClr val="104F75"/>
                </a:solidFill>
              </a:rPr>
              <a:t> and </a:t>
            </a:r>
            <a:r>
              <a:rPr lang="en-GB" b="1" dirty="0">
                <a:solidFill>
                  <a:srgbClr val="104F75"/>
                </a:solidFill>
              </a:rPr>
              <a:t>encourage appropriate discussion</a:t>
            </a:r>
            <a:endParaRPr lang="en-GB" dirty="0">
              <a:solidFill>
                <a:srgbClr val="104F75"/>
              </a:solidFill>
            </a:endParaRPr>
          </a:p>
          <a:p>
            <a:pPr lvl="0"/>
            <a:r>
              <a:rPr lang="en-GB" b="1" dirty="0">
                <a:solidFill>
                  <a:srgbClr val="104F75"/>
                </a:solidFill>
              </a:rPr>
              <a:t>check learners’ understanding effectively</a:t>
            </a:r>
            <a:r>
              <a:rPr lang="en-GB" dirty="0">
                <a:solidFill>
                  <a:srgbClr val="104F75"/>
                </a:solidFill>
              </a:rPr>
              <a:t>, and</a:t>
            </a:r>
            <a:r>
              <a:rPr lang="en-GB" b="1" dirty="0">
                <a:solidFill>
                  <a:srgbClr val="104F75"/>
                </a:solidFill>
              </a:rPr>
              <a:t> identify and correct misunderstandings.</a:t>
            </a:r>
            <a:endParaRPr lang="en-GB" dirty="0">
              <a:solidFill>
                <a:srgbClr val="104F75"/>
              </a:solidFill>
            </a:endParaRPr>
          </a:p>
          <a:p>
            <a:pPr lvl="0"/>
            <a:r>
              <a:rPr lang="en-GB" dirty="0">
                <a:solidFill>
                  <a:srgbClr val="104F75"/>
                </a:solidFill>
              </a:rPr>
              <a:t>ensure that students </a:t>
            </a:r>
            <a:r>
              <a:rPr lang="en-GB" b="1" dirty="0">
                <a:solidFill>
                  <a:srgbClr val="104F75"/>
                </a:solidFill>
              </a:rPr>
              <a:t>embed key concepts in their long-term memory</a:t>
            </a:r>
            <a:r>
              <a:rPr lang="en-GB" dirty="0">
                <a:solidFill>
                  <a:srgbClr val="104F75"/>
                </a:solidFill>
              </a:rPr>
              <a:t> and </a:t>
            </a:r>
            <a:r>
              <a:rPr lang="en-GB" b="1" dirty="0">
                <a:solidFill>
                  <a:srgbClr val="104F75"/>
                </a:solidFill>
              </a:rPr>
              <a:t>apply them fluently</a:t>
            </a:r>
            <a:r>
              <a:rPr lang="en-GB" dirty="0">
                <a:solidFill>
                  <a:srgbClr val="104F75"/>
                </a:solidFill>
              </a:rPr>
              <a:t>. </a:t>
            </a:r>
          </a:p>
          <a:p>
            <a:pPr lvl="0"/>
            <a:r>
              <a:rPr lang="en-GB" b="1" dirty="0">
                <a:solidFill>
                  <a:srgbClr val="104F75"/>
                </a:solidFill>
              </a:rPr>
              <a:t>use assessment well, </a:t>
            </a:r>
            <a:r>
              <a:rPr lang="en-GB" dirty="0">
                <a:solidFill>
                  <a:srgbClr val="104F75"/>
                </a:solidFill>
              </a:rPr>
              <a:t>for example to help learners embed and use knowledge fluently or to check understanding and inform teaching…</a:t>
            </a:r>
          </a:p>
          <a:p>
            <a:r>
              <a:rPr lang="en-GB" b="1" dirty="0">
                <a:solidFill>
                  <a:srgbClr val="104F75"/>
                </a:solidFill>
              </a:rPr>
              <a:t>select resources and materials </a:t>
            </a:r>
            <a:r>
              <a:rPr lang="en-GB" dirty="0">
                <a:solidFill>
                  <a:srgbClr val="104F75"/>
                </a:solidFill>
              </a:rPr>
              <a:t>– in a way that does not create unnecessary workload for staff –  that … support the intent of a </a:t>
            </a:r>
            <a:r>
              <a:rPr lang="en-GB" b="1" dirty="0">
                <a:solidFill>
                  <a:srgbClr val="104F75"/>
                </a:solidFill>
              </a:rPr>
              <a:t>coherently planned curriculum, sequenced towards cumulatively sufficient knowledge and skills</a:t>
            </a:r>
            <a:r>
              <a:rPr lang="en-GB" dirty="0">
                <a:solidFill>
                  <a:srgbClr val="104F75"/>
                </a:solidFill>
              </a:rPr>
              <a:t> for future learning and employment </a:t>
            </a:r>
          </a:p>
        </p:txBody>
      </p:sp>
      <p:sp>
        <p:nvSpPr>
          <p:cNvPr id="5" name="Text Placeholder 4"/>
          <p:cNvSpPr>
            <a:spLocks noGrp="1"/>
          </p:cNvSpPr>
          <p:nvPr>
            <p:ph type="body" sz="quarter" idx="3"/>
          </p:nvPr>
        </p:nvSpPr>
        <p:spPr>
          <a:xfrm>
            <a:off x="6172201" y="159617"/>
            <a:ext cx="5183188" cy="823912"/>
          </a:xfrm>
        </p:spPr>
        <p:txBody>
          <a:bodyPr anchor="t"/>
          <a:lstStyle/>
          <a:p>
            <a:r>
              <a:rPr lang="en-GB" dirty="0">
                <a:solidFill>
                  <a:srgbClr val="104F75"/>
                </a:solidFill>
              </a:rPr>
              <a:t>NCELP pedagogy</a:t>
            </a:r>
          </a:p>
        </p:txBody>
      </p:sp>
      <p:sp>
        <p:nvSpPr>
          <p:cNvPr id="6" name="Content Placeholder 5"/>
          <p:cNvSpPr>
            <a:spLocks noGrp="1"/>
          </p:cNvSpPr>
          <p:nvPr>
            <p:ph sz="quarter" idx="4"/>
          </p:nvPr>
        </p:nvSpPr>
        <p:spPr>
          <a:xfrm>
            <a:off x="6172200" y="586854"/>
            <a:ext cx="5870057" cy="5602809"/>
          </a:xfrm>
        </p:spPr>
        <p:txBody>
          <a:bodyPr>
            <a:normAutofit fontScale="92500" lnSpcReduction="10000"/>
          </a:bodyPr>
          <a:lstStyle/>
          <a:p>
            <a:r>
              <a:rPr lang="en-GB" sz="2000" dirty="0">
                <a:solidFill>
                  <a:srgbClr val="104F75"/>
                </a:solidFill>
              </a:rPr>
              <a:t>The pedagogy is research-informed and practice-informed (and engagement with it therefore </a:t>
            </a:r>
            <a:r>
              <a:rPr lang="en-GB" sz="2000" b="1" dirty="0">
                <a:solidFill>
                  <a:srgbClr val="104F75"/>
                </a:solidFill>
              </a:rPr>
              <a:t>strengthens subject teachers’ specialist knowledge</a:t>
            </a:r>
            <a:r>
              <a:rPr lang="en-GB" sz="2000" dirty="0">
                <a:solidFill>
                  <a:srgbClr val="104F75"/>
                </a:solidFill>
              </a:rPr>
              <a:t>).</a:t>
            </a:r>
            <a:endParaRPr lang="en-GB" sz="2000" b="1" dirty="0">
              <a:solidFill>
                <a:srgbClr val="104F75"/>
              </a:solidFill>
            </a:endParaRPr>
          </a:p>
          <a:p>
            <a:r>
              <a:rPr lang="en-GB" sz="2000" b="1" dirty="0">
                <a:solidFill>
                  <a:srgbClr val="104F75"/>
                </a:solidFill>
              </a:rPr>
              <a:t>Systematic and explicit teaching / clear presentation (of PVG)</a:t>
            </a:r>
          </a:p>
          <a:p>
            <a:r>
              <a:rPr lang="en-GB" sz="2000" b="1" dirty="0">
                <a:solidFill>
                  <a:srgbClr val="104F75"/>
                </a:solidFill>
              </a:rPr>
              <a:t>Long-term retention and retrieval </a:t>
            </a:r>
            <a:r>
              <a:rPr lang="en-GB" sz="2000" dirty="0">
                <a:solidFill>
                  <a:srgbClr val="104F75"/>
                </a:solidFill>
              </a:rPr>
              <a:t>(revisiting within a week, about a month, about a term, about a year)</a:t>
            </a:r>
          </a:p>
          <a:p>
            <a:r>
              <a:rPr lang="en-GB" sz="2000" b="1" dirty="0">
                <a:solidFill>
                  <a:srgbClr val="104F75"/>
                </a:solidFill>
              </a:rPr>
              <a:t>Effective checking of learning, understanding</a:t>
            </a:r>
          </a:p>
          <a:p>
            <a:pPr lvl="1"/>
            <a:r>
              <a:rPr lang="en-GB" sz="2000" dirty="0">
                <a:solidFill>
                  <a:srgbClr val="104F75"/>
                </a:solidFill>
              </a:rPr>
              <a:t>often item-by-item initially in presentation and input practice tasks, then several items</a:t>
            </a:r>
          </a:p>
          <a:p>
            <a:pPr lvl="1"/>
            <a:r>
              <a:rPr lang="en-GB" sz="2000" dirty="0">
                <a:solidFill>
                  <a:srgbClr val="104F75"/>
                </a:solidFill>
              </a:rPr>
              <a:t>careful selection of TL ensures meanings are consistently clear</a:t>
            </a:r>
          </a:p>
          <a:p>
            <a:pPr lvl="1"/>
            <a:r>
              <a:rPr lang="en-GB" sz="2000" dirty="0">
                <a:solidFill>
                  <a:srgbClr val="104F75"/>
                </a:solidFill>
              </a:rPr>
              <a:t>L1 translations often provided, where images and gestures are insufficient</a:t>
            </a:r>
          </a:p>
          <a:p>
            <a:r>
              <a:rPr lang="en-GB" sz="2100" dirty="0">
                <a:solidFill>
                  <a:srgbClr val="104F75"/>
                </a:solidFill>
              </a:rPr>
              <a:t>NCELP provides resources to support its SOW, which can be adapted or adopted</a:t>
            </a:r>
          </a:p>
        </p:txBody>
      </p:sp>
    </p:spTree>
    <p:extLst>
      <p:ext uri="{BB962C8B-B14F-4D97-AF65-F5344CB8AC3E}">
        <p14:creationId xmlns:p14="http://schemas.microsoft.com/office/powerpoint/2010/main" val="2982843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500"/>
                                        <p:tgtEl>
                                          <p:spTgt spid="4">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fade">
                                      <p:cBhvr>
                                        <p:cTn id="21" dur="500"/>
                                        <p:tgtEl>
                                          <p:spTgt spid="4">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4">
                                            <p:txEl>
                                              <p:pRg st="4" end="4"/>
                                            </p:txEl>
                                          </p:spTgt>
                                        </p:tgtEl>
                                        <p:attrNameLst>
                                          <p:attrName>style.visibility</p:attrName>
                                        </p:attrNameLst>
                                      </p:cBhvr>
                                      <p:to>
                                        <p:strVal val="visible"/>
                                      </p:to>
                                    </p:set>
                                    <p:animEffect transition="in" filter="fade">
                                      <p:cBhvr>
                                        <p:cTn id="26" dur="500"/>
                                        <p:tgtEl>
                                          <p:spTgt spid="4">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Effect transition="in" filter="fade">
                                      <p:cBhvr>
                                        <p:cTn id="31" dur="500"/>
                                        <p:tgtEl>
                                          <p:spTgt spid="4">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4">
                                            <p:txEl>
                                              <p:pRg st="6" end="6"/>
                                            </p:txEl>
                                          </p:spTgt>
                                        </p:tgtEl>
                                        <p:attrNameLst>
                                          <p:attrName>style.visibility</p:attrName>
                                        </p:attrNameLst>
                                      </p:cBhvr>
                                      <p:to>
                                        <p:strVal val="visible"/>
                                      </p:to>
                                    </p:set>
                                    <p:animEffect transition="in" filter="fade">
                                      <p:cBhvr>
                                        <p:cTn id="36" dur="500"/>
                                        <p:tgtEl>
                                          <p:spTgt spid="4">
                                            <p:txEl>
                                              <p:pRg st="6" end="6"/>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6">
                                            <p:txEl>
                                              <p:pRg st="0" end="0"/>
                                            </p:txEl>
                                          </p:spTgt>
                                        </p:tgtEl>
                                        <p:attrNameLst>
                                          <p:attrName>style.visibility</p:attrName>
                                        </p:attrNameLst>
                                      </p:cBhvr>
                                      <p:to>
                                        <p:strVal val="visible"/>
                                      </p:to>
                                    </p:set>
                                    <p:animEffect transition="in" filter="fade">
                                      <p:cBhvr>
                                        <p:cTn id="41" dur="500"/>
                                        <p:tgtEl>
                                          <p:spTgt spid="6">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6">
                                            <p:txEl>
                                              <p:pRg st="1" end="1"/>
                                            </p:txEl>
                                          </p:spTgt>
                                        </p:tgtEl>
                                        <p:attrNameLst>
                                          <p:attrName>style.visibility</p:attrName>
                                        </p:attrNameLst>
                                      </p:cBhvr>
                                      <p:to>
                                        <p:strVal val="visible"/>
                                      </p:to>
                                    </p:set>
                                    <p:animEffect transition="in" filter="fade">
                                      <p:cBhvr>
                                        <p:cTn id="46" dur="500"/>
                                        <p:tgtEl>
                                          <p:spTgt spid="6">
                                            <p:txEl>
                                              <p:pRg st="1" end="1"/>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6">
                                            <p:txEl>
                                              <p:pRg st="2" end="2"/>
                                            </p:txEl>
                                          </p:spTgt>
                                        </p:tgtEl>
                                        <p:attrNameLst>
                                          <p:attrName>style.visibility</p:attrName>
                                        </p:attrNameLst>
                                      </p:cBhvr>
                                      <p:to>
                                        <p:strVal val="visible"/>
                                      </p:to>
                                    </p:set>
                                    <p:animEffect transition="in" filter="fade">
                                      <p:cBhvr>
                                        <p:cTn id="51" dur="500"/>
                                        <p:tgtEl>
                                          <p:spTgt spid="6">
                                            <p:txEl>
                                              <p:pRg st="2" end="2"/>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6">
                                            <p:txEl>
                                              <p:pRg st="3" end="3"/>
                                            </p:txEl>
                                          </p:spTgt>
                                        </p:tgtEl>
                                        <p:attrNameLst>
                                          <p:attrName>style.visibility</p:attrName>
                                        </p:attrNameLst>
                                      </p:cBhvr>
                                      <p:to>
                                        <p:strVal val="visible"/>
                                      </p:to>
                                    </p:set>
                                    <p:animEffect transition="in" filter="fade">
                                      <p:cBhvr>
                                        <p:cTn id="56" dur="500"/>
                                        <p:tgtEl>
                                          <p:spTgt spid="6">
                                            <p:txEl>
                                              <p:pRg st="3" end="3"/>
                                            </p:txEl>
                                          </p:spTgt>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6">
                                            <p:txEl>
                                              <p:pRg st="4" end="4"/>
                                            </p:txEl>
                                          </p:spTgt>
                                        </p:tgtEl>
                                        <p:attrNameLst>
                                          <p:attrName>style.visibility</p:attrName>
                                        </p:attrNameLst>
                                      </p:cBhvr>
                                      <p:to>
                                        <p:strVal val="visible"/>
                                      </p:to>
                                    </p:set>
                                    <p:animEffect transition="in" filter="fade">
                                      <p:cBhvr>
                                        <p:cTn id="59" dur="500"/>
                                        <p:tgtEl>
                                          <p:spTgt spid="6">
                                            <p:txEl>
                                              <p:pRg st="4" end="4"/>
                                            </p:txEl>
                                          </p:spTgt>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6">
                                            <p:txEl>
                                              <p:pRg st="5" end="5"/>
                                            </p:txEl>
                                          </p:spTgt>
                                        </p:tgtEl>
                                        <p:attrNameLst>
                                          <p:attrName>style.visibility</p:attrName>
                                        </p:attrNameLst>
                                      </p:cBhvr>
                                      <p:to>
                                        <p:strVal val="visible"/>
                                      </p:to>
                                    </p:set>
                                    <p:animEffect transition="in" filter="fade">
                                      <p:cBhvr>
                                        <p:cTn id="62" dur="500"/>
                                        <p:tgtEl>
                                          <p:spTgt spid="6">
                                            <p:txEl>
                                              <p:pRg st="5" end="5"/>
                                            </p:txEl>
                                          </p:spTgt>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6">
                                            <p:txEl>
                                              <p:pRg st="6" end="6"/>
                                            </p:txEl>
                                          </p:spTgt>
                                        </p:tgtEl>
                                        <p:attrNameLst>
                                          <p:attrName>style.visibility</p:attrName>
                                        </p:attrNameLst>
                                      </p:cBhvr>
                                      <p:to>
                                        <p:strVal val="visible"/>
                                      </p:to>
                                    </p:set>
                                    <p:animEffect transition="in" filter="fade">
                                      <p:cBhvr>
                                        <p:cTn id="65" dur="500"/>
                                        <p:tgtEl>
                                          <p:spTgt spid="6">
                                            <p:txEl>
                                              <p:pRg st="6" end="6"/>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6">
                                            <p:txEl>
                                              <p:pRg st="7" end="7"/>
                                            </p:txEl>
                                          </p:spTgt>
                                        </p:tgtEl>
                                        <p:attrNameLst>
                                          <p:attrName>style.visibility</p:attrName>
                                        </p:attrNameLst>
                                      </p:cBhvr>
                                      <p:to>
                                        <p:strVal val="visible"/>
                                      </p:to>
                                    </p:set>
                                    <p:animEffect transition="in" filter="fade">
                                      <p:cBhvr>
                                        <p:cTn id="70"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41193" y="248150"/>
            <a:ext cx="5157787" cy="823912"/>
          </a:xfrm>
        </p:spPr>
        <p:txBody>
          <a:bodyPr anchor="t"/>
          <a:lstStyle/>
          <a:p>
            <a:r>
              <a:rPr lang="en-GB" dirty="0">
                <a:solidFill>
                  <a:srgbClr val="104F75"/>
                </a:solidFill>
              </a:rPr>
              <a:t>Ofsted - Impact</a:t>
            </a:r>
          </a:p>
        </p:txBody>
      </p:sp>
      <p:sp>
        <p:nvSpPr>
          <p:cNvPr id="4" name="Content Placeholder 3"/>
          <p:cNvSpPr>
            <a:spLocks noGrp="1"/>
          </p:cNvSpPr>
          <p:nvPr>
            <p:ph sz="half" idx="2"/>
          </p:nvPr>
        </p:nvSpPr>
        <p:spPr>
          <a:xfrm>
            <a:off x="341193" y="709683"/>
            <a:ext cx="5656382" cy="5630105"/>
          </a:xfrm>
        </p:spPr>
        <p:txBody>
          <a:bodyPr>
            <a:normAutofit fontScale="85000" lnSpcReduction="10000"/>
          </a:bodyPr>
          <a:lstStyle/>
          <a:p>
            <a:pPr lvl="0"/>
            <a:r>
              <a:rPr lang="en-GB" dirty="0">
                <a:solidFill>
                  <a:srgbClr val="104F75"/>
                </a:solidFill>
              </a:rPr>
              <a:t>learners develop </a:t>
            </a:r>
            <a:r>
              <a:rPr lang="en-GB" b="1" dirty="0">
                <a:solidFill>
                  <a:srgbClr val="104F75"/>
                </a:solidFill>
              </a:rPr>
              <a:t>detailed knowledge and skills</a:t>
            </a:r>
            <a:r>
              <a:rPr lang="en-GB" dirty="0">
                <a:solidFill>
                  <a:srgbClr val="104F75"/>
                </a:solidFill>
              </a:rPr>
              <a:t> across the curriculum </a:t>
            </a:r>
            <a:r>
              <a:rPr lang="en-GB" b="1" dirty="0">
                <a:solidFill>
                  <a:srgbClr val="104F75"/>
                </a:solidFill>
              </a:rPr>
              <a:t>and, as a result, achieve well</a:t>
            </a:r>
            <a:r>
              <a:rPr lang="en-GB" dirty="0">
                <a:solidFill>
                  <a:srgbClr val="104F75"/>
                </a:solidFill>
              </a:rPr>
              <a:t>. </a:t>
            </a:r>
            <a:r>
              <a:rPr lang="en-GB" b="1" dirty="0">
                <a:solidFill>
                  <a:srgbClr val="104F75"/>
                </a:solidFill>
              </a:rPr>
              <a:t>Learners are ready for the next stage of education</a:t>
            </a:r>
            <a:r>
              <a:rPr lang="en-GB" dirty="0">
                <a:solidFill>
                  <a:srgbClr val="104F75"/>
                </a:solidFill>
              </a:rPr>
              <a:t>, employment or training. </a:t>
            </a:r>
          </a:p>
          <a:p>
            <a:r>
              <a:rPr lang="en-GB" dirty="0">
                <a:solidFill>
                  <a:srgbClr val="104F75"/>
                </a:solidFill>
              </a:rPr>
              <a:t>Judgements about impact will come from the following sources:</a:t>
            </a:r>
          </a:p>
          <a:p>
            <a:pPr lvl="1"/>
            <a:r>
              <a:rPr lang="en-GB" sz="2800" dirty="0">
                <a:solidFill>
                  <a:srgbClr val="104F75"/>
                </a:solidFill>
              </a:rPr>
              <a:t>the progress that students make in terms of </a:t>
            </a:r>
            <a:r>
              <a:rPr lang="en-GB" sz="2800" b="1" i="1" dirty="0">
                <a:solidFill>
                  <a:srgbClr val="104F75"/>
                </a:solidFill>
              </a:rPr>
              <a:t>knowing more, remembering more</a:t>
            </a:r>
            <a:r>
              <a:rPr lang="en-GB" sz="2800" dirty="0">
                <a:solidFill>
                  <a:srgbClr val="104F75"/>
                </a:solidFill>
              </a:rPr>
              <a:t> and </a:t>
            </a:r>
            <a:r>
              <a:rPr lang="en-GB" sz="2800" b="1" i="1" dirty="0">
                <a:solidFill>
                  <a:srgbClr val="104F75"/>
                </a:solidFill>
              </a:rPr>
              <a:t>being able to do more</a:t>
            </a:r>
          </a:p>
          <a:p>
            <a:pPr lvl="1"/>
            <a:r>
              <a:rPr lang="en-GB" sz="2800" dirty="0">
                <a:solidFill>
                  <a:srgbClr val="104F75"/>
                </a:solidFill>
              </a:rPr>
              <a:t>discussions with students about what they remember from the content they have studied</a:t>
            </a:r>
          </a:p>
          <a:p>
            <a:pPr lvl="1"/>
            <a:r>
              <a:rPr lang="en-GB" sz="2800" dirty="0">
                <a:solidFill>
                  <a:srgbClr val="104F75"/>
                </a:solidFill>
              </a:rPr>
              <a:t>at KS4, relevant outcomes in national tests will be considered</a:t>
            </a:r>
          </a:p>
        </p:txBody>
      </p:sp>
      <p:sp>
        <p:nvSpPr>
          <p:cNvPr id="5" name="Text Placeholder 4"/>
          <p:cNvSpPr>
            <a:spLocks noGrp="1"/>
          </p:cNvSpPr>
          <p:nvPr>
            <p:ph type="body" sz="quarter" idx="3"/>
          </p:nvPr>
        </p:nvSpPr>
        <p:spPr>
          <a:xfrm>
            <a:off x="6194427" y="256381"/>
            <a:ext cx="5183188" cy="823912"/>
          </a:xfrm>
        </p:spPr>
        <p:txBody>
          <a:bodyPr anchor="t"/>
          <a:lstStyle/>
          <a:p>
            <a:r>
              <a:rPr lang="en-GB" dirty="0">
                <a:solidFill>
                  <a:srgbClr val="104F75"/>
                </a:solidFill>
              </a:rPr>
              <a:t>NCELP</a:t>
            </a:r>
          </a:p>
        </p:txBody>
      </p:sp>
      <p:sp>
        <p:nvSpPr>
          <p:cNvPr id="6" name="Content Placeholder 5"/>
          <p:cNvSpPr>
            <a:spLocks noGrp="1"/>
          </p:cNvSpPr>
          <p:nvPr>
            <p:ph sz="quarter" idx="4"/>
          </p:nvPr>
        </p:nvSpPr>
        <p:spPr>
          <a:xfrm>
            <a:off x="6172201" y="709683"/>
            <a:ext cx="5183188" cy="5479980"/>
          </a:xfrm>
        </p:spPr>
        <p:txBody>
          <a:bodyPr>
            <a:normAutofit/>
          </a:bodyPr>
          <a:lstStyle/>
          <a:p>
            <a:r>
              <a:rPr lang="en-GB" sz="2400" dirty="0">
                <a:solidFill>
                  <a:srgbClr val="104F75"/>
                </a:solidFill>
              </a:rPr>
              <a:t>Assessment of learner progress is continuous</a:t>
            </a:r>
          </a:p>
          <a:p>
            <a:r>
              <a:rPr lang="en-GB" sz="2400" dirty="0">
                <a:solidFill>
                  <a:srgbClr val="104F75"/>
                </a:solidFill>
              </a:rPr>
              <a:t>Every lesson students are prompted to apply (PVG) knowledge to understand and to produce language (without recourse to written prompts)</a:t>
            </a:r>
          </a:p>
          <a:p>
            <a:r>
              <a:rPr lang="en-GB" sz="2400" dirty="0">
                <a:solidFill>
                  <a:srgbClr val="104F75"/>
                </a:solidFill>
              </a:rPr>
              <a:t>‘Achievement tests’ assess PVG knowledge, ‘Applying your knowledge’ tests more holistic progress</a:t>
            </a:r>
          </a:p>
        </p:txBody>
      </p:sp>
      <p:sp>
        <p:nvSpPr>
          <p:cNvPr id="7" name="Rectangle 6">
            <a:extLst>
              <a:ext uri="{FF2B5EF4-FFF2-40B4-BE49-F238E27FC236}">
                <a16:creationId xmlns:a16="http://schemas.microsoft.com/office/drawing/2014/main" id="{F58AD291-9B95-4960-8485-2B7BCBE8F77A}"/>
              </a:ext>
            </a:extLst>
          </p:cNvPr>
          <p:cNvSpPr/>
          <p:nvPr/>
        </p:nvSpPr>
        <p:spPr>
          <a:xfrm>
            <a:off x="6194427" y="5431791"/>
            <a:ext cx="5689965" cy="610360"/>
          </a:xfrm>
          <a:prstGeom prst="rect">
            <a:avLst/>
          </a:prstGeom>
          <a:ln>
            <a:solidFill>
              <a:srgbClr val="E56700"/>
            </a:solidFill>
          </a:ln>
        </p:spPr>
        <p:style>
          <a:lnRef idx="2">
            <a:schemeClr val="accent2"/>
          </a:lnRef>
          <a:fillRef idx="1">
            <a:schemeClr val="lt1"/>
          </a:fillRef>
          <a:effectRef idx="0">
            <a:schemeClr val="accent2"/>
          </a:effectRef>
          <a:fontRef idx="minor">
            <a:schemeClr val="dk1"/>
          </a:fontRef>
        </p:style>
        <p:txBody>
          <a:bodyPr wrap="square">
            <a:spAutoFit/>
          </a:bodyPr>
          <a:lstStyle/>
          <a:p>
            <a:pPr lvl="0" algn="ctr">
              <a:lnSpc>
                <a:spcPct val="90000"/>
              </a:lnSpc>
              <a:spcBef>
                <a:spcPts val="1000"/>
              </a:spcBef>
            </a:pPr>
            <a:r>
              <a:rPr lang="en-US" sz="1814" dirty="0">
                <a:solidFill>
                  <a:srgbClr val="104F75"/>
                </a:solidFill>
                <a:latin typeface="Century Gothic" panose="020B0502020202020204" pitchFamily="34" charset="0"/>
              </a:rPr>
              <a:t>For handout, audio presentation, and more, see: </a:t>
            </a:r>
          </a:p>
          <a:p>
            <a:pPr lvl="0" algn="ctr">
              <a:lnSpc>
                <a:spcPct val="90000"/>
              </a:lnSpc>
              <a:spcBef>
                <a:spcPts val="1000"/>
              </a:spcBef>
            </a:pPr>
            <a:r>
              <a:rPr lang="en-US" sz="1000" dirty="0">
                <a:solidFill>
                  <a:srgbClr val="4472C4">
                    <a:lumMod val="50000"/>
                  </a:srgbClr>
                </a:solidFill>
                <a:latin typeface="Century Gothic" panose="020B0502020202020204" pitchFamily="34" charset="0"/>
                <a:hlinkClick r:id="rId2"/>
              </a:rPr>
              <a:t>https://resources.ncelp.org/catalog?utf8=%E2%9C%93&amp;search_field=all_fields&amp;q=ofsted</a:t>
            </a:r>
            <a:r>
              <a:rPr lang="en-US" sz="1000" dirty="0">
                <a:solidFill>
                  <a:srgbClr val="4472C4">
                    <a:lumMod val="50000"/>
                  </a:srgbClr>
                </a:solidFill>
                <a:latin typeface="Century Gothic" panose="020B0502020202020204" pitchFamily="34" charset="0"/>
              </a:rPr>
              <a:t> </a:t>
            </a:r>
          </a:p>
        </p:txBody>
      </p:sp>
    </p:spTree>
    <p:extLst>
      <p:ext uri="{BB962C8B-B14F-4D97-AF65-F5344CB8AC3E}">
        <p14:creationId xmlns:p14="http://schemas.microsoft.com/office/powerpoint/2010/main" val="352800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xEl>
                                              <p:pRg st="0" end="0"/>
                                            </p:txEl>
                                          </p:spTgt>
                                        </p:tgtEl>
                                        <p:attrNameLst>
                                          <p:attrName>style.visibility</p:attrName>
                                        </p:attrNameLst>
                                      </p:cBhvr>
                                      <p:to>
                                        <p:strVal val="visible"/>
                                      </p:to>
                                    </p:set>
                                    <p:animEffect transition="in" filter="fade">
                                      <p:cBhvr>
                                        <p:cTn id="32" dur="500"/>
                                        <p:tgtEl>
                                          <p:spTgt spid="6">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xEl>
                                              <p:pRg st="1" end="1"/>
                                            </p:txEl>
                                          </p:spTgt>
                                        </p:tgtEl>
                                        <p:attrNameLst>
                                          <p:attrName>style.visibility</p:attrName>
                                        </p:attrNameLst>
                                      </p:cBhvr>
                                      <p:to>
                                        <p:strVal val="visible"/>
                                      </p:to>
                                    </p:set>
                                    <p:animEffect transition="in" filter="fade">
                                      <p:cBhvr>
                                        <p:cTn id="37" dur="500"/>
                                        <p:tgtEl>
                                          <p:spTgt spid="6">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
                                            <p:txEl>
                                              <p:pRg st="2" end="2"/>
                                            </p:txEl>
                                          </p:spTgt>
                                        </p:tgtEl>
                                        <p:attrNameLst>
                                          <p:attrName>style.visibility</p:attrName>
                                        </p:attrNameLst>
                                      </p:cBhvr>
                                      <p:to>
                                        <p:strVal val="visible"/>
                                      </p:to>
                                    </p:set>
                                    <p:animEffect transition="in" filter="fade">
                                      <p:cBhvr>
                                        <p:cTn id="42" dur="500"/>
                                        <p:tgtEl>
                                          <p:spTgt spid="6">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6" grpId="0" build="p"/>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background rectangle">
            <a:extLst>
              <a:ext uri="{FF2B5EF4-FFF2-40B4-BE49-F238E27FC236}">
                <a16:creationId xmlns:a16="http://schemas.microsoft.com/office/drawing/2014/main" id="{DE212A7F-707F-4292-8506-E5150CFD70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6863"/>
            <a:ext cx="6649156" cy="867128"/>
          </a:xfrm>
          <a:prstGeom prst="rect">
            <a:avLst/>
          </a:prstGeom>
        </p:spPr>
      </p:pic>
      <p:sp>
        <p:nvSpPr>
          <p:cNvPr id="11" name="Title 1">
            <a:extLst>
              <a:ext uri="{FF2B5EF4-FFF2-40B4-BE49-F238E27FC236}">
                <a16:creationId xmlns:a16="http://schemas.microsoft.com/office/drawing/2014/main" id="{B75946F4-6700-4C06-8E2F-6A474ADCA701}"/>
              </a:ext>
            </a:extLst>
          </p:cNvPr>
          <p:cNvSpPr txBox="1">
            <a:spLocks/>
          </p:cNvSpPr>
          <p:nvPr/>
        </p:nvSpPr>
        <p:spPr>
          <a:xfrm>
            <a:off x="300038" y="21925"/>
            <a:ext cx="648458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r>
              <a:rPr lang="en-GB" sz="3600" b="1" dirty="0">
                <a:solidFill>
                  <a:schemeClr val="bg1"/>
                </a:solidFill>
              </a:rPr>
              <a:t>NCELP’s next steps</a:t>
            </a:r>
          </a:p>
        </p:txBody>
      </p:sp>
      <p:sp>
        <p:nvSpPr>
          <p:cNvPr id="20" name="Rectangle 19">
            <a:extLst>
              <a:ext uri="{FF2B5EF4-FFF2-40B4-BE49-F238E27FC236}">
                <a16:creationId xmlns:a16="http://schemas.microsoft.com/office/drawing/2014/main" id="{FF136718-8260-424F-A0ED-CDFA10811566}"/>
              </a:ext>
            </a:extLst>
          </p:cNvPr>
          <p:cNvSpPr/>
          <p:nvPr/>
        </p:nvSpPr>
        <p:spPr>
          <a:xfrm>
            <a:off x="204504" y="1438929"/>
            <a:ext cx="11822396" cy="2980431"/>
          </a:xfrm>
          <a:prstGeom prst="rect">
            <a:avLst/>
          </a:prstGeom>
        </p:spPr>
        <p:txBody>
          <a:bodyPr wrap="square">
            <a:spAutoFit/>
          </a:bodyPr>
          <a:lstStyle/>
          <a:p>
            <a:pPr marL="514350" lvl="0" indent="-514350">
              <a:lnSpc>
                <a:spcPct val="150000"/>
              </a:lnSpc>
              <a:spcBef>
                <a:spcPts val="1000"/>
              </a:spcBef>
              <a:buFont typeface="+mj-lt"/>
              <a:buAutoNum type="arabicPeriod"/>
            </a:pPr>
            <a:r>
              <a:rPr lang="en-GB" sz="2800" dirty="0">
                <a:solidFill>
                  <a:srgbClr val="104F75"/>
                </a:solidFill>
                <a:latin typeface="Century Gothic" panose="020B0502020202020204" pitchFamily="34" charset="0"/>
              </a:rPr>
              <a:t>Complete resourcing for Y8 (Jan 2021)</a:t>
            </a:r>
          </a:p>
          <a:p>
            <a:pPr marL="514350" lvl="0" indent="-514350">
              <a:lnSpc>
                <a:spcPct val="150000"/>
              </a:lnSpc>
              <a:spcBef>
                <a:spcPts val="1000"/>
              </a:spcBef>
              <a:buFont typeface="+mj-lt"/>
              <a:buAutoNum type="arabicPeriod"/>
            </a:pPr>
            <a:r>
              <a:rPr lang="en-GB" sz="2800" dirty="0">
                <a:solidFill>
                  <a:srgbClr val="104F75"/>
                </a:solidFill>
                <a:latin typeface="Century Gothic" panose="020B0502020202020204" pitchFamily="34" charset="0"/>
              </a:rPr>
              <a:t>SOW development Y9 (Jan – Feb 2021)</a:t>
            </a:r>
          </a:p>
          <a:p>
            <a:pPr marL="514350" lvl="0" indent="-514350">
              <a:lnSpc>
                <a:spcPct val="150000"/>
              </a:lnSpc>
              <a:spcBef>
                <a:spcPts val="1000"/>
              </a:spcBef>
              <a:buFont typeface="+mj-lt"/>
              <a:buAutoNum type="arabicPeriod"/>
            </a:pPr>
            <a:r>
              <a:rPr lang="en-GB" sz="2800" dirty="0">
                <a:solidFill>
                  <a:srgbClr val="104F75"/>
                </a:solidFill>
                <a:latin typeface="Century Gothic" panose="020B0502020202020204" pitchFamily="34" charset="0"/>
              </a:rPr>
              <a:t>Dissemination activities (ongoing)</a:t>
            </a:r>
          </a:p>
          <a:p>
            <a:pPr marL="514350" lvl="0" indent="-514350">
              <a:lnSpc>
                <a:spcPct val="150000"/>
              </a:lnSpc>
              <a:spcBef>
                <a:spcPts val="1000"/>
              </a:spcBef>
              <a:buFont typeface="+mj-lt"/>
              <a:buAutoNum type="arabicPeriod"/>
            </a:pPr>
            <a:r>
              <a:rPr lang="en-GB" sz="2800" dirty="0">
                <a:solidFill>
                  <a:srgbClr val="104F75"/>
                </a:solidFill>
                <a:latin typeface="Century Gothic" panose="020B0502020202020204" pitchFamily="34" charset="0"/>
              </a:rPr>
              <a:t>GCSE Review Panel </a:t>
            </a:r>
          </a:p>
        </p:txBody>
      </p:sp>
    </p:spTree>
    <p:extLst>
      <p:ext uri="{BB962C8B-B14F-4D97-AF65-F5344CB8AC3E}">
        <p14:creationId xmlns:p14="http://schemas.microsoft.com/office/powerpoint/2010/main" val="1314774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background rectangle">
            <a:extLst>
              <a:ext uri="{FF2B5EF4-FFF2-40B4-BE49-F238E27FC236}">
                <a16:creationId xmlns:a16="http://schemas.microsoft.com/office/drawing/2014/main" id="{DE212A7F-707F-4292-8506-E5150CFD70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6863"/>
            <a:ext cx="6649156" cy="867128"/>
          </a:xfrm>
          <a:prstGeom prst="rect">
            <a:avLst/>
          </a:prstGeom>
        </p:spPr>
      </p:pic>
      <p:sp>
        <p:nvSpPr>
          <p:cNvPr id="11" name="Title 1">
            <a:extLst>
              <a:ext uri="{FF2B5EF4-FFF2-40B4-BE49-F238E27FC236}">
                <a16:creationId xmlns:a16="http://schemas.microsoft.com/office/drawing/2014/main" id="{B75946F4-6700-4C06-8E2F-6A474ADCA701}"/>
              </a:ext>
            </a:extLst>
          </p:cNvPr>
          <p:cNvSpPr txBox="1">
            <a:spLocks/>
          </p:cNvSpPr>
          <p:nvPr/>
        </p:nvSpPr>
        <p:spPr>
          <a:xfrm>
            <a:off x="300038" y="21925"/>
            <a:ext cx="648458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r>
              <a:rPr lang="en-GB" sz="3600" b="1" dirty="0">
                <a:solidFill>
                  <a:schemeClr val="bg1"/>
                </a:solidFill>
              </a:rPr>
              <a:t>Your next steps?</a:t>
            </a:r>
          </a:p>
        </p:txBody>
      </p:sp>
      <p:grpSp>
        <p:nvGrpSpPr>
          <p:cNvPr id="23" name="Group 22">
            <a:extLst>
              <a:ext uri="{FF2B5EF4-FFF2-40B4-BE49-F238E27FC236}">
                <a16:creationId xmlns:a16="http://schemas.microsoft.com/office/drawing/2014/main" id="{6874B4C0-FE75-40AE-8D49-6966244226DB}"/>
              </a:ext>
            </a:extLst>
          </p:cNvPr>
          <p:cNvGrpSpPr/>
          <p:nvPr/>
        </p:nvGrpSpPr>
        <p:grpSpPr>
          <a:xfrm>
            <a:off x="9066361" y="3251200"/>
            <a:ext cx="2371763" cy="2983962"/>
            <a:chOff x="8273815" y="296863"/>
            <a:chExt cx="3454208" cy="4345807"/>
          </a:xfrm>
        </p:grpSpPr>
        <p:pic>
          <p:nvPicPr>
            <p:cNvPr id="17" name="Picture 16">
              <a:extLst>
                <a:ext uri="{FF2B5EF4-FFF2-40B4-BE49-F238E27FC236}">
                  <a16:creationId xmlns:a16="http://schemas.microsoft.com/office/drawing/2014/main" id="{8A750872-DEA2-46C8-8D7B-107ED746A6E1}"/>
                </a:ext>
              </a:extLst>
            </p:cNvPr>
            <p:cNvPicPr>
              <a:picLocks noChangeAspect="1"/>
            </p:cNvPicPr>
            <p:nvPr/>
          </p:nvPicPr>
          <p:blipFill>
            <a:blip r:embed="rId4"/>
            <a:stretch>
              <a:fillRect/>
            </a:stretch>
          </p:blipFill>
          <p:spPr>
            <a:xfrm>
              <a:off x="8273815" y="296863"/>
              <a:ext cx="2469373" cy="3295183"/>
            </a:xfrm>
            <a:prstGeom prst="rect">
              <a:avLst/>
            </a:prstGeom>
          </p:spPr>
        </p:pic>
        <p:pic>
          <p:nvPicPr>
            <p:cNvPr id="18" name="Picture 17">
              <a:extLst>
                <a:ext uri="{FF2B5EF4-FFF2-40B4-BE49-F238E27FC236}">
                  <a16:creationId xmlns:a16="http://schemas.microsoft.com/office/drawing/2014/main" id="{01F6AEEC-D1F3-4412-8F54-32E76B9227EE}"/>
                </a:ext>
              </a:extLst>
            </p:cNvPr>
            <p:cNvPicPr>
              <a:picLocks noChangeAspect="1"/>
            </p:cNvPicPr>
            <p:nvPr/>
          </p:nvPicPr>
          <p:blipFill rotWithShape="1">
            <a:blip r:embed="rId5"/>
            <a:srcRect b="7965"/>
            <a:stretch/>
          </p:blipFill>
          <p:spPr>
            <a:xfrm>
              <a:off x="9036206" y="1347488"/>
              <a:ext cx="2691817" cy="3295182"/>
            </a:xfrm>
            <a:prstGeom prst="rect">
              <a:avLst/>
            </a:prstGeom>
          </p:spPr>
        </p:pic>
      </p:grpSp>
      <p:sp>
        <p:nvSpPr>
          <p:cNvPr id="20" name="Rectangle 19">
            <a:extLst>
              <a:ext uri="{FF2B5EF4-FFF2-40B4-BE49-F238E27FC236}">
                <a16:creationId xmlns:a16="http://schemas.microsoft.com/office/drawing/2014/main" id="{FF136718-8260-424F-A0ED-CDFA10811566}"/>
              </a:ext>
            </a:extLst>
          </p:cNvPr>
          <p:cNvSpPr/>
          <p:nvPr/>
        </p:nvSpPr>
        <p:spPr>
          <a:xfrm>
            <a:off x="204504" y="1438929"/>
            <a:ext cx="8055856" cy="4591000"/>
          </a:xfrm>
          <a:prstGeom prst="rect">
            <a:avLst/>
          </a:prstGeom>
        </p:spPr>
        <p:txBody>
          <a:bodyPr wrap="square">
            <a:spAutoFit/>
          </a:bodyPr>
          <a:lstStyle/>
          <a:p>
            <a:pPr marL="514350" lvl="0" indent="-514350">
              <a:lnSpc>
                <a:spcPct val="90000"/>
              </a:lnSpc>
              <a:spcBef>
                <a:spcPts val="1000"/>
              </a:spcBef>
              <a:buFont typeface="+mj-lt"/>
              <a:buAutoNum type="arabicPeriod"/>
            </a:pPr>
            <a:r>
              <a:rPr lang="en-GB" sz="2000" dirty="0">
                <a:solidFill>
                  <a:srgbClr val="104F75"/>
                </a:solidFill>
                <a:latin typeface="Century Gothic" panose="020B0502020202020204" pitchFamily="34" charset="0"/>
              </a:rPr>
              <a:t>Enjoy today and ask questions!</a:t>
            </a:r>
          </a:p>
          <a:p>
            <a:pPr marL="514350" lvl="0" indent="-514350">
              <a:lnSpc>
                <a:spcPct val="90000"/>
              </a:lnSpc>
              <a:spcBef>
                <a:spcPts val="1000"/>
              </a:spcBef>
              <a:buFont typeface="+mj-lt"/>
              <a:buAutoNum type="arabicPeriod"/>
            </a:pPr>
            <a:r>
              <a:rPr lang="en-GB" sz="2000" dirty="0">
                <a:solidFill>
                  <a:srgbClr val="104F75"/>
                </a:solidFill>
                <a:latin typeface="Century Gothic" panose="020B0502020202020204" pitchFamily="34" charset="0"/>
              </a:rPr>
              <a:t>Reflect upon what NCELP could offer your context. Have follow up discussions in your school with colleagues and line managers. Share today’s session recordings?</a:t>
            </a:r>
          </a:p>
          <a:p>
            <a:pPr marL="514350" lvl="0" indent="-514350">
              <a:lnSpc>
                <a:spcPct val="90000"/>
              </a:lnSpc>
              <a:spcBef>
                <a:spcPts val="1000"/>
              </a:spcBef>
              <a:buFont typeface="+mj-lt"/>
              <a:buAutoNum type="arabicPeriod"/>
            </a:pPr>
            <a:r>
              <a:rPr lang="en-GB" sz="2000" dirty="0">
                <a:solidFill>
                  <a:srgbClr val="104F75"/>
                </a:solidFill>
                <a:latin typeface="Century Gothic" panose="020B0502020202020204" pitchFamily="34" charset="0"/>
              </a:rPr>
              <a:t>Explore the </a:t>
            </a:r>
            <a:r>
              <a:rPr lang="en-GB" sz="2000" dirty="0">
                <a:solidFill>
                  <a:srgbClr val="104F75"/>
                </a:solidFill>
                <a:latin typeface="Century Gothic" panose="020B0502020202020204" pitchFamily="34" charset="0"/>
                <a:hlinkClick r:id="rId6"/>
              </a:rPr>
              <a:t>NCELP Resource Portal</a:t>
            </a:r>
            <a:r>
              <a:rPr lang="en-GB" sz="2000" dirty="0">
                <a:solidFill>
                  <a:srgbClr val="104F75"/>
                </a:solidFill>
                <a:latin typeface="Century Gothic" panose="020B0502020202020204" pitchFamily="34" charset="0"/>
              </a:rPr>
              <a:t> – SoW, Resources and CPD sessions including screencasts?</a:t>
            </a:r>
          </a:p>
          <a:p>
            <a:pPr marL="514350" lvl="0" indent="-514350">
              <a:lnSpc>
                <a:spcPct val="90000"/>
              </a:lnSpc>
              <a:spcBef>
                <a:spcPts val="1000"/>
              </a:spcBef>
              <a:buFont typeface="+mj-lt"/>
              <a:buAutoNum type="arabicPeriod"/>
            </a:pPr>
            <a:r>
              <a:rPr lang="en-GB" sz="2000" dirty="0">
                <a:solidFill>
                  <a:srgbClr val="104F75"/>
                </a:solidFill>
                <a:latin typeface="Century Gothic" panose="020B0502020202020204" pitchFamily="34" charset="0"/>
              </a:rPr>
              <a:t>Explore </a:t>
            </a:r>
            <a:r>
              <a:rPr lang="en-GB" sz="2000" dirty="0">
                <a:solidFill>
                  <a:srgbClr val="104F75"/>
                </a:solidFill>
                <a:latin typeface="Century Gothic" panose="020B0502020202020204" pitchFamily="34" charset="0"/>
                <a:hlinkClick r:id="rId7"/>
              </a:rPr>
              <a:t>www.thenational.academy</a:t>
            </a:r>
            <a:r>
              <a:rPr lang="en-GB" sz="2000" dirty="0">
                <a:solidFill>
                  <a:srgbClr val="104F75"/>
                </a:solidFill>
                <a:latin typeface="Century Gothic" panose="020B0502020202020204" pitchFamily="34" charset="0"/>
              </a:rPr>
              <a:t> video lessons?</a:t>
            </a:r>
          </a:p>
          <a:p>
            <a:pPr marL="514350" indent="-514350">
              <a:lnSpc>
                <a:spcPct val="90000"/>
              </a:lnSpc>
              <a:spcBef>
                <a:spcPts val="1000"/>
              </a:spcBef>
              <a:buFont typeface="+mj-lt"/>
              <a:buAutoNum type="arabicPeriod"/>
            </a:pPr>
            <a:r>
              <a:rPr lang="en-GB" sz="2000" dirty="0">
                <a:solidFill>
                  <a:srgbClr val="104F75"/>
                </a:solidFill>
                <a:latin typeface="Century Gothic" panose="020B0502020202020204" pitchFamily="34" charset="0"/>
              </a:rPr>
              <a:t>Succinct A4 overview flyer available (for SLT!)?</a:t>
            </a:r>
          </a:p>
          <a:p>
            <a:pPr marL="514350" indent="-514350">
              <a:lnSpc>
                <a:spcPct val="90000"/>
              </a:lnSpc>
              <a:spcBef>
                <a:spcPts val="1000"/>
              </a:spcBef>
              <a:buFont typeface="+mj-lt"/>
              <a:buAutoNum type="arabicPeriod"/>
            </a:pPr>
            <a:r>
              <a:rPr lang="en-GB" sz="2000" dirty="0">
                <a:solidFill>
                  <a:srgbClr val="104F75"/>
                </a:solidFill>
                <a:latin typeface="Century Gothic" panose="020B0502020202020204" pitchFamily="34" charset="0"/>
              </a:rPr>
              <a:t>Join the </a:t>
            </a:r>
            <a:r>
              <a:rPr lang="en-GB" sz="2000" dirty="0">
                <a:solidFill>
                  <a:srgbClr val="104F75"/>
                </a:solidFill>
                <a:latin typeface="Century Gothic" panose="020B0502020202020204" pitchFamily="34" charset="0"/>
                <a:hlinkClick r:id="rId8"/>
              </a:rPr>
              <a:t>NCELP mailing list</a:t>
            </a:r>
            <a:r>
              <a:rPr lang="en-GB" sz="2000" dirty="0">
                <a:solidFill>
                  <a:srgbClr val="104F75"/>
                </a:solidFill>
                <a:latin typeface="Century Gothic" panose="020B0502020202020204" pitchFamily="34" charset="0"/>
              </a:rPr>
              <a:t> for regular bulletins of new research-informed resources arriving on the portal?</a:t>
            </a:r>
          </a:p>
          <a:p>
            <a:pPr marL="514350" lvl="0" indent="-514350">
              <a:lnSpc>
                <a:spcPct val="90000"/>
              </a:lnSpc>
              <a:spcBef>
                <a:spcPts val="1000"/>
              </a:spcBef>
              <a:buFont typeface="+mj-lt"/>
              <a:buAutoNum type="arabicPeriod"/>
            </a:pPr>
            <a:r>
              <a:rPr lang="en-GB" sz="2000" dirty="0">
                <a:solidFill>
                  <a:srgbClr val="104F75"/>
                </a:solidFill>
                <a:latin typeface="Century Gothic" panose="020B0502020202020204" pitchFamily="34" charset="0"/>
              </a:rPr>
              <a:t>Sign up to get monthly alerts to summaries of new research, from OASIS at </a:t>
            </a:r>
            <a:r>
              <a:rPr lang="en-GB" sz="2000" dirty="0">
                <a:solidFill>
                  <a:srgbClr val="104F75"/>
                </a:solidFill>
                <a:latin typeface="Century Gothic" panose="020B0502020202020204" pitchFamily="34" charset="0"/>
                <a:hlinkClick r:id="rId9"/>
              </a:rPr>
              <a:t>https://oasis-database.org</a:t>
            </a:r>
            <a:r>
              <a:rPr lang="en-GB" sz="2000" dirty="0">
                <a:solidFill>
                  <a:srgbClr val="104F75"/>
                </a:solidFill>
                <a:latin typeface="Century Gothic" panose="020B0502020202020204" pitchFamily="34" charset="0"/>
              </a:rPr>
              <a:t>?</a:t>
            </a:r>
          </a:p>
          <a:p>
            <a:pPr marL="514350" lvl="0" indent="-514350">
              <a:lnSpc>
                <a:spcPct val="90000"/>
              </a:lnSpc>
              <a:spcBef>
                <a:spcPts val="1000"/>
              </a:spcBef>
              <a:buFont typeface="+mj-lt"/>
              <a:buAutoNum type="arabicPeriod"/>
            </a:pPr>
            <a:r>
              <a:rPr lang="en-GB" sz="2000" dirty="0">
                <a:solidFill>
                  <a:srgbClr val="104F75"/>
                </a:solidFill>
                <a:latin typeface="Century Gothic" panose="020B0502020202020204" pitchFamily="34" charset="0"/>
              </a:rPr>
              <a:t>Get in touch with </a:t>
            </a:r>
            <a:r>
              <a:rPr lang="en-GB" sz="2000" dirty="0">
                <a:solidFill>
                  <a:srgbClr val="104F75"/>
                </a:solidFill>
                <a:latin typeface="Century Gothic" panose="020B0502020202020204" pitchFamily="34" charset="0"/>
                <a:hlinkClick r:id="rId10"/>
              </a:rPr>
              <a:t>enquiries@ncelp.org</a:t>
            </a:r>
            <a:r>
              <a:rPr lang="en-GB" sz="2000" dirty="0">
                <a:solidFill>
                  <a:srgbClr val="104F75"/>
                </a:solidFill>
                <a:latin typeface="Century Gothic" panose="020B0502020202020204" pitchFamily="34" charset="0"/>
              </a:rPr>
              <a:t> for any questions!</a:t>
            </a:r>
          </a:p>
        </p:txBody>
      </p:sp>
      <p:pic>
        <p:nvPicPr>
          <p:cNvPr id="2" name="Picture 1">
            <a:extLst>
              <a:ext uri="{FF2B5EF4-FFF2-40B4-BE49-F238E27FC236}">
                <a16:creationId xmlns:a16="http://schemas.microsoft.com/office/drawing/2014/main" id="{5D58CDD6-C646-4F9F-BD8C-DA34268F852A}"/>
              </a:ext>
            </a:extLst>
          </p:cNvPr>
          <p:cNvPicPr>
            <a:picLocks noChangeAspect="1"/>
          </p:cNvPicPr>
          <p:nvPr/>
        </p:nvPicPr>
        <p:blipFill>
          <a:blip r:embed="rId11"/>
          <a:stretch>
            <a:fillRect/>
          </a:stretch>
        </p:blipFill>
        <p:spPr>
          <a:xfrm>
            <a:off x="8839200" y="296658"/>
            <a:ext cx="2855241" cy="2588751"/>
          </a:xfrm>
          <a:prstGeom prst="rect">
            <a:avLst/>
          </a:prstGeom>
        </p:spPr>
      </p:pic>
    </p:spTree>
    <p:extLst>
      <p:ext uri="{BB962C8B-B14F-4D97-AF65-F5344CB8AC3E}">
        <p14:creationId xmlns:p14="http://schemas.microsoft.com/office/powerpoint/2010/main" val="4109930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0">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0">
                                            <p:txEl>
                                              <p:pRg st="6" end="6"/>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F11B4072-1C75-420E-9017-F2FD670BB53D}"/>
              </a:ext>
            </a:extLst>
          </p:cNvPr>
          <p:cNvPicPr>
            <a:picLocks noChangeAspect="1"/>
          </p:cNvPicPr>
          <p:nvPr/>
        </p:nvPicPr>
        <p:blipFill>
          <a:blip r:embed="rId3"/>
          <a:stretch>
            <a:fillRect/>
          </a:stretch>
        </p:blipFill>
        <p:spPr>
          <a:xfrm>
            <a:off x="1222926" y="157264"/>
            <a:ext cx="4568274" cy="6096000"/>
          </a:xfrm>
          <a:prstGeom prst="rect">
            <a:avLst/>
          </a:prstGeom>
        </p:spPr>
      </p:pic>
      <p:pic>
        <p:nvPicPr>
          <p:cNvPr id="18" name="Picture 17">
            <a:extLst>
              <a:ext uri="{FF2B5EF4-FFF2-40B4-BE49-F238E27FC236}">
                <a16:creationId xmlns:a16="http://schemas.microsoft.com/office/drawing/2014/main" id="{033BF8B6-27B7-4CED-A390-4EF3839AE686}"/>
              </a:ext>
            </a:extLst>
          </p:cNvPr>
          <p:cNvPicPr>
            <a:picLocks noChangeAspect="1"/>
          </p:cNvPicPr>
          <p:nvPr/>
        </p:nvPicPr>
        <p:blipFill rotWithShape="1">
          <a:blip r:embed="rId4"/>
          <a:srcRect b="7965"/>
          <a:stretch/>
        </p:blipFill>
        <p:spPr>
          <a:xfrm>
            <a:off x="6565962" y="133818"/>
            <a:ext cx="4979790" cy="6095999"/>
          </a:xfrm>
          <a:prstGeom prst="rect">
            <a:avLst/>
          </a:prstGeom>
        </p:spPr>
      </p:pic>
    </p:spTree>
    <p:extLst>
      <p:ext uri="{BB962C8B-B14F-4D97-AF65-F5344CB8AC3E}">
        <p14:creationId xmlns:p14="http://schemas.microsoft.com/office/powerpoint/2010/main" val="3925288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rectang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6863"/>
            <a:ext cx="6649156" cy="867128"/>
          </a:xfrm>
          <a:prstGeom prst="rect">
            <a:avLst/>
          </a:prstGeom>
        </p:spPr>
      </p:pic>
      <p:sp>
        <p:nvSpPr>
          <p:cNvPr id="2" name="Title 1"/>
          <p:cNvSpPr>
            <a:spLocks noGrp="1"/>
          </p:cNvSpPr>
          <p:nvPr>
            <p:ph type="title"/>
          </p:nvPr>
        </p:nvSpPr>
        <p:spPr>
          <a:xfrm>
            <a:off x="300038" y="21925"/>
            <a:ext cx="6484584" cy="1325563"/>
          </a:xfrm>
        </p:spPr>
        <p:txBody>
          <a:bodyPr>
            <a:normAutofit/>
          </a:bodyPr>
          <a:lstStyle/>
          <a:p>
            <a:r>
              <a:rPr lang="en-GB" sz="3600" b="1" dirty="0">
                <a:solidFill>
                  <a:schemeClr val="bg1"/>
                </a:solidFill>
              </a:rPr>
              <a:t>Opening Session</a:t>
            </a:r>
          </a:p>
        </p:txBody>
      </p:sp>
      <p:sp>
        <p:nvSpPr>
          <p:cNvPr id="7" name="Content Placeholder 3">
            <a:extLst>
              <a:ext uri="{FF2B5EF4-FFF2-40B4-BE49-F238E27FC236}">
                <a16:creationId xmlns:a16="http://schemas.microsoft.com/office/drawing/2014/main" id="{117EA747-CB3F-4CFE-9B6A-DECCDAD14EB6}"/>
              </a:ext>
            </a:extLst>
          </p:cNvPr>
          <p:cNvSpPr>
            <a:spLocks noGrp="1"/>
          </p:cNvSpPr>
          <p:nvPr>
            <p:ph idx="1"/>
          </p:nvPr>
        </p:nvSpPr>
        <p:spPr>
          <a:xfrm>
            <a:off x="410482" y="1163990"/>
            <a:ext cx="10861431" cy="5046309"/>
          </a:xfrm>
        </p:spPr>
        <p:txBody>
          <a:bodyPr>
            <a:normAutofit/>
          </a:bodyPr>
          <a:lstStyle/>
          <a:p>
            <a:pPr marL="466618" indent="-466618" defTabSz="903124">
              <a:lnSpc>
                <a:spcPct val="200000"/>
              </a:lnSpc>
              <a:buFont typeface="+mj-lt"/>
              <a:buAutoNum type="arabicPeriod"/>
              <a:defRPr/>
            </a:pPr>
            <a:r>
              <a:rPr lang="en-US" dirty="0">
                <a:solidFill>
                  <a:srgbClr val="104F75"/>
                </a:solidFill>
              </a:rPr>
              <a:t>Overview of today’s conference</a:t>
            </a:r>
          </a:p>
          <a:p>
            <a:pPr marL="466618" indent="-466618" defTabSz="903124">
              <a:lnSpc>
                <a:spcPct val="200000"/>
              </a:lnSpc>
              <a:buFont typeface="+mj-lt"/>
              <a:buAutoNum type="arabicPeriod"/>
              <a:defRPr/>
            </a:pPr>
            <a:r>
              <a:rPr lang="en-US" dirty="0">
                <a:solidFill>
                  <a:srgbClr val="104F75"/>
                </a:solidFill>
              </a:rPr>
              <a:t>What is NCELP?</a:t>
            </a:r>
          </a:p>
          <a:p>
            <a:pPr marL="466618" indent="-466618" defTabSz="903124">
              <a:lnSpc>
                <a:spcPct val="200000"/>
              </a:lnSpc>
              <a:buFont typeface="+mj-lt"/>
              <a:buAutoNum type="arabicPeriod"/>
              <a:defRPr/>
            </a:pPr>
            <a:r>
              <a:rPr lang="en-US" dirty="0">
                <a:solidFill>
                  <a:srgbClr val="104F75"/>
                </a:solidFill>
              </a:rPr>
              <a:t>What resources are freely available to you</a:t>
            </a:r>
          </a:p>
          <a:p>
            <a:pPr marL="466618" indent="-466618" defTabSz="903124">
              <a:lnSpc>
                <a:spcPct val="200000"/>
              </a:lnSpc>
              <a:buFont typeface="+mj-lt"/>
              <a:buAutoNum type="arabicPeriod"/>
              <a:defRPr/>
            </a:pPr>
            <a:r>
              <a:rPr lang="en-US" dirty="0">
                <a:solidFill>
                  <a:srgbClr val="104F75"/>
                </a:solidFill>
              </a:rPr>
              <a:t>Alignment between the new </a:t>
            </a:r>
            <a:r>
              <a:rPr lang="en-US" dirty="0" err="1">
                <a:solidFill>
                  <a:srgbClr val="104F75"/>
                </a:solidFill>
              </a:rPr>
              <a:t>Ofsted</a:t>
            </a:r>
            <a:r>
              <a:rPr lang="en-US" dirty="0">
                <a:solidFill>
                  <a:srgbClr val="104F75"/>
                </a:solidFill>
              </a:rPr>
              <a:t> framework &amp; NCELP</a:t>
            </a:r>
          </a:p>
          <a:p>
            <a:pPr marL="466618" indent="-466618" defTabSz="903124">
              <a:lnSpc>
                <a:spcPct val="200000"/>
              </a:lnSpc>
              <a:buFont typeface="+mj-lt"/>
              <a:buAutoNum type="arabicPeriod"/>
              <a:defRPr/>
            </a:pPr>
            <a:r>
              <a:rPr lang="en-US" dirty="0">
                <a:solidFill>
                  <a:srgbClr val="104F75"/>
                </a:solidFill>
              </a:rPr>
              <a:t>Next steps</a:t>
            </a:r>
          </a:p>
        </p:txBody>
      </p:sp>
    </p:spTree>
    <p:extLst>
      <p:ext uri="{BB962C8B-B14F-4D97-AF65-F5344CB8AC3E}">
        <p14:creationId xmlns:p14="http://schemas.microsoft.com/office/powerpoint/2010/main" val="30240880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10" y="0"/>
            <a:ext cx="11195180" cy="1007706"/>
          </a:xfrm>
        </p:spPr>
        <p:txBody>
          <a:bodyPr>
            <a:normAutofit/>
          </a:bodyPr>
          <a:lstStyle/>
          <a:p>
            <a:pPr algn="ctr"/>
            <a:r>
              <a:rPr lang="en-GB" sz="3600" dirty="0"/>
              <a:t>Over to our Lead School Specialist Teachers</a:t>
            </a:r>
          </a:p>
        </p:txBody>
      </p:sp>
      <p:pic>
        <p:nvPicPr>
          <p:cNvPr id="4" name="Picture 3">
            <a:extLst>
              <a:ext uri="{FF2B5EF4-FFF2-40B4-BE49-F238E27FC236}">
                <a16:creationId xmlns:a16="http://schemas.microsoft.com/office/drawing/2014/main" id="{86286BAB-BD4D-4E91-B407-61877D54E578}"/>
              </a:ext>
            </a:extLst>
          </p:cNvPr>
          <p:cNvPicPr>
            <a:picLocks noChangeAspect="1"/>
          </p:cNvPicPr>
          <p:nvPr/>
        </p:nvPicPr>
        <p:blipFill>
          <a:blip r:embed="rId2"/>
          <a:stretch>
            <a:fillRect/>
          </a:stretch>
        </p:blipFill>
        <p:spPr>
          <a:xfrm>
            <a:off x="2918082" y="870016"/>
            <a:ext cx="5734599" cy="5433387"/>
          </a:xfrm>
          <a:prstGeom prst="rect">
            <a:avLst/>
          </a:prstGeom>
        </p:spPr>
      </p:pic>
    </p:spTree>
    <p:extLst>
      <p:ext uri="{BB962C8B-B14F-4D97-AF65-F5344CB8AC3E}">
        <p14:creationId xmlns:p14="http://schemas.microsoft.com/office/powerpoint/2010/main" val="13857184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7B599-82FB-45DF-8827-BB31C45ED362}"/>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7DB35283-712F-43ED-8B03-4C811D14BD58}"/>
              </a:ext>
            </a:extLst>
          </p:cNvPr>
          <p:cNvSpPr>
            <a:spLocks noGrp="1"/>
          </p:cNvSpPr>
          <p:nvPr>
            <p:ph idx="1"/>
          </p:nvPr>
        </p:nvSpPr>
        <p:spPr/>
        <p:txBody>
          <a:bodyPr>
            <a:normAutofit/>
          </a:bodyPr>
          <a:lstStyle/>
          <a:p>
            <a:pPr marL="0" indent="0" algn="ctr">
              <a:buNone/>
            </a:pPr>
            <a:r>
              <a:rPr lang="en-GB" sz="19900" dirty="0"/>
              <a:t>END</a:t>
            </a:r>
          </a:p>
        </p:txBody>
      </p:sp>
    </p:spTree>
    <p:extLst>
      <p:ext uri="{BB962C8B-B14F-4D97-AF65-F5344CB8AC3E}">
        <p14:creationId xmlns:p14="http://schemas.microsoft.com/office/powerpoint/2010/main" val="41329428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rectang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6863"/>
            <a:ext cx="6649156" cy="867128"/>
          </a:xfrm>
          <a:prstGeom prst="rect">
            <a:avLst/>
          </a:prstGeom>
        </p:spPr>
      </p:pic>
      <p:sp>
        <p:nvSpPr>
          <p:cNvPr id="2" name="Title 1"/>
          <p:cNvSpPr>
            <a:spLocks noGrp="1"/>
          </p:cNvSpPr>
          <p:nvPr>
            <p:ph type="title"/>
          </p:nvPr>
        </p:nvSpPr>
        <p:spPr>
          <a:xfrm>
            <a:off x="300038" y="21925"/>
            <a:ext cx="6484584" cy="1325563"/>
          </a:xfrm>
        </p:spPr>
        <p:txBody>
          <a:bodyPr>
            <a:normAutofit/>
          </a:bodyPr>
          <a:lstStyle/>
          <a:p>
            <a:r>
              <a:rPr lang="en-GB" sz="3600" b="1" dirty="0">
                <a:solidFill>
                  <a:schemeClr val="bg1"/>
                </a:solidFill>
              </a:rPr>
              <a:t>Today’s Conference</a:t>
            </a:r>
          </a:p>
        </p:txBody>
      </p:sp>
      <p:pic>
        <p:nvPicPr>
          <p:cNvPr id="7" name="Picture 6">
            <a:extLst>
              <a:ext uri="{FF2B5EF4-FFF2-40B4-BE49-F238E27FC236}">
                <a16:creationId xmlns:a16="http://schemas.microsoft.com/office/drawing/2014/main" id="{C99B7656-0587-473B-9C7C-2EB349BBA60F}"/>
              </a:ext>
            </a:extLst>
          </p:cNvPr>
          <p:cNvPicPr>
            <a:picLocks noChangeAspect="1"/>
          </p:cNvPicPr>
          <p:nvPr/>
        </p:nvPicPr>
        <p:blipFill>
          <a:blip r:embed="rId4"/>
          <a:stretch>
            <a:fillRect/>
          </a:stretch>
        </p:blipFill>
        <p:spPr>
          <a:xfrm>
            <a:off x="7487040" y="320042"/>
            <a:ext cx="4404922" cy="4173552"/>
          </a:xfrm>
          <a:prstGeom prst="rect">
            <a:avLst/>
          </a:prstGeom>
        </p:spPr>
      </p:pic>
      <p:sp>
        <p:nvSpPr>
          <p:cNvPr id="10" name="Content Placeholder 3">
            <a:extLst>
              <a:ext uri="{FF2B5EF4-FFF2-40B4-BE49-F238E27FC236}">
                <a16:creationId xmlns:a16="http://schemas.microsoft.com/office/drawing/2014/main" id="{185F2159-E72C-4DE0-9741-C5B5327E5A3E}"/>
              </a:ext>
            </a:extLst>
          </p:cNvPr>
          <p:cNvSpPr>
            <a:spLocks noGrp="1"/>
          </p:cNvSpPr>
          <p:nvPr>
            <p:ph idx="1"/>
          </p:nvPr>
        </p:nvSpPr>
        <p:spPr>
          <a:xfrm>
            <a:off x="300038" y="1622426"/>
            <a:ext cx="6892332" cy="4938711"/>
          </a:xfrm>
        </p:spPr>
        <p:txBody>
          <a:bodyPr>
            <a:normAutofit/>
          </a:bodyPr>
          <a:lstStyle/>
          <a:p>
            <a:pPr defTabSz="903124">
              <a:lnSpc>
                <a:spcPct val="120000"/>
              </a:lnSpc>
              <a:defRPr/>
            </a:pPr>
            <a:r>
              <a:rPr lang="en-US" sz="2000" dirty="0">
                <a:solidFill>
                  <a:srgbClr val="104F75"/>
                </a:solidFill>
              </a:rPr>
              <a:t>Sessions are best viewed together </a:t>
            </a:r>
          </a:p>
          <a:p>
            <a:pPr marL="0" indent="0" defTabSz="903124">
              <a:lnSpc>
                <a:spcPct val="120000"/>
              </a:lnSpc>
              <a:buNone/>
              <a:defRPr/>
            </a:pPr>
            <a:r>
              <a:rPr lang="en-US" sz="2000" dirty="0">
                <a:solidFill>
                  <a:srgbClr val="104F75"/>
                </a:solidFill>
              </a:rPr>
              <a:t>   (but we understand!)</a:t>
            </a:r>
          </a:p>
          <a:p>
            <a:pPr defTabSz="903124">
              <a:lnSpc>
                <a:spcPct val="120000"/>
              </a:lnSpc>
              <a:defRPr/>
            </a:pPr>
            <a:r>
              <a:rPr lang="en-US" sz="2000" dirty="0">
                <a:solidFill>
                  <a:srgbClr val="104F75"/>
                </a:solidFill>
              </a:rPr>
              <a:t>Session recordings will be available</a:t>
            </a:r>
          </a:p>
          <a:p>
            <a:pPr defTabSz="903124">
              <a:lnSpc>
                <a:spcPct val="120000"/>
              </a:lnSpc>
              <a:defRPr/>
            </a:pPr>
            <a:r>
              <a:rPr lang="en-US" sz="2000" dirty="0">
                <a:solidFill>
                  <a:srgbClr val="104F75"/>
                </a:solidFill>
              </a:rPr>
              <a:t>5 mins Q&amp;A at end of each session</a:t>
            </a:r>
          </a:p>
          <a:p>
            <a:pPr defTabSz="903124">
              <a:lnSpc>
                <a:spcPct val="120000"/>
              </a:lnSpc>
              <a:defRPr/>
            </a:pPr>
            <a:r>
              <a:rPr lang="en-US" sz="2000" dirty="0">
                <a:solidFill>
                  <a:srgbClr val="104F75"/>
                </a:solidFill>
              </a:rPr>
              <a:t>Use Zoom’s </a:t>
            </a:r>
            <a:r>
              <a:rPr lang="en-US" sz="2000" b="1" dirty="0">
                <a:solidFill>
                  <a:srgbClr val="104F75"/>
                </a:solidFill>
              </a:rPr>
              <a:t>Q&amp;A </a:t>
            </a:r>
            <a:r>
              <a:rPr lang="en-US" sz="2000" dirty="0">
                <a:solidFill>
                  <a:srgbClr val="104F75"/>
                </a:solidFill>
              </a:rPr>
              <a:t>feature for questions on </a:t>
            </a:r>
            <a:r>
              <a:rPr lang="en-US" sz="2000" b="1" dirty="0">
                <a:solidFill>
                  <a:srgbClr val="E56700"/>
                </a:solidFill>
              </a:rPr>
              <a:t>content</a:t>
            </a:r>
          </a:p>
          <a:p>
            <a:pPr defTabSz="903124">
              <a:lnSpc>
                <a:spcPct val="120000"/>
              </a:lnSpc>
              <a:defRPr/>
            </a:pPr>
            <a:r>
              <a:rPr lang="en-US" sz="2000" dirty="0">
                <a:solidFill>
                  <a:srgbClr val="104F75"/>
                </a:solidFill>
              </a:rPr>
              <a:t>Use Zoom’s </a:t>
            </a:r>
            <a:r>
              <a:rPr lang="en-US" sz="2000" b="1" dirty="0">
                <a:solidFill>
                  <a:srgbClr val="104F75"/>
                </a:solidFill>
              </a:rPr>
              <a:t>Chat</a:t>
            </a:r>
            <a:r>
              <a:rPr lang="en-US" sz="2000" dirty="0">
                <a:solidFill>
                  <a:srgbClr val="104F75"/>
                </a:solidFill>
              </a:rPr>
              <a:t> feature for </a:t>
            </a:r>
            <a:r>
              <a:rPr lang="en-US" sz="2000" b="1" dirty="0">
                <a:solidFill>
                  <a:srgbClr val="E56700"/>
                </a:solidFill>
              </a:rPr>
              <a:t>technical</a:t>
            </a:r>
            <a:r>
              <a:rPr lang="en-US" sz="2000" dirty="0">
                <a:solidFill>
                  <a:srgbClr val="104F75"/>
                </a:solidFill>
              </a:rPr>
              <a:t> </a:t>
            </a:r>
            <a:r>
              <a:rPr lang="en-US" sz="2000" b="1" dirty="0">
                <a:solidFill>
                  <a:srgbClr val="E56700"/>
                </a:solidFill>
              </a:rPr>
              <a:t>issues</a:t>
            </a:r>
          </a:p>
          <a:p>
            <a:pPr defTabSz="903124">
              <a:lnSpc>
                <a:spcPct val="120000"/>
              </a:lnSpc>
              <a:defRPr/>
            </a:pPr>
            <a:r>
              <a:rPr lang="en-US" sz="2000" dirty="0">
                <a:solidFill>
                  <a:srgbClr val="104F75"/>
                </a:solidFill>
              </a:rPr>
              <a:t>“</a:t>
            </a:r>
            <a:r>
              <a:rPr lang="en-US" sz="2000" i="1" dirty="0">
                <a:solidFill>
                  <a:srgbClr val="104F75"/>
                </a:solidFill>
              </a:rPr>
              <a:t>View options</a:t>
            </a:r>
            <a:r>
              <a:rPr lang="en-US" sz="2000" dirty="0">
                <a:solidFill>
                  <a:srgbClr val="104F75"/>
                </a:solidFill>
              </a:rPr>
              <a:t>” &gt; “</a:t>
            </a:r>
            <a:r>
              <a:rPr lang="en-US" sz="2000" i="1" dirty="0">
                <a:solidFill>
                  <a:srgbClr val="104F75"/>
                </a:solidFill>
              </a:rPr>
              <a:t>Exit full screen”</a:t>
            </a:r>
          </a:p>
          <a:p>
            <a:pPr defTabSz="903124">
              <a:lnSpc>
                <a:spcPct val="120000"/>
              </a:lnSpc>
              <a:defRPr/>
            </a:pPr>
            <a:r>
              <a:rPr lang="en-US" sz="2000" dirty="0">
                <a:solidFill>
                  <a:srgbClr val="104F75"/>
                </a:solidFill>
              </a:rPr>
              <a:t>Closing session Q&amp;A, follow-up FAQ</a:t>
            </a:r>
          </a:p>
          <a:p>
            <a:pPr defTabSz="903124">
              <a:lnSpc>
                <a:spcPct val="120000"/>
              </a:lnSpc>
              <a:defRPr/>
            </a:pPr>
            <a:r>
              <a:rPr lang="en-US" sz="2000" dirty="0">
                <a:solidFill>
                  <a:srgbClr val="104F75"/>
                </a:solidFill>
              </a:rPr>
              <a:t>A </a:t>
            </a:r>
            <a:r>
              <a:rPr lang="en-US" sz="2400" b="1" dirty="0">
                <a:solidFill>
                  <a:srgbClr val="E56700"/>
                </a:solidFill>
              </a:rPr>
              <a:t>huge</a:t>
            </a:r>
            <a:r>
              <a:rPr lang="en-US" sz="2000" dirty="0">
                <a:solidFill>
                  <a:srgbClr val="104F75"/>
                </a:solidFill>
              </a:rPr>
              <a:t> thank you to our presenters</a:t>
            </a:r>
          </a:p>
        </p:txBody>
      </p:sp>
      <p:pic>
        <p:nvPicPr>
          <p:cNvPr id="18" name="Picture 17">
            <a:extLst>
              <a:ext uri="{FF2B5EF4-FFF2-40B4-BE49-F238E27FC236}">
                <a16:creationId xmlns:a16="http://schemas.microsoft.com/office/drawing/2014/main" id="{9C8617DF-FE3D-42D0-B400-911DC32BC980}"/>
              </a:ext>
            </a:extLst>
          </p:cNvPr>
          <p:cNvPicPr>
            <a:picLocks noChangeAspect="1"/>
          </p:cNvPicPr>
          <p:nvPr/>
        </p:nvPicPr>
        <p:blipFill>
          <a:blip r:embed="rId5"/>
          <a:stretch>
            <a:fillRect/>
          </a:stretch>
        </p:blipFill>
        <p:spPr>
          <a:xfrm>
            <a:off x="7487040" y="4768523"/>
            <a:ext cx="4420805" cy="1327477"/>
          </a:xfrm>
          <a:prstGeom prst="rect">
            <a:avLst/>
          </a:prstGeom>
        </p:spPr>
      </p:pic>
      <p:pic>
        <p:nvPicPr>
          <p:cNvPr id="1028" name="Picture 4">
            <a:extLst>
              <a:ext uri="{FF2B5EF4-FFF2-40B4-BE49-F238E27FC236}">
                <a16:creationId xmlns:a16="http://schemas.microsoft.com/office/drawing/2014/main" id="{F6DB0809-6738-4956-86E5-4EBA3C1F086F}"/>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36750" t="-1163" r="55469"/>
          <a:stretch/>
        </p:blipFill>
        <p:spPr bwMode="auto">
          <a:xfrm>
            <a:off x="6119777" y="4115150"/>
            <a:ext cx="474345" cy="414338"/>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a:extLst>
              <a:ext uri="{FF2B5EF4-FFF2-40B4-BE49-F238E27FC236}">
                <a16:creationId xmlns:a16="http://schemas.microsoft.com/office/drawing/2014/main" id="{2E9BAEC6-3A04-4558-84D3-A309EB860E23}"/>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57864" t="1162" r="34611"/>
          <a:stretch/>
        </p:blipFill>
        <p:spPr bwMode="auto">
          <a:xfrm>
            <a:off x="6681036" y="3615724"/>
            <a:ext cx="458720" cy="4048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7919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xEl>
                                              <p:pRg st="4" end="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0">
                                            <p:txEl>
                                              <p:pRg st="5" end="5"/>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02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0">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rectang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6863"/>
            <a:ext cx="6649156" cy="867128"/>
          </a:xfrm>
          <a:prstGeom prst="rect">
            <a:avLst/>
          </a:prstGeom>
        </p:spPr>
      </p:pic>
      <p:sp>
        <p:nvSpPr>
          <p:cNvPr id="2" name="Title 1"/>
          <p:cNvSpPr>
            <a:spLocks noGrp="1"/>
          </p:cNvSpPr>
          <p:nvPr>
            <p:ph type="title"/>
          </p:nvPr>
        </p:nvSpPr>
        <p:spPr>
          <a:xfrm>
            <a:off x="300038" y="21925"/>
            <a:ext cx="6484584" cy="1325563"/>
          </a:xfrm>
        </p:spPr>
        <p:txBody>
          <a:bodyPr>
            <a:normAutofit/>
          </a:bodyPr>
          <a:lstStyle/>
          <a:p>
            <a:r>
              <a:rPr lang="en-GB" sz="3600" b="1" dirty="0">
                <a:solidFill>
                  <a:schemeClr val="bg1"/>
                </a:solidFill>
              </a:rPr>
              <a:t>What is NCELP?</a:t>
            </a:r>
          </a:p>
        </p:txBody>
      </p:sp>
      <p:pic>
        <p:nvPicPr>
          <p:cNvPr id="8" name="Picture 7">
            <a:extLst>
              <a:ext uri="{FF2B5EF4-FFF2-40B4-BE49-F238E27FC236}">
                <a16:creationId xmlns:a16="http://schemas.microsoft.com/office/drawing/2014/main" id="{E8E0247F-469D-4A73-8B07-3AE5A6489F77}"/>
              </a:ext>
            </a:extLst>
          </p:cNvPr>
          <p:cNvPicPr>
            <a:picLocks noChangeAspect="1"/>
          </p:cNvPicPr>
          <p:nvPr/>
        </p:nvPicPr>
        <p:blipFill>
          <a:blip r:embed="rId4"/>
          <a:stretch>
            <a:fillRect/>
          </a:stretch>
        </p:blipFill>
        <p:spPr>
          <a:xfrm>
            <a:off x="300038" y="1628913"/>
            <a:ext cx="7148144" cy="4164312"/>
          </a:xfrm>
          <a:prstGeom prst="rect">
            <a:avLst/>
          </a:prstGeom>
          <a:effectLst>
            <a:outerShdw blurRad="50800" dist="38100" dir="5400000" algn="t" rotWithShape="0">
              <a:prstClr val="black">
                <a:alpha val="40000"/>
              </a:prstClr>
            </a:outerShdw>
          </a:effectLst>
        </p:spPr>
      </p:pic>
      <p:pic>
        <p:nvPicPr>
          <p:cNvPr id="4" name="Picture 3" descr="Map&#10;&#10;Description automatically generated">
            <a:extLst>
              <a:ext uri="{FF2B5EF4-FFF2-40B4-BE49-F238E27FC236}">
                <a16:creationId xmlns:a16="http://schemas.microsoft.com/office/drawing/2014/main" id="{F57A77DE-D239-4E4E-94F3-F1B86DF69857}"/>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169526" y="1493882"/>
            <a:ext cx="5022474" cy="4299343"/>
          </a:xfrm>
          <a:prstGeom prst="rect">
            <a:avLst/>
          </a:prstGeom>
        </p:spPr>
      </p:pic>
    </p:spTree>
    <p:extLst>
      <p:ext uri="{BB962C8B-B14F-4D97-AF65-F5344CB8AC3E}">
        <p14:creationId xmlns:p14="http://schemas.microsoft.com/office/powerpoint/2010/main" val="3010024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062" y="1"/>
            <a:ext cx="10909738" cy="1651841"/>
          </a:xfrm>
        </p:spPr>
        <p:txBody>
          <a:bodyPr/>
          <a:lstStyle/>
          <a:p>
            <a:r>
              <a:rPr lang="en-GB" b="1" dirty="0">
                <a:solidFill>
                  <a:srgbClr val="104F75"/>
                </a:solidFill>
              </a:rPr>
              <a:t>NCELP beginnings</a:t>
            </a:r>
          </a:p>
        </p:txBody>
      </p:sp>
      <p:sp>
        <p:nvSpPr>
          <p:cNvPr id="3" name="Content Placeholder 2"/>
          <p:cNvSpPr>
            <a:spLocks noGrp="1"/>
          </p:cNvSpPr>
          <p:nvPr>
            <p:ph idx="1"/>
          </p:nvPr>
        </p:nvSpPr>
        <p:spPr>
          <a:xfrm>
            <a:off x="49924" y="1482684"/>
            <a:ext cx="7741988" cy="4812884"/>
          </a:xfrm>
        </p:spPr>
        <p:txBody>
          <a:bodyPr>
            <a:normAutofit fontScale="85000" lnSpcReduction="20000"/>
          </a:bodyPr>
          <a:lstStyle/>
          <a:p>
            <a:pPr>
              <a:lnSpc>
                <a:spcPct val="150000"/>
              </a:lnSpc>
            </a:pPr>
            <a:r>
              <a:rPr lang="en-GB" dirty="0">
                <a:solidFill>
                  <a:srgbClr val="104F75"/>
                </a:solidFill>
              </a:rPr>
              <a:t>Teaching Schools Council Report, Nov 2016 </a:t>
            </a:r>
          </a:p>
          <a:p>
            <a:pPr>
              <a:lnSpc>
                <a:spcPct val="150000"/>
              </a:lnSpc>
            </a:pPr>
            <a:r>
              <a:rPr lang="en-GB" dirty="0">
                <a:solidFill>
                  <a:srgbClr val="104F75"/>
                </a:solidFill>
              </a:rPr>
              <a:t>DfE Invitation to Tender for Centre for Excellence, June 2018</a:t>
            </a:r>
          </a:p>
          <a:p>
            <a:pPr>
              <a:lnSpc>
                <a:spcPct val="150000"/>
              </a:lnSpc>
            </a:pPr>
            <a:r>
              <a:rPr lang="en-GB" dirty="0">
                <a:solidFill>
                  <a:srgbClr val="104F75"/>
                </a:solidFill>
              </a:rPr>
              <a:t>Awarded, Sept 2018</a:t>
            </a:r>
          </a:p>
          <a:p>
            <a:pPr>
              <a:lnSpc>
                <a:spcPct val="150000"/>
              </a:lnSpc>
            </a:pPr>
            <a:r>
              <a:rPr lang="en-GB" dirty="0">
                <a:solidFill>
                  <a:srgbClr val="104F75"/>
                </a:solidFill>
              </a:rPr>
              <a:t>Began, Dec 2018.</a:t>
            </a:r>
          </a:p>
          <a:p>
            <a:pPr>
              <a:lnSpc>
                <a:spcPct val="150000"/>
              </a:lnSpc>
            </a:pPr>
            <a:r>
              <a:rPr lang="en-GB" dirty="0">
                <a:solidFill>
                  <a:srgbClr val="104F75"/>
                </a:solidFill>
              </a:rPr>
              <a:t>9 Lead Schools each with 2 Specialist Teachers &amp; 4 Hub Schools</a:t>
            </a:r>
          </a:p>
          <a:p>
            <a:pPr>
              <a:lnSpc>
                <a:spcPct val="150000"/>
              </a:lnSpc>
            </a:pPr>
            <a:r>
              <a:rPr lang="en-GB" dirty="0">
                <a:solidFill>
                  <a:srgbClr val="104F75"/>
                </a:solidFill>
              </a:rPr>
              <a:t>Currently funded until December 2021</a:t>
            </a:r>
          </a:p>
          <a:p>
            <a:pPr>
              <a:lnSpc>
                <a:spcPct val="150000"/>
              </a:lnSpc>
            </a:pPr>
            <a:endParaRPr lang="en-GB" dirty="0">
              <a:solidFill>
                <a:srgbClr val="104F75"/>
              </a:solidFill>
            </a:endParaRPr>
          </a:p>
          <a:p>
            <a:pPr>
              <a:lnSpc>
                <a:spcPct val="150000"/>
              </a:lnSpc>
            </a:pPr>
            <a:endParaRPr lang="en-GB" dirty="0">
              <a:solidFill>
                <a:srgbClr val="104F75"/>
              </a:solidFill>
            </a:endParaRPr>
          </a:p>
        </p:txBody>
      </p:sp>
      <p:pic>
        <p:nvPicPr>
          <p:cNvPr id="5" name="Picture 4">
            <a:extLst>
              <a:ext uri="{FF2B5EF4-FFF2-40B4-BE49-F238E27FC236}">
                <a16:creationId xmlns:a16="http://schemas.microsoft.com/office/drawing/2014/main" id="{8C8E1ED1-9B84-4537-BE8F-550FAF2AB77C}"/>
              </a:ext>
            </a:extLst>
          </p:cNvPr>
          <p:cNvPicPr>
            <a:picLocks noChangeAspect="1"/>
          </p:cNvPicPr>
          <p:nvPr/>
        </p:nvPicPr>
        <p:blipFill>
          <a:blip r:embed="rId3"/>
          <a:stretch>
            <a:fillRect/>
          </a:stretch>
        </p:blipFill>
        <p:spPr>
          <a:xfrm>
            <a:off x="8353410" y="1168751"/>
            <a:ext cx="3561889" cy="4520497"/>
          </a:xfrm>
          <a:prstGeom prst="rect">
            <a:avLst/>
          </a:prstGeom>
          <a:ln>
            <a:noFill/>
          </a:ln>
          <a:effectLst>
            <a:outerShdw blurRad="292100" dist="139700" dir="2700000" algn="tl" rotWithShape="0">
              <a:srgbClr val="333333">
                <a:alpha val="65000"/>
              </a:srgbClr>
            </a:outerShdw>
          </a:effectLst>
        </p:spPr>
      </p:pic>
      <p:sp>
        <p:nvSpPr>
          <p:cNvPr id="6" name="TextBox 5">
            <a:extLst>
              <a:ext uri="{FF2B5EF4-FFF2-40B4-BE49-F238E27FC236}">
                <a16:creationId xmlns:a16="http://schemas.microsoft.com/office/drawing/2014/main" id="{16122052-5E79-480A-8CB9-C12802EECC38}"/>
              </a:ext>
            </a:extLst>
          </p:cNvPr>
          <p:cNvSpPr txBox="1"/>
          <p:nvPr/>
        </p:nvSpPr>
        <p:spPr>
          <a:xfrm>
            <a:off x="8520773" y="5710792"/>
            <a:ext cx="3227165"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104F75"/>
                </a:solidFill>
                <a:effectLst/>
                <a:uLnTx/>
                <a:uFillTx/>
                <a:latin typeface="Century Gothic" panose="020B0502020202020204" pitchFamily="34" charset="0"/>
                <a:ea typeface="+mn-ea"/>
                <a:cs typeface="+mn-cs"/>
                <a:hlinkClick r:id="rId4"/>
              </a:rPr>
              <a:t>Teaching Schools Council </a:t>
            </a:r>
            <a:br>
              <a:rPr kumimoji="0" lang="en-GB" sz="1600" b="0" i="0" u="none" strike="noStrike" kern="1200" cap="none" spc="0" normalizeH="0" baseline="0" noProof="0" dirty="0">
                <a:ln>
                  <a:noFill/>
                </a:ln>
                <a:solidFill>
                  <a:srgbClr val="104F75"/>
                </a:solidFill>
                <a:effectLst/>
                <a:uLnTx/>
                <a:uFillTx/>
                <a:latin typeface="Century Gothic" panose="020B0502020202020204" pitchFamily="34" charset="0"/>
                <a:ea typeface="+mn-ea"/>
                <a:cs typeface="+mn-cs"/>
                <a:hlinkClick r:id="rId4"/>
              </a:rPr>
            </a:br>
            <a:r>
              <a:rPr kumimoji="0" lang="en-GB" sz="1600" b="0" i="0" u="none" strike="noStrike" kern="1200" cap="none" spc="0" normalizeH="0" baseline="0" noProof="0" dirty="0">
                <a:ln>
                  <a:noFill/>
                </a:ln>
                <a:solidFill>
                  <a:srgbClr val="104F75"/>
                </a:solidFill>
                <a:effectLst/>
                <a:uLnTx/>
                <a:uFillTx/>
                <a:latin typeface="Century Gothic" panose="020B0502020202020204" pitchFamily="34" charset="0"/>
                <a:ea typeface="+mn-ea"/>
                <a:cs typeface="+mn-cs"/>
                <a:hlinkClick r:id="rId4"/>
              </a:rPr>
              <a:t>(2016), MFL Pedagogy Review.</a:t>
            </a:r>
            <a:endParaRPr kumimoji="0" lang="en-GB" sz="1600" b="0" i="0" u="none" strike="noStrike" kern="1200" cap="none" spc="0" normalizeH="0" baseline="0" noProof="0" dirty="0">
              <a:ln>
                <a:noFill/>
              </a:ln>
              <a:solidFill>
                <a:srgbClr val="104F75"/>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3139235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104F75"/>
                </a:solidFill>
              </a:rPr>
              <a:t>NCELP aims to…</a:t>
            </a:r>
          </a:p>
        </p:txBody>
      </p:sp>
      <p:sp>
        <p:nvSpPr>
          <p:cNvPr id="3" name="Content Placeholder 2"/>
          <p:cNvSpPr>
            <a:spLocks noGrp="1"/>
          </p:cNvSpPr>
          <p:nvPr>
            <p:ph idx="1"/>
          </p:nvPr>
        </p:nvSpPr>
        <p:spPr>
          <a:xfrm>
            <a:off x="838200" y="1825625"/>
            <a:ext cx="10515600" cy="3186642"/>
          </a:xfrm>
        </p:spPr>
        <p:txBody>
          <a:bodyPr/>
          <a:lstStyle/>
          <a:p>
            <a:pPr marL="514350" indent="-514350">
              <a:lnSpc>
                <a:spcPct val="150000"/>
              </a:lnSpc>
              <a:buFont typeface="+mj-lt"/>
              <a:buAutoNum type="arabicPeriod"/>
            </a:pPr>
            <a:r>
              <a:rPr lang="en-GB" dirty="0">
                <a:solidFill>
                  <a:srgbClr val="104F75"/>
                </a:solidFill>
              </a:rPr>
              <a:t>Connect classroom practice and research</a:t>
            </a:r>
          </a:p>
          <a:p>
            <a:pPr marL="514350" indent="-514350">
              <a:lnSpc>
                <a:spcPct val="150000"/>
              </a:lnSpc>
              <a:buFont typeface="+mj-lt"/>
              <a:buAutoNum type="arabicPeriod"/>
            </a:pPr>
            <a:r>
              <a:rPr lang="en-GB" dirty="0">
                <a:solidFill>
                  <a:srgbClr val="104F75"/>
                </a:solidFill>
              </a:rPr>
              <a:t>Develop pedagogy, with resources to deliver it</a:t>
            </a:r>
          </a:p>
          <a:p>
            <a:pPr marL="514350" indent="-514350">
              <a:lnSpc>
                <a:spcPct val="150000"/>
              </a:lnSpc>
              <a:buFont typeface="+mj-lt"/>
              <a:buAutoNum type="arabicPeriod"/>
            </a:pPr>
            <a:r>
              <a:rPr lang="en-GB" dirty="0">
                <a:solidFill>
                  <a:srgbClr val="104F75"/>
                </a:solidFill>
              </a:rPr>
              <a:t>Improve intrinsic motivation and increase GCSE uptake</a:t>
            </a:r>
          </a:p>
        </p:txBody>
      </p:sp>
    </p:spTree>
    <p:extLst>
      <p:ext uri="{BB962C8B-B14F-4D97-AF65-F5344CB8AC3E}">
        <p14:creationId xmlns:p14="http://schemas.microsoft.com/office/powerpoint/2010/main" val="2844422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104F75"/>
                </a:solidFill>
              </a:rPr>
              <a:t>1.</a:t>
            </a:r>
            <a:r>
              <a:rPr lang="en-GB" dirty="0">
                <a:solidFill>
                  <a:srgbClr val="104F75"/>
                </a:solidFill>
              </a:rPr>
              <a:t> Connecting research and practice</a:t>
            </a:r>
          </a:p>
        </p:txBody>
      </p:sp>
      <p:sp>
        <p:nvSpPr>
          <p:cNvPr id="3" name="Content Placeholder 2"/>
          <p:cNvSpPr>
            <a:spLocks noGrp="1"/>
          </p:cNvSpPr>
          <p:nvPr>
            <p:ph idx="1"/>
          </p:nvPr>
        </p:nvSpPr>
        <p:spPr>
          <a:xfrm>
            <a:off x="838200" y="1825625"/>
            <a:ext cx="10751288" cy="4351338"/>
          </a:xfrm>
        </p:spPr>
        <p:txBody>
          <a:bodyPr/>
          <a:lstStyle/>
          <a:p>
            <a:r>
              <a:rPr lang="en-GB" dirty="0">
                <a:solidFill>
                  <a:srgbClr val="104F75"/>
                </a:solidFill>
              </a:rPr>
              <a:t>Interest from teachers &amp; researchers</a:t>
            </a:r>
          </a:p>
          <a:p>
            <a:pPr marL="0" indent="0">
              <a:buNone/>
            </a:pPr>
            <a:r>
              <a:rPr lang="en-GB" b="1" dirty="0">
                <a:solidFill>
                  <a:srgbClr val="104F75"/>
                </a:solidFill>
              </a:rPr>
              <a:t>But difficult due to…</a:t>
            </a:r>
          </a:p>
          <a:p>
            <a:r>
              <a:rPr lang="en-GB" dirty="0">
                <a:solidFill>
                  <a:srgbClr val="104F75"/>
                </a:solidFill>
              </a:rPr>
              <a:t>Lack of time</a:t>
            </a:r>
          </a:p>
          <a:p>
            <a:r>
              <a:rPr lang="en-GB" dirty="0">
                <a:solidFill>
                  <a:srgbClr val="104F75"/>
                </a:solidFill>
              </a:rPr>
              <a:t>Limited funding</a:t>
            </a:r>
          </a:p>
          <a:p>
            <a:r>
              <a:rPr lang="en-GB" dirty="0">
                <a:solidFill>
                  <a:srgbClr val="104F75"/>
                </a:solidFill>
              </a:rPr>
              <a:t>Problems with accessibility of research: </a:t>
            </a:r>
          </a:p>
          <a:p>
            <a:pPr marL="0" indent="0">
              <a:buNone/>
            </a:pPr>
            <a:r>
              <a:rPr lang="en-GB" dirty="0">
                <a:solidFill>
                  <a:srgbClr val="104F75"/>
                </a:solidFill>
              </a:rPr>
              <a:t>	conceptual remoteness</a:t>
            </a:r>
          </a:p>
          <a:p>
            <a:pPr marL="0" indent="0">
              <a:buNone/>
            </a:pPr>
            <a:r>
              <a:rPr lang="en-GB" dirty="0">
                <a:solidFill>
                  <a:srgbClr val="104F75"/>
                </a:solidFill>
              </a:rPr>
              <a:t>	contextual remoteness</a:t>
            </a:r>
          </a:p>
          <a:p>
            <a:pPr marL="0" indent="0">
              <a:buNone/>
            </a:pPr>
            <a:endParaRPr lang="en-GB" dirty="0">
              <a:solidFill>
                <a:srgbClr val="104F75"/>
              </a:solidFill>
            </a:endParaRPr>
          </a:p>
          <a:p>
            <a:endParaRPr lang="en-GB" dirty="0">
              <a:solidFill>
                <a:srgbClr val="104F75"/>
              </a:solidFill>
            </a:endParaRPr>
          </a:p>
        </p:txBody>
      </p:sp>
      <p:sp>
        <p:nvSpPr>
          <p:cNvPr id="4" name="Title 1">
            <a:extLst>
              <a:ext uri="{FF2B5EF4-FFF2-40B4-BE49-F238E27FC236}">
                <a16:creationId xmlns:a16="http://schemas.microsoft.com/office/drawing/2014/main" id="{E3D7522B-513C-9E41-A501-F18A49EC29B5}"/>
              </a:ext>
            </a:extLst>
          </p:cNvPr>
          <p:cNvSpPr txBox="1">
            <a:spLocks/>
          </p:cNvSpPr>
          <p:nvPr/>
        </p:nvSpPr>
        <p:spPr>
          <a:xfrm>
            <a:off x="7295115" y="6053205"/>
            <a:ext cx="4711536" cy="24751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dirty="0" err="1">
                <a:ln>
                  <a:noFill/>
                </a:ln>
                <a:solidFill>
                  <a:srgbClr val="104F75"/>
                </a:solidFill>
                <a:effectLst/>
                <a:uLnTx/>
                <a:uFillTx/>
                <a:latin typeface="Century Gothic" panose="020B0502020202020204" pitchFamily="34" charset="0"/>
                <a:ea typeface="+mj-ea"/>
                <a:cs typeface="+mj-cs"/>
              </a:rPr>
              <a:t>Kasprowicz</a:t>
            </a:r>
            <a:r>
              <a:rPr kumimoji="0" lang="en-US" sz="1800" b="0" i="0" u="none" strike="noStrike" kern="1200" cap="none" spc="0" normalizeH="0" baseline="0" noProof="0" dirty="0">
                <a:ln>
                  <a:noFill/>
                </a:ln>
                <a:solidFill>
                  <a:srgbClr val="104F75"/>
                </a:solidFill>
                <a:effectLst/>
                <a:uLnTx/>
                <a:uFillTx/>
                <a:latin typeface="Century Gothic" panose="020B0502020202020204" pitchFamily="34" charset="0"/>
                <a:ea typeface="+mj-ea"/>
                <a:cs typeface="+mj-cs"/>
              </a:rPr>
              <a:t> &amp; Marsden, 2017</a:t>
            </a:r>
          </a:p>
        </p:txBody>
      </p:sp>
    </p:spTree>
    <p:extLst>
      <p:ext uri="{BB962C8B-B14F-4D97-AF65-F5344CB8AC3E}">
        <p14:creationId xmlns:p14="http://schemas.microsoft.com/office/powerpoint/2010/main" val="1908069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104F75"/>
                </a:solidFill>
              </a:rPr>
              <a:t>2.</a:t>
            </a:r>
            <a:r>
              <a:rPr lang="en-GB" dirty="0">
                <a:solidFill>
                  <a:srgbClr val="104F75"/>
                </a:solidFill>
              </a:rPr>
              <a:t> Developing languages pedagogy</a:t>
            </a:r>
          </a:p>
        </p:txBody>
      </p:sp>
      <p:sp>
        <p:nvSpPr>
          <p:cNvPr id="6" name="Content Placeholder 2"/>
          <p:cNvSpPr txBox="1">
            <a:spLocks/>
          </p:cNvSpPr>
          <p:nvPr/>
        </p:nvSpPr>
        <p:spPr>
          <a:xfrm>
            <a:off x="838200" y="2000250"/>
            <a:ext cx="11293365" cy="3783232"/>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50000"/>
              </a:lnSpc>
              <a:spcBef>
                <a:spcPts val="100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srgbClr val="104F75"/>
                </a:solidFill>
                <a:effectLst/>
                <a:uLnTx/>
                <a:uFillTx/>
                <a:latin typeface="Century Gothic" panose="020B0502020202020204" pitchFamily="34" charset="0"/>
                <a:ea typeface="+mn-ea"/>
                <a:cs typeface="+mn-cs"/>
              </a:rPr>
              <a:t>Generalisable - from teacher to teacher, classroom to classroom</a:t>
            </a:r>
          </a:p>
          <a:p>
            <a:pPr marL="228600" marR="0" lvl="0" indent="-228600" algn="l" defTabSz="914400" rtl="0" eaLnBrk="1" fontAlgn="auto" latinLnBrk="0" hangingPunct="1">
              <a:lnSpc>
                <a:spcPct val="150000"/>
              </a:lnSpc>
              <a:spcBef>
                <a:spcPts val="100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srgbClr val="104F75"/>
                </a:solidFill>
                <a:effectLst/>
                <a:uLnTx/>
                <a:uFillTx/>
                <a:latin typeface="Century Gothic" panose="020B0502020202020204" pitchFamily="34" charset="0"/>
                <a:ea typeface="+mn-ea"/>
                <a:cs typeface="+mn-cs"/>
              </a:rPr>
              <a:t>Knowledge-based pedagogy (phonics, vocabulary, grammar)</a:t>
            </a:r>
          </a:p>
          <a:p>
            <a:pPr marL="228600" marR="0" lvl="0" indent="-228600" algn="l" defTabSz="914400" rtl="0" eaLnBrk="1" fontAlgn="auto" latinLnBrk="0" hangingPunct="1">
              <a:lnSpc>
                <a:spcPct val="150000"/>
              </a:lnSpc>
              <a:spcBef>
                <a:spcPts val="100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srgbClr val="104F75"/>
                </a:solidFill>
                <a:effectLst/>
                <a:uLnTx/>
                <a:uFillTx/>
                <a:latin typeface="Century Gothic" panose="020B0502020202020204" pitchFamily="34" charset="0"/>
                <a:ea typeface="+mn-ea"/>
                <a:cs typeface="+mn-cs"/>
              </a:rPr>
              <a:t>Practice-rich, meaningful</a:t>
            </a:r>
          </a:p>
          <a:p>
            <a:pPr marL="228600" marR="0" lvl="0" indent="-228600" algn="l" defTabSz="914400" rtl="0" eaLnBrk="1" fontAlgn="auto" latinLnBrk="0" hangingPunct="1">
              <a:lnSpc>
                <a:spcPct val="150000"/>
              </a:lnSpc>
              <a:spcBef>
                <a:spcPts val="100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srgbClr val="104F75"/>
                </a:solidFill>
                <a:effectLst/>
                <a:uLnTx/>
                <a:uFillTx/>
                <a:latin typeface="Century Gothic" panose="020B0502020202020204" pitchFamily="34" charset="0"/>
                <a:ea typeface="+mn-ea"/>
                <a:cs typeface="+mn-cs"/>
              </a:rPr>
              <a:t>Focus on high frequency vocabulary</a:t>
            </a:r>
          </a:p>
          <a:p>
            <a:pPr marL="228600" marR="0" lvl="0" indent="-228600" algn="l" defTabSz="914400" rtl="0" eaLnBrk="1" fontAlgn="auto" latinLnBrk="0" hangingPunct="1">
              <a:lnSpc>
                <a:spcPct val="150000"/>
              </a:lnSpc>
              <a:spcBef>
                <a:spcPts val="100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srgbClr val="104F75"/>
                </a:solidFill>
                <a:effectLst/>
                <a:uLnTx/>
                <a:uFillTx/>
                <a:latin typeface="Century Gothic" panose="020B0502020202020204" pitchFamily="34" charset="0"/>
                <a:ea typeface="+mn-ea"/>
                <a:cs typeface="+mn-cs"/>
              </a:rPr>
              <a:t>Topics de-emphasised</a:t>
            </a:r>
          </a:p>
        </p:txBody>
      </p:sp>
    </p:spTree>
    <p:extLst>
      <p:ext uri="{BB962C8B-B14F-4D97-AF65-F5344CB8AC3E}">
        <p14:creationId xmlns:p14="http://schemas.microsoft.com/office/powerpoint/2010/main" val="2099485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443073"/>
            <a:ext cx="10894017" cy="1325563"/>
          </a:xfrm>
        </p:spPr>
        <p:txBody>
          <a:bodyPr/>
          <a:lstStyle/>
          <a:p>
            <a:r>
              <a:rPr lang="en-GB" b="1" dirty="0">
                <a:solidFill>
                  <a:srgbClr val="104F75"/>
                </a:solidFill>
              </a:rPr>
              <a:t>3.</a:t>
            </a:r>
            <a:r>
              <a:rPr lang="en-GB" dirty="0">
                <a:solidFill>
                  <a:srgbClr val="104F75"/>
                </a:solidFill>
              </a:rPr>
              <a:t> Pedagogy itself improving motivation</a:t>
            </a:r>
          </a:p>
        </p:txBody>
      </p:sp>
      <p:sp>
        <p:nvSpPr>
          <p:cNvPr id="6" name="Content Placeholder 2"/>
          <p:cNvSpPr txBox="1">
            <a:spLocks/>
          </p:cNvSpPr>
          <p:nvPr/>
        </p:nvSpPr>
        <p:spPr>
          <a:xfrm>
            <a:off x="898635" y="1903930"/>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200000"/>
              </a:lnSpc>
              <a:spcBef>
                <a:spcPts val="100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srgbClr val="104F75"/>
                </a:solidFill>
                <a:effectLst/>
                <a:uLnTx/>
                <a:uFillTx/>
                <a:latin typeface="Century Gothic" panose="020B0502020202020204" pitchFamily="34" charset="0"/>
                <a:ea typeface="+mn-ea"/>
                <a:cs typeface="+mn-cs"/>
              </a:rPr>
              <a:t>Enhancing achievement and ‘perceived ease’ of learning</a:t>
            </a:r>
          </a:p>
          <a:p>
            <a:pPr marL="228600" marR="0" lvl="0" indent="-228600" algn="l" defTabSz="914400" rtl="0" eaLnBrk="1" fontAlgn="auto" latinLnBrk="0" hangingPunct="1">
              <a:lnSpc>
                <a:spcPct val="200000"/>
              </a:lnSpc>
              <a:spcBef>
                <a:spcPts val="100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srgbClr val="104F75"/>
                </a:solidFill>
                <a:effectLst/>
                <a:uLnTx/>
                <a:uFillTx/>
                <a:latin typeface="Century Gothic" panose="020B0502020202020204" pitchFamily="34" charset="0"/>
                <a:ea typeface="+mn-ea"/>
                <a:cs typeface="+mn-cs"/>
              </a:rPr>
              <a:t>Increasing the likelihood of success</a:t>
            </a:r>
          </a:p>
          <a:p>
            <a:pPr marL="228600" marR="0" lvl="0" indent="-228600" algn="l" defTabSz="914400" rtl="0" eaLnBrk="1" fontAlgn="auto" latinLnBrk="0" hangingPunct="1">
              <a:lnSpc>
                <a:spcPct val="200000"/>
              </a:lnSpc>
              <a:spcBef>
                <a:spcPts val="100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srgbClr val="104F75"/>
                </a:solidFill>
                <a:effectLst/>
                <a:uLnTx/>
                <a:uFillTx/>
                <a:latin typeface="Century Gothic" panose="020B0502020202020204" pitchFamily="34" charset="0"/>
                <a:ea typeface="+mn-ea"/>
                <a:cs typeface="+mn-cs"/>
              </a:rPr>
              <a:t>Teaching students explicitly to ‘sound out’ words</a:t>
            </a:r>
          </a:p>
        </p:txBody>
      </p:sp>
      <p:sp>
        <p:nvSpPr>
          <p:cNvPr id="7" name="Rectangle 6"/>
          <p:cNvSpPr/>
          <p:nvPr/>
        </p:nvSpPr>
        <p:spPr>
          <a:xfrm>
            <a:off x="6931572" y="2742161"/>
            <a:ext cx="5260428"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104F75"/>
                </a:solidFill>
                <a:effectLst/>
                <a:uLnTx/>
                <a:uFillTx/>
                <a:latin typeface="Century Gothic" panose="020B0502020202020204" pitchFamily="34" charset="0"/>
                <a:ea typeface="+mn-ea"/>
                <a:cs typeface="+mn-cs"/>
              </a:rPr>
              <a:t>Taylor &amp; Marsden (2014) </a:t>
            </a:r>
            <a:r>
              <a:rPr kumimoji="0" lang="en-US" sz="2000" b="0" i="0" u="none" strike="noStrike" kern="0" cap="none" spc="0" normalizeH="0" baseline="0" noProof="0" dirty="0">
                <a:ln>
                  <a:noFill/>
                </a:ln>
                <a:solidFill>
                  <a:srgbClr val="4472C4">
                    <a:lumMod val="75000"/>
                  </a:srgbClr>
                </a:solidFill>
                <a:effectLst/>
                <a:uLnTx/>
                <a:uFillTx/>
                <a:latin typeface="Century Gothic" panose="020B0502020202020204" pitchFamily="34" charset="0"/>
                <a:ea typeface="+mn-ea"/>
                <a:cs typeface="+mn-cs"/>
                <a:hlinkClick r:id="rId3"/>
              </a:rPr>
              <a:t>OASIS summary</a:t>
            </a:r>
            <a:endParaRPr kumimoji="0" lang="en-GB" sz="1400" b="0" i="0" u="none" strike="noStrike" kern="0" cap="none" spc="0" normalizeH="0" baseline="0" noProof="0" dirty="0">
              <a:ln>
                <a:noFill/>
              </a:ln>
              <a:solidFill>
                <a:sysClr val="windowText" lastClr="000000"/>
              </a:solidFill>
              <a:effectLst/>
              <a:uLnTx/>
              <a:uFillTx/>
              <a:latin typeface="Century Gothic" panose="020B0502020202020204" pitchFamily="34" charset="0"/>
              <a:ea typeface="+mn-ea"/>
              <a:cs typeface="+mn-cs"/>
            </a:endParaRPr>
          </a:p>
        </p:txBody>
      </p:sp>
      <p:sp>
        <p:nvSpPr>
          <p:cNvPr id="8" name="Rectangle 7"/>
          <p:cNvSpPr/>
          <p:nvPr/>
        </p:nvSpPr>
        <p:spPr>
          <a:xfrm>
            <a:off x="6784427" y="3679489"/>
            <a:ext cx="5260428" cy="400110"/>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104F75"/>
                </a:solidFill>
                <a:effectLst/>
                <a:uLnTx/>
                <a:uFillTx/>
                <a:latin typeface="Century Gothic" panose="020B0502020202020204" pitchFamily="34" charset="0"/>
                <a:ea typeface="+mn-ea"/>
                <a:cs typeface="+mn-cs"/>
              </a:rPr>
              <a:t>Graham (2004) </a:t>
            </a:r>
            <a:r>
              <a:rPr kumimoji="0" lang="en-US" sz="2000" b="0" i="0" u="none" strike="noStrike" kern="0" cap="none" spc="0" normalizeH="0" baseline="0" noProof="0" dirty="0">
                <a:ln>
                  <a:noFill/>
                </a:ln>
                <a:solidFill>
                  <a:srgbClr val="4472C4">
                    <a:lumMod val="75000"/>
                  </a:srgbClr>
                </a:solidFill>
                <a:effectLst/>
                <a:uLnTx/>
                <a:uFillTx/>
                <a:latin typeface="Century Gothic" panose="020B0502020202020204" pitchFamily="34" charset="0"/>
                <a:ea typeface="+mn-ea"/>
                <a:cs typeface="+mn-cs"/>
                <a:hlinkClick r:id="rId4"/>
              </a:rPr>
              <a:t>OASIS summary</a:t>
            </a:r>
            <a:endParaRPr kumimoji="0" lang="en-GB" sz="1400" b="0" i="0" u="none" strike="noStrike" kern="0" cap="none" spc="0" normalizeH="0" baseline="0" noProof="0" dirty="0">
              <a:ln>
                <a:noFill/>
              </a:ln>
              <a:solidFill>
                <a:sysClr val="windowText" lastClr="000000"/>
              </a:solidFill>
              <a:effectLst/>
              <a:uLnTx/>
              <a:uFillTx/>
              <a:latin typeface="Century Gothic" panose="020B0502020202020204" pitchFamily="34" charset="0"/>
              <a:ea typeface="+mn-ea"/>
              <a:cs typeface="+mn-cs"/>
            </a:endParaRPr>
          </a:p>
        </p:txBody>
      </p:sp>
      <p:sp>
        <p:nvSpPr>
          <p:cNvPr id="4" name="Rectangle 3"/>
          <p:cNvSpPr/>
          <p:nvPr/>
        </p:nvSpPr>
        <p:spPr>
          <a:xfrm>
            <a:off x="3268717" y="4847958"/>
            <a:ext cx="8776138" cy="400110"/>
          </a:xfrm>
          <a:prstGeom prst="rect">
            <a:avLst/>
          </a:prstGeom>
        </p:spPr>
        <p:txBody>
          <a:bodyPr wrap="square">
            <a:spAutoFit/>
          </a:bodyPr>
          <a:lstStyle/>
          <a:p>
            <a:pPr marL="457200" marR="0" lvl="1"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srgbClr val="104F75"/>
                </a:solidFill>
                <a:effectLst/>
                <a:uLnTx/>
                <a:uFillTx/>
                <a:latin typeface="Century Gothic" panose="020B0502020202020204" pitchFamily="34" charset="0"/>
                <a:ea typeface="+mn-ea"/>
                <a:cs typeface="+mn-cs"/>
              </a:rPr>
              <a:t>Erler</a:t>
            </a:r>
            <a:r>
              <a:rPr kumimoji="0" lang="en-US" sz="2000" b="0" i="0" u="none" strike="noStrike" kern="1200" cap="none" spc="0" normalizeH="0" baseline="0" noProof="0" dirty="0">
                <a:ln>
                  <a:noFill/>
                </a:ln>
                <a:solidFill>
                  <a:srgbClr val="104F75"/>
                </a:solidFill>
                <a:effectLst/>
                <a:uLnTx/>
                <a:uFillTx/>
                <a:latin typeface="Century Gothic" panose="020B0502020202020204" pitchFamily="34" charset="0"/>
                <a:ea typeface="+mn-ea"/>
                <a:cs typeface="+mn-cs"/>
              </a:rPr>
              <a:t> &amp; </a:t>
            </a:r>
            <a:r>
              <a:rPr kumimoji="0" lang="en-US" sz="2000" b="0" i="0" u="none" strike="noStrike" kern="1200" cap="none" spc="0" normalizeH="0" baseline="0" noProof="0" dirty="0" err="1">
                <a:ln>
                  <a:noFill/>
                </a:ln>
                <a:solidFill>
                  <a:srgbClr val="104F75"/>
                </a:solidFill>
                <a:effectLst/>
                <a:uLnTx/>
                <a:uFillTx/>
                <a:latin typeface="Century Gothic" panose="020B0502020202020204" pitchFamily="34" charset="0"/>
                <a:ea typeface="+mn-ea"/>
                <a:cs typeface="+mn-cs"/>
              </a:rPr>
              <a:t>Macaro</a:t>
            </a:r>
            <a:r>
              <a:rPr kumimoji="0" lang="en-US" sz="2000" b="0" i="0" u="none" strike="noStrike" kern="1200" cap="none" spc="0" normalizeH="0" baseline="0" noProof="0" dirty="0">
                <a:ln>
                  <a:noFill/>
                </a:ln>
                <a:solidFill>
                  <a:srgbClr val="104F75"/>
                </a:solidFill>
                <a:effectLst/>
                <a:uLnTx/>
                <a:uFillTx/>
                <a:latin typeface="Century Gothic" panose="020B0502020202020204" pitchFamily="34" charset="0"/>
                <a:ea typeface="+mn-ea"/>
                <a:cs typeface="+mn-cs"/>
              </a:rPr>
              <a:t> (2012)</a:t>
            </a:r>
            <a:r>
              <a:rPr kumimoji="0" lang="en-US" sz="20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 </a:t>
            </a:r>
            <a:r>
              <a:rPr kumimoji="0" lang="en-US" sz="20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hlinkClick r:id="rId5"/>
              </a:rPr>
              <a:t>OASIS summary</a:t>
            </a:r>
            <a:endParaRPr kumimoji="0" lang="en-US" sz="20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972785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fade">
                                      <p:cBhvr>
                                        <p:cTn id="15" dur="500"/>
                                        <p:tgtEl>
                                          <p:spTgt spid="6">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Effect transition="in" filter="fade">
                                      <p:cBhvr>
                                        <p:cTn id="23" dur="500"/>
                                        <p:tgtEl>
                                          <p:spTgt spid="6">
                                            <p:txEl>
                                              <p:pRg st="2" end="2"/>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7" grpId="0"/>
      <p:bldP spid="8" grpId="0"/>
      <p:bldP spid="4" grpId="0"/>
    </p:bldLst>
  </p:timing>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w Cen MT">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2000" dirty="0">
            <a:solidFill>
              <a:srgbClr val="002060"/>
            </a:solidFill>
            <a:latin typeface="Century Gothic" panose="020B0502020202020204" pitchFamily="34" charset="0"/>
          </a:defRPr>
        </a:defPPr>
      </a:lstStyle>
    </a:txDef>
  </a:objectDefaults>
  <a:extraClrSchemeLst/>
  <a:extLst>
    <a:ext uri="{05A4C25C-085E-4340-85A3-A5531E510DB2}">
      <thm15:themeFamily xmlns:thm15="http://schemas.microsoft.com/office/thememl/2012/main" name="NCELP_template.pptx" id="{851E8A6A-D5BB-4C26-B157-3EC16E233918}" vid="{8BFF32F4-6F0A-4FC3-899B-73F2A33C2379}"/>
    </a:ext>
  </a:extLst>
</a:theme>
</file>

<file path=ppt/theme/theme2.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w Cen MT">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2000" dirty="0">
            <a:solidFill>
              <a:srgbClr val="002060"/>
            </a:solidFill>
            <a:latin typeface="Century Gothic" panose="020B0502020202020204" pitchFamily="34" charset="0"/>
          </a:defRPr>
        </a:defPPr>
      </a:lstStyle>
    </a:txDef>
  </a:objectDefaults>
  <a:extraClrSchemeLst/>
  <a:extLst>
    <a:ext uri="{05A4C25C-085E-4340-85A3-A5531E510DB2}">
      <thm15:themeFamily xmlns:thm15="http://schemas.microsoft.com/office/thememl/2012/main" name="NCELP_template.pptx" id="{851E8A6A-D5BB-4C26-B157-3EC16E233918}" vid="{8BFF32F4-6F0A-4FC3-899B-73F2A33C237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825D19745E1484BA7CA76D987BB31F3" ma:contentTypeVersion="32" ma:contentTypeDescription="Create a new document." ma:contentTypeScope="" ma:versionID="28be7e6bb23718735ac709929c1033c8">
  <xsd:schema xmlns:xsd="http://www.w3.org/2001/XMLSchema" xmlns:xs="http://www.w3.org/2001/XMLSchema" xmlns:p="http://schemas.microsoft.com/office/2006/metadata/properties" xmlns:ns1="http://schemas.microsoft.com/sharepoint/v3" xmlns:ns3="cbda9861-fc0d-4b08-a65e-e2e22362bfc1" xmlns:ns4="531ee15f-3bd3-4cab-a2eb-e568e37628ac" targetNamespace="http://schemas.microsoft.com/office/2006/metadata/properties" ma:root="true" ma:fieldsID="1a71ea4bdb74cf008c83d7c73afc1ce4" ns1:_="" ns3:_="" ns4:_="">
    <xsd:import namespace="http://schemas.microsoft.com/sharepoint/v3"/>
    <xsd:import namespace="cbda9861-fc0d-4b08-a65e-e2e22362bfc1"/>
    <xsd:import namespace="531ee15f-3bd3-4cab-a2eb-e568e37628ac"/>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DateTaken" minOccurs="0"/>
                <xsd:element ref="ns4:MediaServiceLocation" minOccurs="0"/>
                <xsd:element ref="ns4:MediaServiceOCR" minOccurs="0"/>
                <xsd:element ref="ns4:NotebookType" minOccurs="0"/>
                <xsd:element ref="ns4:FolderType" minOccurs="0"/>
                <xsd:element ref="ns4:CultureName" minOccurs="0"/>
                <xsd:element ref="ns4:AppVersion" minOccurs="0"/>
                <xsd:element ref="ns4:TeamsChannelId" minOccurs="0"/>
                <xsd:element ref="ns4:Owner" minOccurs="0"/>
                <xsd:element ref="ns4:DefaultSectionNames" minOccurs="0"/>
                <xsd:element ref="ns4:Templates" minOccurs="0"/>
                <xsd:element ref="ns4:Leaders" minOccurs="0"/>
                <xsd:element ref="ns4:Members" minOccurs="0"/>
                <xsd:element ref="ns4:Member_Groups" minOccurs="0"/>
                <xsd:element ref="ns4:Invited_Leaders" minOccurs="0"/>
                <xsd:element ref="ns4:Invited_Members" minOccurs="0"/>
                <xsd:element ref="ns4:Self_Registration_Enabled" minOccurs="0"/>
                <xsd:element ref="ns4:Has_Leaders_Only_SectionGroup" minOccurs="0"/>
                <xsd:element ref="ns4:Is_Collaboration_Space_Locked" minOccurs="0"/>
                <xsd:element ref="ns4:IsNotebookLocked" minOccurs="0"/>
                <xsd:element ref="ns1:_ip_UnifiedCompliancePolicyProperties" minOccurs="0"/>
                <xsd:element ref="ns1:_ip_UnifiedCompliancePolicyUIAction"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34" nillable="true" ma:displayName="Unified Compliance Policy Properties" ma:hidden="true" ma:internalName="_ip_UnifiedCompliancePolicyProperties">
      <xsd:simpleType>
        <xsd:restriction base="dms:Note"/>
      </xsd:simpleType>
    </xsd:element>
    <xsd:element name="_ip_UnifiedCompliancePolicyUIAction" ma:index="3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bda9861-fc0d-4b08-a65e-e2e22362bfc1"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31ee15f-3bd3-4cab-a2eb-e568e37628ac"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Tags" ma:index="13" nillable="true" ma:displayName="MediaServiceAutoTags" ma:description="" ma:internalName="MediaServiceAutoTags" ma:readOnly="true">
      <xsd:simpleType>
        <xsd:restriction base="dms:Text"/>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Location" ma:index="15" nillable="true" ma:displayName="MediaServiceLocation" ma:description="" ma:internalName="MediaServiceLocatio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NotebookType" ma:index="17" nillable="true" ma:displayName="Notebook Type" ma:internalName="NotebookType">
      <xsd:simpleType>
        <xsd:restriction base="dms:Text"/>
      </xsd:simpleType>
    </xsd:element>
    <xsd:element name="FolderType" ma:index="18" nillable="true" ma:displayName="Folder Type" ma:internalName="FolderType">
      <xsd:simpleType>
        <xsd:restriction base="dms:Text"/>
      </xsd:simpleType>
    </xsd:element>
    <xsd:element name="CultureName" ma:index="19" nillable="true" ma:displayName="Culture Name" ma:internalName="CultureName">
      <xsd:simpleType>
        <xsd:restriction base="dms:Text"/>
      </xsd:simpleType>
    </xsd:element>
    <xsd:element name="AppVersion" ma:index="20" nillable="true" ma:displayName="App Version" ma:internalName="AppVersion">
      <xsd:simpleType>
        <xsd:restriction base="dms:Text"/>
      </xsd:simpleType>
    </xsd:element>
    <xsd:element name="TeamsChannelId" ma:index="21" nillable="true" ma:displayName="Teams Channel Id" ma:internalName="TeamsChannelId">
      <xsd:simpleType>
        <xsd:restriction base="dms:Text"/>
      </xsd:simpleType>
    </xsd:element>
    <xsd:element name="Owner" ma:index="22"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efaultSectionNames" ma:index="23" nillable="true" ma:displayName="Default Section Names" ma:internalName="DefaultSectionNames">
      <xsd:simpleType>
        <xsd:restriction base="dms:Note">
          <xsd:maxLength value="255"/>
        </xsd:restriction>
      </xsd:simpleType>
    </xsd:element>
    <xsd:element name="Templates" ma:index="24" nillable="true" ma:displayName="Templates" ma:internalName="Templates">
      <xsd:simpleType>
        <xsd:restriction base="dms:Note">
          <xsd:maxLength value="255"/>
        </xsd:restriction>
      </xsd:simpleType>
    </xsd:element>
    <xsd:element name="Leaders" ma:index="25" nillable="true" ma:displayName="Leaders" ma:internalName="Lead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s" ma:index="26" nillable="true" ma:displayName="Members" ma:internalName="Memb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_Groups" ma:index="27" nillable="true" ma:displayName="Member Groups" ma:internalName="Member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Leaders" ma:index="28" nillable="true" ma:displayName="Invited Leaders" ma:internalName="Invited_Leaders">
      <xsd:simpleType>
        <xsd:restriction base="dms:Note">
          <xsd:maxLength value="255"/>
        </xsd:restriction>
      </xsd:simpleType>
    </xsd:element>
    <xsd:element name="Invited_Members" ma:index="29" nillable="true" ma:displayName="Invited Members" ma:internalName="Invited_Members">
      <xsd:simpleType>
        <xsd:restriction base="dms:Note">
          <xsd:maxLength value="255"/>
        </xsd:restriction>
      </xsd:simpleType>
    </xsd:element>
    <xsd:element name="Self_Registration_Enabled" ma:index="30" nillable="true" ma:displayName="Self Registration Enabled" ma:internalName="Self_Registration_Enabled">
      <xsd:simpleType>
        <xsd:restriction base="dms:Boolean"/>
      </xsd:simpleType>
    </xsd:element>
    <xsd:element name="Has_Leaders_Only_SectionGroup" ma:index="31" nillable="true" ma:displayName="Has Leaders Only SectionGroup" ma:internalName="Has_Leaders_Only_SectionGroup">
      <xsd:simpleType>
        <xsd:restriction base="dms:Boolean"/>
      </xsd:simpleType>
    </xsd:element>
    <xsd:element name="Is_Collaboration_Space_Locked" ma:index="32" nillable="true" ma:displayName="Is Collaboration Space Locked" ma:internalName="Is_Collaboration_Space_Locked">
      <xsd:simpleType>
        <xsd:restriction base="dms:Boolean"/>
      </xsd:simpleType>
    </xsd:element>
    <xsd:element name="IsNotebookLocked" ma:index="33" nillable="true" ma:displayName="Is Notebook Locked" ma:internalName="IsNotebookLocked">
      <xsd:simpleType>
        <xsd:restriction base="dms:Boolean"/>
      </xsd:simpleType>
    </xsd:element>
    <xsd:element name="MediaServiceGenerationTime" ma:index="36" nillable="true" ma:displayName="MediaServiceGenerationTime" ma:hidden="true" ma:internalName="MediaServiceGenerationTime" ma:readOnly="true">
      <xsd:simpleType>
        <xsd:restriction base="dms:Text"/>
      </xsd:simpleType>
    </xsd:element>
    <xsd:element name="MediaServiceEventHashCode" ma:index="37" nillable="true" ma:displayName="MediaServiceEventHashCode" ma:hidden="true" ma:internalName="MediaServiceEventHashCode" ma:readOnly="true">
      <xsd:simpleType>
        <xsd:restriction base="dms:Text"/>
      </xsd:simpleType>
    </xsd:element>
    <xsd:element name="MediaServiceAutoKeyPoints" ma:index="38" nillable="true" ma:displayName="MediaServiceAutoKeyPoints" ma:hidden="true" ma:internalName="MediaServiceAutoKeyPoints" ma:readOnly="true">
      <xsd:simpleType>
        <xsd:restriction base="dms:Note"/>
      </xsd:simpleType>
    </xsd:element>
    <xsd:element name="MediaServiceKeyPoints" ma:index="3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TeamsChannelId xmlns="531ee15f-3bd3-4cab-a2eb-e568e37628ac" xsi:nil="true"/>
    <IsNotebookLocked xmlns="531ee15f-3bd3-4cab-a2eb-e568e37628ac" xsi:nil="true"/>
    <Self_Registration_Enabled xmlns="531ee15f-3bd3-4cab-a2eb-e568e37628ac" xsi:nil="true"/>
    <Invited_Leaders xmlns="531ee15f-3bd3-4cab-a2eb-e568e37628ac" xsi:nil="true"/>
    <DefaultSectionNames xmlns="531ee15f-3bd3-4cab-a2eb-e568e37628ac" xsi:nil="true"/>
    <Is_Collaboration_Space_Locked xmlns="531ee15f-3bd3-4cab-a2eb-e568e37628ac" xsi:nil="true"/>
    <_ip_UnifiedCompliancePolicyProperties xmlns="http://schemas.microsoft.com/sharepoint/v3" xsi:nil="true"/>
    <NotebookType xmlns="531ee15f-3bd3-4cab-a2eb-e568e37628ac" xsi:nil="true"/>
    <Leaders xmlns="531ee15f-3bd3-4cab-a2eb-e568e37628ac">
      <UserInfo>
        <DisplayName/>
        <AccountId xsi:nil="true"/>
        <AccountType/>
      </UserInfo>
    </Leaders>
    <Member_Groups xmlns="531ee15f-3bd3-4cab-a2eb-e568e37628ac">
      <UserInfo>
        <DisplayName/>
        <AccountId xsi:nil="true"/>
        <AccountType/>
      </UserInfo>
    </Member_Groups>
    <FolderType xmlns="531ee15f-3bd3-4cab-a2eb-e568e37628ac" xsi:nil="true"/>
    <CultureName xmlns="531ee15f-3bd3-4cab-a2eb-e568e37628ac" xsi:nil="true"/>
    <Owner xmlns="531ee15f-3bd3-4cab-a2eb-e568e37628ac">
      <UserInfo>
        <DisplayName/>
        <AccountId xsi:nil="true"/>
        <AccountType/>
      </UserInfo>
    </Owner>
    <AppVersion xmlns="531ee15f-3bd3-4cab-a2eb-e568e37628ac" xsi:nil="true"/>
    <Invited_Members xmlns="531ee15f-3bd3-4cab-a2eb-e568e37628ac" xsi:nil="true"/>
    <Templates xmlns="531ee15f-3bd3-4cab-a2eb-e568e37628ac" xsi:nil="true"/>
    <Members xmlns="531ee15f-3bd3-4cab-a2eb-e568e37628ac">
      <UserInfo>
        <DisplayName/>
        <AccountId xsi:nil="true"/>
        <AccountType/>
      </UserInfo>
    </Members>
    <Has_Leaders_Only_SectionGroup xmlns="531ee15f-3bd3-4cab-a2eb-e568e37628ac" xsi:nil="true"/>
  </documentManagement>
</p:properties>
</file>

<file path=customXml/itemProps1.xml><?xml version="1.0" encoding="utf-8"?>
<ds:datastoreItem xmlns:ds="http://schemas.openxmlformats.org/officeDocument/2006/customXml" ds:itemID="{C9AF2139-E950-4970-A39E-F25469E47E26}">
  <ds:schemaRefs>
    <ds:schemaRef ds:uri="http://schemas.microsoft.com/sharepoint/v3/contenttype/forms"/>
  </ds:schemaRefs>
</ds:datastoreItem>
</file>

<file path=customXml/itemProps2.xml><?xml version="1.0" encoding="utf-8"?>
<ds:datastoreItem xmlns:ds="http://schemas.openxmlformats.org/officeDocument/2006/customXml" ds:itemID="{D667DEE7-9366-483D-98B3-2D1CE0299B3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cbda9861-fc0d-4b08-a65e-e2e22362bfc1"/>
    <ds:schemaRef ds:uri="531ee15f-3bd3-4cab-a2eb-e568e37628a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DBB2065-F522-4FDE-985B-0A1BA640F42B}">
  <ds:schemaRefs>
    <ds:schemaRef ds:uri="http://schemas.openxmlformats.org/package/2006/metadata/core-properties"/>
    <ds:schemaRef ds:uri="http://purl.org/dc/elements/1.1/"/>
    <ds:schemaRef ds:uri="http://schemas.microsoft.com/office/infopath/2007/PartnerControls"/>
    <ds:schemaRef ds:uri="531ee15f-3bd3-4cab-a2eb-e568e37628ac"/>
    <ds:schemaRef ds:uri="http://www.w3.org/XML/1998/namespace"/>
    <ds:schemaRef ds:uri="http://purl.org/dc/dcmitype/"/>
    <ds:schemaRef ds:uri="http://schemas.microsoft.com/office/2006/metadata/properties"/>
    <ds:schemaRef ds:uri="http://schemas.microsoft.com/office/2006/documentManagement/types"/>
    <ds:schemaRef ds:uri="cbda9861-fc0d-4b08-a65e-e2e22362bfc1"/>
    <ds:schemaRef ds:uri="http://schemas.microsoft.com/sharepoint/v3"/>
    <ds:schemaRef ds:uri="http://purl.org/dc/terms/"/>
  </ds:schemaRefs>
</ds:datastoreItem>
</file>

<file path=docProps/app.xml><?xml version="1.0" encoding="utf-8"?>
<Properties xmlns="http://schemas.openxmlformats.org/officeDocument/2006/extended-properties" xmlns:vt="http://schemas.openxmlformats.org/officeDocument/2006/docPropsVTypes">
  <Template>0 Introduction to NCELP Conference Fri 20th Nov 2020 Opening Session DSH EMA RHA Latest</Template>
  <TotalTime>1041</TotalTime>
  <Words>2650</Words>
  <Application>Microsoft Office PowerPoint</Application>
  <PresentationFormat>Widescreen</PresentationFormat>
  <Paragraphs>225</Paragraphs>
  <Slides>21</Slides>
  <Notes>17</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21</vt:i4>
      </vt:variant>
    </vt:vector>
  </HeadingPairs>
  <TitlesOfParts>
    <vt:vector size="29" baseType="lpstr">
      <vt:lpstr>SimSun</vt:lpstr>
      <vt:lpstr>Arial</vt:lpstr>
      <vt:lpstr>Calibri</vt:lpstr>
      <vt:lpstr>Century Gothic</vt:lpstr>
      <vt:lpstr>Times New Roman</vt:lpstr>
      <vt:lpstr>Tw Cen MT</vt:lpstr>
      <vt:lpstr>1_Office Theme</vt:lpstr>
      <vt:lpstr>2_Office Theme</vt:lpstr>
      <vt:lpstr>An Introduction to NCELP  Online Conference  Friday 20 November 2020 </vt:lpstr>
      <vt:lpstr>Opening Session</vt:lpstr>
      <vt:lpstr>Today’s Conference</vt:lpstr>
      <vt:lpstr>What is NCELP?</vt:lpstr>
      <vt:lpstr>NCELP beginnings</vt:lpstr>
      <vt:lpstr>NCELP aims to…</vt:lpstr>
      <vt:lpstr>1. Connecting research and practice</vt:lpstr>
      <vt:lpstr>2. Developing languages pedagogy</vt:lpstr>
      <vt:lpstr>3. Pedagogy itself improving motivation</vt:lpstr>
      <vt:lpstr>The NCELP Pillars</vt:lpstr>
      <vt:lpstr>PowerPoint Presentation</vt:lpstr>
      <vt:lpstr>NCELP in Numbers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Over to our Lead School Specialist Teachers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Introduction to NCELP  Online Conference  Friday 20 November 2020</dc:title>
  <dc:creator>David Shanks (HF)</dc:creator>
  <cp:lastModifiedBy>Wendy Burns</cp:lastModifiedBy>
  <cp:revision>23</cp:revision>
  <dcterms:created xsi:type="dcterms:W3CDTF">2020-11-12T12:11:09Z</dcterms:created>
  <dcterms:modified xsi:type="dcterms:W3CDTF">2020-11-23T10:00:05Z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0x0101001825D19745E1484BA7CA76D987BB31F3</vt:lpwstr>
  </property>
</Properties>
</file>