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90" r:id="rId3"/>
    <p:sldId id="29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vectors/robot-mustache-science-mechanical-16136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748906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EMBEDDING and CONSOLIDATION. </a:t>
            </a:r>
          </a:p>
          <a:p>
            <a:r>
              <a:rPr lang="en-GB" sz="1200" b="0" i="0" kern="1200" dirty="0">
                <a:solidFill>
                  <a:schemeClr val="tx1"/>
                </a:solidFill>
                <a:effectLst/>
                <a:latin typeface="+mn-lt"/>
                <a:ea typeface="+mn-ea"/>
                <a:cs typeface="+mn-cs"/>
              </a:rPr>
              <a:t>This series of slides: a) revises the key activities, b) enables learners to spot questions and statements, c) makes the intonation difference between statements and questions clear, d) and enables learners to practise making statements and asking questions in the second person singular.</a:t>
            </a:r>
            <a:r>
              <a:rPr lang="en-GB" sz="1200" b="0" i="0" kern="1200" baseline="0" dirty="0">
                <a:solidFill>
                  <a:schemeClr val="tx1"/>
                </a:solidFill>
                <a:effectLst/>
                <a:latin typeface="+mn-lt"/>
                <a:ea typeface="+mn-ea"/>
                <a:cs typeface="+mn-cs"/>
              </a:rPr>
              <a:t>  </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Slides 10 to 21 recap of the main verbs and formation of the partitive article, with embedded sound. </a:t>
            </a:r>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Point out that the learners can now hear the difference in intonation for statements and questions. Point out that we also raise our voices when we ask questions in English.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NB. For now, just focus on the idea of “not raising intonation when it is a statement”. There are other practice opportunities to practise making questions simply by raising intonation but keeping the word order the same. The focus here in this series of activities is just on making pupils attend to the word order.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When using slides 9 to 21 with the whole class, learners could first simply repeat the sentences, making sure they get the intonation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a second time through these slides, they could be asked to mime the action if it is a statement; but if it is a question, they could nod or shake their head to answer the question. Clearly, now, the question marks and the intonation give away more clues than just the word order alone! But they have already had practise in using just the word order, so now we are adding the other cues back in, to help for when they produce questions.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Slide 22 includes picture prompts and learners should be selected to read out the examples with the correct intonation and the correct word order. </a:t>
            </a:r>
          </a:p>
          <a:p>
            <a:r>
              <a:rPr lang="en-GB" sz="1200" b="0" i="0" kern="1200" dirty="0">
                <a:solidFill>
                  <a:schemeClr val="tx1"/>
                </a:solidFill>
                <a:effectLst/>
                <a:latin typeface="+mn-lt"/>
                <a:ea typeface="+mn-ea"/>
                <a:cs typeface="+mn-cs"/>
              </a:rPr>
              <a:t>Slide 23 encourages learners to think about recalling the correct verb with </a:t>
            </a:r>
            <a:r>
              <a:rPr lang="en-GB" sz="1200" b="0" i="0" kern="1200" dirty="0" err="1">
                <a:solidFill>
                  <a:schemeClr val="tx1"/>
                </a:solidFill>
                <a:effectLst/>
                <a:latin typeface="+mn-lt"/>
                <a:ea typeface="+mn-ea"/>
                <a:cs typeface="+mn-cs"/>
              </a:rPr>
              <a:t>gapfills</a:t>
            </a:r>
            <a:r>
              <a:rPr lang="en-GB" sz="1200" b="0" i="0" kern="1200" dirty="0">
                <a:solidFill>
                  <a:schemeClr val="tx1"/>
                </a:solidFill>
                <a:effectLst/>
                <a:latin typeface="+mn-lt"/>
                <a:ea typeface="+mn-ea"/>
                <a:cs typeface="+mn-cs"/>
              </a:rPr>
              <a:t>. As well as a speaking task, this could also be handed out A5 size as a written activity or learners could write the answers on mini whiteboards. </a:t>
            </a:r>
          </a:p>
          <a:p>
            <a:r>
              <a:rPr lang="en-GB" sz="1200" b="0" i="0" kern="1200" dirty="0">
                <a:solidFill>
                  <a:schemeClr val="tx1"/>
                </a:solidFill>
                <a:effectLst/>
                <a:latin typeface="+mn-lt"/>
                <a:ea typeface="+mn-ea"/>
                <a:cs typeface="+mn-cs"/>
              </a:rPr>
              <a:t>Slide 24 requires learners to work totally from picture recall. As well as a speaking task, this could also be handed out A5 size as a written activity.</a:t>
            </a:r>
            <a:r>
              <a:rPr lang="en-GB" sz="1200" b="0" i="0" kern="1200" baseline="0" dirty="0">
                <a:solidFill>
                  <a:schemeClr val="tx1"/>
                </a:solidFill>
                <a:effectLst/>
                <a:latin typeface="+mn-lt"/>
                <a:ea typeface="+mn-ea"/>
                <a:cs typeface="+mn-cs"/>
              </a:rPr>
              <a:t>  A sentence grid is provided for learners to record their answers here.</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Slide 27 tests the learners’ ability to apply the statement vs question formation with other activities that have not yet been revised. This could be done as a speaking activity and/or a writing activity. Some pupils may need support with vocabulary here. </a:t>
            </a: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This session could then lead to </a:t>
            </a:r>
            <a:r>
              <a:rPr lang="en-GB" sz="1200" b="0" i="0" kern="1200" dirty="0" err="1">
                <a:solidFill>
                  <a:schemeClr val="tx1"/>
                </a:solidFill>
                <a:effectLst/>
                <a:latin typeface="+mn-lt"/>
                <a:ea typeface="+mn-ea"/>
                <a:cs typeface="+mn-cs"/>
              </a:rPr>
              <a:t>pairwork</a:t>
            </a:r>
            <a:r>
              <a:rPr lang="en-GB" sz="1200" b="0" i="0" kern="1200" dirty="0">
                <a:solidFill>
                  <a:schemeClr val="tx1"/>
                </a:solidFill>
                <a:effectLst/>
                <a:latin typeface="+mn-lt"/>
                <a:ea typeface="+mn-ea"/>
                <a:cs typeface="+mn-cs"/>
              </a:rPr>
              <a:t> activities: “Bingo” and “All Activities”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45384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recall</a:t>
            </a:r>
          </a:p>
          <a:p>
            <a:r>
              <a:rPr lang="en-GB" sz="1200" b="0" i="0" kern="1200" dirty="0">
                <a:solidFill>
                  <a:schemeClr val="tx1"/>
                </a:solidFill>
                <a:effectLst/>
                <a:latin typeface="+mn-lt"/>
                <a:ea typeface="+mn-ea"/>
                <a:cs typeface="+mn-cs"/>
              </a:rPr>
              <a:t>Slide 22 includes picture prompts and learners should be selected to read out the examples with the correct intonation and the correct word order. </a:t>
            </a:r>
          </a:p>
          <a:p>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NB: The items 7 – 12 appear on</a:t>
            </a:r>
            <a:r>
              <a:rPr lang="en-GB" sz="1200" b="0" i="0" kern="1200" baseline="0" dirty="0">
                <a:solidFill>
                  <a:schemeClr val="tx1"/>
                </a:solidFill>
                <a:effectLst/>
                <a:latin typeface="+mn-lt"/>
                <a:ea typeface="+mn-ea"/>
                <a:cs typeface="+mn-cs"/>
              </a:rPr>
              <a:t> one mouse click, to avoid information overload on the slide.</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04473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Partial recall</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Slide 23 encourages learners to think about recalling the correct verb with gap-fills. As well as a speaking task, this could also be handed out A5 size as a written activity or learners could write the answers on mini whiteboards.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90451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Total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Slide 24 requires learners to work totally from picture recall.</a:t>
            </a:r>
            <a:r>
              <a:rPr lang="en-GB" sz="1200" b="0" i="0" kern="1200" baseline="0" dirty="0">
                <a:solidFill>
                  <a:schemeClr val="tx1"/>
                </a:solidFill>
                <a:effectLst/>
                <a:latin typeface="+mn-lt"/>
                <a:ea typeface="+mn-ea"/>
                <a:cs typeface="+mn-cs"/>
              </a:rPr>
              <a:t>  As well as a speaking activity, this could also be used as a writing activity to allow students to practise the whole constructions of statements and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07620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a:t>
            </a:r>
            <a:r>
              <a:rPr lang="en-GB" baseline="0" dirty="0"/>
              <a:t> student worksheet for writing (or speaking) activity, if needed. [Usually, learners would write in their books using the projected image from the board.] </a:t>
            </a:r>
            <a:br>
              <a:rPr lang="en-GB" baseline="0" dirty="0"/>
            </a:br>
            <a:r>
              <a:rPr lang="en-GB" baseline="0" dirty="0"/>
              <a:t>Select 2 slides to a page. (Slides 25&amp;26)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65987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a:t>
            </a:r>
            <a:r>
              <a:rPr lang="en-GB" baseline="0" dirty="0"/>
              <a:t> student worksheet for writing (or speaking) activity, if needed. [Usually, learners would write in their books using the projected image from the board.] </a:t>
            </a:r>
            <a:br>
              <a:rPr lang="en-GB" baseline="0" dirty="0"/>
            </a:br>
            <a:r>
              <a:rPr lang="en-GB" baseline="0" dirty="0"/>
              <a:t>Select 2 slides to a page. </a:t>
            </a:r>
            <a:r>
              <a:rPr lang="en-GB" baseline="0"/>
              <a:t>(Slides 25&amp;26)</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70286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grid for student sentences,</a:t>
            </a:r>
            <a:r>
              <a:rPr lang="en-US" baseline="0" dirty="0"/>
              <a:t> if needed.</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642123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Example of an activity that could be seen as in ‘extending phase’ : </a:t>
            </a:r>
            <a:r>
              <a:rPr lang="en-GB" b="0" baseline="0" dirty="0" smtClean="0"/>
              <a:t>Providing examples of meaningful practice, with new vocabulary and little or no support.</a:t>
            </a:r>
          </a:p>
          <a:p>
            <a:endParaRPr lang="en-GB" dirty="0" smtClean="0"/>
          </a:p>
          <a:p>
            <a:r>
              <a:rPr lang="en-GB" b="1" dirty="0" smtClean="0"/>
              <a:t>EXTENSION </a:t>
            </a:r>
            <a:r>
              <a:rPr lang="en-GB" b="1" dirty="0"/>
              <a:t>with other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slide challenges the learners’ ability to apply the statement vs question formation with other activities that have not yet been revised.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Note, some learners may need to see some vocabulary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Remember, the focus here is on word order, so if pupils don’t shorten the verb from the infinitive to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person singular, you can gently correct it but don’t get distracted from the main purpose of this activity. There are other opportunities to work more on verb endings, but in </a:t>
            </a:r>
            <a:r>
              <a:rPr lang="en-GB" sz="1200" b="1" i="1" kern="1200" dirty="0">
                <a:solidFill>
                  <a:schemeClr val="tx1"/>
                </a:solidFill>
                <a:effectLst/>
                <a:latin typeface="+mn-lt"/>
                <a:ea typeface="+mn-ea"/>
                <a:cs typeface="+mn-cs"/>
              </a:rPr>
              <a:t>this </a:t>
            </a:r>
            <a:r>
              <a:rPr lang="en-GB" sz="1200" b="0" i="0" kern="1200" dirty="0">
                <a:solidFill>
                  <a:schemeClr val="tx1"/>
                </a:solidFill>
                <a:effectLst/>
                <a:latin typeface="+mn-lt"/>
                <a:ea typeface="+mn-ea"/>
                <a:cs typeface="+mn-cs"/>
              </a:rPr>
              <a:t>activity, try to focus on whether or not the word order and intonation express a question or a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session could then lead to </a:t>
            </a:r>
            <a:r>
              <a:rPr lang="en-GB" sz="1200" b="0" i="0" kern="1200" dirty="0" err="1">
                <a:solidFill>
                  <a:schemeClr val="tx1"/>
                </a:solidFill>
                <a:effectLst/>
                <a:latin typeface="+mn-lt"/>
                <a:ea typeface="+mn-ea"/>
                <a:cs typeface="+mn-cs"/>
              </a:rPr>
              <a:t>pairwork</a:t>
            </a:r>
            <a:r>
              <a:rPr lang="en-GB" sz="1200" b="0" i="0" kern="1200" dirty="0">
                <a:solidFill>
                  <a:schemeClr val="tx1"/>
                </a:solidFill>
                <a:effectLst/>
                <a:latin typeface="+mn-lt"/>
                <a:ea typeface="+mn-ea"/>
                <a:cs typeface="+mn-cs"/>
              </a:rPr>
              <a:t> activities (“Bingo” and “All Activities”).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9356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BINGO, forcing learners to produce and notice word order to indicate questions.</a:t>
            </a:r>
          </a:p>
          <a:p>
            <a:r>
              <a:rPr lang="en-GB" sz="1200" b="0" i="0" u="none" strike="noStrike" kern="1200" dirty="0">
                <a:solidFill>
                  <a:schemeClr val="tx1"/>
                </a:solidFill>
                <a:effectLst/>
                <a:latin typeface="+mn-lt"/>
                <a:ea typeface="+mn-ea"/>
                <a:cs typeface="+mn-cs"/>
              </a:rPr>
              <a:t>Hand out Bingo cards to learners in pairs, one receives the Partner A cards and one receives the Partner B cards. Each learner should first of all fill in appropriate sentences for each picture in the top grid, taking note of whether it is a question (question mark) or a statement (tick). </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Once the learners have filled in the cards, they should take it in turns to read at random one of the statements from the eight pictures. Using the bottom grid, the partner should listen to each utterance, work out which picture is being referred to and then add a tick or a question mark. They should take it in turns to do this and once all eight utterances have been read out they should check their answers to see if they have added the correct symbol.</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ALL ACTIVITIES, forcing learners to produce and notice word order to indicate questions</a:t>
            </a:r>
          </a:p>
          <a:p>
            <a:r>
              <a:rPr lang="en-GB" sz="1200" b="0" i="0" u="none" strike="noStrike" kern="1200" dirty="0">
                <a:solidFill>
                  <a:schemeClr val="tx1"/>
                </a:solidFill>
                <a:effectLst/>
                <a:latin typeface="+mn-lt"/>
                <a:ea typeface="+mn-ea"/>
                <a:cs typeface="+mn-cs"/>
              </a:rPr>
              <a:t>Learners could then be given the All Activities cards which contain all images plus full stops and question mark. Students could put the punctuation symbols upside down into one pile and turn the activity cards upside down into another. Each learner should take it in turns to select a card from each pile and either read the activity as a statement or a question! Their partner has to answer ‘</a:t>
            </a:r>
            <a:r>
              <a:rPr lang="en-GB" sz="1200" b="0" i="0" u="none" strike="noStrike" kern="1200" dirty="0" err="1">
                <a:solidFill>
                  <a:schemeClr val="tx1"/>
                </a:solidFill>
                <a:effectLst/>
                <a:latin typeface="+mn-lt"/>
                <a:ea typeface="+mn-ea"/>
                <a:cs typeface="+mn-cs"/>
              </a:rPr>
              <a:t>oui</a:t>
            </a:r>
            <a:r>
              <a:rPr lang="en-GB" sz="1200" b="0" i="0" u="none" strike="noStrike" kern="1200" dirty="0">
                <a:solidFill>
                  <a:schemeClr val="tx1"/>
                </a:solidFill>
                <a:effectLst/>
                <a:latin typeface="+mn-lt"/>
                <a:ea typeface="+mn-ea"/>
                <a:cs typeface="+mn-cs"/>
              </a:rPr>
              <a:t>’ or ’non’ </a:t>
            </a:r>
            <a:r>
              <a:rPr lang="en-GB" sz="1200" b="0" i="1" u="none" strike="noStrike" kern="1200" dirty="0">
                <a:solidFill>
                  <a:schemeClr val="tx1"/>
                </a:solidFill>
                <a:effectLst/>
                <a:latin typeface="+mn-lt"/>
                <a:ea typeface="+mn-ea"/>
                <a:cs typeface="+mn-cs"/>
              </a:rPr>
              <a:t>if it is a question</a:t>
            </a:r>
            <a:r>
              <a:rPr lang="en-GB" sz="1200" b="0" i="0" u="none" strike="noStrike" kern="1200" dirty="0">
                <a:solidFill>
                  <a:schemeClr val="tx1"/>
                </a:solidFill>
                <a:effectLst/>
                <a:latin typeface="+mn-lt"/>
                <a:ea typeface="+mn-ea"/>
                <a:cs typeface="+mn-cs"/>
              </a:rPr>
              <a:t>. But if it is a statement, they do not need to answer. </a:t>
            </a:r>
          </a:p>
          <a:p>
            <a:r>
              <a:rPr lang="en-GB" sz="1200" b="0" i="0" u="none" strike="noStrike" kern="1200" dirty="0">
                <a:solidFill>
                  <a:schemeClr val="tx1"/>
                </a:solidFill>
                <a:effectLst/>
                <a:latin typeface="+mn-lt"/>
                <a:ea typeface="+mn-ea"/>
                <a:cs typeface="+mn-cs"/>
              </a:rPr>
              <a:t>You could ask them to use robotic voices when they make their statements or questions, so that their partner really has to listen out for the word order, and can’t use intonation as a clue at all. </a:t>
            </a:r>
          </a:p>
          <a:p>
            <a:r>
              <a:rPr lang="en-GB" sz="1200" b="0" i="0" u="none" strike="noStrike" kern="1200" dirty="0">
                <a:solidFill>
                  <a:schemeClr val="tx1"/>
                </a:solidFill>
                <a:effectLst/>
                <a:latin typeface="+mn-lt"/>
                <a:ea typeface="+mn-ea"/>
                <a:cs typeface="+mn-cs"/>
              </a:rPr>
              <a:t>They should replace the punctuation cards underneath the pack each time.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36995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a:t>
            </a:r>
            <a:r>
              <a:rPr lang="en-GB" baseline="0" dirty="0"/>
              <a:t> shot of the Bingo game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68351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you will again see the sequence: brief explicit grammar description, focusing on the function of the grammar.</a:t>
            </a:r>
          </a:p>
          <a:p>
            <a:r>
              <a:rPr lang="en-GB" dirty="0"/>
              <a:t>Followed by a reading, then listening, then writing and speaking</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63269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Vocab help sheet</a:t>
            </a:r>
          </a:p>
          <a:p>
            <a:r>
              <a:rPr lang="en-GB" b="0" u="none" dirty="0"/>
              <a:t>Some students</a:t>
            </a:r>
            <a:r>
              <a:rPr lang="en-GB" b="0" u="none" baseline="0" dirty="0"/>
              <a:t> may need reference to the infinitives during the pair work activities. </a:t>
            </a:r>
          </a:p>
          <a:p>
            <a:endParaRPr lang="en-GB" b="0" u="none" baseline="0" dirty="0"/>
          </a:p>
          <a:p>
            <a:r>
              <a:rPr lang="en-GB" baseline="0" dirty="0"/>
              <a:t>Verb frequency rankings (1 is the most common word in French): jouer (219); faire (25); chanter (1820); marcher (1532); </a:t>
            </a:r>
            <a:r>
              <a:rPr lang="en-GB" baseline="0" dirty="0" err="1"/>
              <a:t>dessiner</a:t>
            </a:r>
            <a:r>
              <a:rPr lang="en-GB" baseline="0" dirty="0"/>
              <a:t> (2086); </a:t>
            </a:r>
            <a:r>
              <a:rPr lang="en-GB" baseline="0" dirty="0" err="1"/>
              <a:t>courir</a:t>
            </a:r>
            <a:r>
              <a:rPr lang="en-GB" baseline="0" dirty="0"/>
              <a:t> (1447);  </a:t>
            </a:r>
            <a:r>
              <a:rPr lang="en-GB" baseline="0" dirty="0" err="1"/>
              <a:t>nager</a:t>
            </a:r>
            <a:r>
              <a:rPr lang="en-GB" baseline="0" dirty="0"/>
              <a:t> (&gt;5000); </a:t>
            </a:r>
            <a:r>
              <a:rPr lang="en-GB" baseline="0" dirty="0" err="1"/>
              <a:t>sauter</a:t>
            </a:r>
            <a:r>
              <a:rPr lang="en-GB" baseline="0" dirty="0"/>
              <a:t> (2114).</a:t>
            </a:r>
            <a:endParaRPr lang="en-GB" sz="120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54350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chosen reading first here because this allows them more time than a listening for the pupils to process the forms.</a:t>
            </a:r>
          </a:p>
          <a:p>
            <a:endParaRPr lang="en-GB" dirty="0"/>
          </a:p>
          <a:p>
            <a:r>
              <a:rPr lang="en-GB" dirty="0"/>
              <a:t>Immediate feedback to the whole class can be given for the first few items, to make sure that all the pupils in the class have ‘got the idea’. Then, perhaps move on to the pupils just responding without immediate class fronted feedback and go through the answers at the end. The teacher can make a judgement about when to stop giving immediate feedback </a:t>
            </a:r>
          </a:p>
          <a:p>
            <a:endParaRPr lang="en-GB" dirty="0"/>
          </a:p>
          <a:p>
            <a:r>
              <a:rPr lang="en-GB" dirty="0"/>
              <a:t>Punctuation has been removed</a:t>
            </a:r>
            <a:r>
              <a:rPr lang="en-GB" baseline="0" dirty="0"/>
              <a:t> here so that students have no other clue apart from the verb. You could explain that people sometimes forget punctuation, especially when they are sending a quick message such as a text. So, it can be important to use word order to understand whether it is a question or not. </a:t>
            </a:r>
          </a:p>
          <a:p>
            <a:endParaRPr lang="en-GB" b="0" u="none" baseline="0" dirty="0"/>
          </a:p>
          <a:p>
            <a:r>
              <a:rPr lang="en-GB" baseline="0" dirty="0"/>
              <a:t>Verb frequency rankings (1 is the most common word in French): </a:t>
            </a:r>
            <a:r>
              <a:rPr lang="en-GB" baseline="0" dirty="0" err="1"/>
              <a:t>être</a:t>
            </a:r>
            <a:r>
              <a:rPr lang="en-GB" baseline="0" dirty="0"/>
              <a:t> (5); </a:t>
            </a:r>
            <a:r>
              <a:rPr lang="en-GB" baseline="0" dirty="0" err="1"/>
              <a:t>avoir</a:t>
            </a:r>
            <a:r>
              <a:rPr lang="en-GB" baseline="0" dirty="0"/>
              <a:t> (8); donner (46); </a:t>
            </a:r>
            <a:r>
              <a:rPr lang="en-GB" baseline="0" dirty="0" err="1"/>
              <a:t>venir</a:t>
            </a:r>
            <a:r>
              <a:rPr lang="en-GB" baseline="0" dirty="0"/>
              <a:t> (88); dire (37); </a:t>
            </a:r>
            <a:r>
              <a:rPr lang="en-GB" baseline="0" dirty="0" err="1"/>
              <a:t>prendre</a:t>
            </a:r>
            <a:r>
              <a:rPr lang="en-GB" baseline="0" dirty="0"/>
              <a:t> (43); </a:t>
            </a:r>
            <a:r>
              <a:rPr lang="en-GB" baseline="0" dirty="0" err="1"/>
              <a:t>rester</a:t>
            </a:r>
            <a:r>
              <a:rPr lang="en-GB" baseline="0" dirty="0"/>
              <a:t> (100);(jouer (219); </a:t>
            </a:r>
            <a:r>
              <a:rPr lang="en-GB" baseline="0" dirty="0" err="1"/>
              <a:t>travailler</a:t>
            </a:r>
            <a:r>
              <a:rPr lang="en-GB" baseline="0" dirty="0"/>
              <a:t> (290); aider (413); </a:t>
            </a:r>
            <a:r>
              <a:rPr lang="en-GB" baseline="0" dirty="0" err="1"/>
              <a:t>sortir</a:t>
            </a:r>
            <a:r>
              <a:rPr lang="en-GB" baseline="0" dirty="0"/>
              <a:t> (309); </a:t>
            </a:r>
            <a:r>
              <a:rPr lang="en-GB" baseline="0" dirty="0" err="1"/>
              <a:t>apprendre</a:t>
            </a:r>
            <a:r>
              <a:rPr lang="en-GB" baseline="0" dirty="0"/>
              <a:t> (327).</a:t>
            </a:r>
            <a:endParaRPr lang="en-GB" sz="120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11612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could easily work from the board, writing 1-12</a:t>
            </a:r>
            <a:r>
              <a:rPr lang="en-GB" baseline="0" dirty="0" smtClean="0"/>
              <a:t> in their books and noting S or Q for each.</a:t>
            </a:r>
            <a:br>
              <a:rPr lang="en-GB" baseline="0" dirty="0" smtClean="0"/>
            </a:br>
            <a:r>
              <a:rPr lang="en-GB" baseline="0" dirty="0" smtClean="0"/>
              <a:t>Alternatively, these two slides are printable student versions.</a:t>
            </a:r>
            <a:endParaRPr lang="en-GB" dirty="0" smtClean="0"/>
          </a:p>
          <a:p>
            <a:r>
              <a:rPr lang="en-GB" baseline="0" dirty="0" smtClean="0"/>
              <a:t>To </a:t>
            </a:r>
            <a:r>
              <a:rPr lang="en-GB" baseline="0" dirty="0"/>
              <a:t>print, select 2 slides to a page (Slides </a:t>
            </a:r>
            <a:r>
              <a:rPr lang="en-GB" baseline="0" dirty="0" smtClean="0"/>
              <a:t>4 &amp; 5), </a:t>
            </a:r>
            <a:r>
              <a:rPr lang="en-GB" baseline="0" dirty="0"/>
              <a:t>so that each pupil has an A5 response sheet.</a:t>
            </a:r>
          </a:p>
          <a:p>
            <a:endParaRPr lang="en-GB" baseline="0" dirty="0"/>
          </a:p>
          <a:p>
            <a:r>
              <a:rPr lang="en-GB" baseline="0" dirty="0"/>
              <a:t>NB. Note to teachers: The instructions here about which slides to print are relevant for when viewing these ppts for just the teaching resource itself (not this version of the ppts which are embedded in the much larger set for the CPD itself)</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99052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a:t>
            </a:r>
            <a:r>
              <a:rPr lang="en-GB" baseline="0" dirty="0"/>
              <a:t> student copy.  To print, select 2 slides to a page (</a:t>
            </a:r>
            <a:r>
              <a:rPr lang="en-GB" baseline="0"/>
              <a:t>Slides </a:t>
            </a:r>
            <a:r>
              <a:rPr lang="en-GB" baseline="0" smtClean="0"/>
              <a:t>4 &amp; 5), </a:t>
            </a:r>
            <a:r>
              <a:rPr lang="en-GB" baseline="0" dirty="0"/>
              <a:t>so that each pupil has an A5 response sheet.</a:t>
            </a:r>
          </a:p>
          <a:p>
            <a:endParaRPr lang="en-GB" baseline="0" dirty="0"/>
          </a:p>
          <a:p>
            <a:r>
              <a:rPr lang="en-GB" baseline="0" dirty="0"/>
              <a:t>NB. Note to teachers: The instructions here about which slides to print are relevant for when viewing these ppts for just the teaching resource itself (not this version of the ppts which are embedded in the much larger set for the CPD itself)</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99829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NB </a:t>
            </a:r>
            <a:r>
              <a:rPr lang="en-GB" dirty="0"/>
              <a:t>these sentences have been recorded </a:t>
            </a:r>
            <a:r>
              <a:rPr lang="en-GB" b="1" i="1" dirty="0"/>
              <a:t>without</a:t>
            </a:r>
            <a:r>
              <a:rPr lang="en-GB" baseline="0" dirty="0"/>
              <a:t> intonation, to remove additional cues that would otherwise help students identify between a statement and a question, so as to retain their focus on the initial verb.</a:t>
            </a:r>
            <a:br>
              <a:rPr lang="en-GB" baseline="0" dirty="0"/>
            </a:br>
            <a:r>
              <a:rPr lang="en-GB" baseline="0" dirty="0"/>
              <a:t>Click on each orange number to trigger the audio.  Each utterance is heard twice.  Click again to repeat, as required.</a:t>
            </a:r>
          </a:p>
          <a:p>
            <a:endParaRPr lang="en-GB" dirty="0"/>
          </a:p>
          <a:p>
            <a:r>
              <a:rPr lang="en-GB" dirty="0"/>
              <a:t>Transcript</a:t>
            </a:r>
          </a:p>
          <a:p>
            <a:pPr marL="228600" indent="-228600">
              <a:buAutoNum type="arabicParenR"/>
            </a:pPr>
            <a:r>
              <a:rPr lang="en-GB" baseline="0" dirty="0" err="1"/>
              <a:t>Joues-tu</a:t>
            </a:r>
            <a:r>
              <a:rPr lang="en-GB" baseline="0" dirty="0"/>
              <a:t> au foot?</a:t>
            </a:r>
          </a:p>
          <a:p>
            <a:pPr marL="228600" indent="-228600">
              <a:buAutoNum type="arabicParenR"/>
            </a:pPr>
            <a:r>
              <a:rPr lang="en-GB" baseline="0" dirty="0"/>
              <a:t>Tu </a:t>
            </a:r>
            <a:r>
              <a:rPr lang="en-GB" baseline="0" dirty="0" err="1"/>
              <a:t>demandes</a:t>
            </a:r>
            <a:r>
              <a:rPr lang="en-GB" baseline="0" dirty="0"/>
              <a:t> la raison.</a:t>
            </a:r>
          </a:p>
          <a:p>
            <a:pPr marL="228600" indent="-228600">
              <a:buAutoNum type="arabicParenR"/>
            </a:pPr>
            <a:r>
              <a:rPr lang="en-GB" baseline="0" dirty="0"/>
              <a:t>Vas-</a:t>
            </a:r>
            <a:r>
              <a:rPr lang="en-GB" baseline="0" dirty="0" err="1"/>
              <a:t>tu</a:t>
            </a:r>
            <a:r>
              <a:rPr lang="en-GB" baseline="0" dirty="0"/>
              <a:t> </a:t>
            </a:r>
            <a:r>
              <a:rPr lang="en-GB" baseline="0" dirty="0" err="1"/>
              <a:t>en</a:t>
            </a:r>
            <a:r>
              <a:rPr lang="en-GB" baseline="0" dirty="0"/>
              <a:t> </a:t>
            </a:r>
            <a:r>
              <a:rPr lang="en-GB" baseline="0" dirty="0" err="1"/>
              <a:t>ville</a:t>
            </a:r>
            <a:r>
              <a:rPr lang="en-GB" baseline="0" dirty="0"/>
              <a:t>?</a:t>
            </a:r>
          </a:p>
          <a:p>
            <a:pPr marL="228600" indent="-228600">
              <a:buAutoNum type="arabicParenR"/>
            </a:pPr>
            <a:r>
              <a:rPr lang="en-GB" baseline="0" dirty="0"/>
              <a:t>As-</a:t>
            </a:r>
            <a:r>
              <a:rPr lang="en-GB" baseline="0" dirty="0" err="1"/>
              <a:t>tu</a:t>
            </a:r>
            <a:r>
              <a:rPr lang="en-GB" baseline="0" dirty="0"/>
              <a:t> un animal?</a:t>
            </a:r>
          </a:p>
          <a:p>
            <a:pPr marL="228600" indent="-228600">
              <a:buAutoNum type="arabicParenR"/>
            </a:pPr>
            <a:r>
              <a:rPr lang="en-GB" baseline="0" dirty="0" err="1"/>
              <a:t>Tu</a:t>
            </a:r>
            <a:r>
              <a:rPr lang="en-GB" baseline="0" dirty="0"/>
              <a:t> </a:t>
            </a:r>
            <a:r>
              <a:rPr lang="en-GB" baseline="0" dirty="0" err="1"/>
              <a:t>aimes</a:t>
            </a:r>
            <a:r>
              <a:rPr lang="en-GB" baseline="0" dirty="0"/>
              <a:t> le </a:t>
            </a:r>
            <a:r>
              <a:rPr lang="en-GB" baseline="0" dirty="0" err="1"/>
              <a:t>chocolat</a:t>
            </a:r>
            <a:r>
              <a:rPr lang="en-GB" baseline="0" dirty="0"/>
              <a:t>.</a:t>
            </a:r>
          </a:p>
          <a:p>
            <a:pPr marL="228600" indent="-228600">
              <a:buAutoNum type="arabicParenR"/>
            </a:pPr>
            <a:r>
              <a:rPr lang="en-GB" baseline="0" dirty="0" err="1"/>
              <a:t>Parles-tu</a:t>
            </a:r>
            <a:r>
              <a:rPr lang="en-GB" baseline="0" dirty="0"/>
              <a:t> </a:t>
            </a:r>
            <a:r>
              <a:rPr lang="en-GB" baseline="0" dirty="0" err="1"/>
              <a:t>français</a:t>
            </a:r>
            <a:r>
              <a:rPr lang="en-GB" baseline="0" dirty="0"/>
              <a:t>?</a:t>
            </a:r>
          </a:p>
          <a:p>
            <a:pPr marL="228600" indent="-228600">
              <a:buAutoNum type="arabicParenR"/>
            </a:pPr>
            <a:r>
              <a:rPr lang="en-GB" baseline="0" dirty="0" err="1"/>
              <a:t>Comprends-tu</a:t>
            </a:r>
            <a:r>
              <a:rPr lang="en-GB" baseline="0" dirty="0"/>
              <a:t> la question?</a:t>
            </a:r>
          </a:p>
          <a:p>
            <a:pPr marL="228600" indent="-228600">
              <a:buAutoNum type="arabicParenR"/>
            </a:pPr>
            <a:r>
              <a:rPr lang="en-GB" baseline="0" dirty="0"/>
              <a:t>Tu </a:t>
            </a:r>
            <a:r>
              <a:rPr lang="en-GB" baseline="0" dirty="0" err="1"/>
              <a:t>manges</a:t>
            </a:r>
            <a:r>
              <a:rPr lang="en-GB" baseline="0" dirty="0"/>
              <a:t> des fruits.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Tu </a:t>
            </a:r>
            <a:r>
              <a:rPr lang="en-GB" baseline="0" dirty="0" err="1"/>
              <a:t>sors</a:t>
            </a:r>
            <a:r>
              <a:rPr lang="en-GB" baseline="0" dirty="0"/>
              <a:t> </a:t>
            </a:r>
            <a:r>
              <a:rPr lang="en-GB" baseline="0" dirty="0" err="1"/>
              <a:t>ce</a:t>
            </a:r>
            <a:r>
              <a:rPr lang="en-GB" baseline="0" dirty="0"/>
              <a:t> weekend.</a:t>
            </a:r>
          </a:p>
          <a:p>
            <a:pPr marL="228600" indent="-228600">
              <a:buAutoNum type="arabicParenR"/>
            </a:pPr>
            <a:r>
              <a:rPr lang="en-GB" baseline="0" dirty="0" err="1"/>
              <a:t>Tu</a:t>
            </a:r>
            <a:r>
              <a:rPr lang="en-GB" baseline="0" dirty="0"/>
              <a:t> </a:t>
            </a:r>
            <a:r>
              <a:rPr lang="en-GB" baseline="0" dirty="0" err="1"/>
              <a:t>prépares</a:t>
            </a:r>
            <a:r>
              <a:rPr lang="en-GB" baseline="0" dirty="0"/>
              <a:t> le </a:t>
            </a:r>
            <a:r>
              <a:rPr lang="en-GB" baseline="0" dirty="0" err="1"/>
              <a:t>dîner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Veux-tu</a:t>
            </a:r>
            <a:r>
              <a:rPr lang="en-GB" baseline="0" dirty="0"/>
              <a:t> </a:t>
            </a:r>
            <a:r>
              <a:rPr lang="en-GB" baseline="0" dirty="0" err="1"/>
              <a:t>sortir</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 Tu </a:t>
            </a:r>
            <a:r>
              <a:rPr lang="en-GB" baseline="0" dirty="0" err="1"/>
              <a:t>penses</a:t>
            </a:r>
            <a:r>
              <a:rPr lang="en-GB" baseline="0" dirty="0"/>
              <a:t> que </a:t>
            </a:r>
            <a:r>
              <a:rPr lang="en-GB" baseline="0" dirty="0" err="1"/>
              <a:t>c’est</a:t>
            </a:r>
            <a:r>
              <a:rPr lang="en-GB" baseline="0" dirty="0"/>
              <a:t> </a:t>
            </a:r>
            <a:r>
              <a:rPr lang="en-GB" baseline="0" dirty="0" err="1"/>
              <a:t>vrai</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r>
              <a:rPr lang="en-GB" baseline="0" dirty="0"/>
              <a:t>Verb frequency rankings (1 is the most common word in French): jouer (219); demander (80); </a:t>
            </a:r>
            <a:r>
              <a:rPr lang="en-GB" baseline="0" dirty="0" err="1"/>
              <a:t>aller</a:t>
            </a:r>
            <a:r>
              <a:rPr lang="en-GB" baseline="0" dirty="0"/>
              <a:t> (53); </a:t>
            </a:r>
            <a:r>
              <a:rPr lang="en-GB" baseline="0" dirty="0" err="1"/>
              <a:t>avoir</a:t>
            </a:r>
            <a:r>
              <a:rPr lang="en-GB" baseline="0" dirty="0"/>
              <a:t> (8); aimer (242); </a:t>
            </a:r>
            <a:r>
              <a:rPr lang="en-GB" baseline="0" dirty="0" err="1"/>
              <a:t>parler</a:t>
            </a:r>
            <a:r>
              <a:rPr lang="en-GB" baseline="0" dirty="0"/>
              <a:t> (106); </a:t>
            </a:r>
            <a:r>
              <a:rPr lang="en-GB" baseline="0" dirty="0" err="1"/>
              <a:t>comprendre</a:t>
            </a:r>
            <a:r>
              <a:rPr lang="en-GB" baseline="0" dirty="0"/>
              <a:t> (95); manger (1338); </a:t>
            </a:r>
            <a:r>
              <a:rPr lang="en-GB" baseline="0" dirty="0" err="1"/>
              <a:t>sortir</a:t>
            </a:r>
            <a:r>
              <a:rPr lang="en-GB" baseline="0" dirty="0"/>
              <a:t> (309); </a:t>
            </a:r>
            <a:r>
              <a:rPr lang="en-GB" baseline="0" dirty="0" err="1"/>
              <a:t>préparer</a:t>
            </a:r>
            <a:r>
              <a:rPr lang="en-GB" baseline="0" dirty="0"/>
              <a:t> (368); </a:t>
            </a:r>
            <a:r>
              <a:rPr lang="en-GB" baseline="0" dirty="0" err="1"/>
              <a:t>penser</a:t>
            </a:r>
            <a:r>
              <a:rPr lang="en-GB" baseline="0" dirty="0"/>
              <a:t> (116); </a:t>
            </a:r>
            <a:r>
              <a:rPr lang="en-GB" baseline="0" dirty="0" err="1"/>
              <a:t>être</a:t>
            </a:r>
            <a:r>
              <a:rPr lang="en-GB" baseline="0" dirty="0"/>
              <a:t> (5)</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a:t>
            </a:r>
            <a:r>
              <a:rPr lang="en-GB" baseline="0" dirty="0" err="1"/>
              <a:t>pixabay</a:t>
            </a:r>
            <a:r>
              <a:rPr lang="en-GB" baseline="0" dirty="0"/>
              <a:t> (no attribution required)  </a:t>
            </a:r>
            <a:r>
              <a:rPr lang="en-GB" dirty="0">
                <a:hlinkClick r:id="rId3"/>
              </a:rPr>
              <a:t>https://pixabay.com/vectors/robot-mustache-science-mechanical-161367/</a:t>
            </a:r>
            <a:endParaRPr lang="en-GB" baseline="0" dirty="0"/>
          </a:p>
          <a:p>
            <a:pPr marL="228600" indent="-228600">
              <a:buAutoNum type="arabicParenR"/>
            </a:pPr>
            <a:endParaRPr lang="en-GB" baseline="0" dirty="0"/>
          </a:p>
          <a:p>
            <a:pPr marL="228600" indent="-228600">
              <a:buAutoNum type="arabicParenR"/>
            </a:pPr>
            <a:endParaRPr lang="en-GB" baseline="0" dirty="0"/>
          </a:p>
          <a:p>
            <a:pPr marL="0" indent="0">
              <a:buNone/>
            </a:pPr>
            <a:endParaRPr lang="en-GB" baseline="0" dirty="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3246143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 could easily work from the board, writing 1-12</a:t>
            </a:r>
            <a:r>
              <a:rPr lang="en-GB" baseline="0" dirty="0" smtClean="0"/>
              <a:t> in their books and noting F or Q for each.</a:t>
            </a:r>
            <a:br>
              <a:rPr lang="en-GB" baseline="0" dirty="0" smtClean="0"/>
            </a:br>
            <a:r>
              <a:rPr lang="en-GB" baseline="0" dirty="0" smtClean="0"/>
              <a:t>Alternatively, these two slides are printable student versions.</a:t>
            </a:r>
            <a:endParaRPr lang="en-GB" dirty="0" smtClean="0"/>
          </a:p>
          <a:p>
            <a:pPr marL="0" indent="0">
              <a:buNone/>
            </a:pPr>
            <a:endParaRPr lang="en-GB" dirty="0" smtClean="0"/>
          </a:p>
          <a:p>
            <a:pPr marL="0" indent="0">
              <a:buNone/>
            </a:pPr>
            <a:r>
              <a:rPr lang="en-GB" dirty="0" smtClean="0"/>
              <a:t>Printable </a:t>
            </a:r>
            <a:r>
              <a:rPr lang="en-GB" dirty="0"/>
              <a:t>student copy.  To print, select 2 slides to a page</a:t>
            </a:r>
            <a:r>
              <a:rPr lang="en-GB" baseline="0" dirty="0"/>
              <a:t> (Slides </a:t>
            </a:r>
            <a:r>
              <a:rPr lang="en-GB" baseline="0" dirty="0" smtClean="0"/>
              <a:t>7 &amp; 8) </a:t>
            </a:r>
            <a:r>
              <a:rPr lang="en-GB" baseline="0" dirty="0"/>
              <a:t>to give an A5 answer sheet to each pupil.</a:t>
            </a:r>
          </a:p>
          <a:p>
            <a:pPr marL="0" indent="0">
              <a:buNone/>
            </a:pPr>
            <a:endParaRPr lang="en-GB" baseline="0" dirty="0"/>
          </a:p>
          <a:p>
            <a:pPr marL="0" indent="0">
              <a:buNone/>
            </a:pPr>
            <a:r>
              <a:rPr lang="en-GB" baseline="0" dirty="0"/>
              <a:t>Or just ask pupils to write 1-10 in their exercise books.</a:t>
            </a: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45791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Printable student copy.  To print, select 2 slides to a page</a:t>
            </a:r>
            <a:r>
              <a:rPr lang="en-GB" baseline="0" dirty="0"/>
              <a:t> (</a:t>
            </a:r>
            <a:r>
              <a:rPr lang="en-GB" baseline="0"/>
              <a:t>Slides </a:t>
            </a:r>
            <a:r>
              <a:rPr lang="en-GB" baseline="0" smtClean="0"/>
              <a:t>7 &amp; 8) </a:t>
            </a:r>
            <a:r>
              <a:rPr lang="en-GB" baseline="0" dirty="0"/>
              <a:t>to give an A5 answer sheet to each pupil.</a:t>
            </a:r>
          </a:p>
          <a:p>
            <a:pPr marL="0" indent="0">
              <a:buNone/>
            </a:pPr>
            <a:endParaRPr lang="en-GB" baseline="0" dirty="0"/>
          </a:p>
          <a:p>
            <a:pPr marL="0" indent="0">
              <a:buNone/>
            </a:pPr>
            <a:r>
              <a:rPr lang="en-GB" baseline="0" dirty="0"/>
              <a:t>Or just ask pupils to write 1-10 in their exercise books.</a:t>
            </a: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489506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Vocab help</a:t>
            </a:r>
          </a:p>
          <a:p>
            <a:r>
              <a:rPr lang="en-GB" b="0" u="none" dirty="0"/>
              <a:t>This slide can be used as</a:t>
            </a:r>
            <a:r>
              <a:rPr lang="en-GB" b="0" u="none" baseline="0" dirty="0"/>
              <a:t> a quick knowledge check in advance of the production activities to reinforce the meanings of the verbs. This can be done with teacher-led mini whiteboard work and then / or as a printed vocab help sheet for those who will need it during the speaking and the writing.  This depends on how familiar the students already are with this selection of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If using as</a:t>
            </a:r>
            <a:r>
              <a:rPr lang="en-GB" b="0" u="none" baseline="0" dirty="0"/>
              <a:t> a printed help sheet, </a:t>
            </a:r>
            <a:r>
              <a:rPr lang="en-GB" sz="1200" b="0" i="0" u="none" kern="1200" baseline="0" dirty="0">
                <a:solidFill>
                  <a:schemeClr val="tx1"/>
                </a:solidFill>
                <a:effectLst/>
                <a:latin typeface="+mn-lt"/>
                <a:ea typeface="+mn-ea"/>
                <a:cs typeface="+mn-cs"/>
              </a:rPr>
              <a:t>p</a:t>
            </a:r>
            <a:r>
              <a:rPr lang="en-GB" sz="1200" b="0" i="0" kern="1200" dirty="0">
                <a:solidFill>
                  <a:schemeClr val="tx1"/>
                </a:solidFill>
                <a:effectLst/>
                <a:latin typeface="+mn-lt"/>
                <a:ea typeface="+mn-ea"/>
                <a:cs typeface="+mn-cs"/>
              </a:rPr>
              <a:t>upils should first try to say what they can and leave blanks, e.g. for any of the lexical verbs they don't know. This shows them what they don't know, a learning process known as "noticing the gap". The aim is to 'force recall', by not giving them all the language that they can then just manipulate mechanically. They have to 'pull out' the language from their memories.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Teachers may decide that some learners will need the prompts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baseline="0" dirty="0"/>
              <a:t>Verb frequency rankings (1 is the most common word in French): jouer (219); faire (25); chanter (1820); </a:t>
            </a:r>
            <a:r>
              <a:rPr lang="en-GB" baseline="0" dirty="0" err="1"/>
              <a:t>dessiner</a:t>
            </a:r>
            <a:r>
              <a:rPr lang="en-GB" baseline="0" dirty="0"/>
              <a:t> (2086); </a:t>
            </a:r>
            <a:r>
              <a:rPr lang="en-GB" baseline="0" dirty="0" err="1"/>
              <a:t>nager</a:t>
            </a:r>
            <a:r>
              <a:rPr lang="en-GB" baseline="0" dirty="0"/>
              <a:t> (&gt;5000); </a:t>
            </a:r>
            <a:r>
              <a:rPr lang="en-GB" baseline="0" dirty="0" err="1"/>
              <a:t>sauter</a:t>
            </a:r>
            <a:r>
              <a:rPr lang="en-GB" baseline="0" dirty="0"/>
              <a:t> (2114).</a:t>
            </a:r>
            <a:endParaRPr lang="en-GB" sz="120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25614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F5AF7-7023-AC46-9382-8B433970C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3FDBF0-B0F3-FA4E-A28B-79628A88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283028E-9F75-3D41-B91A-84B64FBCFE46}"/>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1A37E66-556F-D74F-81C2-158B9F493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1CD91FC-9CFA-CB46-B4DF-F2A2C74253D5}"/>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31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878BC-B9FD-1042-816B-40C620D9C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4BD290-CE98-FC4A-89EB-39C0C76E81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955125-B12D-FB4D-A7E8-A3401550820E}"/>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81C693-319A-2E4E-8C54-A0456889F68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0160D1-AEFA-9D4A-8AB9-7E7FFF9FAAD9}"/>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729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8BAB1-2FFD-8440-914A-87DCE4D57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92D16FC-BD89-374D-9A87-02E77B4C2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D788C78-ACC6-E143-BAE9-F815FBBAD100}"/>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B71BE1C-5FB6-5444-8722-007D615232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E3F060B-118D-7B4B-BA12-D622956696A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905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E0E22-C171-E641-9485-59070BE0A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F8E8E6-0F13-2147-A7FC-D182508175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EE1B2E-E6D3-F04F-B34A-DA1CF29D05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F5A9D5F-F580-4648-B2E1-4CE338F7FB31}"/>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A69390A-137C-6743-B750-7DF518BEB15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024C2A6-8936-B44F-A448-25000CD23B96}"/>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20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D4976-8F0F-1846-8C74-77182C4437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F33857-A50E-7E45-AFC1-8733D41B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32390C1-0F2D-7F49-8F6D-BD454D8B00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4F28B18-C35E-384B-9D03-88FC004B47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EFBDD5B-53DA-C144-A48E-B9A038BE93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10D4C13-A902-C043-A08D-C9C48A831A6C}"/>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20016C3-C3ED-F944-807D-D683D55DC3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53FF5D1-1DB7-4E4D-9152-48CF3FDF9FB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9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AF26A-B9FF-D648-969A-2E136182CB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CA5F5C-4ABE-874B-99A0-DE845CB8DB2A}"/>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4F2E481-FE9A-4143-BF11-103ED0AC8B3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A6E3790-76DA-904C-9F02-D111EAE3F307}"/>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18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82979B-81EB-4649-8262-5F769B3E4663}"/>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78D9776-A6F7-184F-B3CD-8579858E84D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7B80DCB-D209-2C4B-855B-BC9B50BA84A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496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82364-A630-674B-89DA-7741E115A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BD8FFB-45B1-2345-A713-001413A93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D4D4DC-6F65-184B-BF4B-B0C1B1F3B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599CA1B-FBBA-7547-9D48-05A176B9B26A}"/>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9ED7816-5936-3E48-82C8-09CF12BA536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8B93384-1E3C-B841-8E1B-6899F33EFE25}"/>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5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65554-50E7-FB43-94A8-88E04F7BD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694524E-98DD-7448-9C63-B14691EDE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03AAD-B709-E046-A1C5-6EA3167C3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DD9BAE1-E60A-2648-B4CE-A39D97DB3404}"/>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9CFEE20-26FA-5543-B51B-3C6C00B36E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C8AA9B-4369-8546-8899-C50EFDC0A641}"/>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40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2D7D1-1DC3-BC42-986C-03DE8B5C33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0C28E6-7252-4743-8216-4ABF048BC7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3F0DC1-61CD-1848-AC1B-A034EABC3D8F}"/>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02881F-E085-B041-AFE4-71A93C9D8F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DE03BCD-5210-6D4F-9E6F-26467FE4E348}"/>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06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72EF433-816B-BF45-B57E-249C51EDC6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9B3DEF4-C7FE-014D-8AE5-41EB3485ED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850190-CF07-3345-BA10-12C63F280B4F}"/>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31F4F0A-4B6A-5D4E-8E38-DAA382157B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008B143-B621-5F44-A26C-214C0422B051}"/>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6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B446082-44B6-7548-A538-5DDC46124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2C36270-EEE1-FD46-BD35-A13757AB9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6B0DC9-1674-AC4E-913F-238B435EA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CF48E-B6A6-8945-88A2-6C06B12E3824}" type="datetimeFigureOut">
              <a:rPr lang="en-US" smtClean="0">
                <a:solidFill>
                  <a:prstClr val="black">
                    <a:tint val="75000"/>
                  </a:prstClr>
                </a:solidFill>
              </a:rPr>
              <a:pPr/>
              <a:t>6/13/2019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97B9C4B-A06F-9C46-A3D3-BCCE027B1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976FE1-A029-9D4F-A0BE-A9B665DA6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3510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audio13.bin"/><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4.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5.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6.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17.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8.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9.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20.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2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22.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audio" Target="../media/audio23.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5.gif"/><Relationship Id="rId5" Type="http://schemas.openxmlformats.org/officeDocument/2006/relationships/image" Target="../media/image20.png"/><Relationship Id="rId10" Type="http://schemas.openxmlformats.org/officeDocument/2006/relationships/image" Target="../media/image16.gif"/><Relationship Id="rId4" Type="http://schemas.openxmlformats.org/officeDocument/2006/relationships/image" Target="../media/image19.png"/><Relationship Id="rId9" Type="http://schemas.openxmlformats.org/officeDocument/2006/relationships/image" Target="../media/image14.gif"/></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6.gif"/><Relationship Id="rId5" Type="http://schemas.openxmlformats.org/officeDocument/2006/relationships/image" Target="../media/image20.png"/><Relationship Id="rId10" Type="http://schemas.openxmlformats.org/officeDocument/2006/relationships/image" Target="../media/image15.gif"/><Relationship Id="rId4" Type="http://schemas.openxmlformats.org/officeDocument/2006/relationships/image" Target="../media/image25.png"/><Relationship Id="rId9" Type="http://schemas.openxmlformats.org/officeDocument/2006/relationships/image" Target="../media/image14.gif"/></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gif"/><Relationship Id="rId5" Type="http://schemas.openxmlformats.org/officeDocument/2006/relationships/image" Target="../media/image28.png"/><Relationship Id="rId10" Type="http://schemas.openxmlformats.org/officeDocument/2006/relationships/image" Target="../media/image14.gif"/><Relationship Id="rId4" Type="http://schemas.openxmlformats.org/officeDocument/2006/relationships/image" Target="../media/image19.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gif"/><Relationship Id="rId5" Type="http://schemas.openxmlformats.org/officeDocument/2006/relationships/image" Target="../media/image28.png"/><Relationship Id="rId10" Type="http://schemas.openxmlformats.org/officeDocument/2006/relationships/image" Target="../media/image14.gif"/><Relationship Id="rId4" Type="http://schemas.openxmlformats.org/officeDocument/2006/relationships/image" Target="../media/image19.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6.gif"/><Relationship Id="rId5" Type="http://schemas.openxmlformats.org/officeDocument/2006/relationships/image" Target="../media/image28.png"/><Relationship Id="rId10" Type="http://schemas.openxmlformats.org/officeDocument/2006/relationships/image" Target="../media/image14.gif"/><Relationship Id="rId4" Type="http://schemas.openxmlformats.org/officeDocument/2006/relationships/image" Target="../media/image19.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1.png"/><Relationship Id="rId7"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13.png"/><Relationship Id="rId12" Type="http://schemas.openxmlformats.org/officeDocument/2006/relationships/image" Target="../media/image44.png"/><Relationship Id="rId2" Type="http://schemas.openxmlformats.org/officeDocument/2006/relationships/notesSlide" Target="../notesSlides/notesSlide20.xml"/><Relationship Id="rId16"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17.png"/><Relationship Id="rId5" Type="http://schemas.openxmlformats.org/officeDocument/2006/relationships/image" Target="../media/image42.png"/><Relationship Id="rId15" Type="http://schemas.openxmlformats.org/officeDocument/2006/relationships/image" Target="../media/image46.pn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 Id="rId14" Type="http://schemas.openxmlformats.org/officeDocument/2006/relationships/image" Target="../media/image36.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image" Target="../media/image10.pn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3" name="TextBox 12"/>
          <p:cNvSpPr txBox="1"/>
          <p:nvPr/>
        </p:nvSpPr>
        <p:spPr>
          <a:xfrm>
            <a:off x="395111" y="2105561"/>
            <a:ext cx="6886222" cy="707886"/>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Statements vs. Questions</a:t>
            </a: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3200" dirty="0">
                <a:solidFill>
                  <a:prstClr val="white"/>
                </a:solidFill>
                <a:latin typeface="Century Gothic" panose="020B0502020202020204" pitchFamily="34" charset="0"/>
              </a:rPr>
              <a:t>‘You’. 2</a:t>
            </a:r>
            <a:r>
              <a:rPr lang="en-GB" sz="3200" baseline="30000" dirty="0">
                <a:solidFill>
                  <a:prstClr val="white"/>
                </a:solidFill>
                <a:latin typeface="Century Gothic" panose="020B0502020202020204" pitchFamily="34" charset="0"/>
              </a:rPr>
              <a:t>nd</a:t>
            </a:r>
            <a:r>
              <a:rPr lang="en-GB" sz="3200" dirty="0">
                <a:solidFill>
                  <a:prstClr val="white"/>
                </a:solidFill>
                <a:latin typeface="Century Gothic" panose="020B0502020202020204" pitchFamily="34" charset="0"/>
              </a:rPr>
              <a:t> p</a:t>
            </a:r>
            <a:r>
              <a:rPr lang="en-GB" sz="3200" dirty="0" err="1">
                <a:solidFill>
                  <a:prstClr val="white"/>
                </a:solidFill>
                <a:latin typeface="Century Gothic" panose="020B0502020202020204" pitchFamily="34" charset="0"/>
              </a:rPr>
              <a:t>erson</a:t>
            </a:r>
            <a:r>
              <a:rPr lang="en-GB" sz="3200" dirty="0">
                <a:solidFill>
                  <a:prstClr val="white"/>
                </a:solidFill>
                <a:latin typeface="Century Gothic" panose="020B0502020202020204" pitchFamily="34" charset="0"/>
              </a:rPr>
              <a:t> s</a:t>
            </a:r>
            <a:r>
              <a:rPr lang="en-GB" sz="3200" dirty="0" err="1">
                <a:solidFill>
                  <a:prstClr val="white"/>
                </a:solidFill>
                <a:latin typeface="Century Gothic" panose="020B0502020202020204" pitchFamily="34" charset="0"/>
              </a:rPr>
              <a:t>ingular</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58427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3370"/>
            <a:ext cx="7415212" cy="1127488"/>
          </a:xfrm>
          <a:prstGeom prst="rect">
            <a:avLst/>
          </a:prstGeom>
        </p:spPr>
        <p:style>
          <a:lnRef idx="2">
            <a:schemeClr val="dk1"/>
          </a:lnRef>
          <a:fillRef idx="1">
            <a:schemeClr val="lt1"/>
          </a:fillRef>
          <a:effectRef idx="0">
            <a:schemeClr val="dk1"/>
          </a:effectRef>
          <a:fontRef idx="minor">
            <a:schemeClr val="dk1"/>
          </a:fontRef>
        </p:style>
        <p:txBody>
          <a:bodyPr anchor="ctr">
            <a:spAutoFit/>
          </a:bodyPr>
          <a:lstStyle/>
          <a:p>
            <a:pPr algn="ctr">
              <a:lnSpc>
                <a:spcPct val="200000"/>
              </a:lnSpc>
              <a:defRPr/>
            </a:pP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r>
              <a:rPr lang="en-GB" sz="4000" b="1" dirty="0" err="1">
                <a:solidFill>
                  <a:srgbClr val="115076"/>
                </a:solidFill>
                <a:latin typeface="Century Gothic" panose="020B0502020202020204" pitchFamily="34" charset="0"/>
              </a:rPr>
              <a:t>chantes</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2825799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13.a.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r>
              <a:rPr lang="en-GB" sz="4000" b="1" dirty="0" err="1">
                <a:solidFill>
                  <a:srgbClr val="115076"/>
                </a:solidFill>
                <a:latin typeface="Century Gothic" panose="020B0502020202020204" pitchFamily="34" charset="0"/>
              </a:rPr>
              <a:t>joues</a:t>
            </a:r>
            <a:r>
              <a:rPr lang="en-GB" sz="4000" b="1" dirty="0">
                <a:solidFill>
                  <a:srgbClr val="115076"/>
                </a:solidFill>
                <a:latin typeface="Century Gothic" panose="020B0502020202020204" pitchFamily="34" charset="0"/>
              </a:rPr>
              <a:t> au football. </a:t>
            </a:r>
          </a:p>
        </p:txBody>
      </p:sp>
      <p:sp>
        <p:nvSpPr>
          <p:cNvPr id="6" name="TextBox 5"/>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821416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Joues-tu</a:t>
            </a:r>
            <a:r>
              <a:rPr lang="en-GB" sz="4000" b="1" dirty="0">
                <a:solidFill>
                  <a:srgbClr val="115076"/>
                </a:solidFill>
                <a:latin typeface="Century Gothic" panose="020B0502020202020204" pitchFamily="34" charset="0"/>
              </a:rPr>
              <a:t> du piano? </a:t>
            </a:r>
          </a:p>
        </p:txBody>
      </p:sp>
      <p:sp>
        <p:nvSpPr>
          <p:cNvPr id="6" name="TextBox 5"/>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1002005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r>
              <a:rPr lang="en-GB" sz="4000" b="1" dirty="0" err="1">
                <a:solidFill>
                  <a:srgbClr val="115076"/>
                </a:solidFill>
                <a:latin typeface="Century Gothic" panose="020B0502020202020204" pitchFamily="34" charset="0"/>
              </a:rPr>
              <a:t>fais</a:t>
            </a:r>
            <a:r>
              <a:rPr lang="en-GB" sz="4000" b="1" dirty="0">
                <a:solidFill>
                  <a:srgbClr val="115076"/>
                </a:solidFill>
                <a:latin typeface="Century Gothic" panose="020B0502020202020204" pitchFamily="34" charset="0"/>
              </a:rPr>
              <a:t> du ski.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740970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Dessines-tu</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4146720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Sautes-tu</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1879409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Nages-tu</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2105426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Joues-tu</a:t>
            </a:r>
            <a:r>
              <a:rPr lang="en-GB" sz="4000" b="1" dirty="0">
                <a:solidFill>
                  <a:srgbClr val="115076"/>
                </a:solidFill>
                <a:latin typeface="Century Gothic" panose="020B0502020202020204" pitchFamily="34" charset="0"/>
              </a:rPr>
              <a:t> au basket?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1032133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Fais-tu</a:t>
            </a:r>
            <a:r>
              <a:rPr lang="en-GB" sz="4000" b="1" dirty="0">
                <a:solidFill>
                  <a:srgbClr val="115076"/>
                </a:solidFill>
                <a:latin typeface="Century Gothic" panose="020B0502020202020204" pitchFamily="34" charset="0"/>
              </a:rPr>
              <a:t> du </a:t>
            </a:r>
            <a:r>
              <a:rPr lang="en-GB" sz="4000" b="1" dirty="0" err="1">
                <a:solidFill>
                  <a:srgbClr val="115076"/>
                </a:solidFill>
                <a:latin typeface="Century Gothic" panose="020B0502020202020204" pitchFamily="34" charset="0"/>
              </a:rPr>
              <a:t>vélo</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681294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a:solidFill>
                  <a:srgbClr val="115076"/>
                </a:solidFill>
                <a:latin typeface="Century Gothic" panose="020B0502020202020204" pitchFamily="34" charset="0"/>
              </a:rPr>
              <a:t>Tu </a:t>
            </a:r>
            <a:r>
              <a:rPr lang="en-GB" sz="4000" b="1" dirty="0" err="1">
                <a:solidFill>
                  <a:srgbClr val="115076"/>
                </a:solidFill>
                <a:latin typeface="Century Gothic" panose="020B0502020202020204" pitchFamily="34" charset="0"/>
              </a:rPr>
              <a:t>dessines</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837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
        <p:nvSpPr>
          <p:cNvPr id="2" name="TextBox 1"/>
          <p:cNvSpPr txBox="1"/>
          <p:nvPr/>
        </p:nvSpPr>
        <p:spPr>
          <a:xfrm>
            <a:off x="679385" y="1359209"/>
            <a:ext cx="10741988" cy="707886"/>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In English, to ask a ‘yes/no’ question we can use the phrase ‘Do you…’ followed by the verb   e.g., Do you eat pizza? -&gt; ‘Yes’.         Do you play football? -&gt; ‘No’</a:t>
            </a:r>
          </a:p>
        </p:txBody>
      </p:sp>
      <p:sp>
        <p:nvSpPr>
          <p:cNvPr id="7" name="TextBox 6"/>
          <p:cNvSpPr txBox="1"/>
          <p:nvPr/>
        </p:nvSpPr>
        <p:spPr>
          <a:xfrm>
            <a:off x="679385" y="2276307"/>
            <a:ext cx="9992967" cy="707886"/>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In French, we swap round the verb and the subject pronoun (e.g., ‘</a:t>
            </a:r>
            <a:r>
              <a:rPr lang="en-GB" sz="2000" dirty="0" err="1">
                <a:solidFill>
                  <a:srgbClr val="4472C4">
                    <a:lumMod val="50000"/>
                  </a:srgbClr>
                </a:solidFill>
                <a:latin typeface="Century Gothic" panose="020B0502020202020204" pitchFamily="34" charset="0"/>
              </a:rPr>
              <a:t>tu</a:t>
            </a:r>
            <a:r>
              <a:rPr lang="en-GB" sz="2000" dirty="0">
                <a:solidFill>
                  <a:srgbClr val="4472C4">
                    <a:lumMod val="50000"/>
                  </a:srgbClr>
                </a:solidFill>
                <a:latin typeface="Century Gothic" panose="020B0502020202020204" pitchFamily="34" charset="0"/>
              </a:rPr>
              <a:t>’ - you) to change a statement into a question, like this:</a:t>
            </a:r>
          </a:p>
        </p:txBody>
      </p:sp>
      <p:sp>
        <p:nvSpPr>
          <p:cNvPr id="9" name="TextBox 8"/>
          <p:cNvSpPr txBox="1"/>
          <p:nvPr/>
        </p:nvSpPr>
        <p:spPr>
          <a:xfrm>
            <a:off x="235893" y="3567079"/>
            <a:ext cx="5590141" cy="769441"/>
          </a:xfrm>
          <a:prstGeom prst="rect">
            <a:avLst/>
          </a:prstGeom>
          <a:noFill/>
        </p:spPr>
        <p:txBody>
          <a:bodyPr wrap="square" rtlCol="0">
            <a:spAutoFit/>
          </a:bodyPr>
          <a:lstStyle/>
          <a:p>
            <a:pPr>
              <a:defRPr/>
            </a:pPr>
            <a:r>
              <a:rPr lang="en-GB" sz="4400" b="1" dirty="0" err="1">
                <a:solidFill>
                  <a:srgbClr val="4472C4">
                    <a:lumMod val="50000"/>
                  </a:srgbClr>
                </a:solidFill>
                <a:latin typeface="Century Gothic" panose="020B0502020202020204" pitchFamily="34" charset="0"/>
              </a:rPr>
              <a:t>Tu</a:t>
            </a:r>
            <a:r>
              <a:rPr lang="en-GB" sz="4400" b="1" dirty="0">
                <a:solidFill>
                  <a:srgbClr val="4472C4">
                    <a:lumMod val="50000"/>
                  </a:srgbClr>
                </a:solidFill>
                <a:latin typeface="Century Gothic" panose="020B0502020202020204" pitchFamily="34" charset="0"/>
              </a:rPr>
              <a:t> </a:t>
            </a:r>
            <a:r>
              <a:rPr lang="en-GB" sz="4400" b="1" dirty="0" err="1" smtClean="0">
                <a:solidFill>
                  <a:srgbClr val="4472C4">
                    <a:lumMod val="50000"/>
                  </a:srgbClr>
                </a:solidFill>
                <a:latin typeface="Century Gothic" panose="020B0502020202020204" pitchFamily="34" charset="0"/>
              </a:rPr>
              <a:t>aimes</a:t>
            </a:r>
            <a:r>
              <a:rPr lang="en-GB" sz="4400" b="1" dirty="0" smtClean="0">
                <a:solidFill>
                  <a:srgbClr val="4472C4">
                    <a:lumMod val="50000"/>
                  </a:srgbClr>
                </a:solidFill>
                <a:latin typeface="Century Gothic" panose="020B0502020202020204" pitchFamily="34" charset="0"/>
              </a:rPr>
              <a:t> </a:t>
            </a:r>
            <a:r>
              <a:rPr lang="en-GB" sz="4400" dirty="0">
                <a:solidFill>
                  <a:srgbClr val="4472C4">
                    <a:lumMod val="50000"/>
                  </a:srgbClr>
                </a:solidFill>
                <a:latin typeface="Century Gothic" panose="020B0502020202020204" pitchFamily="34" charset="0"/>
              </a:rPr>
              <a:t>la pizza.</a:t>
            </a:r>
          </a:p>
        </p:txBody>
      </p:sp>
      <p:sp>
        <p:nvSpPr>
          <p:cNvPr id="10" name="TextBox 9"/>
          <p:cNvSpPr txBox="1"/>
          <p:nvPr/>
        </p:nvSpPr>
        <p:spPr>
          <a:xfrm>
            <a:off x="6128715" y="3624719"/>
            <a:ext cx="5608204" cy="769441"/>
          </a:xfrm>
          <a:prstGeom prst="rect">
            <a:avLst/>
          </a:prstGeom>
          <a:noFill/>
        </p:spPr>
        <p:txBody>
          <a:bodyPr wrap="square" rtlCol="0">
            <a:spAutoFit/>
          </a:bodyPr>
          <a:lstStyle/>
          <a:p>
            <a:pPr>
              <a:defRPr/>
            </a:pPr>
            <a:r>
              <a:rPr lang="en-GB" sz="4400" b="1" dirty="0">
                <a:solidFill>
                  <a:srgbClr val="4472C4">
                    <a:lumMod val="50000"/>
                  </a:srgbClr>
                </a:solidFill>
                <a:latin typeface="Century Gothic" panose="020B0502020202020204" pitchFamily="34" charset="0"/>
              </a:rPr>
              <a:t>You </a:t>
            </a:r>
            <a:r>
              <a:rPr lang="en-GB" sz="4400" b="1" dirty="0" smtClean="0">
                <a:solidFill>
                  <a:srgbClr val="4472C4">
                    <a:lumMod val="50000"/>
                  </a:srgbClr>
                </a:solidFill>
                <a:latin typeface="Century Gothic" panose="020B0502020202020204" pitchFamily="34" charset="0"/>
              </a:rPr>
              <a:t>like </a:t>
            </a:r>
            <a:r>
              <a:rPr lang="en-GB" sz="4400" dirty="0">
                <a:solidFill>
                  <a:srgbClr val="4472C4">
                    <a:lumMod val="50000"/>
                  </a:srgbClr>
                </a:solidFill>
                <a:latin typeface="Century Gothic" panose="020B0502020202020204" pitchFamily="34" charset="0"/>
              </a:rPr>
              <a:t>pizza.</a:t>
            </a:r>
          </a:p>
        </p:txBody>
      </p:sp>
      <p:sp>
        <p:nvSpPr>
          <p:cNvPr id="3" name="Rectangle 2"/>
          <p:cNvSpPr/>
          <p:nvPr/>
        </p:nvSpPr>
        <p:spPr>
          <a:xfrm>
            <a:off x="235893" y="3008739"/>
            <a:ext cx="1611339" cy="523220"/>
          </a:xfrm>
          <a:prstGeom prst="rect">
            <a:avLst/>
          </a:prstGeom>
          <a:noFill/>
        </p:spPr>
        <p:txBody>
          <a:bodyPr wrap="none" lIns="91440" tIns="45720" rIns="91440" bIns="45720">
            <a:spAutoFit/>
          </a:bodyPr>
          <a:lstStyle/>
          <a:p>
            <a:pPr algn="ctr">
              <a:defRPr/>
            </a:pPr>
            <a:r>
              <a:rPr lang="en-US" sz="2800" dirty="0">
                <a:ln w="0"/>
                <a:solidFill>
                  <a:srgbClr val="4472C4">
                    <a:lumMod val="50000"/>
                  </a:srgbClr>
                </a:solidFill>
                <a:effectLst>
                  <a:outerShdw blurRad="38100" dist="19050" dir="2700000" algn="tl" rotWithShape="0">
                    <a:prstClr val="black">
                      <a:alpha val="40000"/>
                    </a:prstClr>
                  </a:outerShdw>
                </a:effectLst>
              </a:rPr>
              <a:t>Statement</a:t>
            </a:r>
          </a:p>
        </p:txBody>
      </p:sp>
      <p:sp>
        <p:nvSpPr>
          <p:cNvPr id="11" name="TextBox 10"/>
          <p:cNvSpPr txBox="1"/>
          <p:nvPr/>
        </p:nvSpPr>
        <p:spPr>
          <a:xfrm>
            <a:off x="235893" y="5044516"/>
            <a:ext cx="3343330" cy="769441"/>
          </a:xfrm>
          <a:prstGeom prst="rect">
            <a:avLst/>
          </a:prstGeom>
          <a:noFill/>
        </p:spPr>
        <p:txBody>
          <a:bodyPr wrap="square" rtlCol="0">
            <a:spAutoFit/>
          </a:bodyPr>
          <a:lstStyle/>
          <a:p>
            <a:pPr>
              <a:defRPr/>
            </a:pPr>
            <a:r>
              <a:rPr lang="en-GB" sz="4400" b="1" dirty="0" err="1" smtClean="0">
                <a:solidFill>
                  <a:srgbClr val="4472C4">
                    <a:lumMod val="50000"/>
                  </a:srgbClr>
                </a:solidFill>
                <a:latin typeface="Century Gothic" panose="020B0502020202020204" pitchFamily="34" charset="0"/>
              </a:rPr>
              <a:t>Aimes-tu</a:t>
            </a:r>
            <a:endParaRPr lang="en-GB" sz="4400" dirty="0">
              <a:solidFill>
                <a:srgbClr val="4472C4">
                  <a:lumMod val="50000"/>
                </a:srgbClr>
              </a:solidFill>
              <a:latin typeface="Century Gothic" panose="020B0502020202020204" pitchFamily="34" charset="0"/>
            </a:endParaRPr>
          </a:p>
        </p:txBody>
      </p:sp>
      <p:sp>
        <p:nvSpPr>
          <p:cNvPr id="12" name="TextBox 11"/>
          <p:cNvSpPr txBox="1"/>
          <p:nvPr/>
        </p:nvSpPr>
        <p:spPr>
          <a:xfrm>
            <a:off x="6191715" y="5034686"/>
            <a:ext cx="5286103" cy="769441"/>
          </a:xfrm>
          <a:prstGeom prst="rect">
            <a:avLst/>
          </a:prstGeom>
          <a:noFill/>
        </p:spPr>
        <p:txBody>
          <a:bodyPr wrap="square" rtlCol="0">
            <a:spAutoFit/>
          </a:bodyPr>
          <a:lstStyle/>
          <a:p>
            <a:pPr>
              <a:defRPr/>
            </a:pPr>
            <a:r>
              <a:rPr lang="en-GB" sz="4400" b="1" dirty="0">
                <a:solidFill>
                  <a:srgbClr val="4472C4">
                    <a:lumMod val="50000"/>
                  </a:srgbClr>
                </a:solidFill>
                <a:latin typeface="Century Gothic" panose="020B0502020202020204" pitchFamily="34" charset="0"/>
              </a:rPr>
              <a:t>Do you </a:t>
            </a:r>
            <a:r>
              <a:rPr lang="en-GB" sz="4400" b="1" dirty="0" smtClean="0">
                <a:solidFill>
                  <a:srgbClr val="4472C4">
                    <a:lumMod val="50000"/>
                  </a:srgbClr>
                </a:solidFill>
                <a:latin typeface="Century Gothic" panose="020B0502020202020204" pitchFamily="34" charset="0"/>
              </a:rPr>
              <a:t>like </a:t>
            </a:r>
            <a:r>
              <a:rPr lang="en-GB" sz="4400" dirty="0">
                <a:solidFill>
                  <a:srgbClr val="4472C4">
                    <a:lumMod val="50000"/>
                  </a:srgbClr>
                </a:solidFill>
                <a:latin typeface="Century Gothic" panose="020B0502020202020204" pitchFamily="34" charset="0"/>
              </a:rPr>
              <a:t>pizza?</a:t>
            </a:r>
          </a:p>
        </p:txBody>
      </p:sp>
      <p:sp>
        <p:nvSpPr>
          <p:cNvPr id="13" name="Rectangle 12"/>
          <p:cNvSpPr/>
          <p:nvPr/>
        </p:nvSpPr>
        <p:spPr>
          <a:xfrm>
            <a:off x="235893" y="4543842"/>
            <a:ext cx="1431803" cy="523220"/>
          </a:xfrm>
          <a:prstGeom prst="rect">
            <a:avLst/>
          </a:prstGeom>
          <a:noFill/>
        </p:spPr>
        <p:txBody>
          <a:bodyPr wrap="none" lIns="91440" tIns="45720" rIns="91440" bIns="45720">
            <a:spAutoFit/>
          </a:bodyPr>
          <a:lstStyle/>
          <a:p>
            <a:pPr algn="ctr">
              <a:defRPr/>
            </a:pPr>
            <a:r>
              <a:rPr lang="en-US" sz="2800" dirty="0">
                <a:ln w="0"/>
                <a:solidFill>
                  <a:srgbClr val="4472C4">
                    <a:lumMod val="50000"/>
                  </a:srgbClr>
                </a:solidFill>
                <a:effectLst>
                  <a:outerShdw blurRad="38100" dist="19050" dir="2700000" algn="tl" rotWithShape="0">
                    <a:prstClr val="black">
                      <a:alpha val="40000"/>
                    </a:prstClr>
                  </a:outerShdw>
                </a:effectLst>
              </a:rPr>
              <a:t>Question</a:t>
            </a:r>
          </a:p>
        </p:txBody>
      </p:sp>
      <p:sp>
        <p:nvSpPr>
          <p:cNvPr id="14" name="TextBox 13"/>
          <p:cNvSpPr txBox="1"/>
          <p:nvPr/>
        </p:nvSpPr>
        <p:spPr>
          <a:xfrm>
            <a:off x="3439471" y="5052673"/>
            <a:ext cx="2584782" cy="769441"/>
          </a:xfrm>
          <a:prstGeom prst="rect">
            <a:avLst/>
          </a:prstGeom>
          <a:noFill/>
        </p:spPr>
        <p:txBody>
          <a:bodyPr wrap="square" rtlCol="0">
            <a:spAutoFit/>
          </a:bodyPr>
          <a:lstStyle/>
          <a:p>
            <a:pPr>
              <a:defRPr/>
            </a:pPr>
            <a:r>
              <a:rPr lang="en-GB" sz="4400" dirty="0">
                <a:solidFill>
                  <a:srgbClr val="4472C4">
                    <a:lumMod val="50000"/>
                  </a:srgbClr>
                </a:solidFill>
                <a:latin typeface="Century Gothic" panose="020B0502020202020204" pitchFamily="34" charset="0"/>
              </a:rPr>
              <a:t>la pizza?</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04"/>
            <a:ext cx="8874178" cy="867128"/>
          </a:xfrm>
          <a:prstGeom prst="rect">
            <a:avLst/>
          </a:prstGeom>
        </p:spPr>
      </p:pic>
      <p:sp>
        <p:nvSpPr>
          <p:cNvPr id="16" name="Title 3"/>
          <p:cNvSpPr>
            <a:spLocks noGrp="1"/>
          </p:cNvSpPr>
          <p:nvPr>
            <p:ph type="title"/>
          </p:nvPr>
        </p:nvSpPr>
        <p:spPr>
          <a:xfrm>
            <a:off x="232343" y="41115"/>
            <a:ext cx="7577531" cy="707849"/>
          </a:xfrm>
        </p:spPr>
        <p:txBody>
          <a:bodyPr>
            <a:normAutofit/>
          </a:bodyPr>
          <a:lstStyle/>
          <a:p>
            <a:r>
              <a:rPr lang="en-GB" sz="3600" b="1" dirty="0">
                <a:solidFill>
                  <a:schemeClr val="bg1"/>
                </a:solidFill>
              </a:rPr>
              <a:t>Asking questions: You (</a:t>
            </a:r>
            <a:r>
              <a:rPr lang="en-GB" sz="3600" b="1" i="1" dirty="0">
                <a:solidFill>
                  <a:schemeClr val="bg1"/>
                </a:solidFill>
              </a:rPr>
              <a:t>singular)</a:t>
            </a:r>
          </a:p>
        </p:txBody>
      </p:sp>
    </p:spTree>
    <p:extLst>
      <p:ext uri="{BB962C8B-B14F-4D97-AF65-F5344CB8AC3E}">
        <p14:creationId xmlns:p14="http://schemas.microsoft.com/office/powerpoint/2010/main" val="1162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anim calcmode="lin" valueType="num">
                                      <p:cBhvr>
                                        <p:cTn id="24" dur="2000" fill="hold"/>
                                        <p:tgtEl>
                                          <p:spTgt spid="11"/>
                                        </p:tgtEl>
                                        <p:attrNameLst>
                                          <p:attrName>ppt_w</p:attrName>
                                        </p:attrNameLst>
                                      </p:cBhvr>
                                      <p:tavLst>
                                        <p:tav tm="0" fmla="#ppt_w*sin(2.5*pi*$)">
                                          <p:val>
                                            <p:fltVal val="0"/>
                                          </p:val>
                                        </p:tav>
                                        <p:tav tm="100000">
                                          <p:val>
                                            <p:fltVal val="1"/>
                                          </p:val>
                                        </p:tav>
                                      </p:tavLst>
                                    </p:anim>
                                    <p:anim calcmode="lin" valueType="num">
                                      <p:cBhvr>
                                        <p:cTn id="2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3"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9838" y="2492376"/>
            <a:ext cx="7415212" cy="1129476"/>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gn="ctr">
              <a:lnSpc>
                <a:spcPct val="200000"/>
              </a:lnSpc>
              <a:defRPr/>
            </a:pP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r>
              <a:rPr lang="en-GB" sz="4000" b="1" dirty="0" err="1">
                <a:solidFill>
                  <a:srgbClr val="115076"/>
                </a:solidFill>
                <a:latin typeface="Century Gothic" panose="020B0502020202020204" pitchFamily="34" charset="0"/>
              </a:rPr>
              <a:t>sautes</a:t>
            </a:r>
            <a:r>
              <a:rPr lang="en-GB" sz="4000" b="1" dirty="0">
                <a:solidFill>
                  <a:srgbClr val="115076"/>
                </a:solidFill>
                <a:latin typeface="Century Gothic" panose="020B0502020202020204" pitchFamily="34" charset="0"/>
              </a:rPr>
              <a:t>. </a:t>
            </a:r>
          </a:p>
        </p:txBody>
      </p:sp>
      <p:sp>
        <p:nvSpPr>
          <p:cNvPr id="5" name="TextBox 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89481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3.13a.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0602" y="804863"/>
            <a:ext cx="3529013"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p>
          <a:p>
            <a:pPr>
              <a:lnSpc>
                <a:spcPct val="200000"/>
              </a:lnSpc>
              <a:defRPr/>
            </a:pP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joues</a:t>
            </a:r>
            <a:r>
              <a:rPr lang="en-GB" sz="2800" dirty="0">
                <a:solidFill>
                  <a:srgbClr val="115076"/>
                </a:solidFill>
                <a:latin typeface="Century Gothic" panose="020B0502020202020204" pitchFamily="34" charset="0"/>
              </a:rPr>
              <a:t> au       . </a:t>
            </a:r>
          </a:p>
          <a:p>
            <a:pPr>
              <a:lnSpc>
                <a:spcPct val="200000"/>
              </a:lnSpc>
              <a:defRPr/>
            </a:pPr>
            <a:r>
              <a:rPr lang="en-GB" sz="2800" dirty="0" err="1">
                <a:solidFill>
                  <a:srgbClr val="115076"/>
                </a:solidFill>
                <a:latin typeface="Century Gothic" panose="020B0502020202020204" pitchFamily="34" charset="0"/>
              </a:rPr>
              <a:t>Joues-tu</a:t>
            </a:r>
            <a:r>
              <a:rPr lang="en-GB" sz="2800" dirty="0">
                <a:solidFill>
                  <a:srgbClr val="115076"/>
                </a:solidFill>
                <a:latin typeface="Century Gothic" panose="020B0502020202020204" pitchFamily="34" charset="0"/>
              </a:rPr>
              <a:t> au       ? </a:t>
            </a:r>
          </a:p>
          <a:p>
            <a:pPr>
              <a:lnSpc>
                <a:spcPct val="200000"/>
              </a:lnSpc>
              <a:defRPr/>
            </a:pPr>
            <a:r>
              <a:rPr lang="en-GB" sz="2800" dirty="0" err="1">
                <a:solidFill>
                  <a:srgbClr val="115076"/>
                </a:solidFill>
                <a:latin typeface="Century Gothic" panose="020B0502020202020204" pitchFamily="34" charset="0"/>
              </a:rPr>
              <a:t>Joues-tu</a:t>
            </a:r>
            <a:r>
              <a:rPr lang="en-GB" sz="2800" dirty="0">
                <a:solidFill>
                  <a:srgbClr val="115076"/>
                </a:solidFill>
                <a:latin typeface="Century Gothic" panose="020B0502020202020204" pitchFamily="34" charset="0"/>
              </a:rPr>
              <a:t> du         ?  </a:t>
            </a:r>
          </a:p>
          <a:p>
            <a:pPr>
              <a:lnSpc>
                <a:spcPct val="200000"/>
              </a:lnSpc>
              <a:defRPr/>
            </a:pPr>
            <a:r>
              <a:rPr lang="en-GB" sz="2800" dirty="0" err="1">
                <a:solidFill>
                  <a:srgbClr val="115076"/>
                </a:solidFill>
                <a:latin typeface="Century Gothic" panose="020B0502020202020204" pitchFamily="34" charset="0"/>
              </a:rPr>
              <a:t>Fais-tu</a:t>
            </a:r>
            <a:r>
              <a:rPr lang="en-GB" sz="2800" dirty="0">
                <a:solidFill>
                  <a:srgbClr val="115076"/>
                </a:solidFill>
                <a:latin typeface="Century Gothic" panose="020B0502020202020204" pitchFamily="34" charset="0"/>
              </a:rPr>
              <a:t> du            ?     </a:t>
            </a:r>
          </a:p>
          <a:p>
            <a:pPr>
              <a:lnSpc>
                <a:spcPct val="200000"/>
              </a:lnSpc>
              <a:defRPr/>
            </a:pP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fais</a:t>
            </a:r>
            <a:r>
              <a:rPr lang="en-GB" sz="2800" dirty="0">
                <a:solidFill>
                  <a:srgbClr val="115076"/>
                </a:solidFill>
                <a:latin typeface="Century Gothic" panose="020B0502020202020204" pitchFamily="34" charset="0"/>
              </a:rPr>
              <a:t> du       .</a:t>
            </a:r>
            <a:endParaRPr lang="en-GB" sz="3200" dirty="0">
              <a:solidFill>
                <a:srgbClr val="115076"/>
              </a:solidFill>
              <a:latin typeface="Century Gothic" panose="020B0502020202020204" pitchFamily="34" charset="0"/>
            </a:endParaRPr>
          </a:p>
        </p:txBody>
      </p:sp>
      <p:pic>
        <p:nvPicPr>
          <p:cNvPr id="26627"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3557" y="1860551"/>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4201" y="2588418"/>
            <a:ext cx="649287"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7700" y="3565527"/>
            <a:ext cx="714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9083" y="5180807"/>
            <a:ext cx="5016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7331" y="4402139"/>
            <a:ext cx="1042987"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descr="../../../../../Desktop/Screen%20Shot%202016-05-21%20at%2018.56.2"/>
          <p:cNvPicPr>
            <a:picLocks noChangeAspect="1" noChangeArrowheads="1"/>
          </p:cNvPicPr>
          <p:nvPr/>
        </p:nvPicPr>
        <p:blipFill>
          <a:blip r:embed="rId8" cstate="print">
            <a:extLst>
              <a:ext uri="{28A0092B-C50C-407E-A947-70E740481C1C}">
                <a14:useLocalDpi xmlns:a14="http://schemas.microsoft.com/office/drawing/2010/main" val="0"/>
              </a:ext>
            </a:extLst>
          </a:blip>
          <a:srcRect l="11670" r="25133" b="12485"/>
          <a:stretch>
            <a:fillRect/>
          </a:stretch>
        </p:blipFill>
        <p:spPr bwMode="auto">
          <a:xfrm>
            <a:off x="2845592" y="846608"/>
            <a:ext cx="62388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556774" y="793753"/>
            <a:ext cx="3548063" cy="52625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 </a:t>
            </a:r>
          </a:p>
          <a:p>
            <a:pPr>
              <a:lnSpc>
                <a:spcPct val="200000"/>
              </a:lnSpc>
              <a:defRPr/>
            </a:pP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p>
          <a:p>
            <a:pPr>
              <a:lnSpc>
                <a:spcPct val="200000"/>
              </a:lnSpc>
              <a:defRPr/>
            </a:pP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 </a:t>
            </a:r>
          </a:p>
          <a:p>
            <a:pPr>
              <a:lnSpc>
                <a:spcPct val="200000"/>
              </a:lnSpc>
              <a:defRPr/>
            </a:pP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p>
          <a:p>
            <a:pPr>
              <a:lnSpc>
                <a:spcPct val="200000"/>
              </a:lnSpc>
              <a:defRPr/>
            </a:pPr>
            <a:r>
              <a:rPr lang="en-GB" sz="2800" dirty="0">
                <a:solidFill>
                  <a:srgbClr val="115076"/>
                </a:solidFill>
                <a:latin typeface="Century Gothic" panose="020B0502020202020204" pitchFamily="34" charset="0"/>
              </a:rPr>
              <a:t>Tu                    </a:t>
            </a:r>
          </a:p>
          <a:p>
            <a:pPr>
              <a:lnSpc>
                <a:spcPct val="200000"/>
              </a:lnSpc>
              <a:defRPr/>
            </a:pPr>
            <a:r>
              <a:rPr lang="en-GB" sz="2800" dirty="0">
                <a:solidFill>
                  <a:srgbClr val="115076"/>
                </a:solidFill>
                <a:latin typeface="Century Gothic" panose="020B0502020202020204" pitchFamily="34" charset="0"/>
              </a:rPr>
              <a:t>                    -</a:t>
            </a:r>
            <a:r>
              <a:rPr lang="en-GB" sz="2800" dirty="0" err="1">
                <a:solidFill>
                  <a:srgbClr val="115076"/>
                </a:solidFill>
                <a:latin typeface="Century Gothic" panose="020B0502020202020204" pitchFamily="34" charset="0"/>
              </a:rPr>
              <a:t>tu</a:t>
            </a:r>
            <a:r>
              <a:rPr lang="en-GB" sz="2800" dirty="0">
                <a:solidFill>
                  <a:srgbClr val="115076"/>
                </a:solidFill>
                <a:latin typeface="Century Gothic" panose="020B0502020202020204" pitchFamily="34" charset="0"/>
              </a:rPr>
              <a:t> ?</a:t>
            </a:r>
          </a:p>
        </p:txBody>
      </p:sp>
      <p:pic>
        <p:nvPicPr>
          <p:cNvPr id="26639"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5656" y="846608"/>
            <a:ext cx="827044"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6067" y="1793878"/>
            <a:ext cx="77946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5415" y="5139346"/>
            <a:ext cx="1493217" cy="1049337"/>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9828" y="2047650"/>
            <a:ext cx="797963" cy="165095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6122" y="2827379"/>
            <a:ext cx="829954" cy="1717147"/>
          </a:xfrm>
          <a:prstGeom prst="rect">
            <a:avLst/>
          </a:prstGeom>
        </p:spPr>
      </p:pic>
      <p:pic>
        <p:nvPicPr>
          <p:cNvPr id="20" name="Pictur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7081" y="4274885"/>
            <a:ext cx="1493217" cy="1185601"/>
          </a:xfrm>
          <a:prstGeom prst="rect">
            <a:avLst/>
          </a:prstGeom>
        </p:spPr>
      </p:pic>
      <p:sp>
        <p:nvSpPr>
          <p:cNvPr id="17" name="TextBox 16"/>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
        <p:nvSpPr>
          <p:cNvPr id="2" name="TextBox 1"/>
          <p:cNvSpPr txBox="1"/>
          <p:nvPr/>
        </p:nvSpPr>
        <p:spPr>
          <a:xfrm>
            <a:off x="1751387" y="1064601"/>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a:t>
            </a:r>
          </a:p>
        </p:txBody>
      </p:sp>
      <p:sp>
        <p:nvSpPr>
          <p:cNvPr id="19" name="TextBox 18"/>
          <p:cNvSpPr txBox="1"/>
          <p:nvPr/>
        </p:nvSpPr>
        <p:spPr>
          <a:xfrm>
            <a:off x="1796221" y="1892807"/>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2</a:t>
            </a:r>
          </a:p>
        </p:txBody>
      </p:sp>
      <p:sp>
        <p:nvSpPr>
          <p:cNvPr id="24" name="TextBox 23"/>
          <p:cNvSpPr txBox="1"/>
          <p:nvPr/>
        </p:nvSpPr>
        <p:spPr>
          <a:xfrm>
            <a:off x="1790594" y="2809586"/>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3</a:t>
            </a:r>
          </a:p>
        </p:txBody>
      </p:sp>
      <p:sp>
        <p:nvSpPr>
          <p:cNvPr id="25" name="TextBox 24"/>
          <p:cNvSpPr txBox="1"/>
          <p:nvPr/>
        </p:nvSpPr>
        <p:spPr>
          <a:xfrm>
            <a:off x="1805760" y="3655726"/>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4</a:t>
            </a:r>
          </a:p>
        </p:txBody>
      </p:sp>
      <p:sp>
        <p:nvSpPr>
          <p:cNvPr id="26" name="TextBox 25"/>
          <p:cNvSpPr txBox="1"/>
          <p:nvPr/>
        </p:nvSpPr>
        <p:spPr>
          <a:xfrm>
            <a:off x="1790580" y="4554571"/>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5</a:t>
            </a:r>
          </a:p>
        </p:txBody>
      </p:sp>
      <p:sp>
        <p:nvSpPr>
          <p:cNvPr id="27" name="TextBox 26"/>
          <p:cNvSpPr txBox="1"/>
          <p:nvPr/>
        </p:nvSpPr>
        <p:spPr>
          <a:xfrm>
            <a:off x="1807236" y="5415996"/>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6</a:t>
            </a:r>
          </a:p>
        </p:txBody>
      </p:sp>
      <p:sp>
        <p:nvSpPr>
          <p:cNvPr id="28" name="TextBox 27"/>
          <p:cNvSpPr txBox="1"/>
          <p:nvPr/>
        </p:nvSpPr>
        <p:spPr>
          <a:xfrm>
            <a:off x="6002868" y="1120145"/>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7</a:t>
            </a:r>
          </a:p>
        </p:txBody>
      </p:sp>
      <p:sp>
        <p:nvSpPr>
          <p:cNvPr id="29" name="TextBox 28"/>
          <p:cNvSpPr txBox="1"/>
          <p:nvPr/>
        </p:nvSpPr>
        <p:spPr>
          <a:xfrm>
            <a:off x="6047702" y="1948351"/>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8</a:t>
            </a:r>
          </a:p>
        </p:txBody>
      </p:sp>
      <p:sp>
        <p:nvSpPr>
          <p:cNvPr id="30" name="TextBox 29"/>
          <p:cNvSpPr txBox="1"/>
          <p:nvPr/>
        </p:nvSpPr>
        <p:spPr>
          <a:xfrm>
            <a:off x="6042075" y="2865130"/>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9</a:t>
            </a:r>
          </a:p>
        </p:txBody>
      </p:sp>
      <p:sp>
        <p:nvSpPr>
          <p:cNvPr id="31" name="TextBox 30"/>
          <p:cNvSpPr txBox="1"/>
          <p:nvPr/>
        </p:nvSpPr>
        <p:spPr>
          <a:xfrm>
            <a:off x="5899960" y="3712335"/>
            <a:ext cx="656814"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10</a:t>
            </a:r>
          </a:p>
        </p:txBody>
      </p:sp>
      <p:sp>
        <p:nvSpPr>
          <p:cNvPr id="34" name="TextBox 33"/>
          <p:cNvSpPr txBox="1"/>
          <p:nvPr/>
        </p:nvSpPr>
        <p:spPr>
          <a:xfrm>
            <a:off x="5923442" y="4536027"/>
            <a:ext cx="656814"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11</a:t>
            </a:r>
          </a:p>
        </p:txBody>
      </p:sp>
      <p:sp>
        <p:nvSpPr>
          <p:cNvPr id="35" name="TextBox 34"/>
          <p:cNvSpPr txBox="1"/>
          <p:nvPr/>
        </p:nvSpPr>
        <p:spPr>
          <a:xfrm>
            <a:off x="5954108" y="5449971"/>
            <a:ext cx="656814"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12</a:t>
            </a:r>
          </a:p>
        </p:txBody>
      </p:sp>
    </p:spTree>
    <p:extLst>
      <p:ext uri="{BB962C8B-B14F-4D97-AF65-F5344CB8AC3E}">
        <p14:creationId xmlns:p14="http://schemas.microsoft.com/office/powerpoint/2010/main" val="31719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639"/>
                                        </p:tgtEl>
                                        <p:attrNameLst>
                                          <p:attrName>style.visibility</p:attrName>
                                        </p:attrNameLst>
                                      </p:cBhvr>
                                      <p:to>
                                        <p:strVal val="visible"/>
                                      </p:to>
                                    </p:set>
                                    <p:animEffect transition="in" filter="fade">
                                      <p:cBhvr>
                                        <p:cTn id="10" dur="500"/>
                                        <p:tgtEl>
                                          <p:spTgt spid="26639"/>
                                        </p:tgtEl>
                                      </p:cBhvr>
                                    </p:animEffect>
                                  </p:childTnLst>
                                </p:cTn>
                              </p:par>
                              <p:par>
                                <p:cTn id="11" presetID="10" presetClass="entr" presetSubtype="0" fill="hold" nodeType="withEffect">
                                  <p:stCondLst>
                                    <p:cond delay="0"/>
                                  </p:stCondLst>
                                  <p:childTnLst>
                                    <p:set>
                                      <p:cBhvr>
                                        <p:cTn id="12" dur="1" fill="hold">
                                          <p:stCondLst>
                                            <p:cond delay="0"/>
                                          </p:stCondLst>
                                        </p:cTn>
                                        <p:tgtEl>
                                          <p:spTgt spid="26640"/>
                                        </p:tgtEl>
                                        <p:attrNameLst>
                                          <p:attrName>style.visibility</p:attrName>
                                        </p:attrNameLst>
                                      </p:cBhvr>
                                      <p:to>
                                        <p:strVal val="visible"/>
                                      </p:to>
                                    </p:set>
                                    <p:animEffect transition="in" filter="fade">
                                      <p:cBhvr>
                                        <p:cTn id="13" dur="500"/>
                                        <p:tgtEl>
                                          <p:spTgt spid="2664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xit" presetSubtype="0" fill="hold" grpId="0"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6627"/>
                                        </p:tgtEl>
                                      </p:cBhvr>
                                    </p:animEffect>
                                    <p:set>
                                      <p:cBhvr>
                                        <p:cTn id="49" dur="1" fill="hold">
                                          <p:stCondLst>
                                            <p:cond delay="499"/>
                                          </p:stCondLst>
                                        </p:cTn>
                                        <p:tgtEl>
                                          <p:spTgt spid="2662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628"/>
                                        </p:tgtEl>
                                      </p:cBhvr>
                                    </p:animEffect>
                                    <p:set>
                                      <p:cBhvr>
                                        <p:cTn id="52" dur="1" fill="hold">
                                          <p:stCondLst>
                                            <p:cond delay="499"/>
                                          </p:stCondLst>
                                        </p:cTn>
                                        <p:tgtEl>
                                          <p:spTgt spid="2662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6629"/>
                                        </p:tgtEl>
                                      </p:cBhvr>
                                    </p:animEffect>
                                    <p:set>
                                      <p:cBhvr>
                                        <p:cTn id="55" dur="1" fill="hold">
                                          <p:stCondLst>
                                            <p:cond delay="499"/>
                                          </p:stCondLst>
                                        </p:cTn>
                                        <p:tgtEl>
                                          <p:spTgt spid="2662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6630"/>
                                        </p:tgtEl>
                                      </p:cBhvr>
                                    </p:animEffect>
                                    <p:set>
                                      <p:cBhvr>
                                        <p:cTn id="58" dur="1" fill="hold">
                                          <p:stCondLst>
                                            <p:cond delay="499"/>
                                          </p:stCondLst>
                                        </p:cTn>
                                        <p:tgtEl>
                                          <p:spTgt spid="2663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631"/>
                                        </p:tgtEl>
                                      </p:cBhvr>
                                    </p:animEffect>
                                    <p:set>
                                      <p:cBhvr>
                                        <p:cTn id="61" dur="1" fill="hold">
                                          <p:stCondLst>
                                            <p:cond delay="499"/>
                                          </p:stCondLst>
                                        </p:cTn>
                                        <p:tgtEl>
                                          <p:spTgt spid="2663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6632"/>
                                        </p:tgtEl>
                                      </p:cBhvr>
                                    </p:animEffect>
                                    <p:set>
                                      <p:cBhvr>
                                        <p:cTn id="64" dur="1" fill="hold">
                                          <p:stCondLst>
                                            <p:cond delay="499"/>
                                          </p:stCondLst>
                                        </p:cTn>
                                        <p:tgtEl>
                                          <p:spTgt spid="26632"/>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2" grpId="0"/>
      <p:bldP spid="19" grpId="0"/>
      <p:bldP spid="24" grpId="0"/>
      <p:bldP spid="25" grpId="0"/>
      <p:bldP spid="26" grpId="0"/>
      <p:bldP spid="27" grpId="0"/>
      <p:bldP spid="28" grpId="0"/>
      <p:bldP spid="29" grpId="0"/>
      <p:bldP spid="30" grpId="0"/>
      <p:bldP spid="31"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6812" y="508001"/>
            <a:ext cx="3763963" cy="5264150"/>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a:t>
            </a:r>
          </a:p>
          <a:p>
            <a:pPr>
              <a:lnSpc>
                <a:spcPct val="200000"/>
              </a:lnSpc>
              <a:defRPr/>
            </a:pP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____ au       .  </a:t>
            </a:r>
          </a:p>
          <a:p>
            <a:pPr>
              <a:lnSpc>
                <a:spcPct val="200000"/>
              </a:lnSpc>
              <a:defRPr/>
            </a:pPr>
            <a:r>
              <a:rPr lang="en-GB" sz="2800" b="1" dirty="0">
                <a:solidFill>
                  <a:srgbClr val="115076"/>
                </a:solidFill>
                <a:latin typeface="Century Gothic" panose="020B0502020202020204" pitchFamily="34" charset="0"/>
              </a:rPr>
              <a:t>_____-</a:t>
            </a: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au      ?  </a:t>
            </a:r>
          </a:p>
          <a:p>
            <a:pPr>
              <a:lnSpc>
                <a:spcPct val="200000"/>
              </a:lnSpc>
              <a:defRPr/>
            </a:pPr>
            <a:r>
              <a:rPr lang="en-GB" sz="2800" b="1" dirty="0">
                <a:solidFill>
                  <a:srgbClr val="115076"/>
                </a:solidFill>
                <a:latin typeface="Century Gothic" panose="020B0502020202020204" pitchFamily="34" charset="0"/>
              </a:rPr>
              <a:t>_____-</a:t>
            </a: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du           ?</a:t>
            </a:r>
          </a:p>
          <a:p>
            <a:pPr>
              <a:lnSpc>
                <a:spcPct val="200000"/>
              </a:lnSpc>
              <a:defRPr/>
            </a:pPr>
            <a:r>
              <a:rPr lang="en-GB" sz="2800" b="1" dirty="0">
                <a:solidFill>
                  <a:srgbClr val="115076"/>
                </a:solidFill>
                <a:latin typeface="Century Gothic" panose="020B0502020202020204" pitchFamily="34" charset="0"/>
              </a:rPr>
              <a:t>____-</a:t>
            </a: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du             ?    </a:t>
            </a:r>
          </a:p>
          <a:p>
            <a:pPr>
              <a:lnSpc>
                <a:spcPct val="200000"/>
              </a:lnSpc>
              <a:defRPr/>
            </a:pP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___ du       .</a:t>
            </a:r>
            <a:endParaRPr lang="en-GB" sz="3200" b="1" dirty="0">
              <a:solidFill>
                <a:srgbClr val="115076"/>
              </a:solidFill>
              <a:latin typeface="Century Gothic" panose="020B0502020202020204" pitchFamily="34" charset="0"/>
            </a:endParaRPr>
          </a:p>
        </p:txBody>
      </p:sp>
      <p:pic>
        <p:nvPicPr>
          <p:cNvPr id="27651"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793" y="1654175"/>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832" y="2366169"/>
            <a:ext cx="4778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6606" y="3224212"/>
            <a:ext cx="714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9101" y="4963320"/>
            <a:ext cx="525462"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1976" y="4107659"/>
            <a:ext cx="10414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6" descr="../../../../../Desktop/Screen%20Shot%202016-05-21%20at%2018.56.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1670" r="25133" b="12485"/>
          <a:stretch>
            <a:fillRect/>
          </a:stretch>
        </p:blipFill>
        <p:spPr bwMode="auto">
          <a:xfrm>
            <a:off x="3282696" y="508001"/>
            <a:ext cx="4953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46890" y="565943"/>
            <a:ext cx="3687760" cy="5262979"/>
          </a:xfrm>
          <a:prstGeom prst="rect">
            <a:avLst/>
          </a:prstGeom>
          <a:ln>
            <a:solidFill>
              <a:srgbClr val="115076"/>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200000"/>
              </a:lnSpc>
              <a:defRPr/>
            </a:pP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            .</a:t>
            </a:r>
          </a:p>
          <a:p>
            <a:pPr>
              <a:lnSpc>
                <a:spcPct val="200000"/>
              </a:lnSpc>
              <a:defRPr/>
            </a:pP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a:t>
            </a:r>
          </a:p>
          <a:p>
            <a:pPr>
              <a:lnSpc>
                <a:spcPct val="200000"/>
              </a:lnSpc>
              <a:defRPr/>
            </a:pP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tu</a:t>
            </a:r>
            <a:r>
              <a:rPr lang="en-GB" sz="2800" b="1" dirty="0">
                <a:solidFill>
                  <a:srgbClr val="115076"/>
                </a:solidFill>
                <a:latin typeface="Century Gothic" panose="020B0502020202020204" pitchFamily="34" charset="0"/>
              </a:rPr>
              <a:t>?</a:t>
            </a:r>
          </a:p>
          <a:p>
            <a:pPr>
              <a:lnSpc>
                <a:spcPct val="200000"/>
              </a:lnSpc>
              <a:defRPr/>
            </a:pPr>
            <a:r>
              <a:rPr lang="en-GB" sz="2800" b="1" dirty="0">
                <a:solidFill>
                  <a:srgbClr val="115076"/>
                </a:solidFill>
                <a:latin typeface="Century Gothic" panose="020B0502020202020204" pitchFamily="34" charset="0"/>
              </a:rPr>
              <a:t>    ___	?       </a:t>
            </a:r>
          </a:p>
          <a:p>
            <a:pPr>
              <a:lnSpc>
                <a:spcPct val="200000"/>
              </a:lnSpc>
              <a:defRPr/>
            </a:pPr>
            <a:r>
              <a:rPr lang="en-GB" sz="2800" b="1" dirty="0">
                <a:solidFill>
                  <a:srgbClr val="115076"/>
                </a:solidFill>
                <a:latin typeface="Century Gothic" panose="020B0502020202020204" pitchFamily="34" charset="0"/>
              </a:rPr>
              <a:t>               -__?           </a:t>
            </a:r>
          </a:p>
          <a:p>
            <a:pPr>
              <a:lnSpc>
                <a:spcPct val="200000"/>
              </a:lnSpc>
              <a:defRPr/>
            </a:pPr>
            <a:r>
              <a:rPr lang="en-GB" sz="2800" b="1" dirty="0">
                <a:solidFill>
                  <a:srgbClr val="115076"/>
                </a:solidFill>
                <a:latin typeface="Century Gothic" panose="020B0502020202020204" pitchFamily="34" charset="0"/>
              </a:rPr>
              <a:t>  __                   </a:t>
            </a:r>
            <a:r>
              <a:rPr lang="en-GB" sz="2800" b="1" dirty="0">
                <a:solidFill>
                  <a:prstClr val="black"/>
                </a:solidFill>
                <a:latin typeface="Century Gothic" panose="020B0502020202020204" pitchFamily="34" charset="0"/>
              </a:rPr>
              <a:t>	</a:t>
            </a:r>
          </a:p>
        </p:txBody>
      </p:sp>
      <p:pic>
        <p:nvPicPr>
          <p:cNvPr id="2766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5508" y="627361"/>
            <a:ext cx="782325" cy="9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9120" y="1577580"/>
            <a:ext cx="7810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926263" y="1846967"/>
            <a:ext cx="980408" cy="2028430"/>
          </a:xfrm>
          <a:prstGeom prst="rect">
            <a:avLst/>
          </a:prstGeom>
        </p:spPr>
      </p:pic>
      <p:pic>
        <p:nvPicPr>
          <p:cNvPr id="24" name="Picture 23"/>
          <p:cNvPicPr>
            <a:picLocks noChangeAspect="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005664" y="2366169"/>
            <a:ext cx="1061441" cy="2196085"/>
          </a:xfrm>
          <a:prstGeom prst="rect">
            <a:avLst/>
          </a:prstGeom>
        </p:spPr>
      </p:pic>
      <p:pic>
        <p:nvPicPr>
          <p:cNvPr id="25" name="Picture 2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7060" y="4958295"/>
            <a:ext cx="1493217" cy="1185601"/>
          </a:xfrm>
          <a:prstGeom prst="rect">
            <a:avLst/>
          </a:prstGeom>
        </p:spPr>
      </p:pic>
      <p:pic>
        <p:nvPicPr>
          <p:cNvPr id="26" name="Picture 25"/>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832" y="4087667"/>
            <a:ext cx="1493217" cy="1185601"/>
          </a:xfrm>
          <a:prstGeom prst="rect">
            <a:avLst/>
          </a:prstGeom>
        </p:spPr>
      </p:pic>
      <p:sp>
        <p:nvSpPr>
          <p:cNvPr id="20" name="TextBox 19"/>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285036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007099" y="683420"/>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sp>
        <p:nvSpPr>
          <p:cNvPr id="4" name="TextBox 3"/>
          <p:cNvSpPr txBox="1"/>
          <p:nvPr/>
        </p:nvSpPr>
        <p:spPr>
          <a:xfrm>
            <a:off x="2448719" y="661988"/>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pic>
        <p:nvPicPr>
          <p:cNvPr id="28675"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6173" y="1666876"/>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173" y="2455865"/>
            <a:ext cx="6477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185" y="3574258"/>
            <a:ext cx="6508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173" y="5099843"/>
            <a:ext cx="5302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1547" y="4482309"/>
            <a:ext cx="8794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8239" y="2547948"/>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7443" y="3390126"/>
            <a:ext cx="441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1104" y="4344197"/>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Desktop/Screen%20Shot%202016-05-21%20at%2018.56.2"/>
          <p:cNvPicPr>
            <a:picLocks noChangeAspect="1" noChangeArrowheads="1"/>
          </p:cNvPicPr>
          <p:nvPr/>
        </p:nvPicPr>
        <p:blipFill>
          <a:blip r:embed="rId9" cstate="print">
            <a:extLst>
              <a:ext uri="{28A0092B-C50C-407E-A947-70E740481C1C}">
                <a14:useLocalDpi xmlns:a14="http://schemas.microsoft.com/office/drawing/2010/main" val="0"/>
              </a:ext>
            </a:extLst>
          </a:blip>
          <a:srcRect l="11670" r="25133" b="12485"/>
          <a:stretch>
            <a:fillRect/>
          </a:stretch>
        </p:blipFill>
        <p:spPr bwMode="auto">
          <a:xfrm>
            <a:off x="2830472" y="683420"/>
            <a:ext cx="5905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4581" y="730479"/>
            <a:ext cx="9699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3932" y="1930402"/>
            <a:ext cx="90328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8357" y="4761969"/>
            <a:ext cx="1493217" cy="1185601"/>
          </a:xfrm>
          <a:prstGeom prst="rect">
            <a:avLst/>
          </a:prstGeom>
        </p:spPr>
      </p:pic>
      <p:pic>
        <p:nvPicPr>
          <p:cNvPr id="2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0659" y="2328862"/>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1984" y="5025363"/>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3932" y="2692112"/>
            <a:ext cx="1069125" cy="2211983"/>
          </a:xfrm>
          <a:prstGeom prst="rect">
            <a:avLst/>
          </a:prstGeom>
        </p:spPr>
      </p:pic>
      <p:sp>
        <p:nvSpPr>
          <p:cNvPr id="25" name="TextBox 2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
        <p:nvSpPr>
          <p:cNvPr id="26" name="TextBox 25"/>
          <p:cNvSpPr txBox="1"/>
          <p:nvPr/>
        </p:nvSpPr>
        <p:spPr>
          <a:xfrm>
            <a:off x="1836358" y="79517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a:t>
            </a:r>
          </a:p>
        </p:txBody>
      </p:sp>
      <p:sp>
        <p:nvSpPr>
          <p:cNvPr id="27" name="TextBox 26"/>
          <p:cNvSpPr txBox="1"/>
          <p:nvPr/>
        </p:nvSpPr>
        <p:spPr>
          <a:xfrm>
            <a:off x="1881192" y="1623379"/>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2</a:t>
            </a:r>
          </a:p>
        </p:txBody>
      </p:sp>
      <p:sp>
        <p:nvSpPr>
          <p:cNvPr id="28" name="TextBox 27"/>
          <p:cNvSpPr txBox="1"/>
          <p:nvPr/>
        </p:nvSpPr>
        <p:spPr>
          <a:xfrm>
            <a:off x="1875565" y="254015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3</a:t>
            </a:r>
          </a:p>
        </p:txBody>
      </p:sp>
      <p:sp>
        <p:nvSpPr>
          <p:cNvPr id="29" name="TextBox 28"/>
          <p:cNvSpPr txBox="1"/>
          <p:nvPr/>
        </p:nvSpPr>
        <p:spPr>
          <a:xfrm>
            <a:off x="1890731" y="338629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4</a:t>
            </a:r>
          </a:p>
        </p:txBody>
      </p:sp>
      <p:sp>
        <p:nvSpPr>
          <p:cNvPr id="30" name="TextBox 29"/>
          <p:cNvSpPr txBox="1"/>
          <p:nvPr/>
        </p:nvSpPr>
        <p:spPr>
          <a:xfrm>
            <a:off x="1875551" y="428514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5</a:t>
            </a:r>
          </a:p>
        </p:txBody>
      </p:sp>
      <p:sp>
        <p:nvSpPr>
          <p:cNvPr id="31" name="TextBox 30"/>
          <p:cNvSpPr txBox="1"/>
          <p:nvPr/>
        </p:nvSpPr>
        <p:spPr>
          <a:xfrm>
            <a:off x="1892207" y="514656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6</a:t>
            </a:r>
          </a:p>
        </p:txBody>
      </p:sp>
      <p:sp>
        <p:nvSpPr>
          <p:cNvPr id="32" name="TextBox 31"/>
          <p:cNvSpPr txBox="1"/>
          <p:nvPr/>
        </p:nvSpPr>
        <p:spPr>
          <a:xfrm>
            <a:off x="5400271" y="89185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7</a:t>
            </a:r>
          </a:p>
        </p:txBody>
      </p:sp>
      <p:sp>
        <p:nvSpPr>
          <p:cNvPr id="33" name="TextBox 32"/>
          <p:cNvSpPr txBox="1"/>
          <p:nvPr/>
        </p:nvSpPr>
        <p:spPr>
          <a:xfrm>
            <a:off x="5467421" y="2255560"/>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8</a:t>
            </a:r>
          </a:p>
        </p:txBody>
      </p:sp>
      <p:sp>
        <p:nvSpPr>
          <p:cNvPr id="34" name="TextBox 33"/>
          <p:cNvSpPr txBox="1"/>
          <p:nvPr/>
        </p:nvSpPr>
        <p:spPr>
          <a:xfrm>
            <a:off x="5493737" y="374962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9</a:t>
            </a:r>
          </a:p>
        </p:txBody>
      </p:sp>
      <p:sp>
        <p:nvSpPr>
          <p:cNvPr id="35" name="TextBox 34"/>
          <p:cNvSpPr txBox="1"/>
          <p:nvPr/>
        </p:nvSpPr>
        <p:spPr>
          <a:xfrm>
            <a:off x="5347291" y="4958789"/>
            <a:ext cx="700601"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10</a:t>
            </a:r>
          </a:p>
        </p:txBody>
      </p:sp>
    </p:spTree>
    <p:extLst>
      <p:ext uri="{BB962C8B-B14F-4D97-AF65-F5344CB8AC3E}">
        <p14:creationId xmlns:p14="http://schemas.microsoft.com/office/powerpoint/2010/main" val="289638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007099" y="683420"/>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sp>
        <p:nvSpPr>
          <p:cNvPr id="4" name="TextBox 3"/>
          <p:cNvSpPr txBox="1"/>
          <p:nvPr/>
        </p:nvSpPr>
        <p:spPr>
          <a:xfrm>
            <a:off x="2448719" y="661988"/>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pic>
        <p:nvPicPr>
          <p:cNvPr id="28675"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6173" y="1666876"/>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173" y="2455865"/>
            <a:ext cx="6477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185" y="3574258"/>
            <a:ext cx="6508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173" y="5099843"/>
            <a:ext cx="5302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1547" y="4482309"/>
            <a:ext cx="8794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8239" y="2547948"/>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7443" y="3390126"/>
            <a:ext cx="441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1104" y="4344197"/>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Desktop/Screen%20Shot%202016-05-21%20at%2018.56.2"/>
          <p:cNvPicPr>
            <a:picLocks noChangeAspect="1" noChangeArrowheads="1"/>
          </p:cNvPicPr>
          <p:nvPr/>
        </p:nvPicPr>
        <p:blipFill>
          <a:blip r:embed="rId9" cstate="print">
            <a:extLst>
              <a:ext uri="{28A0092B-C50C-407E-A947-70E740481C1C}">
                <a14:useLocalDpi xmlns:a14="http://schemas.microsoft.com/office/drawing/2010/main" val="0"/>
              </a:ext>
            </a:extLst>
          </a:blip>
          <a:srcRect l="11670" r="25133" b="12485"/>
          <a:stretch>
            <a:fillRect/>
          </a:stretch>
        </p:blipFill>
        <p:spPr bwMode="auto">
          <a:xfrm>
            <a:off x="2830472" y="683420"/>
            <a:ext cx="5905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4581" y="730479"/>
            <a:ext cx="9699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3932" y="1930402"/>
            <a:ext cx="90328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8357" y="4761969"/>
            <a:ext cx="1493217" cy="1185601"/>
          </a:xfrm>
          <a:prstGeom prst="rect">
            <a:avLst/>
          </a:prstGeom>
        </p:spPr>
      </p:pic>
      <p:pic>
        <p:nvPicPr>
          <p:cNvPr id="2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0659" y="2328862"/>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1984" y="5025363"/>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3932" y="2692112"/>
            <a:ext cx="1069125" cy="2211983"/>
          </a:xfrm>
          <a:prstGeom prst="rect">
            <a:avLst/>
          </a:prstGeom>
        </p:spPr>
      </p:pic>
      <p:sp>
        <p:nvSpPr>
          <p:cNvPr id="25" name="TextBox 2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
        <p:nvSpPr>
          <p:cNvPr id="26" name="TextBox 25"/>
          <p:cNvSpPr txBox="1"/>
          <p:nvPr/>
        </p:nvSpPr>
        <p:spPr>
          <a:xfrm>
            <a:off x="1836358" y="79517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a:t>
            </a:r>
          </a:p>
        </p:txBody>
      </p:sp>
      <p:sp>
        <p:nvSpPr>
          <p:cNvPr id="27" name="TextBox 26"/>
          <p:cNvSpPr txBox="1"/>
          <p:nvPr/>
        </p:nvSpPr>
        <p:spPr>
          <a:xfrm>
            <a:off x="1881192" y="1623379"/>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2</a:t>
            </a:r>
          </a:p>
        </p:txBody>
      </p:sp>
      <p:sp>
        <p:nvSpPr>
          <p:cNvPr id="28" name="TextBox 27"/>
          <p:cNvSpPr txBox="1"/>
          <p:nvPr/>
        </p:nvSpPr>
        <p:spPr>
          <a:xfrm>
            <a:off x="1875565" y="254015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3</a:t>
            </a:r>
          </a:p>
        </p:txBody>
      </p:sp>
      <p:sp>
        <p:nvSpPr>
          <p:cNvPr id="29" name="TextBox 28"/>
          <p:cNvSpPr txBox="1"/>
          <p:nvPr/>
        </p:nvSpPr>
        <p:spPr>
          <a:xfrm>
            <a:off x="1890731" y="338629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4</a:t>
            </a:r>
          </a:p>
        </p:txBody>
      </p:sp>
      <p:sp>
        <p:nvSpPr>
          <p:cNvPr id="30" name="TextBox 29"/>
          <p:cNvSpPr txBox="1"/>
          <p:nvPr/>
        </p:nvSpPr>
        <p:spPr>
          <a:xfrm>
            <a:off x="1875551" y="428514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5</a:t>
            </a:r>
          </a:p>
        </p:txBody>
      </p:sp>
      <p:sp>
        <p:nvSpPr>
          <p:cNvPr id="31" name="TextBox 30"/>
          <p:cNvSpPr txBox="1"/>
          <p:nvPr/>
        </p:nvSpPr>
        <p:spPr>
          <a:xfrm>
            <a:off x="1892207" y="514656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6</a:t>
            </a:r>
          </a:p>
        </p:txBody>
      </p:sp>
      <p:sp>
        <p:nvSpPr>
          <p:cNvPr id="32" name="TextBox 31"/>
          <p:cNvSpPr txBox="1"/>
          <p:nvPr/>
        </p:nvSpPr>
        <p:spPr>
          <a:xfrm>
            <a:off x="5400271" y="89185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7</a:t>
            </a:r>
          </a:p>
        </p:txBody>
      </p:sp>
      <p:sp>
        <p:nvSpPr>
          <p:cNvPr id="33" name="TextBox 32"/>
          <p:cNvSpPr txBox="1"/>
          <p:nvPr/>
        </p:nvSpPr>
        <p:spPr>
          <a:xfrm>
            <a:off x="5467421" y="2255560"/>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8</a:t>
            </a:r>
          </a:p>
        </p:txBody>
      </p:sp>
      <p:sp>
        <p:nvSpPr>
          <p:cNvPr id="34" name="TextBox 33"/>
          <p:cNvSpPr txBox="1"/>
          <p:nvPr/>
        </p:nvSpPr>
        <p:spPr>
          <a:xfrm>
            <a:off x="5493737" y="374962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9</a:t>
            </a:r>
          </a:p>
        </p:txBody>
      </p:sp>
      <p:sp>
        <p:nvSpPr>
          <p:cNvPr id="35" name="TextBox 34"/>
          <p:cNvSpPr txBox="1"/>
          <p:nvPr/>
        </p:nvSpPr>
        <p:spPr>
          <a:xfrm>
            <a:off x="5347291" y="4958789"/>
            <a:ext cx="700601"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10</a:t>
            </a:r>
          </a:p>
        </p:txBody>
      </p:sp>
    </p:spTree>
    <p:extLst>
      <p:ext uri="{BB962C8B-B14F-4D97-AF65-F5344CB8AC3E}">
        <p14:creationId xmlns:p14="http://schemas.microsoft.com/office/powerpoint/2010/main" val="4020987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007099" y="683420"/>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sp>
        <p:nvSpPr>
          <p:cNvPr id="4" name="TextBox 3"/>
          <p:cNvSpPr txBox="1"/>
          <p:nvPr/>
        </p:nvSpPr>
        <p:spPr>
          <a:xfrm>
            <a:off x="2448719" y="661988"/>
            <a:ext cx="2466975" cy="5264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p>
          <a:p>
            <a:pPr>
              <a:lnSpc>
                <a:spcPct val="200000"/>
              </a:lnSpc>
              <a:defRPr/>
            </a:pPr>
            <a:r>
              <a:rPr lang="en-GB" sz="2800" dirty="0">
                <a:solidFill>
                  <a:prstClr val="black"/>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pic>
        <p:nvPicPr>
          <p:cNvPr id="28675"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6173" y="1666876"/>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173" y="2455865"/>
            <a:ext cx="6477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185" y="3574258"/>
            <a:ext cx="6508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173" y="5099843"/>
            <a:ext cx="5302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1547" y="4482309"/>
            <a:ext cx="8794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8239" y="2547948"/>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7443" y="3390126"/>
            <a:ext cx="441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1104" y="4344197"/>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Desktop/Screen%20Shot%202016-05-21%20at%2018.56.2"/>
          <p:cNvPicPr>
            <a:picLocks noChangeAspect="1" noChangeArrowheads="1"/>
          </p:cNvPicPr>
          <p:nvPr/>
        </p:nvPicPr>
        <p:blipFill>
          <a:blip r:embed="rId9" cstate="print">
            <a:extLst>
              <a:ext uri="{28A0092B-C50C-407E-A947-70E740481C1C}">
                <a14:useLocalDpi xmlns:a14="http://schemas.microsoft.com/office/drawing/2010/main" val="0"/>
              </a:ext>
            </a:extLst>
          </a:blip>
          <a:srcRect l="11670" r="25133" b="12485"/>
          <a:stretch>
            <a:fillRect/>
          </a:stretch>
        </p:blipFill>
        <p:spPr bwMode="auto">
          <a:xfrm>
            <a:off x="2830472" y="683420"/>
            <a:ext cx="5905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4581" y="730479"/>
            <a:ext cx="9699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3932" y="1930402"/>
            <a:ext cx="90328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8357" y="4761969"/>
            <a:ext cx="1493217" cy="1185601"/>
          </a:xfrm>
          <a:prstGeom prst="rect">
            <a:avLst/>
          </a:prstGeom>
        </p:spPr>
      </p:pic>
      <p:pic>
        <p:nvPicPr>
          <p:cNvPr id="2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0659" y="2328862"/>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1984" y="5025363"/>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3932" y="2692112"/>
            <a:ext cx="1069125" cy="2211983"/>
          </a:xfrm>
          <a:prstGeom prst="rect">
            <a:avLst/>
          </a:prstGeom>
        </p:spPr>
      </p:pic>
      <p:sp>
        <p:nvSpPr>
          <p:cNvPr id="25" name="TextBox 24"/>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
        <p:nvSpPr>
          <p:cNvPr id="26" name="TextBox 25"/>
          <p:cNvSpPr txBox="1"/>
          <p:nvPr/>
        </p:nvSpPr>
        <p:spPr>
          <a:xfrm>
            <a:off x="1836358" y="79517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a:t>
            </a:r>
          </a:p>
        </p:txBody>
      </p:sp>
      <p:sp>
        <p:nvSpPr>
          <p:cNvPr id="27" name="TextBox 26"/>
          <p:cNvSpPr txBox="1"/>
          <p:nvPr/>
        </p:nvSpPr>
        <p:spPr>
          <a:xfrm>
            <a:off x="1881192" y="1623379"/>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2</a:t>
            </a:r>
          </a:p>
        </p:txBody>
      </p:sp>
      <p:sp>
        <p:nvSpPr>
          <p:cNvPr id="28" name="TextBox 27"/>
          <p:cNvSpPr txBox="1"/>
          <p:nvPr/>
        </p:nvSpPr>
        <p:spPr>
          <a:xfrm>
            <a:off x="1875565" y="254015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3</a:t>
            </a:r>
          </a:p>
        </p:txBody>
      </p:sp>
      <p:sp>
        <p:nvSpPr>
          <p:cNvPr id="29" name="TextBox 28"/>
          <p:cNvSpPr txBox="1"/>
          <p:nvPr/>
        </p:nvSpPr>
        <p:spPr>
          <a:xfrm>
            <a:off x="1890731" y="338629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4</a:t>
            </a:r>
          </a:p>
        </p:txBody>
      </p:sp>
      <p:sp>
        <p:nvSpPr>
          <p:cNvPr id="30" name="TextBox 29"/>
          <p:cNvSpPr txBox="1"/>
          <p:nvPr/>
        </p:nvSpPr>
        <p:spPr>
          <a:xfrm>
            <a:off x="1875551" y="428514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5</a:t>
            </a:r>
          </a:p>
        </p:txBody>
      </p:sp>
      <p:sp>
        <p:nvSpPr>
          <p:cNvPr id="31" name="TextBox 30"/>
          <p:cNvSpPr txBox="1"/>
          <p:nvPr/>
        </p:nvSpPr>
        <p:spPr>
          <a:xfrm>
            <a:off x="1892207" y="5146568"/>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6</a:t>
            </a:r>
          </a:p>
        </p:txBody>
      </p:sp>
      <p:sp>
        <p:nvSpPr>
          <p:cNvPr id="32" name="TextBox 31"/>
          <p:cNvSpPr txBox="1"/>
          <p:nvPr/>
        </p:nvSpPr>
        <p:spPr>
          <a:xfrm>
            <a:off x="5400271" y="89185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7</a:t>
            </a:r>
          </a:p>
        </p:txBody>
      </p:sp>
      <p:sp>
        <p:nvSpPr>
          <p:cNvPr id="33" name="TextBox 32"/>
          <p:cNvSpPr txBox="1"/>
          <p:nvPr/>
        </p:nvSpPr>
        <p:spPr>
          <a:xfrm>
            <a:off x="5467421" y="2255560"/>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8</a:t>
            </a:r>
          </a:p>
        </p:txBody>
      </p:sp>
      <p:sp>
        <p:nvSpPr>
          <p:cNvPr id="34" name="TextBox 33"/>
          <p:cNvSpPr txBox="1"/>
          <p:nvPr/>
        </p:nvSpPr>
        <p:spPr>
          <a:xfrm>
            <a:off x="5493737" y="3749622"/>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9</a:t>
            </a:r>
          </a:p>
        </p:txBody>
      </p:sp>
      <p:sp>
        <p:nvSpPr>
          <p:cNvPr id="35" name="TextBox 34"/>
          <p:cNvSpPr txBox="1"/>
          <p:nvPr/>
        </p:nvSpPr>
        <p:spPr>
          <a:xfrm>
            <a:off x="5347291" y="4958789"/>
            <a:ext cx="700601"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10</a:t>
            </a:r>
          </a:p>
        </p:txBody>
      </p:sp>
    </p:spTree>
    <p:extLst>
      <p:ext uri="{BB962C8B-B14F-4D97-AF65-F5344CB8AC3E}">
        <p14:creationId xmlns:p14="http://schemas.microsoft.com/office/powerpoint/2010/main" val="1351298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94929" y="468943"/>
          <a:ext cx="11315290" cy="5791200"/>
        </p:xfrm>
        <a:graphic>
          <a:graphicData uri="http://schemas.openxmlformats.org/drawingml/2006/table">
            <a:tbl>
              <a:tblPr firstRow="1" bandRow="1">
                <a:tableStyleId>{5C22544A-7EE6-4342-B048-85BDC9FD1C3A}</a:tableStyleId>
              </a:tblPr>
              <a:tblGrid>
                <a:gridCol w="770194">
                  <a:extLst>
                    <a:ext uri="{9D8B030D-6E8A-4147-A177-3AD203B41FA5}">
                      <a16:colId xmlns:a16="http://schemas.microsoft.com/office/drawing/2014/main" xmlns="" val="361395653"/>
                    </a:ext>
                  </a:extLst>
                </a:gridCol>
                <a:gridCol w="10545096">
                  <a:extLst>
                    <a:ext uri="{9D8B030D-6E8A-4147-A177-3AD203B41FA5}">
                      <a16:colId xmlns:a16="http://schemas.microsoft.com/office/drawing/2014/main" xmlns="" val="2461010512"/>
                    </a:ext>
                  </a:extLst>
                </a:gridCol>
              </a:tblGrid>
              <a:tr h="539398">
                <a:tc>
                  <a:txBody>
                    <a:bodyPr/>
                    <a:lstStyle/>
                    <a:p>
                      <a:pPr algn="ctr"/>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21940427"/>
                  </a:ext>
                </a:extLst>
              </a:tr>
              <a:tr h="539398">
                <a:tc>
                  <a:txBody>
                    <a:bodyPr/>
                    <a:lstStyle/>
                    <a:p>
                      <a:pPr algn="ctr"/>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73725820"/>
                  </a:ext>
                </a:extLst>
              </a:tr>
              <a:tr h="539398">
                <a:tc>
                  <a:txBody>
                    <a:bodyPr/>
                    <a:lstStyle/>
                    <a:p>
                      <a:pPr algn="ctr"/>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37336772"/>
                  </a:ext>
                </a:extLst>
              </a:tr>
              <a:tr h="539398">
                <a:tc>
                  <a:txBody>
                    <a:bodyPr/>
                    <a:lstStyle/>
                    <a:p>
                      <a:pPr algn="ctr"/>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6678546"/>
                  </a:ext>
                </a:extLst>
              </a:tr>
              <a:tr h="539398">
                <a:tc>
                  <a:txBody>
                    <a:bodyPr/>
                    <a:lstStyle/>
                    <a:p>
                      <a:pPr algn="ct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55132362"/>
                  </a:ext>
                </a:extLst>
              </a:tr>
              <a:tr h="539398">
                <a:tc>
                  <a:txBody>
                    <a:bodyPr/>
                    <a:lstStyle/>
                    <a:p>
                      <a:pPr algn="ct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6785516"/>
                  </a:ext>
                </a:extLst>
              </a:tr>
              <a:tr h="539398">
                <a:tc>
                  <a:txBody>
                    <a:bodyPr/>
                    <a:lstStyle/>
                    <a:p>
                      <a:pPr algn="ctr"/>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81462771"/>
                  </a:ext>
                </a:extLst>
              </a:tr>
              <a:tr h="539398">
                <a:tc>
                  <a:txBody>
                    <a:bodyPr/>
                    <a:lstStyle/>
                    <a:p>
                      <a:pPr algn="ctr"/>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31832702"/>
                  </a:ext>
                </a:extLst>
              </a:tr>
              <a:tr h="539398">
                <a:tc>
                  <a:txBody>
                    <a:bodyPr/>
                    <a:lstStyle/>
                    <a:p>
                      <a:pPr algn="ctr"/>
                      <a:r>
                        <a:rPr lang="en-GB" sz="3200" b="1"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539398">
                <a:tc>
                  <a:txBody>
                    <a:bodyPr/>
                    <a:lstStyle/>
                    <a:p>
                      <a:pPr algn="ctr"/>
                      <a:r>
                        <a:rPr lang="en-GB" sz="3200" b="1" dirty="0">
                          <a:solidFill>
                            <a:schemeClr val="accent5">
                              <a:lumMod val="50000"/>
                            </a:schemeClr>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97739068"/>
                  </a:ext>
                </a:extLst>
              </a:tr>
            </a:tbl>
          </a:graphicData>
        </a:graphic>
      </p:graphicFrame>
      <p:sp>
        <p:nvSpPr>
          <p:cNvPr id="4" name="TextBox 3"/>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324012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7934" y="4578565"/>
            <a:ext cx="441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descr="skateboar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86" y="683039"/>
            <a:ext cx="2133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662" y="2231162"/>
            <a:ext cx="839787"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6345" y="4584341"/>
            <a:ext cx="17605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426" y="619920"/>
            <a:ext cx="4429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4253" y="4715309"/>
            <a:ext cx="441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983" y="47407"/>
            <a:ext cx="1819276" cy="255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2" descr="../../../../Language%20Alliance/YorkProject/Animated%20Gif/reading.gif"/>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8030" y="3630965"/>
            <a:ext cx="1731963" cy="221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
        <p:nvSpPr>
          <p:cNvPr id="14" name="TextBox 13"/>
          <p:cNvSpPr txBox="1"/>
          <p:nvPr/>
        </p:nvSpPr>
        <p:spPr>
          <a:xfrm>
            <a:off x="1836358" y="79517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A</a:t>
            </a:r>
          </a:p>
        </p:txBody>
      </p:sp>
      <p:sp>
        <p:nvSpPr>
          <p:cNvPr id="15" name="TextBox 14"/>
          <p:cNvSpPr txBox="1"/>
          <p:nvPr/>
        </p:nvSpPr>
        <p:spPr>
          <a:xfrm>
            <a:off x="6150168" y="772241"/>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B</a:t>
            </a:r>
          </a:p>
        </p:txBody>
      </p:sp>
      <p:sp>
        <p:nvSpPr>
          <p:cNvPr id="16" name="TextBox 15"/>
          <p:cNvSpPr txBox="1"/>
          <p:nvPr/>
        </p:nvSpPr>
        <p:spPr>
          <a:xfrm>
            <a:off x="4710442" y="2704743"/>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C</a:t>
            </a:r>
          </a:p>
        </p:txBody>
      </p:sp>
      <p:sp>
        <p:nvSpPr>
          <p:cNvPr id="17" name="TextBox 16"/>
          <p:cNvSpPr txBox="1"/>
          <p:nvPr/>
        </p:nvSpPr>
        <p:spPr>
          <a:xfrm>
            <a:off x="1836358" y="4884610"/>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D</a:t>
            </a:r>
          </a:p>
        </p:txBody>
      </p:sp>
      <p:sp>
        <p:nvSpPr>
          <p:cNvPr id="18" name="TextBox 17"/>
          <p:cNvSpPr txBox="1"/>
          <p:nvPr/>
        </p:nvSpPr>
        <p:spPr>
          <a:xfrm>
            <a:off x="6151953" y="4869181"/>
            <a:ext cx="419548"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E</a:t>
            </a:r>
          </a:p>
        </p:txBody>
      </p:sp>
    </p:spTree>
    <p:extLst>
      <p:ext uri="{BB962C8B-B14F-4D97-AF65-F5344CB8AC3E}">
        <p14:creationId xmlns:p14="http://schemas.microsoft.com/office/powerpoint/2010/main" val="1459663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480" y="346127"/>
            <a:ext cx="10294374" cy="1200329"/>
          </a:xfrm>
          <a:prstGeom prst="rect">
            <a:avLst/>
          </a:prstGeom>
          <a:noFill/>
        </p:spPr>
        <p:txBody>
          <a:bodyPr wrap="square" rtlCol="0">
            <a:spAutoFit/>
          </a:bodyPr>
          <a:lstStyle/>
          <a:p>
            <a:r>
              <a:rPr lang="en-GB" sz="7200" b="1" dirty="0">
                <a:solidFill>
                  <a:srgbClr val="115076"/>
                </a:solidFill>
                <a:latin typeface="Century Gothic" panose="020B0502020202020204" pitchFamily="34" charset="0"/>
              </a:rPr>
              <a:t>Pair Work</a:t>
            </a:r>
          </a:p>
        </p:txBody>
      </p:sp>
      <p:sp>
        <p:nvSpPr>
          <p:cNvPr id="5" name="TextBox 4"/>
          <p:cNvSpPr txBox="1"/>
          <p:nvPr/>
        </p:nvSpPr>
        <p:spPr>
          <a:xfrm>
            <a:off x="966480" y="2220289"/>
            <a:ext cx="10294374" cy="2246769"/>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Bingo cards (see next slide)</a:t>
            </a:r>
          </a:p>
          <a:p>
            <a:endParaRPr lang="en-GB" sz="2000" b="1" dirty="0">
              <a:solidFill>
                <a:srgbClr val="115076"/>
              </a:solidFill>
              <a:latin typeface="Century Gothic" panose="020B0502020202020204" pitchFamily="34" charset="0"/>
            </a:endParaRPr>
          </a:p>
          <a:p>
            <a:endParaRPr lang="en-GB" sz="2000" b="1" dirty="0">
              <a:solidFill>
                <a:srgbClr val="115076"/>
              </a:solidFill>
              <a:latin typeface="Century Gothic" panose="020B0502020202020204" pitchFamily="34" charset="0"/>
            </a:endParaRPr>
          </a:p>
          <a:p>
            <a:endParaRPr lang="en-GB" sz="2000" b="1" dirty="0">
              <a:solidFill>
                <a:srgbClr val="115076"/>
              </a:solidFill>
              <a:latin typeface="Century Gothic" panose="020B0502020202020204" pitchFamily="34" charset="0"/>
            </a:endParaRPr>
          </a:p>
          <a:p>
            <a:endParaRPr lang="en-GB" sz="2000" b="1" dirty="0">
              <a:solidFill>
                <a:srgbClr val="115076"/>
              </a:solidFill>
              <a:latin typeface="Century Gothic" panose="020B0502020202020204" pitchFamily="34" charset="0"/>
            </a:endParaRPr>
          </a:p>
          <a:p>
            <a:endParaRPr lang="en-GB" sz="2000" b="1" dirty="0">
              <a:solidFill>
                <a:srgbClr val="115076"/>
              </a:solidFill>
              <a:latin typeface="Century Gothic" panose="020B0502020202020204" pitchFamily="34" charset="0"/>
            </a:endParaRPr>
          </a:p>
          <a:p>
            <a:r>
              <a:rPr lang="en-GB" sz="2000" b="1" dirty="0">
                <a:solidFill>
                  <a:srgbClr val="115076"/>
                </a:solidFill>
                <a:latin typeface="Century Gothic" panose="020B0502020202020204" pitchFamily="34" charset="0"/>
              </a:rPr>
              <a:t>All activities cards </a:t>
            </a:r>
            <a:r>
              <a:rPr lang="en-GB" sz="2000" b="1" dirty="0">
                <a:solidFill>
                  <a:srgbClr val="115076"/>
                </a:solidFill>
                <a:latin typeface="Century Gothic" panose="020B0502020202020204" pitchFamily="34" charset="0"/>
                <a:sym typeface="Wingdings" panose="05000000000000000000" pitchFamily="2" charset="2"/>
              </a:rPr>
              <a:t></a:t>
            </a:r>
            <a:endParaRPr lang="en-GB" sz="2000" b="1" dirty="0">
              <a:solidFill>
                <a:srgbClr val="115076"/>
              </a:solidFill>
              <a:latin typeface="Century Gothic" panose="020B0502020202020204" pitchFamily="34" charset="0"/>
            </a:endParaRPr>
          </a:p>
        </p:txBody>
      </p:sp>
      <p:sp>
        <p:nvSpPr>
          <p:cNvPr id="7" name="TextBox 6"/>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pic>
        <p:nvPicPr>
          <p:cNvPr id="3" name="Picture 2"/>
          <p:cNvPicPr>
            <a:picLocks noChangeAspect="1"/>
          </p:cNvPicPr>
          <p:nvPr/>
        </p:nvPicPr>
        <p:blipFill>
          <a:blip r:embed="rId3"/>
          <a:stretch>
            <a:fillRect/>
          </a:stretch>
        </p:blipFill>
        <p:spPr>
          <a:xfrm>
            <a:off x="5209077" y="1391140"/>
            <a:ext cx="3150581" cy="4499772"/>
          </a:xfrm>
          <a:prstGeom prst="rect">
            <a:avLst/>
          </a:prstGeom>
        </p:spPr>
      </p:pic>
      <p:pic>
        <p:nvPicPr>
          <p:cNvPr id="6" name="Picture 5"/>
          <p:cNvPicPr>
            <a:picLocks noChangeAspect="1"/>
          </p:cNvPicPr>
          <p:nvPr/>
        </p:nvPicPr>
        <p:blipFill>
          <a:blip r:embed="rId4"/>
          <a:stretch>
            <a:fillRect/>
          </a:stretch>
        </p:blipFill>
        <p:spPr>
          <a:xfrm>
            <a:off x="8464063" y="1391140"/>
            <a:ext cx="3151330" cy="4499772"/>
          </a:xfrm>
          <a:prstGeom prst="rect">
            <a:avLst/>
          </a:prstGeom>
        </p:spPr>
      </p:pic>
    </p:spTree>
    <p:extLst>
      <p:ext uri="{BB962C8B-B14F-4D97-AF65-F5344CB8AC3E}">
        <p14:creationId xmlns:p14="http://schemas.microsoft.com/office/powerpoint/2010/main" val="60872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3334" y="161873"/>
            <a:ext cx="9136517" cy="608238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0709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4125" y="75191"/>
            <a:ext cx="3917795" cy="400110"/>
          </a:xfrm>
          <a:prstGeom prst="rect">
            <a:avLst/>
          </a:prstGeom>
          <a:noFill/>
        </p:spPr>
        <p:txBody>
          <a:bodyPr wrap="square" rtlCol="0">
            <a:spAutoFit/>
          </a:bodyPr>
          <a:lstStyle/>
          <a:p>
            <a:pPr algn="r">
              <a:defRPr/>
            </a:pPr>
            <a:r>
              <a:rPr lang="en-GB" sz="2000" b="1" dirty="0">
                <a:solidFill>
                  <a:srgbClr val="115076"/>
                </a:solidFill>
                <a:latin typeface="Century Gothic" panose="020B0502020202020204" pitchFamily="34" charset="0"/>
              </a:rPr>
              <a:t>Lire</a:t>
            </a:r>
          </a:p>
        </p:txBody>
      </p:sp>
      <p:graphicFrame>
        <p:nvGraphicFramePr>
          <p:cNvPr id="5" name="Content Placeholder 4"/>
          <p:cNvGraphicFramePr>
            <a:graphicFrameLocks noGrp="1"/>
          </p:cNvGraphicFramePr>
          <p:nvPr>
            <p:ph idx="1"/>
            <p:extLst/>
          </p:nvPr>
        </p:nvGraphicFramePr>
        <p:xfrm>
          <a:off x="528282" y="2777797"/>
          <a:ext cx="11086119" cy="3474720"/>
        </p:xfrm>
        <a:graphic>
          <a:graphicData uri="http://schemas.openxmlformats.org/drawingml/2006/table">
            <a:tbl>
              <a:tblPr firstRow="1" bandRow="1">
                <a:tableStyleId>{5C22544A-7EE6-4342-B048-85BDC9FD1C3A}</a:tableStyleId>
              </a:tblPr>
              <a:tblGrid>
                <a:gridCol w="479164">
                  <a:extLst>
                    <a:ext uri="{9D8B030D-6E8A-4147-A177-3AD203B41FA5}">
                      <a16:colId xmlns:a16="http://schemas.microsoft.com/office/drawing/2014/main" xmlns="" val="2548973513"/>
                    </a:ext>
                  </a:extLst>
                </a:gridCol>
                <a:gridCol w="4056978">
                  <a:extLst>
                    <a:ext uri="{9D8B030D-6E8A-4147-A177-3AD203B41FA5}">
                      <a16:colId xmlns:a16="http://schemas.microsoft.com/office/drawing/2014/main" xmlns="" val="2775102314"/>
                    </a:ext>
                  </a:extLst>
                </a:gridCol>
                <a:gridCol w="666750">
                  <a:extLst>
                    <a:ext uri="{9D8B030D-6E8A-4147-A177-3AD203B41FA5}">
                      <a16:colId xmlns:a16="http://schemas.microsoft.com/office/drawing/2014/main" xmlns="" val="2587256997"/>
                    </a:ext>
                  </a:extLst>
                </a:gridCol>
                <a:gridCol w="666750">
                  <a:extLst>
                    <a:ext uri="{9D8B030D-6E8A-4147-A177-3AD203B41FA5}">
                      <a16:colId xmlns:a16="http://schemas.microsoft.com/office/drawing/2014/main" xmlns="" val="3028703937"/>
                    </a:ext>
                  </a:extLst>
                </a:gridCol>
                <a:gridCol w="4603292">
                  <a:extLst>
                    <a:ext uri="{9D8B030D-6E8A-4147-A177-3AD203B41FA5}">
                      <a16:colId xmlns:a16="http://schemas.microsoft.com/office/drawing/2014/main" xmlns="" val="1859025906"/>
                    </a:ext>
                  </a:extLst>
                </a:gridCol>
                <a:gridCol w="613185">
                  <a:extLst>
                    <a:ext uri="{9D8B030D-6E8A-4147-A177-3AD203B41FA5}">
                      <a16:colId xmlns:a16="http://schemas.microsoft.com/office/drawing/2014/main" xmlns="" val="179384468"/>
                    </a:ext>
                  </a:extLst>
                </a:gridCol>
              </a:tblGrid>
              <a:tr h="481753">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Es-tu</a:t>
                      </a:r>
                      <a:r>
                        <a:rPr lang="en-GB" sz="2400" b="0" dirty="0">
                          <a:solidFill>
                            <a:schemeClr val="accent5">
                              <a:lumMod val="50000"/>
                            </a:schemeClr>
                          </a:solidFill>
                          <a:latin typeface="Century Gothic" panose="020B0502020202020204" pitchFamily="34" charset="0"/>
                        </a:rPr>
                        <a:t>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Restes-tu </a:t>
                      </a:r>
                      <a:r>
                        <a:rPr lang="en-GB" sz="2400" b="0" dirty="0" err="1">
                          <a:solidFill>
                            <a:schemeClr val="accent5">
                              <a:lumMod val="50000"/>
                            </a:schemeClr>
                          </a:solidFill>
                          <a:latin typeface="Century Gothic" panose="020B0502020202020204" pitchFamily="34" charset="0"/>
                        </a:rPr>
                        <a:t>ici</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61245337"/>
                  </a:ext>
                </a:extLst>
              </a:tr>
              <a:tr h="481753">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As-</a:t>
                      </a: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un frère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joues</a:t>
                      </a:r>
                      <a:r>
                        <a:rPr lang="en-GB" sz="2400" dirty="0">
                          <a:solidFill>
                            <a:schemeClr val="accent5">
                              <a:lumMod val="50000"/>
                            </a:schemeClr>
                          </a:solidFill>
                          <a:latin typeface="Century Gothic" panose="020B0502020202020204" pitchFamily="34" charset="0"/>
                        </a:rPr>
                        <a:t> au tennis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3114728"/>
                  </a:ext>
                </a:extLst>
              </a:tr>
              <a:tr h="481753">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donnes</a:t>
                      </a:r>
                      <a:r>
                        <a:rPr lang="en-GB" sz="2400" dirty="0">
                          <a:solidFill>
                            <a:schemeClr val="accent5">
                              <a:lumMod val="50000"/>
                            </a:schemeClr>
                          </a:solidFill>
                          <a:latin typeface="Century Gothic" panose="020B0502020202020204" pitchFamily="34" charset="0"/>
                        </a:rPr>
                        <a:t>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travailles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tard</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591263"/>
                  </a:ext>
                </a:extLst>
              </a:tr>
              <a:tr h="481753">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Viens-tu</a:t>
                      </a:r>
                      <a:r>
                        <a:rPr lang="en-GB" sz="2400" dirty="0">
                          <a:solidFill>
                            <a:schemeClr val="accent5">
                              <a:lumMod val="50000"/>
                            </a:schemeClr>
                          </a:solidFill>
                          <a:latin typeface="Century Gothic" panose="020B0502020202020204" pitchFamily="34" charset="0"/>
                        </a:rPr>
                        <a:t> à la </a:t>
                      </a:r>
                      <a:r>
                        <a:rPr lang="en-GB" sz="2400" dirty="0" err="1">
                          <a:solidFill>
                            <a:schemeClr val="accent5">
                              <a:lumMod val="50000"/>
                            </a:schemeClr>
                          </a:solidFill>
                          <a:latin typeface="Century Gothic" panose="020B0502020202020204" pitchFamily="34" charset="0"/>
                        </a:rPr>
                        <a:t>maison</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aides les 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04809608"/>
                  </a:ext>
                </a:extLst>
              </a:tr>
              <a:tr h="481753">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dis la </a:t>
                      </a:r>
                      <a:r>
                        <a:rPr lang="en-GB" sz="2400" dirty="0" err="1">
                          <a:solidFill>
                            <a:schemeClr val="accent5">
                              <a:lumMod val="50000"/>
                            </a:schemeClr>
                          </a:solidFill>
                          <a:latin typeface="Century Gothic" panose="020B0502020202020204" pitchFamily="34" charset="0"/>
                        </a:rPr>
                        <a:t>vérité</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Sors-tu</a:t>
                      </a:r>
                      <a:r>
                        <a:rPr lang="en-GB" sz="2400" dirty="0">
                          <a:solidFill>
                            <a:schemeClr val="accent5">
                              <a:lumMod val="50000"/>
                            </a:schemeClr>
                          </a:solidFill>
                          <a:latin typeface="Century Gothic" panose="020B0502020202020204" pitchFamily="34" charset="0"/>
                        </a:rPr>
                        <a:t> avec les </a:t>
                      </a:r>
                      <a:r>
                        <a:rPr lang="en-GB" sz="2400" dirty="0" err="1">
                          <a:solidFill>
                            <a:schemeClr val="accent5">
                              <a:lumMod val="50000"/>
                            </a:schemeClr>
                          </a:solidFill>
                          <a:latin typeface="Century Gothic" panose="020B0502020202020204" pitchFamily="34" charset="0"/>
                        </a:rPr>
                        <a:t>amis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0815028"/>
                  </a:ext>
                </a:extLst>
              </a:tr>
              <a:tr h="481753">
                <a:tc>
                  <a:txBody>
                    <a:bodyPr/>
                    <a:lstStyle/>
                    <a:p>
                      <a:pPr algn="ct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prends</a:t>
                      </a:r>
                      <a:r>
                        <a:rPr lang="en-GB" sz="2400" dirty="0">
                          <a:solidFill>
                            <a:schemeClr val="accent5">
                              <a:lumMod val="50000"/>
                            </a:schemeClr>
                          </a:solidFill>
                          <a:latin typeface="Century Gothic" panose="020B0502020202020204" pitchFamily="34" charset="0"/>
                        </a:rPr>
                        <a:t> le 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Apprends-tu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6" name="TextBox 5"/>
          <p:cNvSpPr txBox="1"/>
          <p:nvPr/>
        </p:nvSpPr>
        <p:spPr>
          <a:xfrm>
            <a:off x="528282" y="642027"/>
            <a:ext cx="11544447" cy="1631216"/>
          </a:xfrm>
          <a:prstGeom prst="rect">
            <a:avLst/>
          </a:prstGeom>
          <a:noFill/>
        </p:spPr>
        <p:txBody>
          <a:bodyPr wrap="square" rtlCol="0">
            <a:spAutoFit/>
          </a:bodyPr>
          <a:lstStyle/>
          <a:p>
            <a:r>
              <a:rPr lang="en-GB" sz="2000" dirty="0" smtClean="0">
                <a:solidFill>
                  <a:srgbClr val="4472C4">
                    <a:lumMod val="50000"/>
                  </a:srgbClr>
                </a:solidFill>
                <a:latin typeface="Century Gothic" panose="020B0502020202020204" pitchFamily="34" charset="0"/>
              </a:rPr>
              <a:t>You have recently introduced your French friend to your brother. She just emailed him but your brother needs help to understand parts of it. </a:t>
            </a:r>
            <a:br>
              <a:rPr lang="en-GB" sz="2000" dirty="0" smtClean="0">
                <a:solidFill>
                  <a:srgbClr val="4472C4">
                    <a:lumMod val="50000"/>
                  </a:srgbClr>
                </a:solidFill>
                <a:latin typeface="Century Gothic" panose="020B0502020202020204" pitchFamily="34" charset="0"/>
              </a:rPr>
            </a:br>
            <a:r>
              <a:rPr lang="en-GB" sz="2000" dirty="0" smtClean="0">
                <a:solidFill>
                  <a:srgbClr val="4472C4">
                    <a:lumMod val="50000"/>
                  </a:srgbClr>
                </a:solidFill>
                <a:latin typeface="Century Gothic" panose="020B0502020202020204" pitchFamily="34" charset="0"/>
              </a:rPr>
              <a:t>Read and decide </a:t>
            </a:r>
            <a:r>
              <a:rPr lang="en-GB" sz="2000" dirty="0">
                <a:solidFill>
                  <a:srgbClr val="4472C4">
                    <a:lumMod val="50000"/>
                  </a:srgbClr>
                </a:solidFill>
                <a:latin typeface="Century Gothic" panose="020B0502020202020204" pitchFamily="34" charset="0"/>
              </a:rPr>
              <a:t>if the sentence is a statement (write </a:t>
            </a:r>
            <a:r>
              <a:rPr lang="en-GB" sz="2000" b="1" dirty="0">
                <a:solidFill>
                  <a:srgbClr val="4472C4">
                    <a:lumMod val="50000"/>
                  </a:srgbClr>
                </a:solidFill>
                <a:latin typeface="Century Gothic" panose="020B0502020202020204" pitchFamily="34" charset="0"/>
              </a:rPr>
              <a:t>S</a:t>
            </a:r>
            <a:r>
              <a:rPr lang="en-GB" sz="2000" dirty="0">
                <a:solidFill>
                  <a:srgbClr val="4472C4">
                    <a:lumMod val="50000"/>
                  </a:srgbClr>
                </a:solidFill>
                <a:latin typeface="Century Gothic" panose="020B0502020202020204" pitchFamily="34" charset="0"/>
              </a:rPr>
              <a:t>), or a question (write </a:t>
            </a:r>
            <a:r>
              <a:rPr lang="en-GB" sz="2000" b="1" dirty="0">
                <a:solidFill>
                  <a:srgbClr val="4472C4">
                    <a:lumMod val="50000"/>
                  </a:srgbClr>
                </a:solidFill>
                <a:latin typeface="Century Gothic" panose="020B0502020202020204" pitchFamily="34" charset="0"/>
              </a:rPr>
              <a:t>Q</a:t>
            </a:r>
            <a:r>
              <a:rPr lang="en-GB" sz="2000" dirty="0">
                <a:solidFill>
                  <a:srgbClr val="4472C4">
                    <a:lumMod val="50000"/>
                  </a:srgbClr>
                </a:solidFill>
                <a:latin typeface="Century Gothic" panose="020B0502020202020204" pitchFamily="34" charset="0"/>
              </a:rPr>
              <a:t>).  </a:t>
            </a:r>
          </a:p>
          <a:p>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swap round </a:t>
            </a:r>
            <a:r>
              <a:rPr lang="en-GB" sz="2000" dirty="0">
                <a:solidFill>
                  <a:srgbClr val="4472C4">
                    <a:lumMod val="50000"/>
                  </a:srgbClr>
                </a:solidFill>
                <a:latin typeface="Century Gothic" panose="020B0502020202020204" pitchFamily="34" charset="0"/>
              </a:rPr>
              <a:t>when it is a question. </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There is no punctuation to help you, such as full stops or questions marks.</a:t>
            </a:r>
          </a:p>
        </p:txBody>
      </p:sp>
      <p:sp>
        <p:nvSpPr>
          <p:cNvPr id="7" name="Rectangle 6"/>
          <p:cNvSpPr/>
          <p:nvPr/>
        </p:nvSpPr>
        <p:spPr>
          <a:xfrm>
            <a:off x="5059212" y="2571308"/>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Q</a:t>
            </a:r>
          </a:p>
        </p:txBody>
      </p:sp>
      <p:sp>
        <p:nvSpPr>
          <p:cNvPr id="8" name="Rectangle 7"/>
          <p:cNvSpPr/>
          <p:nvPr/>
        </p:nvSpPr>
        <p:spPr>
          <a:xfrm>
            <a:off x="5059212" y="3103775"/>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Q</a:t>
            </a:r>
          </a:p>
        </p:txBody>
      </p:sp>
      <p:sp>
        <p:nvSpPr>
          <p:cNvPr id="9" name="Rectangle 8"/>
          <p:cNvSpPr/>
          <p:nvPr/>
        </p:nvSpPr>
        <p:spPr>
          <a:xfrm>
            <a:off x="5152987" y="3721432"/>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S</a:t>
            </a:r>
          </a:p>
        </p:txBody>
      </p:sp>
      <p:sp>
        <p:nvSpPr>
          <p:cNvPr id="10" name="Rectangle 9"/>
          <p:cNvSpPr/>
          <p:nvPr/>
        </p:nvSpPr>
        <p:spPr>
          <a:xfrm>
            <a:off x="5059212" y="4335933"/>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Q</a:t>
            </a:r>
          </a:p>
        </p:txBody>
      </p:sp>
      <p:sp>
        <p:nvSpPr>
          <p:cNvPr id="11" name="Rectangle 10"/>
          <p:cNvSpPr/>
          <p:nvPr/>
        </p:nvSpPr>
        <p:spPr>
          <a:xfrm>
            <a:off x="5152986" y="4880961"/>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S</a:t>
            </a:r>
          </a:p>
        </p:txBody>
      </p:sp>
      <p:sp>
        <p:nvSpPr>
          <p:cNvPr id="12" name="Rectangle 11"/>
          <p:cNvSpPr/>
          <p:nvPr/>
        </p:nvSpPr>
        <p:spPr>
          <a:xfrm>
            <a:off x="5152987" y="5425989"/>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19050" dir="2700000" algn="tl" rotWithShape="0">
                    <a:prstClr val="black">
                      <a:alpha val="40000"/>
                    </a:prstClr>
                  </a:outerShdw>
                </a:effectLst>
              </a:rPr>
              <a:t>S</a:t>
            </a:r>
          </a:p>
        </p:txBody>
      </p:sp>
      <p:sp>
        <p:nvSpPr>
          <p:cNvPr id="13" name="Rectangle 12"/>
          <p:cNvSpPr/>
          <p:nvPr/>
        </p:nvSpPr>
        <p:spPr>
          <a:xfrm>
            <a:off x="10942823" y="2571595"/>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Q</a:t>
            </a:r>
          </a:p>
        </p:txBody>
      </p:sp>
      <p:sp>
        <p:nvSpPr>
          <p:cNvPr id="14" name="Rectangle 13"/>
          <p:cNvSpPr/>
          <p:nvPr/>
        </p:nvSpPr>
        <p:spPr>
          <a:xfrm>
            <a:off x="11036598" y="3123914"/>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S</a:t>
            </a:r>
          </a:p>
        </p:txBody>
      </p:sp>
      <p:sp>
        <p:nvSpPr>
          <p:cNvPr id="15" name="Rectangle 14"/>
          <p:cNvSpPr/>
          <p:nvPr/>
        </p:nvSpPr>
        <p:spPr>
          <a:xfrm>
            <a:off x="11036598" y="3673939"/>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S</a:t>
            </a:r>
          </a:p>
        </p:txBody>
      </p:sp>
      <p:sp>
        <p:nvSpPr>
          <p:cNvPr id="16" name="Rectangle 15"/>
          <p:cNvSpPr/>
          <p:nvPr/>
        </p:nvSpPr>
        <p:spPr>
          <a:xfrm>
            <a:off x="11036598" y="4263857"/>
            <a:ext cx="53091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S</a:t>
            </a:r>
          </a:p>
        </p:txBody>
      </p:sp>
      <p:sp>
        <p:nvSpPr>
          <p:cNvPr id="17" name="Rectangle 16"/>
          <p:cNvSpPr/>
          <p:nvPr/>
        </p:nvSpPr>
        <p:spPr>
          <a:xfrm>
            <a:off x="10942823" y="4864579"/>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Q</a:t>
            </a:r>
          </a:p>
        </p:txBody>
      </p:sp>
      <p:sp>
        <p:nvSpPr>
          <p:cNvPr id="18" name="Rectangle 17"/>
          <p:cNvSpPr/>
          <p:nvPr/>
        </p:nvSpPr>
        <p:spPr>
          <a:xfrm>
            <a:off x="10942823" y="5426276"/>
            <a:ext cx="718466" cy="923330"/>
          </a:xfrm>
          <a:prstGeom prst="rect">
            <a:avLst/>
          </a:prstGeom>
          <a:noFill/>
        </p:spPr>
        <p:txBody>
          <a:bodyPr wrap="none" lIns="91440" tIns="45720" rIns="91440" bIns="45720">
            <a:spAutoFit/>
          </a:bodyPr>
          <a:lstStyle/>
          <a:p>
            <a:pPr algn="ctr">
              <a:defRPr/>
            </a:pPr>
            <a:r>
              <a:rPr lang="en-US" sz="5400" dirty="0">
                <a:ln w="0"/>
                <a:solidFill>
                  <a:srgbClr val="EE6000"/>
                </a:solidFill>
                <a:effectLst>
                  <a:outerShdw blurRad="38100" dist="38100" dir="2700000" algn="tl">
                    <a:srgbClr val="000000">
                      <a:alpha val="43137"/>
                    </a:srgbClr>
                  </a:outerShdw>
                </a:effectLst>
              </a:rPr>
              <a:t>Q</a:t>
            </a:r>
          </a:p>
        </p:txBody>
      </p:sp>
      <p:sp>
        <p:nvSpPr>
          <p:cNvPr id="2" name="Explosion 2 1"/>
          <p:cNvSpPr/>
          <p:nvPr/>
        </p:nvSpPr>
        <p:spPr>
          <a:xfrm>
            <a:off x="2990709" y="2599832"/>
            <a:ext cx="726831" cy="78860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0" name="Explosion 2 19"/>
          <p:cNvSpPr/>
          <p:nvPr/>
        </p:nvSpPr>
        <p:spPr>
          <a:xfrm>
            <a:off x="3000559" y="3226871"/>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1" name="Explosion 2 20"/>
          <p:cNvSpPr/>
          <p:nvPr/>
        </p:nvSpPr>
        <p:spPr>
          <a:xfrm>
            <a:off x="4194132" y="3824676"/>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2" name="Explosion 2 21"/>
          <p:cNvSpPr/>
          <p:nvPr/>
        </p:nvSpPr>
        <p:spPr>
          <a:xfrm>
            <a:off x="3962107" y="4439177"/>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3" name="Explosion 2 22"/>
          <p:cNvSpPr/>
          <p:nvPr/>
        </p:nvSpPr>
        <p:spPr>
          <a:xfrm>
            <a:off x="3097027" y="4967536"/>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4" name="Explosion 2 23"/>
          <p:cNvSpPr/>
          <p:nvPr/>
        </p:nvSpPr>
        <p:spPr>
          <a:xfrm>
            <a:off x="3506243" y="5584077"/>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5" name="Explosion 2 24"/>
          <p:cNvSpPr/>
          <p:nvPr/>
        </p:nvSpPr>
        <p:spPr>
          <a:xfrm>
            <a:off x="8149432" y="271921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6" name="Explosion 2 25"/>
          <p:cNvSpPr/>
          <p:nvPr/>
        </p:nvSpPr>
        <p:spPr>
          <a:xfrm>
            <a:off x="9014439" y="330147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7" name="Explosion 2 26"/>
          <p:cNvSpPr/>
          <p:nvPr/>
        </p:nvSpPr>
        <p:spPr>
          <a:xfrm>
            <a:off x="8812920" y="390514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8" name="Explosion 2 27"/>
          <p:cNvSpPr/>
          <p:nvPr/>
        </p:nvSpPr>
        <p:spPr>
          <a:xfrm>
            <a:off x="9286772" y="4417976"/>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9" name="Explosion 2 28"/>
          <p:cNvSpPr/>
          <p:nvPr/>
        </p:nvSpPr>
        <p:spPr>
          <a:xfrm>
            <a:off x="9434746" y="4984205"/>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0" name="Explosion 2 29"/>
          <p:cNvSpPr/>
          <p:nvPr/>
        </p:nvSpPr>
        <p:spPr>
          <a:xfrm>
            <a:off x="9582720" y="5584076"/>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1" name="TextBox 30"/>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
        <p:nvSpPr>
          <p:cNvPr id="32" name="TextBox 31"/>
          <p:cNvSpPr txBox="1"/>
          <p:nvPr/>
        </p:nvSpPr>
        <p:spPr>
          <a:xfrm>
            <a:off x="0" y="0"/>
            <a:ext cx="2233951"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ANSWERS</a:t>
            </a:r>
          </a:p>
        </p:txBody>
      </p:sp>
    </p:spTree>
    <p:extLst>
      <p:ext uri="{BB962C8B-B14F-4D97-AF65-F5344CB8AC3E}">
        <p14:creationId xmlns:p14="http://schemas.microsoft.com/office/powerpoint/2010/main" val="222131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945" y="78300"/>
            <a:ext cx="866907" cy="137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9872" y="97089"/>
            <a:ext cx="1265054" cy="135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5718" y="2577544"/>
            <a:ext cx="672876" cy="97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7463" y="2718152"/>
            <a:ext cx="1243652" cy="73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Desktop/Screen%20Shot%202016-05-21%20at%2018.56.2"/>
          <p:cNvPicPr>
            <a:picLocks noChangeAspect="1" noChangeArrowheads="1"/>
          </p:cNvPicPr>
          <p:nvPr/>
        </p:nvPicPr>
        <p:blipFill>
          <a:blip r:embed="rId7">
            <a:extLst>
              <a:ext uri="{28A0092B-C50C-407E-A947-70E740481C1C}">
                <a14:useLocalDpi xmlns:a14="http://schemas.microsoft.com/office/drawing/2010/main" val="0"/>
              </a:ext>
            </a:extLst>
          </a:blip>
          <a:srcRect l="11670" r="25133" b="12485"/>
          <a:stretch>
            <a:fillRect/>
          </a:stretch>
        </p:blipFill>
        <p:spPr bwMode="auto">
          <a:xfrm>
            <a:off x="632716" y="3868844"/>
            <a:ext cx="807534" cy="168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6006" y="3957202"/>
            <a:ext cx="1336437" cy="156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7982" y="3198305"/>
            <a:ext cx="1212603" cy="2508834"/>
          </a:xfrm>
          <a:prstGeom prst="rect">
            <a:avLst/>
          </a:prstGeom>
          <a:effectLst>
            <a:outerShdw blurRad="152400" dist="317500" dir="5400000" sx="90000" sy="-19000" rotWithShape="0">
              <a:prstClr val="black">
                <a:alpha val="15000"/>
              </a:prst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2322" y="3965361"/>
            <a:ext cx="1962170" cy="1557945"/>
          </a:xfrm>
          <a:prstGeom prst="rect">
            <a:avLst/>
          </a:prstGeom>
        </p:spPr>
      </p:pic>
      <p:pic>
        <p:nvPicPr>
          <p:cNvPr id="15" name="Picture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8040" y="202949"/>
            <a:ext cx="1037527" cy="103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31148" y="1560655"/>
            <a:ext cx="2100502"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au basket</a:t>
            </a:r>
          </a:p>
        </p:txBody>
      </p:sp>
      <p:sp>
        <p:nvSpPr>
          <p:cNvPr id="17" name="TextBox 16"/>
          <p:cNvSpPr txBox="1"/>
          <p:nvPr/>
        </p:nvSpPr>
        <p:spPr>
          <a:xfrm>
            <a:off x="2497831" y="1553799"/>
            <a:ext cx="2309227"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au football</a:t>
            </a:r>
          </a:p>
        </p:txBody>
      </p:sp>
      <p:sp>
        <p:nvSpPr>
          <p:cNvPr id="18" name="TextBox 17"/>
          <p:cNvSpPr txBox="1"/>
          <p:nvPr/>
        </p:nvSpPr>
        <p:spPr>
          <a:xfrm>
            <a:off x="9992825" y="3019764"/>
            <a:ext cx="1592101" cy="407882"/>
          </a:xfrm>
          <a:prstGeom prst="rect">
            <a:avLst/>
          </a:prstGeom>
          <a:noFill/>
          <a:ln>
            <a:solidFill>
              <a:srgbClr val="115076"/>
            </a:solidFill>
          </a:ln>
        </p:spPr>
        <p:txBody>
          <a:bodyPr wrap="square" rtlCol="0">
            <a:spAutoFit/>
          </a:bodyPr>
          <a:lstStyle/>
          <a:p>
            <a:pPr algn="ctr"/>
            <a:r>
              <a:rPr lang="en-GB" sz="2000" dirty="0">
                <a:solidFill>
                  <a:srgbClr val="4472C4">
                    <a:lumMod val="50000"/>
                  </a:srgbClr>
                </a:solidFill>
                <a:latin typeface="Century Gothic" panose="020B0502020202020204" pitchFamily="34" charset="0"/>
              </a:rPr>
              <a:t>faire du ski</a:t>
            </a:r>
          </a:p>
        </p:txBody>
      </p:sp>
      <p:sp>
        <p:nvSpPr>
          <p:cNvPr id="19" name="TextBox 18"/>
          <p:cNvSpPr txBox="1"/>
          <p:nvPr/>
        </p:nvSpPr>
        <p:spPr>
          <a:xfrm>
            <a:off x="5068230" y="1541416"/>
            <a:ext cx="1984824"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au tennis</a:t>
            </a:r>
          </a:p>
        </p:txBody>
      </p:sp>
      <p:sp>
        <p:nvSpPr>
          <p:cNvPr id="20" name="TextBox 19"/>
          <p:cNvSpPr txBox="1"/>
          <p:nvPr/>
        </p:nvSpPr>
        <p:spPr>
          <a:xfrm>
            <a:off x="5855458" y="3033630"/>
            <a:ext cx="2002673" cy="400110"/>
          </a:xfrm>
          <a:prstGeom prst="rect">
            <a:avLst/>
          </a:prstGeom>
          <a:noFill/>
          <a:ln>
            <a:solidFill>
              <a:srgbClr val="115076"/>
            </a:solidFill>
          </a:ln>
        </p:spPr>
        <p:txBody>
          <a:bodyPr wrap="square" rtlCol="0">
            <a:spAutoFit/>
          </a:bodyPr>
          <a:lstStyle/>
          <a:p>
            <a:pPr algn="ctr"/>
            <a:r>
              <a:rPr lang="en-GB" sz="2000" dirty="0">
                <a:solidFill>
                  <a:srgbClr val="4472C4">
                    <a:lumMod val="50000"/>
                  </a:srgbClr>
                </a:solidFill>
                <a:latin typeface="Century Gothic" panose="020B0502020202020204" pitchFamily="34" charset="0"/>
              </a:rPr>
              <a:t>faire du </a:t>
            </a:r>
            <a:r>
              <a:rPr lang="en-GB" sz="2000" dirty="0" err="1">
                <a:solidFill>
                  <a:srgbClr val="4472C4">
                    <a:lumMod val="50000"/>
                  </a:srgbClr>
                </a:solidFill>
                <a:latin typeface="Century Gothic" panose="020B0502020202020204" pitchFamily="34" charset="0"/>
              </a:rPr>
              <a:t>vélo</a:t>
            </a:r>
            <a:endParaRPr lang="en-GB" sz="2000" dirty="0">
              <a:solidFill>
                <a:srgbClr val="4472C4">
                  <a:lumMod val="50000"/>
                </a:srgbClr>
              </a:solidFill>
              <a:latin typeface="Century Gothic" panose="020B0502020202020204" pitchFamily="34" charset="0"/>
            </a:endParaRPr>
          </a:p>
        </p:txBody>
      </p:sp>
      <p:sp>
        <p:nvSpPr>
          <p:cNvPr id="21" name="TextBox 20"/>
          <p:cNvSpPr txBox="1"/>
          <p:nvPr/>
        </p:nvSpPr>
        <p:spPr>
          <a:xfrm>
            <a:off x="87934" y="5558559"/>
            <a:ext cx="1846125" cy="400110"/>
          </a:xfrm>
          <a:prstGeom prst="rect">
            <a:avLst/>
          </a:prstGeom>
          <a:noFill/>
          <a:ln>
            <a:solidFill>
              <a:srgbClr val="115076"/>
            </a:solidFill>
          </a:ln>
        </p:spPr>
        <p:txBody>
          <a:bodyPr wrap="square" rtlCol="0">
            <a:spAutoFit/>
          </a:bodyPr>
          <a:lstStyle/>
          <a:p>
            <a:pPr algn="ctr"/>
            <a:r>
              <a:rPr lang="en-GB" sz="2000" dirty="0">
                <a:solidFill>
                  <a:srgbClr val="4472C4">
                    <a:lumMod val="50000"/>
                  </a:srgbClr>
                </a:solidFill>
                <a:latin typeface="Century Gothic" panose="020B0502020202020204" pitchFamily="34" charset="0"/>
              </a:rPr>
              <a:t>chanter</a:t>
            </a:r>
          </a:p>
        </p:txBody>
      </p:sp>
      <p:sp>
        <p:nvSpPr>
          <p:cNvPr id="22" name="TextBox 21"/>
          <p:cNvSpPr txBox="1"/>
          <p:nvPr/>
        </p:nvSpPr>
        <p:spPr>
          <a:xfrm>
            <a:off x="4130539" y="5581342"/>
            <a:ext cx="1846125" cy="400110"/>
          </a:xfrm>
          <a:prstGeom prst="rect">
            <a:avLst/>
          </a:prstGeom>
          <a:noFill/>
          <a:ln>
            <a:solidFill>
              <a:srgbClr val="115076"/>
            </a:solidFill>
          </a:ln>
        </p:spPr>
        <p:txBody>
          <a:bodyPr wrap="square" rtlCol="0">
            <a:spAutoFit/>
          </a:bodyPr>
          <a:lstStyle/>
          <a:p>
            <a:pPr algn="ctr"/>
            <a:r>
              <a:rPr lang="en-GB" sz="2000" dirty="0" err="1">
                <a:solidFill>
                  <a:srgbClr val="4472C4">
                    <a:lumMod val="50000"/>
                  </a:srgbClr>
                </a:solidFill>
                <a:latin typeface="Century Gothic" panose="020B0502020202020204" pitchFamily="34" charset="0"/>
              </a:rPr>
              <a:t>dessiner</a:t>
            </a:r>
            <a:endParaRPr lang="en-GB" sz="2000" dirty="0">
              <a:solidFill>
                <a:srgbClr val="4472C4">
                  <a:lumMod val="50000"/>
                </a:srgbClr>
              </a:solidFill>
              <a:latin typeface="Century Gothic" panose="020B0502020202020204" pitchFamily="34" charset="0"/>
            </a:endParaRPr>
          </a:p>
        </p:txBody>
      </p:sp>
      <p:sp>
        <p:nvSpPr>
          <p:cNvPr id="23" name="TextBox 22"/>
          <p:cNvSpPr txBox="1"/>
          <p:nvPr/>
        </p:nvSpPr>
        <p:spPr>
          <a:xfrm>
            <a:off x="8220040" y="5581342"/>
            <a:ext cx="1846125" cy="400110"/>
          </a:xfrm>
          <a:prstGeom prst="rect">
            <a:avLst/>
          </a:prstGeom>
          <a:noFill/>
          <a:ln>
            <a:solidFill>
              <a:srgbClr val="115076"/>
            </a:solidFill>
          </a:ln>
        </p:spPr>
        <p:txBody>
          <a:bodyPr wrap="square" rtlCol="0">
            <a:spAutoFit/>
          </a:bodyPr>
          <a:lstStyle/>
          <a:p>
            <a:pPr algn="ctr"/>
            <a:r>
              <a:rPr lang="en-GB" sz="2000" dirty="0" err="1">
                <a:solidFill>
                  <a:srgbClr val="4472C4">
                    <a:lumMod val="50000"/>
                  </a:srgbClr>
                </a:solidFill>
                <a:latin typeface="Century Gothic" panose="020B0502020202020204" pitchFamily="34" charset="0"/>
              </a:rPr>
              <a:t>nager</a:t>
            </a:r>
            <a:endParaRPr lang="en-GB" sz="2000" dirty="0">
              <a:solidFill>
                <a:srgbClr val="4472C4">
                  <a:lumMod val="50000"/>
                </a:srgbClr>
              </a:solidFill>
              <a:latin typeface="Century Gothic" panose="020B0502020202020204" pitchFamily="34" charset="0"/>
            </a:endParaRPr>
          </a:p>
        </p:txBody>
      </p:sp>
      <p:sp>
        <p:nvSpPr>
          <p:cNvPr id="24" name="TextBox 23"/>
          <p:cNvSpPr txBox="1"/>
          <p:nvPr/>
        </p:nvSpPr>
        <p:spPr>
          <a:xfrm>
            <a:off x="10254116" y="5574684"/>
            <a:ext cx="1846125" cy="400110"/>
          </a:xfrm>
          <a:prstGeom prst="rect">
            <a:avLst/>
          </a:prstGeom>
          <a:noFill/>
          <a:ln>
            <a:solidFill>
              <a:srgbClr val="115076"/>
            </a:solidFill>
          </a:ln>
        </p:spPr>
        <p:txBody>
          <a:bodyPr wrap="square" rtlCol="0">
            <a:spAutoFit/>
          </a:bodyPr>
          <a:lstStyle/>
          <a:p>
            <a:pPr algn="ctr"/>
            <a:r>
              <a:rPr lang="en-GB" sz="2000" dirty="0" err="1">
                <a:solidFill>
                  <a:srgbClr val="4472C4">
                    <a:lumMod val="50000"/>
                  </a:srgbClr>
                </a:solidFill>
                <a:latin typeface="Century Gothic" panose="020B0502020202020204" pitchFamily="34" charset="0"/>
              </a:rPr>
              <a:t>sauter</a:t>
            </a:r>
            <a:endParaRPr lang="en-GB" sz="2000" dirty="0">
              <a:solidFill>
                <a:srgbClr val="4472C4">
                  <a:lumMod val="50000"/>
                </a:srgbClr>
              </a:solidFill>
              <a:latin typeface="Century Gothic" panose="020B0502020202020204" pitchFamily="34" charset="0"/>
            </a:endParaRPr>
          </a:p>
        </p:txBody>
      </p:sp>
      <p:pic>
        <p:nvPicPr>
          <p:cNvPr id="26" name="Picture 25" descr="skateboard.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8065" y="2545581"/>
            <a:ext cx="1405106" cy="862447"/>
          </a:xfrm>
          <a:prstGeom prst="rect">
            <a:avLst/>
          </a:prstGeom>
          <a:noFill/>
          <a:ln>
            <a:noFill/>
          </a:ln>
          <a:extLst/>
        </p:spPr>
      </p:pic>
      <p:pic>
        <p:nvPicPr>
          <p:cNvPr id="28" name="Picture 27"/>
          <p:cNvPicPr/>
          <p:nvPr/>
        </p:nvPicPr>
        <p:blipFill>
          <a:blip r:embed="rId13" cstate="print">
            <a:extLst>
              <a:ext uri="{28A0092B-C50C-407E-A947-70E740481C1C}">
                <a14:useLocalDpi xmlns:a14="http://schemas.microsoft.com/office/drawing/2010/main" val="0"/>
              </a:ext>
            </a:extLst>
          </a:blip>
          <a:stretch>
            <a:fillRect/>
          </a:stretch>
        </p:blipFill>
        <p:spPr>
          <a:xfrm rot="18891100">
            <a:off x="5527829" y="-87290"/>
            <a:ext cx="967823" cy="1742477"/>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32470" y="3779355"/>
            <a:ext cx="991141" cy="1861340"/>
          </a:xfrm>
          <a:prstGeom prst="rect">
            <a:avLst/>
          </a:prstGeom>
        </p:spPr>
      </p:pic>
      <p:pic>
        <p:nvPicPr>
          <p:cNvPr id="2" name="Picture 1"/>
          <p:cNvPicPr>
            <a:picLocks noChangeAspect="1"/>
          </p:cNvPicPr>
          <p:nvPr/>
        </p:nvPicPr>
        <p:blipFill>
          <a:blip r:embed="rId15">
            <a:clrChange>
              <a:clrFrom>
                <a:srgbClr val="FFFFFF"/>
              </a:clrFrom>
              <a:clrTo>
                <a:srgbClr val="FFFFFF">
                  <a:alpha val="0"/>
                </a:srgbClr>
              </a:clrTo>
            </a:clrChange>
          </a:blip>
          <a:stretch>
            <a:fillRect/>
          </a:stretch>
        </p:blipFill>
        <p:spPr>
          <a:xfrm rot="19957447">
            <a:off x="7899567" y="-40480"/>
            <a:ext cx="1273340" cy="1476336"/>
          </a:xfrm>
          <a:prstGeom prst="rect">
            <a:avLst/>
          </a:prstGeom>
        </p:spPr>
      </p:pic>
      <p:pic>
        <p:nvPicPr>
          <p:cNvPr id="30" name="Picture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9751" y="3925167"/>
            <a:ext cx="1532980" cy="1681566"/>
          </a:xfrm>
          <a:prstGeom prst="rect">
            <a:avLst/>
          </a:prstGeom>
        </p:spPr>
      </p:pic>
      <p:sp>
        <p:nvSpPr>
          <p:cNvPr id="31" name="TextBox 30"/>
          <p:cNvSpPr txBox="1"/>
          <p:nvPr/>
        </p:nvSpPr>
        <p:spPr>
          <a:xfrm>
            <a:off x="6173396" y="5579282"/>
            <a:ext cx="1846125" cy="400110"/>
          </a:xfrm>
          <a:prstGeom prst="rect">
            <a:avLst/>
          </a:prstGeom>
          <a:noFill/>
          <a:ln>
            <a:solidFill>
              <a:srgbClr val="115076"/>
            </a:solidFill>
          </a:ln>
        </p:spPr>
        <p:txBody>
          <a:bodyPr wrap="square" rtlCol="0">
            <a:spAutoFit/>
          </a:bodyPr>
          <a:lstStyle/>
          <a:p>
            <a:pPr algn="ctr"/>
            <a:r>
              <a:rPr lang="en-GB" sz="2000" dirty="0" err="1">
                <a:solidFill>
                  <a:srgbClr val="4472C4">
                    <a:lumMod val="50000"/>
                  </a:srgbClr>
                </a:solidFill>
                <a:latin typeface="Century Gothic" panose="020B0502020202020204" pitchFamily="34" charset="0"/>
              </a:rPr>
              <a:t>courir</a:t>
            </a:r>
            <a:endParaRPr lang="en-GB" sz="2000" dirty="0">
              <a:solidFill>
                <a:srgbClr val="4472C4">
                  <a:lumMod val="50000"/>
                </a:srgbClr>
              </a:solidFill>
              <a:latin typeface="Century Gothic" panose="020B0502020202020204" pitchFamily="34" charset="0"/>
            </a:endParaRPr>
          </a:p>
        </p:txBody>
      </p:sp>
      <p:sp>
        <p:nvSpPr>
          <p:cNvPr id="32" name="TextBox 31"/>
          <p:cNvSpPr txBox="1"/>
          <p:nvPr/>
        </p:nvSpPr>
        <p:spPr>
          <a:xfrm>
            <a:off x="2118101" y="5558559"/>
            <a:ext cx="1846125" cy="400110"/>
          </a:xfrm>
          <a:prstGeom prst="rect">
            <a:avLst/>
          </a:prstGeom>
          <a:noFill/>
          <a:ln>
            <a:solidFill>
              <a:srgbClr val="115076"/>
            </a:solidFill>
          </a:ln>
        </p:spPr>
        <p:txBody>
          <a:bodyPr wrap="square" rtlCol="0">
            <a:spAutoFit/>
          </a:bodyPr>
          <a:lstStyle/>
          <a:p>
            <a:pPr algn="ctr"/>
            <a:r>
              <a:rPr lang="en-GB" sz="2000" dirty="0">
                <a:solidFill>
                  <a:srgbClr val="4472C4">
                    <a:lumMod val="50000"/>
                  </a:srgbClr>
                </a:solidFill>
                <a:latin typeface="Century Gothic" panose="020B0502020202020204" pitchFamily="34" charset="0"/>
              </a:rPr>
              <a:t>marcher</a:t>
            </a:r>
          </a:p>
        </p:txBody>
      </p:sp>
      <p:sp>
        <p:nvSpPr>
          <p:cNvPr id="33" name="TextBox 32"/>
          <p:cNvSpPr txBox="1"/>
          <p:nvPr/>
        </p:nvSpPr>
        <p:spPr>
          <a:xfrm>
            <a:off x="7507117" y="1523942"/>
            <a:ext cx="1984824" cy="707886"/>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de la </a:t>
            </a:r>
            <a:r>
              <a:rPr lang="en-GB" sz="2000" dirty="0" err="1">
                <a:solidFill>
                  <a:srgbClr val="115076"/>
                </a:solidFill>
                <a:latin typeface="Century Gothic" panose="020B0502020202020204" pitchFamily="34" charset="0"/>
              </a:rPr>
              <a:t>trompette</a:t>
            </a:r>
            <a:endParaRPr lang="en-GB" sz="2000" dirty="0">
              <a:solidFill>
                <a:srgbClr val="115076"/>
              </a:solidFill>
              <a:latin typeface="Century Gothic" panose="020B0502020202020204" pitchFamily="34" charset="0"/>
            </a:endParaRPr>
          </a:p>
        </p:txBody>
      </p:sp>
      <p:sp>
        <p:nvSpPr>
          <p:cNvPr id="34" name="TextBox 33"/>
          <p:cNvSpPr txBox="1"/>
          <p:nvPr/>
        </p:nvSpPr>
        <p:spPr>
          <a:xfrm>
            <a:off x="9991805" y="1523942"/>
            <a:ext cx="1984824"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du piano</a:t>
            </a:r>
          </a:p>
        </p:txBody>
      </p:sp>
      <p:sp>
        <p:nvSpPr>
          <p:cNvPr id="35" name="TextBox 34"/>
          <p:cNvSpPr txBox="1"/>
          <p:nvPr/>
        </p:nvSpPr>
        <p:spPr>
          <a:xfrm>
            <a:off x="1833942" y="3018433"/>
            <a:ext cx="2002673" cy="400110"/>
          </a:xfrm>
          <a:prstGeom prst="rect">
            <a:avLst/>
          </a:prstGeom>
          <a:noFill/>
          <a:ln>
            <a:solidFill>
              <a:srgbClr val="115076"/>
            </a:solidFill>
          </a:ln>
        </p:spPr>
        <p:txBody>
          <a:bodyPr wrap="square" rtlCol="0">
            <a:spAutoFit/>
          </a:bodyPr>
          <a:lstStyle/>
          <a:p>
            <a:pPr algn="ctr"/>
            <a:r>
              <a:rPr lang="en-GB" sz="2000" dirty="0">
                <a:solidFill>
                  <a:srgbClr val="4472C4">
                    <a:lumMod val="50000"/>
                  </a:srgbClr>
                </a:solidFill>
                <a:latin typeface="Century Gothic" panose="020B0502020202020204" pitchFamily="34" charset="0"/>
              </a:rPr>
              <a:t>faire du skate</a:t>
            </a:r>
          </a:p>
        </p:txBody>
      </p:sp>
      <p:sp>
        <p:nvSpPr>
          <p:cNvPr id="37" name="TextBox 36"/>
          <p:cNvSpPr txBox="1"/>
          <p:nvPr/>
        </p:nvSpPr>
        <p:spPr>
          <a:xfrm>
            <a:off x="3282696" y="6460343"/>
            <a:ext cx="6327202"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 Rowena </a:t>
            </a:r>
            <a:r>
              <a:rPr lang="en-GB" sz="1200" dirty="0" err="1">
                <a:solidFill>
                  <a:prstClr val="white"/>
                </a:solidFill>
                <a:latin typeface="Century Gothic" panose="020B0502020202020204" pitchFamily="34" charset="0"/>
              </a:rPr>
              <a:t>Kasprowicz</a:t>
            </a:r>
            <a:r>
              <a:rPr lang="en-GB" sz="1200" dirty="0">
                <a:solidFill>
                  <a:prstClr val="white"/>
                </a:solidFill>
                <a:latin typeface="Century Gothic" panose="020B0502020202020204" pitchFamily="34" charset="0"/>
              </a:rPr>
              <a:t> / Juliet Park  </a:t>
            </a:r>
          </a:p>
        </p:txBody>
      </p:sp>
    </p:spTree>
    <p:extLst>
      <p:ext uri="{BB962C8B-B14F-4D97-AF65-F5344CB8AC3E}">
        <p14:creationId xmlns:p14="http://schemas.microsoft.com/office/powerpoint/2010/main" val="209623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4125" y="75191"/>
            <a:ext cx="3917795" cy="400110"/>
          </a:xfrm>
          <a:prstGeom prst="rect">
            <a:avLst/>
          </a:prstGeom>
          <a:noFill/>
        </p:spPr>
        <p:txBody>
          <a:bodyPr wrap="square" rtlCol="0">
            <a:spAutoFit/>
          </a:bodyPr>
          <a:lstStyle/>
          <a:p>
            <a:pPr algn="r">
              <a:defRPr/>
            </a:pPr>
            <a:r>
              <a:rPr lang="en-GB" sz="2000" b="1" dirty="0">
                <a:solidFill>
                  <a:srgbClr val="115076"/>
                </a:solidFill>
                <a:latin typeface="Century Gothic" panose="020B0502020202020204" pitchFamily="34" charset="0"/>
              </a:rPr>
              <a:t>Lire</a:t>
            </a:r>
          </a:p>
        </p:txBody>
      </p:sp>
      <p:graphicFrame>
        <p:nvGraphicFramePr>
          <p:cNvPr id="5" name="Content Placeholder 4"/>
          <p:cNvGraphicFramePr>
            <a:graphicFrameLocks noGrp="1"/>
          </p:cNvGraphicFramePr>
          <p:nvPr>
            <p:ph idx="1"/>
            <p:extLst/>
          </p:nvPr>
        </p:nvGraphicFramePr>
        <p:xfrm>
          <a:off x="575170" y="2424819"/>
          <a:ext cx="11086119" cy="3474720"/>
        </p:xfrm>
        <a:graphic>
          <a:graphicData uri="http://schemas.openxmlformats.org/drawingml/2006/table">
            <a:tbl>
              <a:tblPr firstRow="1" bandRow="1">
                <a:tableStyleId>{5C22544A-7EE6-4342-B048-85BDC9FD1C3A}</a:tableStyleId>
              </a:tblPr>
              <a:tblGrid>
                <a:gridCol w="479164">
                  <a:extLst>
                    <a:ext uri="{9D8B030D-6E8A-4147-A177-3AD203B41FA5}">
                      <a16:colId xmlns:a16="http://schemas.microsoft.com/office/drawing/2014/main" xmlns="" val="2548973513"/>
                    </a:ext>
                  </a:extLst>
                </a:gridCol>
                <a:gridCol w="4056978">
                  <a:extLst>
                    <a:ext uri="{9D8B030D-6E8A-4147-A177-3AD203B41FA5}">
                      <a16:colId xmlns:a16="http://schemas.microsoft.com/office/drawing/2014/main" xmlns="" val="2775102314"/>
                    </a:ext>
                  </a:extLst>
                </a:gridCol>
                <a:gridCol w="666750">
                  <a:extLst>
                    <a:ext uri="{9D8B030D-6E8A-4147-A177-3AD203B41FA5}">
                      <a16:colId xmlns:a16="http://schemas.microsoft.com/office/drawing/2014/main" xmlns="" val="2587256997"/>
                    </a:ext>
                  </a:extLst>
                </a:gridCol>
                <a:gridCol w="666750">
                  <a:extLst>
                    <a:ext uri="{9D8B030D-6E8A-4147-A177-3AD203B41FA5}">
                      <a16:colId xmlns:a16="http://schemas.microsoft.com/office/drawing/2014/main" xmlns="" val="3028703937"/>
                    </a:ext>
                  </a:extLst>
                </a:gridCol>
                <a:gridCol w="4603292">
                  <a:extLst>
                    <a:ext uri="{9D8B030D-6E8A-4147-A177-3AD203B41FA5}">
                      <a16:colId xmlns:a16="http://schemas.microsoft.com/office/drawing/2014/main" xmlns="" val="1859025906"/>
                    </a:ext>
                  </a:extLst>
                </a:gridCol>
                <a:gridCol w="613185">
                  <a:extLst>
                    <a:ext uri="{9D8B030D-6E8A-4147-A177-3AD203B41FA5}">
                      <a16:colId xmlns:a16="http://schemas.microsoft.com/office/drawing/2014/main" xmlns="" val="179384468"/>
                    </a:ext>
                  </a:extLst>
                </a:gridCol>
              </a:tblGrid>
              <a:tr h="481753">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Es-tu</a:t>
                      </a:r>
                      <a:r>
                        <a:rPr lang="en-GB" sz="2400" b="0" dirty="0">
                          <a:solidFill>
                            <a:schemeClr val="accent5">
                              <a:lumMod val="50000"/>
                            </a:schemeClr>
                          </a:solidFill>
                          <a:latin typeface="Century Gothic" panose="020B0502020202020204" pitchFamily="34" charset="0"/>
                        </a:rPr>
                        <a:t>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Restes-tu </a:t>
                      </a:r>
                      <a:r>
                        <a:rPr lang="en-GB" sz="2400" b="0" dirty="0" err="1">
                          <a:solidFill>
                            <a:schemeClr val="accent5">
                              <a:lumMod val="50000"/>
                            </a:schemeClr>
                          </a:solidFill>
                          <a:latin typeface="Century Gothic" panose="020B0502020202020204" pitchFamily="34" charset="0"/>
                        </a:rPr>
                        <a:t>ici</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61245337"/>
                  </a:ext>
                </a:extLst>
              </a:tr>
              <a:tr h="481753">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As-</a:t>
                      </a: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un frère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joues</a:t>
                      </a:r>
                      <a:r>
                        <a:rPr lang="en-GB" sz="2400" dirty="0">
                          <a:solidFill>
                            <a:schemeClr val="accent5">
                              <a:lumMod val="50000"/>
                            </a:schemeClr>
                          </a:solidFill>
                          <a:latin typeface="Century Gothic" panose="020B0502020202020204" pitchFamily="34" charset="0"/>
                        </a:rPr>
                        <a:t> au tennis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3114728"/>
                  </a:ext>
                </a:extLst>
              </a:tr>
              <a:tr h="481753">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donnes</a:t>
                      </a:r>
                      <a:r>
                        <a:rPr lang="en-GB" sz="2400" dirty="0">
                          <a:solidFill>
                            <a:schemeClr val="accent5">
                              <a:lumMod val="50000"/>
                            </a:schemeClr>
                          </a:solidFill>
                          <a:latin typeface="Century Gothic" panose="020B0502020202020204" pitchFamily="34" charset="0"/>
                        </a:rPr>
                        <a:t>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travailles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tard</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591263"/>
                  </a:ext>
                </a:extLst>
              </a:tr>
              <a:tr h="481753">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Viens-tu</a:t>
                      </a:r>
                      <a:r>
                        <a:rPr lang="en-GB" sz="2400" dirty="0">
                          <a:solidFill>
                            <a:schemeClr val="accent5">
                              <a:lumMod val="50000"/>
                            </a:schemeClr>
                          </a:solidFill>
                          <a:latin typeface="Century Gothic" panose="020B0502020202020204" pitchFamily="34" charset="0"/>
                        </a:rPr>
                        <a:t> à la </a:t>
                      </a:r>
                      <a:r>
                        <a:rPr lang="en-GB" sz="2400" dirty="0" err="1">
                          <a:solidFill>
                            <a:schemeClr val="accent5">
                              <a:lumMod val="50000"/>
                            </a:schemeClr>
                          </a:solidFill>
                          <a:latin typeface="Century Gothic" panose="020B0502020202020204" pitchFamily="34" charset="0"/>
                        </a:rPr>
                        <a:t>maison</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aides les 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04809608"/>
                  </a:ext>
                </a:extLst>
              </a:tr>
              <a:tr h="481753">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dis la </a:t>
                      </a:r>
                      <a:r>
                        <a:rPr lang="en-GB" sz="2400" dirty="0" err="1">
                          <a:solidFill>
                            <a:schemeClr val="accent5">
                              <a:lumMod val="50000"/>
                            </a:schemeClr>
                          </a:solidFill>
                          <a:latin typeface="Century Gothic" panose="020B0502020202020204" pitchFamily="34" charset="0"/>
                        </a:rPr>
                        <a:t>vérité</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Sors-tu</a:t>
                      </a:r>
                      <a:r>
                        <a:rPr lang="en-GB" sz="2400" dirty="0">
                          <a:solidFill>
                            <a:schemeClr val="accent5">
                              <a:lumMod val="50000"/>
                            </a:schemeClr>
                          </a:solidFill>
                          <a:latin typeface="Century Gothic" panose="020B0502020202020204" pitchFamily="34" charset="0"/>
                        </a:rPr>
                        <a:t> avec les </a:t>
                      </a:r>
                      <a:r>
                        <a:rPr lang="en-GB" sz="2400" dirty="0" err="1">
                          <a:solidFill>
                            <a:schemeClr val="accent5">
                              <a:lumMod val="50000"/>
                            </a:schemeClr>
                          </a:solidFill>
                          <a:latin typeface="Century Gothic" panose="020B0502020202020204" pitchFamily="34" charset="0"/>
                        </a:rPr>
                        <a:t>amis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0815028"/>
                  </a:ext>
                </a:extLst>
              </a:tr>
              <a:tr h="481753">
                <a:tc>
                  <a:txBody>
                    <a:bodyPr/>
                    <a:lstStyle/>
                    <a:p>
                      <a:pPr algn="ct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prends</a:t>
                      </a:r>
                      <a:r>
                        <a:rPr lang="en-GB" sz="2400" dirty="0">
                          <a:solidFill>
                            <a:schemeClr val="accent5">
                              <a:lumMod val="50000"/>
                            </a:schemeClr>
                          </a:solidFill>
                          <a:latin typeface="Century Gothic" panose="020B0502020202020204" pitchFamily="34" charset="0"/>
                        </a:rPr>
                        <a:t> le 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Apprends-tu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2" name="Explosion 2 1"/>
          <p:cNvSpPr/>
          <p:nvPr/>
        </p:nvSpPr>
        <p:spPr>
          <a:xfrm>
            <a:off x="3037597" y="2246854"/>
            <a:ext cx="726831" cy="78860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0" name="Explosion 2 19"/>
          <p:cNvSpPr/>
          <p:nvPr/>
        </p:nvSpPr>
        <p:spPr>
          <a:xfrm>
            <a:off x="3047447" y="2873893"/>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1" name="Explosion 2 20"/>
          <p:cNvSpPr/>
          <p:nvPr/>
        </p:nvSpPr>
        <p:spPr>
          <a:xfrm>
            <a:off x="4241020" y="34716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2" name="Explosion 2 21"/>
          <p:cNvSpPr/>
          <p:nvPr/>
        </p:nvSpPr>
        <p:spPr>
          <a:xfrm>
            <a:off x="4008995" y="408619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3" name="Explosion 2 22"/>
          <p:cNvSpPr/>
          <p:nvPr/>
        </p:nvSpPr>
        <p:spPr>
          <a:xfrm>
            <a:off x="3143915" y="461455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4" name="Explosion 2 23"/>
          <p:cNvSpPr/>
          <p:nvPr/>
        </p:nvSpPr>
        <p:spPr>
          <a:xfrm>
            <a:off x="3553131" y="523109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5" name="Explosion 2 24"/>
          <p:cNvSpPr/>
          <p:nvPr/>
        </p:nvSpPr>
        <p:spPr>
          <a:xfrm>
            <a:off x="8196320" y="2366240"/>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6" name="Explosion 2 25"/>
          <p:cNvSpPr/>
          <p:nvPr/>
        </p:nvSpPr>
        <p:spPr>
          <a:xfrm>
            <a:off x="9061327" y="2948501"/>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7" name="Explosion 2 26"/>
          <p:cNvSpPr/>
          <p:nvPr/>
        </p:nvSpPr>
        <p:spPr>
          <a:xfrm>
            <a:off x="8859808" y="3552171"/>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8" name="Explosion 2 27"/>
          <p:cNvSpPr/>
          <p:nvPr/>
        </p:nvSpPr>
        <p:spPr>
          <a:xfrm>
            <a:off x="9333660" y="40649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9" name="Explosion 2 28"/>
          <p:cNvSpPr/>
          <p:nvPr/>
        </p:nvSpPr>
        <p:spPr>
          <a:xfrm>
            <a:off x="9481634" y="4631227"/>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0" name="Explosion 2 29"/>
          <p:cNvSpPr/>
          <p:nvPr/>
        </p:nvSpPr>
        <p:spPr>
          <a:xfrm>
            <a:off x="9629608" y="52310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1" name="TextBox 30"/>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
        <p:nvSpPr>
          <p:cNvPr id="18" name="TextBox 17"/>
          <p:cNvSpPr txBox="1"/>
          <p:nvPr/>
        </p:nvSpPr>
        <p:spPr>
          <a:xfrm>
            <a:off x="528282" y="429135"/>
            <a:ext cx="11544447" cy="1631216"/>
          </a:xfrm>
          <a:prstGeom prst="rect">
            <a:avLst/>
          </a:prstGeom>
          <a:noFill/>
        </p:spPr>
        <p:txBody>
          <a:bodyPr wrap="square" rtlCol="0">
            <a:spAutoFit/>
          </a:bodyPr>
          <a:lstStyle/>
          <a:p>
            <a:r>
              <a:rPr lang="en-GB" sz="2000" dirty="0" smtClean="0">
                <a:solidFill>
                  <a:srgbClr val="4472C4">
                    <a:lumMod val="50000"/>
                  </a:srgbClr>
                </a:solidFill>
                <a:latin typeface="Century Gothic" panose="020B0502020202020204" pitchFamily="34" charset="0"/>
              </a:rPr>
              <a:t>You have recently introduced your French friend to your brother. She just emailed him but your brother needs help to understand parts of it. </a:t>
            </a:r>
            <a:br>
              <a:rPr lang="en-GB" sz="2000" dirty="0" smtClean="0">
                <a:solidFill>
                  <a:srgbClr val="4472C4">
                    <a:lumMod val="50000"/>
                  </a:srgbClr>
                </a:solidFill>
                <a:latin typeface="Century Gothic" panose="020B0502020202020204" pitchFamily="34" charset="0"/>
              </a:rPr>
            </a:br>
            <a:r>
              <a:rPr lang="en-GB" sz="2000" dirty="0" smtClean="0">
                <a:solidFill>
                  <a:srgbClr val="4472C4">
                    <a:lumMod val="50000"/>
                  </a:srgbClr>
                </a:solidFill>
                <a:latin typeface="Century Gothic" panose="020B0502020202020204" pitchFamily="34" charset="0"/>
              </a:rPr>
              <a:t>Read and decide </a:t>
            </a:r>
            <a:r>
              <a:rPr lang="en-GB" sz="2000" dirty="0">
                <a:solidFill>
                  <a:srgbClr val="4472C4">
                    <a:lumMod val="50000"/>
                  </a:srgbClr>
                </a:solidFill>
                <a:latin typeface="Century Gothic" panose="020B0502020202020204" pitchFamily="34" charset="0"/>
              </a:rPr>
              <a:t>if the sentence is a statement (write </a:t>
            </a:r>
            <a:r>
              <a:rPr lang="en-GB" sz="2000" b="1" dirty="0">
                <a:solidFill>
                  <a:srgbClr val="4472C4">
                    <a:lumMod val="50000"/>
                  </a:srgbClr>
                </a:solidFill>
                <a:latin typeface="Century Gothic" panose="020B0502020202020204" pitchFamily="34" charset="0"/>
              </a:rPr>
              <a:t>S</a:t>
            </a:r>
            <a:r>
              <a:rPr lang="en-GB" sz="2000" dirty="0">
                <a:solidFill>
                  <a:srgbClr val="4472C4">
                    <a:lumMod val="50000"/>
                  </a:srgbClr>
                </a:solidFill>
                <a:latin typeface="Century Gothic" panose="020B0502020202020204" pitchFamily="34" charset="0"/>
              </a:rPr>
              <a:t>), or a question (write </a:t>
            </a:r>
            <a:r>
              <a:rPr lang="en-GB" sz="2000" b="1" dirty="0">
                <a:solidFill>
                  <a:srgbClr val="4472C4">
                    <a:lumMod val="50000"/>
                  </a:srgbClr>
                </a:solidFill>
                <a:latin typeface="Century Gothic" panose="020B0502020202020204" pitchFamily="34" charset="0"/>
              </a:rPr>
              <a:t>Q</a:t>
            </a:r>
            <a:r>
              <a:rPr lang="en-GB" sz="2000" dirty="0">
                <a:solidFill>
                  <a:srgbClr val="4472C4">
                    <a:lumMod val="50000"/>
                  </a:srgbClr>
                </a:solidFill>
                <a:latin typeface="Century Gothic" panose="020B0502020202020204" pitchFamily="34" charset="0"/>
              </a:rPr>
              <a:t>).  </a:t>
            </a:r>
          </a:p>
          <a:p>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swap round </a:t>
            </a:r>
            <a:r>
              <a:rPr lang="en-GB" sz="2000" dirty="0">
                <a:solidFill>
                  <a:srgbClr val="4472C4">
                    <a:lumMod val="50000"/>
                  </a:srgbClr>
                </a:solidFill>
                <a:latin typeface="Century Gothic" panose="020B0502020202020204" pitchFamily="34" charset="0"/>
              </a:rPr>
              <a:t>when it is a question. </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There is no punctuation to help you, such as full stops or questions marks.</a:t>
            </a:r>
          </a:p>
        </p:txBody>
      </p:sp>
    </p:spTree>
    <p:extLst>
      <p:ext uri="{BB962C8B-B14F-4D97-AF65-F5344CB8AC3E}">
        <p14:creationId xmlns:p14="http://schemas.microsoft.com/office/powerpoint/2010/main" val="90739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4125" y="75191"/>
            <a:ext cx="3917795" cy="400110"/>
          </a:xfrm>
          <a:prstGeom prst="rect">
            <a:avLst/>
          </a:prstGeom>
          <a:noFill/>
        </p:spPr>
        <p:txBody>
          <a:bodyPr wrap="square" rtlCol="0">
            <a:spAutoFit/>
          </a:bodyPr>
          <a:lstStyle/>
          <a:p>
            <a:pPr algn="r">
              <a:defRPr/>
            </a:pPr>
            <a:r>
              <a:rPr lang="en-GB" sz="2000" b="1" dirty="0">
                <a:solidFill>
                  <a:srgbClr val="115076"/>
                </a:solidFill>
                <a:latin typeface="Century Gothic" panose="020B0502020202020204" pitchFamily="34" charset="0"/>
              </a:rPr>
              <a:t>Lire</a:t>
            </a:r>
          </a:p>
        </p:txBody>
      </p:sp>
      <p:graphicFrame>
        <p:nvGraphicFramePr>
          <p:cNvPr id="5" name="Content Placeholder 4"/>
          <p:cNvGraphicFramePr>
            <a:graphicFrameLocks noGrp="1"/>
          </p:cNvGraphicFramePr>
          <p:nvPr>
            <p:ph idx="1"/>
            <p:extLst/>
          </p:nvPr>
        </p:nvGraphicFramePr>
        <p:xfrm>
          <a:off x="575170" y="2424819"/>
          <a:ext cx="11086119" cy="3474720"/>
        </p:xfrm>
        <a:graphic>
          <a:graphicData uri="http://schemas.openxmlformats.org/drawingml/2006/table">
            <a:tbl>
              <a:tblPr firstRow="1" bandRow="1">
                <a:tableStyleId>{5C22544A-7EE6-4342-B048-85BDC9FD1C3A}</a:tableStyleId>
              </a:tblPr>
              <a:tblGrid>
                <a:gridCol w="479164">
                  <a:extLst>
                    <a:ext uri="{9D8B030D-6E8A-4147-A177-3AD203B41FA5}">
                      <a16:colId xmlns:a16="http://schemas.microsoft.com/office/drawing/2014/main" xmlns="" val="2548973513"/>
                    </a:ext>
                  </a:extLst>
                </a:gridCol>
                <a:gridCol w="4056978">
                  <a:extLst>
                    <a:ext uri="{9D8B030D-6E8A-4147-A177-3AD203B41FA5}">
                      <a16:colId xmlns:a16="http://schemas.microsoft.com/office/drawing/2014/main" xmlns="" val="2775102314"/>
                    </a:ext>
                  </a:extLst>
                </a:gridCol>
                <a:gridCol w="666750">
                  <a:extLst>
                    <a:ext uri="{9D8B030D-6E8A-4147-A177-3AD203B41FA5}">
                      <a16:colId xmlns:a16="http://schemas.microsoft.com/office/drawing/2014/main" xmlns="" val="2587256997"/>
                    </a:ext>
                  </a:extLst>
                </a:gridCol>
                <a:gridCol w="666750">
                  <a:extLst>
                    <a:ext uri="{9D8B030D-6E8A-4147-A177-3AD203B41FA5}">
                      <a16:colId xmlns:a16="http://schemas.microsoft.com/office/drawing/2014/main" xmlns="" val="3028703937"/>
                    </a:ext>
                  </a:extLst>
                </a:gridCol>
                <a:gridCol w="4603292">
                  <a:extLst>
                    <a:ext uri="{9D8B030D-6E8A-4147-A177-3AD203B41FA5}">
                      <a16:colId xmlns:a16="http://schemas.microsoft.com/office/drawing/2014/main" xmlns="" val="1859025906"/>
                    </a:ext>
                  </a:extLst>
                </a:gridCol>
                <a:gridCol w="613185">
                  <a:extLst>
                    <a:ext uri="{9D8B030D-6E8A-4147-A177-3AD203B41FA5}">
                      <a16:colId xmlns:a16="http://schemas.microsoft.com/office/drawing/2014/main" xmlns="" val="179384468"/>
                    </a:ext>
                  </a:extLst>
                </a:gridCol>
              </a:tblGrid>
              <a:tr h="481753">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Es-tu</a:t>
                      </a:r>
                      <a:r>
                        <a:rPr lang="en-GB" sz="2400" b="0" dirty="0">
                          <a:solidFill>
                            <a:schemeClr val="accent5">
                              <a:lumMod val="50000"/>
                            </a:schemeClr>
                          </a:solidFill>
                          <a:latin typeface="Century Gothic" panose="020B0502020202020204" pitchFamily="34" charset="0"/>
                        </a:rPr>
                        <a:t>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Restes-tu </a:t>
                      </a:r>
                      <a:r>
                        <a:rPr lang="en-GB" sz="2400" b="0" dirty="0" err="1">
                          <a:solidFill>
                            <a:schemeClr val="accent5">
                              <a:lumMod val="50000"/>
                            </a:schemeClr>
                          </a:solidFill>
                          <a:latin typeface="Century Gothic" panose="020B0502020202020204" pitchFamily="34" charset="0"/>
                        </a:rPr>
                        <a:t>ici</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61245337"/>
                  </a:ext>
                </a:extLst>
              </a:tr>
              <a:tr h="481753">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As-</a:t>
                      </a: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un frère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joues</a:t>
                      </a:r>
                      <a:r>
                        <a:rPr lang="en-GB" sz="2400" dirty="0">
                          <a:solidFill>
                            <a:schemeClr val="accent5">
                              <a:lumMod val="50000"/>
                            </a:schemeClr>
                          </a:solidFill>
                          <a:latin typeface="Century Gothic" panose="020B0502020202020204" pitchFamily="34" charset="0"/>
                        </a:rPr>
                        <a:t> au tennis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3114728"/>
                  </a:ext>
                </a:extLst>
              </a:tr>
              <a:tr h="481753">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donnes</a:t>
                      </a:r>
                      <a:r>
                        <a:rPr lang="en-GB" sz="2400" dirty="0">
                          <a:solidFill>
                            <a:schemeClr val="accent5">
                              <a:lumMod val="50000"/>
                            </a:schemeClr>
                          </a:solidFill>
                          <a:latin typeface="Century Gothic" panose="020B0502020202020204" pitchFamily="34" charset="0"/>
                        </a:rPr>
                        <a:t>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travailles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tard</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591263"/>
                  </a:ext>
                </a:extLst>
              </a:tr>
              <a:tr h="481753">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Viens-tu</a:t>
                      </a:r>
                      <a:r>
                        <a:rPr lang="en-GB" sz="2400" dirty="0">
                          <a:solidFill>
                            <a:schemeClr val="accent5">
                              <a:lumMod val="50000"/>
                            </a:schemeClr>
                          </a:solidFill>
                          <a:latin typeface="Century Gothic" panose="020B0502020202020204" pitchFamily="34" charset="0"/>
                        </a:rPr>
                        <a:t> à la </a:t>
                      </a:r>
                      <a:r>
                        <a:rPr lang="en-GB" sz="2400" dirty="0" err="1">
                          <a:solidFill>
                            <a:schemeClr val="accent5">
                              <a:lumMod val="50000"/>
                            </a:schemeClr>
                          </a:solidFill>
                          <a:latin typeface="Century Gothic" panose="020B0502020202020204" pitchFamily="34" charset="0"/>
                        </a:rPr>
                        <a:t>maison</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aides les 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04809608"/>
                  </a:ext>
                </a:extLst>
              </a:tr>
              <a:tr h="481753">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dis la </a:t>
                      </a:r>
                      <a:r>
                        <a:rPr lang="en-GB" sz="2400" dirty="0" err="1">
                          <a:solidFill>
                            <a:schemeClr val="accent5">
                              <a:lumMod val="50000"/>
                            </a:schemeClr>
                          </a:solidFill>
                          <a:latin typeface="Century Gothic" panose="020B0502020202020204" pitchFamily="34" charset="0"/>
                        </a:rPr>
                        <a:t>vérité</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Sors-tu</a:t>
                      </a:r>
                      <a:r>
                        <a:rPr lang="en-GB" sz="2400" dirty="0">
                          <a:solidFill>
                            <a:schemeClr val="accent5">
                              <a:lumMod val="50000"/>
                            </a:schemeClr>
                          </a:solidFill>
                          <a:latin typeface="Century Gothic" panose="020B0502020202020204" pitchFamily="34" charset="0"/>
                        </a:rPr>
                        <a:t> avec les </a:t>
                      </a:r>
                      <a:r>
                        <a:rPr lang="en-GB" sz="2400" dirty="0" err="1">
                          <a:solidFill>
                            <a:schemeClr val="accent5">
                              <a:lumMod val="50000"/>
                            </a:schemeClr>
                          </a:solidFill>
                          <a:latin typeface="Century Gothic" panose="020B0502020202020204" pitchFamily="34" charset="0"/>
                        </a:rPr>
                        <a:t>amis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0815028"/>
                  </a:ext>
                </a:extLst>
              </a:tr>
              <a:tr h="481753">
                <a:tc>
                  <a:txBody>
                    <a:bodyPr/>
                    <a:lstStyle/>
                    <a:p>
                      <a:pPr algn="ct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prends</a:t>
                      </a:r>
                      <a:r>
                        <a:rPr lang="en-GB" sz="2400" dirty="0">
                          <a:solidFill>
                            <a:schemeClr val="accent5">
                              <a:lumMod val="50000"/>
                            </a:schemeClr>
                          </a:solidFill>
                          <a:latin typeface="Century Gothic" panose="020B0502020202020204" pitchFamily="34" charset="0"/>
                        </a:rPr>
                        <a:t> le 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Apprends-tu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l’anglais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2" name="Explosion 2 1"/>
          <p:cNvSpPr/>
          <p:nvPr/>
        </p:nvSpPr>
        <p:spPr>
          <a:xfrm>
            <a:off x="3037597" y="2246854"/>
            <a:ext cx="726831" cy="78860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0" name="Explosion 2 19"/>
          <p:cNvSpPr/>
          <p:nvPr/>
        </p:nvSpPr>
        <p:spPr>
          <a:xfrm>
            <a:off x="3047447" y="2873893"/>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1" name="Explosion 2 20"/>
          <p:cNvSpPr/>
          <p:nvPr/>
        </p:nvSpPr>
        <p:spPr>
          <a:xfrm>
            <a:off x="4241020" y="34716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2" name="Explosion 2 21"/>
          <p:cNvSpPr/>
          <p:nvPr/>
        </p:nvSpPr>
        <p:spPr>
          <a:xfrm>
            <a:off x="4008995" y="408619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3" name="Explosion 2 22"/>
          <p:cNvSpPr/>
          <p:nvPr/>
        </p:nvSpPr>
        <p:spPr>
          <a:xfrm>
            <a:off x="3143915" y="461455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4" name="Explosion 2 23"/>
          <p:cNvSpPr/>
          <p:nvPr/>
        </p:nvSpPr>
        <p:spPr>
          <a:xfrm>
            <a:off x="3553131" y="5231099"/>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5" name="Explosion 2 24"/>
          <p:cNvSpPr/>
          <p:nvPr/>
        </p:nvSpPr>
        <p:spPr>
          <a:xfrm>
            <a:off x="8196320" y="2366240"/>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6" name="Explosion 2 25"/>
          <p:cNvSpPr/>
          <p:nvPr/>
        </p:nvSpPr>
        <p:spPr>
          <a:xfrm>
            <a:off x="9061327" y="2948501"/>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7" name="Explosion 2 26"/>
          <p:cNvSpPr/>
          <p:nvPr/>
        </p:nvSpPr>
        <p:spPr>
          <a:xfrm>
            <a:off x="8859808" y="3552171"/>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8" name="Explosion 2 27"/>
          <p:cNvSpPr/>
          <p:nvPr/>
        </p:nvSpPr>
        <p:spPr>
          <a:xfrm>
            <a:off x="9333660" y="40649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29" name="Explosion 2 28"/>
          <p:cNvSpPr/>
          <p:nvPr/>
        </p:nvSpPr>
        <p:spPr>
          <a:xfrm>
            <a:off x="9481634" y="4631227"/>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0" name="Explosion 2 29"/>
          <p:cNvSpPr/>
          <p:nvPr/>
        </p:nvSpPr>
        <p:spPr>
          <a:xfrm>
            <a:off x="9629608" y="5231098"/>
            <a:ext cx="726831" cy="7168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solidFill>
                <a:prstClr val="white"/>
              </a:solidFill>
            </a:endParaRPr>
          </a:p>
        </p:txBody>
      </p:sp>
      <p:sp>
        <p:nvSpPr>
          <p:cNvPr id="31" name="TextBox 30"/>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
        <p:nvSpPr>
          <p:cNvPr id="18" name="TextBox 17"/>
          <p:cNvSpPr txBox="1"/>
          <p:nvPr/>
        </p:nvSpPr>
        <p:spPr>
          <a:xfrm>
            <a:off x="528282" y="429135"/>
            <a:ext cx="11544447" cy="1631216"/>
          </a:xfrm>
          <a:prstGeom prst="rect">
            <a:avLst/>
          </a:prstGeom>
          <a:noFill/>
        </p:spPr>
        <p:txBody>
          <a:bodyPr wrap="square" rtlCol="0">
            <a:spAutoFit/>
          </a:bodyPr>
          <a:lstStyle/>
          <a:p>
            <a:r>
              <a:rPr lang="en-GB" sz="2000" dirty="0" smtClean="0">
                <a:solidFill>
                  <a:srgbClr val="4472C4">
                    <a:lumMod val="50000"/>
                  </a:srgbClr>
                </a:solidFill>
                <a:latin typeface="Century Gothic" panose="020B0502020202020204" pitchFamily="34" charset="0"/>
              </a:rPr>
              <a:t>You have recently introduced your French friend to your brother. She just emailed him but your brother needs help to understand it. </a:t>
            </a:r>
            <a:br>
              <a:rPr lang="en-GB" sz="2000" dirty="0" smtClean="0">
                <a:solidFill>
                  <a:srgbClr val="4472C4">
                    <a:lumMod val="50000"/>
                  </a:srgbClr>
                </a:solidFill>
                <a:latin typeface="Century Gothic" panose="020B0502020202020204" pitchFamily="34" charset="0"/>
              </a:rPr>
            </a:br>
            <a:r>
              <a:rPr lang="en-GB" sz="2000" dirty="0" smtClean="0">
                <a:solidFill>
                  <a:srgbClr val="4472C4">
                    <a:lumMod val="50000"/>
                  </a:srgbClr>
                </a:solidFill>
                <a:latin typeface="Century Gothic" panose="020B0502020202020204" pitchFamily="34" charset="0"/>
              </a:rPr>
              <a:t>Read and decide </a:t>
            </a:r>
            <a:r>
              <a:rPr lang="en-GB" sz="2000" dirty="0">
                <a:solidFill>
                  <a:srgbClr val="4472C4">
                    <a:lumMod val="50000"/>
                  </a:srgbClr>
                </a:solidFill>
                <a:latin typeface="Century Gothic" panose="020B0502020202020204" pitchFamily="34" charset="0"/>
              </a:rPr>
              <a:t>if the sentence is a statement (write </a:t>
            </a:r>
            <a:r>
              <a:rPr lang="en-GB" sz="2000" b="1" dirty="0">
                <a:solidFill>
                  <a:srgbClr val="4472C4">
                    <a:lumMod val="50000"/>
                  </a:srgbClr>
                </a:solidFill>
                <a:latin typeface="Century Gothic" panose="020B0502020202020204" pitchFamily="34" charset="0"/>
              </a:rPr>
              <a:t>S</a:t>
            </a:r>
            <a:r>
              <a:rPr lang="en-GB" sz="2000" dirty="0">
                <a:solidFill>
                  <a:srgbClr val="4472C4">
                    <a:lumMod val="50000"/>
                  </a:srgbClr>
                </a:solidFill>
                <a:latin typeface="Century Gothic" panose="020B0502020202020204" pitchFamily="34" charset="0"/>
              </a:rPr>
              <a:t>), or a question (write </a:t>
            </a:r>
            <a:r>
              <a:rPr lang="en-GB" sz="2000" b="1" dirty="0">
                <a:solidFill>
                  <a:srgbClr val="4472C4">
                    <a:lumMod val="50000"/>
                  </a:srgbClr>
                </a:solidFill>
                <a:latin typeface="Century Gothic" panose="020B0502020202020204" pitchFamily="34" charset="0"/>
              </a:rPr>
              <a:t>Q</a:t>
            </a:r>
            <a:r>
              <a:rPr lang="en-GB" sz="2000" dirty="0">
                <a:solidFill>
                  <a:srgbClr val="4472C4">
                    <a:lumMod val="50000"/>
                  </a:srgbClr>
                </a:solidFill>
                <a:latin typeface="Century Gothic" panose="020B0502020202020204" pitchFamily="34" charset="0"/>
              </a:rPr>
              <a:t>).  </a:t>
            </a:r>
          </a:p>
          <a:p>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swap round </a:t>
            </a:r>
            <a:r>
              <a:rPr lang="en-GB" sz="2000" dirty="0">
                <a:solidFill>
                  <a:srgbClr val="4472C4">
                    <a:lumMod val="50000"/>
                  </a:srgbClr>
                </a:solidFill>
                <a:latin typeface="Century Gothic" panose="020B0502020202020204" pitchFamily="34" charset="0"/>
              </a:rPr>
              <a:t>when it is a question. </a:t>
            </a:r>
            <a:br>
              <a:rPr lang="en-GB" sz="2000"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There is no punctuation to help you, such as full stops or questions marks.</a:t>
            </a:r>
          </a:p>
        </p:txBody>
      </p:sp>
    </p:spTree>
    <p:extLst>
      <p:ext uri="{BB962C8B-B14F-4D97-AF65-F5344CB8AC3E}">
        <p14:creationId xmlns:p14="http://schemas.microsoft.com/office/powerpoint/2010/main" val="1455291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nvPr>
        </p:nvGraphicFramePr>
        <p:xfrm>
          <a:off x="714563" y="2502619"/>
          <a:ext cx="5235194" cy="3474720"/>
        </p:xfrm>
        <a:graphic>
          <a:graphicData uri="http://schemas.openxmlformats.org/drawingml/2006/table">
            <a:tbl>
              <a:tblPr firstRow="1" bandRow="1">
                <a:tableStyleId>{5C22544A-7EE6-4342-B048-85BDC9FD1C3A}</a:tableStyleId>
              </a:tblPr>
              <a:tblGrid>
                <a:gridCol w="870075">
                  <a:extLst>
                    <a:ext uri="{9D8B030D-6E8A-4147-A177-3AD203B41FA5}">
                      <a16:colId xmlns:a16="http://schemas.microsoft.com/office/drawing/2014/main" xmlns="" val="2548973513"/>
                    </a:ext>
                  </a:extLst>
                </a:gridCol>
                <a:gridCol w="1608667">
                  <a:extLst>
                    <a:ext uri="{9D8B030D-6E8A-4147-A177-3AD203B41FA5}">
                      <a16:colId xmlns:a16="http://schemas.microsoft.com/office/drawing/2014/main" xmlns="" val="2775102314"/>
                    </a:ext>
                  </a:extLst>
                </a:gridCol>
                <a:gridCol w="1073426">
                  <a:extLst>
                    <a:ext uri="{9D8B030D-6E8A-4147-A177-3AD203B41FA5}">
                      <a16:colId xmlns:a16="http://schemas.microsoft.com/office/drawing/2014/main" xmlns="" val="3028703937"/>
                    </a:ext>
                  </a:extLst>
                </a:gridCol>
                <a:gridCol w="1683026">
                  <a:extLst>
                    <a:ext uri="{9D8B030D-6E8A-4147-A177-3AD203B41FA5}">
                      <a16:colId xmlns:a16="http://schemas.microsoft.com/office/drawing/2014/main" xmlns="" val="1859025906"/>
                    </a:ext>
                  </a:extLst>
                </a:gridCol>
              </a:tblGrid>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3661245337"/>
                  </a:ext>
                </a:extLst>
              </a:tr>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4133114728"/>
                  </a:ext>
                </a:extLst>
              </a:tr>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3767591263"/>
                  </a:ext>
                </a:extLst>
              </a:tr>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1904809608"/>
                  </a:ext>
                </a:extLst>
              </a:tr>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270815028"/>
                  </a:ext>
                </a:extLst>
              </a:tr>
              <a:tr h="481753">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4" name="TextBox 3"/>
          <p:cNvSpPr txBox="1"/>
          <p:nvPr/>
        </p:nvSpPr>
        <p:spPr>
          <a:xfrm>
            <a:off x="8265607" y="105343"/>
            <a:ext cx="3733800" cy="369332"/>
          </a:xfrm>
          <a:prstGeom prst="rect">
            <a:avLst/>
          </a:prstGeom>
          <a:noFill/>
        </p:spPr>
        <p:txBody>
          <a:bodyPr wrap="square" rtlCol="0">
            <a:spAutoFit/>
          </a:bodyPr>
          <a:lstStyle/>
          <a:p>
            <a:pPr algn="r">
              <a:defRPr/>
            </a:pPr>
            <a:r>
              <a:rPr lang="en-GB" b="1" dirty="0" err="1">
                <a:solidFill>
                  <a:prstClr val="black"/>
                </a:solidFill>
                <a:latin typeface="Century Gothic" panose="020B0502020202020204" pitchFamily="34" charset="0"/>
              </a:rPr>
              <a:t>Écouter</a:t>
            </a:r>
            <a:endParaRPr lang="en-GB" b="1" dirty="0">
              <a:solidFill>
                <a:prstClr val="black"/>
              </a:solidFill>
              <a:latin typeface="Century Gothic" panose="020B0502020202020204" pitchFamily="34" charset="0"/>
            </a:endParaRPr>
          </a:p>
        </p:txBody>
      </p:sp>
      <p:sp>
        <p:nvSpPr>
          <p:cNvPr id="5" name="TextBox 4"/>
          <p:cNvSpPr txBox="1"/>
          <p:nvPr/>
        </p:nvSpPr>
        <p:spPr>
          <a:xfrm>
            <a:off x="180499" y="643480"/>
            <a:ext cx="11693449" cy="1323439"/>
          </a:xfrm>
          <a:prstGeom prst="rect">
            <a:avLst/>
          </a:prstGeom>
          <a:noFill/>
        </p:spPr>
        <p:txBody>
          <a:bodyPr wrap="square" rtlCol="0">
            <a:spAutoFit/>
          </a:bodyPr>
          <a:lstStyle/>
          <a:p>
            <a:pPr>
              <a:defRPr/>
            </a:pPr>
            <a:r>
              <a:rPr lang="en-GB" sz="2000" dirty="0" smtClean="0">
                <a:solidFill>
                  <a:srgbClr val="4472C4">
                    <a:lumMod val="50000"/>
                  </a:srgbClr>
                </a:solidFill>
                <a:latin typeface="Century Gothic" panose="020B0502020202020204" pitchFamily="34" charset="0"/>
              </a:rPr>
              <a:t>Your French friend has left a voicemail for your brother.  He needs help to understand it! Listen</a:t>
            </a:r>
            <a:r>
              <a:rPr lang="en-GB" sz="2000" dirty="0">
                <a:solidFill>
                  <a:srgbClr val="4472C4">
                    <a:lumMod val="50000"/>
                  </a:srgbClr>
                </a:solidFill>
                <a:latin typeface="Century Gothic" panose="020B0502020202020204" pitchFamily="34" charset="0"/>
              </a:rPr>
              <a:t>. Decide if </a:t>
            </a:r>
            <a:r>
              <a:rPr lang="en-GB" sz="2000" dirty="0" smtClean="0">
                <a:solidFill>
                  <a:srgbClr val="4472C4">
                    <a:lumMod val="50000"/>
                  </a:srgbClr>
                </a:solidFill>
                <a:latin typeface="Century Gothic" panose="020B0502020202020204" pitchFamily="34" charset="0"/>
              </a:rPr>
              <a:t>each utterance is </a:t>
            </a:r>
            <a:r>
              <a:rPr lang="en-GB" sz="2000" dirty="0">
                <a:solidFill>
                  <a:srgbClr val="4472C4">
                    <a:lumMod val="50000"/>
                  </a:srgbClr>
                </a:solidFill>
                <a:latin typeface="Century Gothic" panose="020B0502020202020204" pitchFamily="34" charset="0"/>
              </a:rPr>
              <a:t>a </a:t>
            </a:r>
            <a:r>
              <a:rPr lang="en-GB" sz="2000" dirty="0" smtClean="0">
                <a:solidFill>
                  <a:srgbClr val="4472C4">
                    <a:lumMod val="50000"/>
                  </a:srgbClr>
                </a:solidFill>
                <a:latin typeface="Century Gothic" panose="020B0502020202020204" pitchFamily="34" charset="0"/>
              </a:rPr>
              <a:t>fact </a:t>
            </a:r>
            <a:r>
              <a:rPr lang="en-GB" sz="2000" i="1" dirty="0" smtClean="0">
                <a:solidFill>
                  <a:srgbClr val="4472C4">
                    <a:lumMod val="50000"/>
                  </a:srgbClr>
                </a:solidFill>
                <a:latin typeface="Century Gothic" panose="020B0502020202020204" pitchFamily="34" charset="0"/>
              </a:rPr>
              <a:t>(write </a:t>
            </a:r>
            <a:r>
              <a:rPr lang="en-GB" sz="2000" b="1" i="1" dirty="0" smtClean="0">
                <a:solidFill>
                  <a:srgbClr val="4472C4">
                    <a:lumMod val="50000"/>
                  </a:srgbClr>
                </a:solidFill>
                <a:latin typeface="Century Gothic" panose="020B0502020202020204" pitchFamily="34" charset="0"/>
              </a:rPr>
              <a:t>F</a:t>
            </a:r>
            <a:r>
              <a:rPr lang="en-GB" sz="2000" i="1" dirty="0" smtClean="0">
                <a:solidFill>
                  <a:srgbClr val="4472C4">
                    <a:lumMod val="50000"/>
                  </a:srgbClr>
                </a:solidFill>
                <a:latin typeface="Century Gothic" panose="020B0502020202020204" pitchFamily="34" charset="0"/>
              </a:rPr>
              <a:t>); </a:t>
            </a:r>
            <a:r>
              <a:rPr lang="en-GB" sz="2000" dirty="0" smtClean="0">
                <a:solidFill>
                  <a:srgbClr val="4472C4">
                    <a:lumMod val="50000"/>
                  </a:srgbClr>
                </a:solidFill>
                <a:latin typeface="Century Gothic" panose="020B0502020202020204" pitchFamily="34" charset="0"/>
              </a:rPr>
              <a:t>something she already knows about your brother, or </a:t>
            </a:r>
            <a:r>
              <a:rPr lang="en-GB" sz="2000" dirty="0">
                <a:solidFill>
                  <a:srgbClr val="4472C4">
                    <a:lumMod val="50000"/>
                  </a:srgbClr>
                </a:solidFill>
                <a:latin typeface="Century Gothic" panose="020B0502020202020204" pitchFamily="34" charset="0"/>
              </a:rPr>
              <a:t>a question (write </a:t>
            </a:r>
            <a:r>
              <a:rPr lang="en-GB" sz="2000" b="1" dirty="0">
                <a:solidFill>
                  <a:srgbClr val="4472C4">
                    <a:lumMod val="50000"/>
                  </a:srgbClr>
                </a:solidFill>
                <a:latin typeface="Century Gothic" panose="020B0502020202020204" pitchFamily="34" charset="0"/>
              </a:rPr>
              <a:t>Q</a:t>
            </a:r>
            <a:r>
              <a:rPr lang="en-GB" sz="2000" dirty="0" smtClean="0">
                <a:solidFill>
                  <a:srgbClr val="4472C4">
                    <a:lumMod val="50000"/>
                  </a:srgbClr>
                </a:solidFill>
                <a:latin typeface="Century Gothic" panose="020B0502020202020204" pitchFamily="34" charset="0"/>
              </a:rPr>
              <a:t>); something she wants to know.</a:t>
            </a:r>
            <a:endParaRPr lang="en-GB" sz="2000" dirty="0">
              <a:solidFill>
                <a:srgbClr val="4472C4">
                  <a:lumMod val="50000"/>
                </a:srgbClr>
              </a:solidFill>
              <a:latin typeface="Century Gothic" panose="020B0502020202020204" pitchFamily="34" charset="0"/>
            </a:endParaRPr>
          </a:p>
          <a:p>
            <a:pPr>
              <a:defRPr/>
            </a:pPr>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pronoun swap round </a:t>
            </a:r>
            <a:r>
              <a:rPr lang="en-GB" sz="2000" dirty="0">
                <a:solidFill>
                  <a:srgbClr val="4472C4">
                    <a:lumMod val="50000"/>
                  </a:srgbClr>
                </a:solidFill>
                <a:latin typeface="Century Gothic" panose="020B0502020202020204" pitchFamily="34" charset="0"/>
              </a:rPr>
              <a:t>when it is a question.  </a:t>
            </a:r>
          </a:p>
        </p:txBody>
      </p:sp>
      <p:sp>
        <p:nvSpPr>
          <p:cNvPr id="2" name="Rectangle 1"/>
          <p:cNvSpPr/>
          <p:nvPr/>
        </p:nvSpPr>
        <p:spPr>
          <a:xfrm>
            <a:off x="1927672" y="2300868"/>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6" name="Rectangle 5"/>
          <p:cNvSpPr/>
          <p:nvPr/>
        </p:nvSpPr>
        <p:spPr>
          <a:xfrm>
            <a:off x="1975547" y="2890075"/>
            <a:ext cx="502061" cy="923330"/>
          </a:xfrm>
          <a:prstGeom prst="rect">
            <a:avLst/>
          </a:prstGeom>
          <a:noFill/>
        </p:spPr>
        <p:txBody>
          <a:bodyPr wrap="non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8" name="Rectangle 7"/>
          <p:cNvSpPr/>
          <p:nvPr/>
        </p:nvSpPr>
        <p:spPr>
          <a:xfrm>
            <a:off x="1906366" y="3478504"/>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9" name="Rectangle 8"/>
          <p:cNvSpPr/>
          <p:nvPr/>
        </p:nvSpPr>
        <p:spPr>
          <a:xfrm>
            <a:off x="1906366" y="4032431"/>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10" name="Rectangle 9"/>
          <p:cNvSpPr/>
          <p:nvPr/>
        </p:nvSpPr>
        <p:spPr>
          <a:xfrm>
            <a:off x="2035874" y="4620860"/>
            <a:ext cx="502061" cy="923330"/>
          </a:xfrm>
          <a:prstGeom prst="rect">
            <a:avLst/>
          </a:prstGeom>
          <a:noFill/>
        </p:spPr>
        <p:txBody>
          <a:bodyPr wrap="non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11" name="Rectangle 10"/>
          <p:cNvSpPr/>
          <p:nvPr/>
        </p:nvSpPr>
        <p:spPr>
          <a:xfrm>
            <a:off x="1924262" y="5191295"/>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12" name="Rectangle 11"/>
          <p:cNvSpPr/>
          <p:nvPr/>
        </p:nvSpPr>
        <p:spPr>
          <a:xfrm>
            <a:off x="4699260" y="2274364"/>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13" name="Rectangle 12"/>
          <p:cNvSpPr/>
          <p:nvPr/>
        </p:nvSpPr>
        <p:spPr>
          <a:xfrm>
            <a:off x="4760498" y="2891857"/>
            <a:ext cx="502061" cy="923330"/>
          </a:xfrm>
          <a:prstGeom prst="rect">
            <a:avLst/>
          </a:prstGeom>
          <a:noFill/>
        </p:spPr>
        <p:txBody>
          <a:bodyPr wrap="non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14" name="Rectangle 13"/>
          <p:cNvSpPr/>
          <p:nvPr/>
        </p:nvSpPr>
        <p:spPr>
          <a:xfrm>
            <a:off x="4779706" y="3512266"/>
            <a:ext cx="530916" cy="923330"/>
          </a:xfrm>
          <a:prstGeom prst="rect">
            <a:avLst/>
          </a:prstGeom>
          <a:noFill/>
        </p:spPr>
        <p:txBody>
          <a:bodyPr wrap="squar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15" name="Rectangle 14"/>
          <p:cNvSpPr/>
          <p:nvPr/>
        </p:nvSpPr>
        <p:spPr>
          <a:xfrm>
            <a:off x="4783893" y="4053787"/>
            <a:ext cx="502061" cy="923330"/>
          </a:xfrm>
          <a:prstGeom prst="rect">
            <a:avLst/>
          </a:prstGeom>
          <a:noFill/>
        </p:spPr>
        <p:txBody>
          <a:bodyPr wrap="non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16" name="Rectangle 15"/>
          <p:cNvSpPr/>
          <p:nvPr/>
        </p:nvSpPr>
        <p:spPr>
          <a:xfrm>
            <a:off x="4684887" y="4657768"/>
            <a:ext cx="718466" cy="923330"/>
          </a:xfrm>
          <a:prstGeom prst="rect">
            <a:avLst/>
          </a:prstGeom>
          <a:noFill/>
        </p:spPr>
        <p:txBody>
          <a:bodyPr wrap="none" lIns="91440" tIns="45720" rIns="91440" bIns="45720">
            <a:spAutoFit/>
          </a:bodyPr>
          <a:lstStyle/>
          <a:p>
            <a:pPr algn="ctr">
              <a:defRPr/>
            </a:pPr>
            <a:r>
              <a:rPr lang="en-US" sz="5400" dirty="0">
                <a:ln w="0"/>
                <a:solidFill>
                  <a:srgbClr val="115076"/>
                </a:solidFill>
                <a:effectLst>
                  <a:outerShdw blurRad="38100" dist="19050" dir="2700000" algn="tl" rotWithShape="0">
                    <a:prstClr val="black">
                      <a:alpha val="40000"/>
                    </a:prstClr>
                  </a:outerShdw>
                </a:effectLst>
              </a:rPr>
              <a:t>Q</a:t>
            </a:r>
          </a:p>
        </p:txBody>
      </p:sp>
      <p:sp>
        <p:nvSpPr>
          <p:cNvPr id="17" name="Rectangle 16"/>
          <p:cNvSpPr/>
          <p:nvPr/>
        </p:nvSpPr>
        <p:spPr>
          <a:xfrm>
            <a:off x="4793089" y="5228203"/>
            <a:ext cx="502061" cy="923330"/>
          </a:xfrm>
          <a:prstGeom prst="rect">
            <a:avLst/>
          </a:prstGeom>
          <a:noFill/>
        </p:spPr>
        <p:txBody>
          <a:bodyPr wrap="none" lIns="91440" tIns="45720" rIns="91440" bIns="45720">
            <a:spAutoFit/>
          </a:bodyPr>
          <a:lstStyle/>
          <a:p>
            <a:pPr algn="ctr">
              <a:defRPr/>
            </a:pPr>
            <a:r>
              <a:rPr lang="en-US" sz="5400" dirty="0" smtClean="0">
                <a:ln w="0"/>
                <a:solidFill>
                  <a:srgbClr val="115076"/>
                </a:solidFill>
                <a:effectLst>
                  <a:outerShdw blurRad="38100" dist="19050" dir="2700000" algn="tl" rotWithShape="0">
                    <a:prstClr val="black">
                      <a:alpha val="40000"/>
                    </a:prstClr>
                  </a:outerShdw>
                </a:effectLst>
              </a:rPr>
              <a:t>F</a:t>
            </a:r>
            <a:endParaRPr lang="en-US" sz="5400" dirty="0">
              <a:ln w="0"/>
              <a:solidFill>
                <a:srgbClr val="115076"/>
              </a:solidFill>
              <a:effectLst>
                <a:outerShdw blurRad="38100" dist="19050" dir="2700000" algn="tl" rotWithShape="0">
                  <a:prstClr val="black">
                    <a:alpha val="40000"/>
                  </a:prstClr>
                </a:outerShdw>
              </a:effectLst>
            </a:endParaRPr>
          </a:p>
        </p:txBody>
      </p:sp>
      <p:sp>
        <p:nvSpPr>
          <p:cNvPr id="18" name="TextBox 17"/>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
        <p:nvSpPr>
          <p:cNvPr id="19" name="TextBox 18">
            <a:hlinkClick r:id="" action="ppaction://noaction">
              <a:snd r:embed="rId3" name="Asking_Questions_A1.wav"/>
            </a:hlinkClick>
          </p:cNvPr>
          <p:cNvSpPr txBox="1"/>
          <p:nvPr/>
        </p:nvSpPr>
        <p:spPr>
          <a:xfrm>
            <a:off x="832127" y="2460014"/>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1</a:t>
            </a:r>
          </a:p>
        </p:txBody>
      </p:sp>
      <p:sp>
        <p:nvSpPr>
          <p:cNvPr id="21" name="TextBox 20">
            <a:hlinkClick r:id="" action="ppaction://noaction">
              <a:snd r:embed="rId4" name="Asking_Questions_A2.wav"/>
            </a:hlinkClick>
          </p:cNvPr>
          <p:cNvSpPr txBox="1"/>
          <p:nvPr/>
        </p:nvSpPr>
        <p:spPr>
          <a:xfrm>
            <a:off x="854663" y="3043563"/>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2</a:t>
            </a:r>
          </a:p>
        </p:txBody>
      </p:sp>
      <p:sp>
        <p:nvSpPr>
          <p:cNvPr id="22" name="TextBox 21">
            <a:hlinkClick r:id="" action="ppaction://noaction">
              <a:snd r:embed="rId5" name="Asking_Questions_A3.wav"/>
            </a:hlinkClick>
          </p:cNvPr>
          <p:cNvSpPr txBox="1"/>
          <p:nvPr/>
        </p:nvSpPr>
        <p:spPr>
          <a:xfrm>
            <a:off x="864903" y="3609932"/>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3</a:t>
            </a:r>
          </a:p>
        </p:txBody>
      </p:sp>
      <p:sp>
        <p:nvSpPr>
          <p:cNvPr id="23" name="TextBox 22">
            <a:hlinkClick r:id="" action="ppaction://noaction">
              <a:snd r:embed="rId6" name="Asking_Questions_A4.wav"/>
            </a:hlinkClick>
          </p:cNvPr>
          <p:cNvSpPr txBox="1"/>
          <p:nvPr/>
        </p:nvSpPr>
        <p:spPr>
          <a:xfrm>
            <a:off x="854663" y="4206818"/>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4</a:t>
            </a:r>
          </a:p>
        </p:txBody>
      </p:sp>
      <p:sp>
        <p:nvSpPr>
          <p:cNvPr id="24" name="TextBox 23">
            <a:hlinkClick r:id="" action="ppaction://noaction">
              <a:snd r:embed="rId7" name="Asking_Questions_A5.wav"/>
            </a:hlinkClick>
          </p:cNvPr>
          <p:cNvSpPr txBox="1"/>
          <p:nvPr/>
        </p:nvSpPr>
        <p:spPr>
          <a:xfrm>
            <a:off x="854663" y="4773187"/>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5</a:t>
            </a:r>
          </a:p>
        </p:txBody>
      </p:sp>
      <p:sp>
        <p:nvSpPr>
          <p:cNvPr id="25" name="TextBox 24">
            <a:hlinkClick r:id="" action="ppaction://noaction">
              <a:snd r:embed="rId8" name="Asking_Questions_A6.wav"/>
            </a:hlinkClick>
          </p:cNvPr>
          <p:cNvSpPr txBox="1"/>
          <p:nvPr/>
        </p:nvSpPr>
        <p:spPr>
          <a:xfrm>
            <a:off x="854663" y="5363404"/>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6</a:t>
            </a:r>
          </a:p>
        </p:txBody>
      </p:sp>
      <p:sp>
        <p:nvSpPr>
          <p:cNvPr id="26" name="TextBox 25">
            <a:hlinkClick r:id="" action="ppaction://noaction">
              <a:snd r:embed="rId9" name="Asking_Questions_A7.wav"/>
            </a:hlinkClick>
          </p:cNvPr>
          <p:cNvSpPr txBox="1"/>
          <p:nvPr/>
        </p:nvSpPr>
        <p:spPr>
          <a:xfrm>
            <a:off x="3371447" y="2517067"/>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7</a:t>
            </a:r>
          </a:p>
        </p:txBody>
      </p:sp>
      <p:sp>
        <p:nvSpPr>
          <p:cNvPr id="27" name="TextBox 26">
            <a:hlinkClick r:id="" action="ppaction://noaction">
              <a:snd r:embed="rId10" name="Asking_Questions_A8.wav"/>
            </a:hlinkClick>
          </p:cNvPr>
          <p:cNvSpPr txBox="1"/>
          <p:nvPr/>
        </p:nvSpPr>
        <p:spPr>
          <a:xfrm>
            <a:off x="3393983" y="3100616"/>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8</a:t>
            </a:r>
          </a:p>
        </p:txBody>
      </p:sp>
      <p:sp>
        <p:nvSpPr>
          <p:cNvPr id="28" name="TextBox 27">
            <a:hlinkClick r:id="" action="ppaction://noaction">
              <a:snd r:embed="rId11" name="Asking_Questions_A9.wav"/>
            </a:hlinkClick>
          </p:cNvPr>
          <p:cNvSpPr txBox="1"/>
          <p:nvPr/>
        </p:nvSpPr>
        <p:spPr>
          <a:xfrm>
            <a:off x="3404223" y="3666985"/>
            <a:ext cx="612281"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9</a:t>
            </a:r>
          </a:p>
        </p:txBody>
      </p:sp>
      <p:sp>
        <p:nvSpPr>
          <p:cNvPr id="29" name="TextBox 28">
            <a:hlinkClick r:id="" action="ppaction://noaction">
              <a:snd r:embed="rId12" name="Asking_Questions_A10.wav"/>
            </a:hlinkClick>
          </p:cNvPr>
          <p:cNvSpPr txBox="1"/>
          <p:nvPr/>
        </p:nvSpPr>
        <p:spPr>
          <a:xfrm>
            <a:off x="3352525" y="4209045"/>
            <a:ext cx="741156"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10</a:t>
            </a:r>
          </a:p>
        </p:txBody>
      </p:sp>
      <p:sp>
        <p:nvSpPr>
          <p:cNvPr id="30" name="TextBox 29">
            <a:hlinkClick r:id="" action="ppaction://noaction">
              <a:snd r:embed="rId13" name="Asking_Questions_A11.wav"/>
            </a:hlinkClick>
          </p:cNvPr>
          <p:cNvSpPr txBox="1"/>
          <p:nvPr/>
        </p:nvSpPr>
        <p:spPr>
          <a:xfrm>
            <a:off x="3362765" y="4830240"/>
            <a:ext cx="741156"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11</a:t>
            </a:r>
          </a:p>
        </p:txBody>
      </p:sp>
      <p:sp>
        <p:nvSpPr>
          <p:cNvPr id="31" name="TextBox 30">
            <a:hlinkClick r:id="" action="ppaction://noaction">
              <a:snd r:embed="rId14" name="Asking_Questions_A12.wav"/>
            </a:hlinkClick>
          </p:cNvPr>
          <p:cNvSpPr txBox="1"/>
          <p:nvPr/>
        </p:nvSpPr>
        <p:spPr>
          <a:xfrm>
            <a:off x="3315877" y="5396609"/>
            <a:ext cx="741156" cy="646331"/>
          </a:xfrm>
          <a:prstGeom prst="rect">
            <a:avLst/>
          </a:prstGeom>
          <a:noFill/>
        </p:spPr>
        <p:txBody>
          <a:bodyPr wrap="square" rtlCol="0">
            <a:spAutoFit/>
          </a:bodyPr>
          <a:lstStyle/>
          <a:p>
            <a:pPr algn="ctr"/>
            <a:r>
              <a:rPr lang="en-GB" sz="3600" b="1" dirty="0">
                <a:solidFill>
                  <a:srgbClr val="EA5F00"/>
                </a:solidFill>
                <a:latin typeface="Century Gothic" panose="020B0502020202020204" pitchFamily="34" charset="0"/>
              </a:rPr>
              <a:t>12</a:t>
            </a: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13233" y="3392625"/>
            <a:ext cx="2486174" cy="3157046"/>
          </a:xfrm>
          <a:prstGeom prst="rect">
            <a:avLst/>
          </a:prstGeom>
        </p:spPr>
      </p:pic>
      <p:sp>
        <p:nvSpPr>
          <p:cNvPr id="32" name="TextBox 31"/>
          <p:cNvSpPr txBox="1"/>
          <p:nvPr/>
        </p:nvSpPr>
        <p:spPr>
          <a:xfrm>
            <a:off x="0" y="0"/>
            <a:ext cx="2233951"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ANSWERS</a:t>
            </a:r>
          </a:p>
        </p:txBody>
      </p:sp>
      <p:sp>
        <p:nvSpPr>
          <p:cNvPr id="33" name="Rounded Rectangular Callout 32"/>
          <p:cNvSpPr/>
          <p:nvPr/>
        </p:nvSpPr>
        <p:spPr>
          <a:xfrm>
            <a:off x="6671182" y="2684319"/>
            <a:ext cx="3130090" cy="1768689"/>
          </a:xfrm>
          <a:prstGeom prst="wedgeRoundRectCallout">
            <a:avLst>
              <a:gd name="adj1" fmla="val 64102"/>
              <a:gd name="adj2" fmla="val 3113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There are no other cues to help you. The </a:t>
            </a:r>
            <a:r>
              <a:rPr lang="en-GB" sz="2000" b="1" dirty="0" smtClean="0">
                <a:latin typeface="Century Gothic" panose="020B0502020202020204" pitchFamily="34" charset="0"/>
              </a:rPr>
              <a:t>intonation on the voicemail </a:t>
            </a:r>
            <a:r>
              <a:rPr lang="en-GB" sz="2000" b="1" dirty="0">
                <a:latin typeface="Century Gothic" panose="020B0502020202020204" pitchFamily="34" charset="0"/>
              </a:rPr>
              <a:t>is flat, like a computerized </a:t>
            </a:r>
            <a:r>
              <a:rPr lang="en-GB" sz="2000" b="1" dirty="0" smtClean="0">
                <a:latin typeface="Century Gothic" panose="020B0502020202020204" pitchFamily="34" charset="0"/>
              </a:rPr>
              <a:t>voice! </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81912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nvPr>
        </p:nvGraphicFramePr>
        <p:xfrm>
          <a:off x="563136" y="2795202"/>
          <a:ext cx="5604581" cy="3510780"/>
        </p:xfrm>
        <a:graphic>
          <a:graphicData uri="http://schemas.openxmlformats.org/drawingml/2006/table">
            <a:tbl>
              <a:tblPr firstRow="1" bandRow="1">
                <a:tableStyleId>{5C22544A-7EE6-4342-B048-85BDC9FD1C3A}</a:tableStyleId>
              </a:tblPr>
              <a:tblGrid>
                <a:gridCol w="673993">
                  <a:extLst>
                    <a:ext uri="{9D8B030D-6E8A-4147-A177-3AD203B41FA5}">
                      <a16:colId xmlns:a16="http://schemas.microsoft.com/office/drawing/2014/main" xmlns="" val="2548973513"/>
                    </a:ext>
                  </a:extLst>
                </a:gridCol>
                <a:gridCol w="2115671">
                  <a:extLst>
                    <a:ext uri="{9D8B030D-6E8A-4147-A177-3AD203B41FA5}">
                      <a16:colId xmlns:a16="http://schemas.microsoft.com/office/drawing/2014/main" xmlns="" val="2775102314"/>
                    </a:ext>
                  </a:extLst>
                </a:gridCol>
                <a:gridCol w="860612">
                  <a:extLst>
                    <a:ext uri="{9D8B030D-6E8A-4147-A177-3AD203B41FA5}">
                      <a16:colId xmlns:a16="http://schemas.microsoft.com/office/drawing/2014/main" xmlns="" val="3028703937"/>
                    </a:ext>
                  </a:extLst>
                </a:gridCol>
                <a:gridCol w="1954305">
                  <a:extLst>
                    <a:ext uri="{9D8B030D-6E8A-4147-A177-3AD203B41FA5}">
                      <a16:colId xmlns:a16="http://schemas.microsoft.com/office/drawing/2014/main" xmlns="" val="1859025906"/>
                    </a:ext>
                  </a:extLst>
                </a:gridCol>
              </a:tblGrid>
              <a:tr h="585130">
                <a:tc>
                  <a:txBody>
                    <a:bodyPr/>
                    <a:lstStyle/>
                    <a:p>
                      <a:pPr algn="ctr"/>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61245337"/>
                  </a:ext>
                </a:extLst>
              </a:tr>
              <a:tr h="585130">
                <a:tc>
                  <a:txBody>
                    <a:bodyPr/>
                    <a:lstStyle/>
                    <a:p>
                      <a:pPr algn="ctr"/>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3114728"/>
                  </a:ext>
                </a:extLst>
              </a:tr>
              <a:tr h="585130">
                <a:tc>
                  <a:txBody>
                    <a:bodyPr/>
                    <a:lstStyle/>
                    <a:p>
                      <a:pPr algn="ctr"/>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591263"/>
                  </a:ext>
                </a:extLst>
              </a:tr>
              <a:tr h="585130">
                <a:tc>
                  <a:txBody>
                    <a:bodyPr/>
                    <a:lstStyle/>
                    <a:p>
                      <a:pPr algn="ctr"/>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04809608"/>
                  </a:ext>
                </a:extLst>
              </a:tr>
              <a:tr h="585130">
                <a:tc>
                  <a:txBody>
                    <a:bodyPr/>
                    <a:lstStyle/>
                    <a:p>
                      <a:pPr algn="ct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0815028"/>
                  </a:ext>
                </a:extLst>
              </a:tr>
              <a:tr h="585130">
                <a:tc>
                  <a:txBody>
                    <a:bodyPr/>
                    <a:lstStyle/>
                    <a:p>
                      <a:pPr algn="ct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4" name="TextBox 3"/>
          <p:cNvSpPr txBox="1"/>
          <p:nvPr/>
        </p:nvSpPr>
        <p:spPr>
          <a:xfrm>
            <a:off x="8800773" y="202289"/>
            <a:ext cx="2770094" cy="400110"/>
          </a:xfrm>
          <a:prstGeom prst="rect">
            <a:avLst/>
          </a:prstGeom>
          <a:noFill/>
        </p:spPr>
        <p:txBody>
          <a:bodyPr wrap="square" rtlCol="0">
            <a:spAutoFit/>
          </a:bodyPr>
          <a:lstStyle/>
          <a:p>
            <a:pPr algn="r">
              <a:defRPr/>
            </a:pPr>
            <a:r>
              <a:rPr lang="en-GB" sz="2000" b="1" dirty="0" err="1">
                <a:solidFill>
                  <a:srgbClr val="115076"/>
                </a:solidFill>
                <a:latin typeface="Century Gothic" panose="020B0502020202020204" pitchFamily="34" charset="0"/>
              </a:rPr>
              <a:t>Écouter</a:t>
            </a:r>
            <a:endParaRPr lang="en-GB" sz="2000" b="1" dirty="0">
              <a:solidFill>
                <a:srgbClr val="115076"/>
              </a:solidFill>
              <a:latin typeface="Century Gothic" panose="020B0502020202020204" pitchFamily="34" charset="0"/>
            </a:endParaRPr>
          </a:p>
        </p:txBody>
      </p:sp>
      <p:sp>
        <p:nvSpPr>
          <p:cNvPr id="9" name="TextBox 8"/>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427" y="3266452"/>
            <a:ext cx="2022521" cy="2568281"/>
          </a:xfrm>
          <a:prstGeom prst="rect">
            <a:avLst/>
          </a:prstGeom>
        </p:spPr>
      </p:pic>
      <p:sp>
        <p:nvSpPr>
          <p:cNvPr id="8" name="TextBox 7"/>
          <p:cNvSpPr txBox="1"/>
          <p:nvPr/>
        </p:nvSpPr>
        <p:spPr>
          <a:xfrm>
            <a:off x="180499" y="643480"/>
            <a:ext cx="11693449" cy="1323439"/>
          </a:xfrm>
          <a:prstGeom prst="rect">
            <a:avLst/>
          </a:prstGeom>
          <a:noFill/>
        </p:spPr>
        <p:txBody>
          <a:bodyPr wrap="square" rtlCol="0">
            <a:spAutoFit/>
          </a:bodyPr>
          <a:lstStyle/>
          <a:p>
            <a:pPr>
              <a:defRPr/>
            </a:pPr>
            <a:r>
              <a:rPr lang="en-GB" sz="2000" dirty="0" smtClean="0">
                <a:solidFill>
                  <a:srgbClr val="4472C4">
                    <a:lumMod val="50000"/>
                  </a:srgbClr>
                </a:solidFill>
                <a:latin typeface="Century Gothic" panose="020B0502020202020204" pitchFamily="34" charset="0"/>
              </a:rPr>
              <a:t>Your French friend has left a voicemail for your brother.  He needs help to understand it! Listen</a:t>
            </a:r>
            <a:r>
              <a:rPr lang="en-GB" sz="2000" dirty="0">
                <a:solidFill>
                  <a:srgbClr val="4472C4">
                    <a:lumMod val="50000"/>
                  </a:srgbClr>
                </a:solidFill>
                <a:latin typeface="Century Gothic" panose="020B0502020202020204" pitchFamily="34" charset="0"/>
              </a:rPr>
              <a:t>. Decide if </a:t>
            </a:r>
            <a:r>
              <a:rPr lang="en-GB" sz="2000" dirty="0" smtClean="0">
                <a:solidFill>
                  <a:srgbClr val="4472C4">
                    <a:lumMod val="50000"/>
                  </a:srgbClr>
                </a:solidFill>
                <a:latin typeface="Century Gothic" panose="020B0502020202020204" pitchFamily="34" charset="0"/>
              </a:rPr>
              <a:t>each utterance is </a:t>
            </a:r>
            <a:r>
              <a:rPr lang="en-GB" sz="2000" dirty="0">
                <a:solidFill>
                  <a:srgbClr val="4472C4">
                    <a:lumMod val="50000"/>
                  </a:srgbClr>
                </a:solidFill>
                <a:latin typeface="Century Gothic" panose="020B0502020202020204" pitchFamily="34" charset="0"/>
              </a:rPr>
              <a:t>a </a:t>
            </a:r>
            <a:r>
              <a:rPr lang="en-GB" sz="2000" dirty="0" smtClean="0">
                <a:solidFill>
                  <a:srgbClr val="4472C4">
                    <a:lumMod val="50000"/>
                  </a:srgbClr>
                </a:solidFill>
                <a:latin typeface="Century Gothic" panose="020B0502020202020204" pitchFamily="34" charset="0"/>
              </a:rPr>
              <a:t>fact </a:t>
            </a:r>
            <a:r>
              <a:rPr lang="en-GB" sz="2000" i="1" dirty="0" smtClean="0">
                <a:solidFill>
                  <a:srgbClr val="4472C4">
                    <a:lumMod val="50000"/>
                  </a:srgbClr>
                </a:solidFill>
                <a:latin typeface="Century Gothic" panose="020B0502020202020204" pitchFamily="34" charset="0"/>
              </a:rPr>
              <a:t>(write </a:t>
            </a:r>
            <a:r>
              <a:rPr lang="en-GB" sz="2000" b="1" i="1" dirty="0" smtClean="0">
                <a:solidFill>
                  <a:srgbClr val="4472C4">
                    <a:lumMod val="50000"/>
                  </a:srgbClr>
                </a:solidFill>
                <a:latin typeface="Century Gothic" panose="020B0502020202020204" pitchFamily="34" charset="0"/>
              </a:rPr>
              <a:t>F</a:t>
            </a:r>
            <a:r>
              <a:rPr lang="en-GB" sz="2000" i="1" dirty="0" smtClean="0">
                <a:solidFill>
                  <a:srgbClr val="4472C4">
                    <a:lumMod val="50000"/>
                  </a:srgbClr>
                </a:solidFill>
                <a:latin typeface="Century Gothic" panose="020B0502020202020204" pitchFamily="34" charset="0"/>
              </a:rPr>
              <a:t>); </a:t>
            </a:r>
            <a:r>
              <a:rPr lang="en-GB" sz="2000" dirty="0" smtClean="0">
                <a:solidFill>
                  <a:srgbClr val="4472C4">
                    <a:lumMod val="50000"/>
                  </a:srgbClr>
                </a:solidFill>
                <a:latin typeface="Century Gothic" panose="020B0502020202020204" pitchFamily="34" charset="0"/>
              </a:rPr>
              <a:t>something she already knows about your brother, or </a:t>
            </a:r>
            <a:r>
              <a:rPr lang="en-GB" sz="2000" dirty="0">
                <a:solidFill>
                  <a:srgbClr val="4472C4">
                    <a:lumMod val="50000"/>
                  </a:srgbClr>
                </a:solidFill>
                <a:latin typeface="Century Gothic" panose="020B0502020202020204" pitchFamily="34" charset="0"/>
              </a:rPr>
              <a:t>a question (write </a:t>
            </a:r>
            <a:r>
              <a:rPr lang="en-GB" sz="2000" b="1" dirty="0">
                <a:solidFill>
                  <a:srgbClr val="4472C4">
                    <a:lumMod val="50000"/>
                  </a:srgbClr>
                </a:solidFill>
                <a:latin typeface="Century Gothic" panose="020B0502020202020204" pitchFamily="34" charset="0"/>
              </a:rPr>
              <a:t>Q</a:t>
            </a:r>
            <a:r>
              <a:rPr lang="en-GB" sz="2000" dirty="0" smtClean="0">
                <a:solidFill>
                  <a:srgbClr val="4472C4">
                    <a:lumMod val="50000"/>
                  </a:srgbClr>
                </a:solidFill>
                <a:latin typeface="Century Gothic" panose="020B0502020202020204" pitchFamily="34" charset="0"/>
              </a:rPr>
              <a:t>); something she wants to know.</a:t>
            </a:r>
            <a:endParaRPr lang="en-GB" sz="2000" dirty="0">
              <a:solidFill>
                <a:srgbClr val="4472C4">
                  <a:lumMod val="50000"/>
                </a:srgbClr>
              </a:solidFill>
              <a:latin typeface="Century Gothic" panose="020B0502020202020204" pitchFamily="34" charset="0"/>
            </a:endParaRPr>
          </a:p>
          <a:p>
            <a:pPr>
              <a:defRPr/>
            </a:pPr>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pronoun swap round </a:t>
            </a:r>
            <a:r>
              <a:rPr lang="en-GB" sz="2000" dirty="0">
                <a:solidFill>
                  <a:srgbClr val="4472C4">
                    <a:lumMod val="50000"/>
                  </a:srgbClr>
                </a:solidFill>
                <a:latin typeface="Century Gothic" panose="020B0502020202020204" pitchFamily="34" charset="0"/>
              </a:rPr>
              <a:t>when it is a question.  </a:t>
            </a:r>
          </a:p>
        </p:txBody>
      </p:sp>
      <p:sp>
        <p:nvSpPr>
          <p:cNvPr id="11" name="Rounded Rectangular Callout 10"/>
          <p:cNvSpPr/>
          <p:nvPr/>
        </p:nvSpPr>
        <p:spPr>
          <a:xfrm>
            <a:off x="6601494" y="2459956"/>
            <a:ext cx="3130090" cy="1768689"/>
          </a:xfrm>
          <a:prstGeom prst="wedgeRoundRectCallout">
            <a:avLst>
              <a:gd name="adj1" fmla="val 64102"/>
              <a:gd name="adj2" fmla="val 3113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There are no other cues to help you. The </a:t>
            </a:r>
            <a:r>
              <a:rPr lang="en-GB" sz="2000" b="1" dirty="0" smtClean="0">
                <a:latin typeface="Century Gothic" panose="020B0502020202020204" pitchFamily="34" charset="0"/>
              </a:rPr>
              <a:t>intonation on the voicemail </a:t>
            </a:r>
            <a:r>
              <a:rPr lang="en-GB" sz="2000" b="1" dirty="0">
                <a:latin typeface="Century Gothic" panose="020B0502020202020204" pitchFamily="34" charset="0"/>
              </a:rPr>
              <a:t>is flat, like a computerized </a:t>
            </a:r>
            <a:r>
              <a:rPr lang="en-GB" sz="2000" b="1" dirty="0" smtClean="0">
                <a:latin typeface="Century Gothic" panose="020B0502020202020204" pitchFamily="34" charset="0"/>
              </a:rPr>
              <a:t>voice! </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472316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nvPr>
        </p:nvGraphicFramePr>
        <p:xfrm>
          <a:off x="563136" y="2795202"/>
          <a:ext cx="5604581" cy="3510780"/>
        </p:xfrm>
        <a:graphic>
          <a:graphicData uri="http://schemas.openxmlformats.org/drawingml/2006/table">
            <a:tbl>
              <a:tblPr firstRow="1" bandRow="1">
                <a:tableStyleId>{5C22544A-7EE6-4342-B048-85BDC9FD1C3A}</a:tableStyleId>
              </a:tblPr>
              <a:tblGrid>
                <a:gridCol w="673993">
                  <a:extLst>
                    <a:ext uri="{9D8B030D-6E8A-4147-A177-3AD203B41FA5}">
                      <a16:colId xmlns:a16="http://schemas.microsoft.com/office/drawing/2014/main" xmlns="" val="2548973513"/>
                    </a:ext>
                  </a:extLst>
                </a:gridCol>
                <a:gridCol w="2115671">
                  <a:extLst>
                    <a:ext uri="{9D8B030D-6E8A-4147-A177-3AD203B41FA5}">
                      <a16:colId xmlns:a16="http://schemas.microsoft.com/office/drawing/2014/main" xmlns="" val="2775102314"/>
                    </a:ext>
                  </a:extLst>
                </a:gridCol>
                <a:gridCol w="860612">
                  <a:extLst>
                    <a:ext uri="{9D8B030D-6E8A-4147-A177-3AD203B41FA5}">
                      <a16:colId xmlns:a16="http://schemas.microsoft.com/office/drawing/2014/main" xmlns="" val="3028703937"/>
                    </a:ext>
                  </a:extLst>
                </a:gridCol>
                <a:gridCol w="1954305">
                  <a:extLst>
                    <a:ext uri="{9D8B030D-6E8A-4147-A177-3AD203B41FA5}">
                      <a16:colId xmlns:a16="http://schemas.microsoft.com/office/drawing/2014/main" xmlns="" val="1859025906"/>
                    </a:ext>
                  </a:extLst>
                </a:gridCol>
              </a:tblGrid>
              <a:tr h="585130">
                <a:tc>
                  <a:txBody>
                    <a:bodyPr/>
                    <a:lstStyle/>
                    <a:p>
                      <a:pPr algn="ctr"/>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61245337"/>
                  </a:ext>
                </a:extLst>
              </a:tr>
              <a:tr h="585130">
                <a:tc>
                  <a:txBody>
                    <a:bodyPr/>
                    <a:lstStyle/>
                    <a:p>
                      <a:pPr algn="ctr"/>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3114728"/>
                  </a:ext>
                </a:extLst>
              </a:tr>
              <a:tr h="585130">
                <a:tc>
                  <a:txBody>
                    <a:bodyPr/>
                    <a:lstStyle/>
                    <a:p>
                      <a:pPr algn="ctr"/>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591263"/>
                  </a:ext>
                </a:extLst>
              </a:tr>
              <a:tr h="585130">
                <a:tc>
                  <a:txBody>
                    <a:bodyPr/>
                    <a:lstStyle/>
                    <a:p>
                      <a:pPr algn="ctr"/>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04809608"/>
                  </a:ext>
                </a:extLst>
              </a:tr>
              <a:tr h="585130">
                <a:tc>
                  <a:txBody>
                    <a:bodyPr/>
                    <a:lstStyle/>
                    <a:p>
                      <a:pPr algn="ct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0815028"/>
                  </a:ext>
                </a:extLst>
              </a:tr>
              <a:tr h="585130">
                <a:tc>
                  <a:txBody>
                    <a:bodyPr/>
                    <a:lstStyle/>
                    <a:p>
                      <a:pPr algn="ct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4937827"/>
                  </a:ext>
                </a:extLst>
              </a:tr>
            </a:tbl>
          </a:graphicData>
        </a:graphic>
      </p:graphicFrame>
      <p:sp>
        <p:nvSpPr>
          <p:cNvPr id="4" name="TextBox 3"/>
          <p:cNvSpPr txBox="1"/>
          <p:nvPr/>
        </p:nvSpPr>
        <p:spPr>
          <a:xfrm>
            <a:off x="8800773" y="202289"/>
            <a:ext cx="2770094" cy="400110"/>
          </a:xfrm>
          <a:prstGeom prst="rect">
            <a:avLst/>
          </a:prstGeom>
          <a:noFill/>
        </p:spPr>
        <p:txBody>
          <a:bodyPr wrap="square" rtlCol="0">
            <a:spAutoFit/>
          </a:bodyPr>
          <a:lstStyle/>
          <a:p>
            <a:pPr algn="r">
              <a:defRPr/>
            </a:pPr>
            <a:r>
              <a:rPr lang="en-GB" sz="2000" b="1" dirty="0" err="1">
                <a:solidFill>
                  <a:srgbClr val="115076"/>
                </a:solidFill>
                <a:latin typeface="Century Gothic" panose="020B0502020202020204" pitchFamily="34" charset="0"/>
              </a:rPr>
              <a:t>Écouter</a:t>
            </a:r>
            <a:endParaRPr lang="en-GB" sz="2000" b="1" dirty="0">
              <a:solidFill>
                <a:srgbClr val="115076"/>
              </a:solidFill>
              <a:latin typeface="Century Gothic" panose="020B0502020202020204" pitchFamily="34" charset="0"/>
            </a:endParaRPr>
          </a:p>
        </p:txBody>
      </p:sp>
      <p:sp>
        <p:nvSpPr>
          <p:cNvPr id="9" name="TextBox 8"/>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427" y="3266452"/>
            <a:ext cx="2022521" cy="2568281"/>
          </a:xfrm>
          <a:prstGeom prst="rect">
            <a:avLst/>
          </a:prstGeom>
        </p:spPr>
      </p:pic>
      <p:sp>
        <p:nvSpPr>
          <p:cNvPr id="8" name="TextBox 7"/>
          <p:cNvSpPr txBox="1"/>
          <p:nvPr/>
        </p:nvSpPr>
        <p:spPr>
          <a:xfrm>
            <a:off x="180499" y="643480"/>
            <a:ext cx="11693449" cy="1323439"/>
          </a:xfrm>
          <a:prstGeom prst="rect">
            <a:avLst/>
          </a:prstGeom>
          <a:noFill/>
        </p:spPr>
        <p:txBody>
          <a:bodyPr wrap="square" rtlCol="0">
            <a:spAutoFit/>
          </a:bodyPr>
          <a:lstStyle/>
          <a:p>
            <a:pPr>
              <a:defRPr/>
            </a:pPr>
            <a:r>
              <a:rPr lang="en-GB" sz="2000" dirty="0" smtClean="0">
                <a:solidFill>
                  <a:srgbClr val="4472C4">
                    <a:lumMod val="50000"/>
                  </a:srgbClr>
                </a:solidFill>
                <a:latin typeface="Century Gothic" panose="020B0502020202020204" pitchFamily="34" charset="0"/>
              </a:rPr>
              <a:t>Your French friend has left a voicemail for your brother.  He needs help to understand it! Listen</a:t>
            </a:r>
            <a:r>
              <a:rPr lang="en-GB" sz="2000" dirty="0">
                <a:solidFill>
                  <a:srgbClr val="4472C4">
                    <a:lumMod val="50000"/>
                  </a:srgbClr>
                </a:solidFill>
                <a:latin typeface="Century Gothic" panose="020B0502020202020204" pitchFamily="34" charset="0"/>
              </a:rPr>
              <a:t>. Decide if </a:t>
            </a:r>
            <a:r>
              <a:rPr lang="en-GB" sz="2000" dirty="0" smtClean="0">
                <a:solidFill>
                  <a:srgbClr val="4472C4">
                    <a:lumMod val="50000"/>
                  </a:srgbClr>
                </a:solidFill>
                <a:latin typeface="Century Gothic" panose="020B0502020202020204" pitchFamily="34" charset="0"/>
              </a:rPr>
              <a:t>each utterance is </a:t>
            </a:r>
            <a:r>
              <a:rPr lang="en-GB" sz="2000" dirty="0">
                <a:solidFill>
                  <a:srgbClr val="4472C4">
                    <a:lumMod val="50000"/>
                  </a:srgbClr>
                </a:solidFill>
                <a:latin typeface="Century Gothic" panose="020B0502020202020204" pitchFamily="34" charset="0"/>
              </a:rPr>
              <a:t>a </a:t>
            </a:r>
            <a:r>
              <a:rPr lang="en-GB" sz="2000" dirty="0" smtClean="0">
                <a:solidFill>
                  <a:srgbClr val="4472C4">
                    <a:lumMod val="50000"/>
                  </a:srgbClr>
                </a:solidFill>
                <a:latin typeface="Century Gothic" panose="020B0502020202020204" pitchFamily="34" charset="0"/>
              </a:rPr>
              <a:t>fact </a:t>
            </a:r>
            <a:r>
              <a:rPr lang="en-GB" sz="2000" i="1" dirty="0" smtClean="0">
                <a:solidFill>
                  <a:srgbClr val="4472C4">
                    <a:lumMod val="50000"/>
                  </a:srgbClr>
                </a:solidFill>
                <a:latin typeface="Century Gothic" panose="020B0502020202020204" pitchFamily="34" charset="0"/>
              </a:rPr>
              <a:t>(write </a:t>
            </a:r>
            <a:r>
              <a:rPr lang="en-GB" sz="2000" b="1" i="1" dirty="0" smtClean="0">
                <a:solidFill>
                  <a:srgbClr val="4472C4">
                    <a:lumMod val="50000"/>
                  </a:srgbClr>
                </a:solidFill>
                <a:latin typeface="Century Gothic" panose="020B0502020202020204" pitchFamily="34" charset="0"/>
              </a:rPr>
              <a:t>F</a:t>
            </a:r>
            <a:r>
              <a:rPr lang="en-GB" sz="2000" i="1" dirty="0" smtClean="0">
                <a:solidFill>
                  <a:srgbClr val="4472C4">
                    <a:lumMod val="50000"/>
                  </a:srgbClr>
                </a:solidFill>
                <a:latin typeface="Century Gothic" panose="020B0502020202020204" pitchFamily="34" charset="0"/>
              </a:rPr>
              <a:t>); </a:t>
            </a:r>
            <a:r>
              <a:rPr lang="en-GB" sz="2000" dirty="0" smtClean="0">
                <a:solidFill>
                  <a:srgbClr val="4472C4">
                    <a:lumMod val="50000"/>
                  </a:srgbClr>
                </a:solidFill>
                <a:latin typeface="Century Gothic" panose="020B0502020202020204" pitchFamily="34" charset="0"/>
              </a:rPr>
              <a:t>something she already knows about your brother, or </a:t>
            </a:r>
            <a:r>
              <a:rPr lang="en-GB" sz="2000" dirty="0">
                <a:solidFill>
                  <a:srgbClr val="4472C4">
                    <a:lumMod val="50000"/>
                  </a:srgbClr>
                </a:solidFill>
                <a:latin typeface="Century Gothic" panose="020B0502020202020204" pitchFamily="34" charset="0"/>
              </a:rPr>
              <a:t>a question (write </a:t>
            </a:r>
            <a:r>
              <a:rPr lang="en-GB" sz="2000" b="1" dirty="0">
                <a:solidFill>
                  <a:srgbClr val="4472C4">
                    <a:lumMod val="50000"/>
                  </a:srgbClr>
                </a:solidFill>
                <a:latin typeface="Century Gothic" panose="020B0502020202020204" pitchFamily="34" charset="0"/>
              </a:rPr>
              <a:t>Q</a:t>
            </a:r>
            <a:r>
              <a:rPr lang="en-GB" sz="2000" dirty="0" smtClean="0">
                <a:solidFill>
                  <a:srgbClr val="4472C4">
                    <a:lumMod val="50000"/>
                  </a:srgbClr>
                </a:solidFill>
                <a:latin typeface="Century Gothic" panose="020B0502020202020204" pitchFamily="34" charset="0"/>
              </a:rPr>
              <a:t>); something she wants to know.</a:t>
            </a:r>
            <a:endParaRPr lang="en-GB" sz="2000" dirty="0">
              <a:solidFill>
                <a:srgbClr val="4472C4">
                  <a:lumMod val="50000"/>
                </a:srgbClr>
              </a:solidFill>
              <a:latin typeface="Century Gothic" panose="020B0502020202020204" pitchFamily="34" charset="0"/>
            </a:endParaRPr>
          </a:p>
          <a:p>
            <a:pPr>
              <a:defRPr/>
            </a:pPr>
            <a:r>
              <a:rPr lang="en-GB" sz="2000" dirty="0">
                <a:solidFill>
                  <a:srgbClr val="4472C4">
                    <a:lumMod val="50000"/>
                  </a:srgbClr>
                </a:solidFill>
                <a:latin typeface="Century Gothic" panose="020B0502020202020204" pitchFamily="34" charset="0"/>
              </a:rPr>
              <a:t>Remember that the </a:t>
            </a:r>
            <a:r>
              <a:rPr lang="en-GB" sz="2000" b="1" i="1" dirty="0">
                <a:solidFill>
                  <a:srgbClr val="4472C4">
                    <a:lumMod val="50000"/>
                  </a:srgbClr>
                </a:solidFill>
                <a:latin typeface="Century Gothic" panose="020B0502020202020204" pitchFamily="34" charset="0"/>
              </a:rPr>
              <a:t>verb </a:t>
            </a:r>
            <a:r>
              <a:rPr lang="en-GB" sz="2000" i="1" dirty="0">
                <a:solidFill>
                  <a:srgbClr val="4472C4">
                    <a:lumMod val="50000"/>
                  </a:srgbClr>
                </a:solidFill>
                <a:latin typeface="Century Gothic" panose="020B0502020202020204" pitchFamily="34" charset="0"/>
              </a:rPr>
              <a:t>and</a:t>
            </a:r>
            <a:r>
              <a:rPr lang="en-GB" sz="2000" b="1" i="1" dirty="0">
                <a:solidFill>
                  <a:srgbClr val="4472C4">
                    <a:lumMod val="50000"/>
                  </a:srgbClr>
                </a:solidFill>
                <a:latin typeface="Century Gothic" panose="020B0502020202020204" pitchFamily="34" charset="0"/>
              </a:rPr>
              <a:t> subject pronoun swap round </a:t>
            </a:r>
            <a:r>
              <a:rPr lang="en-GB" sz="2000" dirty="0">
                <a:solidFill>
                  <a:srgbClr val="4472C4">
                    <a:lumMod val="50000"/>
                  </a:srgbClr>
                </a:solidFill>
                <a:latin typeface="Century Gothic" panose="020B0502020202020204" pitchFamily="34" charset="0"/>
              </a:rPr>
              <a:t>when it is a question.  </a:t>
            </a:r>
          </a:p>
        </p:txBody>
      </p:sp>
      <p:sp>
        <p:nvSpPr>
          <p:cNvPr id="11" name="Rounded Rectangular Callout 10"/>
          <p:cNvSpPr/>
          <p:nvPr/>
        </p:nvSpPr>
        <p:spPr>
          <a:xfrm>
            <a:off x="6601494" y="2459956"/>
            <a:ext cx="3130090" cy="1768689"/>
          </a:xfrm>
          <a:prstGeom prst="wedgeRoundRectCallout">
            <a:avLst>
              <a:gd name="adj1" fmla="val 64102"/>
              <a:gd name="adj2" fmla="val 3113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There are no other cues to help you. The </a:t>
            </a:r>
            <a:r>
              <a:rPr lang="en-GB" sz="2000" b="1" dirty="0" smtClean="0">
                <a:latin typeface="Century Gothic" panose="020B0502020202020204" pitchFamily="34" charset="0"/>
              </a:rPr>
              <a:t>intonation on the voicemail </a:t>
            </a:r>
            <a:r>
              <a:rPr lang="en-GB" sz="2000" b="1" dirty="0">
                <a:latin typeface="Century Gothic" panose="020B0502020202020204" pitchFamily="34" charset="0"/>
              </a:rPr>
              <a:t>is flat, like a computerized </a:t>
            </a:r>
            <a:r>
              <a:rPr lang="en-GB" sz="2000" b="1" dirty="0" smtClean="0">
                <a:latin typeface="Century Gothic" panose="020B0502020202020204" pitchFamily="34" charset="0"/>
              </a:rPr>
              <a:t>voice! </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915444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8781" y="3159837"/>
            <a:ext cx="3006762" cy="3006762"/>
          </a:xfrm>
          <a:prstGeom prst="rect">
            <a:avLst/>
          </a:prstGeom>
        </p:spPr>
      </p:pic>
      <p:pic>
        <p:nvPicPr>
          <p:cNvPr id="5"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31" y="200998"/>
            <a:ext cx="1244188" cy="197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676" y="219787"/>
            <a:ext cx="1823244" cy="195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2162" y="256821"/>
            <a:ext cx="1323903" cy="191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50136" y="219788"/>
            <a:ext cx="2725310" cy="161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Desktop/Screen%20Shot%202016-05-21%20at%2018.56.2"/>
          <p:cNvPicPr>
            <a:picLocks noChangeAspect="1" noChangeArrowheads="1"/>
          </p:cNvPicPr>
          <p:nvPr/>
        </p:nvPicPr>
        <p:blipFill>
          <a:blip r:embed="rId8">
            <a:extLst>
              <a:ext uri="{28A0092B-C50C-407E-A947-70E740481C1C}">
                <a14:useLocalDpi xmlns:a14="http://schemas.microsoft.com/office/drawing/2010/main" val="0"/>
              </a:ext>
            </a:extLst>
          </a:blip>
          <a:srcRect l="11670" r="25133" b="12485"/>
          <a:stretch>
            <a:fillRect/>
          </a:stretch>
        </p:blipFill>
        <p:spPr bwMode="auto">
          <a:xfrm>
            <a:off x="505876" y="2783952"/>
            <a:ext cx="1345542" cy="28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9556" y="3049598"/>
            <a:ext cx="1919365" cy="224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6464" y="1851828"/>
            <a:ext cx="1733344" cy="3586230"/>
          </a:xfrm>
          <a:prstGeom prst="rect">
            <a:avLst/>
          </a:prstGeom>
          <a:effectLst>
            <a:outerShdw blurRad="152400" dist="317500" dir="5400000" sx="90000" sy="-19000" rotWithShape="0">
              <a:prstClr val="black">
                <a:alpha val="15000"/>
              </a:prstClr>
            </a:outerShdw>
          </a:effectLst>
        </p:spPr>
      </p:pic>
      <p:pic>
        <p:nvPicPr>
          <p:cNvPr id="14" name="Picture 1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8298" y="2783952"/>
            <a:ext cx="3559134" cy="2825921"/>
          </a:xfrm>
          <a:prstGeom prst="rect">
            <a:avLst/>
          </a:prstGeom>
        </p:spPr>
      </p:pic>
      <p:pic>
        <p:nvPicPr>
          <p:cNvPr id="15" name="Picture 1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5496" y="477880"/>
            <a:ext cx="1473742" cy="147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1198" y="2361133"/>
            <a:ext cx="2100502"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au basket</a:t>
            </a:r>
          </a:p>
        </p:txBody>
      </p:sp>
      <p:sp>
        <p:nvSpPr>
          <p:cNvPr id="17" name="TextBox 16"/>
          <p:cNvSpPr txBox="1"/>
          <p:nvPr/>
        </p:nvSpPr>
        <p:spPr>
          <a:xfrm>
            <a:off x="2362961" y="2362722"/>
            <a:ext cx="2309227"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au football</a:t>
            </a:r>
          </a:p>
        </p:txBody>
      </p:sp>
      <p:sp>
        <p:nvSpPr>
          <p:cNvPr id="18" name="TextBox 17"/>
          <p:cNvSpPr txBox="1"/>
          <p:nvPr/>
        </p:nvSpPr>
        <p:spPr>
          <a:xfrm>
            <a:off x="7472335" y="2360072"/>
            <a:ext cx="1592101" cy="407882"/>
          </a:xfrm>
          <a:prstGeom prst="rect">
            <a:avLst/>
          </a:prstGeom>
          <a:noFill/>
          <a:ln>
            <a:solidFill>
              <a:srgbClr val="115076"/>
            </a:solidFill>
          </a:ln>
        </p:spPr>
        <p:txBody>
          <a:bodyPr wrap="square" rtlCol="0">
            <a:spAutoFit/>
          </a:bodyPr>
          <a:lstStyle/>
          <a:p>
            <a:pPr algn="ctr"/>
            <a:r>
              <a:rPr lang="en-GB" sz="2000" dirty="0">
                <a:solidFill>
                  <a:srgbClr val="115076"/>
                </a:solidFill>
                <a:latin typeface="Century Gothic" panose="020B0502020202020204" pitchFamily="34" charset="0"/>
              </a:rPr>
              <a:t>faire du ski</a:t>
            </a:r>
          </a:p>
        </p:txBody>
      </p:sp>
      <p:sp>
        <p:nvSpPr>
          <p:cNvPr id="19" name="TextBox 18"/>
          <p:cNvSpPr txBox="1"/>
          <p:nvPr/>
        </p:nvSpPr>
        <p:spPr>
          <a:xfrm>
            <a:off x="4977660" y="2366953"/>
            <a:ext cx="1984824"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jouer</a:t>
            </a:r>
            <a:r>
              <a:rPr lang="en-GB" sz="2000" dirty="0">
                <a:solidFill>
                  <a:srgbClr val="115076"/>
                </a:solidFill>
                <a:latin typeface="Century Gothic" panose="020B0502020202020204" pitchFamily="34" charset="0"/>
              </a:rPr>
              <a:t> du piano</a:t>
            </a:r>
          </a:p>
        </p:txBody>
      </p:sp>
      <p:sp>
        <p:nvSpPr>
          <p:cNvPr id="20" name="TextBox 19"/>
          <p:cNvSpPr txBox="1"/>
          <p:nvPr/>
        </p:nvSpPr>
        <p:spPr>
          <a:xfrm>
            <a:off x="9611454" y="2361133"/>
            <a:ext cx="2002673" cy="400110"/>
          </a:xfrm>
          <a:prstGeom prst="rect">
            <a:avLst/>
          </a:prstGeom>
          <a:noFill/>
          <a:ln>
            <a:solidFill>
              <a:srgbClr val="115076"/>
            </a:solidFill>
          </a:ln>
        </p:spPr>
        <p:txBody>
          <a:bodyPr wrap="square" rtlCol="0">
            <a:spAutoFit/>
          </a:bodyPr>
          <a:lstStyle/>
          <a:p>
            <a:pPr algn="ctr"/>
            <a:r>
              <a:rPr lang="en-GB" sz="2000" dirty="0">
                <a:solidFill>
                  <a:srgbClr val="115076"/>
                </a:solidFill>
                <a:latin typeface="Century Gothic" panose="020B0502020202020204" pitchFamily="34" charset="0"/>
              </a:rPr>
              <a:t>faire du </a:t>
            </a:r>
            <a:r>
              <a:rPr lang="en-GB" sz="2000" dirty="0" err="1">
                <a:solidFill>
                  <a:srgbClr val="115076"/>
                </a:solidFill>
                <a:latin typeface="Century Gothic" panose="020B0502020202020204" pitchFamily="34" charset="0"/>
              </a:rPr>
              <a:t>vélo</a:t>
            </a:r>
            <a:endParaRPr lang="en-GB" sz="2000" dirty="0">
              <a:solidFill>
                <a:srgbClr val="115076"/>
              </a:solidFill>
              <a:latin typeface="Century Gothic" panose="020B0502020202020204" pitchFamily="34" charset="0"/>
            </a:endParaRPr>
          </a:p>
        </p:txBody>
      </p:sp>
      <p:sp>
        <p:nvSpPr>
          <p:cNvPr id="21" name="TextBox 20"/>
          <p:cNvSpPr txBox="1"/>
          <p:nvPr/>
        </p:nvSpPr>
        <p:spPr>
          <a:xfrm>
            <a:off x="255584" y="5609873"/>
            <a:ext cx="1846125" cy="400110"/>
          </a:xfrm>
          <a:prstGeom prst="rect">
            <a:avLst/>
          </a:prstGeom>
          <a:noFill/>
          <a:ln>
            <a:solidFill>
              <a:srgbClr val="115076"/>
            </a:solidFill>
          </a:ln>
        </p:spPr>
        <p:txBody>
          <a:bodyPr wrap="square" rtlCol="0">
            <a:spAutoFit/>
          </a:bodyPr>
          <a:lstStyle/>
          <a:p>
            <a:pPr algn="ctr"/>
            <a:r>
              <a:rPr lang="en-GB" sz="2000" dirty="0">
                <a:solidFill>
                  <a:srgbClr val="115076"/>
                </a:solidFill>
                <a:latin typeface="Century Gothic" panose="020B0502020202020204" pitchFamily="34" charset="0"/>
              </a:rPr>
              <a:t>chanter</a:t>
            </a:r>
          </a:p>
        </p:txBody>
      </p:sp>
      <p:sp>
        <p:nvSpPr>
          <p:cNvPr id="22" name="TextBox 21"/>
          <p:cNvSpPr txBox="1"/>
          <p:nvPr/>
        </p:nvSpPr>
        <p:spPr>
          <a:xfrm>
            <a:off x="3172538" y="5596317"/>
            <a:ext cx="1846125"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dessiner</a:t>
            </a:r>
            <a:endParaRPr lang="en-GB" sz="2000" dirty="0">
              <a:solidFill>
                <a:srgbClr val="115076"/>
              </a:solidFill>
              <a:latin typeface="Century Gothic" panose="020B0502020202020204" pitchFamily="34" charset="0"/>
            </a:endParaRPr>
          </a:p>
        </p:txBody>
      </p:sp>
      <p:sp>
        <p:nvSpPr>
          <p:cNvPr id="23" name="TextBox 22"/>
          <p:cNvSpPr txBox="1"/>
          <p:nvPr/>
        </p:nvSpPr>
        <p:spPr>
          <a:xfrm>
            <a:off x="6489773" y="5583180"/>
            <a:ext cx="1846125"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nager</a:t>
            </a:r>
            <a:endParaRPr lang="en-GB" sz="2000" dirty="0">
              <a:solidFill>
                <a:srgbClr val="115076"/>
              </a:solidFill>
              <a:latin typeface="Century Gothic" panose="020B0502020202020204" pitchFamily="34" charset="0"/>
            </a:endParaRPr>
          </a:p>
        </p:txBody>
      </p:sp>
      <p:sp>
        <p:nvSpPr>
          <p:cNvPr id="24" name="TextBox 23"/>
          <p:cNvSpPr txBox="1"/>
          <p:nvPr/>
        </p:nvSpPr>
        <p:spPr>
          <a:xfrm>
            <a:off x="9900074" y="5567714"/>
            <a:ext cx="1846125" cy="400110"/>
          </a:xfrm>
          <a:prstGeom prst="rect">
            <a:avLst/>
          </a:prstGeom>
          <a:noFill/>
          <a:ln>
            <a:solidFill>
              <a:srgbClr val="115076"/>
            </a:solidFill>
          </a:ln>
        </p:spPr>
        <p:txBody>
          <a:bodyPr wrap="square" rtlCol="0">
            <a:spAutoFit/>
          </a:bodyPr>
          <a:lstStyle/>
          <a:p>
            <a:pPr algn="ctr"/>
            <a:r>
              <a:rPr lang="en-GB" sz="2000" dirty="0" err="1">
                <a:solidFill>
                  <a:srgbClr val="115076"/>
                </a:solidFill>
                <a:latin typeface="Century Gothic" panose="020B0502020202020204" pitchFamily="34" charset="0"/>
              </a:rPr>
              <a:t>sauter</a:t>
            </a:r>
            <a:endParaRPr lang="en-GB" sz="2000" dirty="0">
              <a:solidFill>
                <a:srgbClr val="115076"/>
              </a:solidFill>
              <a:latin typeface="Century Gothic" panose="020B0502020202020204" pitchFamily="34" charset="0"/>
            </a:endParaRPr>
          </a:p>
        </p:txBody>
      </p:sp>
      <p:sp>
        <p:nvSpPr>
          <p:cNvPr id="26" name="TextBox 25"/>
          <p:cNvSpPr txBox="1"/>
          <p:nvPr/>
        </p:nvSpPr>
        <p:spPr>
          <a:xfrm>
            <a:off x="6502690" y="6490373"/>
            <a:ext cx="3148051" cy="276999"/>
          </a:xfrm>
          <a:prstGeom prst="rect">
            <a:avLst/>
          </a:prstGeom>
          <a:noFill/>
        </p:spPr>
        <p:txBody>
          <a:bodyPr wrap="square" rtlCol="0">
            <a:spAutoFit/>
          </a:bodyPr>
          <a:lstStyle/>
          <a:p>
            <a:pPr algn="r">
              <a:defRPr/>
            </a:pPr>
            <a:r>
              <a:rPr lang="en-GB" sz="1200" dirty="0">
                <a:solidFill>
                  <a:prstClr val="white"/>
                </a:solidFill>
                <a:latin typeface="Century Gothic" panose="020B0502020202020204" pitchFamily="34" charset="0"/>
              </a:rPr>
              <a:t>Victoria Hobson / Emma Marsden </a:t>
            </a:r>
          </a:p>
        </p:txBody>
      </p:sp>
    </p:spTree>
    <p:extLst>
      <p:ext uri="{BB962C8B-B14F-4D97-AF65-F5344CB8AC3E}">
        <p14:creationId xmlns:p14="http://schemas.microsoft.com/office/powerpoint/2010/main" val="68594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2930</Words>
  <Application>Microsoft Office PowerPoint</Application>
  <PresentationFormat>Widescreen</PresentationFormat>
  <Paragraphs>482</Paragraphs>
  <Slides>30</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Century Gothic</vt:lpstr>
      <vt:lpstr>Tw Cen MT</vt:lpstr>
      <vt:lpstr>Wingdings</vt:lpstr>
      <vt:lpstr>1_Office Theme</vt:lpstr>
      <vt:lpstr>Office Theme</vt:lpstr>
      <vt:lpstr>PowerPoint Presentation</vt:lpstr>
      <vt:lpstr>Asking questions: You (singular)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7</cp:revision>
  <dcterms:created xsi:type="dcterms:W3CDTF">2019-03-27T07:30:03Z</dcterms:created>
  <dcterms:modified xsi:type="dcterms:W3CDTF">2019-06-13T04:16:30Z</dcterms:modified>
</cp:coreProperties>
</file>