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"/>
  </p:notesMasterIdLst>
  <p:sldIdLst>
    <p:sldId id="625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50" autoAdjust="0"/>
  </p:normalViewPr>
  <p:slideViewPr>
    <p:cSldViewPr snapToGrid="0">
      <p:cViewPr varScale="1">
        <p:scale>
          <a:sx n="51" d="100"/>
          <a:sy n="51" d="100"/>
        </p:scale>
        <p:origin x="1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FAD3-0CC5-429F-BB04-4E199636F5A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18CC-0A43-4D3B-9745-7B9203EC9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3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aural recognition of </a:t>
            </a:r>
            <a:r>
              <a:rPr lang="en-US" b="0" baseline="0" dirty="0"/>
              <a:t>key verbs from this week’s vocabulary set, and their connection with verbs that have the same stem, but no separable prefix.</a:t>
            </a:r>
            <a:endParaRPr lang="en-US" b="0" dirty="0"/>
          </a:p>
          <a:p>
            <a:endParaRPr lang="en-US" b="0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Click on</a:t>
            </a:r>
            <a:r>
              <a:rPr lang="en-US" b="0" baseline="0" dirty="0"/>
              <a:t> the numbers to play each vocabulary item</a:t>
            </a:r>
            <a:endParaRPr lang="en-US" b="0" dirty="0"/>
          </a:p>
          <a:p>
            <a:r>
              <a:rPr lang="en-US" b="0" dirty="0"/>
              <a:t>2. Students</a:t>
            </a:r>
            <a:r>
              <a:rPr lang="en-US" b="0" baseline="0" dirty="0"/>
              <a:t> match the audio to the correct picture by writing the letter.</a:t>
            </a:r>
          </a:p>
          <a:p>
            <a:r>
              <a:rPr lang="en-US" b="0" baseline="0" dirty="0"/>
              <a:t>3. Elicit the answers/alphabet practice by asking ‘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Nummer</a:t>
            </a:r>
            <a: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1 –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welcher</a:t>
            </a:r>
            <a: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Buchstabe</a:t>
            </a:r>
            <a: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ist</a:t>
            </a:r>
            <a: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das?’ Students respond with the German letter name.</a:t>
            </a:r>
            <a:endParaRPr lang="en-US" b="0" dirty="0"/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r>
              <a:rPr lang="en-GB" dirty="0"/>
              <a:t>1. </a:t>
            </a:r>
            <a:r>
              <a:rPr lang="en-GB" dirty="0" err="1"/>
              <a:t>sehen</a:t>
            </a:r>
            <a:br>
              <a:rPr lang="en-GB" dirty="0"/>
            </a:br>
            <a:r>
              <a:rPr lang="en-GB" dirty="0"/>
              <a:t>2. </a:t>
            </a:r>
            <a:r>
              <a:rPr lang="en-GB" dirty="0" err="1"/>
              <a:t>hören</a:t>
            </a:r>
            <a:br>
              <a:rPr lang="en-GB" dirty="0"/>
            </a:br>
            <a:r>
              <a:rPr lang="en-GB" dirty="0"/>
              <a:t>3. </a:t>
            </a:r>
            <a:r>
              <a:rPr lang="en-GB" dirty="0" err="1"/>
              <a:t>aufhören</a:t>
            </a:r>
            <a:br>
              <a:rPr lang="en-GB" dirty="0"/>
            </a:br>
            <a:r>
              <a:rPr lang="en-GB" dirty="0"/>
              <a:t>4. </a:t>
            </a:r>
            <a:r>
              <a:rPr lang="en-GB" dirty="0" err="1"/>
              <a:t>anrufen</a:t>
            </a:r>
            <a:br>
              <a:rPr lang="en-GB" dirty="0"/>
            </a:br>
            <a:r>
              <a:rPr lang="en-GB" dirty="0"/>
              <a:t>5. </a:t>
            </a:r>
            <a:r>
              <a:rPr lang="en-GB" dirty="0" err="1"/>
              <a:t>rufen</a:t>
            </a:r>
            <a:br>
              <a:rPr lang="en-GB" dirty="0"/>
            </a:br>
            <a:r>
              <a:rPr lang="en-GB" dirty="0"/>
              <a:t>6. </a:t>
            </a:r>
            <a:r>
              <a:rPr lang="en-GB" dirty="0" err="1"/>
              <a:t>nehmen</a:t>
            </a:r>
            <a:br>
              <a:rPr lang="en-GB" dirty="0"/>
            </a:br>
            <a:r>
              <a:rPr lang="en-GB" dirty="0"/>
              <a:t>7. </a:t>
            </a:r>
            <a:r>
              <a:rPr lang="en-GB" dirty="0" err="1"/>
              <a:t>stehen</a:t>
            </a:r>
            <a:br>
              <a:rPr lang="en-GB" dirty="0"/>
            </a:br>
            <a:r>
              <a:rPr lang="en-GB" dirty="0"/>
              <a:t>8. </a:t>
            </a:r>
            <a:r>
              <a:rPr lang="en-GB" dirty="0" err="1"/>
              <a:t>aufstehen</a:t>
            </a:r>
            <a:br>
              <a:rPr lang="en-GB" dirty="0"/>
            </a:br>
            <a:r>
              <a:rPr lang="en-GB" dirty="0"/>
              <a:t>9. </a:t>
            </a:r>
            <a:r>
              <a:rPr lang="en-GB" dirty="0" err="1"/>
              <a:t>anfangen</a:t>
            </a:r>
            <a:br>
              <a:rPr lang="en-GB" dirty="0"/>
            </a:br>
            <a:r>
              <a:rPr lang="en-GB" dirty="0"/>
              <a:t>10. </a:t>
            </a:r>
            <a:r>
              <a:rPr lang="en-GB" dirty="0" err="1"/>
              <a:t>anschauen</a:t>
            </a:r>
            <a:br>
              <a:rPr lang="en-GB" dirty="0"/>
            </a:br>
            <a:r>
              <a:rPr lang="en-GB" dirty="0"/>
              <a:t>11. </a:t>
            </a:r>
            <a:r>
              <a:rPr lang="en-GB" dirty="0" err="1"/>
              <a:t>schauen</a:t>
            </a:r>
            <a:br>
              <a:rPr lang="en-GB" dirty="0"/>
            </a:br>
            <a:r>
              <a:rPr lang="en-GB" dirty="0"/>
              <a:t>12. </a:t>
            </a:r>
            <a:r>
              <a:rPr lang="en-GB" dirty="0" err="1"/>
              <a:t>annehmen</a:t>
            </a:r>
            <a:br>
              <a:rPr lang="en-GB" dirty="0"/>
            </a:br>
            <a:r>
              <a:rPr lang="en-GB" dirty="0"/>
              <a:t>13. </a:t>
            </a:r>
            <a:r>
              <a:rPr lang="en-GB" dirty="0" err="1"/>
              <a:t>aussehen</a:t>
            </a:r>
            <a:br>
              <a:rPr lang="en-GB" dirty="0"/>
            </a:br>
            <a:r>
              <a:rPr lang="en-GB" dirty="0"/>
              <a:t>14. </a:t>
            </a:r>
            <a:r>
              <a:rPr lang="en-GB" dirty="0" err="1"/>
              <a:t>fangen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8.2.2.1</a:t>
            </a:r>
            <a:r>
              <a:rPr lang="en-GB" sz="12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(introduce)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annehmen [523] anschauen [949] aufhören [995] aufstehen [966] aussehen [277] fangen [2044] rufen [531] schauen [510]</a:t>
            </a:r>
            <a:b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</a:b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previously taught: nehmen [142] hören [146] anfangen [497] stehen [85] sehen [79]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70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9630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2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128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52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63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6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9857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67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0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4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11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74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89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47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0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53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46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94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7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268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275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529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1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52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7833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4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audio" Target="../media/audio7.wav"/><Relationship Id="rId3" Type="http://schemas.openxmlformats.org/officeDocument/2006/relationships/image" Target="../media/image1.jpg"/><Relationship Id="rId21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audio" Target="../media/audio6.wav"/><Relationship Id="rId33" Type="http://schemas.openxmlformats.org/officeDocument/2006/relationships/audio" Target="../media/audio14.wav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audio" Target="../media/audio1.wav"/><Relationship Id="rId29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audio" Target="../media/audio5.wav"/><Relationship Id="rId32" Type="http://schemas.openxmlformats.org/officeDocument/2006/relationships/audio" Target="../media/audio13.wav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audio" Target="../media/audio4.wav"/><Relationship Id="rId28" Type="http://schemas.openxmlformats.org/officeDocument/2006/relationships/audio" Target="../media/audio9.wav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audio" Target="../media/audio12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audio" Target="../media/audio3.wav"/><Relationship Id="rId27" Type="http://schemas.openxmlformats.org/officeDocument/2006/relationships/audio" Target="../media/audio8.wav"/><Relationship Id="rId30" Type="http://schemas.openxmlformats.org/officeDocument/2006/relationships/audio" Target="../media/audio11.wav"/><Relationship Id="rId8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EB0F18E1-899E-423D-81C6-503DDECA2B32}"/>
              </a:ext>
            </a:extLst>
          </p:cNvPr>
          <p:cNvGraphicFramePr>
            <a:graphicFrameLocks noGrp="1"/>
          </p:cNvGraphicFramePr>
          <p:nvPr/>
        </p:nvGraphicFramePr>
        <p:xfrm>
          <a:off x="9751248" y="792179"/>
          <a:ext cx="1658934" cy="54859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9467">
                  <a:extLst>
                    <a:ext uri="{9D8B030D-6E8A-4147-A177-3AD203B41FA5}">
                      <a16:colId xmlns:a16="http://schemas.microsoft.com/office/drawing/2014/main" val="618319895"/>
                    </a:ext>
                  </a:extLst>
                </a:gridCol>
                <a:gridCol w="829467">
                  <a:extLst>
                    <a:ext uri="{9D8B030D-6E8A-4147-A177-3AD203B41FA5}">
                      <a16:colId xmlns:a16="http://schemas.microsoft.com/office/drawing/2014/main" val="3544128518"/>
                    </a:ext>
                  </a:extLst>
                </a:gridCol>
              </a:tblGrid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52217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754623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19665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44716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43727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043492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7717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896131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41854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73476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99512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41919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94696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43867"/>
                  </a:ext>
                </a:extLst>
              </a:tr>
            </a:tbl>
          </a:graphicData>
        </a:graphic>
      </p:graphicFrame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768958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1007969" y="247046"/>
            <a:ext cx="949358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45552-F64E-5344-BB61-2B43714A9308}"/>
              </a:ext>
            </a:extLst>
          </p:cNvPr>
          <p:cNvSpPr txBox="1"/>
          <p:nvPr/>
        </p:nvSpPr>
        <p:spPr>
          <a:xfrm>
            <a:off x="2809125" y="238474"/>
            <a:ext cx="819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Hör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richtigen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Buchstaben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A, B, C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09B3D-E2F2-499C-9B95-3B71115550CC}"/>
              </a:ext>
            </a:extLst>
          </p:cNvPr>
          <p:cNvSpPr txBox="1"/>
          <p:nvPr/>
        </p:nvSpPr>
        <p:spPr>
          <a:xfrm>
            <a:off x="154361" y="1115234"/>
            <a:ext cx="62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9D36A-EC7F-4662-9D7B-B76C85BB21F1}"/>
              </a:ext>
            </a:extLst>
          </p:cNvPr>
          <p:cNvSpPr txBox="1"/>
          <p:nvPr/>
        </p:nvSpPr>
        <p:spPr>
          <a:xfrm>
            <a:off x="3752038" y="4961624"/>
            <a:ext cx="68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604DF96-C3B5-4A55-9C45-EA35CD3A47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7" y="1283741"/>
            <a:ext cx="1094654" cy="1094654"/>
          </a:xfrm>
          <a:prstGeom prst="rect">
            <a:avLst/>
          </a:prstGeom>
        </p:spPr>
      </p:pic>
      <p:pic>
        <p:nvPicPr>
          <p:cNvPr id="18" name="Picture 17" descr="A picture containing tableware, plate, dishware, cup&#10;&#10;Description automatically generated">
            <a:extLst>
              <a:ext uri="{FF2B5EF4-FFF2-40B4-BE49-F238E27FC236}">
                <a16:creationId xmlns:a16="http://schemas.microsoft.com/office/drawing/2014/main" id="{518427ED-EE62-402A-B721-1B305023B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3" y="3275091"/>
            <a:ext cx="1968640" cy="72901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B70B2455-6B76-4A2B-B409-118467F945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0" y="5093489"/>
            <a:ext cx="802783" cy="801529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51DE8A27-081E-4F82-9757-FECE761110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75" y="1221915"/>
            <a:ext cx="872030" cy="104317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9683CDBE-2D2E-40D7-B3E5-CC92061E33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7" y="3179569"/>
            <a:ext cx="631657" cy="1050027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12B5B1-ACB7-43C6-8CDF-F3CC6E0759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1" y="3146291"/>
            <a:ext cx="500292" cy="1015392"/>
          </a:xfrm>
          <a:prstGeom prst="rect">
            <a:avLst/>
          </a:prstGeom>
        </p:spPr>
      </p:pic>
      <p:pic>
        <p:nvPicPr>
          <p:cNvPr id="28" name="Picture 27" descr="A star in the dark&#10;&#10;Description automatically generated">
            <a:extLst>
              <a:ext uri="{FF2B5EF4-FFF2-40B4-BE49-F238E27FC236}">
                <a16:creationId xmlns:a16="http://schemas.microsoft.com/office/drawing/2014/main" id="{AE94F45D-8226-4449-9C2F-C1F0C07A50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3"/>
          <a:stretch/>
        </p:blipFill>
        <p:spPr>
          <a:xfrm rot="20946344">
            <a:off x="3758586" y="1129790"/>
            <a:ext cx="1043755" cy="1014411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60349CF4-FCEB-4472-BBB1-04285FE174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25" y="3136645"/>
            <a:ext cx="1032031" cy="103203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698BFB77-0CF9-4155-95B3-6FDCE268F9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6" y="3194446"/>
            <a:ext cx="698278" cy="954910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30EC6B2-F8D5-4114-A44C-8A7D760DC7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18" y="4740988"/>
            <a:ext cx="1658421" cy="1242952"/>
          </a:xfrm>
          <a:prstGeom prst="rect">
            <a:avLst/>
          </a:prstGeom>
        </p:spPr>
      </p:pic>
      <p:pic>
        <p:nvPicPr>
          <p:cNvPr id="36" name="Picture 35" descr="A picture containing monitor, television, screen, window&#10;&#10;Description automatically generated">
            <a:extLst>
              <a:ext uri="{FF2B5EF4-FFF2-40B4-BE49-F238E27FC236}">
                <a16:creationId xmlns:a16="http://schemas.microsoft.com/office/drawing/2014/main" id="{EC52BF02-2A4D-4636-BABF-9E532EA2C3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96" y="5101815"/>
            <a:ext cx="1353264" cy="981742"/>
          </a:xfrm>
          <a:prstGeom prst="rect">
            <a:avLst/>
          </a:prstGeom>
        </p:spPr>
      </p:pic>
      <p:pic>
        <p:nvPicPr>
          <p:cNvPr id="48" name="Picture 47" descr="A picture containing object, mirror, game, table&#10;&#10;Description automatically generated">
            <a:extLst>
              <a:ext uri="{FF2B5EF4-FFF2-40B4-BE49-F238E27FC236}">
                <a16:creationId xmlns:a16="http://schemas.microsoft.com/office/drawing/2014/main" id="{855AF076-CB4E-4C01-824C-CF012013DB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489">
            <a:off x="3598521" y="5278353"/>
            <a:ext cx="1363882" cy="119339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05BEE5FD-DF61-41BD-B1D2-DF30EEFA337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54" y="1216854"/>
            <a:ext cx="920256" cy="96235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E633BAB-CE1A-430C-AD86-C293952E0A11}"/>
              </a:ext>
            </a:extLst>
          </p:cNvPr>
          <p:cNvSpPr txBox="1"/>
          <p:nvPr/>
        </p:nvSpPr>
        <p:spPr>
          <a:xfrm>
            <a:off x="6190935" y="3110530"/>
            <a:ext cx="65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FF6EDA-184C-46C9-858A-8EB8130A126E}"/>
              </a:ext>
            </a:extLst>
          </p:cNvPr>
          <p:cNvSpPr txBox="1"/>
          <p:nvPr/>
        </p:nvSpPr>
        <p:spPr>
          <a:xfrm>
            <a:off x="5314115" y="1163991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D03389-9440-4073-99DA-A04166AB2BD9}"/>
              </a:ext>
            </a:extLst>
          </p:cNvPr>
          <p:cNvSpPr txBox="1"/>
          <p:nvPr/>
        </p:nvSpPr>
        <p:spPr>
          <a:xfrm>
            <a:off x="7714475" y="3073426"/>
            <a:ext cx="69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743BF0-D9D3-46B8-9DA5-2FAA1A879037}"/>
              </a:ext>
            </a:extLst>
          </p:cNvPr>
          <p:cNvSpPr txBox="1"/>
          <p:nvPr/>
        </p:nvSpPr>
        <p:spPr>
          <a:xfrm>
            <a:off x="1860667" y="1142336"/>
            <a:ext cx="69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0D029A-B32A-440D-B4A5-958E26970510}"/>
              </a:ext>
            </a:extLst>
          </p:cNvPr>
          <p:cNvSpPr txBox="1"/>
          <p:nvPr/>
        </p:nvSpPr>
        <p:spPr>
          <a:xfrm>
            <a:off x="3496180" y="1145360"/>
            <a:ext cx="68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</a:p>
        </p:txBody>
      </p:sp>
      <p:pic>
        <p:nvPicPr>
          <p:cNvPr id="59" name="Picture 58" descr="A picture containing dark, looking, sitting, face&#10;&#10;Description automatically generated">
            <a:extLst>
              <a:ext uri="{FF2B5EF4-FFF2-40B4-BE49-F238E27FC236}">
                <a16:creationId xmlns:a16="http://schemas.microsoft.com/office/drawing/2014/main" id="{C5186DF0-31A2-45A6-864F-9ACCC2068A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15" y="1341043"/>
            <a:ext cx="1661375" cy="830688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8DC3AEA7-E321-44DC-B219-E855D49D03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69" y="5041503"/>
            <a:ext cx="868515" cy="82508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FB2B5D1-1921-4045-88AE-081B1D0A208B}"/>
              </a:ext>
            </a:extLst>
          </p:cNvPr>
          <p:cNvSpPr txBox="1"/>
          <p:nvPr/>
        </p:nvSpPr>
        <p:spPr>
          <a:xfrm>
            <a:off x="4369701" y="3110530"/>
            <a:ext cx="62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C713AB-0B7C-444E-99D5-7BEA87B108D9}"/>
              </a:ext>
            </a:extLst>
          </p:cNvPr>
          <p:cNvSpPr txBox="1"/>
          <p:nvPr/>
        </p:nvSpPr>
        <p:spPr>
          <a:xfrm>
            <a:off x="517785" y="3073426"/>
            <a:ext cx="68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D28BE37-FA96-4F38-ADEC-DBB0E40C3DC6}"/>
              </a:ext>
            </a:extLst>
          </p:cNvPr>
          <p:cNvSpPr txBox="1"/>
          <p:nvPr/>
        </p:nvSpPr>
        <p:spPr>
          <a:xfrm>
            <a:off x="81987" y="4900799"/>
            <a:ext cx="65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C50135-DD77-4E17-845F-4B30F7DAD403}"/>
              </a:ext>
            </a:extLst>
          </p:cNvPr>
          <p:cNvSpPr txBox="1"/>
          <p:nvPr/>
        </p:nvSpPr>
        <p:spPr>
          <a:xfrm>
            <a:off x="1852792" y="4950516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3B6D1C-1B00-4716-A712-E2B4CF644289}"/>
              </a:ext>
            </a:extLst>
          </p:cNvPr>
          <p:cNvSpPr txBox="1"/>
          <p:nvPr/>
        </p:nvSpPr>
        <p:spPr>
          <a:xfrm>
            <a:off x="6038489" y="4917937"/>
            <a:ext cx="69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DCB618D-DB35-4E0D-9130-017C50D08488}"/>
              </a:ext>
            </a:extLst>
          </p:cNvPr>
          <p:cNvSpPr txBox="1"/>
          <p:nvPr/>
        </p:nvSpPr>
        <p:spPr>
          <a:xfrm>
            <a:off x="7329594" y="1167716"/>
            <a:ext cx="69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035750-2CE7-4BA9-A947-01EA670D91F1}"/>
              </a:ext>
            </a:extLst>
          </p:cNvPr>
          <p:cNvSpPr txBox="1"/>
          <p:nvPr/>
        </p:nvSpPr>
        <p:spPr>
          <a:xfrm>
            <a:off x="2468978" y="3065456"/>
            <a:ext cx="68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</a:t>
            </a:r>
          </a:p>
        </p:txBody>
      </p:sp>
      <p:sp>
        <p:nvSpPr>
          <p:cNvPr id="58" name="Action Button: Custom 16">
            <a:hlinkClick r:id="" action="ppaction://noaction" highlightClick="1">
              <a:snd r:embed="rId20" name="8. 1. sehen.wav"/>
            </a:hlinkClick>
            <a:extLst>
              <a:ext uri="{FF2B5EF4-FFF2-40B4-BE49-F238E27FC236}">
                <a16:creationId xmlns:a16="http://schemas.microsoft.com/office/drawing/2014/main" id="{37FAD510-D995-4357-82C6-464ACF15BCD0}"/>
              </a:ext>
            </a:extLst>
          </p:cNvPr>
          <p:cNvSpPr/>
          <p:nvPr/>
        </p:nvSpPr>
        <p:spPr>
          <a:xfrm>
            <a:off x="9949295" y="810506"/>
            <a:ext cx="356407" cy="31519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60" name="Action Button: Custom 16">
            <a:hlinkClick r:id="" action="ppaction://noaction" highlightClick="1">
              <a:snd r:embed="rId21" name="8. 2. hören.wav"/>
            </a:hlinkClick>
            <a:extLst>
              <a:ext uri="{FF2B5EF4-FFF2-40B4-BE49-F238E27FC236}">
                <a16:creationId xmlns:a16="http://schemas.microsoft.com/office/drawing/2014/main" id="{3DA242F1-3DEF-46DC-88A2-1E103F92AE25}"/>
              </a:ext>
            </a:extLst>
          </p:cNvPr>
          <p:cNvSpPr/>
          <p:nvPr/>
        </p:nvSpPr>
        <p:spPr>
          <a:xfrm>
            <a:off x="9954262" y="1189374"/>
            <a:ext cx="358287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61" name="Action Button: Custom 16">
            <a:hlinkClick r:id="" action="ppaction://noaction" highlightClick="1">
              <a:snd r:embed="rId22" name="8. 3. aufhören.wav"/>
            </a:hlinkClick>
            <a:extLst>
              <a:ext uri="{FF2B5EF4-FFF2-40B4-BE49-F238E27FC236}">
                <a16:creationId xmlns:a16="http://schemas.microsoft.com/office/drawing/2014/main" id="{8B2392DC-F6A8-4C30-894E-79FE2E28E1AD}"/>
              </a:ext>
            </a:extLst>
          </p:cNvPr>
          <p:cNvSpPr/>
          <p:nvPr/>
        </p:nvSpPr>
        <p:spPr>
          <a:xfrm>
            <a:off x="9963560" y="1589546"/>
            <a:ext cx="348989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62" name="Action Button: Custom 16">
            <a:hlinkClick r:id="" action="ppaction://noaction" highlightClick="1">
              <a:snd r:embed="rId23" name="8. 4. anrufen.wav"/>
            </a:hlinkClick>
            <a:extLst>
              <a:ext uri="{FF2B5EF4-FFF2-40B4-BE49-F238E27FC236}">
                <a16:creationId xmlns:a16="http://schemas.microsoft.com/office/drawing/2014/main" id="{27EF8215-59E6-43C0-B84F-2FA125A64A62}"/>
              </a:ext>
            </a:extLst>
          </p:cNvPr>
          <p:cNvSpPr/>
          <p:nvPr/>
        </p:nvSpPr>
        <p:spPr>
          <a:xfrm>
            <a:off x="9963560" y="1988484"/>
            <a:ext cx="348989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71" name="Action Button: Custom 16">
            <a:hlinkClick r:id="" action="ppaction://noaction" highlightClick="1">
              <a:snd r:embed="rId24" name="8. 5. rufen.wav"/>
            </a:hlinkClick>
            <a:extLst>
              <a:ext uri="{FF2B5EF4-FFF2-40B4-BE49-F238E27FC236}">
                <a16:creationId xmlns:a16="http://schemas.microsoft.com/office/drawing/2014/main" id="{88D46FAE-3D20-4029-BBC1-42D66355F236}"/>
              </a:ext>
            </a:extLst>
          </p:cNvPr>
          <p:cNvSpPr/>
          <p:nvPr/>
        </p:nvSpPr>
        <p:spPr>
          <a:xfrm>
            <a:off x="9954262" y="2387422"/>
            <a:ext cx="358287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75" name="Action Button: Custom 16">
            <a:hlinkClick r:id="" action="ppaction://noaction" highlightClick="1">
              <a:snd r:embed="rId25" name="8. 6. nehmen.wav"/>
            </a:hlinkClick>
            <a:extLst>
              <a:ext uri="{FF2B5EF4-FFF2-40B4-BE49-F238E27FC236}">
                <a16:creationId xmlns:a16="http://schemas.microsoft.com/office/drawing/2014/main" id="{DA29C4D8-604F-4944-8193-E9A44B26BCE4}"/>
              </a:ext>
            </a:extLst>
          </p:cNvPr>
          <p:cNvSpPr/>
          <p:nvPr/>
        </p:nvSpPr>
        <p:spPr>
          <a:xfrm>
            <a:off x="9956142" y="2758230"/>
            <a:ext cx="356407" cy="31519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Action Button: Custom 16">
            <a:hlinkClick r:id="" action="ppaction://noaction" highlightClick="1">
              <a:snd r:embed="rId26" name="8. 7. stehen.wav"/>
            </a:hlinkClick>
            <a:extLst>
              <a:ext uri="{FF2B5EF4-FFF2-40B4-BE49-F238E27FC236}">
                <a16:creationId xmlns:a16="http://schemas.microsoft.com/office/drawing/2014/main" id="{371C2C12-9E46-431F-8E13-F3273CD0EB36}"/>
              </a:ext>
            </a:extLst>
          </p:cNvPr>
          <p:cNvSpPr/>
          <p:nvPr/>
        </p:nvSpPr>
        <p:spPr>
          <a:xfrm>
            <a:off x="9961109" y="3137098"/>
            <a:ext cx="358287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</a:t>
            </a:r>
          </a:p>
        </p:txBody>
      </p:sp>
      <p:sp>
        <p:nvSpPr>
          <p:cNvPr id="77" name="Action Button: Custom 16">
            <a:hlinkClick r:id="" action="ppaction://noaction" highlightClick="1">
              <a:snd r:embed="rId27" name="8. 8. aufstehen.wav"/>
            </a:hlinkClick>
            <a:extLst>
              <a:ext uri="{FF2B5EF4-FFF2-40B4-BE49-F238E27FC236}">
                <a16:creationId xmlns:a16="http://schemas.microsoft.com/office/drawing/2014/main" id="{D7007F27-5617-4007-B11A-AEE44BD9E25B}"/>
              </a:ext>
            </a:extLst>
          </p:cNvPr>
          <p:cNvSpPr/>
          <p:nvPr/>
        </p:nvSpPr>
        <p:spPr>
          <a:xfrm>
            <a:off x="9970407" y="3537270"/>
            <a:ext cx="348989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</a:t>
            </a:r>
          </a:p>
        </p:txBody>
      </p:sp>
      <p:sp>
        <p:nvSpPr>
          <p:cNvPr id="78" name="Action Button: Custom 16">
            <a:hlinkClick r:id="" action="ppaction://noaction" highlightClick="1">
              <a:snd r:embed="rId28" name="8. 9. anfangen.wav"/>
            </a:hlinkClick>
            <a:extLst>
              <a:ext uri="{FF2B5EF4-FFF2-40B4-BE49-F238E27FC236}">
                <a16:creationId xmlns:a16="http://schemas.microsoft.com/office/drawing/2014/main" id="{3A72565B-9E06-4A34-986E-0D6302810DD0}"/>
              </a:ext>
            </a:extLst>
          </p:cNvPr>
          <p:cNvSpPr/>
          <p:nvPr/>
        </p:nvSpPr>
        <p:spPr>
          <a:xfrm>
            <a:off x="9970407" y="3936208"/>
            <a:ext cx="348989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9</a:t>
            </a:r>
          </a:p>
        </p:txBody>
      </p:sp>
      <p:sp>
        <p:nvSpPr>
          <p:cNvPr id="79" name="Action Button: Custom 16">
            <a:hlinkClick r:id="" action="ppaction://noaction" highlightClick="1">
              <a:snd r:embed="rId29" name="8. 10. anschauen.wav"/>
            </a:hlinkClick>
            <a:extLst>
              <a:ext uri="{FF2B5EF4-FFF2-40B4-BE49-F238E27FC236}">
                <a16:creationId xmlns:a16="http://schemas.microsoft.com/office/drawing/2014/main" id="{D8226260-829A-48B2-80C5-4CC26274ABFC}"/>
              </a:ext>
            </a:extLst>
          </p:cNvPr>
          <p:cNvSpPr/>
          <p:nvPr/>
        </p:nvSpPr>
        <p:spPr>
          <a:xfrm>
            <a:off x="9961109" y="4335146"/>
            <a:ext cx="358287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10</a:t>
            </a:r>
          </a:p>
        </p:txBody>
      </p:sp>
      <p:sp>
        <p:nvSpPr>
          <p:cNvPr id="80" name="Action Button: Custom 16">
            <a:hlinkClick r:id="" action="ppaction://noaction" highlightClick="1">
              <a:snd r:embed="rId30" name="8. 11. schauen.wav"/>
            </a:hlinkClick>
            <a:extLst>
              <a:ext uri="{FF2B5EF4-FFF2-40B4-BE49-F238E27FC236}">
                <a16:creationId xmlns:a16="http://schemas.microsoft.com/office/drawing/2014/main" id="{93DD1E55-5324-4777-963C-9DD7F970D2C4}"/>
              </a:ext>
            </a:extLst>
          </p:cNvPr>
          <p:cNvSpPr/>
          <p:nvPr/>
        </p:nvSpPr>
        <p:spPr>
          <a:xfrm>
            <a:off x="9955131" y="4743201"/>
            <a:ext cx="356407" cy="31519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11</a:t>
            </a:r>
          </a:p>
        </p:txBody>
      </p:sp>
      <p:sp>
        <p:nvSpPr>
          <p:cNvPr id="81" name="Action Button: Custom 16">
            <a:hlinkClick r:id="" action="ppaction://noaction" highlightClick="1">
              <a:snd r:embed="rId31" name="8. 12. annehmen.wav"/>
            </a:hlinkClick>
            <a:extLst>
              <a:ext uri="{FF2B5EF4-FFF2-40B4-BE49-F238E27FC236}">
                <a16:creationId xmlns:a16="http://schemas.microsoft.com/office/drawing/2014/main" id="{C3720F62-0FAB-4E70-9616-2E59AE8BD08C}"/>
              </a:ext>
            </a:extLst>
          </p:cNvPr>
          <p:cNvSpPr/>
          <p:nvPr/>
        </p:nvSpPr>
        <p:spPr>
          <a:xfrm>
            <a:off x="9960098" y="5122069"/>
            <a:ext cx="358287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</a:t>
            </a:r>
          </a:p>
        </p:txBody>
      </p:sp>
      <p:sp>
        <p:nvSpPr>
          <p:cNvPr id="82" name="Action Button: Custom 16">
            <a:hlinkClick r:id="" action="ppaction://noaction" highlightClick="1">
              <a:snd r:embed="rId32" name="8. 13. aussehen.wav"/>
            </a:hlinkClick>
            <a:extLst>
              <a:ext uri="{FF2B5EF4-FFF2-40B4-BE49-F238E27FC236}">
                <a16:creationId xmlns:a16="http://schemas.microsoft.com/office/drawing/2014/main" id="{A28E6273-8DBB-41F4-B06E-CA773B1DA09B}"/>
              </a:ext>
            </a:extLst>
          </p:cNvPr>
          <p:cNvSpPr/>
          <p:nvPr/>
        </p:nvSpPr>
        <p:spPr>
          <a:xfrm>
            <a:off x="9969396" y="5522241"/>
            <a:ext cx="348989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13</a:t>
            </a:r>
          </a:p>
        </p:txBody>
      </p:sp>
      <p:sp>
        <p:nvSpPr>
          <p:cNvPr id="83" name="Action Button: Custom 16">
            <a:hlinkClick r:id="" action="ppaction://noaction" highlightClick="1">
              <a:snd r:embed="rId33" name="8. 14. fangen.wav"/>
            </a:hlinkClick>
            <a:extLst>
              <a:ext uri="{FF2B5EF4-FFF2-40B4-BE49-F238E27FC236}">
                <a16:creationId xmlns:a16="http://schemas.microsoft.com/office/drawing/2014/main" id="{EDCCB585-F169-43F1-A9C5-7C5DFE667276}"/>
              </a:ext>
            </a:extLst>
          </p:cNvPr>
          <p:cNvSpPr/>
          <p:nvPr/>
        </p:nvSpPr>
        <p:spPr>
          <a:xfrm>
            <a:off x="9969396" y="5921179"/>
            <a:ext cx="348989" cy="348712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6AEFCC-4A99-4E75-957F-36641295C267}"/>
              </a:ext>
            </a:extLst>
          </p:cNvPr>
          <p:cNvSpPr txBox="1"/>
          <p:nvPr/>
        </p:nvSpPr>
        <p:spPr>
          <a:xfrm>
            <a:off x="154361" y="2377332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take]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CB50E0-35B9-4F7C-8961-14C3C66864DC}"/>
              </a:ext>
            </a:extLst>
          </p:cNvPr>
          <p:cNvSpPr txBox="1"/>
          <p:nvPr/>
        </p:nvSpPr>
        <p:spPr>
          <a:xfrm>
            <a:off x="1918330" y="2361723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hear]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B280A55-3CE1-4779-8378-4BB762FA7783}"/>
              </a:ext>
            </a:extLst>
          </p:cNvPr>
          <p:cNvSpPr txBox="1"/>
          <p:nvPr/>
        </p:nvSpPr>
        <p:spPr>
          <a:xfrm>
            <a:off x="3570424" y="2384902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call]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2B51E23-0BC6-4055-9C47-DA5400E35108}"/>
              </a:ext>
            </a:extLst>
          </p:cNvPr>
          <p:cNvSpPr txBox="1"/>
          <p:nvPr/>
        </p:nvSpPr>
        <p:spPr>
          <a:xfrm>
            <a:off x="5493925" y="2373885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see]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629796F-A397-4DFD-9935-D64864E8AA5D}"/>
              </a:ext>
            </a:extLst>
          </p:cNvPr>
          <p:cNvSpPr txBox="1"/>
          <p:nvPr/>
        </p:nvSpPr>
        <p:spPr>
          <a:xfrm>
            <a:off x="7445919" y="2373885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stop]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F26548C-5A00-4E3A-B7C0-44DD2AED4AEE}"/>
              </a:ext>
            </a:extLst>
          </p:cNvPr>
          <p:cNvSpPr txBox="1"/>
          <p:nvPr/>
        </p:nvSpPr>
        <p:spPr>
          <a:xfrm>
            <a:off x="132294" y="4262563"/>
            <a:ext cx="170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watch]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58FE0B5-0AB3-4BA5-874F-E4D945DDDD3F}"/>
              </a:ext>
            </a:extLst>
          </p:cNvPr>
          <p:cNvSpPr txBox="1"/>
          <p:nvPr/>
        </p:nvSpPr>
        <p:spPr>
          <a:xfrm>
            <a:off x="2453601" y="4259663"/>
            <a:ext cx="154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phone]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50076A-BEC0-4CA4-B545-484D048A1F06}"/>
              </a:ext>
            </a:extLst>
          </p:cNvPr>
          <p:cNvSpPr txBox="1"/>
          <p:nvPr/>
        </p:nvSpPr>
        <p:spPr>
          <a:xfrm>
            <a:off x="4217437" y="4258357"/>
            <a:ext cx="1641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accept]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FB9FBC-7299-4221-82C9-4C394ED1DB7D}"/>
              </a:ext>
            </a:extLst>
          </p:cNvPr>
          <p:cNvSpPr txBox="1"/>
          <p:nvPr/>
        </p:nvSpPr>
        <p:spPr>
          <a:xfrm>
            <a:off x="5909673" y="4272166"/>
            <a:ext cx="154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catch]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9176246-6B5F-47B4-8E39-DBF5583BCCC2}"/>
              </a:ext>
            </a:extLst>
          </p:cNvPr>
          <p:cNvSpPr txBox="1"/>
          <p:nvPr/>
        </p:nvSpPr>
        <p:spPr>
          <a:xfrm>
            <a:off x="7579482" y="4258357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stand]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2CFCCC8-F943-4651-9461-2EA01B1A5FAB}"/>
              </a:ext>
            </a:extLst>
          </p:cNvPr>
          <p:cNvSpPr txBox="1"/>
          <p:nvPr/>
        </p:nvSpPr>
        <p:spPr>
          <a:xfrm>
            <a:off x="92236" y="5927405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start]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C527BF7-DF7D-4EE6-8651-45F4B299942F}"/>
              </a:ext>
            </a:extLst>
          </p:cNvPr>
          <p:cNvSpPr txBox="1"/>
          <p:nvPr/>
        </p:nvSpPr>
        <p:spPr>
          <a:xfrm>
            <a:off x="1661528" y="5919573"/>
            <a:ext cx="23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look, appear]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D30B89B-7569-4956-8364-90ECD66D1B6D}"/>
              </a:ext>
            </a:extLst>
          </p:cNvPr>
          <p:cNvSpPr txBox="1"/>
          <p:nvPr/>
        </p:nvSpPr>
        <p:spPr>
          <a:xfrm>
            <a:off x="4260006" y="5927405"/>
            <a:ext cx="137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look]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22575DB-3419-49E1-8FD1-6B92D49B023B}"/>
              </a:ext>
            </a:extLst>
          </p:cNvPr>
          <p:cNvSpPr txBox="1"/>
          <p:nvPr/>
        </p:nvSpPr>
        <p:spPr>
          <a:xfrm>
            <a:off x="5950429" y="5919573"/>
            <a:ext cx="159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[to get up]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EA6D36-D473-49E4-807E-6971926F9FD9}"/>
              </a:ext>
            </a:extLst>
          </p:cNvPr>
          <p:cNvSpPr txBox="1"/>
          <p:nvPr/>
        </p:nvSpPr>
        <p:spPr>
          <a:xfrm>
            <a:off x="10665811" y="733041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9FE13E4-17D3-4740-835D-4221AAD945B9}"/>
              </a:ext>
            </a:extLst>
          </p:cNvPr>
          <p:cNvSpPr txBox="1"/>
          <p:nvPr/>
        </p:nvSpPr>
        <p:spPr>
          <a:xfrm>
            <a:off x="10665810" y="1149888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69B8809-0435-4943-B822-26F620671389}"/>
              </a:ext>
            </a:extLst>
          </p:cNvPr>
          <p:cNvSpPr txBox="1"/>
          <p:nvPr/>
        </p:nvSpPr>
        <p:spPr>
          <a:xfrm>
            <a:off x="10665809" y="1538124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5939A51-3C4D-4137-A597-23C9604185ED}"/>
              </a:ext>
            </a:extLst>
          </p:cNvPr>
          <p:cNvSpPr txBox="1"/>
          <p:nvPr/>
        </p:nvSpPr>
        <p:spPr>
          <a:xfrm>
            <a:off x="10665808" y="1923237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D06F42-F708-4CBC-B7BF-947B61D67640}"/>
              </a:ext>
            </a:extLst>
          </p:cNvPr>
          <p:cNvSpPr txBox="1"/>
          <p:nvPr/>
        </p:nvSpPr>
        <p:spPr>
          <a:xfrm>
            <a:off x="10678722" y="2311473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E453FE-D354-4968-897F-06E0FAFD2D24}"/>
              </a:ext>
            </a:extLst>
          </p:cNvPr>
          <p:cNvSpPr txBox="1"/>
          <p:nvPr/>
        </p:nvSpPr>
        <p:spPr>
          <a:xfrm>
            <a:off x="10678601" y="2679657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BC966FA-5213-423C-8DEA-1E1A8726EEEC}"/>
              </a:ext>
            </a:extLst>
          </p:cNvPr>
          <p:cNvSpPr txBox="1"/>
          <p:nvPr/>
        </p:nvSpPr>
        <p:spPr>
          <a:xfrm>
            <a:off x="10665601" y="3080621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E03412E-8ED1-423D-A402-137E8908741A}"/>
              </a:ext>
            </a:extLst>
          </p:cNvPr>
          <p:cNvSpPr txBox="1"/>
          <p:nvPr/>
        </p:nvSpPr>
        <p:spPr>
          <a:xfrm>
            <a:off x="10665600" y="3504675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AF470F-847E-48A5-B6F1-6327830065E3}"/>
              </a:ext>
            </a:extLst>
          </p:cNvPr>
          <p:cNvSpPr txBox="1"/>
          <p:nvPr/>
        </p:nvSpPr>
        <p:spPr>
          <a:xfrm>
            <a:off x="10662193" y="3873481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7253CF3-297F-473D-90D4-4DA47E29A868}"/>
              </a:ext>
            </a:extLst>
          </p:cNvPr>
          <p:cNvSpPr txBox="1"/>
          <p:nvPr/>
        </p:nvSpPr>
        <p:spPr>
          <a:xfrm>
            <a:off x="10651033" y="4262907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396D47B-13E1-4B92-B5B9-CA6F40251E2F}"/>
              </a:ext>
            </a:extLst>
          </p:cNvPr>
          <p:cNvSpPr txBox="1"/>
          <p:nvPr/>
        </p:nvSpPr>
        <p:spPr>
          <a:xfrm>
            <a:off x="10642198" y="4655856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05A843-0746-4505-9731-98353DDD44BC}"/>
              </a:ext>
            </a:extLst>
          </p:cNvPr>
          <p:cNvSpPr txBox="1"/>
          <p:nvPr/>
        </p:nvSpPr>
        <p:spPr>
          <a:xfrm>
            <a:off x="10642197" y="5033593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58065E3-0792-4795-903D-D6B6F991540E}"/>
              </a:ext>
            </a:extLst>
          </p:cNvPr>
          <p:cNvSpPr txBox="1"/>
          <p:nvPr/>
        </p:nvSpPr>
        <p:spPr>
          <a:xfrm>
            <a:off x="10634443" y="5445517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22C8EF0-FE2E-4B4A-8476-09286DACC209}"/>
              </a:ext>
            </a:extLst>
          </p:cNvPr>
          <p:cNvSpPr txBox="1"/>
          <p:nvPr/>
        </p:nvSpPr>
        <p:spPr>
          <a:xfrm>
            <a:off x="10620948" y="5848044"/>
            <a:ext cx="67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904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501</Words>
  <Application>Microsoft Office PowerPoint</Application>
  <PresentationFormat>Widescreen</PresentationFormat>
  <Paragraphs>110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Georgia</vt:lpstr>
      <vt:lpstr>1_Office Theme</vt:lpstr>
      <vt:lpstr>2_Office Theme</vt:lpstr>
      <vt:lpstr>3_Office Theme</vt:lpstr>
      <vt:lpstr>Vokabeln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Jenny Hopper</cp:lastModifiedBy>
  <cp:revision>20</cp:revision>
  <dcterms:created xsi:type="dcterms:W3CDTF">2021-02-04T07:50:06Z</dcterms:created>
  <dcterms:modified xsi:type="dcterms:W3CDTF">2021-03-02T12:51:51Z</dcterms:modified>
</cp:coreProperties>
</file>