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xwT0a02WXndWMZUpz1/AiV8Vt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7FD124-B2C9-4D06-B483-A8350737EE8B}">
  <a:tblStyle styleId="{777FD124-B2C9-4D06-B483-A8350737EE8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48176" autoAdjust="0"/>
  </p:normalViewPr>
  <p:slideViewPr>
    <p:cSldViewPr snapToGrid="0">
      <p:cViewPr varScale="1">
        <p:scale>
          <a:sx n="46" d="100"/>
          <a:sy n="46" d="100"/>
        </p:scale>
        <p:origin x="29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+mn-lt"/>
              </a:rPr>
              <a:t>Timing: </a:t>
            </a:r>
            <a:r>
              <a:rPr lang="en-GB" dirty="0">
                <a:latin typeface="+mn-lt"/>
              </a:rPr>
              <a:t>10 minutes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+mn-lt"/>
              </a:rPr>
              <a:t>Aim: </a:t>
            </a:r>
            <a:r>
              <a:rPr lang="en-GB" dirty="0">
                <a:latin typeface="+mn-lt"/>
              </a:rPr>
              <a:t>To revise a significant number of words in the oral modality.  Time is constrained (as a result of the aural input) to compel learners to comprehend words more quickly, a valuable component in vocabulary practice that speeds up the process of recall.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GB"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+mn-lt"/>
              </a:rPr>
              <a:t>Procedure: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+mn-lt"/>
              </a:rPr>
              <a:t>1. Write 1-8 in books.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2. Listen to each set of three words and write the most appropriate category word.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Note: It may be useful to write all the words down to have more time to review them and select the most appropriate category word.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3.  Answers (including a written version of the three words in each set) appear on mouse clicks.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4.  Check all meanings are known.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+mn-lt"/>
              </a:rPr>
              <a:t>Transcript:</a:t>
            </a:r>
            <a:endParaRPr b="1" dirty="0"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alemán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español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francés</a:t>
            </a:r>
            <a:endParaRPr sz="1200" dirty="0">
              <a:solidFill>
                <a:srgbClr val="1F3864"/>
              </a:solidFill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brazo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pierna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cabeza</a:t>
            </a:r>
            <a:endParaRPr dirty="0"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ocho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nueve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siete</a:t>
            </a:r>
            <a:endParaRPr sz="1200" dirty="0">
              <a:solidFill>
                <a:srgbClr val="1F3864"/>
              </a:solidFill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compañero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alguien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señor</a:t>
            </a:r>
            <a:endParaRPr sz="1200" dirty="0">
              <a:solidFill>
                <a:srgbClr val="1F3864"/>
              </a:solidFill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hija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madre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hijo</a:t>
            </a:r>
            <a:endParaRPr sz="1200" dirty="0">
              <a:solidFill>
                <a:srgbClr val="1F3864"/>
              </a:solidFill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habitación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banco,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escuela</a:t>
            </a:r>
            <a:endParaRPr sz="1200" dirty="0">
              <a:solidFill>
                <a:srgbClr val="1F3864"/>
              </a:solidFill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miedo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rabia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tristeza</a:t>
            </a:r>
            <a:endParaRPr dirty="0">
              <a:latin typeface="+mn-l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"/>
              <a:buAutoNum type="arabicPeriod"/>
            </a:pPr>
            <a:r>
              <a:rPr lang="en-GB" sz="1200" dirty="0" err="1">
                <a:solidFill>
                  <a:srgbClr val="1F3864"/>
                </a:solidFill>
                <a:latin typeface="+mn-lt"/>
              </a:rPr>
              <a:t>izquierda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derecha</a:t>
            </a:r>
            <a:r>
              <a:rPr lang="en-GB" sz="1200" dirty="0">
                <a:solidFill>
                  <a:srgbClr val="1F3864"/>
                </a:solidFill>
                <a:latin typeface="+mn-lt"/>
              </a:rPr>
              <a:t>, </a:t>
            </a:r>
            <a:r>
              <a:rPr lang="en-GB" sz="1200" dirty="0" err="1">
                <a:solidFill>
                  <a:srgbClr val="1F3864"/>
                </a:solidFill>
                <a:latin typeface="+mn-lt"/>
              </a:rPr>
              <a:t>adelante</a:t>
            </a:r>
            <a:endParaRPr dirty="0">
              <a:latin typeface="+mn-l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108" name="Google Shape;108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0" i="0">
                <a:latin typeface="Century Gothic" panose="020B0502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6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5" Type="http://schemas.openxmlformats.org/officeDocument/2006/relationships/image" Target="../media/image6.tiff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54;p10" descr="background rectangle">
            <a:extLst>
              <a:ext uri="{FF2B5EF4-FFF2-40B4-BE49-F238E27FC236}">
                <a16:creationId xmlns:a16="http://schemas.microsoft.com/office/drawing/2014/main" id="{75C9E98F-03B1-6147-B709-2C71D6C55B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63"/>
            <a:ext cx="6649156" cy="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0"/>
          <p:cNvSpPr txBox="1">
            <a:spLocks noGrp="1"/>
          </p:cNvSpPr>
          <p:nvPr>
            <p:ph type="title"/>
          </p:nvPr>
        </p:nvSpPr>
        <p:spPr>
          <a:xfrm>
            <a:off x="124862" y="38667"/>
            <a:ext cx="53474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</a:pPr>
            <a:r>
              <a:rPr lang="en-GB" sz="3600" b="1" dirty="0" err="1">
                <a:solidFill>
                  <a:schemeClr val="lt1"/>
                </a:solidFill>
              </a:rPr>
              <a:t>Vocabulario</a:t>
            </a:r>
            <a:endParaRPr sz="3600" b="1" dirty="0">
              <a:solidFill>
                <a:schemeClr val="lt1"/>
              </a:solidFill>
            </a:endParaRPr>
          </a:p>
        </p:txBody>
      </p:sp>
      <p:graphicFrame>
        <p:nvGraphicFramePr>
          <p:cNvPr id="113" name="Google Shape;113;p50"/>
          <p:cNvGraphicFramePr/>
          <p:nvPr/>
        </p:nvGraphicFramePr>
        <p:xfrm>
          <a:off x="1998340" y="1646797"/>
          <a:ext cx="7914400" cy="396250"/>
        </p:xfrm>
        <a:graphic>
          <a:graphicData uri="http://schemas.openxmlformats.org/drawingml/2006/table">
            <a:tbl>
              <a:tblPr firstRow="1" bandRow="1">
                <a:noFill/>
                <a:tableStyleId>{777FD124-B2C9-4D06-B483-A8350737EE8B}</a:tableStyleId>
              </a:tblPr>
              <a:tblGrid>
                <a:gridCol w="197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números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cuerpo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emociones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familia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Google Shape;114;p50"/>
          <p:cNvGraphicFramePr/>
          <p:nvPr/>
        </p:nvGraphicFramePr>
        <p:xfrm>
          <a:off x="1215276" y="2065646"/>
          <a:ext cx="9497300" cy="396250"/>
        </p:xfrm>
        <a:graphic>
          <a:graphicData uri="http://schemas.openxmlformats.org/drawingml/2006/table">
            <a:tbl>
              <a:tblPr firstRow="1" bandRow="1">
                <a:noFill/>
                <a:tableStyleId>{777FD124-B2C9-4D06-B483-A8350737EE8B}</a:tableStyleId>
              </a:tblPr>
              <a:tblGrid>
                <a:gridCol w="237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edificios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direcciones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idiomas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0" i="0" u="none" strike="noStrike" cap="none" dirty="0" err="1">
                          <a:latin typeface="Century Gothic" panose="020B0502020202020204" pitchFamily="34" charset="0"/>
                        </a:rPr>
                        <a:t>gente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568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" name="Google Shape;115;p50">
            <a:hlinkClick r:id="" action="ppaction://noaction">
              <a:snd r:embed="rId4" name="1 aleman espan%CC%83ol frances.wav"/>
            </a:hlinkClick>
          </p:cNvPr>
          <p:cNvSpPr/>
          <p:nvPr/>
        </p:nvSpPr>
        <p:spPr>
          <a:xfrm>
            <a:off x="133110" y="2603375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16" name="Google Shape;116;p50">
            <a:hlinkClick r:id="" action="ppaction://noaction">
              <a:snd r:embed="rId5" name="2 brazo pierna cabeza.wav"/>
            </a:hlinkClick>
          </p:cNvPr>
          <p:cNvSpPr/>
          <p:nvPr/>
        </p:nvSpPr>
        <p:spPr>
          <a:xfrm>
            <a:off x="133110" y="3377327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17" name="Google Shape;117;p50">
            <a:hlinkClick r:id="" action="ppaction://noaction">
              <a:snd r:embed="rId6" name="3 ocho nueve siete.wav"/>
            </a:hlinkClick>
          </p:cNvPr>
          <p:cNvSpPr/>
          <p:nvPr/>
        </p:nvSpPr>
        <p:spPr>
          <a:xfrm>
            <a:off x="133110" y="4154590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18" name="Google Shape;118;p50">
            <a:hlinkClick r:id="" action="ppaction://noaction">
              <a:snd r:embed="rId7" name="4 compan%CC%83ero alguien sen%CC%83or.wav"/>
            </a:hlinkClick>
          </p:cNvPr>
          <p:cNvSpPr/>
          <p:nvPr/>
        </p:nvSpPr>
        <p:spPr>
          <a:xfrm>
            <a:off x="133110" y="4926170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19" name="Google Shape;119;p50">
            <a:hlinkClick r:id="" action="ppaction://noaction">
              <a:snd r:embed="rId8" name="5 hija madre hijo.wav"/>
            </a:hlinkClick>
          </p:cNvPr>
          <p:cNvSpPr/>
          <p:nvPr/>
        </p:nvSpPr>
        <p:spPr>
          <a:xfrm>
            <a:off x="5897257" y="2617585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20" name="Google Shape;120;p50">
            <a:hlinkClick r:id="" action="ppaction://noaction">
              <a:snd r:embed="rId9" name="6 habitacion banco escuela.wav"/>
            </a:hlinkClick>
          </p:cNvPr>
          <p:cNvSpPr/>
          <p:nvPr/>
        </p:nvSpPr>
        <p:spPr>
          <a:xfrm>
            <a:off x="5897257" y="3394848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21" name="Google Shape;121;p50">
            <a:hlinkClick r:id="" action="ppaction://noaction">
              <a:snd r:embed="rId10" name="7 miedo rabia tristeza.wav"/>
            </a:hlinkClick>
          </p:cNvPr>
          <p:cNvSpPr/>
          <p:nvPr/>
        </p:nvSpPr>
        <p:spPr>
          <a:xfrm>
            <a:off x="5897257" y="4166428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22" name="Google Shape;122;p50">
            <a:hlinkClick r:id="" action="ppaction://noaction">
              <a:snd r:embed="rId11" name="8 izquierda derecha adelante.wav"/>
            </a:hlinkClick>
          </p:cNvPr>
          <p:cNvSpPr/>
          <p:nvPr/>
        </p:nvSpPr>
        <p:spPr>
          <a:xfrm>
            <a:off x="5897257" y="4938008"/>
            <a:ext cx="514003" cy="522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6602"/>
          </a:solidFill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23" name="Google Shape;123;p50"/>
          <p:cNvSpPr txBox="1"/>
          <p:nvPr/>
        </p:nvSpPr>
        <p:spPr>
          <a:xfrm>
            <a:off x="216765" y="1147457"/>
            <a:ext cx="86959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n-GB" sz="22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</a:t>
            </a:r>
            <a:r>
              <a:rPr lang="en-GB" sz="22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2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elige</a:t>
            </a:r>
            <a:r>
              <a:rPr lang="en-GB" sz="22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</a:t>
            </a:r>
            <a:r>
              <a:rPr lang="en-GB" sz="22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categoría</a:t>
            </a:r>
            <a:r>
              <a:rPr lang="en-GB" sz="22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GB" sz="22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lista</a:t>
            </a:r>
            <a:r>
              <a:rPr lang="en-GB" sz="22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2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50"/>
          <p:cNvSpPr txBox="1"/>
          <p:nvPr/>
        </p:nvSpPr>
        <p:spPr>
          <a:xfrm>
            <a:off x="871699" y="2712035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alemán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español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francés</a:t>
            </a:r>
            <a:endParaRPr sz="20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50"/>
          <p:cNvSpPr txBox="1"/>
          <p:nvPr/>
        </p:nvSpPr>
        <p:spPr>
          <a:xfrm>
            <a:off x="4215809" y="2681093"/>
            <a:ext cx="1564230" cy="40497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idiomas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6098009" y="2111343"/>
            <a:ext cx="2110154" cy="31803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50"/>
          <p:cNvSpPr txBox="1"/>
          <p:nvPr/>
        </p:nvSpPr>
        <p:spPr>
          <a:xfrm>
            <a:off x="871699" y="3481418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brazo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pierna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cabeza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8" name="Google Shape;128;p50"/>
          <p:cNvSpPr txBox="1"/>
          <p:nvPr/>
        </p:nvSpPr>
        <p:spPr>
          <a:xfrm>
            <a:off x="4057535" y="3478571"/>
            <a:ext cx="1732091" cy="40011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cuerpo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50"/>
          <p:cNvSpPr/>
          <p:nvPr/>
        </p:nvSpPr>
        <p:spPr>
          <a:xfrm>
            <a:off x="4298389" y="1663422"/>
            <a:ext cx="1409115" cy="34992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50"/>
          <p:cNvSpPr txBox="1"/>
          <p:nvPr/>
        </p:nvSpPr>
        <p:spPr>
          <a:xfrm>
            <a:off x="850048" y="4245107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ocho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nueve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siete</a:t>
            </a:r>
            <a:endParaRPr sz="20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50"/>
          <p:cNvSpPr txBox="1"/>
          <p:nvPr/>
        </p:nvSpPr>
        <p:spPr>
          <a:xfrm>
            <a:off x="4044045" y="4237097"/>
            <a:ext cx="1732091" cy="40011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números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50"/>
          <p:cNvSpPr/>
          <p:nvPr/>
        </p:nvSpPr>
        <p:spPr>
          <a:xfrm>
            <a:off x="2201949" y="1663422"/>
            <a:ext cx="1654800" cy="34992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50"/>
          <p:cNvSpPr txBox="1"/>
          <p:nvPr/>
        </p:nvSpPr>
        <p:spPr>
          <a:xfrm>
            <a:off x="773190" y="4992776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compañero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alguien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endParaRPr sz="20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50"/>
          <p:cNvSpPr txBox="1"/>
          <p:nvPr/>
        </p:nvSpPr>
        <p:spPr>
          <a:xfrm>
            <a:off x="4428037" y="4957829"/>
            <a:ext cx="1348099" cy="40497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gente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50"/>
          <p:cNvSpPr/>
          <p:nvPr/>
        </p:nvSpPr>
        <p:spPr>
          <a:xfrm>
            <a:off x="8912721" y="2100430"/>
            <a:ext cx="1409115" cy="34992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50"/>
          <p:cNvSpPr txBox="1"/>
          <p:nvPr/>
        </p:nvSpPr>
        <p:spPr>
          <a:xfrm>
            <a:off x="6573693" y="2725945"/>
            <a:ext cx="42468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hija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madre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hijo</a:t>
            </a:r>
            <a:endParaRPr sz="20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50"/>
          <p:cNvSpPr txBox="1"/>
          <p:nvPr/>
        </p:nvSpPr>
        <p:spPr>
          <a:xfrm>
            <a:off x="10259549" y="2688202"/>
            <a:ext cx="1731736" cy="40011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familia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50"/>
          <p:cNvSpPr/>
          <p:nvPr/>
        </p:nvSpPr>
        <p:spPr>
          <a:xfrm>
            <a:off x="8260648" y="1687843"/>
            <a:ext cx="1409115" cy="34992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50"/>
          <p:cNvSpPr txBox="1"/>
          <p:nvPr/>
        </p:nvSpPr>
        <p:spPr>
          <a:xfrm>
            <a:off x="6575698" y="3491809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habitación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banco,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endParaRPr sz="20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0"/>
          <p:cNvSpPr txBox="1"/>
          <p:nvPr/>
        </p:nvSpPr>
        <p:spPr>
          <a:xfrm>
            <a:off x="10216507" y="3466201"/>
            <a:ext cx="1774778" cy="40011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edificios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50"/>
          <p:cNvSpPr/>
          <p:nvPr/>
        </p:nvSpPr>
        <p:spPr>
          <a:xfrm>
            <a:off x="1494135" y="2081329"/>
            <a:ext cx="1903909" cy="34992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0"/>
          <p:cNvSpPr txBox="1"/>
          <p:nvPr/>
        </p:nvSpPr>
        <p:spPr>
          <a:xfrm>
            <a:off x="6581771" y="4268781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miedo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rabia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tristeza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3" name="Google Shape;143;p50"/>
          <p:cNvSpPr txBox="1"/>
          <p:nvPr/>
        </p:nvSpPr>
        <p:spPr>
          <a:xfrm>
            <a:off x="10035243" y="4280910"/>
            <a:ext cx="1995509" cy="400110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emociones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0"/>
          <p:cNvSpPr/>
          <p:nvPr/>
        </p:nvSpPr>
        <p:spPr>
          <a:xfrm>
            <a:off x="6084916" y="1694447"/>
            <a:ext cx="1798320" cy="28993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0"/>
          <p:cNvSpPr txBox="1"/>
          <p:nvPr/>
        </p:nvSpPr>
        <p:spPr>
          <a:xfrm>
            <a:off x="6573694" y="5121354"/>
            <a:ext cx="4246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izquierda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derecha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adelante</a:t>
            </a:r>
            <a:endParaRPr sz="2000" b="0" i="0" u="none" strike="noStrike" cap="none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50"/>
          <p:cNvSpPr txBox="1"/>
          <p:nvPr/>
        </p:nvSpPr>
        <p:spPr>
          <a:xfrm>
            <a:off x="10401947" y="5038963"/>
            <a:ext cx="1632738" cy="707846"/>
          </a:xfrm>
          <a:prstGeom prst="rect">
            <a:avLst/>
          </a:prstGeom>
          <a:solidFill>
            <a:srgbClr val="1F3864"/>
          </a:solidFill>
          <a:ln w="38100" cap="flat" cmpd="sng">
            <a:solidFill>
              <a:srgbClr val="E56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</a:t>
            </a: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direcciones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0"/>
          <p:cNvSpPr/>
          <p:nvPr/>
        </p:nvSpPr>
        <p:spPr>
          <a:xfrm>
            <a:off x="3754658" y="2095798"/>
            <a:ext cx="2110153" cy="27364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0" descr="Signpost, Waypoint, Sign, A Notice, Orientation"/>
          <p:cNvPicPr preferRelativeResize="0"/>
          <p:nvPr/>
        </p:nvPicPr>
        <p:blipFill rotWithShape="1">
          <a:blip r:embed="rId12">
            <a:alphaModFix/>
          </a:blip>
          <a:srcRect b="10950"/>
          <a:stretch/>
        </p:blipFill>
        <p:spPr>
          <a:xfrm>
            <a:off x="8201178" y="5606340"/>
            <a:ext cx="858416" cy="78006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CFE2C3B4-944D-A94A-BAA9-D0545F80FEEB}"/>
              </a:ext>
            </a:extLst>
          </p:cNvPr>
          <p:cNvSpPr/>
          <p:nvPr/>
        </p:nvSpPr>
        <p:spPr>
          <a:xfrm>
            <a:off x="9537895" y="291230"/>
            <a:ext cx="2354067" cy="400919"/>
          </a:xfrm>
          <a:prstGeom prst="roundRect">
            <a:avLst/>
          </a:prstGeom>
          <a:solidFill>
            <a:srgbClr val="F664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escuchar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785AB0-EBB3-1244-9653-FA7CF36C6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20" y="5541340"/>
            <a:ext cx="820865" cy="8208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8B26B92-B162-B24E-B0D6-98863991BE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254425">
            <a:off x="3917950" y="5539786"/>
            <a:ext cx="691250" cy="8640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1C8B06-08C8-664D-8DF0-9240FB5A4C6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9"/>
          <a:stretch/>
        </p:blipFill>
        <p:spPr>
          <a:xfrm>
            <a:off x="5955540" y="5627016"/>
            <a:ext cx="1075355" cy="78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Macintosh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1_Office Theme</vt:lpstr>
      <vt:lpstr>Vocabulario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an accident</dc:title>
  <dc:creator>Rachel Hawkes</dc:creator>
  <cp:lastModifiedBy>Louise Caruso</cp:lastModifiedBy>
  <cp:revision>4</cp:revision>
  <dcterms:created xsi:type="dcterms:W3CDTF">2019-03-27T07:30:03Z</dcterms:created>
  <dcterms:modified xsi:type="dcterms:W3CDTF">2022-01-07T10:07:08Z</dcterms:modified>
</cp:coreProperties>
</file>