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notesMasterIdLst>
    <p:notesMasterId r:id="rId9"/>
  </p:notesMasterIdLst>
  <p:sldIdLst>
    <p:sldId id="273" r:id="rId5"/>
    <p:sldId id="259" r:id="rId6"/>
    <p:sldId id="274" r:id="rId7"/>
    <p:sldId id="44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2620" autoAdjust="0"/>
  </p:normalViewPr>
  <p:slideViewPr>
    <p:cSldViewPr snapToGrid="0" showGuides="1">
      <p:cViewPr varScale="1">
        <p:scale>
          <a:sx n="79" d="100"/>
          <a:sy n="79" d="100"/>
        </p:scale>
        <p:origin x="169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4E8DE-3DBD-447A-B624-A4EE7662BAF8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56637-C867-4C12-8D76-0C4827D205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72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 err="1"/>
              <a:t>Vokabeln</a:t>
            </a:r>
            <a:br>
              <a:rPr lang="en-GB" b="1" baseline="0" dirty="0"/>
            </a:br>
            <a:r>
              <a:rPr lang="en-GB" b="1" baseline="0" dirty="0"/>
              <a:t>Timing:  </a:t>
            </a:r>
            <a:r>
              <a:rPr lang="en-GB" b="0" baseline="0" dirty="0"/>
              <a:t>10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revise a significant number of words in the oral modality. </a:t>
            </a:r>
            <a:r>
              <a:rPr lang="en-GB" b="1" baseline="0" dirty="0"/>
              <a:t> </a:t>
            </a:r>
            <a:r>
              <a:rPr lang="en-GB" b="0" baseline="0" dirty="0"/>
              <a:t>Time is </a:t>
            </a:r>
            <a:r>
              <a:rPr lang="en-GB" baseline="0" dirty="0"/>
              <a:t>constrained (as a result of the aural input) to compel learners to comprehend words more quickly, a valuable component in vocabulary practice that speeds up the process of recall.</a:t>
            </a:r>
          </a:p>
          <a:p>
            <a:endParaRPr lang="en-GB" baseline="0" dirty="0"/>
          </a:p>
          <a:p>
            <a:r>
              <a:rPr lang="en-GB" b="1" baseline="0" dirty="0"/>
              <a:t>Procedure:</a:t>
            </a:r>
          </a:p>
          <a:p>
            <a:r>
              <a:rPr lang="en-GB" b="1" baseline="0" dirty="0"/>
              <a:t>1. </a:t>
            </a:r>
            <a:r>
              <a:rPr lang="en-GB" baseline="0" dirty="0"/>
              <a:t>Write 1-12 in books.</a:t>
            </a:r>
            <a:br>
              <a:rPr lang="en-GB" baseline="0" dirty="0"/>
            </a:br>
            <a:r>
              <a:rPr lang="en-GB" b="1" baseline="0" dirty="0"/>
              <a:t>2. </a:t>
            </a:r>
            <a:r>
              <a:rPr lang="en-GB" b="0" baseline="0" dirty="0"/>
              <a:t>Li</a:t>
            </a:r>
            <a:r>
              <a:rPr lang="en-GB" baseline="0" dirty="0"/>
              <a:t>sten to each set of three words and write the most appropriate category word.</a:t>
            </a:r>
            <a:br>
              <a:rPr lang="en-GB" baseline="0" dirty="0"/>
            </a:br>
            <a:r>
              <a:rPr lang="en-GB" b="1" i="1" baseline="0" dirty="0"/>
              <a:t>Note: </a:t>
            </a:r>
            <a:r>
              <a:rPr lang="en-GB" baseline="0" dirty="0"/>
              <a:t>It may be useful to write all the words down to have more time to review them and select the most appropriate category word.</a:t>
            </a:r>
            <a:br>
              <a:rPr lang="en-GB" baseline="0" dirty="0"/>
            </a:br>
            <a:r>
              <a:rPr lang="en-GB" b="1" baseline="0" dirty="0"/>
              <a:t>3.  </a:t>
            </a:r>
            <a:r>
              <a:rPr lang="en-GB" baseline="0" dirty="0"/>
              <a:t>Answers (including a written version of the three words in each set) appear on mouse clicks.</a:t>
            </a:r>
            <a:br>
              <a:rPr lang="en-GB" baseline="0" dirty="0"/>
            </a:br>
            <a:r>
              <a:rPr lang="en-GB" b="1" baseline="0" dirty="0"/>
              <a:t>4.  </a:t>
            </a:r>
            <a:r>
              <a:rPr lang="en-GB" baseline="0" dirty="0"/>
              <a:t>Check all meanings are known.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baseline="0" dirty="0"/>
              <a:t>Word frequencies:</a:t>
            </a:r>
            <a:br>
              <a:rPr lang="en-GB" b="1" baseline="0" dirty="0"/>
            </a:br>
            <a:r>
              <a:rPr lang="en-GB" b="0" baseline="0" dirty="0" err="1"/>
              <a:t>Mittwoch</a:t>
            </a:r>
            <a:r>
              <a:rPr lang="en-GB" b="0" baseline="0" dirty="0"/>
              <a:t> [1091] </a:t>
            </a:r>
            <a:r>
              <a:rPr lang="en-GB" b="0" baseline="0" dirty="0" err="1"/>
              <a:t>Freitag</a:t>
            </a:r>
            <a:r>
              <a:rPr lang="en-GB" b="0" baseline="0" dirty="0"/>
              <a:t> [1277] </a:t>
            </a:r>
            <a:r>
              <a:rPr lang="en-GB" b="0" baseline="0" dirty="0" err="1"/>
              <a:t>Dienstag</a:t>
            </a:r>
            <a:r>
              <a:rPr lang="en-GB" b="0" baseline="0" dirty="0"/>
              <a:t> [1032] </a:t>
            </a:r>
            <a:r>
              <a:rPr lang="en-GB" b="0" baseline="0" dirty="0" err="1"/>
              <a:t>Chor</a:t>
            </a:r>
            <a:r>
              <a:rPr lang="en-GB" b="0" baseline="0" dirty="0"/>
              <a:t> [3714] </a:t>
            </a:r>
            <a:r>
              <a:rPr lang="en-GB" b="0" baseline="0" dirty="0" err="1"/>
              <a:t>Orchester</a:t>
            </a:r>
            <a:r>
              <a:rPr lang="en-GB" b="0" baseline="0" dirty="0"/>
              <a:t> [2553] </a:t>
            </a:r>
            <a:r>
              <a:rPr lang="en-GB" b="0" baseline="0" dirty="0" err="1"/>
              <a:t>Konzert</a:t>
            </a:r>
            <a:r>
              <a:rPr lang="en-GB" b="0" baseline="0" dirty="0"/>
              <a:t> [1721] </a:t>
            </a:r>
            <a:r>
              <a:rPr lang="en-GB" b="0" baseline="0" dirty="0" err="1"/>
              <a:t>Schwester</a:t>
            </a:r>
            <a:r>
              <a:rPr lang="en-GB" b="0" baseline="0" dirty="0"/>
              <a:t> [776] </a:t>
            </a:r>
            <a:r>
              <a:rPr lang="en-GB" b="0" baseline="0" dirty="0" err="1"/>
              <a:t>Bruder</a:t>
            </a:r>
            <a:r>
              <a:rPr lang="en-GB" b="0" baseline="0" dirty="0"/>
              <a:t> [687] Mutter [227] </a:t>
            </a:r>
            <a:r>
              <a:rPr lang="en-GB" b="0" baseline="0" dirty="0" err="1"/>
              <a:t>Moschee</a:t>
            </a:r>
            <a:r>
              <a:rPr lang="en-GB" b="0" baseline="0" dirty="0"/>
              <a:t> [&gt;4034] </a:t>
            </a:r>
            <a:r>
              <a:rPr lang="en-GB" b="0" baseline="0" dirty="0" err="1"/>
              <a:t>Geschäft</a:t>
            </a:r>
            <a:r>
              <a:rPr lang="en-GB" b="0" baseline="0" dirty="0"/>
              <a:t> [663] Museum [1360] Morgen [311] </a:t>
            </a:r>
            <a:r>
              <a:rPr lang="en-GB" b="0" baseline="0" dirty="0" err="1"/>
              <a:t>Nachmittag</a:t>
            </a:r>
            <a:r>
              <a:rPr lang="en-GB" b="0" baseline="0" dirty="0"/>
              <a:t> [1426] Abend [313] Herr [187] Frau [103] </a:t>
            </a:r>
            <a:r>
              <a:rPr lang="en-GB" b="0" baseline="0" dirty="0" err="1"/>
              <a:t>Naturwissenschaften</a:t>
            </a:r>
            <a:r>
              <a:rPr lang="en-GB" b="0" baseline="0" dirty="0"/>
              <a:t> [3772] </a:t>
            </a:r>
            <a:r>
              <a:rPr lang="en-GB" b="0" baseline="0" dirty="0" err="1"/>
              <a:t>Frage</a:t>
            </a:r>
            <a:r>
              <a:rPr lang="en-GB" b="0" baseline="0" dirty="0"/>
              <a:t> [152] </a:t>
            </a:r>
            <a:r>
              <a:rPr lang="en-GB" b="0" baseline="0" dirty="0" err="1"/>
              <a:t>Antwort</a:t>
            </a:r>
            <a:r>
              <a:rPr lang="en-GB" b="0" baseline="0" dirty="0"/>
              <a:t> [708] </a:t>
            </a:r>
            <a:r>
              <a:rPr lang="en-GB" b="0" baseline="0" dirty="0" err="1"/>
              <a:t>Englisch</a:t>
            </a:r>
            <a:r>
              <a:rPr lang="en-GB" b="0" baseline="0" dirty="0"/>
              <a:t> [628] </a:t>
            </a:r>
            <a:r>
              <a:rPr lang="en-GB" b="0" baseline="0" dirty="0" err="1"/>
              <a:t>Tafel</a:t>
            </a:r>
            <a:r>
              <a:rPr lang="en-GB" b="0" baseline="0" dirty="0"/>
              <a:t> [3660] </a:t>
            </a:r>
            <a:r>
              <a:rPr lang="en-GB" b="0" baseline="0" dirty="0" err="1"/>
              <a:t>Tür</a:t>
            </a:r>
            <a:r>
              <a:rPr lang="en-GB" b="0" baseline="0" dirty="0"/>
              <a:t> [400] </a:t>
            </a:r>
            <a:r>
              <a:rPr lang="en-GB" b="0" baseline="0" dirty="0" err="1"/>
              <a:t>Flasche</a:t>
            </a:r>
            <a:r>
              <a:rPr lang="en-GB" b="0" baseline="0" dirty="0"/>
              <a:t> [1762] Handy [2466] </a:t>
            </a:r>
            <a:r>
              <a:rPr lang="en-GB" b="0" baseline="0" dirty="0" err="1"/>
              <a:t>Gutschein</a:t>
            </a:r>
            <a:r>
              <a:rPr lang="en-GB" b="0" baseline="0" dirty="0"/>
              <a:t> [78/3025] </a:t>
            </a:r>
            <a:r>
              <a:rPr lang="en-GB" b="0" baseline="0" dirty="0" err="1"/>
              <a:t>Katze</a:t>
            </a:r>
            <a:r>
              <a:rPr lang="en-GB" b="0" baseline="0" dirty="0"/>
              <a:t> [1500] </a:t>
            </a:r>
            <a:r>
              <a:rPr lang="en-GB" b="0" baseline="0" dirty="0" err="1"/>
              <a:t>Fluss</a:t>
            </a:r>
            <a:r>
              <a:rPr lang="en-GB" b="0" baseline="0" dirty="0"/>
              <a:t> [1551] See [1167] </a:t>
            </a:r>
            <a:r>
              <a:rPr lang="en-GB" b="0" baseline="0" dirty="0" err="1"/>
              <a:t>Schwimmbad</a:t>
            </a:r>
            <a:r>
              <a:rPr lang="en-GB" b="0" baseline="0" dirty="0"/>
              <a:t> [&gt;4034/1579] </a:t>
            </a:r>
            <a:r>
              <a:rPr lang="en-GB" b="0" baseline="0" dirty="0" err="1"/>
              <a:t>Arzt</a:t>
            </a:r>
            <a:r>
              <a:rPr lang="en-GB" b="0" baseline="0" dirty="0"/>
              <a:t> [614] </a:t>
            </a:r>
            <a:r>
              <a:rPr lang="en-GB" b="0" baseline="0" dirty="0" err="1"/>
              <a:t>Mädchen</a:t>
            </a:r>
            <a:r>
              <a:rPr lang="en-GB" b="0" baseline="0" dirty="0"/>
              <a:t> [537] </a:t>
            </a:r>
            <a:r>
              <a:rPr lang="en-GB" b="0" baseline="0" dirty="0" err="1"/>
              <a:t>Junge</a:t>
            </a:r>
            <a:r>
              <a:rPr lang="en-GB" b="0" baseline="0" dirty="0"/>
              <a:t> [630] </a:t>
            </a:r>
            <a:r>
              <a:rPr lang="en-GB" b="0" baseline="0" dirty="0" err="1"/>
              <a:t>Woche</a:t>
            </a:r>
            <a:r>
              <a:rPr lang="en-GB" b="0" baseline="0" dirty="0"/>
              <a:t> [209] Monat [306] </a:t>
            </a:r>
            <a:r>
              <a:rPr lang="en-GB" b="0" baseline="0" dirty="0" err="1"/>
              <a:t>Jahr</a:t>
            </a:r>
            <a:r>
              <a:rPr lang="en-GB" b="0" baseline="0" dirty="0"/>
              <a:t> [53] </a:t>
            </a:r>
            <a:r>
              <a:rPr lang="en-GB" b="0" baseline="0" dirty="0" err="1"/>
              <a:t>Familie</a:t>
            </a:r>
            <a:r>
              <a:rPr lang="en-GB" b="0" baseline="0" dirty="0"/>
              <a:t> [310] </a:t>
            </a:r>
            <a:r>
              <a:rPr lang="en-GB" b="0" baseline="0" dirty="0" err="1"/>
              <a:t>Musik</a:t>
            </a:r>
            <a:r>
              <a:rPr lang="en-GB" b="0" baseline="0" dirty="0"/>
              <a:t> [471] </a:t>
            </a:r>
            <a:r>
              <a:rPr lang="en-GB" b="0" baseline="0" dirty="0" err="1"/>
              <a:t>Großstadt</a:t>
            </a:r>
            <a:r>
              <a:rPr lang="en-GB" b="0" baseline="0" dirty="0"/>
              <a:t> [3314] Tag [108] Unterricht [1107] </a:t>
            </a:r>
            <a:r>
              <a:rPr lang="en-GB" b="0" baseline="0" dirty="0" err="1"/>
              <a:t>Sprache</a:t>
            </a:r>
            <a:r>
              <a:rPr lang="en-GB" b="0" baseline="0" dirty="0"/>
              <a:t> [367] </a:t>
            </a:r>
            <a:r>
              <a:rPr lang="en-GB" b="0" baseline="0" dirty="0" err="1"/>
              <a:t>Klassenzimmer</a:t>
            </a:r>
            <a:r>
              <a:rPr lang="en-GB" b="0" baseline="0" dirty="0"/>
              <a:t> [609/619] </a:t>
            </a:r>
            <a:r>
              <a:rPr lang="en-GB" b="0" baseline="0" dirty="0" err="1"/>
              <a:t>Geschenk</a:t>
            </a:r>
            <a:r>
              <a:rPr lang="en-GB" b="0" baseline="0" dirty="0"/>
              <a:t> [3610] Wasser [297] Mensch [104] </a:t>
            </a:r>
            <a:br>
              <a:rPr lang="en-GB" b="0" baseline="0" dirty="0"/>
            </a:br>
            <a:endParaRPr lang="en-GB" b="0" baseline="0" dirty="0"/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1" baseline="0" dirty="0"/>
            </a:br>
            <a:r>
              <a:rPr lang="en-GB" b="0" baseline="0" dirty="0"/>
              <a:t>[1] </a:t>
            </a:r>
            <a:r>
              <a:rPr lang="en-GB" b="0" baseline="0" dirty="0" err="1"/>
              <a:t>Mittwoch</a:t>
            </a:r>
            <a:r>
              <a:rPr lang="en-GB" b="0" baseline="0" dirty="0"/>
              <a:t>, </a:t>
            </a:r>
            <a:r>
              <a:rPr lang="en-GB" b="0" baseline="0" dirty="0" err="1"/>
              <a:t>Freitag</a:t>
            </a:r>
            <a:r>
              <a:rPr lang="en-GB" b="0" baseline="0" dirty="0"/>
              <a:t>, </a:t>
            </a:r>
            <a:r>
              <a:rPr lang="en-GB" b="0" baseline="0" dirty="0" err="1"/>
              <a:t>Dienstag</a:t>
            </a:r>
            <a:br>
              <a:rPr lang="en-GB" b="0" baseline="0" dirty="0"/>
            </a:br>
            <a:r>
              <a:rPr lang="en-GB" b="0" baseline="0" dirty="0"/>
              <a:t>[2] der </a:t>
            </a:r>
            <a:r>
              <a:rPr lang="en-GB" b="0" baseline="0" dirty="0" err="1"/>
              <a:t>Chor</a:t>
            </a:r>
            <a:r>
              <a:rPr lang="en-GB" b="0" baseline="0" dirty="0"/>
              <a:t>, das </a:t>
            </a:r>
            <a:r>
              <a:rPr lang="en-GB" b="0" baseline="0" dirty="0" err="1"/>
              <a:t>Orchester</a:t>
            </a:r>
            <a:r>
              <a:rPr lang="en-GB" b="0" baseline="0" dirty="0"/>
              <a:t>, das </a:t>
            </a:r>
            <a:r>
              <a:rPr lang="en-GB" b="0" baseline="0" dirty="0" err="1"/>
              <a:t>Konzert</a:t>
            </a:r>
            <a:br>
              <a:rPr lang="en-GB" b="0" baseline="0" dirty="0"/>
            </a:br>
            <a:r>
              <a:rPr lang="en-GB" b="0" baseline="0" dirty="0"/>
              <a:t>[3] die </a:t>
            </a:r>
            <a:r>
              <a:rPr lang="en-GB" b="0" baseline="0" dirty="0" err="1"/>
              <a:t>Schwester</a:t>
            </a:r>
            <a:r>
              <a:rPr lang="en-GB" b="0" baseline="0" dirty="0"/>
              <a:t>, der </a:t>
            </a:r>
            <a:r>
              <a:rPr lang="en-GB" b="0" baseline="0" dirty="0" err="1"/>
              <a:t>Bruder</a:t>
            </a:r>
            <a:r>
              <a:rPr lang="en-GB" b="0" baseline="0" dirty="0"/>
              <a:t>, die Mutter</a:t>
            </a:r>
            <a:br>
              <a:rPr lang="en-GB" b="0" baseline="0" dirty="0"/>
            </a:br>
            <a:r>
              <a:rPr lang="en-GB" b="0" baseline="0" dirty="0"/>
              <a:t>[4]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die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Moschee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, das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Geschäft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, das Museum</a:t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[5] der Morgen, der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Nachmittag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, der Abend</a:t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[6] Herr,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Frau,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Naturwissenschaften</a:t>
            </a:r>
            <a:b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[7] die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Frage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, die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Antwort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b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[8]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die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Tafel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, die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Tür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, die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Flasche</a:t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[9] das Handy, der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Gutschein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, die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Katze</a:t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[10]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der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Fluss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, der See, das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Schwimmbad</a:t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[11] der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Arzt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, das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Mädchen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, der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Junge</a:t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[12]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die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Woche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, der Monat, das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Jahr</a:t>
            </a:r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GB" b="0" baseline="0" dirty="0"/>
          </a:p>
          <a:p>
            <a:endParaRPr lang="en-GB" b="1" baseline="0" dirty="0"/>
          </a:p>
          <a:p>
            <a:endParaRPr lang="en-GB" b="1" baseline="0" dirty="0"/>
          </a:p>
          <a:p>
            <a:endParaRPr lang="en-GB" b="1" baseline="0" dirty="0"/>
          </a:p>
          <a:p>
            <a:endParaRPr lang="en-GB" b="1" baseline="0" dirty="0"/>
          </a:p>
          <a:p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567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 err="1"/>
              <a:t>Vocabulaire</a:t>
            </a:r>
            <a:br>
              <a:rPr lang="en-GB" b="1" baseline="0" dirty="0"/>
            </a:br>
            <a:r>
              <a:rPr lang="en-GB" b="1" baseline="0" dirty="0"/>
              <a:t>Timing:  </a:t>
            </a:r>
            <a:r>
              <a:rPr lang="en-GB" b="0" baseline="0" dirty="0"/>
              <a:t>10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revise a significant number of words in the oral modality. </a:t>
            </a:r>
            <a:r>
              <a:rPr lang="en-GB" b="1" baseline="0" dirty="0"/>
              <a:t> </a:t>
            </a:r>
            <a:r>
              <a:rPr lang="en-GB" b="0" baseline="0" dirty="0"/>
              <a:t>Time is </a:t>
            </a:r>
            <a:r>
              <a:rPr lang="en-GB" baseline="0" dirty="0"/>
              <a:t>constrained to compel learners to comprehend words more quickly, a valuable component in vocabulary practice that speeds up the process of recall.</a:t>
            </a:r>
          </a:p>
          <a:p>
            <a:endParaRPr lang="en-GB" baseline="0" dirty="0"/>
          </a:p>
          <a:p>
            <a:r>
              <a:rPr lang="en-GB" b="1" baseline="0" dirty="0"/>
              <a:t>Procedure:</a:t>
            </a:r>
          </a:p>
          <a:p>
            <a:r>
              <a:rPr lang="en-GB" b="1" baseline="0" dirty="0"/>
              <a:t>1. </a:t>
            </a:r>
            <a:r>
              <a:rPr lang="en-GB" baseline="0" dirty="0"/>
              <a:t>Write 1-12 in books.</a:t>
            </a:r>
            <a:br>
              <a:rPr lang="en-GB" baseline="0" dirty="0"/>
            </a:br>
            <a:r>
              <a:rPr lang="en-GB" b="1" baseline="0" dirty="0"/>
              <a:t>2. </a:t>
            </a:r>
            <a:r>
              <a:rPr lang="en-GB" b="0" baseline="0" dirty="0"/>
              <a:t>Li</a:t>
            </a:r>
            <a:r>
              <a:rPr lang="en-GB" baseline="0" dirty="0"/>
              <a:t>sten to each set of three words and write the most appropriate category word.</a:t>
            </a:r>
            <a:br>
              <a:rPr lang="en-GB" baseline="0" dirty="0"/>
            </a:br>
            <a:r>
              <a:rPr lang="en-GB" b="1" i="1" baseline="0" dirty="0"/>
              <a:t>Note: </a:t>
            </a:r>
            <a:r>
              <a:rPr lang="en-GB" baseline="0" dirty="0"/>
              <a:t>It may be useful to write all the words down to have more time to review them and select the most appropriate category word.</a:t>
            </a:r>
            <a:br>
              <a:rPr lang="en-GB" baseline="0" dirty="0"/>
            </a:br>
            <a:r>
              <a:rPr lang="en-GB" b="1" baseline="0" dirty="0"/>
              <a:t>3.  </a:t>
            </a:r>
            <a:r>
              <a:rPr lang="en-GB" baseline="0" dirty="0"/>
              <a:t>Answers (including a written version of the three words in each set) appear on mouse clicks.</a:t>
            </a:r>
            <a:br>
              <a:rPr lang="en-GB" baseline="0" dirty="0"/>
            </a:br>
            <a:r>
              <a:rPr lang="en-GB" b="1" baseline="0" dirty="0"/>
              <a:t>4.  </a:t>
            </a:r>
            <a:r>
              <a:rPr lang="en-GB" baseline="0" dirty="0"/>
              <a:t>Check all meanings are known.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baseline="0" dirty="0"/>
              <a:t>Word frequencies:</a:t>
            </a:r>
            <a:br>
              <a:rPr lang="en-GB" b="1" baseline="0" dirty="0"/>
            </a:br>
            <a:br>
              <a:rPr lang="en-GB" b="0" baseline="0" dirty="0"/>
            </a:br>
            <a:endParaRPr lang="en-GB" b="0" baseline="0" dirty="0"/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1" baseline="0" dirty="0"/>
            </a:br>
            <a:r>
              <a:rPr lang="en-GB" b="0" i="1" baseline="0" dirty="0"/>
              <a:t>[1] </a:t>
            </a:r>
            <a:r>
              <a:rPr lang="en-GB" b="0" i="1" baseline="0" dirty="0" err="1"/>
              <a:t>Mittwoch</a:t>
            </a:r>
            <a:r>
              <a:rPr lang="en-GB" b="0" i="1" baseline="0" dirty="0"/>
              <a:t>, Freitag, </a:t>
            </a:r>
            <a:r>
              <a:rPr lang="en-GB" b="0" i="1" baseline="0" dirty="0" err="1"/>
              <a:t>Dienstag</a:t>
            </a:r>
            <a:br>
              <a:rPr lang="en-GB" b="0" i="1" baseline="0" dirty="0"/>
            </a:br>
            <a:r>
              <a:rPr lang="en-GB" b="0" i="1" baseline="0" dirty="0"/>
              <a:t>[2] der </a:t>
            </a:r>
            <a:r>
              <a:rPr lang="en-GB" b="0" i="1" baseline="0" dirty="0" err="1"/>
              <a:t>Chor</a:t>
            </a:r>
            <a:r>
              <a:rPr lang="en-GB" b="0" i="1" baseline="0" dirty="0"/>
              <a:t>, das </a:t>
            </a:r>
            <a:r>
              <a:rPr lang="en-GB" b="0" i="1" baseline="0" dirty="0" err="1"/>
              <a:t>Orchester</a:t>
            </a:r>
            <a:r>
              <a:rPr lang="en-GB" b="0" i="1" baseline="0" dirty="0"/>
              <a:t>, das </a:t>
            </a:r>
            <a:r>
              <a:rPr lang="en-GB" b="0" i="1" baseline="0" dirty="0" err="1"/>
              <a:t>Konzert</a:t>
            </a:r>
            <a:br>
              <a:rPr lang="en-GB" b="0" i="1" baseline="0" dirty="0"/>
            </a:br>
            <a:r>
              <a:rPr lang="en-GB" b="0" i="1" baseline="0" dirty="0"/>
              <a:t>[3] die </a:t>
            </a:r>
            <a:r>
              <a:rPr lang="en-GB" b="0" i="1" baseline="0" dirty="0" err="1"/>
              <a:t>Schwester</a:t>
            </a:r>
            <a:r>
              <a:rPr lang="en-GB" b="0" i="1" baseline="0" dirty="0"/>
              <a:t>, der </a:t>
            </a:r>
            <a:r>
              <a:rPr lang="en-GB" b="0" i="1" baseline="0" dirty="0" err="1"/>
              <a:t>Bruder</a:t>
            </a:r>
            <a:r>
              <a:rPr lang="en-GB" b="0" i="1" baseline="0" dirty="0"/>
              <a:t>, die Mutter</a:t>
            </a:r>
            <a:br>
              <a:rPr lang="en-GB" b="0" i="1" baseline="0" dirty="0"/>
            </a:br>
            <a:r>
              <a:rPr lang="en-GB" b="0" i="1" baseline="0" dirty="0"/>
              <a:t>[4] 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die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Moschee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das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Geschäft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das Museum</a:t>
            </a:r>
            <a:b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[5] der Morgen, der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Nachmittag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der Abend</a:t>
            </a:r>
            <a:b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[6] Herr,</a:t>
            </a:r>
            <a: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  <a:t> Frau, </a:t>
            </a:r>
            <a:r>
              <a:rPr lang="en-GB" sz="1200" i="1" baseline="0" dirty="0" err="1">
                <a:solidFill>
                  <a:schemeClr val="accent5">
                    <a:lumMod val="50000"/>
                  </a:schemeClr>
                </a:solidFill>
              </a:rPr>
              <a:t>Naturwissenschaften</a:t>
            </a:r>
            <a:b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  <a:t>[7] die </a:t>
            </a:r>
            <a:r>
              <a:rPr lang="en-GB" sz="1200" i="1" baseline="0" dirty="0" err="1">
                <a:solidFill>
                  <a:schemeClr val="accent5">
                    <a:lumMod val="50000"/>
                  </a:schemeClr>
                </a:solidFill>
              </a:rPr>
              <a:t>Frage</a:t>
            </a:r>
            <a: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  <a:t>, die </a:t>
            </a:r>
            <a:r>
              <a:rPr lang="en-GB" sz="1200" i="1" baseline="0" dirty="0" err="1">
                <a:solidFill>
                  <a:schemeClr val="accent5">
                    <a:lumMod val="50000"/>
                  </a:schemeClr>
                </a:solidFill>
              </a:rPr>
              <a:t>Antwort</a:t>
            </a:r>
            <a: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1200" i="1" baseline="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b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  <a:t>[8] 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die Tafel, die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Tür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die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Flasche</a:t>
            </a:r>
            <a:b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[9] das Handy, der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Gutschein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die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Katze</a:t>
            </a:r>
            <a:b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[10]</a:t>
            </a:r>
            <a: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der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Fluss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der See, das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Schwimmbad</a:t>
            </a:r>
            <a:b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[11] der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Arzt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das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Mädchen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der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Junge</a:t>
            </a:r>
            <a:b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[12]</a:t>
            </a:r>
            <a: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die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Woche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der Monat, das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Jahr</a:t>
            </a:r>
            <a:endParaRPr lang="en-GB" sz="1200" i="1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GB" b="0" baseline="0" dirty="0"/>
          </a:p>
          <a:p>
            <a:endParaRPr lang="en-GB" b="1" baseline="0" dirty="0"/>
          </a:p>
          <a:p>
            <a:endParaRPr lang="en-GB" b="1" baseline="0" dirty="0"/>
          </a:p>
          <a:p>
            <a:endParaRPr lang="en-GB" b="1" baseline="0" dirty="0"/>
          </a:p>
          <a:p>
            <a:endParaRPr lang="en-GB" b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39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 err="1"/>
              <a:t>Vocabulaire</a:t>
            </a:r>
            <a:br>
              <a:rPr lang="en-GB" b="1" baseline="0" dirty="0"/>
            </a:br>
            <a:r>
              <a:rPr lang="en-GB" b="1" baseline="0" dirty="0"/>
              <a:t>Timing:  </a:t>
            </a:r>
            <a:r>
              <a:rPr lang="en-GB" b="0" baseline="0" dirty="0"/>
              <a:t>10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revise a significant number of words in the oral modality. </a:t>
            </a:r>
            <a:r>
              <a:rPr lang="en-GB" b="1" baseline="0" dirty="0"/>
              <a:t> </a:t>
            </a:r>
            <a:r>
              <a:rPr lang="en-GB" b="0" baseline="0" dirty="0"/>
              <a:t>Time is </a:t>
            </a:r>
            <a:r>
              <a:rPr lang="en-GB" baseline="0" dirty="0"/>
              <a:t>constrained to compel learners to comprehend words more quickly, a valuable component in vocabulary practice that speeds up the process of recall.</a:t>
            </a:r>
          </a:p>
          <a:p>
            <a:endParaRPr lang="en-GB" baseline="0" dirty="0"/>
          </a:p>
          <a:p>
            <a:r>
              <a:rPr lang="en-GB" b="1" baseline="0" dirty="0"/>
              <a:t>Procedure:</a:t>
            </a:r>
          </a:p>
          <a:p>
            <a:r>
              <a:rPr lang="en-GB" b="1" baseline="0" dirty="0"/>
              <a:t>1. </a:t>
            </a:r>
            <a:r>
              <a:rPr lang="en-GB" baseline="0" dirty="0"/>
              <a:t>Write 1-12 in books.</a:t>
            </a:r>
            <a:br>
              <a:rPr lang="en-GB" baseline="0" dirty="0"/>
            </a:br>
            <a:r>
              <a:rPr lang="en-GB" b="1" baseline="0" dirty="0"/>
              <a:t>2. </a:t>
            </a:r>
            <a:r>
              <a:rPr lang="en-GB" b="0" baseline="0" dirty="0"/>
              <a:t>Li</a:t>
            </a:r>
            <a:r>
              <a:rPr lang="en-GB" baseline="0" dirty="0"/>
              <a:t>sten to each set of three words and write the most appropriate category word.</a:t>
            </a:r>
            <a:br>
              <a:rPr lang="en-GB" baseline="0" dirty="0"/>
            </a:br>
            <a:r>
              <a:rPr lang="en-GB" b="1" i="1" baseline="0" dirty="0"/>
              <a:t>Note: </a:t>
            </a:r>
            <a:r>
              <a:rPr lang="en-GB" baseline="0" dirty="0"/>
              <a:t>It may be useful to write all the words down to have more time to review them and select the most appropriate category word.</a:t>
            </a:r>
            <a:br>
              <a:rPr lang="en-GB" baseline="0" dirty="0"/>
            </a:br>
            <a:r>
              <a:rPr lang="en-GB" b="1" baseline="0" dirty="0"/>
              <a:t>3.  </a:t>
            </a:r>
            <a:r>
              <a:rPr lang="en-GB" baseline="0" dirty="0"/>
              <a:t>Answers (including a written version of the three words in each set) appear on mouse clicks.</a:t>
            </a:r>
            <a:br>
              <a:rPr lang="en-GB" baseline="0" dirty="0"/>
            </a:br>
            <a:r>
              <a:rPr lang="en-GB" b="1" baseline="0" dirty="0"/>
              <a:t>4.  </a:t>
            </a:r>
            <a:r>
              <a:rPr lang="en-GB" baseline="0" dirty="0"/>
              <a:t>Check all meanings are known.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baseline="0" dirty="0"/>
              <a:t>Word frequencies:</a:t>
            </a:r>
            <a:br>
              <a:rPr lang="en-GB" b="1" baseline="0" dirty="0"/>
            </a:br>
            <a:br>
              <a:rPr lang="en-GB" b="0" baseline="0" dirty="0"/>
            </a:br>
            <a:endParaRPr lang="en-GB" b="0" baseline="0" dirty="0"/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1" baseline="0" dirty="0"/>
            </a:br>
            <a:r>
              <a:rPr lang="en-GB" b="0" i="1" baseline="0" dirty="0"/>
              <a:t>[1] </a:t>
            </a:r>
            <a:r>
              <a:rPr lang="en-GB" b="0" i="1" baseline="0" dirty="0" err="1"/>
              <a:t>Mittwoch</a:t>
            </a:r>
            <a:r>
              <a:rPr lang="en-GB" b="0" i="1" baseline="0" dirty="0"/>
              <a:t>, Freitag, </a:t>
            </a:r>
            <a:r>
              <a:rPr lang="en-GB" b="0" i="1" baseline="0" dirty="0" err="1"/>
              <a:t>Dienstag</a:t>
            </a:r>
            <a:br>
              <a:rPr lang="en-GB" b="0" i="1" baseline="0" dirty="0"/>
            </a:br>
            <a:r>
              <a:rPr lang="en-GB" b="0" i="1" baseline="0" dirty="0"/>
              <a:t>[2] der </a:t>
            </a:r>
            <a:r>
              <a:rPr lang="en-GB" b="0" i="1" baseline="0" dirty="0" err="1"/>
              <a:t>Chor</a:t>
            </a:r>
            <a:r>
              <a:rPr lang="en-GB" b="0" i="1" baseline="0" dirty="0"/>
              <a:t>, das </a:t>
            </a:r>
            <a:r>
              <a:rPr lang="en-GB" b="0" i="1" baseline="0" dirty="0" err="1"/>
              <a:t>Orchester</a:t>
            </a:r>
            <a:r>
              <a:rPr lang="en-GB" b="0" i="1" baseline="0" dirty="0"/>
              <a:t>, das </a:t>
            </a:r>
            <a:r>
              <a:rPr lang="en-GB" b="0" i="1" baseline="0" dirty="0" err="1"/>
              <a:t>Konzert</a:t>
            </a:r>
            <a:br>
              <a:rPr lang="en-GB" b="0" i="1" baseline="0" dirty="0"/>
            </a:br>
            <a:r>
              <a:rPr lang="en-GB" b="0" i="1" baseline="0" dirty="0"/>
              <a:t>[3] die </a:t>
            </a:r>
            <a:r>
              <a:rPr lang="en-GB" b="0" i="1" baseline="0" dirty="0" err="1"/>
              <a:t>Schwester</a:t>
            </a:r>
            <a:r>
              <a:rPr lang="en-GB" b="0" i="1" baseline="0" dirty="0"/>
              <a:t>, der </a:t>
            </a:r>
            <a:r>
              <a:rPr lang="en-GB" b="0" i="1" baseline="0" dirty="0" err="1"/>
              <a:t>Bruder</a:t>
            </a:r>
            <a:r>
              <a:rPr lang="en-GB" b="0" i="1" baseline="0" dirty="0"/>
              <a:t>, die Mutter</a:t>
            </a:r>
            <a:br>
              <a:rPr lang="en-GB" b="0" i="1" baseline="0" dirty="0"/>
            </a:br>
            <a:r>
              <a:rPr lang="en-GB" b="0" i="1" baseline="0" dirty="0"/>
              <a:t>[4] 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die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Moschee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das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Geschäft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das Museum</a:t>
            </a:r>
            <a:b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[5] der Morgen, der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Nachmittag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der Abend</a:t>
            </a:r>
            <a:b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[6] Herr,</a:t>
            </a:r>
            <a: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  <a:t> Frau, </a:t>
            </a:r>
            <a:r>
              <a:rPr lang="en-GB" sz="1200" i="1" baseline="0" dirty="0" err="1">
                <a:solidFill>
                  <a:schemeClr val="accent5">
                    <a:lumMod val="50000"/>
                  </a:schemeClr>
                </a:solidFill>
              </a:rPr>
              <a:t>Naturwissenschaften</a:t>
            </a:r>
            <a:b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  <a:t>[7] die </a:t>
            </a:r>
            <a:r>
              <a:rPr lang="en-GB" sz="1200" i="1" baseline="0" dirty="0" err="1">
                <a:solidFill>
                  <a:schemeClr val="accent5">
                    <a:lumMod val="50000"/>
                  </a:schemeClr>
                </a:solidFill>
              </a:rPr>
              <a:t>Frage</a:t>
            </a:r>
            <a: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  <a:t>, die </a:t>
            </a:r>
            <a:r>
              <a:rPr lang="en-GB" sz="1200" i="1" baseline="0" dirty="0" err="1">
                <a:solidFill>
                  <a:schemeClr val="accent5">
                    <a:lumMod val="50000"/>
                  </a:schemeClr>
                </a:solidFill>
              </a:rPr>
              <a:t>Antwort</a:t>
            </a:r>
            <a: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1200" i="1" baseline="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b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  <a:t>[8] 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die Tafel, die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Tür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die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Flasche</a:t>
            </a:r>
            <a:b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[9] das Handy, der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Gutschein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die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Katze</a:t>
            </a:r>
            <a:b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[10]</a:t>
            </a:r>
            <a: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der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Fluss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der See, das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Schwimmbad</a:t>
            </a:r>
            <a:b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[11] der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Arzt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das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Mädchen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der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Junge</a:t>
            </a:r>
            <a:b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[12]</a:t>
            </a:r>
            <a:r>
              <a:rPr lang="en-GB" sz="1200" i="1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die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Woche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, der Monat, das </a:t>
            </a:r>
            <a:r>
              <a:rPr lang="en-GB" sz="1200" i="1" dirty="0" err="1">
                <a:solidFill>
                  <a:schemeClr val="accent5">
                    <a:lumMod val="50000"/>
                  </a:schemeClr>
                </a:solidFill>
              </a:rPr>
              <a:t>Jahr</a:t>
            </a:r>
            <a:endParaRPr lang="en-GB" sz="1200" i="1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GB" b="0" baseline="0" dirty="0"/>
          </a:p>
          <a:p>
            <a:endParaRPr lang="en-GB" b="1" baseline="0" dirty="0"/>
          </a:p>
          <a:p>
            <a:endParaRPr lang="en-GB" b="1" baseline="0" dirty="0"/>
          </a:p>
          <a:p>
            <a:endParaRPr lang="en-GB" b="1" baseline="0" dirty="0"/>
          </a:p>
          <a:p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739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 err="1"/>
              <a:t>Vokabeln</a:t>
            </a:r>
            <a:br>
              <a:rPr lang="en-GB" b="1" baseline="0" dirty="0"/>
            </a:br>
            <a:r>
              <a:rPr lang="en-GB" b="1" baseline="0" dirty="0"/>
              <a:t>Timing:  </a:t>
            </a:r>
            <a:r>
              <a:rPr lang="en-GB" b="0" baseline="0" dirty="0"/>
              <a:t>10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revise a significant number of words in the oral modality. </a:t>
            </a:r>
            <a:r>
              <a:rPr lang="en-GB" b="1" baseline="0" dirty="0"/>
              <a:t> </a:t>
            </a:r>
            <a:r>
              <a:rPr lang="en-GB" b="0" baseline="0" dirty="0"/>
              <a:t>Time is </a:t>
            </a:r>
            <a:r>
              <a:rPr lang="en-GB" baseline="0" dirty="0"/>
              <a:t>constrained (as a result of the aural input) to compel learners to comprehend words more quickly, a valuable component in vocabulary practice that speeds up the process of recall.</a:t>
            </a:r>
          </a:p>
          <a:p>
            <a:endParaRPr lang="en-GB" baseline="0" dirty="0"/>
          </a:p>
          <a:p>
            <a:r>
              <a:rPr lang="en-GB" b="1" baseline="0" dirty="0"/>
              <a:t>Procedure:</a:t>
            </a:r>
          </a:p>
          <a:p>
            <a:r>
              <a:rPr lang="en-GB" b="1" baseline="0" dirty="0"/>
              <a:t>1. </a:t>
            </a:r>
            <a:r>
              <a:rPr lang="en-GB" baseline="0" dirty="0"/>
              <a:t>Write 1-8 in books.</a:t>
            </a:r>
            <a:br>
              <a:rPr lang="en-GB" baseline="0" dirty="0"/>
            </a:br>
            <a:r>
              <a:rPr lang="en-GB" b="1" baseline="0" dirty="0"/>
              <a:t>2. </a:t>
            </a:r>
            <a:r>
              <a:rPr lang="en-GB" b="0" baseline="0" dirty="0"/>
              <a:t>Li</a:t>
            </a:r>
            <a:r>
              <a:rPr lang="en-GB" baseline="0" dirty="0"/>
              <a:t>sten to each set of six words and write the most appropriate category word.</a:t>
            </a:r>
            <a:br>
              <a:rPr lang="en-GB" baseline="0" dirty="0"/>
            </a:br>
            <a:r>
              <a:rPr lang="en-GB" b="1" i="1" baseline="0" dirty="0"/>
              <a:t>Note: </a:t>
            </a:r>
            <a:r>
              <a:rPr lang="en-GB" baseline="0" dirty="0"/>
              <a:t>It may be useful to write all the words down to have more time to review them and select the most appropriate category word.</a:t>
            </a:r>
            <a:br>
              <a:rPr lang="en-GB" baseline="0" dirty="0"/>
            </a:br>
            <a:r>
              <a:rPr lang="en-GB" b="1" i="1" baseline="0" dirty="0"/>
              <a:t>Note [2]: </a:t>
            </a:r>
            <a:r>
              <a:rPr lang="en-GB" b="0" baseline="0" dirty="0"/>
              <a:t>To ensure the listener thinks about the meaning of all the words, the selection begins with the less obvious words and finishes with the most transparent.</a:t>
            </a:r>
            <a:br>
              <a:rPr lang="en-GB" baseline="0" dirty="0"/>
            </a:br>
            <a:r>
              <a:rPr lang="en-GB" b="1" baseline="0" dirty="0"/>
              <a:t>3.  </a:t>
            </a:r>
            <a:r>
              <a:rPr lang="en-GB" baseline="0" dirty="0"/>
              <a:t>Answers appear on mouse clicks.</a:t>
            </a:r>
            <a:br>
              <a:rPr lang="en-GB" baseline="0" dirty="0"/>
            </a:br>
            <a:r>
              <a:rPr lang="en-GB" b="1" baseline="0" dirty="0"/>
              <a:t>4.  </a:t>
            </a:r>
            <a:r>
              <a:rPr lang="en-GB" baseline="0" dirty="0"/>
              <a:t>Check all meanings are known.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baseline="0" dirty="0"/>
            </a:br>
            <a:r>
              <a:rPr lang="en-GB" b="0" baseline="0" dirty="0"/>
              <a:t>This listening activity revisits 48 words from Y7.  For each question, students listen to a list of six words and identify the category that best fits.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Transcript (minus the category words):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1/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Familie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[310] 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Kind [106],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wohnen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[380]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[177], die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Eltern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[351],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[13], die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Geschwister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[3090]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2/ Jobs [1090] 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Arzt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[614],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arbeiten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[200], die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Lehrerin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[2696], das Geld [249], der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Sänger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[3916], der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Schauspieler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[2202]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3/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Hause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[6/159] 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Boden [445], die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Tür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[400],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bleiben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[112],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kochen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[1005], die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Nummer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[1048], der Garten [959]</a:t>
            </a:r>
            <a:br>
              <a:rPr lang="en-GB" b="0" baseline="0" dirty="0"/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4/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Lieblingssachen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[&gt;4034/251]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[151], der Sport [845],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[225], die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Musik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[469], die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Farbe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[929], der Tag [108]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5/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Sprache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[367] 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Wort [243],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Tschüs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[&lt;4034],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wiederholen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[1044],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türkisch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[1908], das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Beispiel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[89], der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[230]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6/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Klassenzimmer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Unterricht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[1107], die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Aufgabe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[317],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schreiben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[245],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schwierig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[471], die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[3660], das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Fenster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[634],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7/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reisen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[978] –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nehmen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[139],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dauern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[696],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[262] das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Fahrrad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[1596], der Zug [613],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Österreich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[N/A]</a:t>
            </a:r>
            <a:br>
              <a:rPr lang="en-GB" b="0" baseline="0" dirty="0"/>
            </a:b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[583] 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schließlich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[307],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danach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[437],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[68], der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Nachmittag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[1426], das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Wochenende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[764],  die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[335]</a:t>
            </a:r>
          </a:p>
          <a:p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encourage listening to the final list, teachers could ask students to predict any of the words that they might be in this category (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Wann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?) before listening.</a:t>
            </a:r>
            <a:endParaRPr lang="en-GB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384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2605135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2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638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927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070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612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268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34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378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761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063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77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080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5784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521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024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253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770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9624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34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03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6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2253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493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39694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5733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04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370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6547619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81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812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68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98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2193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1663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597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186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3670236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880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3106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127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065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93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49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2591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427178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8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16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67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05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3" Type="http://schemas.openxmlformats.org/officeDocument/2006/relationships/image" Target="../media/image4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5" Type="http://schemas.openxmlformats.org/officeDocument/2006/relationships/audio" Target="../media/audio12.wav"/><Relationship Id="rId10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20.wav"/><Relationship Id="rId3" Type="http://schemas.openxmlformats.org/officeDocument/2006/relationships/image" Target="../media/image4.png"/><Relationship Id="rId7" Type="http://schemas.openxmlformats.org/officeDocument/2006/relationships/audio" Target="../media/audio14.wav"/><Relationship Id="rId12" Type="http://schemas.openxmlformats.org/officeDocument/2006/relationships/audio" Target="../media/audio19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5" Type="http://schemas.openxmlformats.org/officeDocument/2006/relationships/image" Target="../media/image8.gif"/><Relationship Id="rId10" Type="http://schemas.openxmlformats.org/officeDocument/2006/relationships/audio" Target="../media/audio17.wav"/><Relationship Id="rId4" Type="http://schemas.openxmlformats.org/officeDocument/2006/relationships/image" Target="../media/image7.gif"/><Relationship Id="rId9" Type="http://schemas.openxmlformats.org/officeDocument/2006/relationships/audio" Target="../media/audio1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692640" y="158883"/>
            <a:ext cx="2269672" cy="366897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schreiben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4" name="Picture 53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11" y="85456"/>
            <a:ext cx="3030897" cy="567720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-20411" y="-331836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Kategorien</a:t>
            </a:r>
            <a:endParaRPr lang="en-GB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0173" y="5451565"/>
          <a:ext cx="11871657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5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5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5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5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59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59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959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Familie</a:t>
                      </a:r>
                      <a:endParaRPr lang="en-GB" sz="2000" dirty="0"/>
                    </a:p>
                  </a:txBody>
                  <a:tcPr anchor="ctr">
                    <a:lnL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Musik</a:t>
                      </a:r>
                      <a:endParaRPr lang="en-GB" sz="2000" dirty="0"/>
                    </a:p>
                  </a:txBody>
                  <a:tcPr anchor="ctr">
                    <a:lnL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2020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Geschenke</a:t>
                      </a:r>
                      <a:endParaRPr lang="en-GB" sz="2000" dirty="0"/>
                    </a:p>
                  </a:txBody>
                  <a:tcPr anchor="ctr">
                    <a:lnL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Sprache</a:t>
                      </a:r>
                      <a:endParaRPr lang="en-GB" sz="2000" dirty="0"/>
                    </a:p>
                  </a:txBody>
                  <a:tcPr anchor="ctr">
                    <a:lnL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Tag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Unterricht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60172" y="5919512"/>
          <a:ext cx="11871655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4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4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4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4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43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Menschen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Klassenzimmer</a:t>
                      </a:r>
                      <a:endParaRPr lang="en-GB" sz="2000" dirty="0"/>
                    </a:p>
                  </a:txBody>
                  <a:tcPr anchor="ctr">
                    <a:lnL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Wasser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Wochentage</a:t>
                      </a:r>
                      <a:endParaRPr lang="en-GB" sz="2000" dirty="0"/>
                    </a:p>
                  </a:txBody>
                  <a:tcPr anchor="ctr">
                    <a:lnL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Großstadt</a:t>
                      </a:r>
                      <a:endParaRPr lang="en-GB" sz="2000" dirty="0"/>
                    </a:p>
                  </a:txBody>
                  <a:tcPr anchor="ctr">
                    <a:lnL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" name="Action Button: Custom 49">
            <a:hlinkClick r:id="" action="ppaction://noaction" highlightClick="1">
              <a:snd r:embed="rId4" name="5.1.wav"/>
            </a:hlinkClick>
          </p:cNvPr>
          <p:cNvSpPr/>
          <p:nvPr/>
        </p:nvSpPr>
        <p:spPr>
          <a:xfrm>
            <a:off x="260252" y="790649"/>
            <a:ext cx="640080" cy="62907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51" name="Action Button: Custom 50">
            <a:hlinkClick r:id="" action="ppaction://noaction" highlightClick="1">
              <a:snd r:embed="rId5" name="5.2.wav"/>
            </a:hlinkClick>
          </p:cNvPr>
          <p:cNvSpPr/>
          <p:nvPr/>
        </p:nvSpPr>
        <p:spPr>
          <a:xfrm>
            <a:off x="260252" y="1564601"/>
            <a:ext cx="640080" cy="62907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55" name="Action Button: Custom 54">
            <a:hlinkClick r:id="" action="ppaction://noaction" highlightClick="1">
              <a:snd r:embed="rId6" name="5.3.wav"/>
            </a:hlinkClick>
          </p:cNvPr>
          <p:cNvSpPr/>
          <p:nvPr/>
        </p:nvSpPr>
        <p:spPr>
          <a:xfrm>
            <a:off x="260252" y="2341864"/>
            <a:ext cx="640080" cy="62907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63" name="Action Button: Custom 62">
            <a:hlinkClick r:id="" action="ppaction://noaction" highlightClick="1">
              <a:snd r:embed="rId7" name="5.4.wav"/>
            </a:hlinkClick>
          </p:cNvPr>
          <p:cNvSpPr/>
          <p:nvPr/>
        </p:nvSpPr>
        <p:spPr>
          <a:xfrm>
            <a:off x="260252" y="3113444"/>
            <a:ext cx="640080" cy="62907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64" name="Action Button: Custom 63">
            <a:hlinkClick r:id="" action="ppaction://noaction" highlightClick="1">
              <a:snd r:embed="rId8" name="5.5.wav"/>
            </a:hlinkClick>
          </p:cNvPr>
          <p:cNvSpPr/>
          <p:nvPr/>
        </p:nvSpPr>
        <p:spPr>
          <a:xfrm>
            <a:off x="260252" y="3885024"/>
            <a:ext cx="640080" cy="62907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5" name="Action Button: Custom 64">
            <a:hlinkClick r:id="" action="ppaction://noaction" highlightClick="1">
              <a:snd r:embed="rId9" name="5.6.wav"/>
            </a:hlinkClick>
          </p:cNvPr>
          <p:cNvSpPr/>
          <p:nvPr/>
        </p:nvSpPr>
        <p:spPr>
          <a:xfrm>
            <a:off x="260252" y="4656604"/>
            <a:ext cx="640080" cy="62907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68" name="Action Button: Custom 67">
            <a:hlinkClick r:id="" action="ppaction://noaction" highlightClick="1">
              <a:snd r:embed="rId10" name="5.7.wav"/>
            </a:hlinkClick>
          </p:cNvPr>
          <p:cNvSpPr/>
          <p:nvPr/>
        </p:nvSpPr>
        <p:spPr>
          <a:xfrm>
            <a:off x="6024399" y="804859"/>
            <a:ext cx="640080" cy="62907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69" name="Action Button: Custom 68">
            <a:hlinkClick r:id="" action="ppaction://noaction" highlightClick="1">
              <a:snd r:embed="rId11" name="5.8.wav"/>
            </a:hlinkClick>
          </p:cNvPr>
          <p:cNvSpPr/>
          <p:nvPr/>
        </p:nvSpPr>
        <p:spPr>
          <a:xfrm>
            <a:off x="6024399" y="1582122"/>
            <a:ext cx="640080" cy="62907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70" name="Action Button: Custom 69">
            <a:hlinkClick r:id="" action="ppaction://noaction" highlightClick="1">
              <a:snd r:embed="rId12" name="5.9.wav"/>
            </a:hlinkClick>
          </p:cNvPr>
          <p:cNvSpPr/>
          <p:nvPr/>
        </p:nvSpPr>
        <p:spPr>
          <a:xfrm>
            <a:off x="6024399" y="2353702"/>
            <a:ext cx="640080" cy="62907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</a:t>
            </a:r>
          </a:p>
        </p:txBody>
      </p:sp>
      <p:sp>
        <p:nvSpPr>
          <p:cNvPr id="71" name="Action Button: Custom 70">
            <a:hlinkClick r:id="" action="ppaction://noaction" highlightClick="1">
              <a:snd r:embed="rId13" name="5.10.wav"/>
            </a:hlinkClick>
          </p:cNvPr>
          <p:cNvSpPr/>
          <p:nvPr/>
        </p:nvSpPr>
        <p:spPr>
          <a:xfrm>
            <a:off x="6024399" y="3125282"/>
            <a:ext cx="640080" cy="62907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sp>
        <p:nvSpPr>
          <p:cNvPr id="73" name="Action Button: Custom 72">
            <a:hlinkClick r:id="" action="ppaction://noaction" highlightClick="1">
              <a:snd r:embed="rId14" name="5.11.wav"/>
            </a:hlinkClick>
          </p:cNvPr>
          <p:cNvSpPr/>
          <p:nvPr/>
        </p:nvSpPr>
        <p:spPr>
          <a:xfrm>
            <a:off x="6024399" y="3896862"/>
            <a:ext cx="640080" cy="62907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10486" y="124264"/>
            <a:ext cx="5835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drei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Wörter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an.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Schreib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Kategorie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0412" y="687797"/>
            <a:ext cx="4246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Mittwoch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Freitag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Dienstag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6532" y="823433"/>
            <a:ext cx="2053884" cy="40497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Wochentage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69944" y="5958594"/>
            <a:ext cx="2110154" cy="3180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990552" y="1440620"/>
            <a:ext cx="4246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Chor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das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Orchester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Konzert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648470" y="1589712"/>
            <a:ext cx="1153552" cy="40497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Musik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981198" y="5474723"/>
            <a:ext cx="1409115" cy="3499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7" name="Action Button: Custom 76">
            <a:hlinkClick r:id="" action="ppaction://noaction" highlightClick="1">
              <a:snd r:embed="rId15" name="5.12.wav"/>
            </a:hlinkClick>
          </p:cNvPr>
          <p:cNvSpPr/>
          <p:nvPr/>
        </p:nvSpPr>
        <p:spPr>
          <a:xfrm>
            <a:off x="6021968" y="4683895"/>
            <a:ext cx="640080" cy="629074"/>
          </a:xfrm>
          <a:prstGeom prst="actionButtonBlank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12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82392" y="2262270"/>
            <a:ext cx="4246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Schwester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der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Bruder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 Mutter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638865" y="2346169"/>
            <a:ext cx="1153552" cy="40497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Familie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85994" y="5475345"/>
            <a:ext cx="1409115" cy="3499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00332" y="3046470"/>
            <a:ext cx="4246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Moschee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das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Geschäft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das Museum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351264" y="3370283"/>
            <a:ext cx="1429432" cy="40497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Großstadt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87067" y="3845715"/>
            <a:ext cx="4246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 Morgen, der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Nachmittag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 Abend</a:t>
            </a:r>
          </a:p>
        </p:txBody>
      </p:sp>
      <p:sp>
        <p:nvSpPr>
          <p:cNvPr id="87" name="Rectangle 86"/>
          <p:cNvSpPr/>
          <p:nvPr/>
        </p:nvSpPr>
        <p:spPr>
          <a:xfrm>
            <a:off x="10122918" y="5942648"/>
            <a:ext cx="1409115" cy="3499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053590" y="4023033"/>
            <a:ext cx="723701" cy="40497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Tag</a:t>
            </a:r>
          </a:p>
        </p:txBody>
      </p:sp>
      <p:sp>
        <p:nvSpPr>
          <p:cNvPr id="89" name="Rectangle 88"/>
          <p:cNvSpPr/>
          <p:nvPr/>
        </p:nvSpPr>
        <p:spPr>
          <a:xfrm>
            <a:off x="8807629" y="5474723"/>
            <a:ext cx="1409115" cy="3499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75133" y="4617198"/>
            <a:ext cx="4246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Herr, Frau,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Naturwissenschaften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341404" y="4782157"/>
            <a:ext cx="1449152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Unterricht</a:t>
            </a:r>
          </a:p>
        </p:txBody>
      </p:sp>
      <p:sp>
        <p:nvSpPr>
          <p:cNvPr id="92" name="Rectangle 91"/>
          <p:cNvSpPr/>
          <p:nvPr/>
        </p:nvSpPr>
        <p:spPr>
          <a:xfrm>
            <a:off x="10497615" y="5474056"/>
            <a:ext cx="1409115" cy="3499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712041" y="765453"/>
            <a:ext cx="4246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Frage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die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Antwort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Englisch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0343649" y="865379"/>
            <a:ext cx="1449152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Sprache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7112425" y="5466271"/>
            <a:ext cx="1409115" cy="3499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712040" y="1525195"/>
            <a:ext cx="4246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Tafel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die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Tür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Flasche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9752681" y="1653475"/>
            <a:ext cx="2040120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Klassenzimmer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2779574" y="5942141"/>
            <a:ext cx="1903909" cy="3499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700836" y="2322883"/>
            <a:ext cx="4246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das Handy, der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Gutschein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Katze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0122917" y="2456346"/>
            <a:ext cx="1669883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Geschenke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366388" y="5476988"/>
            <a:ext cx="1459948" cy="3499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712040" y="3108573"/>
            <a:ext cx="4246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Fluss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der See,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Schwimmbad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122916" y="3273899"/>
            <a:ext cx="1669883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Wasser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5394173" y="5937692"/>
            <a:ext cx="1459948" cy="3499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709076" y="3904534"/>
            <a:ext cx="4246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Arzt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das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Mädchen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Junge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122915" y="4085757"/>
            <a:ext cx="1669883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Menschen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375871" y="5935793"/>
            <a:ext cx="1903909" cy="3499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700835" y="4663332"/>
            <a:ext cx="4246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Woche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der Monat,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Jahr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0133508" y="4785969"/>
            <a:ext cx="1669883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3687221" y="5474056"/>
            <a:ext cx="1459948" cy="3499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85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74" grpId="0"/>
      <p:bldP spid="75" grpId="0" animBg="1"/>
      <p:bldP spid="76" grpId="0" animBg="1"/>
      <p:bldP spid="78" grpId="0"/>
      <p:bldP spid="80" grpId="0" animBg="1"/>
      <p:bldP spid="81" grpId="0" animBg="1"/>
      <p:bldP spid="82" grpId="0"/>
      <p:bldP spid="83" grpId="0" animBg="1"/>
      <p:bldP spid="85" grpId="0"/>
      <p:bldP spid="87" grpId="0" animBg="1"/>
      <p:bldP spid="88" grpId="0" animBg="1"/>
      <p:bldP spid="89" grpId="0" animBg="1"/>
      <p:bldP spid="90" grpId="0"/>
      <p:bldP spid="91" grpId="0" animBg="1"/>
      <p:bldP spid="92" grpId="0" animBg="1"/>
      <p:bldP spid="93" grpId="0"/>
      <p:bldP spid="94" grpId="0" animBg="1"/>
      <p:bldP spid="95" grpId="0" animBg="1"/>
      <p:bldP spid="96" grpId="0"/>
      <p:bldP spid="97" grpId="0" animBg="1"/>
      <p:bldP spid="98" grpId="0" animBg="1"/>
      <p:bldP spid="99" grpId="0"/>
      <p:bldP spid="100" grpId="0" animBg="1"/>
      <p:bldP spid="101" grpId="0" animBg="1"/>
      <p:bldP spid="102" grpId="0"/>
      <p:bldP spid="103" grpId="0" animBg="1"/>
      <p:bldP spid="104" grpId="0" animBg="1"/>
      <p:bldP spid="105" grpId="0"/>
      <p:bldP spid="106" grpId="0" animBg="1"/>
      <p:bldP spid="107" grpId="0" animBg="1"/>
      <p:bldP spid="108" grpId="0"/>
      <p:bldP spid="109" grpId="0" animBg="1"/>
      <p:bldP spid="1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Catégories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46">
            <a:extLst>
              <a:ext uri="{FF2B5EF4-FFF2-40B4-BE49-F238E27FC236}">
                <a16:creationId xmlns:a16="http://schemas.microsoft.com/office/drawing/2014/main" id="{2E9269F7-4DBD-4D66-9033-F8D7A9604A95}"/>
              </a:ext>
            </a:extLst>
          </p:cNvPr>
          <p:cNvSpPr/>
          <p:nvPr/>
        </p:nvSpPr>
        <p:spPr>
          <a:xfrm>
            <a:off x="9923076" y="249869"/>
            <a:ext cx="1986844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418816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Categorías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521952" y="258166"/>
            <a:ext cx="2406191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088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8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440" y="162636"/>
            <a:ext cx="5895975" cy="707849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Vokabeln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762161" y="247047"/>
            <a:ext cx="2195166" cy="335685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6" name="Picture 185">
            <a:extLst>
              <a:ext uri="{FF2B5EF4-FFF2-40B4-BE49-F238E27FC236}">
                <a16:creationId xmlns:a16="http://schemas.microsoft.com/office/drawing/2014/main" id="{B4E28A8F-54D4-4EC7-B8C6-D1890F181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605772"/>
            <a:ext cx="1716482" cy="1722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31" y="1377268"/>
            <a:ext cx="1346686" cy="1950523"/>
          </a:xfrm>
          <a:prstGeom prst="rect">
            <a:avLst/>
          </a:prstGeom>
        </p:spPr>
      </p:pic>
      <p:sp>
        <p:nvSpPr>
          <p:cNvPr id="8" name="Action Button: Custom 7">
            <a:hlinkClick r:id="" action="ppaction://noaction" highlightClick="1">
              <a:snd r:embed="rId6" name="20.8.wav"/>
            </a:hlinkClick>
          </p:cNvPr>
          <p:cNvSpPr/>
          <p:nvPr/>
        </p:nvSpPr>
        <p:spPr>
          <a:xfrm>
            <a:off x="2529995" y="5466054"/>
            <a:ext cx="480675" cy="467185"/>
          </a:xfrm>
          <a:prstGeom prst="actionButtonBlank">
            <a:avLst/>
          </a:prstGeom>
          <a:solidFill>
            <a:srgbClr val="115076"/>
          </a:solidFill>
          <a:ln w="3810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9" name="Action Button: Custom 8">
            <a:hlinkClick r:id="" action="ppaction://noaction" highlightClick="1">
              <a:snd r:embed="rId7" name="20.7.wav"/>
            </a:hlinkClick>
          </p:cNvPr>
          <p:cNvSpPr/>
          <p:nvPr/>
        </p:nvSpPr>
        <p:spPr>
          <a:xfrm>
            <a:off x="2529995" y="4823636"/>
            <a:ext cx="480675" cy="467185"/>
          </a:xfrm>
          <a:prstGeom prst="actionButtonBlank">
            <a:avLst/>
          </a:prstGeom>
          <a:solidFill>
            <a:srgbClr val="115076"/>
          </a:solidFill>
          <a:ln w="3810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10" name="Action Button: Custom 9">
            <a:hlinkClick r:id="" action="ppaction://noaction" highlightClick="1">
              <a:snd r:embed="rId8" name="20.6.wav"/>
            </a:hlinkClick>
          </p:cNvPr>
          <p:cNvSpPr/>
          <p:nvPr/>
        </p:nvSpPr>
        <p:spPr>
          <a:xfrm>
            <a:off x="2529995" y="4186948"/>
            <a:ext cx="480675" cy="467185"/>
          </a:xfrm>
          <a:prstGeom prst="actionButtonBlank">
            <a:avLst/>
          </a:prstGeom>
          <a:solidFill>
            <a:srgbClr val="115076"/>
          </a:solidFill>
          <a:ln w="3810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11" name="Action Button: Custom 10">
            <a:hlinkClick r:id="" action="ppaction://noaction" highlightClick="1">
              <a:snd r:embed="rId9" name="20.5.wav"/>
            </a:hlinkClick>
          </p:cNvPr>
          <p:cNvSpPr/>
          <p:nvPr/>
        </p:nvSpPr>
        <p:spPr>
          <a:xfrm>
            <a:off x="2529997" y="3533145"/>
            <a:ext cx="480675" cy="467185"/>
          </a:xfrm>
          <a:prstGeom prst="actionButtonBlank">
            <a:avLst/>
          </a:prstGeom>
          <a:solidFill>
            <a:srgbClr val="115076"/>
          </a:solidFill>
          <a:ln w="3810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10" name="20.4.wav"/>
            </a:hlinkClick>
          </p:cNvPr>
          <p:cNvSpPr/>
          <p:nvPr/>
        </p:nvSpPr>
        <p:spPr>
          <a:xfrm>
            <a:off x="215577" y="5428282"/>
            <a:ext cx="480675" cy="467185"/>
          </a:xfrm>
          <a:prstGeom prst="actionButtonBlank">
            <a:avLst/>
          </a:prstGeom>
          <a:solidFill>
            <a:srgbClr val="115076"/>
          </a:solidFill>
          <a:ln w="3810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13" name="Action Button: Custom 12">
            <a:hlinkClick r:id="" action="ppaction://noaction" highlightClick="1">
              <a:snd r:embed="rId11" name="20.3.wav"/>
            </a:hlinkClick>
          </p:cNvPr>
          <p:cNvSpPr/>
          <p:nvPr/>
        </p:nvSpPr>
        <p:spPr>
          <a:xfrm>
            <a:off x="215577" y="4799832"/>
            <a:ext cx="480675" cy="467185"/>
          </a:xfrm>
          <a:prstGeom prst="actionButtonBlank">
            <a:avLst/>
          </a:prstGeom>
          <a:solidFill>
            <a:srgbClr val="115076"/>
          </a:solidFill>
          <a:ln w="3810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12" name="20.2.wav"/>
            </a:hlinkClick>
          </p:cNvPr>
          <p:cNvSpPr/>
          <p:nvPr/>
        </p:nvSpPr>
        <p:spPr>
          <a:xfrm>
            <a:off x="215577" y="4182810"/>
            <a:ext cx="480675" cy="467185"/>
          </a:xfrm>
          <a:prstGeom prst="actionButtonBlank">
            <a:avLst/>
          </a:prstGeom>
          <a:solidFill>
            <a:srgbClr val="115076"/>
          </a:solidFill>
          <a:ln w="3810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Action Button: Custom 14">
            <a:hlinkClick r:id="" action="ppaction://noaction" highlightClick="1">
              <a:snd r:embed="rId13" name="20.1.wav"/>
            </a:hlinkClick>
          </p:cNvPr>
          <p:cNvSpPr/>
          <p:nvPr/>
        </p:nvSpPr>
        <p:spPr>
          <a:xfrm>
            <a:off x="215577" y="3533145"/>
            <a:ext cx="480675" cy="467185"/>
          </a:xfrm>
          <a:prstGeom prst="actionButtonBlank">
            <a:avLst/>
          </a:prstGeom>
          <a:solidFill>
            <a:srgbClr val="115076"/>
          </a:solidFill>
          <a:ln w="3810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6252" y="3510290"/>
            <a:ext cx="1786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Familie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594626" y="1930298"/>
          <a:ext cx="6080814" cy="415859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040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0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9648"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>
                          <a:solidFill>
                            <a:schemeClr val="bg1"/>
                          </a:solidFill>
                        </a:rPr>
                        <a:t>reisen</a:t>
                      </a:r>
                      <a:endParaRPr lang="en-GB" sz="4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>
                          <a:solidFill>
                            <a:schemeClr val="bg1"/>
                          </a:solidFill>
                        </a:rPr>
                        <a:t>Sprache</a:t>
                      </a:r>
                      <a:endParaRPr lang="en-GB" sz="4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9648"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>
                          <a:solidFill>
                            <a:schemeClr val="bg1"/>
                          </a:solidFill>
                        </a:rPr>
                        <a:t>zu</a:t>
                      </a:r>
                      <a:r>
                        <a:rPr lang="en-GB" sz="4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4000" b="1" dirty="0" err="1">
                          <a:solidFill>
                            <a:schemeClr val="bg1"/>
                          </a:solidFill>
                        </a:rPr>
                        <a:t>Hause</a:t>
                      </a:r>
                      <a:endParaRPr lang="en-GB" sz="4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b="1" dirty="0">
                          <a:solidFill>
                            <a:schemeClr val="bg1"/>
                          </a:solidFill>
                        </a:rPr>
                        <a:t>Jobs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96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chemeClr val="bg1"/>
                          </a:solidFill>
                        </a:rPr>
                        <a:t>im</a:t>
                      </a:r>
                      <a:r>
                        <a:rPr lang="en-GB" sz="28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chemeClr val="bg1"/>
                          </a:solidFill>
                        </a:rPr>
                        <a:t>Klassenzimmer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chemeClr val="bg1"/>
                          </a:solidFill>
                        </a:rPr>
                        <a:t>Lieblingssachen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96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b="1" dirty="0" err="1">
                          <a:solidFill>
                            <a:schemeClr val="bg1"/>
                          </a:solidFill>
                        </a:rPr>
                        <a:t>Familie</a:t>
                      </a:r>
                      <a:endParaRPr lang="en-GB" sz="4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>
                          <a:solidFill>
                            <a:schemeClr val="bg1"/>
                          </a:solidFill>
                        </a:rPr>
                        <a:t>Wann</a:t>
                      </a:r>
                      <a:r>
                        <a:rPr lang="en-GB" sz="4000" b="1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1044397"/>
            <a:ext cx="12667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Mia and Alastair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spielen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Wortspiel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Konnekt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6. Alastair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sechs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Wörter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Mia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Thema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52233" y="1444507"/>
            <a:ext cx="416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006143" y="5661874"/>
            <a:ext cx="2121857" cy="0"/>
          </a:xfrm>
          <a:prstGeom prst="line">
            <a:avLst/>
          </a:prstGeom>
          <a:ln w="7620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96252" y="4125183"/>
            <a:ext cx="1786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Jobs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9002696" y="3533145"/>
            <a:ext cx="2121857" cy="0"/>
          </a:xfrm>
          <a:prstGeom prst="line">
            <a:avLst/>
          </a:prstGeom>
          <a:ln w="7620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96252" y="4762127"/>
            <a:ext cx="1786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Hause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6025597" y="3533145"/>
            <a:ext cx="2102403" cy="8490"/>
          </a:xfrm>
          <a:prstGeom prst="line">
            <a:avLst/>
          </a:prstGeom>
          <a:ln w="7620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96252" y="5346856"/>
            <a:ext cx="1786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Lieblings-sachen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8635033" y="4537644"/>
            <a:ext cx="3040407" cy="4539"/>
          </a:xfrm>
          <a:prstGeom prst="line">
            <a:avLst/>
          </a:prstGeom>
          <a:ln w="7620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040428" y="3510290"/>
            <a:ext cx="1786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Sprache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9094307" y="2466781"/>
            <a:ext cx="2121857" cy="0"/>
          </a:xfrm>
          <a:prstGeom prst="line">
            <a:avLst/>
          </a:prstGeom>
          <a:ln w="7620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098063" y="4154792"/>
            <a:ext cx="2425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Klassenzimmer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81815" y="4771814"/>
            <a:ext cx="1786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reisen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5594626" y="4762127"/>
            <a:ext cx="3040407" cy="4539"/>
          </a:xfrm>
          <a:prstGeom prst="line">
            <a:avLst/>
          </a:prstGeom>
          <a:ln w="7620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053900" y="2466781"/>
            <a:ext cx="2121857" cy="0"/>
          </a:xfrm>
          <a:prstGeom prst="line">
            <a:avLst/>
          </a:prstGeom>
          <a:ln w="7620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098063" y="5400264"/>
            <a:ext cx="1786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Wann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9094307" y="5642276"/>
            <a:ext cx="2121857" cy="0"/>
          </a:xfrm>
          <a:prstGeom prst="line">
            <a:avLst/>
          </a:prstGeom>
          <a:ln w="7620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11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8" grpId="0"/>
      <p:bldP spid="32" grpId="0"/>
      <p:bldP spid="34" grpId="0"/>
      <p:bldP spid="35" grpId="0"/>
      <p:bldP spid="38" grpId="0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E201B1D-F283-4761-B109-34C1B42736A8}" vid="{4FD433AE-AD99-42F2-91AA-464A1A1B2D7C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47E36F7B-8A25-CA40-9FA5-8DCBF1A6ECFD}" vid="{914B3A9D-F764-B046-97B8-E880776F9464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4F064CD-3073-5648-9E13-7A2904DB6E77}" vid="{867742E5-2587-084B-8BD5-7DA6ADC8FE5B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ED67C606-AF9C-7242-AF89-7E0EA20FADA6}" vid="{57BDA786-453C-1140-BFAB-14CE2D2BCFC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1764</Words>
  <Application>Microsoft Office PowerPoint</Application>
  <PresentationFormat>Widescreen</PresentationFormat>
  <Paragraphs>153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Century Gothic</vt:lpstr>
      <vt:lpstr>2_Office Theme</vt:lpstr>
      <vt:lpstr>1_Office Theme</vt:lpstr>
      <vt:lpstr>3_Office Theme</vt:lpstr>
      <vt:lpstr>4_Office Theme</vt:lpstr>
      <vt:lpstr>Kategorien</vt:lpstr>
      <vt:lpstr>Catégories</vt:lpstr>
      <vt:lpstr>Categorías</vt:lpstr>
      <vt:lpstr>Vokabeln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Kategorien</dc:title>
  <dc:creator>Rachel Hawkes</dc:creator>
  <cp:lastModifiedBy>Rachel Hawkes</cp:lastModifiedBy>
  <cp:revision>4</cp:revision>
  <dcterms:created xsi:type="dcterms:W3CDTF">2020-06-08T18:44:25Z</dcterms:created>
  <dcterms:modified xsi:type="dcterms:W3CDTF">2020-06-08T19:14:43Z</dcterms:modified>
</cp:coreProperties>
</file>