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7"/>
  </p:notesMasterIdLst>
  <p:sldIdLst>
    <p:sldId id="267" r:id="rId4"/>
    <p:sldId id="289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8860" autoAdjust="0"/>
  </p:normalViewPr>
  <p:slideViewPr>
    <p:cSldViewPr snapToGrid="0" showGuides="1">
      <p:cViewPr varScale="1">
        <p:scale>
          <a:sx n="75" d="100"/>
          <a:sy n="75" d="100"/>
        </p:scale>
        <p:origin x="18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5DDDA-2D90-415D-8938-32F1F6F0A1A6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E5527-E06B-4AEC-AECB-6341C165E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40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err="1"/>
              <a:t>Vokabeln</a:t>
            </a:r>
            <a:br>
              <a:rPr lang="en-GB" b="1" baseline="0" dirty="0"/>
            </a:br>
            <a:r>
              <a:rPr lang="en-GB" b="1" baseline="0" dirty="0"/>
              <a:t>Timing: </a:t>
            </a:r>
            <a:r>
              <a:rPr lang="en-GB" b="0" baseline="0" dirty="0"/>
              <a:t>5 minutes</a:t>
            </a:r>
          </a:p>
          <a:p>
            <a:endParaRPr lang="en-GB" b="1" baseline="0" dirty="0"/>
          </a:p>
          <a:p>
            <a:pPr marL="0"/>
            <a:r>
              <a:rPr lang="en-GB" b="1" baseline="0" dirty="0"/>
              <a:t>Aim:  </a:t>
            </a:r>
            <a:r>
              <a:rPr lang="en-GB" b="0" baseline="0" dirty="0"/>
              <a:t>To revise in productive mode/written modality 12 items of vocabulary, within a limited time frame.</a:t>
            </a:r>
            <a:br>
              <a:rPr lang="en-GB" b="0" baseline="0" dirty="0"/>
            </a:br>
            <a:endParaRPr lang="en-GB" b="0" baseline="0" dirty="0"/>
          </a:p>
          <a:p>
            <a:r>
              <a:rPr lang="en-GB" b="1" baseline="0" dirty="0"/>
              <a:t>Procedure:</a:t>
            </a:r>
          </a:p>
          <a:p>
            <a:r>
              <a:rPr lang="en-GB" baseline="0" dirty="0"/>
              <a:t>1. Write A-L in books.</a:t>
            </a:r>
          </a:p>
          <a:p>
            <a:r>
              <a:rPr lang="en-GB" baseline="0" dirty="0"/>
              <a:t>2. Click / press enter to flash a picture. It will disappear after 3 seconds. Note that the pictures do not appear in alphabetical order to increase the challenge.</a:t>
            </a:r>
          </a:p>
          <a:p>
            <a:r>
              <a:rPr lang="en-GB" baseline="0" dirty="0"/>
              <a:t>3. Write down the German word before the picture has faded away.</a:t>
            </a:r>
            <a:br>
              <a:rPr lang="en-GB" baseline="0" dirty="0"/>
            </a:br>
            <a:r>
              <a:rPr lang="en-GB" baseline="0" dirty="0"/>
              <a:t>4. Ensure that gender/definite articles are known for any words that are nouns.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aseline="0" dirty="0"/>
            </a:br>
            <a:r>
              <a:rPr lang="en-GB" b="1" baseline="0" dirty="0"/>
              <a:t>Word frequencies:</a:t>
            </a:r>
            <a:br>
              <a:rPr lang="en-GB" baseline="0" dirty="0"/>
            </a:br>
            <a:r>
              <a:rPr lang="en-GB" baseline="0" dirty="0" err="1"/>
              <a:t>Butterbrot</a:t>
            </a:r>
            <a:r>
              <a:rPr lang="en-GB" baseline="0" dirty="0"/>
              <a:t> [3561/1757] </a:t>
            </a:r>
            <a:r>
              <a:rPr lang="en-GB" baseline="0" dirty="0" err="1"/>
              <a:t>Erste</a:t>
            </a:r>
            <a:r>
              <a:rPr lang="en-GB" baseline="0" dirty="0"/>
              <a:t> [91] </a:t>
            </a:r>
            <a:r>
              <a:rPr lang="en-GB" baseline="0" dirty="0" err="1"/>
              <a:t>Geschenk</a:t>
            </a:r>
            <a:r>
              <a:rPr lang="en-GB" baseline="0" dirty="0"/>
              <a:t> [2610] </a:t>
            </a:r>
            <a:r>
              <a:rPr lang="en-GB" baseline="0" dirty="0" err="1"/>
              <a:t>Jacke</a:t>
            </a:r>
            <a:r>
              <a:rPr lang="en-GB" baseline="0" dirty="0"/>
              <a:t> [&gt;4034] Keks [&gt;4034] </a:t>
            </a:r>
            <a:r>
              <a:rPr lang="en-GB" baseline="0" dirty="0" err="1"/>
              <a:t>Kunst</a:t>
            </a:r>
            <a:r>
              <a:rPr lang="en-GB" baseline="0" dirty="0"/>
              <a:t> [468] </a:t>
            </a:r>
            <a:r>
              <a:rPr lang="en-GB" baseline="0" dirty="0" err="1"/>
              <a:t>Lehrerin</a:t>
            </a:r>
            <a:r>
              <a:rPr lang="en-GB" baseline="0" dirty="0"/>
              <a:t> [2696] </a:t>
            </a:r>
            <a:r>
              <a:rPr lang="en-GB" baseline="0" dirty="0" err="1"/>
              <a:t>Nummer</a:t>
            </a:r>
            <a:r>
              <a:rPr lang="en-GB" baseline="0" dirty="0"/>
              <a:t> [1048] Spiel [500] </a:t>
            </a:r>
            <a:r>
              <a:rPr lang="en-GB" baseline="0" dirty="0" err="1"/>
              <a:t>Stunde</a:t>
            </a:r>
            <a:r>
              <a:rPr lang="en-GB" baseline="0" dirty="0"/>
              <a:t> [262] </a:t>
            </a:r>
            <a:r>
              <a:rPr lang="en-GB" baseline="0" dirty="0" err="1"/>
              <a:t>Urlaub</a:t>
            </a:r>
            <a:r>
              <a:rPr lang="en-GB" baseline="0" dirty="0"/>
              <a:t> [1192] Welt [190]</a:t>
            </a:r>
          </a:p>
          <a:p>
            <a:endParaRPr lang="en-GB" baseline="0" dirty="0"/>
          </a:p>
          <a:p>
            <a:r>
              <a:rPr lang="en-GB" b="1" baseline="0" dirty="0"/>
              <a:t>ANSWERS</a:t>
            </a:r>
          </a:p>
          <a:p>
            <a:pPr marL="228600" indent="-228600">
              <a:buAutoNum type="alphaUcPeriod"/>
            </a:pPr>
            <a:r>
              <a:rPr lang="en-GB" baseline="0" dirty="0"/>
              <a:t>die </a:t>
            </a:r>
            <a:r>
              <a:rPr lang="en-GB" baseline="0" dirty="0" err="1"/>
              <a:t>Jacke</a:t>
            </a:r>
            <a:r>
              <a:rPr lang="en-GB" baseline="0" dirty="0"/>
              <a:t> </a:t>
            </a:r>
          </a:p>
          <a:p>
            <a:pPr marL="228600" indent="-228600">
              <a:buAutoNum type="alphaUcPeriod"/>
            </a:pPr>
            <a:r>
              <a:rPr lang="en-GB" baseline="0" dirty="0"/>
              <a:t>das </a:t>
            </a:r>
            <a:r>
              <a:rPr lang="en-GB" baseline="0" dirty="0" err="1"/>
              <a:t>Geschenk</a:t>
            </a:r>
            <a:endParaRPr lang="en-GB" baseline="0" dirty="0"/>
          </a:p>
          <a:p>
            <a:r>
              <a:rPr lang="en-GB" baseline="0" dirty="0"/>
              <a:t>C. die </a:t>
            </a:r>
            <a:r>
              <a:rPr lang="en-GB" baseline="0" dirty="0" err="1"/>
              <a:t>Lehrerin</a:t>
            </a:r>
            <a:endParaRPr lang="en-GB" baseline="0" dirty="0"/>
          </a:p>
          <a:p>
            <a:r>
              <a:rPr lang="en-GB" baseline="0" dirty="0"/>
              <a:t>D. der </a:t>
            </a:r>
            <a:r>
              <a:rPr lang="en-GB" baseline="0" dirty="0" err="1"/>
              <a:t>Urlaub</a:t>
            </a:r>
            <a:endParaRPr lang="en-GB" baseline="0" dirty="0"/>
          </a:p>
          <a:p>
            <a:r>
              <a:rPr lang="en-GB" baseline="0" dirty="0"/>
              <a:t>E. die </a:t>
            </a:r>
            <a:r>
              <a:rPr lang="en-GB" baseline="0" dirty="0" err="1"/>
              <a:t>Kunst</a:t>
            </a:r>
            <a:endParaRPr lang="en-GB" baseline="0" dirty="0"/>
          </a:p>
          <a:p>
            <a:r>
              <a:rPr lang="en-GB" baseline="0" dirty="0"/>
              <a:t>F. der Keks</a:t>
            </a:r>
          </a:p>
          <a:p>
            <a:r>
              <a:rPr lang="en-GB" baseline="0" dirty="0"/>
              <a:t>G. die Welt</a:t>
            </a:r>
          </a:p>
          <a:p>
            <a:r>
              <a:rPr lang="en-GB" baseline="0" dirty="0"/>
              <a:t>H. das Spiel</a:t>
            </a:r>
          </a:p>
          <a:p>
            <a:r>
              <a:rPr lang="en-GB" baseline="0" dirty="0"/>
              <a:t>I. die </a:t>
            </a:r>
            <a:r>
              <a:rPr lang="en-GB" baseline="0" dirty="0" err="1"/>
              <a:t>Stunde</a:t>
            </a:r>
            <a:endParaRPr lang="en-GB" baseline="0" dirty="0"/>
          </a:p>
          <a:p>
            <a:r>
              <a:rPr lang="en-GB" baseline="0" dirty="0"/>
              <a:t>J. die </a:t>
            </a:r>
            <a:r>
              <a:rPr lang="en-GB" baseline="0" dirty="0" err="1"/>
              <a:t>Nummer</a:t>
            </a:r>
            <a:endParaRPr lang="en-GB" baseline="0" dirty="0"/>
          </a:p>
          <a:p>
            <a:r>
              <a:rPr lang="en-GB" baseline="0" dirty="0"/>
              <a:t>K. das </a:t>
            </a:r>
            <a:r>
              <a:rPr lang="en-GB" baseline="0" dirty="0" err="1"/>
              <a:t>Butterbrot</a:t>
            </a:r>
            <a:endParaRPr lang="en-GB" baseline="0" dirty="0"/>
          </a:p>
          <a:p>
            <a:r>
              <a:rPr lang="en-GB" baseline="0" dirty="0"/>
              <a:t>L. der/die/das </a:t>
            </a:r>
            <a:r>
              <a:rPr lang="en-GB" baseline="0" dirty="0" err="1"/>
              <a:t>Erste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170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err="1"/>
              <a:t>Vocabulaire</a:t>
            </a:r>
            <a:br>
              <a:rPr lang="en-GB" b="1" baseline="0" dirty="0"/>
            </a:br>
            <a:r>
              <a:rPr lang="en-GB" b="1" baseline="0" dirty="0"/>
              <a:t>Timing: </a:t>
            </a:r>
            <a:r>
              <a:rPr lang="en-GB" b="0" baseline="0" dirty="0"/>
              <a:t>5 minutes</a:t>
            </a:r>
          </a:p>
          <a:p>
            <a:endParaRPr lang="en-GB" b="1" baseline="0" dirty="0"/>
          </a:p>
          <a:p>
            <a:pPr marL="0"/>
            <a:r>
              <a:rPr lang="en-GB" b="1" baseline="0" dirty="0"/>
              <a:t>Aim:  </a:t>
            </a:r>
            <a:r>
              <a:rPr lang="en-GB" b="0" baseline="0" dirty="0"/>
              <a:t>To revise in productive mode/written modality 12 items of vocabulary, within a limited time frame.</a:t>
            </a:r>
            <a:br>
              <a:rPr lang="en-GB" b="0" baseline="0" dirty="0"/>
            </a:br>
            <a:endParaRPr lang="en-GB" b="0" baseline="0" dirty="0"/>
          </a:p>
          <a:p>
            <a:r>
              <a:rPr lang="en-GB" b="1" baseline="0" dirty="0"/>
              <a:t>Procedure:</a:t>
            </a:r>
          </a:p>
          <a:p>
            <a:r>
              <a:rPr lang="en-GB" baseline="0" dirty="0"/>
              <a:t>1. Write A-L in books.</a:t>
            </a:r>
          </a:p>
          <a:p>
            <a:r>
              <a:rPr lang="en-GB" baseline="0" dirty="0"/>
              <a:t>2. Click / press enter to flash a picture. It will disappear after 3 seconds. Note that the pictures do not appear in alphabetical order to increase the challenge.</a:t>
            </a:r>
          </a:p>
          <a:p>
            <a:r>
              <a:rPr lang="en-GB" baseline="0" dirty="0"/>
              <a:t>3. Write down the French word before the picture has faded away.</a:t>
            </a:r>
            <a:br>
              <a:rPr lang="en-GB" baseline="0" dirty="0"/>
            </a:br>
            <a:r>
              <a:rPr lang="en-GB" baseline="0" dirty="0"/>
              <a:t>4. Ensure that gender/definite articles are known for any words that are nouns.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aseline="0" dirty="0"/>
            </a:br>
            <a:r>
              <a:rPr lang="en-GB" b="1" baseline="0" dirty="0"/>
              <a:t>Word frequencies:</a:t>
            </a:r>
            <a:br>
              <a:rPr lang="en-GB" baseline="0" dirty="0"/>
            </a:br>
            <a:r>
              <a:rPr lang="fr-FR" sz="1200" b="0" i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continuer [113], devenir [162], partir [163], match [1906], madame [294], monsieur [79], encore</a:t>
            </a:r>
            <a:r>
              <a:rPr lang="fr-FR" sz="1200" b="0" i="0" strike="noStrike" baseline="30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1</a:t>
            </a:r>
            <a:r>
              <a:rPr lang="fr-FR" sz="1200" b="0" i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[51], en retard [7/1278], tôt [513], autre [28] </a:t>
            </a:r>
            <a:r>
              <a:rPr lang="fr-FR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équipe [814], ville [260], </a:t>
            </a:r>
            <a:endParaRPr lang="fr-FR" sz="1200" b="0" i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madame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encore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autre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équipe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 monsieur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ville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G. match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devenir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tôt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J. continuer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retard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partir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025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err="1"/>
              <a:t>Vocabulario</a:t>
            </a:r>
            <a:br>
              <a:rPr lang="en-GB" b="1" baseline="0" dirty="0"/>
            </a:br>
            <a:r>
              <a:rPr lang="en-GB" b="1" baseline="0" dirty="0"/>
              <a:t>Timing: </a:t>
            </a:r>
            <a:r>
              <a:rPr lang="en-GB" b="0" baseline="0" dirty="0"/>
              <a:t>5 minutes</a:t>
            </a:r>
          </a:p>
          <a:p>
            <a:endParaRPr lang="en-GB" b="1" baseline="0" dirty="0"/>
          </a:p>
          <a:p>
            <a:pPr marL="0"/>
            <a:r>
              <a:rPr lang="en-GB" b="1" baseline="0" dirty="0"/>
              <a:t>Aim:  </a:t>
            </a:r>
            <a:r>
              <a:rPr lang="en-GB" b="0" baseline="0" dirty="0"/>
              <a:t>To revise in productive mode/written modality 12 items of vocabulary, within a limited time frame.</a:t>
            </a:r>
            <a:br>
              <a:rPr lang="en-GB" b="0" baseline="0" dirty="0"/>
            </a:br>
            <a:endParaRPr lang="en-GB" b="0" baseline="0" dirty="0"/>
          </a:p>
          <a:p>
            <a:r>
              <a:rPr lang="en-GB" b="1" baseline="0" dirty="0"/>
              <a:t>Procedure:</a:t>
            </a:r>
          </a:p>
          <a:p>
            <a:r>
              <a:rPr lang="en-GB" baseline="0" dirty="0"/>
              <a:t>1. Write A-L in books.</a:t>
            </a:r>
          </a:p>
          <a:p>
            <a:r>
              <a:rPr lang="en-GB" baseline="0" dirty="0"/>
              <a:t>2. Click / press enter to flash a picture. It will disappear after 3 seconds. Note that the pictures do not appear in alphabetical order to increase the challenge.</a:t>
            </a:r>
          </a:p>
          <a:p>
            <a:r>
              <a:rPr lang="en-GB" baseline="0" dirty="0"/>
              <a:t>3. Write down the Spanish word before the picture has faded away.</a:t>
            </a:r>
            <a:br>
              <a:rPr lang="en-GB" baseline="0" dirty="0"/>
            </a:br>
            <a:r>
              <a:rPr lang="en-GB" baseline="0" dirty="0"/>
              <a:t>4. Ensure that gender/definite articles are known for any words that are nouns.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aseline="0" dirty="0"/>
            </a:br>
            <a:r>
              <a:rPr lang="en-GB" b="1" baseline="0" dirty="0"/>
              <a:t>Word frequencies:</a:t>
            </a:r>
            <a:br>
              <a:rPr lang="en-GB" baseline="0" dirty="0"/>
            </a:b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73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336205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06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44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64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06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77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213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1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97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8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32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66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438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577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41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73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84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6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7576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70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576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2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60009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009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301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8651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40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8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2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1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9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62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09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45879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8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46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9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23E499E-20E4-5B40-8548-E558C0B60A37}"/>
              </a:ext>
            </a:extLst>
          </p:cNvPr>
          <p:cNvSpPr/>
          <p:nvPr/>
        </p:nvSpPr>
        <p:spPr>
          <a:xfrm>
            <a:off x="1867433" y="821075"/>
            <a:ext cx="1725502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EC1F8B4-6755-CB43-BE84-615F3FC904F4}"/>
              </a:ext>
            </a:extLst>
          </p:cNvPr>
          <p:cNvSpPr/>
          <p:nvPr/>
        </p:nvSpPr>
        <p:spPr>
          <a:xfrm>
            <a:off x="4092180" y="829239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A6F8417-5454-3941-BC19-54C930B70CCA}"/>
              </a:ext>
            </a:extLst>
          </p:cNvPr>
          <p:cNvSpPr/>
          <p:nvPr/>
        </p:nvSpPr>
        <p:spPr>
          <a:xfrm>
            <a:off x="1867432" y="2662165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DB77240-D5BB-3F4D-A8CB-3A1ACD5233F9}"/>
              </a:ext>
            </a:extLst>
          </p:cNvPr>
          <p:cNvSpPr/>
          <p:nvPr/>
        </p:nvSpPr>
        <p:spPr>
          <a:xfrm>
            <a:off x="1867432" y="4557699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E7A561A-9D16-444B-B078-13205908D781}"/>
              </a:ext>
            </a:extLst>
          </p:cNvPr>
          <p:cNvSpPr/>
          <p:nvPr/>
        </p:nvSpPr>
        <p:spPr>
          <a:xfrm>
            <a:off x="4092178" y="2650317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5CCC377C-E53F-864D-AD44-4AE045581591}"/>
              </a:ext>
            </a:extLst>
          </p:cNvPr>
          <p:cNvSpPr/>
          <p:nvPr/>
        </p:nvSpPr>
        <p:spPr>
          <a:xfrm>
            <a:off x="6316923" y="821073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9F6E1080-FFE1-6D45-8861-E45E2B9D4F6B}"/>
              </a:ext>
            </a:extLst>
          </p:cNvPr>
          <p:cNvSpPr/>
          <p:nvPr/>
        </p:nvSpPr>
        <p:spPr>
          <a:xfrm>
            <a:off x="8541666" y="829239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D0029263-89FE-704F-892A-6959D1EE8942}"/>
              </a:ext>
            </a:extLst>
          </p:cNvPr>
          <p:cNvSpPr/>
          <p:nvPr/>
        </p:nvSpPr>
        <p:spPr>
          <a:xfrm>
            <a:off x="6316924" y="2650316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F23F8464-FE92-E748-AE14-2CBEC2134B60}"/>
              </a:ext>
            </a:extLst>
          </p:cNvPr>
          <p:cNvSpPr/>
          <p:nvPr/>
        </p:nvSpPr>
        <p:spPr>
          <a:xfrm>
            <a:off x="8692703" y="2721357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BF693C99-49B3-AB40-B842-C1CD09ABEEE5}"/>
              </a:ext>
            </a:extLst>
          </p:cNvPr>
          <p:cNvSpPr/>
          <p:nvPr/>
        </p:nvSpPr>
        <p:spPr>
          <a:xfrm>
            <a:off x="4134382" y="4640211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3FC95477-1E44-9E46-A67C-50B7FD770712}"/>
              </a:ext>
            </a:extLst>
          </p:cNvPr>
          <p:cNvSpPr/>
          <p:nvPr/>
        </p:nvSpPr>
        <p:spPr>
          <a:xfrm>
            <a:off x="6422663" y="4609946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206B44FA-740A-9047-9617-0C7B6E264DC5}"/>
              </a:ext>
            </a:extLst>
          </p:cNvPr>
          <p:cNvSpPr/>
          <p:nvPr/>
        </p:nvSpPr>
        <p:spPr>
          <a:xfrm>
            <a:off x="8574273" y="4629746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88580" y="3767355"/>
            <a:ext cx="933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[art]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702396" y="5799238"/>
            <a:ext cx="153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[the 1st]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109999" y="5700803"/>
            <a:ext cx="1854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[number]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815871" y="5724238"/>
            <a:ext cx="1746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[hour]</a:t>
            </a:r>
          </a:p>
        </p:txBody>
      </p:sp>
      <p:sp>
        <p:nvSpPr>
          <p:cNvPr id="52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620260" y="158883"/>
            <a:ext cx="1342052" cy="366897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schreiben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54" name="Picture 53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11" y="85456"/>
            <a:ext cx="6807200" cy="567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665" y="917257"/>
            <a:ext cx="1212701" cy="1347031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2328F57-76B0-D348-833E-8D535BF4B1A9}"/>
              </a:ext>
            </a:extLst>
          </p:cNvPr>
          <p:cNvSpPr/>
          <p:nvPr/>
        </p:nvSpPr>
        <p:spPr>
          <a:xfrm>
            <a:off x="1694064" y="673780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76" y="920465"/>
            <a:ext cx="1344322" cy="1453788"/>
          </a:xfrm>
          <a:prstGeom prst="rect">
            <a:avLst/>
          </a:prstGeom>
        </p:spPr>
      </p:pic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B55332C8-B400-4D42-9614-F77F0D1EC641}"/>
              </a:ext>
            </a:extLst>
          </p:cNvPr>
          <p:cNvSpPr/>
          <p:nvPr/>
        </p:nvSpPr>
        <p:spPr>
          <a:xfrm>
            <a:off x="3973747" y="672669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058" y="990441"/>
            <a:ext cx="1291666" cy="1291666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6B98A7C-709F-0B43-AF11-C1DD5D1AD0E0}"/>
              </a:ext>
            </a:extLst>
          </p:cNvPr>
          <p:cNvSpPr/>
          <p:nvPr/>
        </p:nvSpPr>
        <p:spPr>
          <a:xfrm>
            <a:off x="6229737" y="670369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787" y="857292"/>
            <a:ext cx="1469255" cy="1466959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8537695" y="1884226"/>
            <a:ext cx="1757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[holiday]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DE1FA54-BEC9-504C-AE35-60509D07AAEF}"/>
              </a:ext>
            </a:extLst>
          </p:cNvPr>
          <p:cNvSpPr/>
          <p:nvPr/>
        </p:nvSpPr>
        <p:spPr>
          <a:xfrm>
            <a:off x="8446165" y="679318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23" y="2671675"/>
            <a:ext cx="1804654" cy="1409885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B2128A51-AC73-0F4A-A2FF-37029B469359}"/>
              </a:ext>
            </a:extLst>
          </p:cNvPr>
          <p:cNvSpPr/>
          <p:nvPr/>
        </p:nvSpPr>
        <p:spPr>
          <a:xfrm>
            <a:off x="1669506" y="2567537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083" y="2970633"/>
            <a:ext cx="1908697" cy="1116886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22A6BD2D-F877-4E4D-8A10-4AE6B1EBEFFA}"/>
              </a:ext>
            </a:extLst>
          </p:cNvPr>
          <p:cNvSpPr/>
          <p:nvPr/>
        </p:nvSpPr>
        <p:spPr>
          <a:xfrm>
            <a:off x="3988096" y="2573272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003" y="2751974"/>
            <a:ext cx="1411074" cy="1349339"/>
          </a:xfrm>
          <a:prstGeom prst="rect">
            <a:avLst/>
          </a:prstGeom>
        </p:spPr>
      </p:pic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1F231BA-18E2-B241-8A85-F80048CA19C6}"/>
              </a:ext>
            </a:extLst>
          </p:cNvPr>
          <p:cNvSpPr/>
          <p:nvPr/>
        </p:nvSpPr>
        <p:spPr>
          <a:xfrm>
            <a:off x="6229736" y="2570394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548" y="3027905"/>
            <a:ext cx="1474811" cy="972520"/>
          </a:xfrm>
          <a:prstGeom prst="rect">
            <a:avLst/>
          </a:prstGeom>
        </p:spPr>
      </p:pic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F0204D1-18D3-6744-9248-8DD3887EE8C1}"/>
              </a:ext>
            </a:extLst>
          </p:cNvPr>
          <p:cNvSpPr/>
          <p:nvPr/>
        </p:nvSpPr>
        <p:spPr>
          <a:xfrm>
            <a:off x="8441939" y="2572198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93" y="4547599"/>
            <a:ext cx="1367170" cy="1367170"/>
          </a:xfrm>
          <a:prstGeom prst="rect">
            <a:avLst/>
          </a:prstGeom>
        </p:spPr>
      </p:pic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78D22FC-BFAD-534E-B6F9-F050A36A2FDF}"/>
              </a:ext>
            </a:extLst>
          </p:cNvPr>
          <p:cNvSpPr/>
          <p:nvPr/>
        </p:nvSpPr>
        <p:spPr>
          <a:xfrm>
            <a:off x="1669506" y="4475362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951" y="5047705"/>
            <a:ext cx="1629379" cy="666178"/>
          </a:xfrm>
          <a:prstGeom prst="rect">
            <a:avLst/>
          </a:prstGeom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DB369CDD-2655-D446-AD48-353DAD27FF48}"/>
              </a:ext>
            </a:extLst>
          </p:cNvPr>
          <p:cNvSpPr/>
          <p:nvPr/>
        </p:nvSpPr>
        <p:spPr>
          <a:xfrm>
            <a:off x="3988095" y="4479300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62" y="4979688"/>
            <a:ext cx="1441861" cy="928316"/>
          </a:xfrm>
          <a:prstGeom prst="rect">
            <a:avLst/>
          </a:prstGeom>
        </p:spPr>
      </p:pic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0FCD82F3-2759-5149-A51B-B37A8E70CE37}"/>
              </a:ext>
            </a:extLst>
          </p:cNvPr>
          <p:cNvSpPr/>
          <p:nvPr/>
        </p:nvSpPr>
        <p:spPr>
          <a:xfrm>
            <a:off x="6281184" y="4475362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511" y="4773469"/>
            <a:ext cx="818434" cy="1133762"/>
          </a:xfrm>
          <a:prstGeom prst="rect">
            <a:avLst/>
          </a:prstGeom>
        </p:spPr>
      </p:pic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8F937E00-FBDB-0D4E-BCCC-234A27EE8685}"/>
              </a:ext>
            </a:extLst>
          </p:cNvPr>
          <p:cNvSpPr/>
          <p:nvPr/>
        </p:nvSpPr>
        <p:spPr>
          <a:xfrm>
            <a:off x="8441938" y="4475362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20411" y="-331836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 err="1">
                <a:solidFill>
                  <a:schemeClr val="bg1"/>
                </a:solidFill>
              </a:rPr>
              <a:t>Wie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schreibt</a:t>
            </a:r>
            <a:r>
              <a:rPr lang="en-GB" sz="3200" b="1" dirty="0">
                <a:solidFill>
                  <a:schemeClr val="bg1"/>
                </a:solidFill>
              </a:rPr>
              <a:t> man das?</a:t>
            </a:r>
          </a:p>
        </p:txBody>
      </p:sp>
    </p:spTree>
    <p:extLst>
      <p:ext uri="{BB962C8B-B14F-4D97-AF65-F5344CB8AC3E}">
        <p14:creationId xmlns:p14="http://schemas.microsoft.com/office/powerpoint/2010/main" val="240424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3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3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3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3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2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3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3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2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3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7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3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2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4124146" y="3240387"/>
            <a:ext cx="1725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[town]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E7A561A-9D16-444B-B078-13205908D781}"/>
              </a:ext>
            </a:extLst>
          </p:cNvPr>
          <p:cNvSpPr/>
          <p:nvPr/>
        </p:nvSpPr>
        <p:spPr>
          <a:xfrm>
            <a:off x="4134382" y="2712943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22A6BD2D-F877-4E4D-8A10-4AE6B1EBEFFA}"/>
              </a:ext>
            </a:extLst>
          </p:cNvPr>
          <p:cNvSpPr/>
          <p:nvPr/>
        </p:nvSpPr>
        <p:spPr>
          <a:xfrm>
            <a:off x="3992549" y="2591375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A6F8417-5454-3941-BC19-54C930B70CCA}"/>
              </a:ext>
            </a:extLst>
          </p:cNvPr>
          <p:cNvSpPr/>
          <p:nvPr/>
        </p:nvSpPr>
        <p:spPr>
          <a:xfrm>
            <a:off x="1877125" y="2704859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23E499E-20E4-5B40-8548-E558C0B60A37}"/>
              </a:ext>
            </a:extLst>
          </p:cNvPr>
          <p:cNvSpPr/>
          <p:nvPr/>
        </p:nvSpPr>
        <p:spPr>
          <a:xfrm>
            <a:off x="1867433" y="790079"/>
            <a:ext cx="1725502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EC1F8B4-6755-CB43-BE84-615F3FC904F4}"/>
              </a:ext>
            </a:extLst>
          </p:cNvPr>
          <p:cNvSpPr/>
          <p:nvPr/>
        </p:nvSpPr>
        <p:spPr>
          <a:xfrm>
            <a:off x="4092180" y="798243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DB77240-D5BB-3F4D-A8CB-3A1ACD5233F9}"/>
              </a:ext>
            </a:extLst>
          </p:cNvPr>
          <p:cNvSpPr/>
          <p:nvPr/>
        </p:nvSpPr>
        <p:spPr>
          <a:xfrm>
            <a:off x="1867432" y="4526703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5CCC377C-E53F-864D-AD44-4AE045581591}"/>
              </a:ext>
            </a:extLst>
          </p:cNvPr>
          <p:cNvSpPr/>
          <p:nvPr/>
        </p:nvSpPr>
        <p:spPr>
          <a:xfrm>
            <a:off x="6316923" y="790077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9F6E1080-FFE1-6D45-8861-E45E2B9D4F6B}"/>
              </a:ext>
            </a:extLst>
          </p:cNvPr>
          <p:cNvSpPr/>
          <p:nvPr/>
        </p:nvSpPr>
        <p:spPr>
          <a:xfrm>
            <a:off x="8541666" y="798243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D0029263-89FE-704F-892A-6959D1EE8942}"/>
              </a:ext>
            </a:extLst>
          </p:cNvPr>
          <p:cNvSpPr/>
          <p:nvPr/>
        </p:nvSpPr>
        <p:spPr>
          <a:xfrm>
            <a:off x="6435992" y="2665414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F23F8464-FE92-E748-AE14-2CBEC2134B60}"/>
              </a:ext>
            </a:extLst>
          </p:cNvPr>
          <p:cNvSpPr/>
          <p:nvPr/>
        </p:nvSpPr>
        <p:spPr>
          <a:xfrm>
            <a:off x="8692703" y="2643867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BF693C99-49B3-AB40-B842-C1CD09ABEEE5}"/>
              </a:ext>
            </a:extLst>
          </p:cNvPr>
          <p:cNvSpPr/>
          <p:nvPr/>
        </p:nvSpPr>
        <p:spPr>
          <a:xfrm>
            <a:off x="4134382" y="4609215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3FC95477-1E44-9E46-A67C-50B7FD770712}"/>
              </a:ext>
            </a:extLst>
          </p:cNvPr>
          <p:cNvSpPr/>
          <p:nvPr/>
        </p:nvSpPr>
        <p:spPr>
          <a:xfrm>
            <a:off x="6422663" y="4578950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206B44FA-740A-9047-9617-0C7B6E264DC5}"/>
              </a:ext>
            </a:extLst>
          </p:cNvPr>
          <p:cNvSpPr/>
          <p:nvPr/>
        </p:nvSpPr>
        <p:spPr>
          <a:xfrm>
            <a:off x="8574273" y="4598750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67433" y="3108354"/>
            <a:ext cx="1725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[Sir, Mr]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710944" y="4872647"/>
            <a:ext cx="1532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[to leave]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097479" y="4813606"/>
            <a:ext cx="1854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[to continue]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837332" y="5089115"/>
            <a:ext cx="1746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[early]</a:t>
            </a:r>
          </a:p>
        </p:txBody>
      </p:sp>
      <p:sp>
        <p:nvSpPr>
          <p:cNvPr id="52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620260" y="158883"/>
            <a:ext cx="1342052" cy="366897"/>
          </a:xfrm>
          <a:prstGeom prst="roundRect">
            <a:avLst/>
          </a:prstGeom>
          <a:solidFill>
            <a:srgbClr val="115076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écrire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545266" y="1352874"/>
            <a:ext cx="1757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[team]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DE1FA54-BEC9-504C-AE35-60509D07AAEF}"/>
              </a:ext>
            </a:extLst>
          </p:cNvPr>
          <p:cNvSpPr/>
          <p:nvPr/>
        </p:nvSpPr>
        <p:spPr>
          <a:xfrm>
            <a:off x="8454118" y="648322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78D22FC-BFAD-534E-B6F9-F050A36A2FDF}"/>
              </a:ext>
            </a:extLst>
          </p:cNvPr>
          <p:cNvSpPr/>
          <p:nvPr/>
        </p:nvSpPr>
        <p:spPr>
          <a:xfrm>
            <a:off x="1709651" y="4508954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8F937E00-FBDB-0D4E-BCCC-234A27EE8685}"/>
              </a:ext>
            </a:extLst>
          </p:cNvPr>
          <p:cNvSpPr/>
          <p:nvPr/>
        </p:nvSpPr>
        <p:spPr>
          <a:xfrm>
            <a:off x="8518665" y="4502972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51602" y="881242"/>
            <a:ext cx="1757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[Miss, Mrs, Ms, Madam]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80887" y="1301376"/>
            <a:ext cx="1757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[again]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32753" y="1352874"/>
            <a:ext cx="1757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[other]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495806" y="3167137"/>
            <a:ext cx="1647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[match]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702396" y="2999092"/>
            <a:ext cx="1725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[to become]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457008" y="5114478"/>
            <a:ext cx="1725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[late]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2328F57-76B0-D348-833E-8D535BF4B1A9}"/>
              </a:ext>
            </a:extLst>
          </p:cNvPr>
          <p:cNvSpPr/>
          <p:nvPr/>
        </p:nvSpPr>
        <p:spPr>
          <a:xfrm>
            <a:off x="1709651" y="656488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B55332C8-B400-4D42-9614-F77F0D1EC641}"/>
              </a:ext>
            </a:extLst>
          </p:cNvPr>
          <p:cNvSpPr/>
          <p:nvPr/>
        </p:nvSpPr>
        <p:spPr>
          <a:xfrm>
            <a:off x="3992549" y="656048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6B98A7C-709F-0B43-AF11-C1DD5D1AD0E0}"/>
              </a:ext>
            </a:extLst>
          </p:cNvPr>
          <p:cNvSpPr/>
          <p:nvPr/>
        </p:nvSpPr>
        <p:spPr>
          <a:xfrm>
            <a:off x="6220880" y="651359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1F231BA-18E2-B241-8A85-F80048CA19C6}"/>
              </a:ext>
            </a:extLst>
          </p:cNvPr>
          <p:cNvSpPr/>
          <p:nvPr/>
        </p:nvSpPr>
        <p:spPr>
          <a:xfrm>
            <a:off x="6249260" y="2572827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F0204D1-18D3-6744-9248-8DD3887EE8C1}"/>
              </a:ext>
            </a:extLst>
          </p:cNvPr>
          <p:cNvSpPr/>
          <p:nvPr/>
        </p:nvSpPr>
        <p:spPr>
          <a:xfrm>
            <a:off x="8505971" y="2571190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</a:t>
            </a:r>
          </a:p>
        </p:txBody>
      </p:sp>
      <p:pic>
        <p:nvPicPr>
          <p:cNvPr id="67" name="Picture 66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99"/>
            <a:ext cx="6457246" cy="615374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27709" y="-364706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 err="1">
                <a:solidFill>
                  <a:schemeClr val="bg1"/>
                </a:solidFill>
              </a:rPr>
              <a:t>Vocabulaire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DB369CDD-2655-D446-AD48-353DAD27FF48}"/>
              </a:ext>
            </a:extLst>
          </p:cNvPr>
          <p:cNvSpPr/>
          <p:nvPr/>
        </p:nvSpPr>
        <p:spPr>
          <a:xfrm>
            <a:off x="3975634" y="4526703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0FCD82F3-2759-5149-A51B-B37A8E70CE37}"/>
              </a:ext>
            </a:extLst>
          </p:cNvPr>
          <p:cNvSpPr/>
          <p:nvPr/>
        </p:nvSpPr>
        <p:spPr>
          <a:xfrm>
            <a:off x="6253668" y="4502972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B2128A51-AC73-0F4A-A2FF-37029B469359}"/>
              </a:ext>
            </a:extLst>
          </p:cNvPr>
          <p:cNvSpPr/>
          <p:nvPr/>
        </p:nvSpPr>
        <p:spPr>
          <a:xfrm>
            <a:off x="1709651" y="2582721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95417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3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3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3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3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2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3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3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2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3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7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3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2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9" grpId="0" animBg="1"/>
      <p:bldP spid="46" grpId="0" animBg="1"/>
      <p:bldP spid="49" grpId="0" animBg="1"/>
      <p:bldP spid="3" grpId="0" animBg="1"/>
      <p:bldP spid="37" grpId="0" animBg="1"/>
      <p:bldP spid="38" grpId="0" animBg="1"/>
      <p:bldP spid="42" grpId="0" animBg="1"/>
      <p:bldP spid="43" grpId="0" animBg="1"/>
      <p:bldP spid="47" grpId="0" animBg="1"/>
      <p:bldP spid="48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04"/>
            <a:ext cx="6649156" cy="5585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7" y="-306342"/>
            <a:ext cx="6484584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Vocabulario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A316DD52-7894-4A75-969C-CA0645DA2978}"/>
              </a:ext>
            </a:extLst>
          </p:cNvPr>
          <p:cNvSpPr/>
          <p:nvPr/>
        </p:nvSpPr>
        <p:spPr>
          <a:xfrm>
            <a:off x="10661967" y="258166"/>
            <a:ext cx="1266176" cy="400919"/>
          </a:xfrm>
          <a:prstGeom prst="roundRect">
            <a:avLst/>
          </a:prstGeom>
          <a:solidFill>
            <a:srgbClr val="F6640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escribir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31E5CA-C399-47E4-8FFF-12A976CFCA9C}"/>
              </a:ext>
            </a:extLst>
          </p:cNvPr>
          <p:cNvSpPr txBox="1"/>
          <p:nvPr/>
        </p:nvSpPr>
        <p:spPr>
          <a:xfrm>
            <a:off x="4124146" y="3240387"/>
            <a:ext cx="1725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[town]</a:t>
            </a:r>
          </a:p>
        </p:txBody>
      </p:sp>
      <p:sp>
        <p:nvSpPr>
          <p:cNvPr id="7" name="Rounded Rectangle 44">
            <a:extLst>
              <a:ext uri="{FF2B5EF4-FFF2-40B4-BE49-F238E27FC236}">
                <a16:creationId xmlns:a16="http://schemas.microsoft.com/office/drawing/2014/main" id="{543E770E-B7F3-410E-810B-BDA266C29255}"/>
              </a:ext>
            </a:extLst>
          </p:cNvPr>
          <p:cNvSpPr/>
          <p:nvPr/>
        </p:nvSpPr>
        <p:spPr>
          <a:xfrm>
            <a:off x="4134382" y="2712943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Rounded Rectangle 40">
            <a:extLst>
              <a:ext uri="{FF2B5EF4-FFF2-40B4-BE49-F238E27FC236}">
                <a16:creationId xmlns:a16="http://schemas.microsoft.com/office/drawing/2014/main" id="{CBB4CC1F-48B7-440D-A0D9-D3551716BC66}"/>
              </a:ext>
            </a:extLst>
          </p:cNvPr>
          <p:cNvSpPr/>
          <p:nvPr/>
        </p:nvSpPr>
        <p:spPr>
          <a:xfrm>
            <a:off x="3992549" y="2591375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</a:t>
            </a:r>
          </a:p>
        </p:txBody>
      </p:sp>
      <p:sp>
        <p:nvSpPr>
          <p:cNvPr id="9" name="Rounded Rectangle 35">
            <a:extLst>
              <a:ext uri="{FF2B5EF4-FFF2-40B4-BE49-F238E27FC236}">
                <a16:creationId xmlns:a16="http://schemas.microsoft.com/office/drawing/2014/main" id="{814C1E46-7741-40A7-8232-9C34FEC44E52}"/>
              </a:ext>
            </a:extLst>
          </p:cNvPr>
          <p:cNvSpPr/>
          <p:nvPr/>
        </p:nvSpPr>
        <p:spPr>
          <a:xfrm>
            <a:off x="1877125" y="2704859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849B6EEA-EFE5-4CA5-A098-60664365E47F}"/>
              </a:ext>
            </a:extLst>
          </p:cNvPr>
          <p:cNvSpPr/>
          <p:nvPr/>
        </p:nvSpPr>
        <p:spPr>
          <a:xfrm>
            <a:off x="1867433" y="790079"/>
            <a:ext cx="1725502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Rounded Rectangle 34">
            <a:extLst>
              <a:ext uri="{FF2B5EF4-FFF2-40B4-BE49-F238E27FC236}">
                <a16:creationId xmlns:a16="http://schemas.microsoft.com/office/drawing/2014/main" id="{57E0BEC4-BC84-4CBC-A5BF-181B6ADD97DA}"/>
              </a:ext>
            </a:extLst>
          </p:cNvPr>
          <p:cNvSpPr/>
          <p:nvPr/>
        </p:nvSpPr>
        <p:spPr>
          <a:xfrm>
            <a:off x="4092180" y="798243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Rounded Rectangle 43">
            <a:extLst>
              <a:ext uri="{FF2B5EF4-FFF2-40B4-BE49-F238E27FC236}">
                <a16:creationId xmlns:a16="http://schemas.microsoft.com/office/drawing/2014/main" id="{CC0AFDBE-7E16-4911-9E54-F11CDB022724}"/>
              </a:ext>
            </a:extLst>
          </p:cNvPr>
          <p:cNvSpPr/>
          <p:nvPr/>
        </p:nvSpPr>
        <p:spPr>
          <a:xfrm>
            <a:off x="1867432" y="4526703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Rounded Rectangle 55">
            <a:extLst>
              <a:ext uri="{FF2B5EF4-FFF2-40B4-BE49-F238E27FC236}">
                <a16:creationId xmlns:a16="http://schemas.microsoft.com/office/drawing/2014/main" id="{19807DA4-DC65-4966-8605-A3DB0D1E48E0}"/>
              </a:ext>
            </a:extLst>
          </p:cNvPr>
          <p:cNvSpPr/>
          <p:nvPr/>
        </p:nvSpPr>
        <p:spPr>
          <a:xfrm>
            <a:off x="6316923" y="790077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4" name="Rounded Rectangle 56">
            <a:extLst>
              <a:ext uri="{FF2B5EF4-FFF2-40B4-BE49-F238E27FC236}">
                <a16:creationId xmlns:a16="http://schemas.microsoft.com/office/drawing/2014/main" id="{AC01F5A3-580F-498F-9AF6-EBE9544E69DC}"/>
              </a:ext>
            </a:extLst>
          </p:cNvPr>
          <p:cNvSpPr/>
          <p:nvPr/>
        </p:nvSpPr>
        <p:spPr>
          <a:xfrm>
            <a:off x="8541666" y="798243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5" name="Rounded Rectangle 57">
            <a:extLst>
              <a:ext uri="{FF2B5EF4-FFF2-40B4-BE49-F238E27FC236}">
                <a16:creationId xmlns:a16="http://schemas.microsoft.com/office/drawing/2014/main" id="{D81A7E2E-6A5D-4C5A-A6B1-4388DCD01112}"/>
              </a:ext>
            </a:extLst>
          </p:cNvPr>
          <p:cNvSpPr/>
          <p:nvPr/>
        </p:nvSpPr>
        <p:spPr>
          <a:xfrm>
            <a:off x="6435992" y="2665414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6" name="Rounded Rectangle 58">
            <a:extLst>
              <a:ext uri="{FF2B5EF4-FFF2-40B4-BE49-F238E27FC236}">
                <a16:creationId xmlns:a16="http://schemas.microsoft.com/office/drawing/2014/main" id="{813481FF-C6D7-49C5-8100-9A66C0FE27BB}"/>
              </a:ext>
            </a:extLst>
          </p:cNvPr>
          <p:cNvSpPr/>
          <p:nvPr/>
        </p:nvSpPr>
        <p:spPr>
          <a:xfrm>
            <a:off x="8692703" y="2643867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Rounded Rectangle 59">
            <a:extLst>
              <a:ext uri="{FF2B5EF4-FFF2-40B4-BE49-F238E27FC236}">
                <a16:creationId xmlns:a16="http://schemas.microsoft.com/office/drawing/2014/main" id="{7CF7B461-6CE1-41F9-937A-2FAB769515DC}"/>
              </a:ext>
            </a:extLst>
          </p:cNvPr>
          <p:cNvSpPr/>
          <p:nvPr/>
        </p:nvSpPr>
        <p:spPr>
          <a:xfrm>
            <a:off x="4134382" y="4609215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8" name="Rounded Rectangle 60">
            <a:extLst>
              <a:ext uri="{FF2B5EF4-FFF2-40B4-BE49-F238E27FC236}">
                <a16:creationId xmlns:a16="http://schemas.microsoft.com/office/drawing/2014/main" id="{0C5638FF-33B1-4815-878C-34557955FECE}"/>
              </a:ext>
            </a:extLst>
          </p:cNvPr>
          <p:cNvSpPr/>
          <p:nvPr/>
        </p:nvSpPr>
        <p:spPr>
          <a:xfrm>
            <a:off x="6422663" y="4578950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Rounded Rectangle 61">
            <a:extLst>
              <a:ext uri="{FF2B5EF4-FFF2-40B4-BE49-F238E27FC236}">
                <a16:creationId xmlns:a16="http://schemas.microsoft.com/office/drawing/2014/main" id="{A417AE32-45E3-49E8-9AF7-218688007720}"/>
              </a:ext>
            </a:extLst>
          </p:cNvPr>
          <p:cNvSpPr/>
          <p:nvPr/>
        </p:nvSpPr>
        <p:spPr>
          <a:xfrm>
            <a:off x="8574273" y="4598750"/>
            <a:ext cx="1725503" cy="15942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AD13A8-68EC-4917-9269-65D1CADDAE34}"/>
              </a:ext>
            </a:extLst>
          </p:cNvPr>
          <p:cNvSpPr txBox="1"/>
          <p:nvPr/>
        </p:nvSpPr>
        <p:spPr>
          <a:xfrm>
            <a:off x="1867433" y="3108354"/>
            <a:ext cx="1725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[Sir, Mr]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71A667-A066-4C9B-8290-3FF80A3FFFF4}"/>
              </a:ext>
            </a:extLst>
          </p:cNvPr>
          <p:cNvSpPr txBox="1"/>
          <p:nvPr/>
        </p:nvSpPr>
        <p:spPr>
          <a:xfrm>
            <a:off x="8710944" y="4872647"/>
            <a:ext cx="1532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[to leave]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3FA4EA-B05F-433F-8DB1-BC7F29A9C006}"/>
              </a:ext>
            </a:extLst>
          </p:cNvPr>
          <p:cNvSpPr txBox="1"/>
          <p:nvPr/>
        </p:nvSpPr>
        <p:spPr>
          <a:xfrm>
            <a:off x="4097479" y="4813606"/>
            <a:ext cx="1854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[to continue]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CA97BF-B220-4533-9CAF-63FCDB6CEE69}"/>
              </a:ext>
            </a:extLst>
          </p:cNvPr>
          <p:cNvSpPr txBox="1"/>
          <p:nvPr/>
        </p:nvSpPr>
        <p:spPr>
          <a:xfrm>
            <a:off x="1837332" y="5089115"/>
            <a:ext cx="1746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[early]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064383-9A72-4E32-BA48-4C66B00C13D6}"/>
              </a:ext>
            </a:extLst>
          </p:cNvPr>
          <p:cNvSpPr txBox="1"/>
          <p:nvPr/>
        </p:nvSpPr>
        <p:spPr>
          <a:xfrm>
            <a:off x="8545266" y="1352874"/>
            <a:ext cx="1757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[team]</a:t>
            </a:r>
          </a:p>
        </p:txBody>
      </p:sp>
      <p:sp>
        <p:nvSpPr>
          <p:cNvPr id="25" name="Rounded Rectangle 38">
            <a:extLst>
              <a:ext uri="{FF2B5EF4-FFF2-40B4-BE49-F238E27FC236}">
                <a16:creationId xmlns:a16="http://schemas.microsoft.com/office/drawing/2014/main" id="{2552D217-BB08-4DB4-B84C-F83D9C623287}"/>
              </a:ext>
            </a:extLst>
          </p:cNvPr>
          <p:cNvSpPr/>
          <p:nvPr/>
        </p:nvSpPr>
        <p:spPr>
          <a:xfrm>
            <a:off x="8454118" y="648322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</a:t>
            </a:r>
          </a:p>
        </p:txBody>
      </p:sp>
      <p:sp>
        <p:nvSpPr>
          <p:cNvPr id="26" name="Rounded Rectangle 45">
            <a:extLst>
              <a:ext uri="{FF2B5EF4-FFF2-40B4-BE49-F238E27FC236}">
                <a16:creationId xmlns:a16="http://schemas.microsoft.com/office/drawing/2014/main" id="{9417CAC3-A371-4C6E-9905-2E2D1AB314F5}"/>
              </a:ext>
            </a:extLst>
          </p:cNvPr>
          <p:cNvSpPr/>
          <p:nvPr/>
        </p:nvSpPr>
        <p:spPr>
          <a:xfrm>
            <a:off x="1709651" y="4508954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</a:t>
            </a:r>
          </a:p>
        </p:txBody>
      </p:sp>
      <p:sp>
        <p:nvSpPr>
          <p:cNvPr id="27" name="Rounded Rectangle 48">
            <a:extLst>
              <a:ext uri="{FF2B5EF4-FFF2-40B4-BE49-F238E27FC236}">
                <a16:creationId xmlns:a16="http://schemas.microsoft.com/office/drawing/2014/main" id="{EDA3AF67-594E-49FD-BB95-05EB3C32C30C}"/>
              </a:ext>
            </a:extLst>
          </p:cNvPr>
          <p:cNvSpPr/>
          <p:nvPr/>
        </p:nvSpPr>
        <p:spPr>
          <a:xfrm>
            <a:off x="8518665" y="4502972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08D301-847B-4C4E-9F42-87033038A32A}"/>
              </a:ext>
            </a:extLst>
          </p:cNvPr>
          <p:cNvSpPr txBox="1"/>
          <p:nvPr/>
        </p:nvSpPr>
        <p:spPr>
          <a:xfrm>
            <a:off x="1851602" y="881242"/>
            <a:ext cx="1757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[Miss, Mrs, Ms, Madam]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A073C2-6DBE-469A-BD8A-0B1785DC3A41}"/>
              </a:ext>
            </a:extLst>
          </p:cNvPr>
          <p:cNvSpPr txBox="1"/>
          <p:nvPr/>
        </p:nvSpPr>
        <p:spPr>
          <a:xfrm>
            <a:off x="4080887" y="1301376"/>
            <a:ext cx="1757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[again]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630D8C-2B1C-4104-8883-6D8F8B0E6BFF}"/>
              </a:ext>
            </a:extLst>
          </p:cNvPr>
          <p:cNvSpPr txBox="1"/>
          <p:nvPr/>
        </p:nvSpPr>
        <p:spPr>
          <a:xfrm>
            <a:off x="6332753" y="1352874"/>
            <a:ext cx="1757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[other]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269B89-3F55-4C0B-AC4F-5872CA90B020}"/>
              </a:ext>
            </a:extLst>
          </p:cNvPr>
          <p:cNvSpPr txBox="1"/>
          <p:nvPr/>
        </p:nvSpPr>
        <p:spPr>
          <a:xfrm>
            <a:off x="6495806" y="3167137"/>
            <a:ext cx="1647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[match]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5721D4-960F-470A-B489-512C36CE7E59}"/>
              </a:ext>
            </a:extLst>
          </p:cNvPr>
          <p:cNvSpPr txBox="1"/>
          <p:nvPr/>
        </p:nvSpPr>
        <p:spPr>
          <a:xfrm>
            <a:off x="8702396" y="2999092"/>
            <a:ext cx="1725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[to become]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A8D556-D54E-4A42-97D1-FA9BF21757F7}"/>
              </a:ext>
            </a:extLst>
          </p:cNvPr>
          <p:cNvSpPr txBox="1"/>
          <p:nvPr/>
        </p:nvSpPr>
        <p:spPr>
          <a:xfrm>
            <a:off x="6457008" y="5114478"/>
            <a:ext cx="1725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[late]</a:t>
            </a:r>
          </a:p>
        </p:txBody>
      </p:sp>
      <p:sp>
        <p:nvSpPr>
          <p:cNvPr id="34" name="Rounded Rectangle 2">
            <a:extLst>
              <a:ext uri="{FF2B5EF4-FFF2-40B4-BE49-F238E27FC236}">
                <a16:creationId xmlns:a16="http://schemas.microsoft.com/office/drawing/2014/main" id="{83383291-ED30-4EDE-81E2-7C031C566722}"/>
              </a:ext>
            </a:extLst>
          </p:cNvPr>
          <p:cNvSpPr/>
          <p:nvPr/>
        </p:nvSpPr>
        <p:spPr>
          <a:xfrm>
            <a:off x="-35265" y="656048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</a:t>
            </a:r>
          </a:p>
        </p:txBody>
      </p:sp>
      <p:sp>
        <p:nvSpPr>
          <p:cNvPr id="35" name="Rounded Rectangle 36">
            <a:extLst>
              <a:ext uri="{FF2B5EF4-FFF2-40B4-BE49-F238E27FC236}">
                <a16:creationId xmlns:a16="http://schemas.microsoft.com/office/drawing/2014/main" id="{E452A5B8-A277-4E4E-B8C6-F0AD9212DE40}"/>
              </a:ext>
            </a:extLst>
          </p:cNvPr>
          <p:cNvSpPr/>
          <p:nvPr/>
        </p:nvSpPr>
        <p:spPr>
          <a:xfrm>
            <a:off x="3992549" y="656048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</a:t>
            </a:r>
          </a:p>
        </p:txBody>
      </p:sp>
      <p:sp>
        <p:nvSpPr>
          <p:cNvPr id="36" name="Rounded Rectangle 37">
            <a:extLst>
              <a:ext uri="{FF2B5EF4-FFF2-40B4-BE49-F238E27FC236}">
                <a16:creationId xmlns:a16="http://schemas.microsoft.com/office/drawing/2014/main" id="{A354403E-391D-4F6F-82E6-CCA0C432DCEC}"/>
              </a:ext>
            </a:extLst>
          </p:cNvPr>
          <p:cNvSpPr/>
          <p:nvPr/>
        </p:nvSpPr>
        <p:spPr>
          <a:xfrm>
            <a:off x="6220880" y="651359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</a:t>
            </a:r>
          </a:p>
        </p:txBody>
      </p:sp>
      <p:sp>
        <p:nvSpPr>
          <p:cNvPr id="37" name="Rounded Rectangle 41">
            <a:extLst>
              <a:ext uri="{FF2B5EF4-FFF2-40B4-BE49-F238E27FC236}">
                <a16:creationId xmlns:a16="http://schemas.microsoft.com/office/drawing/2014/main" id="{8A1C95F2-5B3A-40B5-8188-7C4B7B0F9563}"/>
              </a:ext>
            </a:extLst>
          </p:cNvPr>
          <p:cNvSpPr/>
          <p:nvPr/>
        </p:nvSpPr>
        <p:spPr>
          <a:xfrm>
            <a:off x="6249260" y="2572827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</a:t>
            </a:r>
          </a:p>
        </p:txBody>
      </p:sp>
      <p:sp>
        <p:nvSpPr>
          <p:cNvPr id="38" name="Rounded Rectangle 42">
            <a:extLst>
              <a:ext uri="{FF2B5EF4-FFF2-40B4-BE49-F238E27FC236}">
                <a16:creationId xmlns:a16="http://schemas.microsoft.com/office/drawing/2014/main" id="{68B9D74D-6A79-4294-A84C-98BEF56247C5}"/>
              </a:ext>
            </a:extLst>
          </p:cNvPr>
          <p:cNvSpPr/>
          <p:nvPr/>
        </p:nvSpPr>
        <p:spPr>
          <a:xfrm>
            <a:off x="8505971" y="2571190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</a:t>
            </a:r>
          </a:p>
        </p:txBody>
      </p:sp>
      <p:sp>
        <p:nvSpPr>
          <p:cNvPr id="39" name="Rounded Rectangle 46">
            <a:extLst>
              <a:ext uri="{FF2B5EF4-FFF2-40B4-BE49-F238E27FC236}">
                <a16:creationId xmlns:a16="http://schemas.microsoft.com/office/drawing/2014/main" id="{E7E72B43-04D2-4C17-AC05-3BE35354DB77}"/>
              </a:ext>
            </a:extLst>
          </p:cNvPr>
          <p:cNvSpPr/>
          <p:nvPr/>
        </p:nvSpPr>
        <p:spPr>
          <a:xfrm>
            <a:off x="3975634" y="4526703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</a:t>
            </a:r>
          </a:p>
        </p:txBody>
      </p:sp>
      <p:sp>
        <p:nvSpPr>
          <p:cNvPr id="40" name="Rounded Rectangle 47">
            <a:extLst>
              <a:ext uri="{FF2B5EF4-FFF2-40B4-BE49-F238E27FC236}">
                <a16:creationId xmlns:a16="http://schemas.microsoft.com/office/drawing/2014/main" id="{8B12A863-5A20-4EB8-B1F6-FB4DDEB1E29D}"/>
              </a:ext>
            </a:extLst>
          </p:cNvPr>
          <p:cNvSpPr/>
          <p:nvPr/>
        </p:nvSpPr>
        <p:spPr>
          <a:xfrm>
            <a:off x="6253668" y="4502972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</a:t>
            </a:r>
          </a:p>
        </p:txBody>
      </p:sp>
      <p:sp>
        <p:nvSpPr>
          <p:cNvPr id="41" name="Rounded Rectangle 39">
            <a:extLst>
              <a:ext uri="{FF2B5EF4-FFF2-40B4-BE49-F238E27FC236}">
                <a16:creationId xmlns:a16="http://schemas.microsoft.com/office/drawing/2014/main" id="{108A38EE-822C-421E-9AFB-0D483A82EF7C}"/>
              </a:ext>
            </a:extLst>
          </p:cNvPr>
          <p:cNvSpPr/>
          <p:nvPr/>
        </p:nvSpPr>
        <p:spPr>
          <a:xfrm>
            <a:off x="1709651" y="2582721"/>
            <a:ext cx="2041071" cy="1877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02408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3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2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3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3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2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3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  <p:bldP spid="26" grpId="0" animBg="1"/>
      <p:bldP spid="27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E201B1D-F283-4761-B109-34C1B42736A8}" vid="{4FD433AE-AD99-42F2-91AA-464A1A1B2D7C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47E36F7B-8A25-CA40-9FA5-8DCBF1A6ECFD}" vid="{914B3A9D-F764-B046-97B8-E880776F9464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4F064CD-3073-5648-9E13-7A2904DB6E77}" vid="{867742E5-2587-084B-8BD5-7DA6ADC8FE5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665</Words>
  <Application>Microsoft Office PowerPoint</Application>
  <PresentationFormat>Widescreen</PresentationFormat>
  <Paragraphs>129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2_Office Theme</vt:lpstr>
      <vt:lpstr>1_Office Theme</vt:lpstr>
      <vt:lpstr>3_Office Theme</vt:lpstr>
      <vt:lpstr>Wie schreibt man das?</vt:lpstr>
      <vt:lpstr>Vocabulaire</vt:lpstr>
      <vt:lpstr>Vocabulario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schreibt man das?</dc:title>
  <dc:creator>Rachel Hawkes</dc:creator>
  <cp:lastModifiedBy>Rachel Hawkes</cp:lastModifiedBy>
  <cp:revision>3</cp:revision>
  <dcterms:created xsi:type="dcterms:W3CDTF">2020-06-08T16:42:30Z</dcterms:created>
  <dcterms:modified xsi:type="dcterms:W3CDTF">2020-06-08T19:52:43Z</dcterms:modified>
</cp:coreProperties>
</file>