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258" r:id="rId4"/>
    <p:sldId id="290" r:id="rId5"/>
    <p:sldId id="291" r:id="rId6"/>
    <p:sldId id="292" r:id="rId7"/>
    <p:sldId id="285" r:id="rId8"/>
    <p:sldId id="296" r:id="rId9"/>
    <p:sldId id="286" r:id="rId10"/>
    <p:sldId id="287" r:id="rId11"/>
    <p:sldId id="257" r:id="rId12"/>
    <p:sldId id="262" r:id="rId13"/>
    <p:sldId id="263" r:id="rId14"/>
    <p:sldId id="260" r:id="rId15"/>
    <p:sldId id="261" r:id="rId16"/>
    <p:sldId id="266" r:id="rId17"/>
    <p:sldId id="264" r:id="rId18"/>
    <p:sldId id="265" r:id="rId19"/>
    <p:sldId id="267" r:id="rId20"/>
    <p:sldId id="289" r:id="rId21"/>
    <p:sldId id="295" r:id="rId22"/>
    <p:sldId id="293" r:id="rId23"/>
    <p:sldId id="294" r:id="rId24"/>
    <p:sldId id="297" r:id="rId25"/>
    <p:sldId id="299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7" r:id="rId35"/>
    <p:sldId id="276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 Peacock" initials="JP" lastIdx="1" clrIdx="0">
    <p:extLst>
      <p:ext uri="{19B8F6BF-5375-455C-9EA6-DF929625EA0E}">
        <p15:presenceInfo xmlns:p15="http://schemas.microsoft.com/office/powerpoint/2012/main" userId="ab944815ff30d4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1" autoAdjust="0"/>
    <p:restoredTop sz="57674" autoAdjust="0"/>
  </p:normalViewPr>
  <p:slideViewPr>
    <p:cSldViewPr snapToGrid="0">
      <p:cViewPr varScale="1">
        <p:scale>
          <a:sx n="66" d="100"/>
          <a:sy n="66" d="100"/>
        </p:scale>
        <p:origin x="24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E1715-ACD2-4897-B0D3-46B4BB432F4D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E6601-2121-46BA-8E3F-AC1DE02A6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4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library/publications/the-world-factbook/geos/co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 of final syllable stress for</a:t>
            </a:r>
            <a:r>
              <a:rPr lang="en-GB" b="0" baseline="0" dirty="0"/>
              <a:t> words ending with a vowel.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</a:t>
            </a:r>
            <a:r>
              <a:rPr lang="en-GB" b="0" baseline="0" dirty="0"/>
              <a:t> of</a:t>
            </a:r>
            <a:r>
              <a:rPr lang="en-GB" b="0" dirty="0"/>
              <a:t> subject</a:t>
            </a:r>
            <a:r>
              <a:rPr lang="en-GB" b="0" baseline="0" dirty="0"/>
              <a:t> pronouns: yo, tú, él, </a:t>
            </a:r>
            <a:r>
              <a:rPr lang="en-GB" b="0" baseline="0" dirty="0" err="1"/>
              <a:t>ella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Consolidation of ‘</a:t>
            </a:r>
            <a:r>
              <a:rPr lang="en-GB" b="0" baseline="0" dirty="0" err="1"/>
              <a:t>hacer</a:t>
            </a:r>
            <a:r>
              <a:rPr lang="en-GB" b="0" baseline="0" dirty="0"/>
              <a:t>’ in singular persons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8.1.1.5 (introduce) 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 set: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hacemos [26-hacer]; hacen [26]; cambio [319]; ruido [1034]; esfuerzo [601]; viaje [519]; gesto [928]; </a:t>
            </a: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gracioso [3874];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genial [2890]; mientras que [mientras-127]; entonces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pronouns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 [28]; tú [184] él [9]; ella 72]; nosotros [164]; ellos [9-él]; ellas [72-ella]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Y8, 1.1.2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cantar [717]; tomar [133]; coger [1001]; intentar [411]; ganar¹ [295]; concierto [1456]; premio [1090]; año [46]; autobús [3709]; hasta¹ [60]; además [155]; por² [15]; canción [982]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Y7, 3.2.3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[37]; tu [53]; móvil [2143]; llave [1853]; perdido [1899]; completamente [1185]; calle [269]; niño [173]</a:t>
            </a:r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have been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frequency rankings will be provided in the notes field wherever possible. 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2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</a:p>
          <a:p>
            <a:pPr marL="228600" indent="-228600">
              <a:buAutoNum type="arabicPeriod"/>
            </a:pPr>
            <a:r>
              <a:rPr lang="en-US" b="0" dirty="0"/>
              <a:t>to practise</a:t>
            </a:r>
            <a:r>
              <a:rPr lang="en-US" b="0" baseline="0" dirty="0"/>
              <a:t> connecting the subject pronouns ‘</a:t>
            </a:r>
            <a:r>
              <a:rPr lang="en-US" b="0" baseline="0" dirty="0" err="1"/>
              <a:t>yo</a:t>
            </a:r>
            <a:r>
              <a:rPr lang="en-US" b="0" baseline="0" dirty="0"/>
              <a:t>’ and ‘</a:t>
            </a:r>
            <a:r>
              <a:rPr lang="en-US" b="0" baseline="0" dirty="0" err="1"/>
              <a:t>tú</a:t>
            </a:r>
            <a:r>
              <a:rPr lang="en-US" b="0" baseline="0" dirty="0"/>
              <a:t>’ with the meanings ‘I’ and ‘you’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to decide, in each instance, whether hacer + noun translates as ‘do’ or ‘make’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read the texts and write the activity</a:t>
            </a:r>
            <a:r>
              <a:rPr lang="en-US" b="0" baseline="0" dirty="0"/>
              <a:t> for ‘I’ and the activity for ‘you’ in the correct day of the week on the grid.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ttention to the vocab items is also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task-essential in this activity, as students have to write the English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translation.   This will reinforce understanding of vocabulary.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introduce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function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subject pronouns: to make clear who the verb refers to when the referent is ambiguous</a:t>
            </a:r>
            <a:endParaRPr lang="en-US" b="1" dirty="0"/>
          </a:p>
          <a:p>
            <a:endParaRPr lang="en-US" b="1" dirty="0"/>
          </a:p>
          <a:p>
            <a:r>
              <a:rPr lang="en-GB" b="1" dirty="0"/>
              <a:t>Procedure: </a:t>
            </a:r>
            <a:r>
              <a:rPr lang="en-GB" dirty="0"/>
              <a:t>click to bring up each part of the explanation in order. Click on the orange action buttons to hear</a:t>
            </a:r>
            <a:r>
              <a:rPr lang="en-GB" baseline="0" dirty="0"/>
              <a:t> the difference in pronunciation between él and ella.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85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model the task requirements ahead of the listening on the following</a:t>
            </a:r>
            <a:r>
              <a:rPr lang="en-US" b="0" baseline="0" dirty="0"/>
              <a:t> slide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Listen to the</a:t>
            </a:r>
            <a:r>
              <a:rPr lang="en-US" b="0" baseline="0" dirty="0"/>
              <a:t> example</a:t>
            </a:r>
            <a:r>
              <a:rPr lang="en-US" b="0" dirty="0"/>
              <a:t> and decide whether ‘he’ or ‘she’ refers to the activity</a:t>
            </a:r>
            <a:r>
              <a:rPr lang="en-US" b="0" baseline="0" dirty="0"/>
              <a:t> given in Spanish.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Play the audio a</a:t>
            </a:r>
            <a:r>
              <a:rPr lang="en-US" b="0" baseline="0" dirty="0"/>
              <a:t>gain to give students a second time to listening for ‘I’ or ‘you’.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Students then write</a:t>
            </a:r>
            <a:r>
              <a:rPr lang="en-US" b="0" baseline="0" dirty="0"/>
              <a:t> the English for the activity</a:t>
            </a:r>
            <a:r>
              <a:rPr lang="en-US" b="0" dirty="0"/>
              <a:t> and decide whether,</a:t>
            </a:r>
            <a:r>
              <a:rPr lang="en-US" b="0" baseline="0" dirty="0"/>
              <a:t> in context, ‘</a:t>
            </a:r>
            <a:r>
              <a:rPr lang="en-US" b="0" baseline="0" dirty="0" err="1"/>
              <a:t>hacer</a:t>
            </a:r>
            <a:r>
              <a:rPr lang="en-US" b="0" baseline="0" dirty="0"/>
              <a:t>’ refers to ‘do’ or ‘make’.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Transcript</a:t>
            </a:r>
          </a:p>
          <a:p>
            <a:r>
              <a:rPr lang="en-GB" b="0" dirty="0" err="1" smtClean="0"/>
              <a:t>Ejemplo</a:t>
            </a:r>
            <a:r>
              <a:rPr lang="en-GB" b="0" dirty="0" smtClean="0"/>
              <a:t>:</a:t>
            </a:r>
            <a:r>
              <a:rPr lang="en-GB" b="0" baseline="0" dirty="0"/>
              <a:t> </a:t>
            </a:r>
            <a:r>
              <a:rPr lang="en-GB" b="0" baseline="0" dirty="0" err="1" smtClean="0"/>
              <a:t>Él</a:t>
            </a:r>
            <a:r>
              <a:rPr lang="en-GB" b="0" baseline="0" dirty="0" smtClean="0"/>
              <a:t> hace karate, </a:t>
            </a:r>
            <a:r>
              <a:rPr lang="en-GB" b="0" baseline="0" dirty="0" err="1"/>
              <a:t>pero</a:t>
            </a:r>
            <a:r>
              <a:rPr lang="en-GB" b="0" baseline="0" dirty="0"/>
              <a:t> </a:t>
            </a:r>
            <a:r>
              <a:rPr lang="en-GB" b="0" baseline="0" dirty="0" err="1"/>
              <a:t>ella</a:t>
            </a:r>
            <a:r>
              <a:rPr lang="en-GB" b="0" baseline="0" dirty="0"/>
              <a:t> </a:t>
            </a:r>
            <a:r>
              <a:rPr lang="en-GB" b="0" baseline="0" dirty="0" smtClean="0"/>
              <a:t>hace </a:t>
            </a:r>
            <a:r>
              <a:rPr lang="en-GB" b="0" baseline="0" dirty="0" err="1" smtClean="0"/>
              <a:t>dibujo</a:t>
            </a:r>
            <a:r>
              <a:rPr lang="en-GB" b="0" baseline="0" dirty="0"/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0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Increase aural awareness of</a:t>
            </a:r>
            <a:r>
              <a:rPr lang="en-US" b="0" baseline="0" dirty="0"/>
              <a:t> the subject pronouns ‘</a:t>
            </a:r>
            <a:r>
              <a:rPr lang="en-US" b="0" baseline="0" dirty="0" err="1"/>
              <a:t>él</a:t>
            </a:r>
            <a:r>
              <a:rPr lang="en-US" b="0" baseline="0" dirty="0"/>
              <a:t>’ and </a:t>
            </a:r>
            <a:r>
              <a:rPr lang="en-US" b="0" dirty="0"/>
              <a:t>’</a:t>
            </a:r>
            <a:r>
              <a:rPr lang="en-US" b="0" dirty="0" err="1"/>
              <a:t>ella</a:t>
            </a:r>
            <a:r>
              <a:rPr lang="en-US" b="0" dirty="0"/>
              <a:t>’ and</a:t>
            </a:r>
            <a:r>
              <a:rPr lang="en-US" b="0" baseline="0" dirty="0"/>
              <a:t> understanding of which </a:t>
            </a:r>
            <a:r>
              <a:rPr lang="en-US" b="0" dirty="0"/>
              <a:t>person each refers to. To also reinforce knowledg</a:t>
            </a:r>
            <a:r>
              <a:rPr lang="en-US" b="0" baseline="0" dirty="0"/>
              <a:t>e of the translation into English of ‘</a:t>
            </a:r>
            <a:r>
              <a:rPr lang="en-US" b="0" baseline="0" dirty="0" err="1"/>
              <a:t>hacer</a:t>
            </a:r>
            <a:r>
              <a:rPr lang="en-US" b="0" baseline="0" dirty="0"/>
              <a:t>’ in context</a:t>
            </a:r>
            <a:r>
              <a:rPr lang="en-US" b="0" dirty="0"/>
              <a:t>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Listen to the</a:t>
            </a:r>
            <a:r>
              <a:rPr lang="en-US" b="0" baseline="0" dirty="0"/>
              <a:t> audio</a:t>
            </a:r>
            <a:r>
              <a:rPr lang="en-US" b="0" dirty="0"/>
              <a:t> and decide whether ‘he’ or ‘she’ refer to the activity</a:t>
            </a:r>
            <a:r>
              <a:rPr lang="en-US" b="0" baseline="0" dirty="0"/>
              <a:t> given in Spanish.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Play the audio a</a:t>
            </a:r>
            <a:r>
              <a:rPr lang="en-US" b="0" baseline="0" dirty="0"/>
              <a:t>gain to give students a second time to listening for ‘he’ or ‘she’.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Students then write</a:t>
            </a:r>
            <a:r>
              <a:rPr lang="en-US" b="0" baseline="0" dirty="0"/>
              <a:t> the English for the activity</a:t>
            </a:r>
            <a:r>
              <a:rPr lang="en-US" b="0" dirty="0"/>
              <a:t> and decide whether,</a:t>
            </a:r>
            <a:r>
              <a:rPr lang="en-US" b="0" baseline="0" dirty="0"/>
              <a:t> in context, ‘</a:t>
            </a:r>
            <a:r>
              <a:rPr lang="en-US" b="0" baseline="0" dirty="0" err="1"/>
              <a:t>hacer</a:t>
            </a:r>
            <a:r>
              <a:rPr lang="en-US" b="0" baseline="0" dirty="0"/>
              <a:t>’ refers to ‘does’ or ‘makes’.  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Ella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Él hace los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mientras  (que) ella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vídeos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Él hace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ella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Ella hace planes por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mientras que él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películas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Ella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entrevistas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él hace ruido.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Él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ella solo hace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7) Él hace amigos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vacaciones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ella hace un cambio: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8) Ella hace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él hace gestos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graciosos.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64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conduct</a:t>
            </a:r>
            <a:r>
              <a:rPr lang="en-US" b="0" baseline="0" dirty="0"/>
              <a:t> a worked example with students to model the requirements of the speaking task. Students work in pairs thereafter.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</a:t>
            </a:r>
            <a:r>
              <a:rPr lang="en-US" b="0" baseline="0" dirty="0"/>
              <a:t> A says the sentence as per the text and images on his/her prompt card using the subject pronouns </a:t>
            </a:r>
            <a:r>
              <a:rPr lang="en-US" b="0" baseline="0" dirty="0" err="1"/>
              <a:t>él</a:t>
            </a:r>
            <a:r>
              <a:rPr lang="en-US" b="0" baseline="0" dirty="0"/>
              <a:t> and </a:t>
            </a:r>
            <a:r>
              <a:rPr lang="en-US" b="0" baseline="0" dirty="0" err="1"/>
              <a:t>ella</a:t>
            </a:r>
            <a:r>
              <a:rPr lang="en-US" b="0" baseline="0" dirty="0"/>
              <a:t> to distinguish between who does what in each sentence.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 B uses the grid (or simply writes down the sentence in English) to record the English.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Note: </a:t>
            </a:r>
            <a:r>
              <a:rPr lang="en-US" b="0" baseline="0" dirty="0"/>
              <a:t>if the activity is being video-recorded by the teacher to support home learning, the teacher can play the part of one Student A.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4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DO</a:t>
            </a:r>
            <a:r>
              <a:rPr lang="en-GB" b="1" baseline="0" dirty="0"/>
              <a:t> NOT DISPLAY DURING ACTIVITY</a:t>
            </a:r>
            <a:endParaRPr lang="en-GB" dirty="0"/>
          </a:p>
          <a:p>
            <a:endParaRPr lang="en-GB" dirty="0"/>
          </a:p>
          <a:p>
            <a:r>
              <a:rPr lang="en-GB" dirty="0"/>
              <a:t>Student</a:t>
            </a:r>
            <a:r>
              <a:rPr lang="en-GB" baseline="0" dirty="0"/>
              <a:t> A’s prompt cards.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644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</a:t>
            </a:r>
            <a:r>
              <a:rPr lang="en-GB" b="1" baseline="0" dirty="0"/>
              <a:t> NOT DISPLAY DURING ACTIVITY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Student</a:t>
            </a:r>
            <a:r>
              <a:rPr lang="en-GB" baseline="0" dirty="0"/>
              <a:t> B’s prompt cards.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508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this</a:t>
            </a:r>
            <a:r>
              <a:rPr lang="en-US" b="0" baseline="0" dirty="0"/>
              <a:t> slide could be used by the teacher to</a:t>
            </a:r>
            <a:r>
              <a:rPr lang="en-US" b="0" dirty="0"/>
              <a:t> clarify</a:t>
            </a:r>
            <a:r>
              <a:rPr lang="en-US" b="0" baseline="0" dirty="0"/>
              <a:t> students’ answers to bring the speaking activity to a close.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Note: </a:t>
            </a:r>
            <a:r>
              <a:rPr lang="en-US" b="0" dirty="0"/>
              <a:t>‘makes a big change’ could be translated</a:t>
            </a:r>
            <a:r>
              <a:rPr lang="en-US" b="0" baseline="0" dirty="0"/>
              <a:t> as ‘hace un gran </a:t>
            </a:r>
            <a:r>
              <a:rPr lang="en-US" b="0" baseline="0" dirty="0" err="1"/>
              <a:t>cambio</a:t>
            </a:r>
            <a:r>
              <a:rPr lang="en-US" b="0" baseline="0" dirty="0"/>
              <a:t>’, but this hasn’t yet been taught in the scheme of work. Prenominal adjectives will be introduced in 8.1.2.1 and 8.1.2.2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0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2):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final syllable stress of</a:t>
            </a:r>
            <a:r>
              <a:rPr lang="en-GB" b="0" baseline="0" dirty="0"/>
              <a:t> words ending with a vowel.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</a:t>
            </a:r>
            <a:r>
              <a:rPr lang="en-GB" b="0" baseline="0" dirty="0"/>
              <a:t> of</a:t>
            </a:r>
            <a:r>
              <a:rPr lang="en-GB" b="0" dirty="0"/>
              <a:t> subject</a:t>
            </a:r>
            <a:r>
              <a:rPr lang="en-GB" b="0" baseline="0" dirty="0"/>
              <a:t> pronouns: </a:t>
            </a:r>
            <a:r>
              <a:rPr lang="en-GB" b="0" baseline="0" dirty="0" err="1"/>
              <a:t>nosotros</a:t>
            </a:r>
            <a:r>
              <a:rPr lang="en-GB" b="0" baseline="0" dirty="0"/>
              <a:t>/as, </a:t>
            </a:r>
            <a:r>
              <a:rPr lang="en-GB" b="0" baseline="0" dirty="0" err="1"/>
              <a:t>ellos</a:t>
            </a:r>
            <a:r>
              <a:rPr lang="en-GB" b="0" baseline="0" dirty="0"/>
              <a:t>/as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Introduction of hacemos, hacen.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8.1.1.5 (introduce) 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 set: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hacemos [26-hacer]; hacen [26]; cambio [319]; ruido [1034]; esfuerzo [601]; viaje [519]; gesto [928]; </a:t>
            </a: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gracioso [3874];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genial [2890]; mientras que [mientras-127]; entonces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pronouns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 [28]; tú [184] él [9]; ella 72]; nosotros [164]; ellos [9-él]; ellas [72-ella]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Y8, 1.1.2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cantar [717]; tomar [133]; coger [1001]; intentar [411]; ganar¹ [295]; concierto [1456]; premio [1090]; año [46]; autobús [3709]; hasta¹ [60]; además [155]; por² [15]; canción [982]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Y7, 3.2.3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[37]; tu [53]; móvil [2143]; llave [1853]; perdido [1899]; completamente [1185]; calle [269]; niño [173]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1" baseline="0" dirty="0"/>
              <a:t>).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9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practise pronouncing</a:t>
            </a:r>
            <a:r>
              <a:rPr lang="en-US" b="0" baseline="0" dirty="0"/>
              <a:t> and spelling words with final-syllable stress correctly (at sentence level)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 B turns away from</a:t>
            </a:r>
            <a:r>
              <a:rPr lang="en-US" b="0" baseline="0" dirty="0"/>
              <a:t> the board.</a:t>
            </a:r>
            <a:endParaRPr lang="en-US" b="0" dirty="0"/>
          </a:p>
          <a:p>
            <a:r>
              <a:rPr lang="en-US" b="0" dirty="0"/>
              <a:t>2. Student A</a:t>
            </a:r>
            <a:r>
              <a:rPr lang="en-US" b="0" baseline="0" dirty="0"/>
              <a:t> reads aloud each of the four sentences one at a time.</a:t>
            </a:r>
            <a:endParaRPr lang="en-US" b="0" dirty="0"/>
          </a:p>
          <a:p>
            <a:r>
              <a:rPr lang="en-US" b="0" dirty="0"/>
              <a:t>3. Student B writes each sentence down.</a:t>
            </a:r>
          </a:p>
          <a:p>
            <a:r>
              <a:rPr lang="en-US" b="0" dirty="0"/>
              <a:t>4. After all 4 sentences</a:t>
            </a:r>
            <a:r>
              <a:rPr lang="en-US" b="0" baseline="0" dirty="0"/>
              <a:t> have been said by his/her partner, student B turns around to see the board to check his/her spellings (focusing in particular on the use of accents).</a:t>
            </a:r>
          </a:p>
          <a:p>
            <a:r>
              <a:rPr lang="en-US" b="0" baseline="0" dirty="0"/>
              <a:t>5. Before swapping roles, check students’ understanding of the meanings by giving pairs one minute to think about the translations into English. 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Ask the student to turn away</a:t>
            </a:r>
            <a:r>
              <a:rPr lang="en-US" b="0" baseline="0" dirty="0"/>
              <a:t> from the board (first B, then A) before the sentences are displayed on the board.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If the activity is being video-recorded to support remote learning, the teacher can read Person A’s sentences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‘Primero’ and ‘segundo’ have previously been used for phonics practice. Ensure that the meanings of these words are clear.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the accent vs. no accent rule on final syllable stress words ending in a consonant.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Ask</a:t>
            </a:r>
            <a:r>
              <a:rPr lang="en-US" b="0" baseline="0" dirty="0"/>
              <a:t> students to identify the odd one out in the two examples. Ensure that students understand that this will be based on spelling and not on meaning.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Use this as a platform to recap the rule which appears on a mouse click.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Note: </a:t>
            </a:r>
            <a:r>
              <a:rPr lang="en-US" b="0" baseline="0" dirty="0"/>
              <a:t>this rule was introduced and practised last week (8.1.1.4)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59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/>
              <a:t>Student</a:t>
            </a:r>
            <a:r>
              <a:rPr lang="en-GB" sz="1200" b="0" baseline="0" dirty="0"/>
              <a:t> A’s sentences for student B</a:t>
            </a:r>
          </a:p>
          <a:p>
            <a:endParaRPr lang="en-GB" sz="1200" b="0" baseline="0" dirty="0"/>
          </a:p>
          <a:p>
            <a:r>
              <a:rPr lang="en-GB" sz="1200" b="0" baseline="0" dirty="0"/>
              <a:t>Image retrieved from</a:t>
            </a:r>
          </a:p>
          <a:p>
            <a:r>
              <a:rPr lang="en-GB" dirty="0">
                <a:hlinkClick r:id="rId3"/>
              </a:rPr>
              <a:t>https://www.cia.gov/library/publications/the-world-factbook/geos/co.html</a:t>
            </a:r>
            <a:endParaRPr lang="en-GB" dirty="0"/>
          </a:p>
          <a:p>
            <a:endParaRPr lang="en-GB" sz="1200" b="0" dirty="0"/>
          </a:p>
          <a:p>
            <a:r>
              <a:rPr lang="en-GB" sz="1200" b="1" dirty="0"/>
              <a:t>Words revisited from 8.1.1.2:</a:t>
            </a:r>
          </a:p>
          <a:p>
            <a:r>
              <a:rPr lang="en-GB" sz="1200" b="0" dirty="0" err="1"/>
              <a:t>coger</a:t>
            </a:r>
            <a:r>
              <a:rPr lang="en-GB" sz="1200" b="0" dirty="0"/>
              <a:t>; </a:t>
            </a:r>
            <a:r>
              <a:rPr lang="en-GB" sz="1200" b="0" dirty="0" err="1"/>
              <a:t>autobús</a:t>
            </a:r>
            <a:r>
              <a:rPr lang="en-GB" sz="1200" b="0" dirty="0"/>
              <a:t>; </a:t>
            </a:r>
            <a:r>
              <a:rPr lang="en-GB" sz="1200" b="0" dirty="0" err="1"/>
              <a:t>intentar</a:t>
            </a:r>
            <a:r>
              <a:rPr lang="en-GB" sz="1200" b="0" dirty="0"/>
              <a:t>; </a:t>
            </a:r>
            <a:r>
              <a:rPr lang="en-GB" sz="1200" b="0" dirty="0" err="1"/>
              <a:t>año</a:t>
            </a:r>
            <a:r>
              <a:rPr lang="en-GB" sz="1200" b="0" dirty="0"/>
              <a:t>; </a:t>
            </a:r>
            <a:r>
              <a:rPr lang="en-GB" sz="1200" b="0" dirty="0" err="1"/>
              <a:t>premio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0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Student</a:t>
            </a:r>
            <a:r>
              <a:rPr lang="en-GB" sz="1200" b="0" baseline="0" dirty="0"/>
              <a:t> B’s sentences for student A</a:t>
            </a:r>
            <a:endParaRPr lang="en-GB" sz="1200" b="0" dirty="0"/>
          </a:p>
          <a:p>
            <a:endParaRPr lang="en-GB" sz="1200" b="1" dirty="0"/>
          </a:p>
          <a:p>
            <a:r>
              <a:rPr lang="en-GB" sz="1200" b="0" dirty="0"/>
              <a:t>‘Balcón’ [3133] was previously</a:t>
            </a:r>
            <a:r>
              <a:rPr lang="en-GB" sz="1200" b="0" baseline="0" dirty="0"/>
              <a:t> encountered in the Year 7 text ‘La plaza tiene una </a:t>
            </a:r>
            <a:r>
              <a:rPr lang="en-GB" sz="1200" b="0" baseline="0" dirty="0" err="1"/>
              <a:t>torre</a:t>
            </a:r>
            <a:r>
              <a:rPr lang="en-GB" sz="1200" b="0" baseline="0" dirty="0"/>
              <a:t>’.</a:t>
            </a:r>
          </a:p>
          <a:p>
            <a:endParaRPr lang="en-GB" sz="1200" b="0" baseline="0" dirty="0"/>
          </a:p>
          <a:p>
            <a:r>
              <a:rPr lang="en-GB" sz="1200" b="1" baseline="0" dirty="0"/>
              <a:t>Words revisited from 8.1.1.2</a:t>
            </a:r>
          </a:p>
          <a:p>
            <a:r>
              <a:rPr lang="en-GB" sz="1200" b="0" baseline="0" dirty="0" err="1"/>
              <a:t>tomar</a:t>
            </a:r>
            <a:r>
              <a:rPr lang="en-GB" sz="1200" b="0" baseline="0" dirty="0"/>
              <a:t>; </a:t>
            </a:r>
            <a:r>
              <a:rPr lang="en-GB" sz="1200" b="0" baseline="0" dirty="0" err="1"/>
              <a:t>autobús</a:t>
            </a:r>
            <a:r>
              <a:rPr lang="en-GB" sz="1200" b="0" baseline="0" dirty="0"/>
              <a:t>; hasta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78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Vocabulary revisiting</a:t>
            </a:r>
            <a:r>
              <a:rPr lang="en-GB" b="1" baseline="0" dirty="0"/>
              <a:t> activity</a:t>
            </a:r>
          </a:p>
          <a:p>
            <a:r>
              <a:rPr lang="en-GB" baseline="0" dirty="0"/>
              <a:t>*There are two options for revisiting this vocabulary set – reading (this slide) or listening (next slide)*</a:t>
            </a:r>
          </a:p>
          <a:p>
            <a:endParaRPr lang="en-GB" baseline="0" dirty="0"/>
          </a:p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as per the SoW revisiting cycle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Students read the text alone</a:t>
            </a:r>
            <a:r>
              <a:rPr lang="en-GB" baseline="0" dirty="0"/>
              <a:t> or in whole-class format with the teacher</a:t>
            </a:r>
          </a:p>
          <a:p>
            <a:pPr marL="228600" indent="-228600">
              <a:buAutoNum type="arabicPeriod"/>
            </a:pPr>
            <a:r>
              <a:rPr lang="en-GB" baseline="0" dirty="0"/>
              <a:t>They then translate the short text into English.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 translation of a new vocabulary item, entonces [74], is given. The teacher should draw attention to this. ‘So’ here refers to a consequence.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dirty="0"/>
              <a:t>Vocabulary</a:t>
            </a:r>
            <a:r>
              <a:rPr lang="en-GB" b="1" baseline="0" dirty="0"/>
              <a:t> revisited:</a:t>
            </a:r>
          </a:p>
          <a:p>
            <a:pPr marL="0" indent="0">
              <a:buNone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3.2.3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[37]; tu [53]; móvil [2143]; llave [1853]; perdido [1899]; completamente [1185]; calle [269]; niño [173]</a:t>
            </a:r>
          </a:p>
          <a:p>
            <a:pPr marL="0" indent="0">
              <a:buNone/>
            </a:pPr>
            <a:endParaRPr lang="es-E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6601-2121-46BA-8E3F-AC1DE02A6D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7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VARIATION</a:t>
            </a:r>
          </a:p>
          <a:p>
            <a:endParaRPr lang="en-GB" dirty="0"/>
          </a:p>
          <a:p>
            <a:r>
              <a:rPr lang="en-GB" dirty="0"/>
              <a:t>Vocabulary revisiting</a:t>
            </a:r>
            <a:r>
              <a:rPr lang="en-GB" baseline="0" dirty="0"/>
              <a:t> activity</a:t>
            </a:r>
          </a:p>
          <a:p>
            <a:endParaRPr lang="en-GB" baseline="0" dirty="0"/>
          </a:p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as per the SoW revisiting cycle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Students listen</a:t>
            </a:r>
            <a:r>
              <a:rPr lang="en-GB" baseline="0" dirty="0"/>
              <a:t> to the short recording.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They then answer the true/false questions</a:t>
            </a:r>
          </a:p>
          <a:p>
            <a:pPr marL="228600" indent="-228600">
              <a:buAutoNum type="arabicPeriod"/>
            </a:pPr>
            <a:r>
              <a:rPr lang="en-GB" baseline="0" dirty="0"/>
              <a:t>Students listen again. They note down the words/phrases they hear in the text that makes them decide if it’s true or false.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2060"/>
                </a:solidFill>
              </a:rPr>
              <a:t>¡Hola! No estoy perdido. Estoy en la calle cerca de tu casa, según mi móvil. Hay unos niños aquí y ¡un perro completamente loco! No tengo la llave, entonces ¿puedes abrir la puerta en un momento? ¡Chao!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="1" dirty="0"/>
              <a:t>Vocabulary</a:t>
            </a:r>
            <a:r>
              <a:rPr lang="en-GB" b="1" baseline="0" dirty="0"/>
              <a:t> revisited:</a:t>
            </a:r>
          </a:p>
          <a:p>
            <a:pPr marL="0" indent="0">
              <a:buNone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3.2.3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[37]; tu [53]; móvil [2143]; llave [1853]; perdido [1899]; completamente [1185]; calle [269]; niño [173]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6601-2121-46BA-8E3F-AC1DE02A6D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76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 for sequence of six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introduce 1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plural of ‘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hacer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Procedure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form ‘hacemos’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on its own, say it, students repeat it, and remind them of the phonics. Draw attention to the SSC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Then bring up the English translation.  Emphasise the two meanings of do/make and doing/making.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form ‘hacen’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say it, students repeat it. Draw attention to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Emphasise the two meanings of do/make and doing/making.  </a:t>
            </a:r>
          </a:p>
        </p:txBody>
      </p:sp>
      <p:sp>
        <p:nvSpPr>
          <p:cNvPr id="54" name="Google Shape;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141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forms</a:t>
            </a:r>
            <a:r>
              <a:rPr lang="en-GB" baseline="0" dirty="0"/>
              <a:t> hacemos and hacen </a:t>
            </a:r>
            <a:r>
              <a:rPr lang="en-GB" dirty="0"/>
              <a:t>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898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Introduce the form hacemos in a sentence.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5" name="Google Shape;7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814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Introduce the form hacen</a:t>
            </a:r>
            <a:r>
              <a:rPr lang="en-GB" baseline="0" dirty="0"/>
              <a:t> </a:t>
            </a:r>
            <a:r>
              <a:rPr lang="en-GB" dirty="0"/>
              <a:t>in a sentence.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" name="Google Shape;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584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form hacemos in context 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" name="Google Shape;9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95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form hacen in context 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15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final stress syllable words: if the word ends in a vowel, there will be an accent on the final vowel.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Words revisited from 8.1.1.2</a:t>
            </a:r>
          </a:p>
          <a:p>
            <a:pPr marL="0" indent="0">
              <a:buNone/>
            </a:pPr>
            <a:r>
              <a:rPr lang="en-US" b="0" baseline="0" dirty="0"/>
              <a:t>cantar</a:t>
            </a:r>
            <a:endParaRPr lang="en-US" b="0" dirty="0"/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31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practise connecting the</a:t>
            </a:r>
            <a:r>
              <a:rPr lang="en-US" b="0" baseline="0" dirty="0"/>
              <a:t> verb endings –emos and –en to the meanings ‘we’ and ‘they’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read the texts.</a:t>
            </a:r>
          </a:p>
          <a:p>
            <a:r>
              <a:rPr lang="en-US" b="0" dirty="0"/>
              <a:t>2. Students indicate,</a:t>
            </a:r>
            <a:r>
              <a:rPr lang="en-US" b="0" baseline="0" dirty="0"/>
              <a:t> by ticking or writing ‘we’ or ‘they’ for the different actions in the table.</a:t>
            </a:r>
          </a:p>
          <a:p>
            <a:r>
              <a:rPr lang="en-US" b="0" baseline="0" dirty="0"/>
              <a:t>3. If the vocabulary revisiting activity earlier was the listening, draw attention to ‘</a:t>
            </a:r>
            <a:r>
              <a:rPr lang="en-US" b="0" baseline="0" dirty="0" err="1"/>
              <a:t>entonces</a:t>
            </a:r>
            <a:r>
              <a:rPr lang="en-US" b="0" baseline="0" dirty="0"/>
              <a:t>’ [74], which is introduced this week as ‘so’ (for consequences).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Note: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 questions and speech bubbles don’t appear in a particular order. Therefore, for each item, students will need to search for the lexical verb corresponding to their question. This will help to reinforce understanding of vocabulary.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It may be necessary to explain that the use of ‘</a:t>
            </a:r>
            <a:r>
              <a:rPr lang="en-US" b="0" baseline="0" dirty="0" err="1"/>
              <a:t>él</a:t>
            </a:r>
            <a:r>
              <a:rPr lang="en-US" b="0" baseline="0" dirty="0"/>
              <a:t>’ in the title refers to ‘him’ rather than ‘he’, but there is no need to dwell on this.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Words revisited from 1.1.2</a:t>
            </a:r>
          </a:p>
          <a:p>
            <a:pPr marL="0" indent="0">
              <a:buNone/>
            </a:pPr>
            <a:r>
              <a:rPr lang="en-US" b="0" baseline="0" dirty="0" err="1"/>
              <a:t>concierto</a:t>
            </a:r>
            <a:r>
              <a:rPr lang="en-US" b="0" baseline="0" dirty="0"/>
              <a:t>; por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17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recap ‘</a:t>
            </a:r>
            <a:r>
              <a:rPr lang="en-US" b="0" dirty="0" err="1"/>
              <a:t>él</a:t>
            </a:r>
            <a:r>
              <a:rPr lang="en-US" b="0" dirty="0"/>
              <a:t>’ and ‘</a:t>
            </a:r>
            <a:r>
              <a:rPr lang="en-US" b="0" dirty="0" err="1"/>
              <a:t>ella</a:t>
            </a:r>
            <a:r>
              <a:rPr lang="en-US" b="0" dirty="0"/>
              <a:t>’; to introduce ‘</a:t>
            </a:r>
            <a:r>
              <a:rPr lang="en-US" b="0" dirty="0" err="1"/>
              <a:t>nosotros</a:t>
            </a:r>
            <a:r>
              <a:rPr lang="en-US" b="0" dirty="0"/>
              <a:t>/as’ and ‘</a:t>
            </a:r>
            <a:r>
              <a:rPr lang="en-US" b="0" dirty="0" err="1"/>
              <a:t>ellos</a:t>
            </a:r>
            <a:r>
              <a:rPr lang="en-US" b="0" dirty="0"/>
              <a:t>/as’</a:t>
            </a:r>
            <a:endParaRPr lang="en-US" b="1" dirty="0"/>
          </a:p>
          <a:p>
            <a:endParaRPr lang="en-GB" dirty="0"/>
          </a:p>
          <a:p>
            <a:r>
              <a:rPr lang="en-GB" b="1" dirty="0"/>
              <a:t>Procedure: </a:t>
            </a:r>
            <a:r>
              <a:rPr lang="en-GB" b="0" dirty="0"/>
              <a:t>go through the explanation. Click on the orange</a:t>
            </a:r>
            <a:r>
              <a:rPr lang="en-GB" b="0" baseline="0" dirty="0"/>
              <a:t> action button to hear the pronunciation modelled.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44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1)</a:t>
            </a:r>
            <a:r>
              <a:rPr lang="en-US" b="1" dirty="0"/>
              <a:t>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baseline="0" dirty="0"/>
              <a:t> connecting the subject pronouns </a:t>
            </a:r>
            <a:r>
              <a:rPr lang="en-US" b="0" baseline="0" dirty="0" err="1"/>
              <a:t>nosotros</a:t>
            </a:r>
            <a:r>
              <a:rPr lang="en-US" b="0" baseline="0" dirty="0"/>
              <a:t>/as and </a:t>
            </a:r>
            <a:r>
              <a:rPr lang="en-US" b="0" baseline="0" dirty="0" err="1"/>
              <a:t>ellos</a:t>
            </a:r>
            <a:r>
              <a:rPr lang="en-US" b="0" baseline="0" dirty="0"/>
              <a:t>/as with their meanings ‘we’ and  ‘they’;  2) to focus on the agreement of the endings ‘–</a:t>
            </a:r>
            <a:r>
              <a:rPr lang="en-US" b="0" baseline="0" dirty="0" err="1"/>
              <a:t>os’</a:t>
            </a:r>
            <a:r>
              <a:rPr lang="en-US" b="0" baseline="0" dirty="0"/>
              <a:t> and ‘–as’ with male/mixed group and female only group.</a:t>
            </a:r>
          </a:p>
          <a:p>
            <a:endParaRPr lang="en-US" b="0" baseline="0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listen for</a:t>
            </a:r>
            <a:r>
              <a:rPr lang="en-US" b="0" baseline="0" dirty="0"/>
              <a:t> the subject pronoun connected with the activity indicated in each number and tick the correct response.</a:t>
            </a:r>
            <a:endParaRPr lang="en-US" b="0" dirty="0"/>
          </a:p>
          <a:p>
            <a:r>
              <a:rPr lang="en-US" b="0" dirty="0"/>
              <a:t>2. Students listen a second time</a:t>
            </a:r>
            <a:r>
              <a:rPr lang="en-US" b="0" baseline="0" dirty="0"/>
              <a:t> for the –</a:t>
            </a:r>
            <a:r>
              <a:rPr lang="en-US" b="0" baseline="0" dirty="0" err="1"/>
              <a:t>os</a:t>
            </a:r>
            <a:r>
              <a:rPr lang="en-US" b="0" baseline="0" dirty="0"/>
              <a:t> or –as ending to indicate the gender make-up of the group.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r>
              <a:rPr lang="en-US" b="0" dirty="0" err="1"/>
              <a:t>Ejemplo</a:t>
            </a:r>
            <a:r>
              <a:rPr lang="en-US" b="0" dirty="0"/>
              <a:t>: </a:t>
            </a:r>
            <a:r>
              <a:rPr lang="en-US" b="0" dirty="0" err="1"/>
              <a:t>Ellos</a:t>
            </a:r>
            <a:r>
              <a:rPr lang="en-US" b="0" dirty="0"/>
              <a:t> [beep] </a:t>
            </a:r>
            <a:r>
              <a:rPr lang="en-US" b="0" baseline="0" dirty="0"/>
              <a:t>amigos en </a:t>
            </a:r>
            <a:r>
              <a:rPr lang="en-US" b="0" baseline="0" dirty="0" err="1"/>
              <a:t>verano</a:t>
            </a:r>
            <a:r>
              <a:rPr lang="en-US" b="0" baseline="0" dirty="0"/>
              <a:t> y </a:t>
            </a:r>
            <a:r>
              <a:rPr lang="en-US" b="0" baseline="0" dirty="0" err="1"/>
              <a:t>nosotros</a:t>
            </a:r>
            <a:r>
              <a:rPr lang="en-US" b="0" baseline="0" dirty="0"/>
              <a:t> [beep] amigos en la escuela.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484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 smtClean="0"/>
              <a:t>1</a:t>
            </a:r>
            <a:r>
              <a:rPr lang="en-US" b="0" dirty="0"/>
              <a:t>)</a:t>
            </a:r>
            <a:r>
              <a:rPr lang="en-US" b="1" dirty="0"/>
              <a:t>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baseline="0" dirty="0"/>
              <a:t> connecting the subject pronouns </a:t>
            </a:r>
            <a:r>
              <a:rPr lang="en-US" b="0" baseline="0" dirty="0" err="1"/>
              <a:t>nosotros</a:t>
            </a:r>
            <a:r>
              <a:rPr lang="en-US" b="0" baseline="0" dirty="0"/>
              <a:t>/as and </a:t>
            </a:r>
            <a:r>
              <a:rPr lang="en-US" b="0" baseline="0" dirty="0" err="1"/>
              <a:t>ellos</a:t>
            </a:r>
            <a:r>
              <a:rPr lang="en-US" b="0" baseline="0" dirty="0"/>
              <a:t>/as with their meanings ‘we’ and  ‘they’;  2) to focus on the agreement of the endings ‘–</a:t>
            </a:r>
            <a:r>
              <a:rPr lang="en-US" b="0" baseline="0" dirty="0" err="1"/>
              <a:t>os’</a:t>
            </a:r>
            <a:r>
              <a:rPr lang="en-US" b="0" baseline="0" dirty="0"/>
              <a:t> and ‘–as’ with male/mixed group and female only group.</a:t>
            </a:r>
          </a:p>
          <a:p>
            <a:endParaRPr lang="en-US" b="0" baseline="0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listen for</a:t>
            </a:r>
            <a:r>
              <a:rPr lang="en-US" b="0" baseline="0" dirty="0"/>
              <a:t> the subject pronoun connected with the activity indicated in each number and tick the correct response.</a:t>
            </a:r>
            <a:endParaRPr lang="en-US" b="0" dirty="0"/>
          </a:p>
          <a:p>
            <a:r>
              <a:rPr lang="en-US" b="0" dirty="0"/>
              <a:t>2. Students listen a second time</a:t>
            </a:r>
            <a:r>
              <a:rPr lang="en-US" b="0" baseline="0" dirty="0"/>
              <a:t> for the –</a:t>
            </a:r>
            <a:r>
              <a:rPr lang="en-US" b="0" baseline="0" dirty="0" err="1"/>
              <a:t>os</a:t>
            </a:r>
            <a:r>
              <a:rPr lang="en-US" b="0" baseline="0" dirty="0"/>
              <a:t> or –as ending to indicate the gender make-up of the group.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 [beep]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Ellas [beep]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Argentina</a:t>
            </a:r>
          </a:p>
          <a:p>
            <a:pPr marL="228600" indent="-228600">
              <a:buAutoNum type="arabicParenR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un cambio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agosto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un cambio en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febrero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Ellas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¡[beep] mucho!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 [beep] ruido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casa,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ruido fuera.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un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ciencias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ellas [beep] un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gestos graciosos,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228600" indent="-228600">
              <a:buAutoNum type="arabicParenR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Nosotras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españoles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[beep]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ingleses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43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achieve</a:t>
            </a:r>
            <a:r>
              <a:rPr lang="en-US" b="0" baseline="0" dirty="0"/>
              <a:t> successful written sentences using ‘</a:t>
            </a:r>
            <a:r>
              <a:rPr lang="en-US" b="0" baseline="0" dirty="0" err="1"/>
              <a:t>hacemos</a:t>
            </a:r>
            <a:r>
              <a:rPr lang="en-US" b="0" baseline="0" dirty="0"/>
              <a:t>’ and ‘</a:t>
            </a:r>
            <a:r>
              <a:rPr lang="en-US" b="0" baseline="0" dirty="0" err="1"/>
              <a:t>hacen</a:t>
            </a:r>
            <a:r>
              <a:rPr lang="en-US" b="0" baseline="0" dirty="0"/>
              <a:t>’ with the correct subject pronouns for the six slides that follow..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write</a:t>
            </a:r>
            <a:r>
              <a:rPr lang="en-US" b="0" baseline="0" dirty="0"/>
              <a:t> the sentence in Spanish as indicated by the text/images.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97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52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1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50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the use of ‘gran’ as a</a:t>
            </a:r>
            <a:r>
              <a:rPr lang="en-GB" baseline="0" dirty="0"/>
              <a:t> shortened form of ‘grande’</a:t>
            </a:r>
            <a:r>
              <a:rPr lang="en-GB" dirty="0"/>
              <a:t> will be taught later this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509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6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practise</a:t>
            </a:r>
            <a:r>
              <a:rPr lang="en-US" b="0" baseline="0" dirty="0"/>
              <a:t> applying the final stress rule by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listening to the words and writing them, deciding which needs an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accent.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Explain to students that they will be practising the spelling of all three</a:t>
            </a:r>
            <a:r>
              <a:rPr lang="en-US" b="0" baseline="0" dirty="0"/>
              <a:t> types of word with final syllable stress: 1) words that end in a consonant other than –n/-s; 2) words that end in –n/-s; and 3) words that end in a vowel.</a:t>
            </a:r>
          </a:p>
          <a:p>
            <a:pPr marL="228600" indent="-228600">
              <a:buAutoNum type="arabicPeriod"/>
            </a:pPr>
            <a:r>
              <a:rPr lang="en-US" b="0" dirty="0"/>
              <a:t>Play the audio be clicking on the number trigger. (Play each word twice.)</a:t>
            </a:r>
          </a:p>
          <a:p>
            <a:pPr marL="228600" indent="-228600">
              <a:buAutoNum type="arabicPeriod"/>
            </a:pPr>
            <a:r>
              <a:rPr lang="en-US" b="0" dirty="0"/>
              <a:t>Students write the word in Spanish.</a:t>
            </a:r>
          </a:p>
          <a:p>
            <a:pPr marL="228600" indent="-228600">
              <a:buAutoNum type="arabicPeriod"/>
            </a:pPr>
            <a:r>
              <a:rPr lang="en-US" b="0" dirty="0"/>
              <a:t>At</a:t>
            </a:r>
            <a:r>
              <a:rPr lang="en-US" b="0" baseline="0" dirty="0"/>
              <a:t> the end of the listening activity, give students 1 minute in pairs to give the meanings of these words in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Take feedback and clarify any meanings students cannot recall/work out.</a:t>
            </a:r>
            <a:endParaRPr lang="en-US" b="0" dirty="0"/>
          </a:p>
          <a:p>
            <a:pPr marL="228600" indent="-228600">
              <a:buAutoNum type="arabicPeriod" startAt="2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Note</a:t>
            </a:r>
            <a:r>
              <a:rPr lang="en-US" b="0" dirty="0"/>
              <a:t>: a</a:t>
            </a:r>
            <a:r>
              <a:rPr lang="en-US" b="1" dirty="0"/>
              <a:t> </a:t>
            </a:r>
            <a:r>
              <a:rPr lang="en-US" b="0" dirty="0"/>
              <a:t>gloss</a:t>
            </a:r>
            <a:r>
              <a:rPr lang="en-US" b="0" baseline="0" dirty="0"/>
              <a:t> is given for a word that hasn’t yet been taught: </a:t>
            </a:r>
            <a:r>
              <a:rPr lang="en-US" b="0" baseline="0" dirty="0" err="1"/>
              <a:t>avión</a:t>
            </a:r>
            <a:r>
              <a:rPr lang="en-US" b="0" baseline="0" dirty="0"/>
              <a:t> [1399]. </a:t>
            </a:r>
            <a:r>
              <a:rPr lang="en-US" b="0" baseline="0" dirty="0" err="1"/>
              <a:t>Avión</a:t>
            </a:r>
            <a:r>
              <a:rPr lang="en-US" b="0" baseline="0" dirty="0"/>
              <a:t> will be taught in Year 8. The gloss appears after the answer to avoid giving the correct spelling away. Another word, ideal [2388], is a cognate. You may wish to draw attention to the presence of adjacent ‘strong’ vowels [e] and [a] in this word, as this feature was recently taught.</a:t>
            </a:r>
            <a:endParaRPr lang="en-US" b="1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Words</a:t>
            </a:r>
            <a:r>
              <a:rPr lang="en-US" b="1" baseline="0" dirty="0"/>
              <a:t> revisited from 8.1.1.2</a:t>
            </a:r>
          </a:p>
          <a:p>
            <a:pPr marL="0" indent="0">
              <a:buNone/>
            </a:pPr>
            <a:r>
              <a:rPr lang="en-US" b="0" baseline="0" dirty="0" err="1"/>
              <a:t>además</a:t>
            </a:r>
            <a:r>
              <a:rPr lang="en-US" b="0" baseline="0" dirty="0"/>
              <a:t>; </a:t>
            </a:r>
            <a:r>
              <a:rPr lang="en-US" b="0" baseline="0" dirty="0" err="1"/>
              <a:t>canción</a:t>
            </a:r>
            <a:r>
              <a:rPr lang="en-US" b="0" baseline="0" dirty="0"/>
              <a:t>; </a:t>
            </a:r>
            <a:r>
              <a:rPr lang="en-US" b="0" baseline="0" dirty="0" err="1"/>
              <a:t>ganar</a:t>
            </a: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arenR"/>
            </a:pPr>
            <a:r>
              <a:rPr lang="en-US" b="0" dirty="0" err="1"/>
              <a:t>profesor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escuché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avión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universdad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/>
              <a:t>Panamá</a:t>
            </a:r>
          </a:p>
          <a:p>
            <a:pPr marL="228600" indent="-228600">
              <a:buAutoNum type="arabicParenR"/>
            </a:pPr>
            <a:r>
              <a:rPr lang="en-US" b="0" dirty="0"/>
              <a:t>ideal</a:t>
            </a:r>
          </a:p>
          <a:p>
            <a:pPr marL="228600" indent="-228600">
              <a:buAutoNum type="arabicParenR"/>
            </a:pPr>
            <a:r>
              <a:rPr lang="en-US" b="0" dirty="0" err="1"/>
              <a:t>gané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después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/>
              <a:t>material</a:t>
            </a:r>
          </a:p>
          <a:p>
            <a:pPr marL="228600" indent="-228600">
              <a:buAutoNum type="arabicParenR"/>
            </a:pPr>
            <a:r>
              <a:rPr lang="en-US" b="0" dirty="0" err="1"/>
              <a:t>mamá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además</a:t>
            </a:r>
            <a:endParaRPr lang="en-US" b="0" dirty="0"/>
          </a:p>
          <a:p>
            <a:pPr marL="228600" indent="-228600">
              <a:buAutoNum type="arabicParenR"/>
            </a:pPr>
            <a:r>
              <a:rPr lang="en-US" b="0" dirty="0" err="1"/>
              <a:t>canción</a:t>
            </a:r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49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54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answer sheet for the 8.1.1.6 vocabulary learning homework is here: https://resources.ncelp.org/concern/parent/9p2909841/file_sets/mg74qm70w </a:t>
            </a: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4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  <a:r>
              <a:rPr lang="en-US" b="0" baseline="0" dirty="0"/>
              <a:t>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students’ knowledge</a:t>
            </a:r>
            <a:r>
              <a:rPr lang="en-US" b="0" baseline="0" dirty="0"/>
              <a:t> of this week’s vocabulary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English.</a:t>
            </a:r>
          </a:p>
          <a:p>
            <a:pPr marL="228600" indent="-228600">
              <a:buAutoNum type="arabicPeriod"/>
            </a:pPr>
            <a:r>
              <a:rPr lang="en-US" b="0" dirty="0"/>
              <a:t>Students say out loud</a:t>
            </a:r>
            <a:r>
              <a:rPr lang="en-US" b="0" baseline="0" dirty="0"/>
              <a:t> the word in Spanish from the selection.</a:t>
            </a:r>
          </a:p>
          <a:p>
            <a:pPr marL="228600" indent="-228600">
              <a:buAutoNum type="arabicPeriod"/>
            </a:pPr>
            <a:endParaRPr lang="en-US" b="1" baseline="0" dirty="0"/>
          </a:p>
          <a:p>
            <a:pPr marL="0" indent="0">
              <a:buNone/>
            </a:pPr>
            <a:r>
              <a:rPr lang="en-US" b="1" baseline="0" dirty="0"/>
              <a:t>Note: </a:t>
            </a:r>
            <a:r>
              <a:rPr lang="en-US" b="0" baseline="0" dirty="0"/>
              <a:t>‘hacemos’ and ‘</a:t>
            </a:r>
            <a:r>
              <a:rPr lang="en-US" b="0" baseline="0" dirty="0" err="1"/>
              <a:t>hacen</a:t>
            </a:r>
            <a:r>
              <a:rPr lang="en-US" b="0" baseline="0" dirty="0"/>
              <a:t>’ will be introduced separately, as will the subject pronouns. The words ‘</a:t>
            </a:r>
            <a:r>
              <a:rPr lang="en-US" b="0" baseline="0" dirty="0" err="1"/>
              <a:t>viaje</a:t>
            </a:r>
            <a:r>
              <a:rPr lang="en-US" b="0" baseline="0" dirty="0"/>
              <a:t>’ and ‘</a:t>
            </a:r>
            <a:r>
              <a:rPr lang="en-US" b="0" baseline="0" dirty="0" err="1"/>
              <a:t>entonces</a:t>
            </a:r>
            <a:r>
              <a:rPr lang="en-US" b="0" baseline="0" dirty="0"/>
              <a:t>’ will be introduced in lesson 2.</a:t>
            </a:r>
            <a:endParaRPr lang="en-US" b="0" dirty="0"/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dirty="0"/>
              <a:t>1 minute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dirty="0"/>
              <a:t>to make</a:t>
            </a:r>
            <a:r>
              <a:rPr lang="en-GB" baseline="0" dirty="0"/>
              <a:t> explicit the difference in meaning between ‘mientras’ and ‘mientras que’</a:t>
            </a:r>
          </a:p>
          <a:p>
            <a:endParaRPr lang="en-GB" baseline="0" dirty="0"/>
          </a:p>
          <a:p>
            <a:r>
              <a:rPr lang="en-GB" b="1" dirty="0"/>
              <a:t>Procedure:</a:t>
            </a:r>
            <a:r>
              <a:rPr lang="en-GB" b="1" baseline="0" dirty="0"/>
              <a:t> </a:t>
            </a:r>
            <a:r>
              <a:rPr lang="en-GB" baseline="0" dirty="0"/>
              <a:t>go through the explanation clicking to bring up each part of it in order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E6601-2121-46BA-8E3F-AC1DE02A6D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58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promote recall of</a:t>
            </a:r>
            <a:r>
              <a:rPr lang="en-US" b="0" baseline="0" dirty="0"/>
              <a:t> meanings in English of this week’s vocabulary.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Give</a:t>
            </a:r>
            <a:r>
              <a:rPr lang="en-US" b="0" baseline="0" dirty="0"/>
              <a:t> students 30 seconds to consider the options, then remove these with a click of the mouse</a:t>
            </a:r>
            <a:endParaRPr lang="en-US" b="0" dirty="0"/>
          </a:p>
          <a:p>
            <a:r>
              <a:rPr lang="en-US" b="0" dirty="0"/>
              <a:t>2. Students write the translation into English of the 8 words.</a:t>
            </a:r>
          </a:p>
          <a:p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7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promote recall </a:t>
            </a:r>
            <a:r>
              <a:rPr lang="en-US" b="0" baseline="0" dirty="0"/>
              <a:t>from English to Spanish with</a:t>
            </a:r>
            <a:r>
              <a:rPr lang="en-US" b="0" dirty="0"/>
              <a:t> correct</a:t>
            </a:r>
            <a:r>
              <a:rPr lang="en-US" b="0" baseline="0" dirty="0"/>
              <a:t> spellings </a:t>
            </a:r>
            <a:r>
              <a:rPr lang="en-US" b="0" dirty="0"/>
              <a:t>of</a:t>
            </a:r>
            <a:r>
              <a:rPr lang="en-US" b="0" baseline="0" dirty="0"/>
              <a:t> this week’s vocabulary.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write the word in Spanish</a:t>
            </a:r>
            <a:r>
              <a:rPr lang="en-US" b="0" baseline="0" dirty="0"/>
              <a:t> for the eight vocabulary items.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6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0" dirty="0"/>
              <a:t>to recap the first and second person singular forms of ‘hacer’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0" dirty="0"/>
              <a:t>to introduce one</a:t>
            </a:r>
            <a:r>
              <a:rPr lang="en-US" b="0" baseline="0" dirty="0"/>
              <a:t> function </a:t>
            </a:r>
            <a:r>
              <a:rPr lang="en-US" b="0" dirty="0"/>
              <a:t>of subject pronouns: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clarity about who the verb refers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when verbs are used to refer to different people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(‘He does X, but I do Y’). </a:t>
            </a:r>
            <a:endParaRPr lang="en-US" b="1" dirty="0"/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r>
              <a:rPr lang="en-GB" dirty="0"/>
              <a:t>1. Click to bring up each part of the explanation.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5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14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8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4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13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91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323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4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24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202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31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870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679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69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42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666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3098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00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247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19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493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8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3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9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713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552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58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0483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6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92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53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0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6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224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audio" Target="../media/audio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image" Target="../media/image11.jpe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0" Type="http://schemas.openxmlformats.org/officeDocument/2006/relationships/audio" Target="../media/audio21.wav"/><Relationship Id="rId4" Type="http://schemas.openxmlformats.org/officeDocument/2006/relationships/image" Target="../media/image4.png"/><Relationship Id="rId9" Type="http://schemas.openxmlformats.org/officeDocument/2006/relationships/audio" Target="../media/audio2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4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27.wav"/><Relationship Id="rId4" Type="http://schemas.openxmlformats.org/officeDocument/2006/relationships/audio" Target="../media/audio2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28.wav"/><Relationship Id="rId4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image" Target="../media/image4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35.wav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audio" Target="../media/audio39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audio" Target="../media/audio37.wav"/><Relationship Id="rId10" Type="http://schemas.openxmlformats.org/officeDocument/2006/relationships/audio" Target="../media/audio42.wav"/><Relationship Id="rId4" Type="http://schemas.openxmlformats.org/officeDocument/2006/relationships/audio" Target="../media/audio36.wav"/><Relationship Id="rId9" Type="http://schemas.openxmlformats.org/officeDocument/2006/relationships/audio" Target="../media/audio4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4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15540365/year-8-spanish-term-11-week-6-flash-cards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quizlet.com/gb/499169715/y7-spanish-term-32-week-4-flash-card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gb/515183491/year-8-spanish-term-11-week-3-flash-cards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7" y="2173557"/>
            <a:ext cx="8789613" cy="879475"/>
          </a:xfrm>
        </p:spPr>
        <p:txBody>
          <a:bodyPr>
            <a:normAutofit/>
          </a:bodyPr>
          <a:lstStyle/>
          <a:p>
            <a:pPr algn="l"/>
            <a:r>
              <a:rPr lang="en-GB" sz="3500" b="1" dirty="0">
                <a:solidFill>
                  <a:prstClr val="white"/>
                </a:solidFill>
              </a:rPr>
              <a:t>Describing what people do (At home)</a:t>
            </a:r>
            <a:endParaRPr lang="en-US" sz="35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329" y="3145186"/>
            <a:ext cx="7291126" cy="94997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HACER [revisited]</a:t>
            </a:r>
          </a:p>
          <a:p>
            <a:pPr algn="l"/>
            <a:r>
              <a:rPr lang="en-GB" sz="3000" dirty="0">
                <a:solidFill>
                  <a:prstClr val="white"/>
                </a:solidFill>
              </a:rPr>
              <a:t>Subject pronouns</a:t>
            </a:r>
          </a:p>
          <a:p>
            <a:endParaRPr lang="en-US" dirty="0"/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90329" y="4057150"/>
            <a:ext cx="4509583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</a:rPr>
              <a:t>Final syllable stress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14817" y="495454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1.1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5 - Lesson 9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900522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Victoria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Hobson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11/10/2020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 descr="background rectangle&#10;">
            <a:extLst>
              <a:ext uri="{FF2B5EF4-FFF2-40B4-BE49-F238E27FC236}">
                <a16:creationId xmlns:a16="http://schemas.microsoft.com/office/drawing/2014/main" id="{9268BA27-9508-448E-9915-ACE234D74542}"/>
              </a:ext>
            </a:extLst>
          </p:cNvPr>
          <p:cNvSpPr/>
          <p:nvPr/>
        </p:nvSpPr>
        <p:spPr>
          <a:xfrm>
            <a:off x="11000095" y="253525"/>
            <a:ext cx="100194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9CC99-6E6F-BA4F-8531-09C581FE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7498" y="69464"/>
            <a:ext cx="890098" cy="769039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leer</a:t>
            </a:r>
            <a:endParaRPr lang="en-US" sz="20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8115299" y="253525"/>
            <a:ext cx="1603353" cy="901954"/>
            <a:chOff x="1040360" y="1001172"/>
            <a:chExt cx="4985636" cy="275684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23" r="64532" b="35753"/>
            <a:stretch/>
          </p:blipFill>
          <p:spPr>
            <a:xfrm rot="5214391">
              <a:off x="3367191" y="1058614"/>
              <a:ext cx="2675645" cy="264196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2" r="33698" b="59801"/>
            <a:stretch/>
          </p:blipFill>
          <p:spPr>
            <a:xfrm>
              <a:off x="1040360" y="1001172"/>
              <a:ext cx="2674961" cy="2756848"/>
            </a:xfrm>
            <a:prstGeom prst="rect">
              <a:avLst/>
            </a:prstGeom>
          </p:spPr>
        </p:pic>
      </p:grp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982587"/>
              </p:ext>
            </p:extLst>
          </p:nvPr>
        </p:nvGraphicFramePr>
        <p:xfrm>
          <a:off x="110884" y="1191724"/>
          <a:ext cx="8128000" cy="5092876"/>
        </p:xfrm>
        <a:graphic>
          <a:graphicData uri="http://schemas.openxmlformats.org/drawingml/2006/table">
            <a:tbl>
              <a:tblPr firstRow="1" bandRow="1"/>
              <a:tblGrid>
                <a:gridCol w="1416346">
                  <a:extLst>
                    <a:ext uri="{9D8B030D-6E8A-4147-A177-3AD203B41FA5}">
                      <a16:colId xmlns:a16="http://schemas.microsoft.com/office/drawing/2014/main" val="1599710737"/>
                    </a:ext>
                  </a:extLst>
                </a:gridCol>
                <a:gridCol w="2647654">
                  <a:extLst>
                    <a:ext uri="{9D8B030D-6E8A-4147-A177-3AD203B41FA5}">
                      <a16:colId xmlns:a16="http://schemas.microsoft.com/office/drawing/2014/main" val="618191844"/>
                    </a:ext>
                  </a:extLst>
                </a:gridCol>
                <a:gridCol w="1309509">
                  <a:extLst>
                    <a:ext uri="{9D8B030D-6E8A-4147-A177-3AD203B41FA5}">
                      <a16:colId xmlns:a16="http://schemas.microsoft.com/office/drawing/2014/main" val="1373505759"/>
                    </a:ext>
                  </a:extLst>
                </a:gridCol>
                <a:gridCol w="2754491">
                  <a:extLst>
                    <a:ext uri="{9D8B030D-6E8A-4147-A177-3AD203B41FA5}">
                      <a16:colId xmlns:a16="http://schemas.microsoft.com/office/drawing/2014/main" val="3185978194"/>
                    </a:ext>
                  </a:extLst>
                </a:gridCol>
              </a:tblGrid>
              <a:tr h="479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04110"/>
                  </a:ext>
                </a:extLst>
              </a:tr>
              <a:tr h="1153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</a:t>
                      </a:r>
                      <a:r>
                        <a:rPr lang="en-US" sz="2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vídeos</a:t>
                      </a:r>
                      <a:r>
                        <a:rPr lang="en-US" sz="2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</a:t>
                      </a:r>
                      <a:r>
                        <a:rPr lang="en-US" sz="2200" baseline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entrevistas</a:t>
                      </a:r>
                      <a:r>
                        <a:rPr lang="en-US" sz="2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          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ejercicio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</a:t>
                      </a:r>
                      <a:r>
                        <a:rPr lang="en-GB" sz="2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gestos graciosos.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035060"/>
                  </a:ext>
                </a:extLst>
              </a:tr>
              <a:tr h="1153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martes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Tú 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la comida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mientras que yo                             </a:t>
                      </a:r>
                      <a:r>
                        <a:rPr lang="en-GB" sz="2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……..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          un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plato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rico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mientras que tú            un plan.                 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283310"/>
                  </a:ext>
                </a:extLst>
              </a:tr>
              <a:tr h="1153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miércoles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          un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esfuerzo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tú  solo           ruido.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           una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tú        </a:t>
                      </a:r>
                    </a:p>
                    <a:p>
                      <a:r>
                        <a:rPr lang="en-GB" sz="2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………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 dibujo.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220113"/>
                  </a:ext>
                </a:extLst>
              </a:tr>
              <a:tr h="1153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y tú            los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deberes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Notas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21211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426020"/>
              </p:ext>
            </p:extLst>
          </p:nvPr>
        </p:nvGraphicFramePr>
        <p:xfrm>
          <a:off x="8316620" y="1191724"/>
          <a:ext cx="3779252" cy="5058408"/>
        </p:xfrm>
        <a:graphic>
          <a:graphicData uri="http://schemas.openxmlformats.org/drawingml/2006/table">
            <a:tbl>
              <a:tblPr firstRow="1" bandRow="1"/>
              <a:tblGrid>
                <a:gridCol w="984406">
                  <a:extLst>
                    <a:ext uri="{9D8B030D-6E8A-4147-A177-3AD203B41FA5}">
                      <a16:colId xmlns:a16="http://schemas.microsoft.com/office/drawing/2014/main" val="1872695981"/>
                    </a:ext>
                  </a:extLst>
                </a:gridCol>
                <a:gridCol w="1239974">
                  <a:extLst>
                    <a:ext uri="{9D8B030D-6E8A-4147-A177-3AD203B41FA5}">
                      <a16:colId xmlns:a16="http://schemas.microsoft.com/office/drawing/2014/main" val="3278785202"/>
                    </a:ext>
                  </a:extLst>
                </a:gridCol>
                <a:gridCol w="1554872">
                  <a:extLst>
                    <a:ext uri="{9D8B030D-6E8A-4147-A177-3AD203B41FA5}">
                      <a16:colId xmlns:a16="http://schemas.microsoft.com/office/drawing/2014/main" val="1754538620"/>
                    </a:ext>
                  </a:extLst>
                </a:gridCol>
              </a:tblGrid>
              <a:tr h="37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65812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681404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620548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Weds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880000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33584"/>
                  </a:ext>
                </a:extLst>
              </a:tr>
              <a:tr h="99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Fri</a:t>
                      </a:r>
                    </a:p>
                    <a:p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108507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062212"/>
                  </a:ext>
                </a:extLst>
              </a:tr>
              <a:tr h="59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044830"/>
                  </a:ext>
                </a:extLst>
              </a:tr>
            </a:tbl>
          </a:graphicData>
        </a:graphic>
      </p:graphicFrame>
      <p:sp>
        <p:nvSpPr>
          <p:cNvPr id="45" name="Oval Callout 44"/>
          <p:cNvSpPr/>
          <p:nvPr/>
        </p:nvSpPr>
        <p:spPr>
          <a:xfrm>
            <a:off x="9718653" y="666522"/>
            <a:ext cx="1011087" cy="525202"/>
          </a:xfrm>
          <a:prstGeom prst="wedgeEllipseCallout">
            <a:avLst>
              <a:gd name="adj1" fmla="val -8031"/>
              <a:gd name="adj2" fmla="val 103130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‘I’ </a:t>
            </a:r>
          </a:p>
        </p:txBody>
      </p:sp>
      <p:sp>
        <p:nvSpPr>
          <p:cNvPr id="46" name="Oval Callout 45"/>
          <p:cNvSpPr/>
          <p:nvPr/>
        </p:nvSpPr>
        <p:spPr>
          <a:xfrm>
            <a:off x="10925479" y="718472"/>
            <a:ext cx="1226072" cy="462493"/>
          </a:xfrm>
          <a:prstGeom prst="wedgeEllipseCallout">
            <a:avLst>
              <a:gd name="adj1" fmla="val -10757"/>
              <a:gd name="adj2" fmla="val 109695"/>
            </a:avLst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‘You’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89587" y="1487323"/>
            <a:ext cx="106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make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videos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538697" y="1495536"/>
            <a:ext cx="140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do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interviews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5449" y="2092996"/>
            <a:ext cx="138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make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baseline="0" dirty="0">
                <a:solidFill>
                  <a:srgbClr val="4472C4">
                    <a:lumMod val="50000"/>
                  </a:srgbClr>
                </a:solidFill>
              </a:rPr>
              <a:t>bed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545763" y="2090129"/>
            <a:ext cx="1491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make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the food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279692" y="2698669"/>
            <a:ext cx="15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make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an effort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486986" y="2684866"/>
            <a:ext cx="186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(only) make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noise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38697" y="3315858"/>
            <a:ext cx="150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do homework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94018" y="3301666"/>
            <a:ext cx="131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do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sport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47233" y="4955220"/>
            <a:ext cx="150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make a tasty dish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538697" y="3895263"/>
            <a:ext cx="134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do exercise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75069" y="4976557"/>
            <a:ext cx="127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make a plan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575069" y="5568039"/>
            <a:ext cx="127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do a drawing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294632" y="5572020"/>
            <a:ext cx="1270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4472C4">
                    <a:lumMod val="50000"/>
                  </a:srgbClr>
                </a:solidFill>
              </a:rPr>
              <a:t>make a film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274803" y="3894578"/>
            <a:ext cx="1584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rgbClr val="4472C4">
                    <a:lumMod val="50000"/>
                  </a:srgbClr>
                </a:solidFill>
              </a:rPr>
              <a:t>make funny gestures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34" y="1669444"/>
            <a:ext cx="668449" cy="40869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14" y="2038246"/>
            <a:ext cx="668449" cy="40869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0" y="2897052"/>
            <a:ext cx="668449" cy="40869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77" y="4016687"/>
            <a:ext cx="668449" cy="40869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75" y="3522210"/>
            <a:ext cx="668449" cy="40869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43" y="4728089"/>
            <a:ext cx="668449" cy="40869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61" y="5185175"/>
            <a:ext cx="668449" cy="40869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87" y="5554931"/>
            <a:ext cx="668449" cy="4086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40" y="1687911"/>
            <a:ext cx="668449" cy="4086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1" y="2064308"/>
            <a:ext cx="668449" cy="4086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63" y="2879898"/>
            <a:ext cx="668449" cy="40869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62" y="3533815"/>
            <a:ext cx="668449" cy="40869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67" y="4050943"/>
            <a:ext cx="668449" cy="40869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01" y="4729716"/>
            <a:ext cx="668449" cy="4086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 rot="21252696">
            <a:off x="5538399" y="5344729"/>
            <a:ext cx="26715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İC</a:t>
            </a:r>
            <a:r>
              <a:rPr lang="en-US" sz="2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oncierto</a:t>
            </a:r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 de Jason Darulo en octubre!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25184" y="168411"/>
            <a:ext cx="81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Dos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amigos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comparan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actividades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durante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semana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Los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verbos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no están. </a:t>
            </a:r>
            <a:endParaRPr lang="en-US" sz="24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25184" y="144308"/>
            <a:ext cx="12248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Lee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cada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frase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. ¿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Quién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hace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actividad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, ‘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tú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’ o ‘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yo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’?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las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actividades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inglés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266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7220" y="2209781"/>
            <a:ext cx="10751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Sometimes it is unclear from the verb alone whether it refers to ‘he’ or ‘she’. </a:t>
            </a:r>
            <a:endParaRPr lang="en-GB" sz="32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Using subject pronouns: 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él (‘he’) &amp; ella (‘she’) 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220" y="4322524"/>
            <a:ext cx="1075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Él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hace la comida mientras </a:t>
            </a:r>
            <a:r>
              <a:rPr lang="en-GB" sz="3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ella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hac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20" y="5157994"/>
            <a:ext cx="972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makes the food while </a:t>
            </a:r>
            <a:r>
              <a:rPr lang="en-GB" sz="3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she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does sport.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220" y="1411350"/>
            <a:ext cx="1161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does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makes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you say: _________.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60766" y="1350684"/>
            <a:ext cx="156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hace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5277" y="3445361"/>
            <a:ext cx="468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él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(he) and </a:t>
            </a:r>
            <a:r>
              <a:rPr lang="en-GB" sz="3200" b="1" noProof="0" dirty="0">
                <a:solidFill>
                  <a:srgbClr val="FF6600"/>
                </a:solidFill>
                <a:latin typeface="Century Gothic" panose="020B0502020202020204" pitchFamily="34" charset="0"/>
              </a:rPr>
              <a:t>e</a:t>
            </a:r>
            <a:r>
              <a:rPr lang="en-GB" sz="3200" b="1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lla</a:t>
            </a:r>
            <a:r>
              <a:rPr lang="en-GB" sz="3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(she)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220" y="3445361"/>
            <a:ext cx="7713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So, we can use the subject pronouns: </a:t>
            </a:r>
          </a:p>
        </p:txBody>
      </p:sp>
      <p:sp>
        <p:nvSpPr>
          <p:cNvPr id="20" name="Action Button: Custom 20">
            <a:hlinkClick r:id="" action="ppaction://noaction" highlightClick="1">
              <a:snd r:embed="rId4" name="él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8031191" y="3038327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5" name="ella.wav"/>
            </a:hlinkClick>
            <a:extLst>
              <a:ext uri="{FF2B5EF4-FFF2-40B4-BE49-F238E27FC236}">
                <a16:creationId xmlns:a16="http://schemas.microsoft.com/office/drawing/2014/main" id="{51ABB534-4262-CD47-8C41-0CE62C8569DB}"/>
              </a:ext>
            </a:extLst>
          </p:cNvPr>
          <p:cNvSpPr/>
          <p:nvPr/>
        </p:nvSpPr>
        <p:spPr>
          <a:xfrm>
            <a:off x="10375900" y="3049849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67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6" grpId="0"/>
      <p:bldP spid="14" grpId="0"/>
      <p:bldP spid="17" grpId="0"/>
      <p:bldP spid="18" grpId="0"/>
      <p:bldP spid="3" grpId="0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78905" y="1204501"/>
            <a:ext cx="9560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Ana,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madre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 Daniel,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sobre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las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actividades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casa.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Escucha. ¿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Quién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hace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en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inglés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‘he’ o ‘she’.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Luego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, escribe ‘does’ o ‘makes’ y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inglés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68123"/>
              </p:ext>
            </p:extLst>
          </p:nvPr>
        </p:nvGraphicFramePr>
        <p:xfrm>
          <a:off x="990600" y="3757019"/>
          <a:ext cx="9855199" cy="15419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6971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147793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50145">
                  <a:extLst>
                    <a:ext uri="{9D8B030D-6E8A-4147-A177-3AD203B41FA5}">
                      <a16:colId xmlns:a16="http://schemas.microsoft.com/office/drawing/2014/main" val="935252179"/>
                    </a:ext>
                  </a:extLst>
                </a:gridCol>
                <a:gridCol w="2350145">
                  <a:extLst>
                    <a:ext uri="{9D8B030D-6E8A-4147-A177-3AD203B41FA5}">
                      <a16:colId xmlns:a16="http://schemas.microsoft.com/office/drawing/2014/main" val="1281990885"/>
                    </a:ext>
                  </a:extLst>
                </a:gridCol>
                <a:gridCol w="2350145">
                  <a:extLst>
                    <a:ext uri="{9D8B030D-6E8A-4147-A177-3AD203B41FA5}">
                      <a16:colId xmlns:a16="http://schemas.microsoft.com/office/drawing/2014/main" val="1530733608"/>
                    </a:ext>
                  </a:extLst>
                </a:gridCol>
              </a:tblGrid>
              <a:tr h="9018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Actividad</a:t>
                      </a:r>
                      <a:endParaRPr kumimoji="0" lang="en-GB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‘he’ or ‘she’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/>
                        <a:t>does / makes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/>
                        <a:t>Activity in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dibujo</a:t>
                      </a:r>
                      <a:endParaRPr lang="en-GB" sz="3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</a:tbl>
          </a:graphicData>
        </a:graphic>
      </p:graphicFrame>
      <p:sp>
        <p:nvSpPr>
          <p:cNvPr id="8" name="Action Button: Custom 20">
            <a:hlinkClick r:id="" action="ppaction://noaction" highlightClick="1">
              <a:snd r:embed="rId4" name="él hace kárate pero ella hace dibujo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1096526" y="4776542"/>
            <a:ext cx="527919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EG</a:t>
            </a:r>
          </a:p>
        </p:txBody>
      </p:sp>
      <p:sp>
        <p:nvSpPr>
          <p:cNvPr id="20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695020" y="4633486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she</a:t>
            </a:r>
            <a:endParaRPr lang="es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r="23854"/>
          <a:stretch/>
        </p:blipFill>
        <p:spPr>
          <a:xfrm>
            <a:off x="9278760" y="820828"/>
            <a:ext cx="2649383" cy="2691997"/>
          </a:xfrm>
          <a:prstGeom prst="rect">
            <a:avLst/>
          </a:prstGeom>
        </p:spPr>
      </p:pic>
      <p:sp>
        <p:nvSpPr>
          <p:cNvPr id="22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837985" y="4633485"/>
            <a:ext cx="135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does</a:t>
            </a:r>
            <a:endParaRPr lang="es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8713950" y="4652651"/>
            <a:ext cx="214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drawing</a:t>
            </a:r>
            <a:endParaRPr lang="es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0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r="23854"/>
          <a:stretch/>
        </p:blipFill>
        <p:spPr>
          <a:xfrm>
            <a:off x="9184925" y="19115"/>
            <a:ext cx="1267555" cy="1287943"/>
          </a:xfrm>
          <a:prstGeom prst="rect">
            <a:avLst/>
          </a:prstGeom>
        </p:spPr>
      </p:pic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245987"/>
              </p:ext>
            </p:extLst>
          </p:nvPr>
        </p:nvGraphicFramePr>
        <p:xfrm>
          <a:off x="555629" y="1221590"/>
          <a:ext cx="10853899" cy="51712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7608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31201">
                  <a:extLst>
                    <a:ext uri="{9D8B030D-6E8A-4147-A177-3AD203B41FA5}">
                      <a16:colId xmlns:a16="http://schemas.microsoft.com/office/drawing/2014/main" val="2632642766"/>
                    </a:ext>
                  </a:extLst>
                </a:gridCol>
                <a:gridCol w="243120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619423">
                  <a:extLst>
                    <a:ext uri="{9D8B030D-6E8A-4147-A177-3AD203B41FA5}">
                      <a16:colId xmlns:a16="http://schemas.microsoft.com/office/drawing/2014/main" val="2767675164"/>
                    </a:ext>
                  </a:extLst>
                </a:gridCol>
                <a:gridCol w="2724466">
                  <a:extLst>
                    <a:ext uri="{9D8B030D-6E8A-4147-A177-3AD203B41FA5}">
                      <a16:colId xmlns:a16="http://schemas.microsoft.com/office/drawing/2014/main" val="370253679"/>
                    </a:ext>
                  </a:extLst>
                </a:gridCol>
              </a:tblGrid>
              <a:tr h="9018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/>
                        <a:t>Actividad</a:t>
                      </a:r>
                      <a:endParaRPr lang="en-GB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‘he’ or ‘she’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/>
                        <a:t>does / makes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/>
                        <a:t>Activity in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deporte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los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deberes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platos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ricos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ruido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un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esfuerzo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(a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veces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un cambio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50976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gestos graciosos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20">
            <a:hlinkClick r:id="" action="ppaction://noaction" highlightClick="1">
              <a:snd r:embed="rId5" name="ella hace deporte todos los dias pero el hace otras cosas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695063" y="2192314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Action Button: Custom 20">
            <a:hlinkClick r:id="" action="ppaction://noaction" highlightClick="1">
              <a:snd r:embed="rId6" name="el hace los deberes por la tarde mientras que ella hace videos.wav"/>
            </a:hlinkClick>
            <a:extLst>
              <a:ext uri="{FF2B5EF4-FFF2-40B4-BE49-F238E27FC236}">
                <a16:creationId xmlns:a16="http://schemas.microsoft.com/office/drawing/2014/main" id="{51ABB534-4262-CD47-8C41-0CE62C8569DB}"/>
              </a:ext>
            </a:extLst>
          </p:cNvPr>
          <p:cNvSpPr/>
          <p:nvPr/>
        </p:nvSpPr>
        <p:spPr>
          <a:xfrm>
            <a:off x="695063" y="2691502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Action Button: Custom 20">
            <a:hlinkClick r:id="" action="ppaction://noaction" highlightClick="1">
              <a:snd r:embed="rId7" name="el hace la cama y ella hace platos ricos.wav"/>
            </a:hlinkClick>
            <a:extLst>
              <a:ext uri="{FF2B5EF4-FFF2-40B4-BE49-F238E27FC236}">
                <a16:creationId xmlns:a16="http://schemas.microsoft.com/office/drawing/2014/main" id="{1BF6C6E1-F1D5-6C4B-8A5C-7828465D89C8}"/>
              </a:ext>
            </a:extLst>
          </p:cNvPr>
          <p:cNvSpPr/>
          <p:nvPr/>
        </p:nvSpPr>
        <p:spPr>
          <a:xfrm>
            <a:off x="703530" y="3200241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Action Button: Custom 20">
            <a:hlinkClick r:id="" action="ppaction://noaction" highlightClick="1">
              <a:snd r:embed="rId8" name="ella hace planes por la tarde mientras que el hace peliculas.wav"/>
            </a:hlinkClick>
            <a:extLst>
              <a:ext uri="{FF2B5EF4-FFF2-40B4-BE49-F238E27FC236}">
                <a16:creationId xmlns:a16="http://schemas.microsoft.com/office/drawing/2014/main" id="{135FBE96-0134-244D-8CF0-A226B5E2000A}"/>
              </a:ext>
            </a:extLst>
          </p:cNvPr>
          <p:cNvSpPr/>
          <p:nvPr/>
        </p:nvSpPr>
        <p:spPr>
          <a:xfrm>
            <a:off x="703530" y="3708980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Action Button: Custom 20">
            <a:hlinkClick r:id="" action="ppaction://noaction" highlightClick="1">
              <a:snd r:embed="rId9" name="Ella hace entrevistas, pero hay un problema- el hace ruido.wav"/>
            </a:hlinkClick>
            <a:extLst>
              <a:ext uri="{FF2B5EF4-FFF2-40B4-BE49-F238E27FC236}">
                <a16:creationId xmlns:a16="http://schemas.microsoft.com/office/drawing/2014/main" id="{1786C734-63D1-5443-99F1-27BD7CA59915}"/>
              </a:ext>
            </a:extLst>
          </p:cNvPr>
          <p:cNvSpPr/>
          <p:nvPr/>
        </p:nvSpPr>
        <p:spPr>
          <a:xfrm>
            <a:off x="703530" y="4201467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" name="Action Button: Custom 20">
            <a:hlinkClick r:id="" action="ppaction://noaction" highlightClick="1">
              <a:snd r:embed="rId10" name="el siempre hace ejercicio ella solo hace un esfuerzo a veces.wav"/>
            </a:hlinkClick>
            <a:extLst>
              <a:ext uri="{FF2B5EF4-FFF2-40B4-BE49-F238E27FC236}">
                <a16:creationId xmlns:a16="http://schemas.microsoft.com/office/drawing/2014/main" id="{F7281D8A-D8A6-D341-97AA-595EBEC421EF}"/>
              </a:ext>
            </a:extLst>
          </p:cNvPr>
          <p:cNvSpPr/>
          <p:nvPr/>
        </p:nvSpPr>
        <p:spPr>
          <a:xfrm>
            <a:off x="695063" y="4828143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4" name="Action Button: Custom 20">
            <a:hlinkClick r:id="" action="ppaction://noaction" highlightClick="1">
              <a:snd r:embed="rId11" name="el hace amigos durante las vacaciones, pero ella hace un cambio, quiere estar con la familia.wav"/>
            </a:hlinkClick>
            <a:extLst>
              <a:ext uri="{FF2B5EF4-FFF2-40B4-BE49-F238E27FC236}">
                <a16:creationId xmlns:a16="http://schemas.microsoft.com/office/drawing/2014/main" id="{344CD21D-FA51-B344-AF0E-DFE4525B85FA}"/>
              </a:ext>
            </a:extLst>
          </p:cNvPr>
          <p:cNvSpPr/>
          <p:nvPr/>
        </p:nvSpPr>
        <p:spPr>
          <a:xfrm>
            <a:off x="695063" y="5435139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5" name="Action Button: Custom 20">
            <a:hlinkClick r:id="" action="ppaction://noaction" highlightClick="1">
              <a:snd r:embed="rId12" name="ella hace cosas tontas y él hace gestos graciosos.wav"/>
            </a:hlinkClick>
            <a:extLst>
              <a:ext uri="{FF2B5EF4-FFF2-40B4-BE49-F238E27FC236}">
                <a16:creationId xmlns:a16="http://schemas.microsoft.com/office/drawing/2014/main" id="{5001305D-3817-1E42-9A4D-6655392C2A9D}"/>
              </a:ext>
            </a:extLst>
          </p:cNvPr>
          <p:cNvSpPr/>
          <p:nvPr/>
        </p:nvSpPr>
        <p:spPr>
          <a:xfrm>
            <a:off x="695063" y="5920014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2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508678" y="2080548"/>
            <a:ext cx="647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she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900126" y="2115591"/>
            <a:ext cx="854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does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2155560"/>
            <a:ext cx="175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sport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81457" y="2650625"/>
            <a:ext cx="538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890162" y="2650625"/>
            <a:ext cx="1108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does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8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2699937"/>
            <a:ext cx="175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homework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81457" y="3193166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she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890162" y="3126551"/>
            <a:ext cx="1108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3203836"/>
            <a:ext cx="175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tasty dishes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93579" y="3665168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895273" y="3651933"/>
            <a:ext cx="1108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3666145"/>
            <a:ext cx="175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films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94195" y="4197072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900126" y="4205737"/>
            <a:ext cx="1113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4178330"/>
            <a:ext cx="175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noise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8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63790" y="4815470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she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9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900127" y="4792809"/>
            <a:ext cx="111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2" y="4605243"/>
            <a:ext cx="213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an effort (sometimes)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70627" y="5396583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she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2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900127" y="5379881"/>
            <a:ext cx="111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3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1" y="5364472"/>
            <a:ext cx="213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a change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4493579" y="5931030"/>
            <a:ext cx="788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he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5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6900126" y="5905263"/>
            <a:ext cx="1113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makes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6" name="CuadroTexto 39">
            <a:extLst>
              <a:ext uri="{FF2B5EF4-FFF2-40B4-BE49-F238E27FC236}">
                <a16:creationId xmlns:a16="http://schemas.microsoft.com/office/drawing/2014/main" id="{4EFF7992-3617-4C42-A02A-04C598FBBC7B}"/>
              </a:ext>
            </a:extLst>
          </p:cNvPr>
          <p:cNvSpPr txBox="1"/>
          <p:nvPr/>
        </p:nvSpPr>
        <p:spPr>
          <a:xfrm>
            <a:off x="9136701" y="5876787"/>
            <a:ext cx="2132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smtClean="0">
                <a:solidFill>
                  <a:schemeClr val="accent5">
                    <a:lumMod val="50000"/>
                  </a:schemeClr>
                </a:solidFill>
              </a:rPr>
              <a:t>funny gestures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38856" y="1248115"/>
            <a:ext cx="1033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91855" y="2297912"/>
            <a:ext cx="3462432" cy="2462213"/>
            <a:chOff x="3949255" y="2059945"/>
            <a:chExt cx="3462432" cy="2462213"/>
          </a:xfrm>
        </p:grpSpPr>
        <p:sp>
          <p:nvSpPr>
            <p:cNvPr id="6" name="TextBox 5"/>
            <p:cNvSpPr txBox="1"/>
            <p:nvPr/>
          </p:nvSpPr>
          <p:spPr>
            <a:xfrm>
              <a:off x="3949255" y="2059945"/>
              <a:ext cx="3462432" cy="246221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srgbClr val="4472C4">
                      <a:lumMod val="50000"/>
                    </a:srgbClr>
                  </a:solidFill>
                  <a:latin typeface="Century Gothic" panose="020B0502020202020204" pitchFamily="34" charset="0"/>
                </a:rPr>
                <a:t>E.G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[makes videos]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[does interviews]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025425" y="2059945"/>
              <a:ext cx="878292" cy="2109021"/>
              <a:chOff x="5038125" y="2670107"/>
              <a:chExt cx="878292" cy="210902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42" r="33698" b="59801"/>
              <a:stretch/>
            </p:blipFill>
            <p:spPr>
              <a:xfrm>
                <a:off x="5038125" y="3919017"/>
                <a:ext cx="878292" cy="8601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57" t="21378" b="39400"/>
              <a:stretch/>
            </p:blipFill>
            <p:spPr>
              <a:xfrm rot="17308951">
                <a:off x="5062920" y="2659214"/>
                <a:ext cx="828704" cy="850489"/>
              </a:xfrm>
              <a:prstGeom prst="rect">
                <a:avLst/>
              </a:prstGeom>
            </p:spPr>
          </p:pic>
        </p:grpSp>
      </p:grpSp>
      <p:sp>
        <p:nvSpPr>
          <p:cNvPr id="10" name="Rounded Rectangular Callout 9"/>
          <p:cNvSpPr/>
          <p:nvPr/>
        </p:nvSpPr>
        <p:spPr>
          <a:xfrm>
            <a:off x="6566870" y="2401459"/>
            <a:ext cx="3456763" cy="1753388"/>
          </a:xfrm>
          <a:prstGeom prst="wedgeRoundRectCallout">
            <a:avLst>
              <a:gd name="adj1" fmla="val -74998"/>
              <a:gd name="adj2" fmla="val 4501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Él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hace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vídeos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ella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hace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</a:rPr>
              <a:t>entrevistas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38856" y="1696613"/>
            <a:ext cx="1033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con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 Describe las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actividades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Usa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‘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él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 y ‘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ella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97500" y="5007207"/>
            <a:ext cx="1033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97500" y="5442852"/>
            <a:ext cx="1033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escribe en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inglés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275452"/>
              </p:ext>
            </p:extLst>
          </p:nvPr>
        </p:nvGraphicFramePr>
        <p:xfrm>
          <a:off x="5855318" y="4589412"/>
          <a:ext cx="5777881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678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34839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456260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E.G.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9622238" y="4612665"/>
            <a:ext cx="828704" cy="8504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7374925" y="4616554"/>
            <a:ext cx="878292" cy="8601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49156" y="5708160"/>
            <a:ext cx="269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does interviews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36534" y="5708161"/>
            <a:ext cx="269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makes videos</a:t>
            </a:r>
          </a:p>
        </p:txBody>
      </p:sp>
    </p:spTree>
    <p:extLst>
      <p:ext uri="{BB962C8B-B14F-4D97-AF65-F5344CB8AC3E}">
        <p14:creationId xmlns:p14="http://schemas.microsoft.com/office/powerpoint/2010/main" val="17636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/>
      <p:bldP spid="13" grpId="0"/>
      <p:bldP spid="1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82286" y="1144739"/>
            <a:ext cx="613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3384" y="1163991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homework]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drawing]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80754" y="1184329"/>
            <a:ext cx="343846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tasty dishes]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the bed]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3818601" y="2359541"/>
            <a:ext cx="896138" cy="9312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3827524" y="1163991"/>
            <a:ext cx="878292" cy="86011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8262017" y="1175686"/>
            <a:ext cx="896138" cy="93122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8220973" y="2367055"/>
            <a:ext cx="878292" cy="86011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11122" y="3787776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an effort in class]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an effort at home]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4600" y="3787776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a lot of sport]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lot of noise]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65711" y="3795021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funny gestures]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big change]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5518206" y="4986948"/>
            <a:ext cx="896138" cy="93122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5490391" y="3795021"/>
            <a:ext cx="878292" cy="86011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1713774" y="3759465"/>
            <a:ext cx="896138" cy="9312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603192" y="4980016"/>
            <a:ext cx="878292" cy="86011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9676043" y="3759465"/>
            <a:ext cx="896138" cy="93122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9734934" y="5022504"/>
            <a:ext cx="878292" cy="8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82286" y="1144739"/>
            <a:ext cx="613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7955" y="1189311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big effort]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small change]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80754" y="1184329"/>
            <a:ext cx="343846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lot of noise]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funny gestures]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1122" y="3787776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drawing]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karate]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4600" y="3787776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call]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a film]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65711" y="3795021"/>
            <a:ext cx="3462432" cy="246221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[does homework]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[makes the food]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4102716" y="1095395"/>
            <a:ext cx="853500" cy="21668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8695323" y="87737"/>
            <a:ext cx="776600" cy="19716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10049710" y="2563124"/>
            <a:ext cx="853500" cy="21668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5892197" y="3749021"/>
            <a:ext cx="853500" cy="2166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2020057" y="2593877"/>
            <a:ext cx="853500" cy="2166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820468" y="1197181"/>
            <a:ext cx="828704" cy="8504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1627985" y="4939240"/>
            <a:ext cx="828704" cy="850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5528161" y="3786924"/>
            <a:ext cx="828704" cy="8504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8285633" y="2366077"/>
            <a:ext cx="828704" cy="8504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9782574" y="4939241"/>
            <a:ext cx="828704" cy="8504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456054" y="2804145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8097306" y="1667959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9395744" y="4262408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212502" y="5451727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196274" y="4500218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422272" y="4262408"/>
            <a:ext cx="317500" cy="2378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Las actividades en casa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180000" y="1230021"/>
            <a:ext cx="371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 -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respuestas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6393459" y="1211738"/>
            <a:ext cx="371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 -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respuestas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1183"/>
              </p:ext>
            </p:extLst>
          </p:nvPr>
        </p:nvGraphicFramePr>
        <p:xfrm>
          <a:off x="180000" y="1757665"/>
          <a:ext cx="5636601" cy="453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1043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9116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764392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1177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862376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69391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609591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33883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925248"/>
              </p:ext>
            </p:extLst>
          </p:nvPr>
        </p:nvGraphicFramePr>
        <p:xfrm>
          <a:off x="6393459" y="1757665"/>
          <a:ext cx="5636601" cy="453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1043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39116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764392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1177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862376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69391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609591"/>
                  </a:ext>
                </a:extLst>
              </a:tr>
              <a:tr h="66527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3388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1812470" y="674247"/>
            <a:ext cx="853500" cy="216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884088" y="1879256"/>
            <a:ext cx="828704" cy="850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10153403" y="1833830"/>
            <a:ext cx="896138" cy="931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7663240" y="1925992"/>
            <a:ext cx="878292" cy="8601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17" y="2917861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small change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4378" y="2898269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big effort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317" y="3611968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lot of 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noise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4378" y="3592376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funny gestures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3317" y="4278112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drawing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4378" y="4258520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karate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317" y="4963848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film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4378" y="4944256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call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317" y="5585463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homework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84378" y="5565871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the food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0955" y="2937453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homework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32016" y="2917861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drawing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0955" y="3631560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the bed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32016" y="3611968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tasty dishes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10955" y="4233583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an effort at home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32016" y="4253175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an effort in class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10955" y="4983440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 a lot of sport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32016" y="4963848"/>
            <a:ext cx="269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lot of noise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0955" y="5605055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a big change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32016" y="5605055"/>
            <a:ext cx="269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funny gestures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8" y="2173557"/>
            <a:ext cx="9178552" cy="879475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prstClr val="white"/>
                </a:solidFill>
              </a:rPr>
              <a:t>Describing what people do (At home) [2]</a:t>
            </a:r>
            <a:endParaRPr lang="en-US" sz="32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14817" y="490208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1.1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5 - Lesson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679798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Victoria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Hobson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11/10/2020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8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329" y="3145186"/>
            <a:ext cx="7291126" cy="94997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HACER - hacemos, hacen</a:t>
            </a:r>
          </a:p>
          <a:p>
            <a:pPr algn="l"/>
            <a:r>
              <a:rPr lang="en-GB" sz="3000" dirty="0">
                <a:solidFill>
                  <a:prstClr val="white"/>
                </a:solidFill>
              </a:rPr>
              <a:t>Subject pronouns (cont.)</a:t>
            </a:r>
          </a:p>
          <a:p>
            <a:endParaRPr lang="en-US" dirty="0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90329" y="4057150"/>
            <a:ext cx="4838871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</a:rPr>
              <a:t>Final syllable stress (cont.)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191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80000" y="1296000"/>
            <a:ext cx="547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Trabaja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312728" y="258166"/>
            <a:ext cx="361541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80000" y="2376654"/>
            <a:ext cx="1056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español,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İsin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mirar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pizarra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80000" y="1836327"/>
            <a:ext cx="547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primera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vez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80000" y="4103638"/>
            <a:ext cx="547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segunda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vez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79999" y="4565303"/>
            <a:ext cx="1056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español,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İsin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mirar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pizarra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946444" y="1296000"/>
            <a:ext cx="5712156" cy="1669275"/>
          </a:xfrm>
          <a:prstGeom prst="wedgeRoundRectCallout">
            <a:avLst>
              <a:gd name="adj1" fmla="val -82928"/>
              <a:gd name="adj2" fmla="val 829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Remember, if the word has final syllable stress and it ends in a vowel or ‘n’ or ‘s’, it will need an accent.</a:t>
            </a:r>
          </a:p>
        </p:txBody>
      </p:sp>
    </p:spTree>
    <p:extLst>
      <p:ext uri="{BB962C8B-B14F-4D97-AF65-F5344CB8AC3E}">
        <p14:creationId xmlns:p14="http://schemas.microsoft.com/office/powerpoint/2010/main" val="10780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80914" y="258166"/>
            <a:ext cx="134722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0599" y="4928778"/>
            <a:ext cx="11845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Remember, 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 the final syllable is stressed, and the word ends in any consonant except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’ 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’, there is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no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accent.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0600" y="1214894"/>
            <a:ext cx="1184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Final Syllable Stress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2536" y="2470228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comer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42786" y="2483447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Madrid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8062" y="2455230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también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0600" y="1789017"/>
            <a:ext cx="1184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İPilla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al intruso!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96357" y="2167668"/>
            <a:ext cx="2401824" cy="1234868"/>
          </a:xfrm>
          <a:prstGeom prst="round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794840" y="3693910"/>
            <a:ext cx="19199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realidad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78206" y="3681959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después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18062" y="3696223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autobús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53915" y="3336472"/>
            <a:ext cx="2401824" cy="1234868"/>
          </a:xfrm>
          <a:prstGeom prst="round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/>
          <p:cNvSpPr txBox="1"/>
          <p:nvPr/>
        </p:nvSpPr>
        <p:spPr>
          <a:xfrm>
            <a:off x="7318062" y="2458015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tambié</a:t>
            </a:r>
            <a:r>
              <a:rPr lang="en-GB" sz="3200" b="1" dirty="0" err="1">
                <a:solidFill>
                  <a:srgbClr val="FF6600"/>
                </a:solidFill>
              </a:rPr>
              <a:t>n</a:t>
            </a:r>
            <a:endParaRPr lang="en-GB" sz="3200" b="1" dirty="0">
              <a:solidFill>
                <a:srgbClr val="FF66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78206" y="3681958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despué</a:t>
            </a:r>
            <a:r>
              <a:rPr lang="en-GB" sz="3200" b="1" dirty="0" err="1">
                <a:solidFill>
                  <a:srgbClr val="FF6600"/>
                </a:solidFill>
              </a:rPr>
              <a:t>s</a:t>
            </a:r>
            <a:endParaRPr lang="en-GB" sz="3200" b="1" dirty="0">
              <a:solidFill>
                <a:srgbClr val="FF66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18062" y="3693910"/>
            <a:ext cx="19584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autobú</a:t>
            </a:r>
            <a:r>
              <a:rPr lang="en-GB" sz="3200" b="1" dirty="0" err="1">
                <a:solidFill>
                  <a:srgbClr val="FF6600"/>
                </a:solidFill>
              </a:rPr>
              <a:t>s</a:t>
            </a:r>
            <a:endParaRPr lang="en-GB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6" grpId="0" animBg="1"/>
      <p:bldP spid="37" grpId="0" animBg="1"/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312728" y="258166"/>
            <a:ext cx="361541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79999" y="1296000"/>
            <a:ext cx="1056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español,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İsin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mirar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pizarra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2242"/>
              </p:ext>
            </p:extLst>
          </p:nvPr>
        </p:nvGraphicFramePr>
        <p:xfrm>
          <a:off x="179999" y="3189734"/>
          <a:ext cx="7859101" cy="21223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6162">
                  <a:extLst>
                    <a:ext uri="{9D8B030D-6E8A-4147-A177-3AD203B41FA5}">
                      <a16:colId xmlns:a16="http://schemas.microsoft.com/office/drawing/2014/main" val="3039732283"/>
                    </a:ext>
                  </a:extLst>
                </a:gridCol>
                <a:gridCol w="7492939">
                  <a:extLst>
                    <a:ext uri="{9D8B030D-6E8A-4147-A177-3AD203B41FA5}">
                      <a16:colId xmlns:a16="http://schemas.microsoft.com/office/drawing/2014/main" val="2382734644"/>
                    </a:ext>
                  </a:extLst>
                </a:gridCol>
              </a:tblGrid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Intenté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hablar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un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profesor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sobre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premio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88085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Según mi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mamá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coger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autobús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ideal.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40795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El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año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pasado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viajé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Bogotá en avión.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266124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Quién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está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detrás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del director?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48062"/>
                  </a:ext>
                </a:extLst>
              </a:tr>
            </a:tbl>
          </a:graphicData>
        </a:graphic>
      </p:graphicFrame>
      <p:pic>
        <p:nvPicPr>
          <p:cNvPr id="1026" name="Picture 2" descr="https://www.cia.gov/library/publications/the-world-factbook/attachments/maps/CO-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60" y="1472898"/>
            <a:ext cx="3940152" cy="42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72300" y="5703123"/>
            <a:ext cx="562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Bogotá es la capital de Colombia</a:t>
            </a:r>
          </a:p>
        </p:txBody>
      </p:sp>
    </p:spTree>
    <p:extLst>
      <p:ext uri="{BB962C8B-B14F-4D97-AF65-F5344CB8AC3E}">
        <p14:creationId xmlns:p14="http://schemas.microsoft.com/office/powerpoint/2010/main" val="314996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312728" y="258166"/>
            <a:ext cx="361541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79999" y="1296000"/>
            <a:ext cx="1056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pareja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cada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en español,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İsin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mirar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pizarra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12192"/>
              </p:ext>
            </p:extLst>
          </p:nvPr>
        </p:nvGraphicFramePr>
        <p:xfrm>
          <a:off x="512233" y="3171756"/>
          <a:ext cx="9902700" cy="21223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61375">
                  <a:extLst>
                    <a:ext uri="{9D8B030D-6E8A-4147-A177-3AD203B41FA5}">
                      <a16:colId xmlns:a16="http://schemas.microsoft.com/office/drawing/2014/main" val="3039732283"/>
                    </a:ext>
                  </a:extLst>
                </a:gridCol>
                <a:gridCol w="9441325">
                  <a:extLst>
                    <a:ext uri="{9D8B030D-6E8A-4147-A177-3AD203B41FA5}">
                      <a16:colId xmlns:a16="http://schemas.microsoft.com/office/drawing/2014/main" val="2382734644"/>
                    </a:ext>
                  </a:extLst>
                </a:gridCol>
              </a:tblGrid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Tomé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autobús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hasta la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estación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88085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 genial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estudiar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español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en Madrid.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40795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Beber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café en el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balcón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una </a:t>
                      </a:r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opción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266124"/>
                  </a:ext>
                </a:extLst>
              </a:tr>
              <a:tr h="53058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Quedé</a:t>
                      </a:r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mi</a:t>
                      </a:r>
                      <a:r>
                        <a:rPr lang="en-GB" sz="2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papá</a:t>
                      </a:r>
                      <a:r>
                        <a:rPr lang="en-GB" sz="2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después</a:t>
                      </a:r>
                      <a:r>
                        <a:rPr lang="en-GB" sz="2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</a:t>
                      </a:r>
                      <a:r>
                        <a:rPr lang="en-GB" sz="24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actividad</a:t>
                      </a:r>
                      <a:r>
                        <a:rPr lang="en-GB" sz="2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4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43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4"/>
          <a:stretch/>
        </p:blipFill>
        <p:spPr>
          <a:xfrm>
            <a:off x="0" y="1970342"/>
            <a:ext cx="2612797" cy="4351338"/>
          </a:xfrm>
        </p:spPr>
      </p:pic>
      <p:sp>
        <p:nvSpPr>
          <p:cNvPr id="5" name="Rectangle 4"/>
          <p:cNvSpPr/>
          <p:nvPr/>
        </p:nvSpPr>
        <p:spPr>
          <a:xfrm>
            <a:off x="2370749" y="2474259"/>
            <a:ext cx="242048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Daniel habla con un amigo</a:t>
            </a:r>
            <a:endParaRPr lang="en-GB" sz="3200" dirty="0"/>
          </a:p>
        </p:txBody>
      </p:sp>
      <p:sp>
        <p:nvSpPr>
          <p:cNvPr id="7" name="Oval Callout 6"/>
          <p:cNvSpPr/>
          <p:nvPr/>
        </p:nvSpPr>
        <p:spPr>
          <a:xfrm>
            <a:off x="3509682" y="955947"/>
            <a:ext cx="8525436" cy="3028491"/>
          </a:xfrm>
          <a:prstGeom prst="wedgeEllipseCallout">
            <a:avLst>
              <a:gd name="adj1" fmla="val -58017"/>
              <a:gd name="adj2" fmla="val 3787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</a:rPr>
              <a:t>¡Hola! No estoy perdido. Estoy en la calle cerca de tu casa, según mi móvil. Hay unos niños aquí y ¡un perro completamente loco!</a:t>
            </a:r>
          </a:p>
          <a:p>
            <a:pPr algn="ctr"/>
            <a:endParaRPr lang="en-GB" sz="2200" dirty="0">
              <a:solidFill>
                <a:srgbClr val="002060"/>
              </a:solidFill>
            </a:endParaRPr>
          </a:p>
          <a:p>
            <a:pPr algn="ctr"/>
            <a:r>
              <a:rPr lang="en-GB" sz="2200" dirty="0">
                <a:solidFill>
                  <a:srgbClr val="002060"/>
                </a:solidFill>
              </a:rPr>
              <a:t> No tengo la llave, entonces* ¿puedes abrir la puerta en un momento? ¡Chao!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4578" y="3915178"/>
            <a:ext cx="710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Escribe el texto en inglés.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1423" y="4342348"/>
            <a:ext cx="8901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Hello! I’m not lost. I’m in the street near your house, according to my phone. There are some children here and a completely crazy dog!</a:t>
            </a:r>
          </a:p>
          <a:p>
            <a:pPr algn="l"/>
            <a:endParaRPr lang="en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423" y="5508574"/>
            <a:ext cx="8323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I don’t have the key, so can you open the door in a moment? Bye!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28300" y="258166"/>
            <a:ext cx="1399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8625" y="3745900"/>
            <a:ext cx="24497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*entonces - so</a:t>
            </a:r>
          </a:p>
        </p:txBody>
      </p:sp>
    </p:spTree>
    <p:extLst>
      <p:ext uri="{BB962C8B-B14F-4D97-AF65-F5344CB8AC3E}">
        <p14:creationId xmlns:p14="http://schemas.microsoft.com/office/powerpoint/2010/main" val="8485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4"/>
          <a:stretch/>
        </p:blipFill>
        <p:spPr>
          <a:xfrm>
            <a:off x="9391787" y="730050"/>
            <a:ext cx="1897676" cy="3160380"/>
          </a:xfrm>
        </p:spPr>
      </p:pic>
      <p:sp>
        <p:nvSpPr>
          <p:cNvPr id="5" name="Rectangle 4"/>
          <p:cNvSpPr/>
          <p:nvPr/>
        </p:nvSpPr>
        <p:spPr>
          <a:xfrm>
            <a:off x="11112143" y="1026522"/>
            <a:ext cx="176036" cy="91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Daniel habla con un amigo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5107" y="1407906"/>
            <a:ext cx="974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Escucha. ¿Las frases son verdaderas (V) o falsas (F)?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28300" y="258166"/>
            <a:ext cx="1399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Action Button: Custom 20">
            <a:hlinkClick r:id="" action="ppaction://noaction" highlightClick="1">
              <a:snd r:embed="rId5" name="Habla Daniel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134711" y="1465861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476" y="1953057"/>
            <a:ext cx="364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1. Daniel is lost.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3476" y="2635444"/>
            <a:ext cx="364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2. He is in the street.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758" y="3349795"/>
            <a:ext cx="462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3. He talks about ‘my’ house.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476" y="4069841"/>
            <a:ext cx="462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4. The dog is calm.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476" y="4775421"/>
            <a:ext cx="462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5. He doesn’t have the key.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3568" y="1916103"/>
            <a:ext cx="376517" cy="4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74653" y="1911700"/>
            <a:ext cx="39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‘no estoy perdido’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51276" y="2611450"/>
            <a:ext cx="376517" cy="4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4653" y="2609341"/>
            <a:ext cx="39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‘estoy en la calle’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70378" y="3340375"/>
            <a:ext cx="38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01049" y="3285933"/>
            <a:ext cx="39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‘…cerca de tu casa’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70378" y="4038016"/>
            <a:ext cx="38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8260" y="4033262"/>
            <a:ext cx="523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‘un perro completamente loco’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1276" y="4800296"/>
            <a:ext cx="376517" cy="4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4653" y="4798187"/>
            <a:ext cx="39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‘no tengo la llave’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758" y="5540346"/>
            <a:ext cx="582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6. He asks his friend to open the door.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35688" y="5559665"/>
            <a:ext cx="376517" cy="4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57943" y="5540346"/>
            <a:ext cx="569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…¿puedes abrir la puerta?’ </a:t>
            </a:r>
          </a:p>
        </p:txBody>
      </p:sp>
    </p:spTree>
    <p:extLst>
      <p:ext uri="{BB962C8B-B14F-4D97-AF65-F5344CB8AC3E}">
        <p14:creationId xmlns:p14="http://schemas.microsoft.com/office/powerpoint/2010/main" val="35686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-1" y="740075"/>
            <a:ext cx="12191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hacemos</a:t>
            </a:r>
            <a:endParaRPr sz="3959"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0" y="2189979"/>
            <a:ext cx="1219199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1E4E79"/>
              </a:buClr>
              <a:buSzPts val="3200"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do | we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0" y="3336274"/>
            <a:ext cx="121919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1500"/>
              <a:buFont typeface="Arial"/>
              <a:buNone/>
              <a:tabLst/>
              <a:defRPr/>
            </a:pPr>
            <a:r>
              <a:rPr lang="en-GB" sz="11500" b="1" kern="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-1" y="5032800"/>
            <a:ext cx="1219199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do | they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c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 descr="question mark action button"/>
          <p:cNvSpPr/>
          <p:nvPr/>
        </p:nvSpPr>
        <p:spPr>
          <a:xfrm>
            <a:off x="1260000" y="2239992"/>
            <a:ext cx="542518" cy="47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darken" extrusionOk="0"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none" extrusionOk="0"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hacemos</a:t>
            </a:r>
            <a:endParaRPr sz="3959"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2014778" y="2188800"/>
            <a:ext cx="816760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do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4" descr="question mark action button"/>
          <p:cNvSpPr/>
          <p:nvPr/>
        </p:nvSpPr>
        <p:spPr>
          <a:xfrm>
            <a:off x="1260000" y="5094792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0" y="3337200"/>
            <a:ext cx="1219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1500"/>
              <a:buFont typeface="Arial"/>
              <a:buNone/>
              <a:tabLst/>
              <a:defRPr/>
            </a:pPr>
            <a:r>
              <a:rPr lang="en-GB" sz="11500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014778" y="5033064"/>
            <a:ext cx="816760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do | they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8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c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hacemos</a:t>
            </a:r>
            <a:endParaRPr sz="11500" dirty="0"/>
          </a:p>
        </p:txBody>
      </p:sp>
      <p:sp>
        <p:nvSpPr>
          <p:cNvPr id="78" name="Google Shape;78;p15"/>
          <p:cNvSpPr txBox="1"/>
          <p:nvPr/>
        </p:nvSpPr>
        <p:spPr>
          <a:xfrm>
            <a:off x="774275" y="2153563"/>
            <a:ext cx="1121640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do | we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442179" y="4017137"/>
            <a:ext cx="988060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noProof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emos</a:t>
            </a:r>
            <a:r>
              <a:rPr lang="en-GB" sz="6000" b="1" kern="0" dirty="0">
                <a:solidFill>
                  <a:srgbClr val="2F54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 ruido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292625" y="5032800"/>
            <a:ext cx="799106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make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noise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43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cemos mucho ru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hacen</a:t>
            </a:r>
            <a:endParaRPr sz="3959"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0" y="2176662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do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808382" y="4017600"/>
            <a:ext cx="11105323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 err="1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kern="0" dirty="0">
                <a:solidFill>
                  <a:srgbClr val="3759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6000" kern="0" dirty="0" err="1">
                <a:solidFill>
                  <a:srgbClr val="3759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esfuerzo</a:t>
            </a:r>
            <a:r>
              <a:rPr lang="en-GB" sz="6000" kern="0" dirty="0">
                <a:solidFill>
                  <a:srgbClr val="3759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grande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2325914" y="5033263"/>
            <a:ext cx="7772242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big effort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8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cen un esfuerzo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 descr="question mark action button"/>
          <p:cNvSpPr/>
          <p:nvPr/>
        </p:nvSpPr>
        <p:spPr>
          <a:xfrm>
            <a:off x="900000" y="2301984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0" y="826968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hacemos</a:t>
            </a:r>
            <a:endParaRPr sz="11500" dirty="0"/>
          </a:p>
        </p:txBody>
      </p:sp>
      <p:sp>
        <p:nvSpPr>
          <p:cNvPr id="97" name="Google Shape;97;p17"/>
          <p:cNvSpPr txBox="1"/>
          <p:nvPr/>
        </p:nvSpPr>
        <p:spPr>
          <a:xfrm>
            <a:off x="1580827" y="2178000"/>
            <a:ext cx="886503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do | we make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17" descr="question mark action button"/>
          <p:cNvSpPr/>
          <p:nvPr/>
        </p:nvSpPr>
        <p:spPr>
          <a:xfrm>
            <a:off x="900000" y="5125788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580827" y="4017137"/>
            <a:ext cx="9651999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lang="en-GB" sz="60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 mucho</a:t>
            </a:r>
            <a:r>
              <a:rPr kumimoji="0" lang="en-GB" sz="60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ruido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2025414" y="4017137"/>
            <a:ext cx="40319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Hacemos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580827" y="5032800"/>
            <a:ext cx="886503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make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noise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3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 mucho ru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cemos mucho ru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 descr="question mark action button"/>
          <p:cNvSpPr/>
          <p:nvPr/>
        </p:nvSpPr>
        <p:spPr>
          <a:xfrm>
            <a:off x="900000" y="2300400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0" y="828399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hacen</a:t>
            </a:r>
            <a:endParaRPr sz="11500" dirty="0"/>
          </a:p>
        </p:txBody>
      </p:sp>
      <p:sp>
        <p:nvSpPr>
          <p:cNvPr id="109" name="Google Shape;109;p18"/>
          <p:cNvSpPr txBox="1"/>
          <p:nvPr/>
        </p:nvSpPr>
        <p:spPr>
          <a:xfrm>
            <a:off x="2578100" y="2178000"/>
            <a:ext cx="74168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[they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they make]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8" descr="question mark action button"/>
          <p:cNvSpPr/>
          <p:nvPr/>
        </p:nvSpPr>
        <p:spPr>
          <a:xfrm>
            <a:off x="900000" y="5126400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244600" y="4040275"/>
            <a:ext cx="10947400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400"/>
              <a:buFont typeface="Arial"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 un</a:t>
            </a:r>
            <a:r>
              <a:rPr kumimoji="0" lang="en-GB" sz="60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6000" b="0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esfuerzo</a:t>
            </a:r>
            <a:r>
              <a:rPr kumimoji="0" lang="en-GB" sz="60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grande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1639807" y="4024628"/>
            <a:ext cx="33612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Hacen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2578100" y="5045639"/>
            <a:ext cx="786438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make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big effort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7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c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 un esfuerzo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cen un esfuerzo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0598" y="2041752"/>
            <a:ext cx="1116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then there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accent on the final vowel.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0598" y="1396587"/>
            <a:ext cx="1184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Final Syllable Stress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6999" y="5376048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caf</a:t>
            </a:r>
            <a:r>
              <a:rPr lang="en-GB" sz="3200" dirty="0">
                <a:solidFill>
                  <a:srgbClr val="FF6600"/>
                </a:solidFill>
              </a:rPr>
              <a:t>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1777" y="5376047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pap</a:t>
            </a:r>
            <a:r>
              <a:rPr lang="en-GB" sz="3200" dirty="0" err="1">
                <a:solidFill>
                  <a:srgbClr val="FF6600"/>
                </a:solidFill>
              </a:rPr>
              <a:t>á</a:t>
            </a:r>
            <a:endParaRPr lang="en-GB" sz="3200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3"/>
          <a:stretch/>
        </p:blipFill>
        <p:spPr>
          <a:xfrm>
            <a:off x="1276999" y="3361893"/>
            <a:ext cx="1749893" cy="14519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55623" y="3067155"/>
            <a:ext cx="2295805" cy="2029195"/>
            <a:chOff x="4723169" y="3073262"/>
            <a:chExt cx="2295805" cy="2029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169" y="3073262"/>
              <a:ext cx="1736392" cy="2029195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6365831" y="3629193"/>
              <a:ext cx="653143" cy="213756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840612" y="5333479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cant</a:t>
            </a:r>
            <a:r>
              <a:rPr lang="en-GB" sz="3200" dirty="0" err="1">
                <a:solidFill>
                  <a:srgbClr val="FF6600"/>
                </a:solidFill>
              </a:rPr>
              <a:t>é</a:t>
            </a:r>
            <a:endParaRPr lang="en-GB" sz="3200" dirty="0">
              <a:solidFill>
                <a:srgbClr val="FF66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434677" y="2960556"/>
            <a:ext cx="2357284" cy="2135794"/>
            <a:chOff x="8168009" y="3845591"/>
            <a:chExt cx="2357284" cy="213579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6649">
              <a:off x="8168009" y="3845591"/>
              <a:ext cx="2357284" cy="213579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905489">
              <a:off x="8508417" y="4490211"/>
              <a:ext cx="19126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</a:rPr>
                <a:t>I sang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5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83" y="-101688"/>
            <a:ext cx="9194236" cy="101089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Daniel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 las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actividades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que hace con amigos. A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veces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los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amigos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hacen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cosas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sin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él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 Lee las </a:t>
            </a:r>
            <a:r>
              <a:rPr lang="en-US" sz="21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frases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y escribe ‘we’ o ‘they’.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1201400" y="258166"/>
            <a:ext cx="7267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graphicFrame>
        <p:nvGraphicFramePr>
          <p:cNvPr id="6" name="Tabla 50">
            <a:extLst>
              <a:ext uri="{FF2B5EF4-FFF2-40B4-BE49-F238E27FC236}">
                <a16:creationId xmlns:a16="http://schemas.microsoft.com/office/drawing/2014/main" id="{929DAFA3-9825-BC47-9A24-D74B47BEB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66085"/>
              </p:ext>
            </p:extLst>
          </p:nvPr>
        </p:nvGraphicFramePr>
        <p:xfrm>
          <a:off x="5819648" y="1480174"/>
          <a:ext cx="6302406" cy="4873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87095">
                  <a:extLst>
                    <a:ext uri="{9D8B030D-6E8A-4147-A177-3AD203B41FA5}">
                      <a16:colId xmlns:a16="http://schemas.microsoft.com/office/drawing/2014/main" val="3642029948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921083216"/>
                    </a:ext>
                  </a:extLst>
                </a:gridCol>
                <a:gridCol w="815425">
                  <a:extLst>
                    <a:ext uri="{9D8B030D-6E8A-4147-A177-3AD203B41FA5}">
                      <a16:colId xmlns:a16="http://schemas.microsoft.com/office/drawing/2014/main" val="2589885725"/>
                    </a:ext>
                  </a:extLst>
                </a:gridCol>
              </a:tblGrid>
              <a:tr h="459491"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They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741133"/>
                  </a:ext>
                </a:extLst>
              </a:tr>
              <a:tr h="61618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does homework everyday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587033"/>
                  </a:ext>
                </a:extLst>
              </a:tr>
              <a:tr h="693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a kind gesture every Sunday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458622"/>
                  </a:ext>
                </a:extLst>
              </a:tr>
              <a:tr h="47924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makes an effort in class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276491"/>
                  </a:ext>
                </a:extLst>
              </a:tr>
              <a:tr h="47924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makes noise in concerts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159381"/>
                  </a:ext>
                </a:extLst>
              </a:tr>
              <a:tr h="693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goes on a trip every year in summer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2973"/>
                  </a:ext>
                </a:extLst>
              </a:tr>
              <a:tr h="47924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a change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468424"/>
                  </a:ext>
                </a:extLst>
              </a:tr>
              <a:tr h="479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does very little in the morning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83606"/>
                  </a:ext>
                </a:extLst>
              </a:tr>
              <a:tr h="479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W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 does a lot of sport</a:t>
                      </a:r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5993"/>
                  </a:ext>
                </a:extLst>
              </a:tr>
            </a:tbl>
          </a:graphicData>
        </a:graphic>
      </p:graphicFrame>
      <p:sp>
        <p:nvSpPr>
          <p:cNvPr id="8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49632" y="3764306"/>
            <a:ext cx="2677498" cy="1339092"/>
          </a:xfrm>
          <a:prstGeom prst="wedgeEllipseCallout">
            <a:avLst>
              <a:gd name="adj1" fmla="val 43365"/>
              <a:gd name="adj2" fmla="val 54634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Hacen un </a:t>
            </a:r>
            <a:r>
              <a:rPr lang="en-GB" sz="2000" dirty="0" err="1">
                <a:solidFill>
                  <a:srgbClr val="002060"/>
                </a:solidFill>
              </a:rPr>
              <a:t>cambio</a:t>
            </a:r>
            <a:r>
              <a:rPr lang="en-GB" sz="2000" dirty="0">
                <a:solidFill>
                  <a:srgbClr val="002060"/>
                </a:solidFill>
              </a:rPr>
              <a:t> de </a:t>
            </a:r>
            <a:r>
              <a:rPr lang="en-GB" sz="2000" dirty="0" err="1">
                <a:solidFill>
                  <a:srgbClr val="002060"/>
                </a:solidFill>
              </a:rPr>
              <a:t>dieta</a:t>
            </a:r>
            <a:r>
              <a:rPr lang="en-GB" sz="2000" dirty="0">
                <a:solidFill>
                  <a:srgbClr val="002060"/>
                </a:solidFill>
              </a:rPr>
              <a:t> por </a:t>
            </a:r>
            <a:r>
              <a:rPr lang="en-GB" sz="2000" dirty="0" err="1">
                <a:solidFill>
                  <a:srgbClr val="002060"/>
                </a:solidFill>
              </a:rPr>
              <a:t>los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animales</a:t>
            </a:r>
            <a:r>
              <a:rPr lang="en-GB" sz="2000" dirty="0">
                <a:solidFill>
                  <a:srgbClr val="002060"/>
                </a:solidFill>
              </a:rPr>
              <a:t> .</a:t>
            </a:r>
          </a:p>
        </p:txBody>
      </p:sp>
      <p:sp>
        <p:nvSpPr>
          <p:cNvPr id="9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46748" y="5264728"/>
            <a:ext cx="3058666" cy="1052385"/>
          </a:xfrm>
          <a:prstGeom prst="wedgeEllipseCallout">
            <a:avLst>
              <a:gd name="adj1" fmla="val -43911"/>
              <a:gd name="adj2" fmla="val 46929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Hacemos un </a:t>
            </a:r>
            <a:r>
              <a:rPr lang="en-GB" sz="2000" dirty="0" err="1">
                <a:solidFill>
                  <a:srgbClr val="002060"/>
                </a:solidFill>
              </a:rPr>
              <a:t>viaje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cada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año</a:t>
            </a:r>
            <a:r>
              <a:rPr lang="en-GB" sz="2000" dirty="0">
                <a:solidFill>
                  <a:srgbClr val="002060"/>
                </a:solidFill>
              </a:rPr>
              <a:t> en </a:t>
            </a:r>
            <a:r>
              <a:rPr lang="en-GB" sz="2000" dirty="0" err="1">
                <a:solidFill>
                  <a:srgbClr val="002060"/>
                </a:solidFill>
              </a:rPr>
              <a:t>verano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-26497" y="2601866"/>
            <a:ext cx="3105414" cy="1083350"/>
          </a:xfrm>
          <a:prstGeom prst="wedgeEllipseCallout">
            <a:avLst>
              <a:gd name="adj1" fmla="val 42130"/>
              <a:gd name="adj2" fmla="val 43244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Hacen un </a:t>
            </a:r>
            <a:r>
              <a:rPr lang="en-GB" sz="2000" dirty="0" err="1">
                <a:solidFill>
                  <a:srgbClr val="002060"/>
                </a:solidFill>
              </a:rPr>
              <a:t>gesto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amable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todos</a:t>
            </a:r>
            <a:r>
              <a:rPr lang="en-GB" sz="2000" dirty="0">
                <a:solidFill>
                  <a:srgbClr val="002060"/>
                </a:solidFill>
              </a:rPr>
              <a:t> los </a:t>
            </a:r>
            <a:r>
              <a:rPr lang="en-GB" sz="2000" dirty="0" err="1">
                <a:solidFill>
                  <a:srgbClr val="002060"/>
                </a:solidFill>
              </a:rPr>
              <a:t>domingos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2845981" y="797565"/>
            <a:ext cx="5096656" cy="1122019"/>
          </a:xfrm>
          <a:prstGeom prst="wedgeEllipseCallout">
            <a:avLst>
              <a:gd name="adj1" fmla="val -43911"/>
              <a:gd name="adj2" fmla="val 46929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srgbClr val="002060"/>
                </a:solidFill>
              </a:rPr>
              <a:t>Estudiar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es</a:t>
            </a:r>
            <a:r>
              <a:rPr lang="en-GB" sz="2000" dirty="0">
                <a:solidFill>
                  <a:srgbClr val="002060"/>
                </a:solidFill>
              </a:rPr>
              <a:t> importante, entonces </a:t>
            </a:r>
            <a:r>
              <a:rPr lang="en-GB" sz="2000" dirty="0" err="1">
                <a:solidFill>
                  <a:srgbClr val="002060"/>
                </a:solidFill>
              </a:rPr>
              <a:t>hacemos</a:t>
            </a:r>
            <a:r>
              <a:rPr lang="en-GB" sz="2000" dirty="0">
                <a:solidFill>
                  <a:srgbClr val="002060"/>
                </a:solidFill>
              </a:rPr>
              <a:t> un </a:t>
            </a:r>
            <a:r>
              <a:rPr lang="en-GB" sz="2000" dirty="0" err="1">
                <a:solidFill>
                  <a:srgbClr val="002060"/>
                </a:solidFill>
              </a:rPr>
              <a:t>esfuerzo</a:t>
            </a:r>
            <a:r>
              <a:rPr lang="en-GB" sz="2000" dirty="0">
                <a:solidFill>
                  <a:srgbClr val="002060"/>
                </a:solidFill>
              </a:rPr>
              <a:t> en </a:t>
            </a:r>
            <a:r>
              <a:rPr lang="en-GB" sz="2000" dirty="0" err="1">
                <a:solidFill>
                  <a:srgbClr val="002060"/>
                </a:solidFill>
              </a:rPr>
              <a:t>clase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105664" y="1236837"/>
            <a:ext cx="2677498" cy="1083350"/>
          </a:xfrm>
          <a:prstGeom prst="wedgeEllipseCallout">
            <a:avLst>
              <a:gd name="adj1" fmla="val 42416"/>
              <a:gd name="adj2" fmla="val 60996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Hacen </a:t>
            </a:r>
            <a:r>
              <a:rPr lang="en-GB" sz="2000" dirty="0" err="1">
                <a:solidFill>
                  <a:srgbClr val="002060"/>
                </a:solidFill>
              </a:rPr>
              <a:t>muy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poco</a:t>
            </a:r>
            <a:r>
              <a:rPr lang="en-GB" sz="2000" dirty="0">
                <a:solidFill>
                  <a:srgbClr val="002060"/>
                </a:solidFill>
              </a:rPr>
              <a:t> por la </a:t>
            </a:r>
            <a:r>
              <a:rPr lang="en-GB" sz="2000" dirty="0" err="1">
                <a:solidFill>
                  <a:srgbClr val="002060"/>
                </a:solidFill>
              </a:rPr>
              <a:t>mañana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3016511" y="2064618"/>
            <a:ext cx="2677498" cy="1083350"/>
          </a:xfrm>
          <a:prstGeom prst="wedgeEllipseCallout">
            <a:avLst>
              <a:gd name="adj1" fmla="val -41065"/>
              <a:gd name="adj2" fmla="val 53962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srgbClr val="002060"/>
                </a:solidFill>
              </a:rPr>
              <a:t>Hacemos</a:t>
            </a:r>
            <a:r>
              <a:rPr lang="en-GB" sz="2000" dirty="0">
                <a:solidFill>
                  <a:srgbClr val="002060"/>
                </a:solidFill>
              </a:rPr>
              <a:t> ruido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los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conciertos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2949705" y="3595187"/>
            <a:ext cx="2677498" cy="1083350"/>
          </a:xfrm>
          <a:prstGeom prst="wedgeEllipseCallout">
            <a:avLst>
              <a:gd name="adj1" fmla="val -43911"/>
              <a:gd name="adj2" fmla="val 46929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Hacemos mucho </a:t>
            </a:r>
            <a:r>
              <a:rPr lang="en-GB" sz="2000" dirty="0" err="1">
                <a:solidFill>
                  <a:srgbClr val="002060"/>
                </a:solidFill>
              </a:rPr>
              <a:t>deporte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3016511" y="4836474"/>
            <a:ext cx="2748574" cy="1083350"/>
          </a:xfrm>
          <a:prstGeom prst="wedgeEllipseCallout">
            <a:avLst>
              <a:gd name="adj1" fmla="val -41065"/>
              <a:gd name="adj2" fmla="val 53962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rgbClr val="002060"/>
                </a:solidFill>
              </a:rPr>
              <a:t>Hacen los </a:t>
            </a:r>
            <a:r>
              <a:rPr lang="en-GB" sz="2000" dirty="0" err="1">
                <a:solidFill>
                  <a:srgbClr val="002060"/>
                </a:solidFill>
              </a:rPr>
              <a:t>deberes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todos</a:t>
            </a:r>
            <a:r>
              <a:rPr lang="en-GB" sz="2000" dirty="0">
                <a:solidFill>
                  <a:srgbClr val="002060"/>
                </a:solidFill>
              </a:rPr>
              <a:t> los </a:t>
            </a:r>
            <a:r>
              <a:rPr lang="en-GB" sz="2000" dirty="0" err="1">
                <a:solidFill>
                  <a:srgbClr val="002060"/>
                </a:solidFill>
              </a:rPr>
              <a:t>días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6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97" y="2043270"/>
            <a:ext cx="386453" cy="402556"/>
          </a:xfrm>
          <a:prstGeom prst="rect">
            <a:avLst/>
          </a:prstGeom>
        </p:spPr>
      </p:pic>
      <p:pic>
        <p:nvPicPr>
          <p:cNvPr id="18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926" y="2664755"/>
            <a:ext cx="386453" cy="402556"/>
          </a:xfrm>
          <a:prstGeom prst="rect">
            <a:avLst/>
          </a:prstGeom>
        </p:spPr>
      </p:pic>
      <p:pic>
        <p:nvPicPr>
          <p:cNvPr id="19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40" y="3284445"/>
            <a:ext cx="386453" cy="402556"/>
          </a:xfrm>
          <a:prstGeom prst="rect">
            <a:avLst/>
          </a:prstGeom>
        </p:spPr>
      </p:pic>
      <p:pic>
        <p:nvPicPr>
          <p:cNvPr id="20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141" y="3764306"/>
            <a:ext cx="386453" cy="402556"/>
          </a:xfrm>
          <a:prstGeom prst="rect">
            <a:avLst/>
          </a:prstGeom>
        </p:spPr>
      </p:pic>
      <p:pic>
        <p:nvPicPr>
          <p:cNvPr id="21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33" y="4343417"/>
            <a:ext cx="386453" cy="402556"/>
          </a:xfrm>
          <a:prstGeom prst="rect">
            <a:avLst/>
          </a:prstGeom>
        </p:spPr>
      </p:pic>
      <p:pic>
        <p:nvPicPr>
          <p:cNvPr id="22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98" y="4940696"/>
            <a:ext cx="386453" cy="402556"/>
          </a:xfrm>
          <a:prstGeom prst="rect">
            <a:avLst/>
          </a:prstGeom>
        </p:spPr>
      </p:pic>
      <p:pic>
        <p:nvPicPr>
          <p:cNvPr id="23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98" y="5415546"/>
            <a:ext cx="386453" cy="402556"/>
          </a:xfrm>
          <a:prstGeom prst="rect">
            <a:avLst/>
          </a:prstGeom>
        </p:spPr>
      </p:pic>
      <p:pic>
        <p:nvPicPr>
          <p:cNvPr id="24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47" y="5908966"/>
            <a:ext cx="386453" cy="402556"/>
          </a:xfrm>
          <a:prstGeom prst="rect">
            <a:avLst/>
          </a:prstGeom>
        </p:spPr>
      </p:pic>
      <p:sp>
        <p:nvSpPr>
          <p:cNvPr id="25" name="Llamada ovalada 48">
            <a:extLst>
              <a:ext uri="{FF2B5EF4-FFF2-40B4-BE49-F238E27FC236}">
                <a16:creationId xmlns:a16="http://schemas.microsoft.com/office/drawing/2014/main" id="{7CEDAE3E-606C-EC4E-9C7A-F743E414E31A}"/>
              </a:ext>
            </a:extLst>
          </p:cNvPr>
          <p:cNvSpPr/>
          <p:nvPr/>
        </p:nvSpPr>
        <p:spPr>
          <a:xfrm>
            <a:off x="46748" y="5227202"/>
            <a:ext cx="3058666" cy="1127437"/>
          </a:xfrm>
          <a:prstGeom prst="wedgeEllipseCallout">
            <a:avLst>
              <a:gd name="adj1" fmla="val -43911"/>
              <a:gd name="adj2" fmla="val 44676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Hacemos un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viaje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cada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año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en </a:t>
            </a:r>
            <a:r>
              <a:rPr lang="en-GB" sz="2000" dirty="0" err="1">
                <a:solidFill>
                  <a:srgbClr val="002060"/>
                </a:solidFill>
              </a:rPr>
              <a:t>verano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32439" y="5450849"/>
            <a:ext cx="798961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Notice how ‘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hacer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viaje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’ translates into English as ‘to go on a trip’.</a:t>
            </a:r>
          </a:p>
        </p:txBody>
      </p:sp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4"/>
          <a:stretch/>
        </p:blipFill>
        <p:spPr>
          <a:xfrm>
            <a:off x="8942141" y="154525"/>
            <a:ext cx="1034818" cy="1723380"/>
          </a:xfrm>
        </p:spPr>
      </p:pic>
      <p:sp>
        <p:nvSpPr>
          <p:cNvPr id="28" name="Rectangle 27"/>
          <p:cNvSpPr/>
          <p:nvPr/>
        </p:nvSpPr>
        <p:spPr>
          <a:xfrm flipH="1">
            <a:off x="9887703" y="127844"/>
            <a:ext cx="289285" cy="736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5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28"/>
            <a:ext cx="6484584" cy="1325563"/>
          </a:xfrm>
        </p:spPr>
        <p:txBody>
          <a:bodyPr>
            <a:norm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Using subject pronouns: </a:t>
            </a:r>
            <a:r>
              <a:rPr lang="en-GB" sz="2500" b="1" dirty="0" err="1">
                <a:solidFill>
                  <a:schemeClr val="bg1"/>
                </a:solidFill>
              </a:rPr>
              <a:t>nosotros</a:t>
            </a:r>
            <a:r>
              <a:rPr lang="en-GB" sz="2500" b="1" dirty="0">
                <a:solidFill>
                  <a:schemeClr val="bg1"/>
                </a:solidFill>
              </a:rPr>
              <a:t>, </a:t>
            </a:r>
            <a:r>
              <a:rPr lang="en-GB" sz="2500" b="1" dirty="0" err="1">
                <a:solidFill>
                  <a:schemeClr val="bg1"/>
                </a:solidFill>
              </a:rPr>
              <a:t>nosotras</a:t>
            </a:r>
            <a:r>
              <a:rPr lang="en-GB" sz="2500" b="1" dirty="0">
                <a:solidFill>
                  <a:schemeClr val="bg1"/>
                </a:solidFill>
              </a:rPr>
              <a:t> (‘we’) &amp; </a:t>
            </a:r>
            <a:r>
              <a:rPr lang="en-GB" sz="2500" b="1" dirty="0" err="1">
                <a:solidFill>
                  <a:schemeClr val="bg1"/>
                </a:solidFill>
              </a:rPr>
              <a:t>ellos</a:t>
            </a:r>
            <a:r>
              <a:rPr lang="en-GB" sz="2500" b="1" dirty="0">
                <a:solidFill>
                  <a:schemeClr val="bg1"/>
                </a:solidFill>
              </a:rPr>
              <a:t>, ellas (‘they’) 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296" y="1979881"/>
            <a:ext cx="1094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say 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‘we’, </a:t>
            </a:r>
            <a: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nosotros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296" y="1252636"/>
            <a:ext cx="1161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_____. To say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‘she’, </a:t>
            </a:r>
            <a: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5453" y="1229725"/>
            <a:ext cx="67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él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3773" y="1247011"/>
            <a:ext cx="97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ella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6343" y="1990811"/>
            <a:ext cx="633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 male / mixed group.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86" y="3262514"/>
            <a:ext cx="1094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nosotras</a:t>
            </a:r>
            <a:r>
              <a:rPr lang="en-GB" sz="32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for an all female group.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6296" y="4092619"/>
            <a:ext cx="1094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say 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‘they’, 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ellos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805" y="4092619"/>
            <a:ext cx="633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all male / mixed group.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296" y="5508115"/>
            <a:ext cx="1094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ellas 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for an all female group.</a:t>
            </a:r>
            <a:endParaRPr lang="en-GB" sz="32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41" y="2527214"/>
            <a:ext cx="1018493" cy="7536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71857" y="2507442"/>
            <a:ext cx="1077062" cy="755072"/>
            <a:chOff x="7558939" y="2834378"/>
            <a:chExt cx="1077062" cy="7550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7558939" y="2835765"/>
              <a:ext cx="516526" cy="75368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8119475" y="2834378"/>
              <a:ext cx="516526" cy="75368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805581" y="3131120"/>
            <a:ext cx="1100159" cy="754330"/>
            <a:chOff x="8767611" y="3446099"/>
            <a:chExt cx="1100159" cy="75433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8767611" y="3446744"/>
              <a:ext cx="566889" cy="75368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9300881" y="3446099"/>
              <a:ext cx="566889" cy="75368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659009"/>
            <a:ext cx="1018493" cy="75368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811321" y="4613018"/>
            <a:ext cx="1077062" cy="755072"/>
            <a:chOff x="7558939" y="2834378"/>
            <a:chExt cx="1077062" cy="75507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7558939" y="2835765"/>
              <a:ext cx="516526" cy="7536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8119475" y="2834378"/>
              <a:ext cx="516526" cy="753685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272311" y="5489114"/>
            <a:ext cx="1100159" cy="754330"/>
            <a:chOff x="8767611" y="3446099"/>
            <a:chExt cx="1100159" cy="75433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8767611" y="3446744"/>
              <a:ext cx="566889" cy="75368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9300881" y="3446099"/>
              <a:ext cx="566889" cy="753685"/>
            </a:xfrm>
            <a:prstGeom prst="rect">
              <a:avLst/>
            </a:prstGeom>
          </p:spPr>
        </p:pic>
      </p:grpSp>
      <p:sp>
        <p:nvSpPr>
          <p:cNvPr id="36" name="Action Button: Custom 20">
            <a:hlinkClick r:id="" action="ppaction://noaction" highlightClick="1">
              <a:snd r:embed="rId5" name="nosotros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11265255" y="2103088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Action Button: Custom 20">
            <a:hlinkClick r:id="" action="ppaction://noaction" highlightClick="1">
              <a:snd r:embed="rId6" name="nosotras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7513973" y="3387306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Action Button: Custom 20">
            <a:hlinkClick r:id="" action="ppaction://noaction" highlightClick="1">
              <a:snd r:embed="rId7" name="ellos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10722287" y="4204896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9" name="Action Button: Custom 20">
            <a:hlinkClick r:id="" action="ppaction://noaction" highlightClick="1">
              <a:snd r:embed="rId8" name="ellas.wav"/>
            </a:hlinkClick>
            <a:extLst>
              <a:ext uri="{FF2B5EF4-FFF2-40B4-BE49-F238E27FC236}">
                <a16:creationId xmlns:a16="http://schemas.microsoft.com/office/drawing/2014/main" id="{9B60E718-08E6-B642-B6AA-DD1DC8BAEE90}"/>
              </a:ext>
            </a:extLst>
          </p:cNvPr>
          <p:cNvSpPr/>
          <p:nvPr/>
        </p:nvSpPr>
        <p:spPr>
          <a:xfrm>
            <a:off x="6896560" y="5605033"/>
            <a:ext cx="346047" cy="360220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12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2" grpId="0"/>
      <p:bldP spid="20" grpId="0"/>
      <p:bldP spid="21" grpId="0"/>
      <p:bldP spid="22" grpId="0"/>
      <p:bldP spid="23" grpId="0"/>
      <p:bldP spid="24" grpId="0"/>
      <p:bldP spid="36" grpId="0" animBg="1"/>
      <p:bldP spid="37" grpId="0" animBg="1"/>
      <p:bldP spid="38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179999" y="1296000"/>
            <a:ext cx="11787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Ahora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Lucía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Escucha.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¿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Quién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hace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las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actividades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Escribe ‘we’ o ‘they’.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334549"/>
              </p:ext>
            </p:extLst>
          </p:nvPr>
        </p:nvGraphicFramePr>
        <p:xfrm>
          <a:off x="179998" y="4347003"/>
          <a:ext cx="11787154" cy="9941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6887">
                  <a:extLst>
                    <a:ext uri="{9D8B030D-6E8A-4147-A177-3AD203B41FA5}">
                      <a16:colId xmlns:a16="http://schemas.microsoft.com/office/drawing/2014/main" val="3059480399"/>
                    </a:ext>
                  </a:extLst>
                </a:gridCol>
                <a:gridCol w="4401115">
                  <a:extLst>
                    <a:ext uri="{9D8B030D-6E8A-4147-A177-3AD203B41FA5}">
                      <a16:colId xmlns:a16="http://schemas.microsoft.com/office/drawing/2014/main" val="164849857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1076599565"/>
                    </a:ext>
                  </a:extLst>
                </a:gridCol>
                <a:gridCol w="981652">
                  <a:extLst>
                    <a:ext uri="{9D8B030D-6E8A-4147-A177-3AD203B41FA5}">
                      <a16:colId xmlns:a16="http://schemas.microsoft.com/office/drawing/2014/main" val="273734062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017823136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3806593805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Who….?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They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9440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friends at school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70247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54" y="3931305"/>
            <a:ext cx="1018493" cy="753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33012" y="3931305"/>
            <a:ext cx="1077062" cy="755072"/>
            <a:chOff x="7558939" y="2834378"/>
            <a:chExt cx="1077062" cy="7550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7558939" y="2835765"/>
              <a:ext cx="516526" cy="75368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8119475" y="2834378"/>
              <a:ext cx="516526" cy="75368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0772067" y="3915624"/>
            <a:ext cx="1100159" cy="754330"/>
            <a:chOff x="8767611" y="3446099"/>
            <a:chExt cx="1100159" cy="7543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8767611" y="3446744"/>
              <a:ext cx="566889" cy="75368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9300881" y="3446099"/>
              <a:ext cx="566889" cy="753685"/>
            </a:xfrm>
            <a:prstGeom prst="rect">
              <a:avLst/>
            </a:prstGeom>
          </p:spPr>
        </p:pic>
      </p:grpSp>
      <p:sp>
        <p:nvSpPr>
          <p:cNvPr id="15" name="Rounded Rectangular Callout 14"/>
          <p:cNvSpPr/>
          <p:nvPr/>
        </p:nvSpPr>
        <p:spPr>
          <a:xfrm>
            <a:off x="6959600" y="3265122"/>
            <a:ext cx="3241445" cy="432400"/>
          </a:xfrm>
          <a:prstGeom prst="wedgeRoundRectCallout">
            <a:avLst>
              <a:gd name="adj1" fmla="val 14417"/>
              <a:gd name="adj2" fmla="val 918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chicos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chicos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chicas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0405383" y="3265122"/>
            <a:ext cx="1683774" cy="432400"/>
          </a:xfrm>
          <a:prstGeom prst="wedgeRoundRectCallout">
            <a:avLst>
              <a:gd name="adj1" fmla="val 14417"/>
              <a:gd name="adj2" fmla="val 918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solo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chicas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5" name="ellos beep amigos en el parque y nosotros beep amigos en la escuel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47496" y="487907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65" y="4354336"/>
            <a:ext cx="4410587" cy="986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179998" y="2096044"/>
            <a:ext cx="11666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Escucha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otra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vez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¿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 un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grupo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de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chicos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/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chicos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chicas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o solo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chicas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Marca</a:t>
            </a:r>
            <a:r>
              <a:rPr lang="en-US" sz="2400" b="1" baseline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opción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correcta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9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48" y="4879076"/>
            <a:ext cx="386453" cy="402556"/>
          </a:xfrm>
          <a:prstGeom prst="rect">
            <a:avLst/>
          </a:prstGeom>
        </p:spPr>
      </p:pic>
      <p:pic>
        <p:nvPicPr>
          <p:cNvPr id="20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075" y="4918773"/>
            <a:ext cx="386453" cy="40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r="56117" b="2655"/>
          <a:stretch/>
        </p:blipFill>
        <p:spPr>
          <a:xfrm>
            <a:off x="8028012" y="131447"/>
            <a:ext cx="2173032" cy="239467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534525" y="115820"/>
            <a:ext cx="666519" cy="855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0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  <p:bldP spid="17" grpId="0" animBg="1"/>
      <p:bldP spid="6" grpId="0" animBg="1"/>
      <p:bldP spid="6" grpId="1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210585"/>
              </p:ext>
            </p:extLst>
          </p:nvPr>
        </p:nvGraphicFramePr>
        <p:xfrm>
          <a:off x="290546" y="1757665"/>
          <a:ext cx="11787154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6887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468367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164726471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1326091905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Who….?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They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goes on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trips to Argentina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 change in August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does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homework every day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does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little sport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noise in the house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an effort in science classes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never 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funny 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gestures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makes</a:t>
                      </a:r>
                      <a:r>
                        <a:rPr lang="en-GB" sz="20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English dishes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1)_Nosotros [beep] viajes a Francia. Ellas [beep] viajes a Argentin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510996" y="230976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5" name="2)_Ellos [beep] un cambio en agosto y nosotras [beep] un cambio en febrero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510996" y="27823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6" name="3)_Ellos [beep] deberes los domingos y nosotros [beep] deberes todos los días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508918" y="32930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10">
            <a:hlinkClick r:id="" action="ppaction://noaction" highlightClick="1">
              <a:snd r:embed="rId7" name="4)_Ellas [beep] poco deporte, pero nosotras [beep] mucho!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508918" y="377525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8" name="5)_Nosotros [beep] ruido en casa, mientras que ellos solo [beep] ruido fuera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508918" y="42927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9" name="6)_Nosotras [beep] un esfuerzo en las clases de ciencias, pero ellas [beep] un esfuerzo en todas las clases.wav"/>
            </a:hlinkClick>
            <a:extLst>
              <a:ext uri="{FF2B5EF4-FFF2-40B4-BE49-F238E27FC236}">
                <a16:creationId xmlns:a16="http://schemas.microsoft.com/office/drawing/2014/main" id="{35CEC8AB-5083-7C4E-A3E2-4429467836F2}"/>
              </a:ext>
            </a:extLst>
          </p:cNvPr>
          <p:cNvSpPr/>
          <p:nvPr/>
        </p:nvSpPr>
        <p:spPr>
          <a:xfrm>
            <a:off x="513712" y="477872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10" name="Ellos [beep] gestos graciosos, ¡pero nosotras nunca!.wav"/>
            </a:hlinkClick>
            <a:extLst>
              <a:ext uri="{FF2B5EF4-FFF2-40B4-BE49-F238E27FC236}">
                <a16:creationId xmlns:a16="http://schemas.microsoft.com/office/drawing/2014/main" id="{19044796-2828-DD42-8E8E-0D07DF45431F}"/>
              </a:ext>
            </a:extLst>
          </p:cNvPr>
          <p:cNvSpPr/>
          <p:nvPr/>
        </p:nvSpPr>
        <p:spPr>
          <a:xfrm>
            <a:off x="519112" y="528508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1" name="8) Nosotras [beep] platos españoles y ellos [beep] platos ingleses.wav"/>
            </a:hlinkClick>
            <a:extLst>
              <a:ext uri="{FF2B5EF4-FFF2-40B4-BE49-F238E27FC236}">
                <a16:creationId xmlns:a16="http://schemas.microsoft.com/office/drawing/2014/main" id="{841E82C6-7EB5-B842-B9D3-938275E186BD}"/>
              </a:ext>
            </a:extLst>
          </p:cNvPr>
          <p:cNvSpPr/>
          <p:nvPr/>
        </p:nvSpPr>
        <p:spPr>
          <a:xfrm>
            <a:off x="508918" y="57722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6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78" y="2343111"/>
            <a:ext cx="386453" cy="402556"/>
          </a:xfrm>
          <a:prstGeom prst="rect">
            <a:avLst/>
          </a:prstGeom>
        </p:spPr>
      </p:pic>
      <p:pic>
        <p:nvPicPr>
          <p:cNvPr id="17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40" y="2836704"/>
            <a:ext cx="386453" cy="402556"/>
          </a:xfrm>
          <a:prstGeom prst="rect">
            <a:avLst/>
          </a:prstGeom>
        </p:spPr>
      </p:pic>
      <p:pic>
        <p:nvPicPr>
          <p:cNvPr id="18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45" y="3296702"/>
            <a:ext cx="386453" cy="402556"/>
          </a:xfrm>
          <a:prstGeom prst="rect">
            <a:avLst/>
          </a:prstGeom>
        </p:spPr>
      </p:pic>
      <p:pic>
        <p:nvPicPr>
          <p:cNvPr id="19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56" y="3826900"/>
            <a:ext cx="386453" cy="402556"/>
          </a:xfrm>
          <a:prstGeom prst="rect">
            <a:avLst/>
          </a:prstGeom>
        </p:spPr>
      </p:pic>
      <p:pic>
        <p:nvPicPr>
          <p:cNvPr id="20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09" y="4328685"/>
            <a:ext cx="386453" cy="402556"/>
          </a:xfrm>
          <a:prstGeom prst="rect">
            <a:avLst/>
          </a:prstGeom>
        </p:spPr>
      </p:pic>
      <p:pic>
        <p:nvPicPr>
          <p:cNvPr id="21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53" y="4800341"/>
            <a:ext cx="386453" cy="402556"/>
          </a:xfrm>
          <a:prstGeom prst="rect">
            <a:avLst/>
          </a:prstGeom>
        </p:spPr>
      </p:pic>
      <p:pic>
        <p:nvPicPr>
          <p:cNvPr id="22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53" y="5339530"/>
            <a:ext cx="386453" cy="402556"/>
          </a:xfrm>
          <a:prstGeom prst="rect">
            <a:avLst/>
          </a:prstGeom>
        </p:spPr>
      </p:pic>
      <p:pic>
        <p:nvPicPr>
          <p:cNvPr id="23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34" y="5759214"/>
            <a:ext cx="386453" cy="40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45" y="1390889"/>
            <a:ext cx="1018493" cy="75368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913461" y="1355959"/>
            <a:ext cx="1077062" cy="755072"/>
            <a:chOff x="7558939" y="2834378"/>
            <a:chExt cx="1077062" cy="7550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7558939" y="2835765"/>
              <a:ext cx="516526" cy="75368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5"/>
            <a:stretch/>
          </p:blipFill>
          <p:spPr>
            <a:xfrm>
              <a:off x="8119475" y="2834378"/>
              <a:ext cx="516526" cy="75368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827984" y="1443004"/>
            <a:ext cx="1100159" cy="754330"/>
            <a:chOff x="8767611" y="3446099"/>
            <a:chExt cx="1100159" cy="75433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8767611" y="3446744"/>
              <a:ext cx="566889" cy="7536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41"/>
            <a:stretch/>
          </p:blipFill>
          <p:spPr>
            <a:xfrm>
              <a:off x="9300881" y="3446099"/>
              <a:ext cx="566889" cy="753685"/>
            </a:xfrm>
            <a:prstGeom prst="rect">
              <a:avLst/>
            </a:prstGeom>
          </p:spPr>
        </p:pic>
      </p:grpSp>
      <p:sp>
        <p:nvSpPr>
          <p:cNvPr id="3" name="Rounded Rectangular Callout 2"/>
          <p:cNvSpPr/>
          <p:nvPr/>
        </p:nvSpPr>
        <p:spPr>
          <a:xfrm>
            <a:off x="6832600" y="792838"/>
            <a:ext cx="3224125" cy="432400"/>
          </a:xfrm>
          <a:prstGeom prst="wedgeRoundRectCallout">
            <a:avLst>
              <a:gd name="adj1" fmla="val 14417"/>
              <a:gd name="adj2" fmla="val 918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chicos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chicos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chicas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10244369" y="784812"/>
            <a:ext cx="1683774" cy="432400"/>
          </a:xfrm>
          <a:prstGeom prst="wedgeRoundRectCallout">
            <a:avLst>
              <a:gd name="adj1" fmla="val 14417"/>
              <a:gd name="adj2" fmla="val 918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solo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chicas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2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34" y="2305434"/>
            <a:ext cx="386453" cy="402556"/>
          </a:xfrm>
          <a:prstGeom prst="rect">
            <a:avLst/>
          </a:prstGeom>
        </p:spPr>
      </p:pic>
      <p:pic>
        <p:nvPicPr>
          <p:cNvPr id="33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02" y="2761211"/>
            <a:ext cx="386453" cy="402556"/>
          </a:xfrm>
          <a:prstGeom prst="rect">
            <a:avLst/>
          </a:prstGeom>
        </p:spPr>
      </p:pic>
      <p:pic>
        <p:nvPicPr>
          <p:cNvPr id="34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01" y="3304915"/>
            <a:ext cx="386453" cy="402556"/>
          </a:xfrm>
          <a:prstGeom prst="rect">
            <a:avLst/>
          </a:prstGeom>
        </p:spPr>
      </p:pic>
      <p:pic>
        <p:nvPicPr>
          <p:cNvPr id="35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83" y="3775256"/>
            <a:ext cx="386453" cy="402556"/>
          </a:xfrm>
          <a:prstGeom prst="rect">
            <a:avLst/>
          </a:prstGeom>
        </p:spPr>
      </p:pic>
      <p:pic>
        <p:nvPicPr>
          <p:cNvPr id="36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00" y="4238603"/>
            <a:ext cx="386453" cy="402556"/>
          </a:xfrm>
          <a:prstGeom prst="rect">
            <a:avLst/>
          </a:prstGeom>
        </p:spPr>
      </p:pic>
      <p:pic>
        <p:nvPicPr>
          <p:cNvPr id="37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82" y="4800341"/>
            <a:ext cx="386453" cy="402556"/>
          </a:xfrm>
          <a:prstGeom prst="rect">
            <a:avLst/>
          </a:prstGeom>
        </p:spPr>
      </p:pic>
      <p:pic>
        <p:nvPicPr>
          <p:cNvPr id="38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82" y="5281809"/>
            <a:ext cx="386453" cy="402556"/>
          </a:xfrm>
          <a:prstGeom prst="rect">
            <a:avLst/>
          </a:prstGeom>
        </p:spPr>
      </p:pic>
      <p:pic>
        <p:nvPicPr>
          <p:cNvPr id="39" name="Picture 8" descr="green checkmark">
            <a:extLst>
              <a:ext uri="{FF2B5EF4-FFF2-40B4-BE49-F238E27FC236}">
                <a16:creationId xmlns:a16="http://schemas.microsoft.com/office/drawing/2014/main" id="{ED93B860-1523-B348-8F02-5D9CDFDEEB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699" y="5783687"/>
            <a:ext cx="386453" cy="402556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7679772" y="1757665"/>
            <a:ext cx="3728" cy="447360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655777" y="2291788"/>
            <a:ext cx="1715910" cy="178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647023" y="4264027"/>
            <a:ext cx="1733421" cy="1697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2980457" y="1073153"/>
            <a:ext cx="1762621" cy="447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2307816" y="1584779"/>
            <a:ext cx="1683868" cy="1728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4416223" y="2219139"/>
            <a:ext cx="7186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Describe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las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actividades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de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los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amigos de Daniel.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Usa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‘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nosotros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/as’ y ‘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ellos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/as’ con la parte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correcta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del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verbo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‘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hacer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’.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3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394292" y="1168792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279180" y="3716690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2186943" y="2054647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1633833" y="1178020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51571" y="2576319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go on trips in summer,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1571" y="5189038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do a lot of sport.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1720" y="1715009"/>
            <a:ext cx="4520280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Nosotros hacemos </a:t>
            </a:r>
            <a:r>
              <a:rPr lang="en-GB" sz="3200" b="1" dirty="0" err="1"/>
              <a:t>viajes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</a:t>
            </a:r>
            <a:r>
              <a:rPr lang="en-GB" sz="3200" b="1" dirty="0" err="1"/>
              <a:t>verano</a:t>
            </a:r>
            <a:r>
              <a:rPr lang="en-GB" sz="3200" b="1" dirty="0"/>
              <a:t>, mientras que ellas hacen mucho </a:t>
            </a:r>
            <a:r>
              <a:rPr lang="en-GB" sz="3200" b="1" dirty="0" err="1"/>
              <a:t>deporte</a:t>
            </a:r>
            <a:r>
              <a:rPr lang="en-GB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8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394292" y="1168792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596769" y="1204464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2186943" y="2054647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534611" y="3723871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89" y="533006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the food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4189" y="253280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the beds.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1720" y="1715009"/>
            <a:ext cx="4520280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Ellos</a:t>
            </a:r>
            <a:r>
              <a:rPr lang="en-GB" sz="3200" b="1" dirty="0"/>
              <a:t> hacen la comida mientras </a:t>
            </a:r>
            <a:r>
              <a:rPr lang="en-GB" sz="3200" b="1" dirty="0" err="1"/>
              <a:t>nosotros</a:t>
            </a:r>
            <a:r>
              <a:rPr lang="en-GB" sz="3200" b="1" dirty="0"/>
              <a:t> hacemos las camas.</a:t>
            </a:r>
          </a:p>
        </p:txBody>
      </p:sp>
    </p:spTree>
    <p:extLst>
      <p:ext uri="{BB962C8B-B14F-4D97-AF65-F5344CB8AC3E}">
        <p14:creationId xmlns:p14="http://schemas.microsoft.com/office/powerpoint/2010/main" val="1334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535979" y="3711544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596769" y="1204464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2186943" y="2054647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79743" y="1149179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89" y="533006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an effort in class,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but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4189" y="253280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an effort at home.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1720" y="1715009"/>
            <a:ext cx="4520280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Nosotros hacemos un </a:t>
            </a:r>
            <a:r>
              <a:rPr lang="en-GB" sz="3200" b="1" dirty="0" err="1"/>
              <a:t>esfuerzo</a:t>
            </a:r>
            <a:r>
              <a:rPr lang="en-GB" sz="3200" b="1" dirty="0"/>
              <a:t> </a:t>
            </a:r>
            <a:r>
              <a:rPr lang="en-GB" sz="3200" b="1" dirty="0" err="1"/>
              <a:t>en</a:t>
            </a:r>
            <a:r>
              <a:rPr lang="en-GB" sz="3200" b="1" dirty="0"/>
              <a:t> </a:t>
            </a:r>
            <a:r>
              <a:rPr lang="en-GB" sz="3200" b="1" dirty="0" err="1"/>
              <a:t>clase</a:t>
            </a:r>
            <a:r>
              <a:rPr lang="en-GB" sz="3200" b="1" dirty="0"/>
              <a:t>, </a:t>
            </a:r>
            <a:r>
              <a:rPr lang="en-GB" sz="3200" b="1" dirty="0" err="1"/>
              <a:t>pero</a:t>
            </a:r>
            <a:r>
              <a:rPr lang="en-GB" sz="3200" b="1" dirty="0"/>
              <a:t> </a:t>
            </a:r>
            <a:r>
              <a:rPr lang="en-GB" sz="3200" b="1" dirty="0" err="1"/>
              <a:t>ellos</a:t>
            </a:r>
            <a:r>
              <a:rPr lang="en-GB" sz="3200" b="1" dirty="0"/>
              <a:t> hacen un </a:t>
            </a:r>
            <a:r>
              <a:rPr lang="en-GB" sz="3200" b="1" dirty="0" err="1"/>
              <a:t>esfuerzo</a:t>
            </a:r>
            <a:r>
              <a:rPr lang="en-GB" sz="3200" b="1" dirty="0"/>
              <a:t> en casa.</a:t>
            </a:r>
          </a:p>
        </p:txBody>
      </p:sp>
    </p:spTree>
    <p:extLst>
      <p:ext uri="{BB962C8B-B14F-4D97-AF65-F5344CB8AC3E}">
        <p14:creationId xmlns:p14="http://schemas.microsoft.com/office/powerpoint/2010/main" val="42932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535979" y="3711544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596769" y="1204464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934023" y="-402015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1633524" y="3792860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89" y="533006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a small change.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However,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4189" y="253280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a big change.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36386" y="1715009"/>
            <a:ext cx="4755614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Nosotras</a:t>
            </a:r>
            <a:r>
              <a:rPr lang="en-GB" sz="3200" b="1" dirty="0"/>
              <a:t> hacemos un </a:t>
            </a:r>
            <a:r>
              <a:rPr lang="en-GB" sz="3200" b="1" dirty="0" err="1"/>
              <a:t>cambio</a:t>
            </a:r>
            <a:r>
              <a:rPr lang="en-GB" sz="3200" b="1" dirty="0"/>
              <a:t> </a:t>
            </a:r>
            <a:r>
              <a:rPr lang="en-GB" sz="3200" b="1" dirty="0" err="1"/>
              <a:t>pequeño</a:t>
            </a:r>
            <a:r>
              <a:rPr lang="en-GB" sz="3200" b="1" dirty="0"/>
              <a:t>. Sin embargo, </a:t>
            </a:r>
            <a:r>
              <a:rPr lang="en-GB" sz="3200" b="1" dirty="0" err="1"/>
              <a:t>ellos</a:t>
            </a:r>
            <a:r>
              <a:rPr lang="en-GB" sz="3200" b="1" dirty="0"/>
              <a:t> hacen un cambio grande.</a:t>
            </a:r>
          </a:p>
        </p:txBody>
      </p:sp>
    </p:spTree>
    <p:extLst>
      <p:ext uri="{BB962C8B-B14F-4D97-AF65-F5344CB8AC3E}">
        <p14:creationId xmlns:p14="http://schemas.microsoft.com/office/powerpoint/2010/main" val="11574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535979" y="3711544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619867" y="3815961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934023" y="-402015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1575774" y="1250896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89" y="533006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</a:t>
            </a:r>
            <a:r>
              <a:rPr lang="en-GB" sz="3200" b="1" dirty="0" smtClean="0"/>
              <a:t>funny </a:t>
            </a:r>
            <a:r>
              <a:rPr lang="en-GB" sz="3200" b="1" dirty="0"/>
              <a:t>gestures every day,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4189" y="253280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</a:t>
            </a:r>
            <a:r>
              <a:rPr lang="en-GB" sz="3200" b="1" dirty="0" smtClean="0"/>
              <a:t>funny </a:t>
            </a:r>
            <a:r>
              <a:rPr lang="en-GB" sz="3200" b="1" dirty="0"/>
              <a:t>gestures in the holidays 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1720" y="1715009"/>
            <a:ext cx="4520280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Ellos</a:t>
            </a:r>
            <a:r>
              <a:rPr lang="en-GB" sz="3200" b="1" dirty="0"/>
              <a:t> hacen gestos </a:t>
            </a:r>
            <a:r>
              <a:rPr lang="en-GB" sz="3200" b="1" dirty="0" smtClean="0"/>
              <a:t>graciosos </a:t>
            </a:r>
            <a:r>
              <a:rPr lang="en-GB" sz="3200" b="1" dirty="0" err="1"/>
              <a:t>todos</a:t>
            </a:r>
            <a:r>
              <a:rPr lang="en-GB" sz="3200" b="1" dirty="0"/>
              <a:t> </a:t>
            </a:r>
            <a:r>
              <a:rPr lang="en-GB" sz="3200" b="1" dirty="0" err="1"/>
              <a:t>los</a:t>
            </a:r>
            <a:r>
              <a:rPr lang="en-GB" sz="3200" b="1" dirty="0"/>
              <a:t> </a:t>
            </a:r>
            <a:r>
              <a:rPr lang="en-GB" sz="3200" b="1" dirty="0" err="1"/>
              <a:t>días</a:t>
            </a:r>
            <a:r>
              <a:rPr lang="en-GB" sz="3200" b="1" dirty="0"/>
              <a:t>, mientras que </a:t>
            </a:r>
            <a:r>
              <a:rPr lang="en-GB" sz="3200" b="1" dirty="0" err="1"/>
              <a:t>nosotros</a:t>
            </a:r>
            <a:r>
              <a:rPr lang="en-GB" sz="3200" b="1" dirty="0"/>
              <a:t> hacemos gestos </a:t>
            </a:r>
            <a:r>
              <a:rPr lang="en-GB" sz="3200" b="1" dirty="0" smtClean="0"/>
              <a:t>graciosos </a:t>
            </a:r>
            <a:r>
              <a:rPr lang="en-GB" sz="3200" b="1" dirty="0"/>
              <a:t>en las </a:t>
            </a:r>
            <a:r>
              <a:rPr lang="en-GB" sz="3200" b="1" dirty="0" err="1"/>
              <a:t>vacaciones</a:t>
            </a:r>
            <a:r>
              <a:rPr lang="en-GB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9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¿Cómo se escribe?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59900" y="258166"/>
            <a:ext cx="2568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180000" y="1296000"/>
            <a:ext cx="772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Escucha y escribe las palabras 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</a:rPr>
              <a:t>en español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21801"/>
              </p:ext>
            </p:extLst>
          </p:nvPr>
        </p:nvGraphicFramePr>
        <p:xfrm>
          <a:off x="302793" y="1819220"/>
          <a:ext cx="4435462" cy="39717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036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705102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profesor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escuché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avión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universidad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Panamá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ideal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495991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profesor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521164" y="24278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7FB546E1-1C0A-1E42-9AD2-B289EB1C83C0}"/>
              </a:ext>
            </a:extLst>
          </p:cNvPr>
          <p:cNvSpPr txBox="1"/>
          <p:nvPr/>
        </p:nvSpPr>
        <p:spPr>
          <a:xfrm>
            <a:off x="1077266" y="2410452"/>
            <a:ext cx="2155542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ction Button: Custom 16">
            <a:hlinkClick r:id="" action="ppaction://noaction" highlightClick="1">
              <a:snd r:embed="rId5" name="escuché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521164" y="30010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 descr="text box hiding answer">
            <a:extLst>
              <a:ext uri="{FF2B5EF4-FFF2-40B4-BE49-F238E27FC236}">
                <a16:creationId xmlns:a16="http://schemas.microsoft.com/office/drawing/2014/main" id="{B8724ACC-85F4-A040-A088-87AB3470ADAA}"/>
              </a:ext>
            </a:extLst>
          </p:cNvPr>
          <p:cNvSpPr txBox="1"/>
          <p:nvPr/>
        </p:nvSpPr>
        <p:spPr>
          <a:xfrm>
            <a:off x="1077266" y="3001684"/>
            <a:ext cx="1844287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Action Button: Custom 16">
            <a:hlinkClick r:id="" action="ppaction://noaction" highlightClick="1">
              <a:snd r:embed="rId6" name="avión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521164" y="35737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 descr="text box hiding answer">
            <a:extLst>
              <a:ext uri="{FF2B5EF4-FFF2-40B4-BE49-F238E27FC236}">
                <a16:creationId xmlns:a16="http://schemas.microsoft.com/office/drawing/2014/main" id="{C8141C81-028B-3C43-89E7-4839A1C61DAA}"/>
              </a:ext>
            </a:extLst>
          </p:cNvPr>
          <p:cNvSpPr txBox="1"/>
          <p:nvPr/>
        </p:nvSpPr>
        <p:spPr>
          <a:xfrm>
            <a:off x="1077266" y="3589670"/>
            <a:ext cx="1227718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7" name="universidad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521164" y="413997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9ACC0B81-6266-E24A-B796-D762935FD969}"/>
              </a:ext>
            </a:extLst>
          </p:cNvPr>
          <p:cNvSpPr txBox="1"/>
          <p:nvPr/>
        </p:nvSpPr>
        <p:spPr>
          <a:xfrm>
            <a:off x="1045694" y="4119737"/>
            <a:ext cx="2438565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Action Button: Custom 16">
            <a:hlinkClick r:id="" action="ppaction://noaction" highlightClick="1">
              <a:snd r:embed="rId8" name="Panamá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521164" y="470620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TextBox 16" descr="text box hiding answer">
            <a:extLst>
              <a:ext uri="{FF2B5EF4-FFF2-40B4-BE49-F238E27FC236}">
                <a16:creationId xmlns:a16="http://schemas.microsoft.com/office/drawing/2014/main" id="{AAB81052-1DDA-9C49-B7C4-544B03D387A0}"/>
              </a:ext>
            </a:extLst>
          </p:cNvPr>
          <p:cNvSpPr txBox="1"/>
          <p:nvPr/>
        </p:nvSpPr>
        <p:spPr>
          <a:xfrm>
            <a:off x="1112565" y="4711768"/>
            <a:ext cx="1808988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156610"/>
              </p:ext>
            </p:extLst>
          </p:nvPr>
        </p:nvGraphicFramePr>
        <p:xfrm>
          <a:off x="5943107" y="1819220"/>
          <a:ext cx="4435462" cy="39717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036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705102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gané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después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material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mamá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además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canción</a:t>
                      </a:r>
                      <a:endParaRPr lang="en-GB" sz="3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2906555"/>
                  </a:ext>
                </a:extLst>
              </a:tr>
            </a:tbl>
          </a:graphicData>
        </a:graphic>
      </p:graphicFrame>
      <p:sp>
        <p:nvSpPr>
          <p:cNvPr id="19" name="Action Button: Custom 16">
            <a:hlinkClick r:id="" action="ppaction://noaction" highlightClick="1">
              <a:snd r:embed="rId9" name="gané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161478" y="24278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Action Button: Custom 16">
            <a:hlinkClick r:id="" action="ppaction://noaction" highlightClick="1">
              <a:snd r:embed="rId10" name="después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6161478" y="30010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>
              <a:snd r:embed="rId11" name="material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6161478" y="35737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Action Button: Custom 24">
            <a:hlinkClick r:id="" action="ppaction://noaction" highlightClick="1">
              <a:snd r:embed="rId12" name="mamá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6161478" y="413997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Action Button: Custom 16">
            <a:hlinkClick r:id="" action="ppaction://noaction" highlightClick="1">
              <a:snd r:embed="rId13" name="además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6161478" y="470620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Action Button: Custom 16">
            <a:hlinkClick r:id="" action="ppaction://noaction" highlightClick="1">
              <a:snd r:embed="rId14" name="ideal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521164" y="525629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Custom 16">
            <a:hlinkClick r:id="" action="ppaction://noaction" highlightClick="1">
              <a:snd r:embed="rId15" name="canción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6170870" y="52486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 descr="text box hiding answer">
            <a:extLst>
              <a:ext uri="{FF2B5EF4-FFF2-40B4-BE49-F238E27FC236}">
                <a16:creationId xmlns:a16="http://schemas.microsoft.com/office/drawing/2014/main" id="{9ACC0B81-6266-E24A-B796-D762935FD969}"/>
              </a:ext>
            </a:extLst>
          </p:cNvPr>
          <p:cNvSpPr txBox="1"/>
          <p:nvPr/>
        </p:nvSpPr>
        <p:spPr>
          <a:xfrm>
            <a:off x="1077266" y="5298955"/>
            <a:ext cx="2438565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 descr="text box hiding answer">
            <a:extLst>
              <a:ext uri="{FF2B5EF4-FFF2-40B4-BE49-F238E27FC236}">
                <a16:creationId xmlns:a16="http://schemas.microsoft.com/office/drawing/2014/main" id="{7FB546E1-1C0A-1E42-9AD2-B289EB1C83C0}"/>
              </a:ext>
            </a:extLst>
          </p:cNvPr>
          <p:cNvSpPr txBox="1"/>
          <p:nvPr/>
        </p:nvSpPr>
        <p:spPr>
          <a:xfrm>
            <a:off x="6684559" y="2457277"/>
            <a:ext cx="2155542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 descr="text box hiding answer">
            <a:extLst>
              <a:ext uri="{FF2B5EF4-FFF2-40B4-BE49-F238E27FC236}">
                <a16:creationId xmlns:a16="http://schemas.microsoft.com/office/drawing/2014/main" id="{B8724ACC-85F4-A040-A088-87AB3470ADAA}"/>
              </a:ext>
            </a:extLst>
          </p:cNvPr>
          <p:cNvSpPr txBox="1"/>
          <p:nvPr/>
        </p:nvSpPr>
        <p:spPr>
          <a:xfrm>
            <a:off x="6649156" y="2984241"/>
            <a:ext cx="1844287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 descr="text box hiding answer">
            <a:extLst>
              <a:ext uri="{FF2B5EF4-FFF2-40B4-BE49-F238E27FC236}">
                <a16:creationId xmlns:a16="http://schemas.microsoft.com/office/drawing/2014/main" id="{C8141C81-028B-3C43-89E7-4839A1C61DAA}"/>
              </a:ext>
            </a:extLst>
          </p:cNvPr>
          <p:cNvSpPr txBox="1"/>
          <p:nvPr/>
        </p:nvSpPr>
        <p:spPr>
          <a:xfrm>
            <a:off x="6649155" y="3572227"/>
            <a:ext cx="1936927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 descr="text box hiding answer">
            <a:extLst>
              <a:ext uri="{FF2B5EF4-FFF2-40B4-BE49-F238E27FC236}">
                <a16:creationId xmlns:a16="http://schemas.microsoft.com/office/drawing/2014/main" id="{9ACC0B81-6266-E24A-B796-D762935FD969}"/>
              </a:ext>
            </a:extLst>
          </p:cNvPr>
          <p:cNvSpPr txBox="1"/>
          <p:nvPr/>
        </p:nvSpPr>
        <p:spPr>
          <a:xfrm>
            <a:off x="6684455" y="4139977"/>
            <a:ext cx="2438565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 descr="text box hiding answer">
            <a:extLst>
              <a:ext uri="{FF2B5EF4-FFF2-40B4-BE49-F238E27FC236}">
                <a16:creationId xmlns:a16="http://schemas.microsoft.com/office/drawing/2014/main" id="{AAB81052-1DDA-9C49-B7C4-544B03D387A0}"/>
              </a:ext>
            </a:extLst>
          </p:cNvPr>
          <p:cNvSpPr txBox="1"/>
          <p:nvPr/>
        </p:nvSpPr>
        <p:spPr>
          <a:xfrm>
            <a:off x="6777094" y="4731209"/>
            <a:ext cx="1808988" cy="43088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 descr="text box hiding answer">
            <a:extLst>
              <a:ext uri="{FF2B5EF4-FFF2-40B4-BE49-F238E27FC236}">
                <a16:creationId xmlns:a16="http://schemas.microsoft.com/office/drawing/2014/main" id="{9ACC0B81-6266-E24A-B796-D762935FD969}"/>
              </a:ext>
            </a:extLst>
          </p:cNvPr>
          <p:cNvSpPr txBox="1"/>
          <p:nvPr/>
        </p:nvSpPr>
        <p:spPr>
          <a:xfrm>
            <a:off x="6684455" y="5283514"/>
            <a:ext cx="2438565" cy="43088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5484" y="5859793"/>
            <a:ext cx="557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*el avión = plane</a:t>
            </a:r>
          </a:p>
        </p:txBody>
      </p:sp>
    </p:spTree>
    <p:extLst>
      <p:ext uri="{BB962C8B-B14F-4D97-AF65-F5344CB8AC3E}">
        <p14:creationId xmlns:p14="http://schemas.microsoft.com/office/powerpoint/2010/main" val="4386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</a:t>
            </a:r>
            <a:r>
              <a:rPr lang="en-GB" sz="3600" b="1" dirty="0" err="1">
                <a:solidFill>
                  <a:schemeClr val="bg1"/>
                </a:solidFill>
              </a:rPr>
              <a:t>Nosotros</a:t>
            </a:r>
            <a:r>
              <a:rPr lang="en-GB" sz="3600" b="1" dirty="0">
                <a:solidFill>
                  <a:schemeClr val="bg1"/>
                </a:solidFill>
              </a:rPr>
              <a:t>/as o </a:t>
            </a:r>
            <a:r>
              <a:rPr lang="en-GB" sz="3600" b="1" dirty="0" err="1">
                <a:solidFill>
                  <a:schemeClr val="bg1"/>
                </a:solidFill>
              </a:rPr>
              <a:t>ellos</a:t>
            </a:r>
            <a:r>
              <a:rPr lang="en-GB" sz="3600" b="1" dirty="0">
                <a:solidFill>
                  <a:schemeClr val="bg1"/>
                </a:solidFill>
              </a:rPr>
              <a:t>/as?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528971" y="1231004"/>
            <a:ext cx="1147921" cy="119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619867" y="3815961"/>
            <a:ext cx="1183236" cy="11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1135945" y="2110093"/>
            <a:ext cx="1187044" cy="3013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1575774" y="1250896"/>
            <a:ext cx="1180690" cy="1211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4189" y="533006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they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62291" y="136558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noise outside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4544" y="3191343"/>
            <a:ext cx="2988574" cy="9345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4189" y="2532800"/>
            <a:ext cx="198120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We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62291" y="4991736"/>
            <a:ext cx="4986310" cy="9345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make noise in the house.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71720" y="1715009"/>
            <a:ext cx="4520280" cy="388725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Nosotros hacemos ruido fuera mientras ellas hacen ruido en casa.</a:t>
            </a:r>
          </a:p>
        </p:txBody>
      </p:sp>
    </p:spTree>
    <p:extLst>
      <p:ext uri="{BB962C8B-B14F-4D97-AF65-F5344CB8AC3E}">
        <p14:creationId xmlns:p14="http://schemas.microsoft.com/office/powerpoint/2010/main" val="18771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8"/>
            <a:ext cx="664915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Deberes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86636" y="1204646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1.1, Week 6)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10481-6675-4F90-84A2-D82658D07066}"/>
              </a:ext>
            </a:extLst>
          </p:cNvPr>
          <p:cNvSpPr/>
          <p:nvPr/>
        </p:nvSpPr>
        <p:spPr>
          <a:xfrm>
            <a:off x="92597" y="4572270"/>
            <a:ext cx="11066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addition, revisit: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Y8 Term 1.1 Week 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Y7 Term 3.2 Week 4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6002D-30FC-44A5-9A1A-6AB15C362208}"/>
              </a:ext>
            </a:extLst>
          </p:cNvPr>
          <p:cNvSpPr txBox="1"/>
          <p:nvPr/>
        </p:nvSpPr>
        <p:spPr>
          <a:xfrm>
            <a:off x="92597" y="2204674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link:		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/>
              </a:rPr>
              <a:t>Y8 Term 1.1 Week 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9AAC4-ECB3-4A6F-AA97-28E087FD7A8E}"/>
              </a:ext>
            </a:extLst>
          </p:cNvPr>
          <p:cNvSpPr txBox="1"/>
          <p:nvPr/>
        </p:nvSpPr>
        <p:spPr>
          <a:xfrm>
            <a:off x="92597" y="3322519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QR code: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239C4-35B3-4C2D-AD59-3459898F9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17" y="289930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94800" y="1515695"/>
            <a:ext cx="2664448" cy="2414097"/>
            <a:chOff x="3063157" y="1319702"/>
            <a:chExt cx="2664448" cy="24140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gesto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0638" y="870614"/>
            <a:ext cx="2664448" cy="2414097"/>
            <a:chOff x="3063157" y="1319702"/>
            <a:chExt cx="2664448" cy="24140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0782617">
              <a:off x="3428190" y="194399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esfuerzo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13590" y="301101"/>
            <a:ext cx="2664448" cy="2414097"/>
            <a:chOff x="3063157" y="1319702"/>
            <a:chExt cx="2664448" cy="24140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ruido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8005" y="3686892"/>
            <a:ext cx="2664448" cy="2414097"/>
            <a:chOff x="3063157" y="1319702"/>
            <a:chExt cx="2664448" cy="24140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chemeClr val="accent5">
                      <a:lumMod val="50000"/>
                    </a:schemeClr>
                  </a:solidFill>
                </a:rPr>
                <a:t>gracioso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172" y="3086945"/>
            <a:ext cx="2664448" cy="2414097"/>
            <a:chOff x="3063157" y="1319702"/>
            <a:chExt cx="2664448" cy="241409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77235" y="2501594"/>
            <a:ext cx="2664448" cy="2414097"/>
            <a:chOff x="3063157" y="1319702"/>
            <a:chExt cx="2664448" cy="24140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genial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6892" y="2085152"/>
            <a:ext cx="2664448" cy="2414097"/>
            <a:chOff x="3063157" y="1319702"/>
            <a:chExt cx="2664448" cy="24140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0782617">
              <a:off x="3428190" y="194399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 que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08500" y="5173726"/>
            <a:ext cx="5362683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GB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8500" y="5173726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effort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08500" y="5181775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great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08500" y="5180583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8500" y="5178859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08500" y="5179514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gesture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08500" y="5168299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607900" y="1879754"/>
            <a:ext cx="2664448" cy="2414097"/>
            <a:chOff x="8607900" y="1879754"/>
            <a:chExt cx="2664448" cy="241409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8607900" y="1879754"/>
              <a:ext cx="2664448" cy="241409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rot="20782617">
              <a:off x="8972933" y="2504045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cambio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08500" y="5180169"/>
            <a:ext cx="6251636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5">
                    <a:lumMod val="50000"/>
                  </a:schemeClr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0710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4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286" y="0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‘Mientras’ and ‘mientras que’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58800" y="1622425"/>
            <a:ext cx="11137900" cy="4091828"/>
          </a:xfrm>
          <a:prstGeom prst="wedgeRoundRectCallout">
            <a:avLst>
              <a:gd name="adj1" fmla="val -34405"/>
              <a:gd name="adj2" fmla="val -5972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Use ‘mientras’ to talk about two things that happen </a:t>
            </a:r>
            <a:r>
              <a:rPr lang="en-GB" sz="2400" b="1" dirty="0">
                <a:solidFill>
                  <a:schemeClr val="bg1"/>
                </a:solidFill>
              </a:rPr>
              <a:t>at the same time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3884" y="3134480"/>
            <a:ext cx="645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Ana writes </a:t>
            </a:r>
            <a:r>
              <a:rPr lang="en-GB" sz="2400" b="1" dirty="0">
                <a:solidFill>
                  <a:schemeClr val="bg1"/>
                </a:solidFill>
              </a:rPr>
              <a:t>while</a:t>
            </a:r>
            <a:r>
              <a:rPr lang="en-GB" sz="2400" dirty="0">
                <a:solidFill>
                  <a:schemeClr val="bg1"/>
                </a:solidFill>
              </a:rPr>
              <a:t> Daniel studies.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4140" y="3865352"/>
            <a:ext cx="6316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Use ‘mientras que’ to </a:t>
            </a:r>
            <a:r>
              <a:rPr lang="en-GB" sz="2400" b="1" dirty="0">
                <a:solidFill>
                  <a:schemeClr val="bg1"/>
                </a:solidFill>
              </a:rPr>
              <a:t>contrast</a:t>
            </a:r>
            <a:r>
              <a:rPr lang="en-GB" sz="2400" dirty="0">
                <a:solidFill>
                  <a:schemeClr val="bg1"/>
                </a:solidFill>
              </a:rPr>
              <a:t> two things.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4140" y="4446133"/>
            <a:ext cx="108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e.g. Ana escribe mucho, </a:t>
            </a:r>
            <a:r>
              <a:rPr lang="en-GB" sz="2400" b="1" dirty="0">
                <a:solidFill>
                  <a:schemeClr val="bg1"/>
                </a:solidFill>
              </a:rPr>
              <a:t>mientras que </a:t>
            </a:r>
            <a:r>
              <a:rPr lang="en-GB" sz="2400" dirty="0">
                <a:solidFill>
                  <a:schemeClr val="bg1"/>
                </a:solidFill>
              </a:rPr>
              <a:t>Daniel solo escribe en la escuela.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8184" y="5023284"/>
            <a:ext cx="810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Ana writes a lot, </a:t>
            </a:r>
            <a:r>
              <a:rPr lang="en-GB" sz="2400" b="1" dirty="0">
                <a:solidFill>
                  <a:schemeClr val="bg1"/>
                </a:solidFill>
              </a:rPr>
              <a:t>whereas</a:t>
            </a:r>
            <a:r>
              <a:rPr lang="en-GB" sz="2400" dirty="0">
                <a:solidFill>
                  <a:schemeClr val="bg1"/>
                </a:solidFill>
              </a:rPr>
              <a:t> Daniel only writes at school.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056" y="2572925"/>
            <a:ext cx="645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e.g. Ana escribe </a:t>
            </a:r>
            <a:r>
              <a:rPr lang="en-GB" sz="2400" b="1" dirty="0">
                <a:solidFill>
                  <a:schemeClr val="bg1"/>
                </a:solidFill>
              </a:rPr>
              <a:t>mientras</a:t>
            </a:r>
            <a:r>
              <a:rPr lang="en-GB" sz="2400" dirty="0">
                <a:solidFill>
                  <a:schemeClr val="bg1"/>
                </a:solidFill>
              </a:rPr>
              <a:t> Daniel estudia.</a:t>
            </a:r>
          </a:p>
        </p:txBody>
      </p:sp>
    </p:spTree>
    <p:extLst>
      <p:ext uri="{BB962C8B-B14F-4D97-AF65-F5344CB8AC3E}">
        <p14:creationId xmlns:p14="http://schemas.microsoft.com/office/powerpoint/2010/main" val="9614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53700" y="258166"/>
            <a:ext cx="13744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779618">
            <a:off x="9541599" y="4307269"/>
            <a:ext cx="2664448" cy="2414097"/>
            <a:chOff x="3063157" y="1319702"/>
            <a:chExt cx="2664448" cy="24140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gesto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743501">
            <a:off x="2463488" y="3297703"/>
            <a:ext cx="2664448" cy="2414097"/>
            <a:chOff x="3063157" y="1319702"/>
            <a:chExt cx="2664448" cy="24140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0782617">
              <a:off x="3428190" y="194399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esfuerzo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779389">
            <a:off x="4921972" y="4301799"/>
            <a:ext cx="2664448" cy="2414097"/>
            <a:chOff x="3063157" y="1319702"/>
            <a:chExt cx="2664448" cy="24140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ruido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762122">
            <a:off x="-34161" y="4132722"/>
            <a:ext cx="2664448" cy="2414097"/>
            <a:chOff x="3063157" y="1319702"/>
            <a:chExt cx="2664448" cy="24140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chemeClr val="accent5">
                      <a:lumMod val="50000"/>
                    </a:schemeClr>
                  </a:solidFill>
                </a:rPr>
                <a:t>gracioso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739147">
            <a:off x="4877003" y="2283401"/>
            <a:ext cx="2664448" cy="2414097"/>
            <a:chOff x="3063157" y="1319702"/>
            <a:chExt cx="2664448" cy="241409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rot="771218">
            <a:off x="7332192" y="3328518"/>
            <a:ext cx="2664448" cy="2414097"/>
            <a:chOff x="3063157" y="1319702"/>
            <a:chExt cx="2664448" cy="24140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genial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 rot="751939">
            <a:off x="-45765" y="2266294"/>
            <a:ext cx="2664448" cy="2414097"/>
            <a:chOff x="3063157" y="1319702"/>
            <a:chExt cx="2664448" cy="24140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0782617">
              <a:off x="3428190" y="194399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 que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04013" y="267885"/>
            <a:ext cx="171595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42690" y="279453"/>
            <a:ext cx="204330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gesture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62744" y="279453"/>
            <a:ext cx="19377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effort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15704" y="288964"/>
            <a:ext cx="170408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great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2843" y="1100474"/>
            <a:ext cx="18560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26347" y="1097811"/>
            <a:ext cx="20727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13405" y="1083915"/>
            <a:ext cx="170195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93328" y="5779037"/>
            <a:ext cx="25567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gesture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0621" y="3927201"/>
            <a:ext cx="18560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595" y="5742664"/>
            <a:ext cx="272323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43159" y="4986497"/>
            <a:ext cx="22918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effort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27722" y="3855503"/>
            <a:ext cx="202517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27722" y="5742664"/>
            <a:ext cx="20727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76917" y="4815838"/>
            <a:ext cx="188586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great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9780" y="248559"/>
            <a:ext cx="1556680" cy="456932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leer</a:t>
            </a:r>
          </a:p>
        </p:txBody>
      </p:sp>
      <p:grpSp>
        <p:nvGrpSpPr>
          <p:cNvPr id="40" name="Group 39"/>
          <p:cNvGrpSpPr/>
          <p:nvPr/>
        </p:nvGrpSpPr>
        <p:grpSpPr>
          <a:xfrm rot="751939">
            <a:off x="9680249" y="2283400"/>
            <a:ext cx="2664448" cy="2414097"/>
            <a:chOff x="-2030120" y="2734373"/>
            <a:chExt cx="2664448" cy="241409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-2030120" y="2734373"/>
              <a:ext cx="2664448" cy="241409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 rot="20782617">
              <a:off x="-1665087" y="3358665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cambio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39607" y="1089795"/>
            <a:ext cx="1820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change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999889" y="3904716"/>
            <a:ext cx="202517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07855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53700" y="258166"/>
            <a:ext cx="13744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pSp>
        <p:nvGrpSpPr>
          <p:cNvPr id="8" name="Group 7"/>
          <p:cNvGrpSpPr/>
          <p:nvPr/>
        </p:nvGrpSpPr>
        <p:grpSpPr>
          <a:xfrm rot="779618">
            <a:off x="3314200" y="1626209"/>
            <a:ext cx="2664448" cy="2414097"/>
            <a:chOff x="3063157" y="1319702"/>
            <a:chExt cx="2664448" cy="24140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gesto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743501">
            <a:off x="6577207" y="1674360"/>
            <a:ext cx="2664448" cy="2414097"/>
            <a:chOff x="1204396" y="1728291"/>
            <a:chExt cx="2664448" cy="24140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1204396" y="1728291"/>
              <a:ext cx="2664448" cy="241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0782617">
              <a:off x="1623512" y="230283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</a:t>
              </a:r>
              <a:r>
                <a:rPr lang="en-GB" sz="3200" dirty="0" err="1">
                  <a:solidFill>
                    <a:schemeClr val="accent5">
                      <a:lumMod val="50000"/>
                    </a:schemeClr>
                  </a:solidFill>
                </a:rPr>
                <a:t>esfuerzo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779389">
            <a:off x="6377761" y="4301496"/>
            <a:ext cx="2664448" cy="2414097"/>
            <a:chOff x="3063157" y="1319702"/>
            <a:chExt cx="2664448" cy="24140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ruido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762122">
            <a:off x="3330168" y="4323664"/>
            <a:ext cx="2664448" cy="2414097"/>
            <a:chOff x="3063157" y="1319702"/>
            <a:chExt cx="2664448" cy="24140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chemeClr val="accent5">
                      <a:lumMod val="50000"/>
                    </a:schemeClr>
                  </a:solidFill>
                </a:rPr>
                <a:t>gracioso</a:t>
              </a:r>
              <a:endParaRPr lang="en-GB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739147">
            <a:off x="57497" y="1626209"/>
            <a:ext cx="2664448" cy="2414097"/>
            <a:chOff x="3063157" y="1319702"/>
            <a:chExt cx="2664448" cy="241409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rot="771218">
            <a:off x="9540133" y="4329766"/>
            <a:ext cx="2664448" cy="2414097"/>
            <a:chOff x="3063157" y="1319702"/>
            <a:chExt cx="2664448" cy="24140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20782617">
              <a:off x="3428190" y="2190214"/>
              <a:ext cx="1934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genial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 rot="751939">
            <a:off x="95418" y="4257337"/>
            <a:ext cx="2664448" cy="2414097"/>
            <a:chOff x="3063157" y="1319702"/>
            <a:chExt cx="2664448" cy="24140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3063157" y="1319702"/>
              <a:ext cx="2664448" cy="241409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0782617">
              <a:off x="3428190" y="1943993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mientras que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30511" y="1360341"/>
            <a:ext cx="202517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45367" y="1371141"/>
            <a:ext cx="25567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gesture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36725" y="1386849"/>
            <a:ext cx="22918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effort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69249" y="4036023"/>
            <a:ext cx="188586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great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7300" y="4036023"/>
            <a:ext cx="18560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whereas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27548" y="4063645"/>
            <a:ext cx="20727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noise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17898" y="4047568"/>
            <a:ext cx="170195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 rot="751939">
            <a:off x="9623764" y="1708638"/>
            <a:ext cx="2664448" cy="2414097"/>
            <a:chOff x="-2030120" y="2734373"/>
            <a:chExt cx="2664448" cy="241409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9170">
              <a:off x="-2030120" y="2734373"/>
              <a:ext cx="2664448" cy="241409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20782617">
              <a:off x="-1665087" y="3358665"/>
              <a:ext cx="193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el cambio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0422039" y="-1440356"/>
            <a:ext cx="1820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change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058697" y="1386849"/>
            <a:ext cx="202517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0045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Using subject pronouns: 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yo (‘I’) &amp; tú (‘you’) 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953" y="1325563"/>
            <a:ext cx="12488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Spanish, remember the verb (or its ending) tells us 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who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it refers to.</a:t>
            </a: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953" y="2670460"/>
            <a:ext cx="502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Hag</a:t>
            </a:r>
            <a:r>
              <a:rPr kumimoji="0" lang="en-GB" sz="2600" i="0" u="sng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_________________.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953" y="1943263"/>
            <a:ext cx="109420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Here is an example with the verb </a:t>
            </a:r>
            <a:r>
              <a:rPr lang="en-GB" sz="2600" i="1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hacer </a:t>
            </a:r>
            <a:r>
              <a:rPr lang="en-GB" sz="26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(to do/make):</a:t>
            </a:r>
            <a:endParaRPr kumimoji="0" lang="en-GB" sz="26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3927" y="2586296"/>
            <a:ext cx="2508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 do / make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0803" y="2670460"/>
            <a:ext cx="502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</a:t>
            </a:r>
            <a:r>
              <a:rPr lang="en-GB" sz="2600" u="sng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es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_________________.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90797" y="2586296"/>
            <a:ext cx="39248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 do / make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952" y="3397657"/>
            <a:ext cx="118516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When</a:t>
            </a:r>
            <a:r>
              <a:rPr kumimoji="0" lang="en-GB" sz="260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1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comparing </a:t>
            </a:r>
            <a:r>
              <a:rPr kumimoji="0" lang="en-GB" sz="26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different people</a:t>
            </a:r>
            <a:r>
              <a:rPr kumimoji="0" lang="en-GB" sz="260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Spanish uses a subject pronoun (e.g. I, you, he) before the verb. This makes it clear who the verb refers to.</a:t>
            </a:r>
            <a:endParaRPr kumimoji="0" lang="en-GB" sz="26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953" y="4475154"/>
            <a:ext cx="111183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Yo</a:t>
            </a:r>
            <a:r>
              <a:rPr lang="en-GB" sz="2600" dirty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6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ag</a:t>
            </a: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</a:t>
            </a: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600" i="0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cama</a:t>
            </a: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mientras </a:t>
            </a:r>
            <a:r>
              <a:rPr kumimoji="0" lang="en-GB" sz="2600" i="0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qu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 </a:t>
            </a:r>
            <a:r>
              <a:rPr lang="en-GB" sz="2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tú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no </a:t>
            </a:r>
            <a:r>
              <a:rPr lang="en-GB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hac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600" dirty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tareas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600" dirty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endParaRPr kumimoji="0" lang="en-GB" sz="2600" i="0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516" y="5027010"/>
            <a:ext cx="97213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dirty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make the bed, whereas </a:t>
            </a:r>
            <a:r>
              <a:rPr lang="en-GB" sz="2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you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don’t do tasks.</a:t>
            </a:r>
            <a:r>
              <a:rPr lang="en-GB" sz="2600" dirty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endParaRPr kumimoji="0" lang="en-GB" sz="2600" i="0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962472" y="5252160"/>
            <a:ext cx="4103526" cy="1047617"/>
          </a:xfrm>
          <a:prstGeom prst="wedgeRoundRectCallout">
            <a:avLst>
              <a:gd name="adj1" fmla="val -49551"/>
              <a:gd name="adj2" fmla="val -7172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 English, we always</a:t>
            </a:r>
            <a:r>
              <a:rPr lang="en-GB" sz="2000" b="1" i="1" dirty="0"/>
              <a:t> </a:t>
            </a:r>
            <a:r>
              <a:rPr lang="en-GB" sz="2000" b="1" dirty="0"/>
              <a:t>use the subject pronoun here too!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516" y="5623638"/>
            <a:ext cx="6884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So, ‘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yo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’ means ‘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’ and ‘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tú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’ means ‘</a:t>
            </a:r>
            <a:r>
              <a:rPr lang="en-GB" sz="2600" b="1" dirty="0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en-GB" sz="26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4017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7" grpId="0" animBg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verb_sequence_template.potx" id="{61FFBBCD-C164-4849-B944-0FF28D91FA25}" vid="{67AE7A53-F415-43C1-9CDD-F7B34D5E1B7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9154</TotalTime>
  <Words>5871</Words>
  <Application>Microsoft Office PowerPoint</Application>
  <PresentationFormat>Widescreen</PresentationFormat>
  <Paragraphs>1005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</vt:lpstr>
      <vt:lpstr>Calibri</vt:lpstr>
      <vt:lpstr>Century Gothic</vt:lpstr>
      <vt:lpstr>Times New Roman</vt:lpstr>
      <vt:lpstr>Tw Cen MT</vt:lpstr>
      <vt:lpstr>1_Office Theme</vt:lpstr>
      <vt:lpstr>2_Office Theme</vt:lpstr>
      <vt:lpstr>3_Office Theme</vt:lpstr>
      <vt:lpstr>Describing what people do (At home)</vt:lpstr>
      <vt:lpstr>Fonética</vt:lpstr>
      <vt:lpstr>Fonética</vt:lpstr>
      <vt:lpstr>¿Cómo se escribe?</vt:lpstr>
      <vt:lpstr>Vocabulario</vt:lpstr>
      <vt:lpstr>‘Mientras’ and ‘mientras que’</vt:lpstr>
      <vt:lpstr>leer</vt:lpstr>
      <vt:lpstr>Vocabulario</vt:lpstr>
      <vt:lpstr>Using subject pronouns:  yo (‘I’) &amp; tú (‘you’) </vt:lpstr>
      <vt:lpstr>leer</vt:lpstr>
      <vt:lpstr>Using subject pronouns:  él (‘he’) &amp; ella (‘she’) </vt:lpstr>
      <vt:lpstr>Las actividades en casa</vt:lpstr>
      <vt:lpstr>Las actividades en casa</vt:lpstr>
      <vt:lpstr>Las actividades en casa</vt:lpstr>
      <vt:lpstr>Las actividades en casa</vt:lpstr>
      <vt:lpstr>Las actividades en casa</vt:lpstr>
      <vt:lpstr>Las actividades en casa</vt:lpstr>
      <vt:lpstr>Describing what people do (At home) [2]</vt:lpstr>
      <vt:lpstr>Fonética</vt:lpstr>
      <vt:lpstr>Fonética</vt:lpstr>
      <vt:lpstr>Fonética</vt:lpstr>
      <vt:lpstr>Daniel habla con un amigo</vt:lpstr>
      <vt:lpstr>Daniel habla con un amigo</vt:lpstr>
      <vt:lpstr>hacemos</vt:lpstr>
      <vt:lpstr>hacemos</vt:lpstr>
      <vt:lpstr>hacemos</vt:lpstr>
      <vt:lpstr>hacen</vt:lpstr>
      <vt:lpstr>hacemos</vt:lpstr>
      <vt:lpstr>hacen</vt:lpstr>
      <vt:lpstr>Daniel habla de las actividades que hace con amigos. A veces los amigos hacen cosas sin él.  Lee las frases y escribe ‘we’ o ‘they’.</vt:lpstr>
      <vt:lpstr>Using subject pronouns: nosotros, nosotras (‘we’) &amp; ellos, ellas (‘they’) </vt:lpstr>
      <vt:lpstr>¿Nosotros/as o ellos/as?</vt:lpstr>
      <vt:lpstr>¿Nosotros/as o ellos/as?</vt:lpstr>
      <vt:lpstr>¿Nosotros/as o ellos/as?</vt:lpstr>
      <vt:lpstr>¿Nosotros/as o ellos/as?</vt:lpstr>
      <vt:lpstr>¿Nosotros/as o ellos/as?</vt:lpstr>
      <vt:lpstr>¿Nosotros/as o ellos/as?</vt:lpstr>
      <vt:lpstr>¿Nosotros/as o ellos/as?</vt:lpstr>
      <vt:lpstr>¿Nosotros/as o ellos/as?</vt:lpstr>
      <vt:lpstr>¿Nosotros/as o ellos/as?</vt:lpstr>
      <vt:lpstr>Deberes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Victoria Hobson</dc:creator>
  <cp:lastModifiedBy>Nicholas Avery</cp:lastModifiedBy>
  <cp:revision>179</cp:revision>
  <dcterms:created xsi:type="dcterms:W3CDTF">2020-07-07T14:58:52Z</dcterms:created>
  <dcterms:modified xsi:type="dcterms:W3CDTF">2020-10-11T20:02:00Z</dcterms:modified>
</cp:coreProperties>
</file>